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5" r:id="rId2"/>
    <p:sldMasterId id="2147483737" r:id="rId3"/>
  </p:sldMasterIdLst>
  <p:notesMasterIdLst>
    <p:notesMasterId r:id="rId31"/>
  </p:notesMasterIdLst>
  <p:sldIdLst>
    <p:sldId id="256" r:id="rId4"/>
    <p:sldId id="265" r:id="rId5"/>
    <p:sldId id="8281" r:id="rId6"/>
    <p:sldId id="257" r:id="rId7"/>
    <p:sldId id="8276" r:id="rId8"/>
    <p:sldId id="258" r:id="rId9"/>
    <p:sldId id="8257" r:id="rId10"/>
    <p:sldId id="8260" r:id="rId11"/>
    <p:sldId id="274" r:id="rId12"/>
    <p:sldId id="286" r:id="rId13"/>
    <p:sldId id="8264" r:id="rId14"/>
    <p:sldId id="275" r:id="rId15"/>
    <p:sldId id="276" r:id="rId16"/>
    <p:sldId id="8265" r:id="rId17"/>
    <p:sldId id="278" r:id="rId18"/>
    <p:sldId id="279" r:id="rId19"/>
    <p:sldId id="280" r:id="rId20"/>
    <p:sldId id="288" r:id="rId21"/>
    <p:sldId id="289" r:id="rId22"/>
    <p:sldId id="8251" r:id="rId23"/>
    <p:sldId id="8252" r:id="rId24"/>
    <p:sldId id="8253" r:id="rId25"/>
    <p:sldId id="8277" r:id="rId26"/>
    <p:sldId id="8254" r:id="rId27"/>
    <p:sldId id="8256" r:id="rId28"/>
    <p:sldId id="8278" r:id="rId29"/>
    <p:sldId id="2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EB"/>
    <a:srgbClr val="FFFDA9"/>
    <a:srgbClr val="A9A742"/>
    <a:srgbClr val="D7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85" autoAdjust="0"/>
    <p:restoredTop sz="94694"/>
  </p:normalViewPr>
  <p:slideViewPr>
    <p:cSldViewPr snapToGrid="0">
      <p:cViewPr varScale="1">
        <p:scale>
          <a:sx n="98" d="100"/>
          <a:sy n="98" d="100"/>
        </p:scale>
        <p:origin x="216" y="592"/>
      </p:cViewPr>
      <p:guideLst/>
    </p:cSldViewPr>
  </p:slideViewPr>
  <p:notesTextViewPr>
    <p:cViewPr>
      <p:scale>
        <a:sx n="1" d="1"/>
        <a:sy n="1" d="1"/>
      </p:scale>
      <p:origin x="0" y="0"/>
    </p:cViewPr>
  </p:notesTextViewPr>
  <p:sorterViewPr>
    <p:cViewPr>
      <p:scale>
        <a:sx n="120" d="100"/>
        <a:sy n="120" d="100"/>
      </p:scale>
      <p:origin x="0" y="-56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11/21/23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42289" eaLnBrk="0" fontAlgn="base" hangingPunct="0">
              <a:spcBef>
                <a:spcPct val="0"/>
              </a:spcBef>
              <a:spcAft>
                <a:spcPct val="0"/>
              </a:spcAft>
              <a:defRPr/>
            </a:pPr>
            <a:fld id="{EB088E17-C993-45FB-89BD-8D39C06108A7}" type="slidenum">
              <a:rPr lang="en-US" altLang="en-US">
                <a:solidFill>
                  <a:srgbClr val="000000"/>
                </a:solidFill>
                <a:latin typeface="Times" pitchFamily="18" charset="0"/>
              </a:rPr>
              <a:pPr defTabSz="942289" eaLnBrk="0" fontAlgn="base" hangingPunct="0">
                <a:spcBef>
                  <a:spcPct val="0"/>
                </a:spcBef>
                <a:spcAft>
                  <a:spcPct val="0"/>
                </a:spcAft>
                <a:defRPr/>
              </a:pPr>
              <a:t>5</a:t>
            </a:fld>
            <a:endParaRPr lang="en-US" altLang="en-US" dirty="0">
              <a:solidFill>
                <a:srgbClr val="000000"/>
              </a:solidFill>
              <a:latin typeface="Times" pitchFamily="18" charset="0"/>
            </a:endParaRPr>
          </a:p>
        </p:txBody>
      </p:sp>
    </p:spTree>
    <p:extLst>
      <p:ext uri="{BB962C8B-B14F-4D97-AF65-F5344CB8AC3E}">
        <p14:creationId xmlns:p14="http://schemas.microsoft.com/office/powerpoint/2010/main" val="366532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82242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22276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16734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94270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32049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17385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7651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56560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12728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67008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84603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303124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626251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3503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88959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5096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3592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585234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37372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28890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82465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70233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82943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4"/>
          <p:cNvSpPr/>
          <p:nvPr/>
        </p:nvSpPr>
        <p:spPr>
          <a:xfrm>
            <a:off x="-21166" y="0"/>
            <a:ext cx="6076951"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7"/>
          <p:cNvPicPr>
            <a:picLocks noChangeAspect="1"/>
          </p:cNvPicPr>
          <p:nvPr userDrawn="1"/>
        </p:nvPicPr>
        <p:blipFill>
          <a:blip r:embed="rId2" cstate="screen">
            <a:extLst>
              <a:ext uri="{28A0092B-C50C-407E-A947-70E740481C1C}">
                <a14:useLocalDpi xmlns:a14="http://schemas.microsoft.com/office/drawing/2010/main"/>
              </a:ext>
            </a:extLst>
          </a:blip>
          <a:srcRect t="16937" r="44241" b="20589"/>
          <a:stretch>
            <a:fillRect/>
          </a:stretch>
        </p:blipFill>
        <p:spPr bwMode="auto">
          <a:xfrm>
            <a:off x="-924984" y="0"/>
            <a:ext cx="698076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2063751" y="1666875"/>
            <a:ext cx="1014518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13"/>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945967" y="306388"/>
            <a:ext cx="3706284"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21166" y="6569076"/>
            <a:ext cx="12230100" cy="2889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Subtitle 2"/>
          <p:cNvSpPr>
            <a:spLocks noGrp="1"/>
          </p:cNvSpPr>
          <p:nvPr>
            <p:ph type="subTitle" idx="1"/>
          </p:nvPr>
        </p:nvSpPr>
        <p:spPr>
          <a:xfrm>
            <a:off x="3351037" y="4119592"/>
            <a:ext cx="5488163" cy="452408"/>
          </a:xfrm>
        </p:spPr>
        <p:txBody>
          <a:bodyPr anchor="t">
            <a:normAutofit/>
          </a:bodyPr>
          <a:lstStyle>
            <a:lvl1pPr marL="0" indent="0" algn="l">
              <a:buNone/>
              <a:defRPr sz="2200" b="0" i="0" cap="none" spc="0" baseline="0">
                <a:solidFill>
                  <a:schemeClr val="bg1">
                    <a:lumMod val="10000"/>
                  </a:schemeClr>
                </a:solidFill>
                <a:latin typeface="Arial" charset="0"/>
                <a:ea typeface="Arial" charset="0"/>
                <a:cs typeface="Arial"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0" name="Title 1"/>
          <p:cNvSpPr>
            <a:spLocks noGrp="1"/>
          </p:cNvSpPr>
          <p:nvPr>
            <p:ph type="ctrTitle"/>
          </p:nvPr>
        </p:nvSpPr>
        <p:spPr>
          <a:xfrm>
            <a:off x="2743200" y="1143000"/>
            <a:ext cx="5488163" cy="2941364"/>
          </a:xfrm>
          <a:prstGeom prst="rect">
            <a:avLst/>
          </a:prstGeom>
        </p:spPr>
        <p:txBody>
          <a:bodyPr lIns="274320" anchor="b">
            <a:normAutofit/>
          </a:bodyPr>
          <a:lstStyle>
            <a:lvl1pPr algn="l">
              <a:lnSpc>
                <a:spcPct val="100000"/>
              </a:lnSpc>
              <a:defRPr sz="4000" b="0" i="0" spc="-100" baseline="0">
                <a:solidFill>
                  <a:srgbClr val="800000"/>
                </a:solidFill>
                <a:latin typeface="Arial" charset="0"/>
                <a:ea typeface="Arial" charset="0"/>
                <a:cs typeface="Arial" charset="0"/>
              </a:defRPr>
            </a:lvl1pPr>
          </a:lstStyle>
          <a:p>
            <a:r>
              <a:rPr lang="en-US"/>
              <a:t>Click to edit Master title style</a:t>
            </a:r>
            <a:endParaRPr lang="en-US" dirty="0"/>
          </a:p>
        </p:txBody>
      </p:sp>
      <p:sp>
        <p:nvSpPr>
          <p:cNvPr id="4" name="Text Placeholder 3"/>
          <p:cNvSpPr>
            <a:spLocks noGrp="1"/>
          </p:cNvSpPr>
          <p:nvPr>
            <p:ph type="body" sz="quarter" idx="10"/>
          </p:nvPr>
        </p:nvSpPr>
        <p:spPr>
          <a:xfrm>
            <a:off x="3324540" y="4572000"/>
            <a:ext cx="5486400" cy="609600"/>
          </a:xfrm>
        </p:spPr>
        <p:txBody>
          <a:bodyPr>
            <a:normAutofit/>
          </a:bodyPr>
          <a:lstStyle>
            <a:lvl1pPr marL="0" marR="0" indent="0" algn="l" defTabSz="914400" rtl="0" eaLnBrk="1" fontAlgn="auto" latinLnBrk="0" hangingPunct="1">
              <a:lnSpc>
                <a:spcPct val="90000"/>
              </a:lnSpc>
              <a:spcBef>
                <a:spcPts val="1200"/>
              </a:spcBef>
              <a:spcAft>
                <a:spcPts val="0"/>
              </a:spcAft>
              <a:buClr>
                <a:schemeClr val="accent2"/>
              </a:buClr>
              <a:buSzTx/>
              <a:buFont typeface="Wingdings" panose="05000000000000000000" pitchFamily="2" charset="2"/>
              <a:buNone/>
              <a:tabLst/>
              <a:defRPr sz="2000">
                <a:solidFill>
                  <a:schemeClr val="bg1">
                    <a:lumMod val="10000"/>
                  </a:schemeClr>
                </a:solidFill>
              </a:defRPr>
            </a:lvl1pPr>
          </a:lstStyle>
          <a:p>
            <a:pPr lvl="0"/>
            <a:r>
              <a:rPr lang="en-US"/>
              <a:t>Click to edit Master text styles</a:t>
            </a:r>
          </a:p>
        </p:txBody>
      </p:sp>
      <p:sp>
        <p:nvSpPr>
          <p:cNvPr id="11" name="Slide Number Placeholder 5"/>
          <p:cNvSpPr>
            <a:spLocks noGrp="1"/>
          </p:cNvSpPr>
          <p:nvPr>
            <p:ph type="sldNum" sz="quarter" idx="11"/>
          </p:nvPr>
        </p:nvSpPr>
        <p:spPr/>
        <p:txBody>
          <a:bodyPr/>
          <a:lstStyle>
            <a:lvl1pPr>
              <a:defRPr/>
            </a:lvl1pPr>
          </a:lstStyle>
          <a:p>
            <a:pPr>
              <a:defRPr/>
            </a:pPr>
            <a:fld id="{3BC6FEF0-D8FE-4EBB-9DD5-FEDF92468194}" type="slidenum">
              <a:rPr lang="en-US" altLang="en-US"/>
              <a:pPr>
                <a:defRPr/>
              </a:pPr>
              <a:t>‹#›</a:t>
            </a:fld>
            <a:endParaRPr lang="en-US" altLang="en-US"/>
          </a:p>
        </p:txBody>
      </p:sp>
    </p:spTree>
    <p:extLst>
      <p:ext uri="{BB962C8B-B14F-4D97-AF65-F5344CB8AC3E}">
        <p14:creationId xmlns:p14="http://schemas.microsoft.com/office/powerpoint/2010/main" val="31326835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Words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US" dirty="0"/>
          </a:p>
        </p:txBody>
      </p:sp>
      <p:sp>
        <p:nvSpPr>
          <p:cNvPr id="9" name="Text Placeholder 7"/>
          <p:cNvSpPr>
            <a:spLocks noGrp="1"/>
          </p:cNvSpPr>
          <p:nvPr>
            <p:ph type="body" sz="quarter" idx="13"/>
          </p:nvPr>
        </p:nvSpPr>
        <p:spPr>
          <a:xfrm>
            <a:off x="1511809" y="1902501"/>
            <a:ext cx="9575292" cy="3299085"/>
          </a:xfrm>
        </p:spPr>
        <p:txBody>
          <a:bodyPr anchor="t">
            <a:normAutofit/>
          </a:bodyPr>
          <a:lstStyle>
            <a:lvl1pPr marL="285750" indent="-285750">
              <a:lnSpc>
                <a:spcPct val="100000"/>
              </a:lnSpc>
              <a:buClrTx/>
              <a:buFont typeface="Wingdings" panose="05000000000000000000" pitchFamily="2" charset="2"/>
              <a:buChar char="§"/>
              <a:defRPr sz="3200" baseline="0"/>
            </a:lvl1pPr>
            <a:lvl2pPr marL="502920" indent="0">
              <a:buNone/>
              <a:defRPr/>
            </a:lvl2pPr>
          </a:lstStyle>
          <a:p>
            <a:pPr lvl="0"/>
            <a:r>
              <a:rPr lang="en-US" dirty="0"/>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C801668C-1620-43DA-875D-39225D373615}" type="slidenum">
              <a:rPr lang="en-US" altLang="en-US"/>
              <a:pPr>
                <a:defRPr/>
              </a:pPr>
              <a:t>‹#›</a:t>
            </a:fld>
            <a:endParaRPr lang="en-US" altLang="en-US"/>
          </a:p>
        </p:txBody>
      </p:sp>
    </p:spTree>
    <p:extLst>
      <p:ext uri="{BB962C8B-B14F-4D97-AF65-F5344CB8AC3E}">
        <p14:creationId xmlns:p14="http://schemas.microsoft.com/office/powerpoint/2010/main" val="2142469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Text Placeholder 13"/>
          <p:cNvSpPr>
            <a:spLocks noGrp="1"/>
          </p:cNvSpPr>
          <p:nvPr>
            <p:ph type="body" sz="quarter" idx="13" hasCustomPrompt="1"/>
          </p:nvPr>
        </p:nvSpPr>
        <p:spPr>
          <a:xfrm>
            <a:off x="529168" y="6311904"/>
            <a:ext cx="5465232" cy="390525"/>
          </a:xfrm>
        </p:spPr>
        <p:txBody>
          <a:bodyPr lIns="0" tIns="0" rIns="0" bIns="0" anchor="b">
            <a:noAutofit/>
          </a:bodyPr>
          <a:lstStyle>
            <a:lvl1pPr marL="0" indent="0" algn="l">
              <a:spcBef>
                <a:spcPts val="0"/>
              </a:spcBef>
              <a:spcAft>
                <a:spcPts val="0"/>
              </a:spcAft>
              <a:buNone/>
              <a:defRPr sz="1000" b="0">
                <a:solidFill>
                  <a:srgbClr val="000000"/>
                </a:solidFill>
                <a:latin typeface="+mn-lt"/>
              </a:defRPr>
            </a:lvl1pPr>
          </a:lstStyle>
          <a:p>
            <a:pPr lvl="0"/>
            <a:r>
              <a:rPr lang="en-US" dirty="0"/>
              <a:t>Footnotes</a:t>
            </a:r>
            <a:endParaRPr lang="en-GB" dirty="0"/>
          </a:p>
        </p:txBody>
      </p:sp>
      <p:sp>
        <p:nvSpPr>
          <p:cNvPr id="6" name="Text Placeholder 13"/>
          <p:cNvSpPr>
            <a:spLocks noGrp="1"/>
          </p:cNvSpPr>
          <p:nvPr>
            <p:ph type="body" sz="quarter" idx="14" hasCustomPrompt="1"/>
          </p:nvPr>
        </p:nvSpPr>
        <p:spPr>
          <a:xfrm>
            <a:off x="6197601" y="6311904"/>
            <a:ext cx="5465232" cy="390525"/>
          </a:xfrm>
        </p:spPr>
        <p:txBody>
          <a:bodyPr lIns="0" tIns="0" rIns="0" bIns="0" anchor="b">
            <a:noAutofit/>
          </a:bodyPr>
          <a:lstStyle>
            <a:lvl1pPr marL="0" indent="0" algn="r">
              <a:spcBef>
                <a:spcPts val="0"/>
              </a:spcBef>
              <a:spcAft>
                <a:spcPts val="0"/>
              </a:spcAft>
              <a:buNone/>
              <a:defRPr sz="1000" b="0">
                <a:solidFill>
                  <a:srgbClr val="000000"/>
                </a:solidFill>
                <a:latin typeface="+mn-lt"/>
              </a:defRPr>
            </a:lvl1pPr>
          </a:lstStyle>
          <a:p>
            <a:pPr lvl="0"/>
            <a:r>
              <a:rPr lang="en-US" dirty="0"/>
              <a:t>References</a:t>
            </a:r>
            <a:endParaRPr lang="en-GB" dirty="0"/>
          </a:p>
        </p:txBody>
      </p:sp>
      <p:cxnSp>
        <p:nvCxnSpPr>
          <p:cNvPr id="7" name="Straight Connector 6"/>
          <p:cNvCxnSpPr/>
          <p:nvPr userDrawn="1"/>
        </p:nvCxnSpPr>
        <p:spPr>
          <a:xfrm>
            <a:off x="0" y="1240085"/>
            <a:ext cx="10376171" cy="0"/>
          </a:xfrm>
          <a:prstGeom prst="line">
            <a:avLst/>
          </a:prstGeom>
          <a:ln w="22225">
            <a:gradFill flip="none" rotWithShape="1">
              <a:gsLst>
                <a:gs pos="56000">
                  <a:schemeClr val="tx2"/>
                </a:gs>
                <a:gs pos="100000">
                  <a:schemeClr val="bg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56636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455BCAD1-B2C4-4556-B676-0AB35285D9E2}"/>
              </a:ext>
            </a:extLst>
          </p:cNvPr>
          <p:cNvSpPr>
            <a:spLocks noGrp="1"/>
          </p:cNvSpPr>
          <p:nvPr>
            <p:ph type="body" sz="quarter" idx="15" hasCustomPrompt="1"/>
          </p:nvPr>
        </p:nvSpPr>
        <p:spPr>
          <a:xfrm>
            <a:off x="3446097" y="6527256"/>
            <a:ext cx="4058674" cy="330743"/>
          </a:xfrm>
        </p:spPr>
        <p:txBody>
          <a:bodyPr lIns="0" tIns="0" rIns="0" bIns="0" anchor="t"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1081452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Chapter slide">
    <p:spTree>
      <p:nvGrpSpPr>
        <p:cNvPr id="1" name=""/>
        <p:cNvGrpSpPr/>
        <p:nvPr/>
      </p:nvGrpSpPr>
      <p:grpSpPr>
        <a:xfrm>
          <a:off x="0" y="0"/>
          <a:ext cx="0" cy="0"/>
          <a:chOff x="0" y="0"/>
          <a:chExt cx="0" cy="0"/>
        </a:xfrm>
      </p:grpSpPr>
      <p:cxnSp>
        <p:nvCxnSpPr>
          <p:cNvPr id="3" name="Straight Connector 2"/>
          <p:cNvCxnSpPr/>
          <p:nvPr userDrawn="1"/>
        </p:nvCxnSpPr>
        <p:spPr>
          <a:xfrm>
            <a:off x="0" y="3886200"/>
            <a:ext cx="12192000" cy="0"/>
          </a:xfrm>
          <a:prstGeom prst="line">
            <a:avLst/>
          </a:prstGeom>
          <a:ln w="3175">
            <a:solidFill>
              <a:srgbClr val="767676"/>
            </a:solidFill>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996951" y="3352800"/>
            <a:ext cx="10193867" cy="10668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1"/>
          <p:cNvPicPr>
            <a:picLocks noChangeAspect="1"/>
          </p:cNvPicPr>
          <p:nvPr userDrawn="1"/>
        </p:nvPicPr>
        <p:blipFill>
          <a:blip cstate="print">
            <a:extLst>
              <a:ext uri="{28A0092B-C50C-407E-A947-70E740481C1C}">
                <a14:useLocalDpi xmlns:a14="http://schemas.microsoft.com/office/drawing/2010/main" val="0"/>
              </a:ext>
            </a:extLst>
          </a:blip>
          <a:srcRect/>
          <a:stretch>
            <a:fillRect/>
          </a:stretch>
        </p:blipFill>
        <p:spPr bwMode="auto">
          <a:xfrm>
            <a:off x="7945967" y="306388"/>
            <a:ext cx="3706284"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69076"/>
            <a:ext cx="12211051" cy="2889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itle Placeholder 12"/>
          <p:cNvSpPr>
            <a:spLocks noGrp="1"/>
          </p:cNvSpPr>
          <p:nvPr>
            <p:ph type="title"/>
          </p:nvPr>
        </p:nvSpPr>
        <p:spPr>
          <a:xfrm>
            <a:off x="1528064" y="3532864"/>
            <a:ext cx="9139937" cy="706672"/>
          </a:xfrm>
          <a:prstGeom prst="rect">
            <a:avLst/>
          </a:prstGeom>
        </p:spPr>
        <p:txBody>
          <a:bodyPr vert="horz" lIns="91440" tIns="45720" rIns="91440" bIns="45720" rtlCol="0" anchor="ctr">
            <a:normAutofit/>
          </a:bodyPr>
          <a:lstStyle>
            <a:lvl1pPr algn="ctr">
              <a:defRPr sz="3200" b="0" baseline="0">
                <a:solidFill>
                  <a:schemeClr val="bg1"/>
                </a:solidFill>
              </a:defRPr>
            </a:lvl1pPr>
          </a:lstStyle>
          <a:p>
            <a:r>
              <a:rPr lang="en-US"/>
              <a:t>Click to edit Master title style</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4F88621-93B6-4B4E-8E3A-C9669D1FD6B3}" type="slidenum">
              <a:rPr lang="en-US" altLang="en-US"/>
              <a:pPr>
                <a:defRPr/>
              </a:pPr>
              <a:t>‹#›</a:t>
            </a:fld>
            <a:endParaRPr lang="en-US" altLang="en-US"/>
          </a:p>
        </p:txBody>
      </p:sp>
    </p:spTree>
    <p:extLst>
      <p:ext uri="{BB962C8B-B14F-4D97-AF65-F5344CB8AC3E}">
        <p14:creationId xmlns:p14="http://schemas.microsoft.com/office/powerpoint/2010/main" val="2710503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90883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11/21/23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19588544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7049097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edonthego.com/Video/program/1095" TargetMode="External"/><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mailto:support@MedEdOTG.com" TargetMode="External"/><Relationship Id="rId10" Type="http://schemas.openxmlformats.org/officeDocument/2006/relationships/image" Target="../media/image10.png"/><Relationship Id="rId4" Type="http://schemas.openxmlformats.org/officeDocument/2006/relationships/hyperlink" Target="http://www.mededonthego.com/" TargetMode="External"/><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jpe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4.png"/><Relationship Id="rId3" Type="http://schemas.openxmlformats.org/officeDocument/2006/relationships/image" Target="../media/image56.jpeg"/><Relationship Id="rId7" Type="http://schemas.openxmlformats.org/officeDocument/2006/relationships/image" Target="../media/image51.png"/><Relationship Id="rId12" Type="http://schemas.openxmlformats.org/officeDocument/2006/relationships/image" Target="../media/image53.png"/><Relationship Id="rId2" Type="http://schemas.openxmlformats.org/officeDocument/2006/relationships/image" Target="../media/image55.png"/><Relationship Id="rId1" Type="http://schemas.openxmlformats.org/officeDocument/2006/relationships/slideLayout" Target="../slideLayouts/slideLayout8.xml"/><Relationship Id="rId6" Type="http://schemas.openxmlformats.org/officeDocument/2006/relationships/image" Target="../media/image50.png"/><Relationship Id="rId11" Type="http://schemas.openxmlformats.org/officeDocument/2006/relationships/image" Target="../media/image52.png"/><Relationship Id="rId5" Type="http://schemas.openxmlformats.org/officeDocument/2006/relationships/image" Target="../media/image58.png"/><Relationship Id="rId10" Type="http://schemas.openxmlformats.org/officeDocument/2006/relationships/image" Target="../media/image47.png"/><Relationship Id="rId4" Type="http://schemas.openxmlformats.org/officeDocument/2006/relationships/image" Target="../media/image57.png"/><Relationship Id="rId9" Type="http://schemas.openxmlformats.org/officeDocument/2006/relationships/image" Target="../media/image4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59.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4.svg"/><Relationship Id="rId4" Type="http://schemas.openxmlformats.org/officeDocument/2006/relationships/image" Target="../media/image60.svg"/><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09738"/>
            <a:ext cx="10515600" cy="2852737"/>
          </a:xfrm>
        </p:spPr>
        <p:txBody>
          <a:bodyPr>
            <a:normAutofit/>
          </a:bodyPr>
          <a:lstStyle/>
          <a:p>
            <a:r>
              <a:rPr lang="en-US" dirty="0"/>
              <a:t>Case: Peri-Operative Immunotherapy in Early-Stage NSCLC</a:t>
            </a:r>
          </a:p>
        </p:txBody>
      </p:sp>
      <p:sp>
        <p:nvSpPr>
          <p:cNvPr id="3" name="Subtitle 2"/>
          <p:cNvSpPr>
            <a:spLocks noGrp="1"/>
          </p:cNvSpPr>
          <p:nvPr>
            <p:ph type="body" idx="1"/>
          </p:nvPr>
        </p:nvSpPr>
        <p:spPr>
          <a:xfrm>
            <a:off x="609601" y="4589463"/>
            <a:ext cx="10515600" cy="1500187"/>
          </a:xfrm>
        </p:spPr>
        <p:txBody>
          <a:bodyPr>
            <a:noAutofit/>
          </a:bodyPr>
          <a:lstStyle/>
          <a:p>
            <a:r>
              <a:rPr lang="en-US" dirty="0"/>
              <a:t>Joshua E. Reuss, MD</a:t>
            </a:r>
          </a:p>
          <a:p>
            <a:r>
              <a:rPr lang="en-US" dirty="0"/>
              <a:t>Thoracic Medical Oncologist</a:t>
            </a:r>
          </a:p>
          <a:p>
            <a:r>
              <a:rPr lang="en-US" dirty="0"/>
              <a:t>Assistant Professor of Medicine</a:t>
            </a:r>
          </a:p>
          <a:p>
            <a:r>
              <a:rPr lang="en-US" dirty="0"/>
              <a:t>Georgetown University School of Medicine</a:t>
            </a:r>
          </a:p>
          <a:p>
            <a:r>
              <a:rPr lang="en-US" dirty="0"/>
              <a:t>Washington, D.C.</a:t>
            </a:r>
          </a:p>
        </p:txBody>
      </p:sp>
    </p:spTree>
    <p:extLst>
      <p:ext uri="{BB962C8B-B14F-4D97-AF65-F5344CB8AC3E}">
        <p14:creationId xmlns:p14="http://schemas.microsoft.com/office/powerpoint/2010/main" val="681053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0">
            <a:extLst>
              <a:ext uri="{FF2B5EF4-FFF2-40B4-BE49-F238E27FC236}">
                <a16:creationId xmlns:a16="http://schemas.microsoft.com/office/drawing/2014/main" id="{5456D838-5828-5E20-3D5B-25E74CBAB2F8}"/>
              </a:ext>
            </a:extLst>
          </p:cNvPr>
          <p:cNvPicPr>
            <a:picLocks noGrp="1" noChangeAspect="1"/>
          </p:cNvPicPr>
          <p:nvPr isPhoto="1"/>
        </p:nvPicPr>
        <p:blipFill rotWithShape="1">
          <a:blip r:embed="rId2" cstate="screen">
            <a:lum/>
            <a:extLst>
              <a:ext uri="{28A0092B-C50C-407E-A947-70E740481C1C}">
                <a14:useLocalDpi xmlns:a14="http://schemas.microsoft.com/office/drawing/2010/main"/>
              </a:ext>
            </a:extLst>
          </a:blip>
          <a:srcRect l="5318" t="18425" r="2500" b="8120"/>
          <a:stretch/>
        </p:blipFill>
        <p:spPr>
          <a:xfrm>
            <a:off x="1330036" y="1456953"/>
            <a:ext cx="9917083" cy="4445083"/>
          </a:xfrm>
          <a:prstGeom prst="rect">
            <a:avLst/>
          </a:prstGeom>
        </p:spPr>
      </p:pic>
      <p:sp>
        <p:nvSpPr>
          <p:cNvPr id="2" name="Rectangle 1"/>
          <p:cNvSpPr/>
          <p:nvPr/>
        </p:nvSpPr>
        <p:spPr>
          <a:xfrm>
            <a:off x="10400044" y="3803301"/>
            <a:ext cx="114430" cy="11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30036" y="5918931"/>
            <a:ext cx="2877326" cy="276999"/>
          </a:xfrm>
          <a:prstGeom prst="rect">
            <a:avLst/>
          </a:prstGeom>
          <a:noFill/>
        </p:spPr>
        <p:txBody>
          <a:bodyPr wrap="none" rtlCol="0">
            <a:spAutoFit/>
          </a:bodyPr>
          <a:lstStyle/>
          <a:p>
            <a:r>
              <a:rPr lang="en-US" sz="1200" dirty="0"/>
              <a:t>Median follow-up: 36.6 months (18.8-62.0)</a:t>
            </a:r>
          </a:p>
        </p:txBody>
      </p:sp>
      <p:sp>
        <p:nvSpPr>
          <p:cNvPr id="7" name="Title 6">
            <a:extLst>
              <a:ext uri="{FF2B5EF4-FFF2-40B4-BE49-F238E27FC236}">
                <a16:creationId xmlns:a16="http://schemas.microsoft.com/office/drawing/2014/main" id="{6F4036DB-A35F-608F-50FC-1C795A236E75}"/>
              </a:ext>
            </a:extLst>
          </p:cNvPr>
          <p:cNvSpPr>
            <a:spLocks noGrp="1"/>
          </p:cNvSpPr>
          <p:nvPr>
            <p:ph type="title"/>
          </p:nvPr>
        </p:nvSpPr>
        <p:spPr/>
        <p:txBody>
          <a:bodyPr>
            <a:normAutofit fontScale="90000"/>
          </a:bodyPr>
          <a:lstStyle/>
          <a:p>
            <a:r>
              <a:rPr lang="en-US" altLang="en-US" sz="3200" b="1" dirty="0" err="1">
                <a:cs typeface="Arial" charset="0"/>
              </a:rPr>
              <a:t>Pembrolizumab</a:t>
            </a:r>
            <a:r>
              <a:rPr lang="en-US" altLang="en-US" sz="3200" b="1" dirty="0">
                <a:cs typeface="Arial" charset="0"/>
              </a:rPr>
              <a:t> plus chemotherapy followed by surgery and adjuvant </a:t>
            </a:r>
            <a:r>
              <a:rPr lang="en-US" altLang="en-US" sz="3200" b="1" dirty="0" err="1">
                <a:cs typeface="Arial" charset="0"/>
              </a:rPr>
              <a:t>pembrolizumab</a:t>
            </a:r>
            <a:r>
              <a:rPr lang="en-US" altLang="en-US" sz="3200" b="1" dirty="0">
                <a:cs typeface="Arial" charset="0"/>
              </a:rPr>
              <a:t> improves </a:t>
            </a:r>
            <a:r>
              <a:rPr lang="en-US" altLang="en-US" sz="3200" b="1" u="sng" dirty="0">
                <a:cs typeface="Arial" charset="0"/>
              </a:rPr>
              <a:t>overall survival</a:t>
            </a:r>
            <a:endParaRPr lang="en-US"/>
          </a:p>
        </p:txBody>
      </p:sp>
      <p:sp>
        <p:nvSpPr>
          <p:cNvPr id="8" name="Footer Placeholder 7">
            <a:extLst>
              <a:ext uri="{FF2B5EF4-FFF2-40B4-BE49-F238E27FC236}">
                <a16:creationId xmlns:a16="http://schemas.microsoft.com/office/drawing/2014/main" id="{9741B5F1-C657-84A8-94AF-AC5CFDA6A432}"/>
              </a:ext>
            </a:extLst>
          </p:cNvPr>
          <p:cNvSpPr>
            <a:spLocks noGrp="1"/>
          </p:cNvSpPr>
          <p:nvPr>
            <p:ph type="ftr" sz="quarter" idx="3"/>
          </p:nvPr>
        </p:nvSpPr>
        <p:spPr/>
        <p:txBody>
          <a:bodyPr/>
          <a:lstStyle/>
          <a:p>
            <a:r>
              <a:rPr lang="en-US"/>
              <a:t>Spicer JD, et al. ESMO 2023. Abstract LBA56.</a:t>
            </a:r>
          </a:p>
        </p:txBody>
      </p:sp>
    </p:spTree>
    <p:extLst>
      <p:ext uri="{BB962C8B-B14F-4D97-AF65-F5344CB8AC3E}">
        <p14:creationId xmlns:p14="http://schemas.microsoft.com/office/powerpoint/2010/main" val="236712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0044" y="3803301"/>
            <a:ext cx="114430" cy="11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35171" y="1617463"/>
            <a:ext cx="9710409" cy="4487231"/>
          </a:xfrm>
          <a:prstGeom prst="rect">
            <a:avLst/>
          </a:prstGeom>
        </p:spPr>
      </p:pic>
      <p:sp>
        <p:nvSpPr>
          <p:cNvPr id="8" name="Rectangle 7"/>
          <p:cNvSpPr/>
          <p:nvPr/>
        </p:nvSpPr>
        <p:spPr>
          <a:xfrm>
            <a:off x="1135171" y="5009322"/>
            <a:ext cx="4446645" cy="54864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398935" y="2300554"/>
            <a:ext cx="4446645" cy="69708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98935" y="2997641"/>
            <a:ext cx="4446645" cy="65995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398934" y="3664415"/>
            <a:ext cx="4446645" cy="69708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5F8D30E-1388-6339-27CF-F82D1F443907}"/>
              </a:ext>
            </a:extLst>
          </p:cNvPr>
          <p:cNvSpPr>
            <a:spLocks noGrp="1"/>
          </p:cNvSpPr>
          <p:nvPr>
            <p:ph type="title"/>
          </p:nvPr>
        </p:nvSpPr>
        <p:spPr/>
        <p:txBody>
          <a:bodyPr>
            <a:normAutofit fontScale="90000"/>
          </a:bodyPr>
          <a:lstStyle/>
          <a:p>
            <a:r>
              <a:rPr lang="en-US" altLang="en-US" sz="3200" b="1" dirty="0" err="1">
                <a:cs typeface="Arial" charset="0"/>
              </a:rPr>
              <a:t>Pembrolizumab</a:t>
            </a:r>
            <a:r>
              <a:rPr lang="en-US" altLang="en-US" sz="3200" b="1" dirty="0">
                <a:cs typeface="Arial" charset="0"/>
              </a:rPr>
              <a:t> plus chemotherapy followed by surgery and adjuvant </a:t>
            </a:r>
            <a:r>
              <a:rPr lang="en-US" altLang="en-US" sz="3200" b="1" dirty="0" err="1">
                <a:cs typeface="Arial" charset="0"/>
              </a:rPr>
              <a:t>pembrolizumab</a:t>
            </a:r>
            <a:r>
              <a:rPr lang="en-US" altLang="en-US" sz="3200" b="1" dirty="0">
                <a:cs typeface="Arial" charset="0"/>
              </a:rPr>
              <a:t> improves </a:t>
            </a:r>
            <a:r>
              <a:rPr lang="en-US" altLang="en-US" sz="3200" b="1" u="sng" dirty="0">
                <a:cs typeface="Arial" charset="0"/>
              </a:rPr>
              <a:t>overall survival</a:t>
            </a:r>
            <a:endParaRPr lang="en-US"/>
          </a:p>
        </p:txBody>
      </p:sp>
      <p:sp>
        <p:nvSpPr>
          <p:cNvPr id="5" name="Footer Placeholder 4">
            <a:extLst>
              <a:ext uri="{FF2B5EF4-FFF2-40B4-BE49-F238E27FC236}">
                <a16:creationId xmlns:a16="http://schemas.microsoft.com/office/drawing/2014/main" id="{1D7826EF-B03A-A253-F7C2-860073121B90}"/>
              </a:ext>
            </a:extLst>
          </p:cNvPr>
          <p:cNvSpPr>
            <a:spLocks noGrp="1"/>
          </p:cNvSpPr>
          <p:nvPr>
            <p:ph type="ftr" sz="quarter" idx="3"/>
          </p:nvPr>
        </p:nvSpPr>
        <p:spPr/>
        <p:txBody>
          <a:bodyPr/>
          <a:lstStyle/>
          <a:p>
            <a:r>
              <a:rPr lang="en-US"/>
              <a:t>Spicer JD, et al. ESMO 2023. Abstract LBA56. </a:t>
            </a:r>
          </a:p>
        </p:txBody>
      </p:sp>
    </p:spTree>
    <p:extLst>
      <p:ext uri="{BB962C8B-B14F-4D97-AF65-F5344CB8AC3E}">
        <p14:creationId xmlns:p14="http://schemas.microsoft.com/office/powerpoint/2010/main" val="3013888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7815" y="1024000"/>
            <a:ext cx="11007767" cy="4584475"/>
          </a:xfrm>
          <a:prstGeom prst="rect">
            <a:avLst/>
          </a:prstGeom>
        </p:spPr>
      </p:pic>
      <p:sp>
        <p:nvSpPr>
          <p:cNvPr id="2" name="Title 1">
            <a:extLst>
              <a:ext uri="{FF2B5EF4-FFF2-40B4-BE49-F238E27FC236}">
                <a16:creationId xmlns:a16="http://schemas.microsoft.com/office/drawing/2014/main" id="{25BFF105-F27C-C489-7764-1E539F61F7D6}"/>
              </a:ext>
            </a:extLst>
          </p:cNvPr>
          <p:cNvSpPr>
            <a:spLocks noGrp="1"/>
          </p:cNvSpPr>
          <p:nvPr>
            <p:ph type="title"/>
          </p:nvPr>
        </p:nvSpPr>
        <p:spPr/>
        <p:txBody>
          <a:bodyPr/>
          <a:lstStyle/>
          <a:p>
            <a:r>
              <a:rPr lang="en-US" altLang="en-US" sz="3200" b="1" dirty="0">
                <a:cs typeface="Arial" charset="0"/>
              </a:rPr>
              <a:t>Phase III AEGEAN Trial</a:t>
            </a:r>
            <a:endParaRPr lang="en-US"/>
          </a:p>
        </p:txBody>
      </p:sp>
      <p:sp>
        <p:nvSpPr>
          <p:cNvPr id="4" name="Footer Placeholder 3">
            <a:extLst>
              <a:ext uri="{FF2B5EF4-FFF2-40B4-BE49-F238E27FC236}">
                <a16:creationId xmlns:a16="http://schemas.microsoft.com/office/drawing/2014/main" id="{FFA23510-8DB1-0835-F0AE-5CA291D28BD7}"/>
              </a:ext>
            </a:extLst>
          </p:cNvPr>
          <p:cNvSpPr>
            <a:spLocks noGrp="1"/>
          </p:cNvSpPr>
          <p:nvPr>
            <p:ph type="ftr" sz="quarter" idx="3"/>
          </p:nvPr>
        </p:nvSpPr>
        <p:spPr>
          <a:xfrm>
            <a:off x="609600" y="5548044"/>
            <a:ext cx="10744199" cy="1281259"/>
          </a:xfrm>
        </p:spPr>
        <p:txBody>
          <a:bodyPr/>
          <a:lstStyle/>
          <a:p>
            <a:r>
              <a:rPr lang="en-US" sz="1000" dirty="0"/>
              <a:t>*The protocol was amended while enrollment was ongoing to exclude (1) patients with tumors classified as T4 for any reason other than size, (2) patients with planned pneumonectomies, and (3) patients with documented EGFR/ALK aberrations; </a:t>
            </a:r>
            <a:r>
              <a:rPr lang="en-US" sz="1000" baseline="30000" dirty="0"/>
              <a:t>†</a:t>
            </a:r>
            <a:r>
              <a:rPr lang="en-US" sz="1000" dirty="0"/>
              <a:t>Ventana SP263 immunohistochemistry assay; </a:t>
            </a:r>
            <a:r>
              <a:rPr lang="en-US" sz="1000" baseline="30000" dirty="0"/>
              <a:t>‡</a:t>
            </a:r>
            <a:r>
              <a:rPr lang="en-US" sz="1000" dirty="0"/>
              <a:t>Choice of CT regimen determined by histology and at the investigator’s discretion. For non-squamous: cisplatin + pemetrexed or carboplatin + pemetrexed. For squamous: carboplatin + paclitaxel or cisplatin + gemcitabine (or carboplatin + gemcitabine for patients who have comorbidities or who are unable to tolerate cisplatin per the investigator’s judgment); </a:t>
            </a:r>
            <a:r>
              <a:rPr lang="en-US" sz="1000" baseline="30000" dirty="0"/>
              <a:t>§</a:t>
            </a:r>
            <a:r>
              <a:rPr lang="en-US" sz="1000" dirty="0"/>
              <a:t>Post-operative radiotherapy (PORT) was permitted where indicated per local guidance; </a:t>
            </a:r>
            <a:r>
              <a:rPr lang="en-US" sz="1000" baseline="30000" dirty="0"/>
              <a:t>¶</a:t>
            </a:r>
            <a:r>
              <a:rPr lang="en-US" sz="1000" dirty="0"/>
              <a:t>All efficacy analyses reported in this presentation were performed on the </a:t>
            </a:r>
            <a:r>
              <a:rPr lang="en-US" sz="1000" dirty="0" err="1"/>
              <a:t>mITT</a:t>
            </a:r>
            <a:r>
              <a:rPr lang="en-US" sz="1000" dirty="0"/>
              <a:t> population, which includes all randomized patients who did not have documented EGFR/ALK aberrations. BICR, blinded independent central review; CT, chemotherapy; IASLC, International Association for the Study of Lung Cancer; </a:t>
            </a:r>
            <a:r>
              <a:rPr lang="en-US" sz="1000" dirty="0" err="1"/>
              <a:t>mITT</a:t>
            </a:r>
            <a:r>
              <a:rPr lang="en-US" sz="1000" dirty="0"/>
              <a:t>, modified intent-to-treat; PORT, post-operative radiotherapy; Q4W, once every 4 weeks.
</a:t>
            </a:r>
            <a:r>
              <a:rPr lang="en-US" sz="1000" dirty="0" err="1"/>
              <a:t>Heymach</a:t>
            </a:r>
            <a:r>
              <a:rPr lang="en-US" sz="1000" dirty="0"/>
              <a:t> JV, et al. AACR 2023. Abstract CT005; 1Travis WD, et al. </a:t>
            </a:r>
            <a:r>
              <a:rPr lang="en-US" sz="1000" i="1" dirty="0"/>
              <a:t>J </a:t>
            </a:r>
            <a:r>
              <a:rPr lang="en-US" sz="1000" i="1" dirty="0" err="1"/>
              <a:t>Thorac</a:t>
            </a:r>
            <a:r>
              <a:rPr lang="en-US" sz="1000" i="1" dirty="0"/>
              <a:t> Oncol</a:t>
            </a:r>
            <a:r>
              <a:rPr lang="en-US" sz="1000" dirty="0"/>
              <a:t>. 2020;15:709-40.</a:t>
            </a:r>
          </a:p>
        </p:txBody>
      </p:sp>
    </p:spTree>
    <p:extLst>
      <p:ext uri="{BB962C8B-B14F-4D97-AF65-F5344CB8AC3E}">
        <p14:creationId xmlns:p14="http://schemas.microsoft.com/office/powerpoint/2010/main" val="1433340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8567" y="1355560"/>
            <a:ext cx="9911674" cy="4194929"/>
          </a:xfrm>
          <a:prstGeom prst="rect">
            <a:avLst/>
          </a:prstGeom>
        </p:spPr>
      </p:pic>
      <p:sp>
        <p:nvSpPr>
          <p:cNvPr id="3" name="Title 2">
            <a:extLst>
              <a:ext uri="{FF2B5EF4-FFF2-40B4-BE49-F238E27FC236}">
                <a16:creationId xmlns:a16="http://schemas.microsoft.com/office/drawing/2014/main" id="{BFE61D8A-6DEA-B4A5-E41D-4B52B339CE3C}"/>
              </a:ext>
            </a:extLst>
          </p:cNvPr>
          <p:cNvSpPr>
            <a:spLocks noGrp="1"/>
          </p:cNvSpPr>
          <p:nvPr>
            <p:ph type="title"/>
          </p:nvPr>
        </p:nvSpPr>
        <p:spPr/>
        <p:txBody>
          <a:bodyPr>
            <a:normAutofit fontScale="90000"/>
          </a:bodyPr>
          <a:lstStyle/>
          <a:p>
            <a:r>
              <a:rPr lang="en-US" altLang="en-US" sz="3200" b="1" dirty="0">
                <a:cs typeface="Arial" charset="0"/>
              </a:rPr>
              <a:t>Durvalumab Plus Chemotherapy Followed by Surgery and Adjuvant Durvalumab Improves Event-Free Survival (EFS)</a:t>
            </a:r>
            <a:endParaRPr lang="en-US"/>
          </a:p>
        </p:txBody>
      </p:sp>
      <p:sp>
        <p:nvSpPr>
          <p:cNvPr id="6" name="Footer Placeholder 5">
            <a:extLst>
              <a:ext uri="{FF2B5EF4-FFF2-40B4-BE49-F238E27FC236}">
                <a16:creationId xmlns:a16="http://schemas.microsoft.com/office/drawing/2014/main" id="{90813DD6-119F-2DD2-28BE-B3EF080B4930}"/>
              </a:ext>
            </a:extLst>
          </p:cNvPr>
          <p:cNvSpPr>
            <a:spLocks noGrp="1"/>
          </p:cNvSpPr>
          <p:nvPr>
            <p:ph type="ftr" sz="quarter" idx="3"/>
          </p:nvPr>
        </p:nvSpPr>
        <p:spPr>
          <a:xfrm>
            <a:off x="609600" y="6376898"/>
            <a:ext cx="10744199" cy="442131"/>
          </a:xfrm>
        </p:spPr>
        <p:txBody>
          <a:bodyPr/>
          <a:lstStyle/>
          <a:p>
            <a:r>
              <a:rPr lang="en-US" sz="1050"/>
              <a:t>DCO = Nov 10, 2022. EFS is defined as time from randomization to the earliest of: (A) progressive disease (PD) that precludes surgery; (B) PD discovered and reported by the investigator upon attempting surgery that prevents completion of surgery; (C) local/distant recurrence using BICR per RECIST v1.1; or (D) death from any cause; *HR &lt;1 favors the D arm versus the PBO arm. Median and landmark estimates calculated using the Kaplan-Meier method; HR calculated using a stratified Cox proportional hazards model; and P-value calculated using a stratified log rank test. Stratification factors: disease stage (II vs III) and PD-L1 expression status (&lt;1% vs ≥1%). Significance boundary = 0.009899 (based on total 5% alpha), calculated using a Lan-DeMets alpha spending function with O’Brien Fleming boundary. 
DCO, data cutoff; D, durvalumab; mEFS, median EFS; NR, not reached; PBO, placebo; PD, progressive disease.
Heymach JV, et al. AACR 2023. Abstract CT005.</a:t>
            </a:r>
          </a:p>
        </p:txBody>
      </p:sp>
    </p:spTree>
    <p:extLst>
      <p:ext uri="{BB962C8B-B14F-4D97-AF65-F5344CB8AC3E}">
        <p14:creationId xmlns:p14="http://schemas.microsoft.com/office/powerpoint/2010/main" val="348646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BB079B-8D74-CBB3-BD87-355F3B82AB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42" t="2498" r="1356" b="3209"/>
          <a:stretch/>
        </p:blipFill>
        <p:spPr>
          <a:xfrm>
            <a:off x="453307" y="1167221"/>
            <a:ext cx="11704555" cy="5507182"/>
          </a:xfrm>
          <a:prstGeom prst="rect">
            <a:avLst/>
          </a:prstGeom>
        </p:spPr>
      </p:pic>
      <p:sp>
        <p:nvSpPr>
          <p:cNvPr id="8" name="Rectangle 7"/>
          <p:cNvSpPr/>
          <p:nvPr/>
        </p:nvSpPr>
        <p:spPr bwMode="auto">
          <a:xfrm>
            <a:off x="7643748" y="4000830"/>
            <a:ext cx="1628503" cy="211377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5" name="Picture 4">
            <a:extLst>
              <a:ext uri="{FF2B5EF4-FFF2-40B4-BE49-F238E27FC236}">
                <a16:creationId xmlns:a16="http://schemas.microsoft.com/office/drawing/2014/main" id="{59D81A5B-A7D9-FDE1-979D-5DF1A78B5395}"/>
              </a:ext>
            </a:extLst>
          </p:cNvPr>
          <p:cNvPicPr>
            <a:picLocks noChangeAspect="1"/>
          </p:cNvPicPr>
          <p:nvPr/>
        </p:nvPicPr>
        <p:blipFill>
          <a:blip r:embed="rId3"/>
          <a:stretch>
            <a:fillRect/>
          </a:stretch>
        </p:blipFill>
        <p:spPr>
          <a:xfrm>
            <a:off x="453307" y="5814927"/>
            <a:ext cx="6304248" cy="541423"/>
          </a:xfrm>
          <a:prstGeom prst="rect">
            <a:avLst/>
          </a:prstGeom>
        </p:spPr>
      </p:pic>
      <p:sp>
        <p:nvSpPr>
          <p:cNvPr id="3" name="Title 2">
            <a:extLst>
              <a:ext uri="{FF2B5EF4-FFF2-40B4-BE49-F238E27FC236}">
                <a16:creationId xmlns:a16="http://schemas.microsoft.com/office/drawing/2014/main" id="{3CDB12C7-74B8-E5C3-82E1-C4DC88AADD21}"/>
              </a:ext>
            </a:extLst>
          </p:cNvPr>
          <p:cNvSpPr>
            <a:spLocks noGrp="1"/>
          </p:cNvSpPr>
          <p:nvPr>
            <p:ph type="title"/>
          </p:nvPr>
        </p:nvSpPr>
        <p:spPr>
          <a:xfrm>
            <a:off x="609600" y="160316"/>
            <a:ext cx="10744200" cy="1185577"/>
          </a:xfrm>
        </p:spPr>
        <p:txBody>
          <a:bodyPr>
            <a:normAutofit fontScale="90000"/>
          </a:bodyPr>
          <a:lstStyle/>
          <a:p>
            <a:r>
              <a:rPr lang="en-US" altLang="en-US" sz="3200" b="1" dirty="0">
                <a:cs typeface="Arial" charset="0"/>
              </a:rPr>
              <a:t>Durvalumab Plus Chemotherapy Followed by Surgery and Adjuvant Durvalumab Improves Event-Free Survival</a:t>
            </a:r>
            <a:endParaRPr lang="en-US"/>
          </a:p>
        </p:txBody>
      </p:sp>
      <p:sp>
        <p:nvSpPr>
          <p:cNvPr id="6" name="Footer Placeholder 5">
            <a:extLst>
              <a:ext uri="{FF2B5EF4-FFF2-40B4-BE49-F238E27FC236}">
                <a16:creationId xmlns:a16="http://schemas.microsoft.com/office/drawing/2014/main" id="{3F776D79-B1E6-0D2F-5C47-7AF2718B75DA}"/>
              </a:ext>
            </a:extLst>
          </p:cNvPr>
          <p:cNvSpPr>
            <a:spLocks noGrp="1"/>
          </p:cNvSpPr>
          <p:nvPr>
            <p:ph type="ftr" sz="quarter" idx="3"/>
          </p:nvPr>
        </p:nvSpPr>
        <p:spPr/>
        <p:txBody>
          <a:bodyPr/>
          <a:lstStyle/>
          <a:p>
            <a:r>
              <a:rPr lang="en-US"/>
              <a:t>TC, tumor cells.
Heymach JV, et al. AACR 2023. Abstract CT005.</a:t>
            </a:r>
          </a:p>
        </p:txBody>
      </p:sp>
    </p:spTree>
    <p:extLst>
      <p:ext uri="{BB962C8B-B14F-4D97-AF65-F5344CB8AC3E}">
        <p14:creationId xmlns:p14="http://schemas.microsoft.com/office/powerpoint/2010/main" val="4235786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395573" y="1536969"/>
            <a:ext cx="9400854" cy="431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28602677-C971-A455-442E-DDC02769081B}"/>
              </a:ext>
            </a:extLst>
          </p:cNvPr>
          <p:cNvSpPr/>
          <p:nvPr/>
        </p:nvSpPr>
        <p:spPr>
          <a:xfrm>
            <a:off x="8431822" y="5140132"/>
            <a:ext cx="2132187" cy="641839"/>
          </a:xfrm>
          <a:prstGeom prst="rect">
            <a:avLst/>
          </a:prstGeom>
          <a:solidFill>
            <a:srgbClr val="0025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92ACA50-AA94-5D78-9B22-074EAE6175E7}"/>
              </a:ext>
            </a:extLst>
          </p:cNvPr>
          <p:cNvSpPr>
            <a:spLocks noGrp="1"/>
          </p:cNvSpPr>
          <p:nvPr>
            <p:ph type="title"/>
          </p:nvPr>
        </p:nvSpPr>
        <p:spPr/>
        <p:txBody>
          <a:bodyPr/>
          <a:lstStyle/>
          <a:p>
            <a:r>
              <a:rPr lang="en-US" altLang="en-US" sz="3200" b="1" dirty="0">
                <a:cs typeface="Arial" charset="0"/>
              </a:rPr>
              <a:t>Phase III </a:t>
            </a:r>
            <a:r>
              <a:rPr lang="en-US" altLang="en-US" sz="3200" b="1" dirty="0" err="1">
                <a:cs typeface="Arial" charset="0"/>
              </a:rPr>
              <a:t>Neotorch</a:t>
            </a:r>
            <a:r>
              <a:rPr lang="en-US" altLang="en-US" sz="3200" b="1" dirty="0">
                <a:cs typeface="Arial" charset="0"/>
              </a:rPr>
              <a:t> Trial: </a:t>
            </a:r>
            <a:r>
              <a:rPr lang="en-US" altLang="en-US" sz="3200" b="1" dirty="0" err="1">
                <a:cs typeface="Arial" charset="0"/>
              </a:rPr>
              <a:t>Neotorch</a:t>
            </a:r>
            <a:r>
              <a:rPr lang="en-US" altLang="en-US" sz="3200" b="1" dirty="0">
                <a:cs typeface="Arial" charset="0"/>
              </a:rPr>
              <a:t> Study Design</a:t>
            </a:r>
            <a:endParaRPr lang="en-US" dirty="0"/>
          </a:p>
        </p:txBody>
      </p:sp>
      <p:sp>
        <p:nvSpPr>
          <p:cNvPr id="8" name="Footer Placeholder 7">
            <a:extLst>
              <a:ext uri="{FF2B5EF4-FFF2-40B4-BE49-F238E27FC236}">
                <a16:creationId xmlns:a16="http://schemas.microsoft.com/office/drawing/2014/main" id="{0C3ADAEC-9B9D-213C-65D4-AFCCD39B8678}"/>
              </a:ext>
            </a:extLst>
          </p:cNvPr>
          <p:cNvSpPr>
            <a:spLocks noGrp="1"/>
          </p:cNvSpPr>
          <p:nvPr>
            <p:ph type="ftr" sz="quarter" idx="3"/>
          </p:nvPr>
        </p:nvSpPr>
        <p:spPr/>
        <p:txBody>
          <a:bodyPr/>
          <a:lstStyle/>
          <a:p>
            <a:r>
              <a:rPr lang="en-US"/>
              <a:t>IRC, independent review committee.
Lu S, et al. ASCO 2023. Abstract 425126.</a:t>
            </a:r>
          </a:p>
        </p:txBody>
      </p:sp>
    </p:spTree>
    <p:extLst>
      <p:ext uri="{BB962C8B-B14F-4D97-AF65-F5344CB8AC3E}">
        <p14:creationId xmlns:p14="http://schemas.microsoft.com/office/powerpoint/2010/main" val="1074489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30329" y="1564810"/>
            <a:ext cx="9702741" cy="434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6271F4A6-D7DC-00E7-8BCE-80A48AD28BA9}"/>
              </a:ext>
            </a:extLst>
          </p:cNvPr>
          <p:cNvSpPr/>
          <p:nvPr/>
        </p:nvSpPr>
        <p:spPr>
          <a:xfrm>
            <a:off x="8700883" y="5263859"/>
            <a:ext cx="2132187" cy="641839"/>
          </a:xfrm>
          <a:prstGeom prst="rect">
            <a:avLst/>
          </a:prstGeom>
          <a:solidFill>
            <a:srgbClr val="0025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474A0EE-2297-93F8-D7A0-7ABE07E1D6F6}"/>
              </a:ext>
            </a:extLst>
          </p:cNvPr>
          <p:cNvSpPr>
            <a:spLocks noGrp="1"/>
          </p:cNvSpPr>
          <p:nvPr>
            <p:ph type="title"/>
          </p:nvPr>
        </p:nvSpPr>
        <p:spPr/>
        <p:txBody>
          <a:bodyPr>
            <a:noAutofit/>
          </a:bodyPr>
          <a:lstStyle/>
          <a:p>
            <a:r>
              <a:rPr lang="en-US" altLang="en-US" sz="2800" b="1" dirty="0" err="1">
                <a:cs typeface="Arial" charset="0"/>
              </a:rPr>
              <a:t>Toripalimab</a:t>
            </a:r>
            <a:r>
              <a:rPr lang="en-US" altLang="en-US" sz="2800" b="1" dirty="0">
                <a:cs typeface="Arial" charset="0"/>
              </a:rPr>
              <a:t> Plus Chemotherapy Followed by Surgery and Adjuvant </a:t>
            </a:r>
            <a:r>
              <a:rPr lang="en-US" altLang="en-US" sz="2800" b="1" dirty="0" err="1">
                <a:cs typeface="Arial" charset="0"/>
              </a:rPr>
              <a:t>Toripalimab</a:t>
            </a:r>
            <a:r>
              <a:rPr lang="en-US" altLang="en-US" sz="2800" b="1" dirty="0">
                <a:cs typeface="Arial" charset="0"/>
              </a:rPr>
              <a:t> Improves Event-Free Survival (EFS) in Stage III NSCLC</a:t>
            </a:r>
            <a:endParaRPr lang="en-US" sz="2800" dirty="0"/>
          </a:p>
        </p:txBody>
      </p:sp>
      <p:sp>
        <p:nvSpPr>
          <p:cNvPr id="6" name="Footer Placeholder 5">
            <a:extLst>
              <a:ext uri="{FF2B5EF4-FFF2-40B4-BE49-F238E27FC236}">
                <a16:creationId xmlns:a16="http://schemas.microsoft.com/office/drawing/2014/main" id="{9ADE82C9-613A-D547-E4F7-FA4D471289C7}"/>
              </a:ext>
            </a:extLst>
          </p:cNvPr>
          <p:cNvSpPr>
            <a:spLocks noGrp="1"/>
          </p:cNvSpPr>
          <p:nvPr>
            <p:ph type="ftr" sz="quarter" idx="3"/>
          </p:nvPr>
        </p:nvSpPr>
        <p:spPr/>
        <p:txBody>
          <a:bodyPr/>
          <a:lstStyle/>
          <a:p>
            <a:r>
              <a:rPr lang="en-US"/>
              <a:t>Data cutoff date: Nov 30, 2022.
Chemo, chemotherapy; NE, not evaluable.
Lu S, et al. ASCO 2023. Abstract 425126.</a:t>
            </a:r>
          </a:p>
        </p:txBody>
      </p:sp>
    </p:spTree>
    <p:extLst>
      <p:ext uri="{BB962C8B-B14F-4D97-AF65-F5344CB8AC3E}">
        <p14:creationId xmlns:p14="http://schemas.microsoft.com/office/powerpoint/2010/main" val="1963359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09511" y="1330641"/>
            <a:ext cx="9372978" cy="512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55CE7864-78B0-FF33-1B7D-D97E8A318ABF}"/>
              </a:ext>
            </a:extLst>
          </p:cNvPr>
          <p:cNvSpPr>
            <a:spLocks noGrp="1"/>
          </p:cNvSpPr>
          <p:nvPr>
            <p:ph type="title"/>
          </p:nvPr>
        </p:nvSpPr>
        <p:spPr/>
        <p:txBody>
          <a:bodyPr>
            <a:normAutofit fontScale="90000"/>
          </a:bodyPr>
          <a:lstStyle/>
          <a:p>
            <a:r>
              <a:rPr lang="en-US" altLang="en-US" sz="3200" b="1" dirty="0" err="1">
                <a:cs typeface="Arial" charset="0"/>
              </a:rPr>
              <a:t>Toripalimab</a:t>
            </a:r>
            <a:r>
              <a:rPr lang="en-US" altLang="en-US" sz="3200" b="1" dirty="0">
                <a:cs typeface="Arial" charset="0"/>
              </a:rPr>
              <a:t> Plus Chemotherapy Followed by Surgery and Adjuvant </a:t>
            </a:r>
            <a:r>
              <a:rPr lang="en-US" altLang="en-US" sz="3200" b="1" dirty="0" err="1">
                <a:cs typeface="Arial" charset="0"/>
              </a:rPr>
              <a:t>Toripalimab</a:t>
            </a:r>
            <a:r>
              <a:rPr lang="en-US" altLang="en-US" sz="3200" b="1" dirty="0">
                <a:cs typeface="Arial" charset="0"/>
              </a:rPr>
              <a:t> Improves Event-Free Survival (EFS)</a:t>
            </a:r>
            <a:endParaRPr lang="en-US"/>
          </a:p>
        </p:txBody>
      </p:sp>
      <p:sp>
        <p:nvSpPr>
          <p:cNvPr id="5" name="Footer Placeholder 4">
            <a:extLst>
              <a:ext uri="{FF2B5EF4-FFF2-40B4-BE49-F238E27FC236}">
                <a16:creationId xmlns:a16="http://schemas.microsoft.com/office/drawing/2014/main" id="{1E83E395-2F19-28CF-F072-CB1240272272}"/>
              </a:ext>
            </a:extLst>
          </p:cNvPr>
          <p:cNvSpPr>
            <a:spLocks noGrp="1"/>
          </p:cNvSpPr>
          <p:nvPr>
            <p:ph type="ftr" sz="quarter" idx="3"/>
          </p:nvPr>
        </p:nvSpPr>
        <p:spPr/>
        <p:txBody>
          <a:bodyPr/>
          <a:lstStyle/>
          <a:p>
            <a:r>
              <a:rPr lang="en-US"/>
              <a:t>Lu S, et al. ASCO 2023. Abstract 425126.</a:t>
            </a:r>
          </a:p>
        </p:txBody>
      </p:sp>
    </p:spTree>
    <p:extLst>
      <p:ext uri="{BB962C8B-B14F-4D97-AF65-F5344CB8AC3E}">
        <p14:creationId xmlns:p14="http://schemas.microsoft.com/office/powerpoint/2010/main" val="826887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4999" y="1211580"/>
            <a:ext cx="11362000" cy="3019839"/>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52762" y="4304590"/>
            <a:ext cx="8086476" cy="1589022"/>
          </a:xfrm>
          <a:prstGeom prst="rect">
            <a:avLst/>
          </a:prstGeom>
        </p:spPr>
      </p:pic>
      <p:sp>
        <p:nvSpPr>
          <p:cNvPr id="4" name="Title 3">
            <a:extLst>
              <a:ext uri="{FF2B5EF4-FFF2-40B4-BE49-F238E27FC236}">
                <a16:creationId xmlns:a16="http://schemas.microsoft.com/office/drawing/2014/main" id="{CBCD2130-5256-37CD-FB88-66D3C8A16ADE}"/>
              </a:ext>
            </a:extLst>
          </p:cNvPr>
          <p:cNvSpPr>
            <a:spLocks noGrp="1"/>
          </p:cNvSpPr>
          <p:nvPr>
            <p:ph type="title"/>
          </p:nvPr>
        </p:nvSpPr>
        <p:spPr/>
        <p:txBody>
          <a:bodyPr/>
          <a:lstStyle/>
          <a:p>
            <a:r>
              <a:rPr lang="en-US" altLang="en-US" sz="3200" b="1" dirty="0">
                <a:cs typeface="Arial" charset="0"/>
              </a:rPr>
              <a:t>Phase III </a:t>
            </a:r>
            <a:r>
              <a:rPr lang="en-US" altLang="en-US" sz="3200" b="1" dirty="0" err="1">
                <a:cs typeface="Arial" charset="0"/>
              </a:rPr>
              <a:t>CheckMate</a:t>
            </a:r>
            <a:r>
              <a:rPr lang="en-US" altLang="en-US" sz="3200" b="1" dirty="0">
                <a:cs typeface="Arial" charset="0"/>
              </a:rPr>
              <a:t> 77T</a:t>
            </a:r>
            <a:r>
              <a:rPr lang="en-US" altLang="en-US" sz="3200" b="1" baseline="30000" dirty="0">
                <a:cs typeface="Arial" charset="0"/>
              </a:rPr>
              <a:t>a</a:t>
            </a:r>
            <a:r>
              <a:rPr lang="en-US" altLang="en-US" sz="3200" b="1" dirty="0">
                <a:cs typeface="Arial" charset="0"/>
              </a:rPr>
              <a:t> Trial</a:t>
            </a:r>
            <a:endParaRPr lang="en-US"/>
          </a:p>
        </p:txBody>
      </p:sp>
      <p:sp>
        <p:nvSpPr>
          <p:cNvPr id="6" name="Footer Placeholder 5">
            <a:extLst>
              <a:ext uri="{FF2B5EF4-FFF2-40B4-BE49-F238E27FC236}">
                <a16:creationId xmlns:a16="http://schemas.microsoft.com/office/drawing/2014/main" id="{652F6D15-5726-554E-C3E7-14F11132098B}"/>
              </a:ext>
            </a:extLst>
          </p:cNvPr>
          <p:cNvSpPr>
            <a:spLocks noGrp="1"/>
          </p:cNvSpPr>
          <p:nvPr>
            <p:ph type="ftr" sz="quarter" idx="3"/>
          </p:nvPr>
        </p:nvSpPr>
        <p:spPr>
          <a:xfrm>
            <a:off x="609600" y="6439989"/>
            <a:ext cx="10744199" cy="384618"/>
          </a:xfrm>
        </p:spPr>
        <p:txBody>
          <a:bodyPr/>
          <a:lstStyle/>
          <a:p>
            <a:r>
              <a:rPr lang="en-US" sz="1050" dirty="0"/>
              <a:t>Database lock date: September 6,2023.
</a:t>
            </a:r>
            <a:r>
              <a:rPr lang="en-US" sz="1050" baseline="30000" dirty="0"/>
              <a:t>a</a:t>
            </a:r>
            <a:r>
              <a:rPr lang="en-US" sz="1050" dirty="0"/>
              <a:t>NCT04025879; </a:t>
            </a:r>
            <a:r>
              <a:rPr lang="en-US" sz="1050" baseline="30000" dirty="0" err="1"/>
              <a:t>b</a:t>
            </a:r>
            <a:r>
              <a:rPr lang="en-US" sz="1050" dirty="0" err="1"/>
              <a:t>EGFR</a:t>
            </a:r>
            <a:r>
              <a:rPr lang="en-US" sz="1050" dirty="0"/>
              <a:t> testing was mandatory in all patients with NSQ histology. ALK testing was done in patients with a history of ALK alterations. EGFR/ALK testing done using US FDA/local health authority-approved assays; </a:t>
            </a:r>
            <a:r>
              <a:rPr lang="en-US" sz="1050" baseline="30000" dirty="0" err="1"/>
              <a:t>c</a:t>
            </a:r>
            <a:r>
              <a:rPr lang="en-US" sz="1050" dirty="0" err="1"/>
              <a:t>Determined</a:t>
            </a:r>
            <a:r>
              <a:rPr lang="en-US" sz="1050" dirty="0"/>
              <a:t> by the PD-L1 IHC 28-8 </a:t>
            </a:r>
            <a:r>
              <a:rPr lang="en-US" sz="1050" dirty="0" err="1"/>
              <a:t>pharmDx</a:t>
            </a:r>
            <a:r>
              <a:rPr lang="en-US" sz="1050" dirty="0"/>
              <a:t> assay (</a:t>
            </a:r>
            <a:r>
              <a:rPr lang="en-US" sz="1050" dirty="0" err="1"/>
              <a:t>Dako</a:t>
            </a:r>
            <a:r>
              <a:rPr lang="en-US" sz="1050" dirty="0"/>
              <a:t>); </a:t>
            </a:r>
            <a:r>
              <a:rPr lang="en-US" sz="1050" baseline="30000" dirty="0" err="1"/>
              <a:t>d</a:t>
            </a:r>
            <a:r>
              <a:rPr lang="en-US" sz="1050" dirty="0" err="1"/>
              <a:t>NSQ</a:t>
            </a:r>
            <a:r>
              <a:rPr lang="en-US" sz="1050" dirty="0"/>
              <a:t>: cisplatin + pemetrexed, carboplatin + pemetrexed, or carboplatin + paclitaxel; SQ: cisplatin + docetaxel or carboplatin + paclitaxel; </a:t>
            </a:r>
            <a:r>
              <a:rPr lang="en-US" sz="1050" baseline="30000" dirty="0" err="1"/>
              <a:t>e</a:t>
            </a:r>
            <a:r>
              <a:rPr lang="en-US" sz="1050" dirty="0" err="1"/>
              <a:t>Assessed</a:t>
            </a:r>
            <a:r>
              <a:rPr lang="en-US" sz="1050" dirty="0"/>
              <a:t> per immune-related pathologic response criteria.
BIPR, blinded independent pathological review; NIVO, nivolumab.
</a:t>
            </a:r>
            <a:r>
              <a:rPr lang="en-US" sz="1050" dirty="0" err="1"/>
              <a:t>Cascone</a:t>
            </a:r>
            <a:r>
              <a:rPr lang="en-US" sz="1050" dirty="0"/>
              <a:t> T, et al. ESMO 2023. Abstract LBA1; Cottrell TR, et al. </a:t>
            </a:r>
            <a:r>
              <a:rPr lang="en-US" sz="1050" i="1" dirty="0"/>
              <a:t>Ann Oncol. </a:t>
            </a:r>
            <a:r>
              <a:rPr lang="en-US" sz="1050" dirty="0"/>
              <a:t>2018;29:1853-60.</a:t>
            </a:r>
          </a:p>
        </p:txBody>
      </p:sp>
    </p:spTree>
    <p:extLst>
      <p:ext uri="{BB962C8B-B14F-4D97-AF65-F5344CB8AC3E}">
        <p14:creationId xmlns:p14="http://schemas.microsoft.com/office/powerpoint/2010/main" val="2620139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6268" y="1315856"/>
            <a:ext cx="10081311" cy="4574874"/>
          </a:xfrm>
          <a:prstGeom prst="rect">
            <a:avLst/>
          </a:prstGeom>
        </p:spPr>
      </p:pic>
      <p:sp>
        <p:nvSpPr>
          <p:cNvPr id="5" name="Title 4">
            <a:extLst>
              <a:ext uri="{FF2B5EF4-FFF2-40B4-BE49-F238E27FC236}">
                <a16:creationId xmlns:a16="http://schemas.microsoft.com/office/drawing/2014/main" id="{00E2F168-E2BF-3E0A-669F-5DC7B97D0446}"/>
              </a:ext>
            </a:extLst>
          </p:cNvPr>
          <p:cNvSpPr>
            <a:spLocks noGrp="1"/>
          </p:cNvSpPr>
          <p:nvPr>
            <p:ph type="title"/>
          </p:nvPr>
        </p:nvSpPr>
        <p:spPr/>
        <p:txBody>
          <a:bodyPr>
            <a:normAutofit fontScale="90000"/>
          </a:bodyPr>
          <a:lstStyle/>
          <a:p>
            <a:r>
              <a:rPr lang="en-US" altLang="en-US" sz="3200" b="1" dirty="0">
                <a:cs typeface="Arial" charset="0"/>
              </a:rPr>
              <a:t>Nivolumab Plus Chemotherapy Followed by Surgery and Adjuvant Nivolumab Improves Event-Free Survival (EFS)</a:t>
            </a:r>
            <a:r>
              <a:rPr lang="en-US" altLang="en-US" sz="3200" b="1" baseline="30000" dirty="0">
                <a:cs typeface="Arial" charset="0"/>
              </a:rPr>
              <a:t>a</a:t>
            </a:r>
            <a:endParaRPr lang="en-US"/>
          </a:p>
        </p:txBody>
      </p:sp>
      <p:sp>
        <p:nvSpPr>
          <p:cNvPr id="6" name="Footer Placeholder 5">
            <a:extLst>
              <a:ext uri="{FF2B5EF4-FFF2-40B4-BE49-F238E27FC236}">
                <a16:creationId xmlns:a16="http://schemas.microsoft.com/office/drawing/2014/main" id="{3D13F7E9-470F-9B12-0B50-93C89B99DB15}"/>
              </a:ext>
            </a:extLst>
          </p:cNvPr>
          <p:cNvSpPr>
            <a:spLocks noGrp="1"/>
          </p:cNvSpPr>
          <p:nvPr>
            <p:ph type="ftr" sz="quarter" idx="3"/>
          </p:nvPr>
        </p:nvSpPr>
        <p:spPr>
          <a:xfrm>
            <a:off x="609600" y="6048937"/>
            <a:ext cx="10744199" cy="698127"/>
          </a:xfrm>
        </p:spPr>
        <p:txBody>
          <a:bodyPr/>
          <a:lstStyle/>
          <a:p>
            <a:r>
              <a:rPr lang="en-US" sz="900" dirty="0"/>
              <a:t>Median follow-up (range): 25.4 months (15.7-44.2).
</a:t>
            </a:r>
            <a:r>
              <a:rPr lang="en-US" sz="900" baseline="30000" dirty="0" err="1"/>
              <a:t>a</a:t>
            </a:r>
            <a:r>
              <a:rPr lang="en-US" sz="900" dirty="0" err="1"/>
              <a:t>Time</a:t>
            </a:r>
            <a:r>
              <a:rPr lang="en-US" sz="900" dirty="0"/>
              <a:t> from randomization to any disease progression precluding surgery, abandoned surgery due to </a:t>
            </a:r>
            <a:r>
              <a:rPr lang="en-US" sz="900" dirty="0" err="1"/>
              <a:t>unresectability</a:t>
            </a:r>
            <a:r>
              <a:rPr lang="en-US" sz="900" dirty="0"/>
              <a:t> or disease progression, disease progression/recurrence after surgery, or death due to any cause. Patients who received subsequent therapy were censored at the last evaluable tumor assessment on or prior to the date of subsequent therapy; </a:t>
            </a:r>
            <a:r>
              <a:rPr lang="en-US" sz="900" baseline="30000" dirty="0" err="1"/>
              <a:t>b</a:t>
            </a:r>
            <a:r>
              <a:rPr lang="en-US" sz="900" dirty="0" err="1"/>
              <a:t>Unstratified</a:t>
            </a:r>
            <a:r>
              <a:rPr lang="en-US" sz="900" dirty="0"/>
              <a:t> HR (95%CI), 0.59 (0.44-0.79).
CI, confidence interval; HR, hazard ratio.
</a:t>
            </a:r>
            <a:r>
              <a:rPr lang="en-US" sz="900" dirty="0" err="1"/>
              <a:t>Cascone</a:t>
            </a:r>
            <a:r>
              <a:rPr lang="en-US" sz="900" dirty="0"/>
              <a:t> T, et al. ESMO 2023. Abstract LBA1.</a:t>
            </a:r>
          </a:p>
        </p:txBody>
      </p:sp>
    </p:spTree>
    <p:extLst>
      <p:ext uri="{BB962C8B-B14F-4D97-AF65-F5344CB8AC3E}">
        <p14:creationId xmlns:p14="http://schemas.microsoft.com/office/powerpoint/2010/main" val="350807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Earlier Use of ICIs in NSCLC: Integrating the Latest Evidence Into Clinical Practice</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 to optimize the use of neoadjuvant immunotherapy treatment options to improve outcomes of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resectable</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NSCLC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 to optimize the use of adjuvant immunotherapy treatment options to improve outcomes of post-resection NSCLC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current and emerging evidence to inform patient selection and treatment strategies with perioperative immunotherapy in early-stage NSCLC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07146D-F64D-BBE3-6C1B-C739C61216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74"/>
          <a:stretch/>
        </p:blipFill>
        <p:spPr>
          <a:xfrm>
            <a:off x="719244" y="887986"/>
            <a:ext cx="10326836" cy="5237343"/>
          </a:xfrm>
          <a:prstGeom prst="rect">
            <a:avLst/>
          </a:prstGeom>
        </p:spPr>
      </p:pic>
      <p:sp>
        <p:nvSpPr>
          <p:cNvPr id="3" name="Rectangle 2">
            <a:extLst>
              <a:ext uri="{FF2B5EF4-FFF2-40B4-BE49-F238E27FC236}">
                <a16:creationId xmlns:a16="http://schemas.microsoft.com/office/drawing/2014/main" id="{26A8645D-0DB8-1762-779B-87C44D002C76}"/>
              </a:ext>
            </a:extLst>
          </p:cNvPr>
          <p:cNvSpPr/>
          <p:nvPr/>
        </p:nvSpPr>
        <p:spPr>
          <a:xfrm>
            <a:off x="714890" y="5627064"/>
            <a:ext cx="5014480" cy="52914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Title 4">
            <a:extLst>
              <a:ext uri="{FF2B5EF4-FFF2-40B4-BE49-F238E27FC236}">
                <a16:creationId xmlns:a16="http://schemas.microsoft.com/office/drawing/2014/main" id="{3F931F6B-548D-7679-7F33-0807F9BE3FCB}"/>
              </a:ext>
            </a:extLst>
          </p:cNvPr>
          <p:cNvSpPr>
            <a:spLocks noGrp="1"/>
          </p:cNvSpPr>
          <p:nvPr>
            <p:ph type="title"/>
          </p:nvPr>
        </p:nvSpPr>
        <p:spPr/>
        <p:txBody>
          <a:bodyPr/>
          <a:lstStyle/>
          <a:p>
            <a:r>
              <a:rPr lang="en-US" altLang="en-US" sz="3200" b="1" dirty="0" err="1">
                <a:cs typeface="Arial" charset="0"/>
              </a:rPr>
              <a:t>CheckMate</a:t>
            </a:r>
            <a:r>
              <a:rPr lang="en-US" altLang="en-US" sz="3200" b="1" dirty="0">
                <a:cs typeface="Arial" charset="0"/>
              </a:rPr>
              <a:t> 77T: EFS Analysis by Key Subgroups</a:t>
            </a:r>
            <a:br>
              <a:rPr lang="en-US" altLang="en-US" dirty="0">
                <a:cs typeface="Arial" charset="0"/>
              </a:rPr>
            </a:br>
            <a:endParaRPr lang="en-US" dirty="0"/>
          </a:p>
        </p:txBody>
      </p:sp>
      <p:sp>
        <p:nvSpPr>
          <p:cNvPr id="7" name="Footer Placeholder 6">
            <a:extLst>
              <a:ext uri="{FF2B5EF4-FFF2-40B4-BE49-F238E27FC236}">
                <a16:creationId xmlns:a16="http://schemas.microsoft.com/office/drawing/2014/main" id="{7D2467BC-1448-9BB0-42B1-FE26997E2112}"/>
              </a:ext>
            </a:extLst>
          </p:cNvPr>
          <p:cNvSpPr>
            <a:spLocks noGrp="1"/>
          </p:cNvSpPr>
          <p:nvPr>
            <p:ph type="ftr" sz="quarter" idx="3"/>
          </p:nvPr>
        </p:nvSpPr>
        <p:spPr>
          <a:xfrm>
            <a:off x="609600" y="6382476"/>
            <a:ext cx="10744199" cy="442131"/>
          </a:xfrm>
        </p:spPr>
        <p:txBody>
          <a:bodyPr/>
          <a:lstStyle/>
          <a:p>
            <a:r>
              <a:rPr lang="en-US" sz="1100"/>
              <a:t>Median follow-up (range): 25.4 months (15.7-44.2).
</a:t>
            </a:r>
            <a:r>
              <a:rPr lang="en-US" sz="1100" baseline="30000"/>
              <a:t>a</a:t>
            </a:r>
            <a:r>
              <a:rPr lang="en-US" sz="1100"/>
              <a:t>Per BICR; </a:t>
            </a:r>
            <a:r>
              <a:rPr lang="en-US" sz="1100" baseline="30000"/>
              <a:t>b</a:t>
            </a:r>
            <a:r>
              <a:rPr lang="en-US" sz="1100"/>
              <a:t>Nodal status was N3 in 4 patients; cN2 subcategory was not reported in 1 patient. Baseline characteristics were similar across treatment arms in the N2 nodal status subgroup, which comprised ~40% of patients; dTumor PD-L1 expression was not evaluable/indeterminate in 19 patients; eMost patients in this subgroup had low PD-L1 expression (median 10% across both arms).
Cascone T, et al. ESMO 2023. Abstract LBA1.</a:t>
            </a:r>
          </a:p>
        </p:txBody>
      </p:sp>
    </p:spTree>
    <p:extLst>
      <p:ext uri="{BB962C8B-B14F-4D97-AF65-F5344CB8AC3E}">
        <p14:creationId xmlns:p14="http://schemas.microsoft.com/office/powerpoint/2010/main" val="891584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01545" y="1117025"/>
            <a:ext cx="6360308" cy="4909977"/>
          </a:xfrm>
          <a:prstGeom prst="rect">
            <a:avLst/>
          </a:prstGeom>
        </p:spPr>
      </p:pic>
      <p:sp>
        <p:nvSpPr>
          <p:cNvPr id="5" name="Title 4">
            <a:extLst>
              <a:ext uri="{FF2B5EF4-FFF2-40B4-BE49-F238E27FC236}">
                <a16:creationId xmlns:a16="http://schemas.microsoft.com/office/drawing/2014/main" id="{F79C9FBF-ADF5-91A7-D0FB-F533434B145A}"/>
              </a:ext>
            </a:extLst>
          </p:cNvPr>
          <p:cNvSpPr>
            <a:spLocks noGrp="1"/>
          </p:cNvSpPr>
          <p:nvPr>
            <p:ph type="title"/>
          </p:nvPr>
        </p:nvSpPr>
        <p:spPr/>
        <p:txBody>
          <a:bodyPr anchor="t">
            <a:noAutofit/>
          </a:bodyPr>
          <a:lstStyle/>
          <a:p>
            <a:r>
              <a:rPr lang="en-US" altLang="en-US" sz="2400" b="1" dirty="0">
                <a:cs typeface="Arial" charset="0"/>
              </a:rPr>
              <a:t>Clinical Benefit Apparent in Both Patients Who Do and Do Not Achieve a Pathologic Complete Response (</a:t>
            </a:r>
            <a:r>
              <a:rPr lang="en-US" altLang="en-US" sz="2400" b="1" dirty="0" err="1">
                <a:cs typeface="Arial" charset="0"/>
              </a:rPr>
              <a:t>pCR</a:t>
            </a:r>
            <a:r>
              <a:rPr lang="en-US" altLang="en-US" sz="2400" b="1" dirty="0">
                <a:cs typeface="Arial" charset="0"/>
              </a:rPr>
              <a:t>) to Therapy</a:t>
            </a:r>
            <a:endParaRPr lang="en-US" sz="2400" dirty="0"/>
          </a:p>
        </p:txBody>
      </p:sp>
      <p:sp>
        <p:nvSpPr>
          <p:cNvPr id="6" name="Footer Placeholder 5">
            <a:extLst>
              <a:ext uri="{FF2B5EF4-FFF2-40B4-BE49-F238E27FC236}">
                <a16:creationId xmlns:a16="http://schemas.microsoft.com/office/drawing/2014/main" id="{AF4B20BA-E487-F6B8-492C-593B01CAFAD4}"/>
              </a:ext>
            </a:extLst>
          </p:cNvPr>
          <p:cNvSpPr>
            <a:spLocks noGrp="1"/>
          </p:cNvSpPr>
          <p:nvPr>
            <p:ph type="ftr" sz="quarter" idx="3"/>
          </p:nvPr>
        </p:nvSpPr>
        <p:spPr>
          <a:xfrm>
            <a:off x="609600" y="6027002"/>
            <a:ext cx="10744199" cy="771480"/>
          </a:xfrm>
        </p:spPr>
        <p:txBody>
          <a:bodyPr/>
          <a:lstStyle/>
          <a:p>
            <a:r>
              <a:rPr lang="en-US" sz="1100"/>
              <a:t>Median follow-up (range): 25.4 months (15.7-44.2).
</a:t>
            </a:r>
            <a:r>
              <a:rPr lang="en-US" sz="1100" baseline="30000"/>
              <a:t>a</a:t>
            </a:r>
            <a:r>
              <a:rPr lang="en-US" sz="1100"/>
              <a:t>HR (95% CI), 0.14 (0.06-0.35) in patients with pCR versus those without in the NIVO + chemo/NIVO arm and 0.32 (0.10-1.00) in the chemo/PBO arm. NIVO +chemo/NIVO arm and 0.40 (0.20-0.78) in the chemo/PBO arm.
Cascone T, et al. ESMO 2023. Abstract LBA1.</a:t>
            </a:r>
          </a:p>
        </p:txBody>
      </p:sp>
    </p:spTree>
    <p:extLst>
      <p:ext uri="{BB962C8B-B14F-4D97-AF65-F5344CB8AC3E}">
        <p14:creationId xmlns:p14="http://schemas.microsoft.com/office/powerpoint/2010/main" val="3919588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384962493"/>
              </p:ext>
            </p:extLst>
          </p:nvPr>
        </p:nvGraphicFramePr>
        <p:xfrm>
          <a:off x="609599" y="824420"/>
          <a:ext cx="10978563" cy="5060813"/>
        </p:xfrm>
        <a:graphic>
          <a:graphicData uri="http://schemas.openxmlformats.org/drawingml/2006/table">
            <a:tbl>
              <a:tblPr firstRow="1" bandRow="1">
                <a:tableStyleId>{5C22544A-7EE6-4342-B048-85BDC9FD1C3A}</a:tableStyleId>
              </a:tblPr>
              <a:tblGrid>
                <a:gridCol w="1245213">
                  <a:extLst>
                    <a:ext uri="{9D8B030D-6E8A-4147-A177-3AD203B41FA5}">
                      <a16:colId xmlns:a16="http://schemas.microsoft.com/office/drawing/2014/main" val="4263039876"/>
                    </a:ext>
                  </a:extLst>
                </a:gridCol>
                <a:gridCol w="1946670">
                  <a:extLst>
                    <a:ext uri="{9D8B030D-6E8A-4147-A177-3AD203B41FA5}">
                      <a16:colId xmlns:a16="http://schemas.microsoft.com/office/drawing/2014/main" val="2865059182"/>
                    </a:ext>
                  </a:extLst>
                </a:gridCol>
                <a:gridCol w="1946670">
                  <a:extLst>
                    <a:ext uri="{9D8B030D-6E8A-4147-A177-3AD203B41FA5}">
                      <a16:colId xmlns:a16="http://schemas.microsoft.com/office/drawing/2014/main" val="3295695332"/>
                    </a:ext>
                  </a:extLst>
                </a:gridCol>
                <a:gridCol w="1946670">
                  <a:extLst>
                    <a:ext uri="{9D8B030D-6E8A-4147-A177-3AD203B41FA5}">
                      <a16:colId xmlns:a16="http://schemas.microsoft.com/office/drawing/2014/main" val="3073464250"/>
                    </a:ext>
                  </a:extLst>
                </a:gridCol>
                <a:gridCol w="1946670">
                  <a:extLst>
                    <a:ext uri="{9D8B030D-6E8A-4147-A177-3AD203B41FA5}">
                      <a16:colId xmlns:a16="http://schemas.microsoft.com/office/drawing/2014/main" val="1515986033"/>
                    </a:ext>
                  </a:extLst>
                </a:gridCol>
                <a:gridCol w="1946670">
                  <a:extLst>
                    <a:ext uri="{9D8B030D-6E8A-4147-A177-3AD203B41FA5}">
                      <a16:colId xmlns:a16="http://schemas.microsoft.com/office/drawing/2014/main" val="347142382"/>
                    </a:ext>
                  </a:extLst>
                </a:gridCol>
              </a:tblGrid>
              <a:tr h="321322">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dirty="0" err="1"/>
                        <a:t>CheckMate</a:t>
                      </a:r>
                      <a:r>
                        <a:rPr lang="en-US" sz="1400" baseline="0" dirty="0"/>
                        <a:t> 816</a:t>
                      </a:r>
                      <a:r>
                        <a:rPr lang="en-US" sz="1400" strike="noStrike" baseline="30000" dirty="0"/>
                        <a:t>1,2</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A742"/>
                    </a:solidFill>
                  </a:tcPr>
                </a:tc>
                <a:tc>
                  <a:txBody>
                    <a:bodyPr/>
                    <a:lstStyle/>
                    <a:p>
                      <a:pPr algn="ctr"/>
                      <a:r>
                        <a:rPr lang="en-US" sz="1400" dirty="0"/>
                        <a:t>KEYNOTE-671</a:t>
                      </a:r>
                      <a:r>
                        <a:rPr lang="en-US" sz="1400" baseline="30000" dirty="0"/>
                        <a:t>3,4,5</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sz="1400" strike="noStrike" baseline="0" dirty="0"/>
                        <a:t>AEGEAN</a:t>
                      </a:r>
                      <a:r>
                        <a:rPr lang="en-US" sz="1400" strike="noStrike" baseline="30000" dirty="0"/>
                        <a:t>6,7</a:t>
                      </a:r>
                      <a:endParaRPr lang="en-US" sz="1400" baseline="30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400" dirty="0" err="1"/>
                        <a:t>CheckMate</a:t>
                      </a:r>
                      <a:r>
                        <a:rPr lang="en-US" sz="1400" dirty="0"/>
                        <a:t> 77T</a:t>
                      </a:r>
                      <a:r>
                        <a:rPr lang="en-US" sz="1400" baseline="30000" dirty="0"/>
                        <a:t>8</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sz="1400" dirty="0"/>
                        <a:t>Neotorch</a:t>
                      </a:r>
                      <a:r>
                        <a:rPr lang="en-US" sz="1400" baseline="30000" dirty="0"/>
                        <a:t>9,^</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75482195"/>
                  </a:ext>
                </a:extLst>
              </a:tr>
              <a:tr h="1333484">
                <a:tc>
                  <a:txBody>
                    <a:bodyPr/>
                    <a:lstStyle/>
                    <a:p>
                      <a:pPr algn="ctr"/>
                      <a:r>
                        <a:rPr lang="en-US" sz="1100" b="0" dirty="0">
                          <a:solidFill>
                            <a:schemeClr val="tx1">
                              <a:lumMod val="50000"/>
                            </a:schemeClr>
                          </a:solidFill>
                        </a:rPr>
                        <a:t>Design</a:t>
                      </a:r>
                    </a:p>
                    <a:p>
                      <a:pPr marL="285750" indent="-285750" algn="l">
                        <a:buFontTx/>
                        <a:buChar char="-"/>
                      </a:pPr>
                      <a:endParaRPr lang="en-US" sz="1100" b="0" u="none" dirty="0">
                        <a:solidFill>
                          <a:schemeClr val="tx1">
                            <a:lumMod val="50000"/>
                          </a:schemeClr>
                        </a:solidFill>
                      </a:endParaRPr>
                    </a:p>
                    <a:p>
                      <a:pPr marL="285750" indent="-285750" algn="l">
                        <a:buFontTx/>
                        <a:buChar char="-"/>
                      </a:pPr>
                      <a:r>
                        <a:rPr lang="en-US" sz="1100" b="0" u="none" dirty="0">
                          <a:solidFill>
                            <a:schemeClr val="tx1">
                              <a:lumMod val="50000"/>
                            </a:schemeClr>
                          </a:solidFill>
                        </a:rPr>
                        <a:t>Trial Size</a:t>
                      </a:r>
                    </a:p>
                    <a:p>
                      <a:pPr marL="285750" indent="-285750" algn="l">
                        <a:buFontTx/>
                        <a:buChar char="-"/>
                      </a:pPr>
                      <a:r>
                        <a:rPr lang="en-US" sz="1100" b="0" u="none" dirty="0">
                          <a:solidFill>
                            <a:schemeClr val="tx1">
                              <a:lumMod val="50000"/>
                            </a:schemeClr>
                          </a:solidFill>
                        </a:rPr>
                        <a:t>Stage</a:t>
                      </a:r>
                    </a:p>
                    <a:p>
                      <a:pPr marL="285750" indent="-285750" algn="l">
                        <a:buFontTx/>
                        <a:buChar char="-"/>
                      </a:pPr>
                      <a:r>
                        <a:rPr lang="en-US" sz="1100" b="0" u="none" dirty="0">
                          <a:solidFill>
                            <a:schemeClr val="tx1">
                              <a:lumMod val="50000"/>
                            </a:schemeClr>
                          </a:solidFill>
                        </a:rPr>
                        <a:t>Placebo?</a:t>
                      </a:r>
                    </a:p>
                    <a:p>
                      <a:pPr marL="285750" indent="-285750" algn="l">
                        <a:buFontTx/>
                        <a:buChar char="-"/>
                      </a:pPr>
                      <a:r>
                        <a:rPr lang="en-US" sz="1100" b="0" u="none" dirty="0" err="1">
                          <a:solidFill>
                            <a:schemeClr val="tx1">
                              <a:lumMod val="50000"/>
                            </a:schemeClr>
                          </a:solidFill>
                        </a:rPr>
                        <a:t>Adj</a:t>
                      </a:r>
                      <a:r>
                        <a:rPr lang="en-US" sz="1100" b="0" u="none" dirty="0">
                          <a:solidFill>
                            <a:schemeClr val="tx1">
                              <a:lumMod val="50000"/>
                            </a:schemeClr>
                          </a:solidFill>
                        </a:rPr>
                        <a:t> 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r>
                        <a:rPr lang="en-US" sz="1100" dirty="0" err="1">
                          <a:solidFill>
                            <a:schemeClr val="tx1">
                              <a:lumMod val="50000"/>
                            </a:schemeClr>
                          </a:solidFill>
                        </a:rPr>
                        <a:t>Neoadj</a:t>
                      </a:r>
                      <a:r>
                        <a:rPr lang="en-US" sz="1100" dirty="0">
                          <a:solidFill>
                            <a:schemeClr val="tx1">
                              <a:lumMod val="50000"/>
                            </a:schemeClr>
                          </a:solidFill>
                        </a:rPr>
                        <a:t> </a:t>
                      </a:r>
                      <a:r>
                        <a:rPr lang="en-US" sz="1100" dirty="0" err="1">
                          <a:solidFill>
                            <a:schemeClr val="tx1">
                              <a:lumMod val="50000"/>
                            </a:schemeClr>
                          </a:solidFill>
                        </a:rPr>
                        <a:t>Nivo</a:t>
                      </a:r>
                      <a:r>
                        <a:rPr lang="en-US" sz="1100" dirty="0">
                          <a:solidFill>
                            <a:schemeClr val="tx1">
                              <a:lumMod val="50000"/>
                            </a:schemeClr>
                          </a:solidFill>
                        </a:rPr>
                        <a:t>-chemo vs chemo</a:t>
                      </a:r>
                    </a:p>
                    <a:p>
                      <a:pPr marL="0" indent="0" algn="ctr">
                        <a:buFontTx/>
                        <a:buNone/>
                      </a:pPr>
                      <a:endParaRPr lang="en-US" sz="1100" dirty="0">
                        <a:solidFill>
                          <a:schemeClr val="tx1">
                            <a:lumMod val="50000"/>
                          </a:schemeClr>
                        </a:solidFill>
                      </a:endParaRPr>
                    </a:p>
                    <a:p>
                      <a:pPr marL="0" indent="0" algn="ctr">
                        <a:buFontTx/>
                        <a:buNone/>
                      </a:pPr>
                      <a:r>
                        <a:rPr lang="en-US" sz="1100" dirty="0">
                          <a:solidFill>
                            <a:schemeClr val="tx1">
                              <a:lumMod val="50000"/>
                            </a:schemeClr>
                          </a:solidFill>
                        </a:rPr>
                        <a:t>- N</a:t>
                      </a:r>
                      <a:r>
                        <a:rPr lang="en-US" sz="1100" baseline="0" dirty="0">
                          <a:solidFill>
                            <a:schemeClr val="tx1">
                              <a:lumMod val="50000"/>
                            </a:schemeClr>
                          </a:solidFill>
                        </a:rPr>
                        <a:t> = 358</a:t>
                      </a:r>
                      <a:endParaRPr lang="en-US" sz="1100" dirty="0">
                        <a:solidFill>
                          <a:schemeClr val="tx1">
                            <a:lumMod val="50000"/>
                          </a:schemeClr>
                        </a:solidFill>
                      </a:endParaRPr>
                    </a:p>
                    <a:p>
                      <a:pPr marL="285750" indent="-285750" algn="ctr">
                        <a:buFontTx/>
                        <a:buChar char="-"/>
                      </a:pPr>
                      <a:r>
                        <a:rPr lang="en-US" sz="1100" dirty="0">
                          <a:solidFill>
                            <a:schemeClr val="tx1">
                              <a:lumMod val="50000"/>
                            </a:schemeClr>
                          </a:solidFill>
                        </a:rPr>
                        <a:t>IB-IIIA (AJCC 7</a:t>
                      </a:r>
                      <a:r>
                        <a:rPr lang="en-US" sz="1100" baseline="30000" dirty="0">
                          <a:solidFill>
                            <a:schemeClr val="tx1">
                              <a:lumMod val="50000"/>
                            </a:schemeClr>
                          </a:solidFill>
                        </a:rPr>
                        <a:t>th</a:t>
                      </a:r>
                      <a:r>
                        <a:rPr lang="en-US" sz="1100" baseline="0" dirty="0">
                          <a:solidFill>
                            <a:schemeClr val="tx1">
                              <a:lumMod val="50000"/>
                            </a:schemeClr>
                          </a:solidFill>
                        </a:rPr>
                        <a:t>)</a:t>
                      </a:r>
                    </a:p>
                    <a:p>
                      <a:pPr marL="285750" indent="-285750" algn="ctr">
                        <a:buFontTx/>
                        <a:buChar char="-"/>
                      </a:pPr>
                      <a:r>
                        <a:rPr lang="en-US" sz="1100" baseline="0" dirty="0">
                          <a:solidFill>
                            <a:schemeClr val="tx1">
                              <a:lumMod val="50000"/>
                            </a:schemeClr>
                          </a:solidFill>
                        </a:rPr>
                        <a:t>No</a:t>
                      </a:r>
                    </a:p>
                    <a:p>
                      <a:pPr marL="285750" indent="-285750" algn="ctr">
                        <a:buFontTx/>
                        <a:buChar char="-"/>
                      </a:pPr>
                      <a:r>
                        <a:rPr lang="en-US" sz="1100" baseline="0" dirty="0">
                          <a:solidFill>
                            <a:schemeClr val="tx1">
                              <a:lumMod val="50000"/>
                            </a:schemeClr>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A9"/>
                    </a:solidFill>
                  </a:tcPr>
                </a:tc>
                <a:tc>
                  <a:txBody>
                    <a:bodyPr/>
                    <a:lstStyle/>
                    <a:p>
                      <a:pPr marL="0" indent="0" algn="ctr">
                        <a:buFontTx/>
                        <a:buNone/>
                      </a:pPr>
                      <a:r>
                        <a:rPr lang="en-US" sz="1100" baseline="0" dirty="0" err="1">
                          <a:solidFill>
                            <a:schemeClr val="tx1">
                              <a:lumMod val="50000"/>
                            </a:schemeClr>
                          </a:solidFill>
                        </a:rPr>
                        <a:t>Peri</a:t>
                      </a:r>
                      <a:r>
                        <a:rPr lang="en-US" sz="1100" baseline="0" dirty="0">
                          <a:solidFill>
                            <a:schemeClr val="tx1">
                              <a:lumMod val="50000"/>
                            </a:schemeClr>
                          </a:solidFill>
                        </a:rPr>
                        <a:t>-op </a:t>
                      </a:r>
                      <a:r>
                        <a:rPr lang="en-US" sz="1100" baseline="0" dirty="0" err="1">
                          <a:solidFill>
                            <a:schemeClr val="tx1">
                              <a:lumMod val="50000"/>
                            </a:schemeClr>
                          </a:solidFill>
                        </a:rPr>
                        <a:t>Pembro</a:t>
                      </a:r>
                      <a:r>
                        <a:rPr lang="en-US" sz="1100" baseline="0" dirty="0">
                          <a:solidFill>
                            <a:schemeClr val="tx1">
                              <a:lumMod val="50000"/>
                            </a:schemeClr>
                          </a:solidFill>
                        </a:rPr>
                        <a:t>-chemo vs placebo-chemo</a:t>
                      </a:r>
                    </a:p>
                    <a:p>
                      <a:pPr marL="0" indent="0" algn="ctr">
                        <a:buFontTx/>
                        <a:buNone/>
                      </a:pPr>
                      <a:r>
                        <a:rPr lang="en-US" sz="1100" baseline="0" dirty="0">
                          <a:solidFill>
                            <a:schemeClr val="tx1">
                              <a:lumMod val="50000"/>
                            </a:schemeClr>
                          </a:solidFill>
                        </a:rPr>
                        <a:t>- N = 797</a:t>
                      </a:r>
                    </a:p>
                    <a:p>
                      <a:pPr marL="285750" indent="-285750" algn="ctr">
                        <a:buFontTx/>
                        <a:buChar char="-"/>
                      </a:pPr>
                      <a:r>
                        <a:rPr lang="en-US" sz="1100" baseline="0" dirty="0">
                          <a:solidFill>
                            <a:schemeClr val="tx1">
                              <a:lumMod val="50000"/>
                            </a:schemeClr>
                          </a:solidFill>
                        </a:rPr>
                        <a:t>II-IIIB (AJCC 8</a:t>
                      </a:r>
                      <a:r>
                        <a:rPr lang="en-US" sz="1100" baseline="30000" dirty="0">
                          <a:solidFill>
                            <a:schemeClr val="tx1">
                              <a:lumMod val="50000"/>
                            </a:schemeClr>
                          </a:solidFill>
                        </a:rPr>
                        <a:t>th</a:t>
                      </a:r>
                      <a:r>
                        <a:rPr lang="en-US" sz="1100" baseline="0" dirty="0">
                          <a:solidFill>
                            <a:schemeClr val="tx1">
                              <a:lumMod val="50000"/>
                            </a:schemeClr>
                          </a:solidFill>
                        </a:rPr>
                        <a:t>)</a:t>
                      </a:r>
                    </a:p>
                    <a:p>
                      <a:pPr marL="285750" indent="-285750" algn="ctr">
                        <a:buFontTx/>
                        <a:buChar char="-"/>
                      </a:pPr>
                      <a:r>
                        <a:rPr lang="en-US" sz="1100" baseline="0" dirty="0">
                          <a:solidFill>
                            <a:schemeClr val="tx1">
                              <a:lumMod val="50000"/>
                            </a:schemeClr>
                          </a:solidFill>
                        </a:rPr>
                        <a:t>Yes</a:t>
                      </a:r>
                    </a:p>
                    <a:p>
                      <a:pPr marL="285750" indent="-285750" algn="ctr">
                        <a:buFontTx/>
                        <a:buChar char="-"/>
                      </a:pPr>
                      <a:r>
                        <a:rPr lang="en-US" sz="1100" baseline="0" dirty="0">
                          <a:solidFill>
                            <a:schemeClr val="tx1">
                              <a:lumMod val="50000"/>
                            </a:schemeClr>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indent="0" algn="ctr">
                        <a:buFontTx/>
                        <a:buNone/>
                      </a:pPr>
                      <a:r>
                        <a:rPr lang="en-US" sz="1100" dirty="0" err="1">
                          <a:solidFill>
                            <a:schemeClr val="tx1">
                              <a:lumMod val="50000"/>
                            </a:schemeClr>
                          </a:solidFill>
                        </a:rPr>
                        <a:t>Peri</a:t>
                      </a:r>
                      <a:r>
                        <a:rPr lang="en-US" sz="1100" dirty="0">
                          <a:solidFill>
                            <a:schemeClr val="tx1">
                              <a:lumMod val="50000"/>
                            </a:schemeClr>
                          </a:solidFill>
                        </a:rPr>
                        <a:t>-op </a:t>
                      </a:r>
                      <a:r>
                        <a:rPr lang="en-US" sz="1100" dirty="0" err="1">
                          <a:solidFill>
                            <a:schemeClr val="tx1">
                              <a:lumMod val="50000"/>
                            </a:schemeClr>
                          </a:solidFill>
                        </a:rPr>
                        <a:t>Durva</a:t>
                      </a:r>
                      <a:r>
                        <a:rPr lang="en-US" sz="1100" dirty="0">
                          <a:solidFill>
                            <a:schemeClr val="tx1">
                              <a:lumMod val="50000"/>
                            </a:schemeClr>
                          </a:solidFill>
                        </a:rPr>
                        <a:t>-chemo vs placebo-chemo</a:t>
                      </a:r>
                    </a:p>
                    <a:p>
                      <a:pPr marL="0" indent="0" algn="ctr">
                        <a:buFontTx/>
                        <a:buNone/>
                      </a:pPr>
                      <a:r>
                        <a:rPr lang="en-US" sz="1100" dirty="0">
                          <a:solidFill>
                            <a:schemeClr val="tx1">
                              <a:lumMod val="50000"/>
                            </a:schemeClr>
                          </a:solidFill>
                        </a:rPr>
                        <a:t>- N = 740</a:t>
                      </a:r>
                    </a:p>
                    <a:p>
                      <a:pPr marL="285750" indent="-285750" algn="ctr">
                        <a:buFontTx/>
                        <a:buChar char="-"/>
                      </a:pPr>
                      <a:r>
                        <a:rPr lang="en-US" sz="1100" dirty="0">
                          <a:solidFill>
                            <a:schemeClr val="tx1">
                              <a:lumMod val="50000"/>
                            </a:schemeClr>
                          </a:solidFill>
                        </a:rPr>
                        <a:t>II-IIIB (AJCC 8</a:t>
                      </a:r>
                      <a:r>
                        <a:rPr lang="en-US" sz="1100" baseline="30000" dirty="0">
                          <a:solidFill>
                            <a:schemeClr val="tx1">
                              <a:lumMod val="50000"/>
                            </a:schemeClr>
                          </a:solidFill>
                        </a:rPr>
                        <a:t>th</a:t>
                      </a:r>
                      <a:r>
                        <a:rPr lang="en-US" sz="1100" baseline="0" dirty="0">
                          <a:solidFill>
                            <a:schemeClr val="tx1">
                              <a:lumMod val="50000"/>
                            </a:schemeClr>
                          </a:solidFill>
                        </a:rPr>
                        <a:t>)</a:t>
                      </a:r>
                    </a:p>
                    <a:p>
                      <a:pPr marL="285750" indent="-285750" algn="ctr">
                        <a:buFontTx/>
                        <a:buChar char="-"/>
                      </a:pPr>
                      <a:r>
                        <a:rPr lang="en-US" sz="1100" baseline="0" dirty="0">
                          <a:solidFill>
                            <a:schemeClr val="tx1">
                              <a:lumMod val="50000"/>
                            </a:schemeClr>
                          </a:solidFill>
                        </a:rPr>
                        <a:t>Yes</a:t>
                      </a:r>
                    </a:p>
                    <a:p>
                      <a:pPr marL="285750" indent="-285750" algn="ctr">
                        <a:buFontTx/>
                        <a:buChar char="-"/>
                      </a:pPr>
                      <a:r>
                        <a:rPr lang="en-US" sz="1100" baseline="0" dirty="0">
                          <a:solidFill>
                            <a:schemeClr val="tx1">
                              <a:lumMod val="50000"/>
                            </a:schemeClr>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err="1">
                          <a:solidFill>
                            <a:schemeClr val="tx1">
                              <a:lumMod val="50000"/>
                            </a:schemeClr>
                          </a:solidFill>
                        </a:rPr>
                        <a:t>Peri</a:t>
                      </a:r>
                      <a:r>
                        <a:rPr lang="en-US" sz="1100" dirty="0">
                          <a:solidFill>
                            <a:schemeClr val="tx1">
                              <a:lumMod val="50000"/>
                            </a:schemeClr>
                          </a:solidFill>
                        </a:rPr>
                        <a:t>-op </a:t>
                      </a:r>
                      <a:r>
                        <a:rPr lang="en-US" sz="1100" dirty="0" err="1">
                          <a:solidFill>
                            <a:schemeClr val="tx1">
                              <a:lumMod val="50000"/>
                            </a:schemeClr>
                          </a:solidFill>
                        </a:rPr>
                        <a:t>Nivo</a:t>
                      </a:r>
                      <a:r>
                        <a:rPr lang="en-US" sz="1100" dirty="0">
                          <a:solidFill>
                            <a:schemeClr val="tx1">
                              <a:lumMod val="50000"/>
                            </a:schemeClr>
                          </a:solidFill>
                        </a:rPr>
                        <a:t>-chemo vs placebo-chemo</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en-US" sz="1100" dirty="0">
                          <a:solidFill>
                            <a:schemeClr val="tx1">
                              <a:lumMod val="50000"/>
                            </a:schemeClr>
                          </a:solidFill>
                        </a:rPr>
                        <a:t>N</a:t>
                      </a:r>
                      <a:r>
                        <a:rPr lang="en-US" sz="1100" baseline="0" dirty="0">
                          <a:solidFill>
                            <a:schemeClr val="tx1">
                              <a:lumMod val="50000"/>
                            </a:schemeClr>
                          </a:solidFill>
                        </a:rPr>
                        <a:t> = 461</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en-US" sz="1100" baseline="0" dirty="0">
                          <a:solidFill>
                            <a:schemeClr val="tx1">
                              <a:lumMod val="50000"/>
                            </a:schemeClr>
                          </a:solidFill>
                        </a:rPr>
                        <a:t>IIA-IIIB (AJCC 8</a:t>
                      </a:r>
                      <a:r>
                        <a:rPr lang="en-US" sz="1100" baseline="30000" dirty="0">
                          <a:solidFill>
                            <a:schemeClr val="tx1">
                              <a:lumMod val="50000"/>
                            </a:schemeClr>
                          </a:solidFill>
                        </a:rPr>
                        <a:t>th</a:t>
                      </a:r>
                      <a:r>
                        <a:rPr lang="en-US" sz="1100" baseline="0" dirty="0">
                          <a:solidFill>
                            <a:schemeClr val="tx1">
                              <a:lumMod val="50000"/>
                            </a:schemeClr>
                          </a:solidFill>
                        </a:rPr>
                        <a:t>)</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en-US" sz="1100" baseline="0" dirty="0">
                          <a:solidFill>
                            <a:schemeClr val="tx1">
                              <a:lumMod val="50000"/>
                            </a:schemeClr>
                          </a:solidFill>
                        </a:rPr>
                        <a:t>Yes</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en-US" sz="1100" baseline="0" dirty="0">
                          <a:solidFill>
                            <a:schemeClr val="tx1">
                              <a:lumMod val="50000"/>
                            </a:schemeClr>
                          </a:solidFill>
                        </a:rPr>
                        <a:t>Yes</a:t>
                      </a:r>
                      <a:endParaRPr lang="en-US" sz="1100"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8BDD"/>
                    </a:solidFill>
                  </a:tcPr>
                </a:tc>
                <a:tc>
                  <a:txBody>
                    <a:bodyPr/>
                    <a:lstStyle/>
                    <a:p>
                      <a:pPr marL="0" indent="0" algn="ctr">
                        <a:buFontTx/>
                        <a:buNone/>
                      </a:pPr>
                      <a:r>
                        <a:rPr lang="en-US" sz="1100" baseline="0" dirty="0" err="1">
                          <a:solidFill>
                            <a:schemeClr val="tx1">
                              <a:lumMod val="50000"/>
                            </a:schemeClr>
                          </a:solidFill>
                        </a:rPr>
                        <a:t>Peri</a:t>
                      </a:r>
                      <a:r>
                        <a:rPr lang="en-US" sz="1100" baseline="0" dirty="0">
                          <a:solidFill>
                            <a:schemeClr val="tx1">
                              <a:lumMod val="50000"/>
                            </a:schemeClr>
                          </a:solidFill>
                        </a:rPr>
                        <a:t>-op Tori-chemo vs placebo-chemo</a:t>
                      </a:r>
                    </a:p>
                    <a:p>
                      <a:pPr marL="285750" indent="-285750" algn="ctr">
                        <a:buFontTx/>
                        <a:buChar char="-"/>
                      </a:pPr>
                      <a:r>
                        <a:rPr lang="en-US" sz="1100" baseline="0" dirty="0">
                          <a:solidFill>
                            <a:schemeClr val="tx1">
                              <a:lumMod val="50000"/>
                            </a:schemeClr>
                          </a:solidFill>
                        </a:rPr>
                        <a:t>N = 464</a:t>
                      </a:r>
                    </a:p>
                    <a:p>
                      <a:pPr marL="285750" indent="-285750" algn="ctr">
                        <a:buFontTx/>
                        <a:buChar char="-"/>
                      </a:pPr>
                      <a:r>
                        <a:rPr lang="en-US" sz="1100" baseline="0" dirty="0">
                          <a:solidFill>
                            <a:schemeClr val="tx1">
                              <a:lumMod val="50000"/>
                            </a:schemeClr>
                          </a:solidFill>
                        </a:rPr>
                        <a:t>II-III (?)</a:t>
                      </a:r>
                    </a:p>
                    <a:p>
                      <a:pPr marL="285750" indent="-285750" algn="ctr">
                        <a:buFontTx/>
                        <a:buChar char="-"/>
                      </a:pPr>
                      <a:r>
                        <a:rPr lang="en-US" sz="1100" baseline="0" dirty="0">
                          <a:solidFill>
                            <a:schemeClr val="tx1">
                              <a:lumMod val="50000"/>
                            </a:schemeClr>
                          </a:solidFill>
                        </a:rPr>
                        <a:t>Yes</a:t>
                      </a:r>
                    </a:p>
                    <a:p>
                      <a:pPr marL="285750" indent="-285750" algn="ctr">
                        <a:buFontTx/>
                        <a:buChar char="-"/>
                      </a:pPr>
                      <a:r>
                        <a:rPr lang="en-US" sz="1100" baseline="0" dirty="0">
                          <a:solidFill>
                            <a:schemeClr val="tx1">
                              <a:lumMod val="50000"/>
                            </a:schemeClr>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B5B"/>
                    </a:solidFill>
                  </a:tcPr>
                </a:tc>
                <a:extLst>
                  <a:ext uri="{0D108BD9-81ED-4DB2-BD59-A6C34878D82A}">
                    <a16:rowId xmlns:a16="http://schemas.microsoft.com/office/drawing/2014/main" val="3832412275"/>
                  </a:ext>
                </a:extLst>
              </a:tr>
              <a:tr h="626577">
                <a:tc>
                  <a:txBody>
                    <a:bodyPr/>
                    <a:lstStyle/>
                    <a:p>
                      <a:pPr algn="ctr"/>
                      <a:r>
                        <a:rPr lang="en-US" sz="1100" b="0" dirty="0">
                          <a:solidFill>
                            <a:schemeClr val="tx1">
                              <a:lumMod val="50000"/>
                            </a:schemeClr>
                          </a:solidFill>
                          <a:latin typeface="+mn-lt"/>
                        </a:rPr>
                        <a:t>% Stage III</a:t>
                      </a:r>
                      <a:r>
                        <a:rPr lang="en-US" sz="1100" b="0" baseline="30000" dirty="0">
                          <a:solidFill>
                            <a:schemeClr val="tx1">
                              <a:lumMod val="50000"/>
                            </a:schemeClr>
                          </a:solidFill>
                          <a:latin typeface="+mn-lt"/>
                        </a:rPr>
                        <a:t>#</a:t>
                      </a:r>
                      <a:endParaRPr lang="en-US" sz="1100" b="0" dirty="0">
                        <a:solidFill>
                          <a:schemeClr val="tx1">
                            <a:lumMod val="50000"/>
                          </a:schemeClr>
                        </a:solidFill>
                        <a:latin typeface="+mn-lt"/>
                      </a:endParaRPr>
                    </a:p>
                    <a:p>
                      <a:pPr marL="285750" indent="-285750" algn="l">
                        <a:buFontTx/>
                        <a:buChar char="-"/>
                      </a:pPr>
                      <a:r>
                        <a:rPr lang="en-US" sz="1100" b="0" dirty="0">
                          <a:solidFill>
                            <a:schemeClr val="tx1">
                              <a:lumMod val="50000"/>
                            </a:schemeClr>
                          </a:solidFill>
                          <a:latin typeface="+mn-lt"/>
                        </a:rPr>
                        <a:t>IIIA</a:t>
                      </a:r>
                    </a:p>
                    <a:p>
                      <a:pPr marL="285750" indent="-285750" algn="l">
                        <a:buFontTx/>
                        <a:buChar char="-"/>
                      </a:pPr>
                      <a:r>
                        <a:rPr lang="en-US" sz="1100" b="0" dirty="0">
                          <a:solidFill>
                            <a:schemeClr val="tx1">
                              <a:lumMod val="50000"/>
                            </a:schemeClr>
                          </a:solidFill>
                          <a:latin typeface="+mn-lt"/>
                        </a:rPr>
                        <a:t>IIIB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r>
                        <a:rPr lang="en-US" sz="1100" dirty="0">
                          <a:solidFill>
                            <a:schemeClr val="tx1">
                              <a:lumMod val="50000"/>
                            </a:schemeClr>
                          </a:solidFill>
                        </a:rPr>
                        <a:t>64%</a:t>
                      </a:r>
                      <a:endParaRPr lang="en-US" sz="1100" baseline="0" dirty="0">
                        <a:solidFill>
                          <a:schemeClr val="tx1">
                            <a:lumMod val="50000"/>
                          </a:schemeClr>
                        </a:solidFill>
                      </a:endParaRPr>
                    </a:p>
                    <a:p>
                      <a:pPr marL="285750" indent="-285750" algn="ctr">
                        <a:buFontTx/>
                        <a:buChar char="-"/>
                      </a:pPr>
                      <a:r>
                        <a:rPr lang="en-US" sz="1100" baseline="0" dirty="0">
                          <a:solidFill>
                            <a:schemeClr val="tx1">
                              <a:lumMod val="50000"/>
                            </a:schemeClr>
                          </a:solidFill>
                        </a:rPr>
                        <a:t>64%</a:t>
                      </a:r>
                    </a:p>
                    <a:p>
                      <a:pPr marL="285750" indent="-285750" algn="ctr">
                        <a:buFontTx/>
                        <a:buChar char="-"/>
                      </a:pPr>
                      <a:r>
                        <a:rPr lang="en-US" sz="1100" baseline="0" dirty="0">
                          <a:solidFill>
                            <a:schemeClr val="tx1">
                              <a:lumMod val="50000"/>
                            </a:schemeClr>
                          </a:solidFill>
                        </a:rPr>
                        <a:t>0%</a:t>
                      </a:r>
                      <a:endParaRPr lang="en-US" sz="1100"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marL="0" indent="0" algn="ctr">
                        <a:buFontTx/>
                        <a:buNone/>
                      </a:pPr>
                      <a:r>
                        <a:rPr lang="en-US" sz="1100" dirty="0">
                          <a:solidFill>
                            <a:schemeClr val="tx1">
                              <a:lumMod val="50000"/>
                            </a:schemeClr>
                          </a:solidFill>
                        </a:rPr>
                        <a:t>70%</a:t>
                      </a:r>
                    </a:p>
                    <a:p>
                      <a:pPr marL="285750" indent="-285750" algn="ctr">
                        <a:buFontTx/>
                        <a:buChar char="-"/>
                      </a:pPr>
                      <a:r>
                        <a:rPr lang="en-US" sz="1100" dirty="0">
                          <a:solidFill>
                            <a:schemeClr val="tx1">
                              <a:lumMod val="50000"/>
                            </a:schemeClr>
                          </a:solidFill>
                        </a:rPr>
                        <a:t>55%</a:t>
                      </a:r>
                    </a:p>
                    <a:p>
                      <a:pPr marL="285750" indent="-285750" algn="ctr">
                        <a:buFontTx/>
                        <a:buChar char="-"/>
                      </a:pPr>
                      <a:r>
                        <a:rPr lang="en-US" sz="1100" dirty="0">
                          <a:solidFill>
                            <a:schemeClr val="tx1">
                              <a:lumMod val="50000"/>
                            </a:schemeClr>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a:buFontTx/>
                        <a:buNone/>
                      </a:pPr>
                      <a:r>
                        <a:rPr lang="en-US" sz="1100" dirty="0">
                          <a:solidFill>
                            <a:schemeClr val="tx1">
                              <a:lumMod val="50000"/>
                            </a:schemeClr>
                          </a:solidFill>
                        </a:rPr>
                        <a:t>71%</a:t>
                      </a:r>
                      <a:endParaRPr lang="en-US" sz="1100" baseline="0" dirty="0">
                        <a:solidFill>
                          <a:schemeClr val="tx1">
                            <a:lumMod val="50000"/>
                          </a:schemeClr>
                        </a:solidFill>
                      </a:endParaRPr>
                    </a:p>
                    <a:p>
                      <a:pPr marL="285750" indent="-285750" algn="ctr">
                        <a:buFontTx/>
                        <a:buChar char="-"/>
                      </a:pPr>
                      <a:r>
                        <a:rPr lang="en-US" sz="1100" baseline="0" dirty="0">
                          <a:solidFill>
                            <a:schemeClr val="tx1">
                              <a:lumMod val="50000"/>
                            </a:schemeClr>
                          </a:solidFill>
                        </a:rPr>
                        <a:t>46%</a:t>
                      </a:r>
                    </a:p>
                    <a:p>
                      <a:pPr marL="285750" indent="-285750" algn="ctr">
                        <a:buFontTx/>
                        <a:buChar char="-"/>
                      </a:pPr>
                      <a:r>
                        <a:rPr lang="en-US" sz="1100" baseline="0" dirty="0">
                          <a:solidFill>
                            <a:schemeClr val="tx1">
                              <a:lumMod val="50000"/>
                            </a:schemeClr>
                          </a:solidFill>
                        </a:rPr>
                        <a:t>25%</a:t>
                      </a:r>
                      <a:endParaRPr lang="en-US" sz="1100"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lgn="ctr">
                        <a:buFontTx/>
                        <a:buNone/>
                      </a:pPr>
                      <a:r>
                        <a:rPr lang="en-US" sz="1100" dirty="0">
                          <a:solidFill>
                            <a:schemeClr val="tx1">
                              <a:lumMod val="50000"/>
                            </a:schemeClr>
                          </a:solidFill>
                        </a:rPr>
                        <a:t>64%</a:t>
                      </a:r>
                    </a:p>
                    <a:p>
                      <a:pPr marL="171450" indent="-171450" algn="ctr">
                        <a:buFontTx/>
                        <a:buChar char="-"/>
                      </a:pPr>
                      <a:r>
                        <a:rPr lang="en-US" sz="1100" baseline="0" dirty="0">
                          <a:solidFill>
                            <a:schemeClr val="tx1">
                              <a:lumMod val="50000"/>
                            </a:schemeClr>
                          </a:solidFill>
                        </a:rPr>
                        <a:t>N/A</a:t>
                      </a:r>
                    </a:p>
                    <a:p>
                      <a:pPr marL="171450" indent="-171450" algn="ctr">
                        <a:buFontTx/>
                        <a:buChar char="-"/>
                      </a:pPr>
                      <a:r>
                        <a:rPr lang="en-US" sz="1100" baseline="0" dirty="0">
                          <a:solidFill>
                            <a:schemeClr val="tx1">
                              <a:lumMod val="50000"/>
                            </a:schemeClr>
                          </a:solidFil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tc>
                  <a:txBody>
                    <a:bodyPr/>
                    <a:lstStyle/>
                    <a:p>
                      <a:pPr marL="0" indent="0" algn="ctr">
                        <a:buFontTx/>
                        <a:buNone/>
                      </a:pPr>
                      <a:r>
                        <a:rPr lang="en-US" sz="1100" dirty="0">
                          <a:solidFill>
                            <a:schemeClr val="tx1">
                              <a:lumMod val="50000"/>
                            </a:schemeClr>
                          </a:solidFill>
                        </a:rPr>
                        <a:t>N/A </a:t>
                      </a:r>
                    </a:p>
                    <a:p>
                      <a:pPr marL="0" indent="0" algn="ctr">
                        <a:buFontTx/>
                        <a:buNone/>
                      </a:pPr>
                      <a:r>
                        <a:rPr lang="en-US" sz="1050" dirty="0">
                          <a:solidFill>
                            <a:schemeClr val="tx1">
                              <a:lumMod val="50000"/>
                            </a:schemeClr>
                          </a:solidFill>
                        </a:rPr>
                        <a:t>(data available</a:t>
                      </a:r>
                      <a:r>
                        <a:rPr lang="en-US" sz="1050" baseline="0" dirty="0">
                          <a:solidFill>
                            <a:schemeClr val="tx1">
                              <a:lumMod val="50000"/>
                            </a:schemeClr>
                          </a:solidFill>
                        </a:rPr>
                        <a:t> for stage III only)</a:t>
                      </a:r>
                      <a:endParaRPr lang="en-US" sz="1050"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5C5"/>
                    </a:solidFill>
                  </a:tcPr>
                </a:tc>
                <a:extLst>
                  <a:ext uri="{0D108BD9-81ED-4DB2-BD59-A6C34878D82A}">
                    <a16:rowId xmlns:a16="http://schemas.microsoft.com/office/drawing/2014/main" val="348557934"/>
                  </a:ext>
                </a:extLst>
              </a:tr>
              <a:tr h="449850">
                <a:tc>
                  <a:txBody>
                    <a:bodyPr/>
                    <a:lstStyle/>
                    <a:p>
                      <a:pPr algn="ctr"/>
                      <a:r>
                        <a:rPr lang="en-US" sz="1100" b="0" dirty="0" err="1">
                          <a:solidFill>
                            <a:schemeClr val="tx1">
                              <a:lumMod val="50000"/>
                            </a:schemeClr>
                          </a:solidFill>
                        </a:rPr>
                        <a:t>pCR</a:t>
                      </a:r>
                      <a:r>
                        <a:rPr lang="en-US" sz="1100" b="0" dirty="0">
                          <a:solidFill>
                            <a:schemeClr val="tx1">
                              <a:lumMod val="50000"/>
                            </a:schemeClr>
                          </a:solidFill>
                        </a:rPr>
                        <a:t> rate (95%</a:t>
                      </a:r>
                      <a:r>
                        <a:rPr lang="en-US" sz="1100" b="0" baseline="0" dirty="0">
                          <a:solidFill>
                            <a:schemeClr val="tx1">
                              <a:lumMod val="50000"/>
                            </a:schemeClr>
                          </a:solidFill>
                        </a:rPr>
                        <a:t> CI)</a:t>
                      </a:r>
                      <a:endParaRPr lang="en-US" sz="1100" b="0"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solidFill>
                            <a:schemeClr val="tx1">
                              <a:lumMod val="50000"/>
                            </a:schemeClr>
                          </a:solidFill>
                        </a:rPr>
                        <a:t>24% (18.0</a:t>
                      </a:r>
                      <a:r>
                        <a:rPr lang="en-US" sz="1100" baseline="0" dirty="0">
                          <a:solidFill>
                            <a:schemeClr val="tx1">
                              <a:lumMod val="50000"/>
                            </a:schemeClr>
                          </a:solidFill>
                        </a:rPr>
                        <a:t> - </a:t>
                      </a:r>
                      <a:r>
                        <a:rPr lang="en-US" sz="1100" dirty="0">
                          <a:solidFill>
                            <a:schemeClr val="tx1">
                              <a:lumMod val="50000"/>
                            </a:schemeClr>
                          </a:solidFill>
                        </a:rPr>
                        <a:t>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A9"/>
                    </a:solidFill>
                  </a:tcPr>
                </a:tc>
                <a:tc>
                  <a:txBody>
                    <a:bodyPr/>
                    <a:lstStyle/>
                    <a:p>
                      <a:pPr algn="ctr"/>
                      <a:r>
                        <a:rPr lang="en-US" sz="1100" dirty="0">
                          <a:solidFill>
                            <a:schemeClr val="tx1">
                              <a:lumMod val="50000"/>
                            </a:schemeClr>
                          </a:solidFill>
                        </a:rPr>
                        <a:t>18% (14.5 – 22.3)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100" dirty="0">
                          <a:solidFill>
                            <a:schemeClr val="tx1">
                              <a:lumMod val="50000"/>
                            </a:schemeClr>
                          </a:solidFill>
                        </a:rPr>
                        <a:t>17% (13.5 – 21.5)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100" dirty="0">
                          <a:solidFill>
                            <a:schemeClr val="tx1">
                              <a:lumMod val="50000"/>
                            </a:schemeClr>
                          </a:solidFill>
                        </a:rPr>
                        <a:t>25% (19.8-31.5)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8BDD"/>
                    </a:solidFill>
                  </a:tcPr>
                </a:tc>
                <a:tc>
                  <a:txBody>
                    <a:bodyPr/>
                    <a:lstStyle/>
                    <a:p>
                      <a:pPr algn="ctr"/>
                      <a:r>
                        <a:rPr lang="en-US" sz="1100" dirty="0">
                          <a:solidFill>
                            <a:schemeClr val="tx1">
                              <a:lumMod val="50000"/>
                            </a:schemeClr>
                          </a:solidFill>
                        </a:rPr>
                        <a:t>28% (22.1</a:t>
                      </a:r>
                      <a:r>
                        <a:rPr lang="en-US" sz="1100" baseline="0" dirty="0">
                          <a:solidFill>
                            <a:schemeClr val="tx1">
                              <a:lumMod val="50000"/>
                            </a:schemeClr>
                          </a:solidFill>
                        </a:rPr>
                        <a:t> – 35.0)</a:t>
                      </a:r>
                      <a:endParaRPr lang="en-US" sz="1100"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B5B"/>
                    </a:solidFill>
                  </a:tcPr>
                </a:tc>
                <a:extLst>
                  <a:ext uri="{0D108BD9-81ED-4DB2-BD59-A6C34878D82A}">
                    <a16:rowId xmlns:a16="http://schemas.microsoft.com/office/drawing/2014/main" val="199689590"/>
                  </a:ext>
                </a:extLst>
              </a:tr>
              <a:tr h="273123">
                <a:tc>
                  <a:txBody>
                    <a:bodyPr/>
                    <a:lstStyle/>
                    <a:p>
                      <a:pPr algn="ctr"/>
                      <a:r>
                        <a:rPr lang="en-US" sz="1100" b="0" dirty="0">
                          <a:solidFill>
                            <a:schemeClr val="tx1">
                              <a:lumMod val="50000"/>
                            </a:schemeClr>
                          </a:solidFill>
                        </a:rPr>
                        <a:t>Median f/u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solidFill>
                            <a:schemeClr val="tx1">
                              <a:lumMod val="50000"/>
                            </a:schemeClr>
                          </a:solidFill>
                        </a:rPr>
                        <a:t>41.4mo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a:r>
                        <a:rPr lang="en-US" sz="1100" dirty="0">
                          <a:solidFill>
                            <a:schemeClr val="tx1">
                              <a:lumMod val="50000"/>
                            </a:schemeClr>
                          </a:solidFill>
                        </a:rPr>
                        <a:t>36.6mo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dirty="0">
                          <a:solidFill>
                            <a:schemeClr val="tx1">
                              <a:lumMod val="50000"/>
                            </a:schemeClr>
                          </a:solidFill>
                        </a:rPr>
                        <a:t>11.7mo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100" dirty="0">
                          <a:solidFill>
                            <a:schemeClr val="tx1">
                              <a:lumMod val="50000"/>
                            </a:schemeClr>
                          </a:solidFill>
                        </a:rPr>
                        <a:t>25.4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tc>
                  <a:txBody>
                    <a:bodyPr/>
                    <a:lstStyle/>
                    <a:p>
                      <a:pPr algn="ctr"/>
                      <a:r>
                        <a:rPr lang="en-US" sz="1100" dirty="0">
                          <a:solidFill>
                            <a:schemeClr val="tx1">
                              <a:lumMod val="50000"/>
                            </a:schemeClr>
                          </a:solidFill>
                        </a:rPr>
                        <a:t>18.3mo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5C5"/>
                    </a:solidFill>
                  </a:tcPr>
                </a:tc>
                <a:extLst>
                  <a:ext uri="{0D108BD9-81ED-4DB2-BD59-A6C34878D82A}">
                    <a16:rowId xmlns:a16="http://schemas.microsoft.com/office/drawing/2014/main" val="4007677244"/>
                  </a:ext>
                </a:extLst>
              </a:tr>
              <a:tr h="1333484">
                <a:tc>
                  <a:txBody>
                    <a:bodyPr/>
                    <a:lstStyle/>
                    <a:p>
                      <a:pPr algn="ctr"/>
                      <a:r>
                        <a:rPr lang="en-US" sz="1100" b="0" dirty="0">
                          <a:solidFill>
                            <a:schemeClr val="tx1">
                              <a:lumMod val="50000"/>
                            </a:schemeClr>
                          </a:solidFill>
                        </a:rPr>
                        <a:t>EFS HR (95% CI)</a:t>
                      </a:r>
                    </a:p>
                    <a:p>
                      <a:pPr marL="0" indent="0" algn="l">
                        <a:buFontTx/>
                        <a:buNone/>
                      </a:pPr>
                      <a:r>
                        <a:rPr lang="en-US" sz="1100" b="0" dirty="0">
                          <a:solidFill>
                            <a:schemeClr val="tx1">
                              <a:lumMod val="50000"/>
                            </a:schemeClr>
                          </a:solidFill>
                        </a:rPr>
                        <a:t>-    PD-L1</a:t>
                      </a:r>
                      <a:r>
                        <a:rPr lang="en-US" sz="1100" b="0" baseline="30000" dirty="0">
                          <a:solidFill>
                            <a:schemeClr val="tx1">
                              <a:lumMod val="50000"/>
                            </a:schemeClr>
                          </a:solidFill>
                        </a:rPr>
                        <a:t>*</a:t>
                      </a:r>
                      <a:r>
                        <a:rPr lang="en-US" sz="1100" b="0" dirty="0">
                          <a:solidFill>
                            <a:schemeClr val="tx1">
                              <a:lumMod val="50000"/>
                            </a:schemeClr>
                          </a:solidFill>
                        </a:rPr>
                        <a:t> &lt;1%</a:t>
                      </a:r>
                    </a:p>
                    <a:p>
                      <a:pPr marL="0" indent="0" algn="l">
                        <a:buFontTx/>
                        <a:buNone/>
                      </a:pPr>
                      <a:r>
                        <a:rPr lang="en-US" sz="1100" b="0" dirty="0">
                          <a:solidFill>
                            <a:schemeClr val="tx1">
                              <a:lumMod val="50000"/>
                            </a:schemeClr>
                          </a:solidFill>
                        </a:rPr>
                        <a:t>-    PD-L1</a:t>
                      </a:r>
                      <a:r>
                        <a:rPr lang="en-US" sz="1100" b="0" baseline="30000" dirty="0">
                          <a:solidFill>
                            <a:schemeClr val="tx1">
                              <a:lumMod val="50000"/>
                            </a:schemeClr>
                          </a:solidFill>
                        </a:rPr>
                        <a:t>*</a:t>
                      </a:r>
                      <a:r>
                        <a:rPr lang="en-US" sz="1100" b="0" dirty="0">
                          <a:solidFill>
                            <a:schemeClr val="tx1">
                              <a:lumMod val="50000"/>
                            </a:schemeClr>
                          </a:solidFill>
                        </a:rPr>
                        <a:t> </a:t>
                      </a:r>
                      <a:r>
                        <a:rPr lang="en-US" sz="1100" b="0" baseline="0" dirty="0">
                          <a:solidFill>
                            <a:schemeClr val="tx1">
                              <a:lumMod val="50000"/>
                            </a:schemeClr>
                          </a:solidFill>
                          <a:latin typeface="+mn-lt"/>
                          <a:cs typeface="Arial" panose="020B0604020202020204" pitchFamily="34" charset="0"/>
                        </a:rPr>
                        <a:t>≥1%</a:t>
                      </a:r>
                    </a:p>
                    <a:p>
                      <a:pPr marL="0" indent="0" algn="l">
                        <a:buFontTx/>
                        <a:buNone/>
                      </a:pPr>
                      <a:r>
                        <a:rPr lang="en-US" sz="1100" b="0" baseline="0" dirty="0">
                          <a:solidFill>
                            <a:schemeClr val="tx1">
                              <a:lumMod val="50000"/>
                            </a:schemeClr>
                          </a:solidFill>
                          <a:latin typeface="+mn-lt"/>
                          <a:cs typeface="Arial" panose="020B0604020202020204" pitchFamily="34" charset="0"/>
                        </a:rPr>
                        <a:t>-    PD-L1</a:t>
                      </a:r>
                      <a:r>
                        <a:rPr lang="en-US" sz="1100" b="0" baseline="30000" dirty="0">
                          <a:solidFill>
                            <a:schemeClr val="tx1">
                              <a:lumMod val="50000"/>
                            </a:schemeClr>
                          </a:solidFill>
                        </a:rPr>
                        <a:t>*</a:t>
                      </a:r>
                      <a:r>
                        <a:rPr lang="en-US" sz="1100" b="0" baseline="0" dirty="0">
                          <a:solidFill>
                            <a:schemeClr val="tx1">
                              <a:lumMod val="50000"/>
                            </a:schemeClr>
                          </a:solidFill>
                          <a:latin typeface="+mn-lt"/>
                          <a:cs typeface="Arial" panose="020B0604020202020204" pitchFamily="34" charset="0"/>
                        </a:rPr>
                        <a:t> 1-49%</a:t>
                      </a:r>
                    </a:p>
                    <a:p>
                      <a:pPr marL="0" marR="0" lvl="0" indent="0" algn="l" defTabSz="1218072" rtl="0" eaLnBrk="1" fontAlgn="auto" latinLnBrk="0" hangingPunct="1">
                        <a:lnSpc>
                          <a:spcPct val="100000"/>
                        </a:lnSpc>
                        <a:spcBef>
                          <a:spcPts val="0"/>
                        </a:spcBef>
                        <a:spcAft>
                          <a:spcPts val="0"/>
                        </a:spcAft>
                        <a:buClrTx/>
                        <a:buSzTx/>
                        <a:buFontTx/>
                        <a:buNone/>
                        <a:tabLst/>
                        <a:defRPr/>
                      </a:pPr>
                      <a:r>
                        <a:rPr lang="en-US" sz="1100" b="0" baseline="0" dirty="0">
                          <a:solidFill>
                            <a:schemeClr val="tx1">
                              <a:lumMod val="50000"/>
                            </a:schemeClr>
                          </a:solidFill>
                          <a:latin typeface="+mn-lt"/>
                          <a:cs typeface="Arial" panose="020B0604020202020204" pitchFamily="34" charset="0"/>
                        </a:rPr>
                        <a:t>-    PD-L1</a:t>
                      </a:r>
                      <a:r>
                        <a:rPr lang="en-US" sz="1100" b="0" baseline="30000" dirty="0">
                          <a:solidFill>
                            <a:schemeClr val="tx1">
                              <a:lumMod val="50000"/>
                            </a:schemeClr>
                          </a:solidFill>
                        </a:rPr>
                        <a:t>*</a:t>
                      </a:r>
                      <a:r>
                        <a:rPr lang="en-US" sz="1100" b="0" baseline="0" dirty="0">
                          <a:solidFill>
                            <a:schemeClr val="tx1">
                              <a:lumMod val="50000"/>
                            </a:schemeClr>
                          </a:solidFill>
                          <a:latin typeface="+mn-lt"/>
                          <a:cs typeface="Arial" panose="020B0604020202020204" pitchFamily="34" charset="0"/>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r>
                        <a:rPr lang="en-US" sz="1100" b="0" u="none" baseline="0" dirty="0">
                          <a:solidFill>
                            <a:schemeClr val="tx1">
                              <a:lumMod val="50000"/>
                            </a:schemeClr>
                          </a:solidFill>
                        </a:rPr>
                        <a:t>0.68 (0.49-0.93) – </a:t>
                      </a:r>
                      <a:r>
                        <a:rPr lang="en-US" sz="1100" b="1" u="sng" baseline="0" dirty="0">
                          <a:solidFill>
                            <a:schemeClr val="tx1">
                              <a:lumMod val="50000"/>
                            </a:schemeClr>
                          </a:solidFill>
                        </a:rPr>
                        <a:t>ITT</a:t>
                      </a:r>
                    </a:p>
                    <a:p>
                      <a:pPr marL="285750" indent="-285750" algn="ctr">
                        <a:buFontTx/>
                        <a:buChar char="-"/>
                      </a:pPr>
                      <a:r>
                        <a:rPr lang="en-US" sz="1100" b="0" u="none" baseline="0" dirty="0">
                          <a:solidFill>
                            <a:schemeClr val="tx1">
                              <a:lumMod val="50000"/>
                            </a:schemeClr>
                          </a:solidFill>
                        </a:rPr>
                        <a:t>0.87 (?)</a:t>
                      </a:r>
                    </a:p>
                    <a:p>
                      <a:pPr marL="285750" indent="-285750" algn="ctr">
                        <a:buFontTx/>
                        <a:buChar char="-"/>
                      </a:pPr>
                      <a:r>
                        <a:rPr lang="en-US" sz="1100" b="0" u="none" baseline="0" dirty="0">
                          <a:solidFill>
                            <a:schemeClr val="tx1">
                              <a:lumMod val="50000"/>
                            </a:schemeClr>
                          </a:solidFill>
                        </a:rPr>
                        <a:t>0.46 (?)</a:t>
                      </a:r>
                    </a:p>
                    <a:p>
                      <a:pPr marL="285750" indent="-285750" algn="ctr">
                        <a:buFontTx/>
                        <a:buChar char="-"/>
                      </a:pPr>
                      <a:r>
                        <a:rPr lang="en-US" sz="1100" b="0" u="none" baseline="0" dirty="0">
                          <a:solidFill>
                            <a:schemeClr val="tx1">
                              <a:lumMod val="50000"/>
                            </a:schemeClr>
                          </a:solidFill>
                        </a:rPr>
                        <a:t>0.63 (?)</a:t>
                      </a:r>
                    </a:p>
                    <a:p>
                      <a:pPr marL="285750" indent="-285750" algn="ctr">
                        <a:buFontTx/>
                        <a:buChar char="-"/>
                      </a:pPr>
                      <a:r>
                        <a:rPr lang="en-US" sz="1100" b="0" u="none" baseline="0" dirty="0">
                          <a:solidFill>
                            <a:schemeClr val="tx1">
                              <a:lumMod val="50000"/>
                            </a:schemeClr>
                          </a:solidFill>
                        </a:rPr>
                        <a:t>0.29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A9"/>
                    </a:solidFill>
                  </a:tcPr>
                </a:tc>
                <a:tc>
                  <a:txBody>
                    <a:bodyPr/>
                    <a:lstStyle/>
                    <a:p>
                      <a:pPr marL="0" indent="0" algn="ctr">
                        <a:buFontTx/>
                        <a:buNone/>
                      </a:pPr>
                      <a:r>
                        <a:rPr lang="en-US" sz="1100" b="0" u="none" baseline="0" dirty="0">
                          <a:solidFill>
                            <a:schemeClr val="tx1">
                              <a:lumMod val="50000"/>
                            </a:schemeClr>
                          </a:solidFill>
                        </a:rPr>
                        <a:t>0.59 (0.48 – 0.72) – </a:t>
                      </a:r>
                      <a:r>
                        <a:rPr lang="en-US" sz="1100" b="1" u="sng" baseline="0" dirty="0">
                          <a:solidFill>
                            <a:schemeClr val="tx1">
                              <a:lumMod val="50000"/>
                            </a:schemeClr>
                          </a:solidFill>
                        </a:rPr>
                        <a:t>ITT</a:t>
                      </a:r>
                      <a:endParaRPr lang="en-US" sz="1100" b="0" u="none" baseline="0" dirty="0">
                        <a:solidFill>
                          <a:schemeClr val="tx1">
                            <a:lumMod val="50000"/>
                          </a:schemeClr>
                        </a:solidFill>
                      </a:endParaRPr>
                    </a:p>
                    <a:p>
                      <a:pPr marL="285750" indent="-285750" algn="ctr">
                        <a:buFontTx/>
                        <a:buChar char="-"/>
                      </a:pPr>
                      <a:r>
                        <a:rPr lang="en-US" sz="1100" b="0" u="none" baseline="0" dirty="0">
                          <a:solidFill>
                            <a:schemeClr val="tx1">
                              <a:lumMod val="50000"/>
                            </a:schemeClr>
                          </a:solidFill>
                        </a:rPr>
                        <a:t>0.75 (0.56-1.01)</a:t>
                      </a:r>
                    </a:p>
                    <a:p>
                      <a:pPr marL="285750" indent="-285750" algn="ctr">
                        <a:buFontTx/>
                        <a:buChar char="-"/>
                      </a:pPr>
                      <a:r>
                        <a:rPr lang="en-US" sz="1100" b="0" u="none" baseline="0" dirty="0">
                          <a:solidFill>
                            <a:schemeClr val="tx1">
                              <a:lumMod val="50000"/>
                            </a:schemeClr>
                          </a:solidFill>
                        </a:rPr>
                        <a:t>0.47 (0.36-0.63)</a:t>
                      </a:r>
                      <a:r>
                        <a:rPr lang="en-US" sz="1100" b="0" u="none" baseline="30000" dirty="0">
                          <a:solidFill>
                            <a:schemeClr val="tx1">
                              <a:lumMod val="50000"/>
                            </a:schemeClr>
                          </a:solidFill>
                        </a:rPr>
                        <a:t>%</a:t>
                      </a:r>
                      <a:endParaRPr lang="en-US" sz="1100" b="0" u="none" baseline="0" dirty="0">
                        <a:solidFill>
                          <a:schemeClr val="tx1">
                            <a:lumMod val="50000"/>
                          </a:schemeClr>
                        </a:solidFill>
                      </a:endParaRPr>
                    </a:p>
                    <a:p>
                      <a:pPr marL="285750" indent="-285750" algn="ctr">
                        <a:buFontTx/>
                        <a:buChar char="-"/>
                      </a:pPr>
                      <a:r>
                        <a:rPr lang="en-US" sz="1100" b="0" u="none" baseline="0" dirty="0">
                          <a:solidFill>
                            <a:schemeClr val="tx1">
                              <a:lumMod val="50000"/>
                            </a:schemeClr>
                          </a:solidFill>
                        </a:rPr>
                        <a:t>0.52 (0.36-0.73)</a:t>
                      </a:r>
                    </a:p>
                    <a:p>
                      <a:pPr marL="285750" indent="-285750" algn="ctr">
                        <a:buFontTx/>
                        <a:buChar char="-"/>
                      </a:pPr>
                      <a:r>
                        <a:rPr lang="en-US" sz="1100" b="0" u="none" baseline="0" dirty="0">
                          <a:solidFill>
                            <a:schemeClr val="tx1">
                              <a:lumMod val="50000"/>
                            </a:schemeClr>
                          </a:solidFill>
                        </a:rPr>
                        <a:t>0.48 (0.33-0.71)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indent="0" algn="ctr">
                        <a:buFontTx/>
                        <a:buNone/>
                      </a:pPr>
                      <a:r>
                        <a:rPr lang="en-US" sz="1100" b="0" u="none" baseline="0" dirty="0">
                          <a:solidFill>
                            <a:schemeClr val="tx1">
                              <a:lumMod val="50000"/>
                            </a:schemeClr>
                          </a:solidFill>
                        </a:rPr>
                        <a:t>0.68 (0.53-0.88) – </a:t>
                      </a:r>
                      <a:r>
                        <a:rPr lang="en-US" sz="1100" b="1" u="sng" baseline="0" dirty="0">
                          <a:solidFill>
                            <a:schemeClr val="tx1">
                              <a:lumMod val="50000"/>
                            </a:schemeClr>
                          </a:solidFill>
                        </a:rPr>
                        <a:t>ITT</a:t>
                      </a:r>
                    </a:p>
                    <a:p>
                      <a:pPr marL="285750" indent="-285750" algn="ctr">
                        <a:buFontTx/>
                        <a:buChar char="-"/>
                      </a:pPr>
                      <a:r>
                        <a:rPr lang="en-US" sz="1100" b="0" u="none" baseline="0" dirty="0">
                          <a:solidFill>
                            <a:schemeClr val="tx1">
                              <a:lumMod val="50000"/>
                            </a:schemeClr>
                          </a:solidFill>
                        </a:rPr>
                        <a:t>0.76 (0.49-1.17)</a:t>
                      </a:r>
                    </a:p>
                    <a:p>
                      <a:pPr marL="285750" indent="-285750" algn="ctr">
                        <a:buFontTx/>
                        <a:buChar char="-"/>
                      </a:pPr>
                      <a:r>
                        <a:rPr lang="en-US" sz="1100" b="0" u="none" baseline="0" dirty="0">
                          <a:solidFill>
                            <a:schemeClr val="tx1">
                              <a:lumMod val="50000"/>
                            </a:schemeClr>
                          </a:solidFill>
                        </a:rPr>
                        <a:t>Unknown</a:t>
                      </a:r>
                    </a:p>
                    <a:p>
                      <a:pPr marL="285750" indent="-285750" algn="ctr">
                        <a:buFontTx/>
                        <a:buChar char="-"/>
                      </a:pPr>
                      <a:r>
                        <a:rPr lang="en-US" sz="1100" b="0" u="none" baseline="0" dirty="0">
                          <a:solidFill>
                            <a:schemeClr val="tx1">
                              <a:lumMod val="50000"/>
                            </a:schemeClr>
                          </a:solidFill>
                        </a:rPr>
                        <a:t>0.70 (0.46-1.05)</a:t>
                      </a:r>
                    </a:p>
                    <a:p>
                      <a:pPr marL="285750" indent="-285750" algn="ctr">
                        <a:buFontTx/>
                        <a:buChar char="-"/>
                      </a:pPr>
                      <a:r>
                        <a:rPr lang="en-US" sz="1100" b="0" u="none" baseline="0" dirty="0">
                          <a:solidFill>
                            <a:schemeClr val="tx1">
                              <a:lumMod val="50000"/>
                            </a:schemeClr>
                          </a:solidFill>
                        </a:rPr>
                        <a:t>0.60 (0.35-1.01)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indent="0" algn="ctr">
                        <a:buFontTx/>
                        <a:buNone/>
                      </a:pPr>
                      <a:r>
                        <a:rPr lang="en-US" sz="1100" b="0" u="none" baseline="0" dirty="0">
                          <a:solidFill>
                            <a:schemeClr val="tx1">
                              <a:lumMod val="50000"/>
                            </a:schemeClr>
                          </a:solidFill>
                        </a:rPr>
                        <a:t>0.58 (0.42-0.81) – </a:t>
                      </a:r>
                      <a:r>
                        <a:rPr lang="en-US" sz="1100" b="1" u="sng" baseline="0" dirty="0">
                          <a:solidFill>
                            <a:schemeClr val="tx1">
                              <a:lumMod val="50000"/>
                            </a:schemeClr>
                          </a:solidFill>
                        </a:rPr>
                        <a:t>ITT</a:t>
                      </a:r>
                    </a:p>
                    <a:p>
                      <a:pPr marL="171450" indent="-171450" algn="ctr">
                        <a:buFontTx/>
                        <a:buChar char="-"/>
                      </a:pPr>
                      <a:r>
                        <a:rPr lang="en-US" sz="1100" b="0" u="none" baseline="0" dirty="0">
                          <a:solidFill>
                            <a:schemeClr val="tx1">
                              <a:lumMod val="50000"/>
                            </a:schemeClr>
                          </a:solidFill>
                        </a:rPr>
                        <a:t>0.73 (0.47-1.15)</a:t>
                      </a:r>
                    </a:p>
                    <a:p>
                      <a:pPr marL="171450" indent="-171450" algn="ctr">
                        <a:buFontTx/>
                        <a:buChar char="-"/>
                      </a:pPr>
                      <a:r>
                        <a:rPr lang="en-US" sz="1100" b="0" u="none" baseline="0" dirty="0">
                          <a:solidFill>
                            <a:schemeClr val="tx1">
                              <a:lumMod val="50000"/>
                            </a:schemeClr>
                          </a:solidFill>
                        </a:rPr>
                        <a:t>0.52 (0.35-0.78)</a:t>
                      </a:r>
                    </a:p>
                    <a:p>
                      <a:pPr marL="171450" indent="-171450" algn="ctr">
                        <a:buFontTx/>
                        <a:buChar char="-"/>
                      </a:pPr>
                      <a:r>
                        <a:rPr lang="en-US" sz="1100" b="0" u="none" baseline="0" dirty="0">
                          <a:solidFill>
                            <a:schemeClr val="tx1">
                              <a:lumMod val="50000"/>
                            </a:schemeClr>
                          </a:solidFill>
                        </a:rPr>
                        <a:t>0.76 (0.46-1.25)</a:t>
                      </a:r>
                    </a:p>
                    <a:p>
                      <a:pPr marL="171450" indent="-171450" algn="ctr">
                        <a:buFontTx/>
                        <a:buChar char="-"/>
                      </a:pPr>
                      <a:r>
                        <a:rPr lang="en-US" sz="1100" b="0" u="none" baseline="0" dirty="0">
                          <a:solidFill>
                            <a:schemeClr val="tx1">
                              <a:lumMod val="50000"/>
                            </a:schemeClr>
                          </a:solidFill>
                        </a:rPr>
                        <a:t>0.26 (0.12-0.55)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8BDD"/>
                    </a:solidFill>
                  </a:tcPr>
                </a:tc>
                <a:tc>
                  <a:txBody>
                    <a:bodyPr/>
                    <a:lstStyle/>
                    <a:p>
                      <a:pPr marL="0" indent="0" algn="ctr">
                        <a:buFontTx/>
                        <a:buNone/>
                      </a:pPr>
                      <a:r>
                        <a:rPr lang="en-US" sz="1100" b="0" u="none" baseline="0" dirty="0">
                          <a:solidFill>
                            <a:schemeClr val="tx1">
                              <a:lumMod val="50000"/>
                            </a:schemeClr>
                          </a:solidFill>
                        </a:rPr>
                        <a:t>0.40 (0.27-0.57)</a:t>
                      </a:r>
                    </a:p>
                    <a:p>
                      <a:pPr marL="285750" indent="-285750" algn="ctr">
                        <a:buFontTx/>
                        <a:buChar char="-"/>
                      </a:pPr>
                      <a:r>
                        <a:rPr lang="en-US" sz="1100" b="0" u="none" baseline="0" dirty="0">
                          <a:solidFill>
                            <a:schemeClr val="tx1">
                              <a:lumMod val="50000"/>
                            </a:schemeClr>
                          </a:solidFill>
                        </a:rPr>
                        <a:t>0.59 (0.33-1.03)</a:t>
                      </a:r>
                    </a:p>
                    <a:p>
                      <a:pPr marL="285750" indent="-285750" algn="ctr">
                        <a:buFontTx/>
                        <a:buChar char="-"/>
                      </a:pPr>
                      <a:r>
                        <a:rPr lang="en-US" sz="1100" b="0" u="none" baseline="0" dirty="0">
                          <a:solidFill>
                            <a:schemeClr val="tx1">
                              <a:lumMod val="50000"/>
                            </a:schemeClr>
                          </a:solidFill>
                        </a:rPr>
                        <a:t>0.31 (0.20-0.48)</a:t>
                      </a:r>
                    </a:p>
                    <a:p>
                      <a:pPr marL="285750" indent="-285750" algn="ctr">
                        <a:buFontTx/>
                        <a:buChar char="-"/>
                      </a:pPr>
                      <a:r>
                        <a:rPr lang="en-US" sz="1100" b="0" u="none" baseline="0" dirty="0">
                          <a:solidFill>
                            <a:schemeClr val="tx1">
                              <a:lumMod val="50000"/>
                            </a:schemeClr>
                          </a:solidFill>
                        </a:rPr>
                        <a:t>Unknown</a:t>
                      </a:r>
                    </a:p>
                    <a:p>
                      <a:pPr marL="285750" indent="-285750" algn="ctr">
                        <a:buFontTx/>
                        <a:buChar char="-"/>
                      </a:pPr>
                      <a:r>
                        <a:rPr lang="en-US" sz="1100" b="0" u="none" baseline="0" dirty="0">
                          <a:solidFill>
                            <a:schemeClr val="tx1">
                              <a:lumMod val="50000"/>
                            </a:schemeClr>
                          </a:solidFill>
                        </a:rPr>
                        <a:t>Unknown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B5B"/>
                    </a:solidFill>
                  </a:tcPr>
                </a:tc>
                <a:extLst>
                  <a:ext uri="{0D108BD9-81ED-4DB2-BD59-A6C34878D82A}">
                    <a16:rowId xmlns:a16="http://schemas.microsoft.com/office/drawing/2014/main" val="3807105673"/>
                  </a:ext>
                </a:extLst>
              </a:tr>
              <a:tr h="273123">
                <a:tc>
                  <a:txBody>
                    <a:bodyPr/>
                    <a:lstStyle/>
                    <a:p>
                      <a:pPr algn="ctr"/>
                      <a:r>
                        <a:rPr lang="en-US" sz="1100" b="0" baseline="0" dirty="0">
                          <a:solidFill>
                            <a:schemeClr val="tx1">
                              <a:lumMod val="50000"/>
                            </a:schemeClr>
                          </a:solidFill>
                          <a:latin typeface="+mn-lt"/>
                          <a:cs typeface="Arial" panose="020B0604020202020204" pitchFamily="34" charset="0"/>
                        </a:rPr>
                        <a:t>% ≥G3 AEs (G5)</a:t>
                      </a:r>
                      <a:endParaRPr lang="en-US" sz="1100" b="0"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solidFill>
                            <a:schemeClr val="tx1">
                              <a:lumMod val="50000"/>
                            </a:schemeClr>
                          </a:solidFill>
                        </a:rPr>
                        <a:t>41%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a:txBody>
                    <a:bodyPr/>
                    <a:lstStyle/>
                    <a:p>
                      <a:pPr algn="ctr"/>
                      <a:r>
                        <a:rPr lang="en-US" sz="1100" dirty="0">
                          <a:solidFill>
                            <a:schemeClr val="tx1">
                              <a:lumMod val="50000"/>
                            </a:schemeClr>
                          </a:solidFill>
                        </a:rPr>
                        <a:t>45%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100" dirty="0">
                          <a:solidFill>
                            <a:schemeClr val="tx1">
                              <a:lumMod val="50000"/>
                            </a:schemeClr>
                          </a:solidFill>
                        </a:rPr>
                        <a:t>32% (1.8%)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100" dirty="0">
                          <a:solidFill>
                            <a:schemeClr val="tx1">
                              <a:lumMod val="50000"/>
                            </a:schemeClr>
                          </a:solidFill>
                        </a:rPr>
                        <a:t>47%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tc>
                  <a:txBody>
                    <a:bodyPr/>
                    <a:lstStyle/>
                    <a:p>
                      <a:pPr algn="ctr"/>
                      <a:r>
                        <a:rPr lang="en-US" sz="1100" dirty="0">
                          <a:solidFill>
                            <a:schemeClr val="tx1">
                              <a:lumMod val="50000"/>
                            </a:schemeClr>
                          </a:solidFill>
                        </a:rPr>
                        <a:t>63% (3.0%)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5C5"/>
                    </a:solidFill>
                  </a:tcPr>
                </a:tc>
                <a:extLst>
                  <a:ext uri="{0D108BD9-81ED-4DB2-BD59-A6C34878D82A}">
                    <a16:rowId xmlns:a16="http://schemas.microsoft.com/office/drawing/2014/main" val="2639273479"/>
                  </a:ext>
                </a:extLst>
              </a:tr>
              <a:tr h="449850">
                <a:tc>
                  <a:txBody>
                    <a:bodyPr/>
                    <a:lstStyle/>
                    <a:p>
                      <a:pPr algn="ctr"/>
                      <a:r>
                        <a:rPr lang="en-US" sz="1100" b="0" dirty="0">
                          <a:solidFill>
                            <a:schemeClr val="tx1">
                              <a:lumMod val="50000"/>
                            </a:schemeClr>
                          </a:solidFill>
                        </a:rPr>
                        <a:t>FDA approved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err="1">
                          <a:solidFill>
                            <a:schemeClr val="tx1">
                              <a:lumMod val="50000"/>
                            </a:schemeClr>
                          </a:solidFill>
                        </a:rPr>
                        <a:t>Resectable</a:t>
                      </a:r>
                      <a:r>
                        <a:rPr lang="en-US" sz="1100" dirty="0">
                          <a:solidFill>
                            <a:schemeClr val="tx1">
                              <a:lumMod val="50000"/>
                            </a:schemeClr>
                          </a:solidFill>
                        </a:rPr>
                        <a:t> NSCLC </a:t>
                      </a:r>
                    </a:p>
                    <a:p>
                      <a:pPr algn="ctr"/>
                      <a:r>
                        <a:rPr lang="en-US" sz="1100" dirty="0">
                          <a:solidFill>
                            <a:schemeClr val="tx1">
                              <a:lumMod val="50000"/>
                            </a:schemeClr>
                          </a:solidFill>
                        </a:rPr>
                        <a:t>tumor</a:t>
                      </a:r>
                      <a:r>
                        <a:rPr lang="en-US" sz="1100" baseline="0" dirty="0">
                          <a:solidFill>
                            <a:schemeClr val="tx1">
                              <a:lumMod val="50000"/>
                            </a:schemeClr>
                          </a:solidFill>
                        </a:rPr>
                        <a:t> </a:t>
                      </a:r>
                      <a:r>
                        <a:rPr lang="en-US" sz="1100" b="0" baseline="0" dirty="0">
                          <a:solidFill>
                            <a:schemeClr val="tx1">
                              <a:lumMod val="50000"/>
                            </a:schemeClr>
                          </a:solidFill>
                          <a:latin typeface="+mn-lt"/>
                          <a:cs typeface="Arial" panose="020B0604020202020204" pitchFamily="34" charset="0"/>
                        </a:rPr>
                        <a:t>≥4cm or node positive</a:t>
                      </a:r>
                      <a:endParaRPr lang="en-US" sz="1100"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A9"/>
                    </a:solidFill>
                  </a:tcPr>
                </a:tc>
                <a:tc>
                  <a:txBody>
                    <a:bodyPr/>
                    <a:lstStyle/>
                    <a:p>
                      <a:pPr algn="ctr"/>
                      <a:r>
                        <a:rPr lang="en-US" sz="1100" dirty="0" err="1">
                          <a:solidFill>
                            <a:schemeClr val="tx1">
                              <a:lumMod val="50000"/>
                            </a:schemeClr>
                          </a:solidFill>
                        </a:rPr>
                        <a:t>Resectable</a:t>
                      </a:r>
                      <a:r>
                        <a:rPr lang="en-US" sz="1100" dirty="0">
                          <a:solidFill>
                            <a:schemeClr val="tx1">
                              <a:lumMod val="50000"/>
                            </a:schemeClr>
                          </a:solidFill>
                        </a:rPr>
                        <a:t> NSCLC </a:t>
                      </a:r>
                    </a:p>
                    <a:p>
                      <a:pPr algn="ctr"/>
                      <a:r>
                        <a:rPr lang="en-US" sz="1100" dirty="0">
                          <a:solidFill>
                            <a:schemeClr val="tx1">
                              <a:lumMod val="50000"/>
                            </a:schemeClr>
                          </a:solidFill>
                        </a:rPr>
                        <a:t>tumor</a:t>
                      </a:r>
                      <a:r>
                        <a:rPr lang="en-US" sz="1100" baseline="0" dirty="0">
                          <a:solidFill>
                            <a:schemeClr val="tx1">
                              <a:lumMod val="50000"/>
                            </a:schemeClr>
                          </a:solidFill>
                        </a:rPr>
                        <a:t> </a:t>
                      </a:r>
                      <a:r>
                        <a:rPr lang="en-US" sz="1100" b="0" baseline="0" dirty="0">
                          <a:solidFill>
                            <a:schemeClr val="tx1">
                              <a:lumMod val="50000"/>
                            </a:schemeClr>
                          </a:solidFill>
                          <a:latin typeface="+mn-lt"/>
                          <a:cs typeface="Arial" panose="020B0604020202020204" pitchFamily="34" charset="0"/>
                        </a:rPr>
                        <a:t>≥4cm or node positive</a:t>
                      </a:r>
                      <a:endParaRPr lang="en-US" sz="1100"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100" dirty="0">
                          <a:solidFill>
                            <a:schemeClr val="tx1">
                              <a:lumMod val="50000"/>
                            </a:schemeClr>
                          </a:solidFill>
                        </a:rPr>
                        <a:t>TBA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100" dirty="0">
                          <a:solidFill>
                            <a:schemeClr val="tx1">
                              <a:lumMod val="50000"/>
                            </a:schemeClr>
                          </a:solidFill>
                        </a:rPr>
                        <a:t>TBA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8BDD"/>
                    </a:solidFill>
                  </a:tcPr>
                </a:tc>
                <a:tc>
                  <a:txBody>
                    <a:bodyPr/>
                    <a:lstStyle/>
                    <a:p>
                      <a:pPr algn="ctr"/>
                      <a:r>
                        <a:rPr lang="en-US" sz="1100" dirty="0">
                          <a:solidFill>
                            <a:schemeClr val="tx1">
                              <a:lumMod val="50000"/>
                            </a:schemeClr>
                          </a:solidFil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B5B"/>
                    </a:solidFill>
                  </a:tcPr>
                </a:tc>
                <a:extLst>
                  <a:ext uri="{0D108BD9-81ED-4DB2-BD59-A6C34878D82A}">
                    <a16:rowId xmlns:a16="http://schemas.microsoft.com/office/drawing/2014/main" val="675061876"/>
                  </a:ext>
                </a:extLst>
              </a:tr>
            </a:tbl>
          </a:graphicData>
        </a:graphic>
      </p:graphicFrame>
      <p:sp>
        <p:nvSpPr>
          <p:cNvPr id="2" name="Title 1">
            <a:extLst>
              <a:ext uri="{FF2B5EF4-FFF2-40B4-BE49-F238E27FC236}">
                <a16:creationId xmlns:a16="http://schemas.microsoft.com/office/drawing/2014/main" id="{C9E7CA75-9DF0-E0B4-4EA2-5120F2BFBBC9}"/>
              </a:ext>
            </a:extLst>
          </p:cNvPr>
          <p:cNvSpPr>
            <a:spLocks noGrp="1"/>
          </p:cNvSpPr>
          <p:nvPr>
            <p:ph type="title"/>
          </p:nvPr>
        </p:nvSpPr>
        <p:spPr>
          <a:xfrm>
            <a:off x="609599" y="199505"/>
            <a:ext cx="11228961" cy="496699"/>
          </a:xfrm>
        </p:spPr>
        <p:txBody>
          <a:bodyPr anchor="t">
            <a:normAutofit/>
          </a:bodyPr>
          <a:lstStyle/>
          <a:p>
            <a:r>
              <a:rPr lang="en-US" altLang="en-US" sz="2300" b="1" dirty="0">
                <a:cs typeface="Arial" charset="0"/>
              </a:rPr>
              <a:t>Phase III Neoadjuvant/Perioperative Chemo-Immunotherapy Studies - Summary</a:t>
            </a:r>
            <a:endParaRPr lang="en-US" sz="2300" dirty="0"/>
          </a:p>
        </p:txBody>
      </p:sp>
      <p:sp>
        <p:nvSpPr>
          <p:cNvPr id="3" name="Footer Placeholder 2">
            <a:extLst>
              <a:ext uri="{FF2B5EF4-FFF2-40B4-BE49-F238E27FC236}">
                <a16:creationId xmlns:a16="http://schemas.microsoft.com/office/drawing/2014/main" id="{EAB6C671-939E-93CD-898F-8FC7C8CD91C0}"/>
              </a:ext>
            </a:extLst>
          </p:cNvPr>
          <p:cNvSpPr>
            <a:spLocks noGrp="1"/>
          </p:cNvSpPr>
          <p:nvPr>
            <p:ph type="ftr" sz="quarter" idx="3"/>
          </p:nvPr>
        </p:nvSpPr>
        <p:spPr>
          <a:xfrm>
            <a:off x="609601" y="6356350"/>
            <a:ext cx="11228962" cy="442131"/>
          </a:xfrm>
        </p:spPr>
        <p:txBody>
          <a:bodyPr/>
          <a:lstStyle/>
          <a:p>
            <a:r>
              <a:rPr lang="en-US" sz="800" baseline="30000" dirty="0"/>
              <a:t>#</a:t>
            </a:r>
            <a:r>
              <a:rPr lang="en-US" sz="800" dirty="0" err="1"/>
              <a:t>CheckMate</a:t>
            </a:r>
            <a:r>
              <a:rPr lang="en-US" sz="800" dirty="0"/>
              <a:t> 816 – AJCC 7th, AEGEAN/KEYNOTE-671 – AJCC 8th; *IHC per 28-8 in </a:t>
            </a:r>
            <a:r>
              <a:rPr lang="en-US" sz="800" dirty="0" err="1"/>
              <a:t>CheckMate</a:t>
            </a:r>
            <a:r>
              <a:rPr lang="en-US" sz="800" dirty="0"/>
              <a:t> 816, per SP263 in AEGEAN, per 22C3 in KEYNOTE-671; </a:t>
            </a:r>
            <a:r>
              <a:rPr lang="en-US" sz="800" baseline="30000" dirty="0"/>
              <a:t>%</a:t>
            </a:r>
            <a:r>
              <a:rPr lang="en-US" sz="800" dirty="0"/>
              <a:t>subgroup from ASCO/NEJM 2023 publication; ^</a:t>
            </a:r>
            <a:r>
              <a:rPr lang="en-US" sz="800" dirty="0" err="1"/>
              <a:t>Neotorch</a:t>
            </a:r>
            <a:r>
              <a:rPr lang="en-US" sz="800" dirty="0"/>
              <a:t> data is for stage III subset. Adj, adjuvant </a:t>
            </a:r>
            <a:r>
              <a:rPr lang="en-US" sz="800" dirty="0" err="1"/>
              <a:t>durva</a:t>
            </a:r>
            <a:r>
              <a:rPr lang="en-US" sz="800" dirty="0"/>
              <a:t>, durvalumab; AE, adverse event; G, grade; ITT, intention-to treat; N/A, not applicable; </a:t>
            </a:r>
            <a:r>
              <a:rPr lang="en-US" sz="800" dirty="0" err="1"/>
              <a:t>neoadj</a:t>
            </a:r>
            <a:r>
              <a:rPr lang="en-US" sz="800" dirty="0"/>
              <a:t>, neoadjuvant; </a:t>
            </a:r>
            <a:r>
              <a:rPr lang="en-US" sz="800" dirty="0" err="1"/>
              <a:t>pembro</a:t>
            </a:r>
            <a:r>
              <a:rPr lang="en-US" sz="800" dirty="0"/>
              <a:t>, pembrolizumab; peri-op, perioperative; TBA, to be announced; tori, </a:t>
            </a:r>
            <a:r>
              <a:rPr lang="en-US" sz="800" dirty="0" err="1"/>
              <a:t>toripalimab</a:t>
            </a:r>
            <a:r>
              <a:rPr lang="en-US" sz="800" dirty="0"/>
              <a:t>.
1. Forde PM, et al. </a:t>
            </a:r>
            <a:r>
              <a:rPr lang="en-US" sz="800" i="1" dirty="0"/>
              <a:t>N </a:t>
            </a:r>
            <a:r>
              <a:rPr lang="en-US" sz="800" i="1" dirty="0" err="1"/>
              <a:t>Engl</a:t>
            </a:r>
            <a:r>
              <a:rPr lang="en-US" sz="800" i="1" dirty="0"/>
              <a:t> J Med.</a:t>
            </a:r>
            <a:r>
              <a:rPr lang="en-US" sz="800" dirty="0"/>
              <a:t> 2022; 2.Forde PM, et al. ELCC 2023. Abstract 840; 3. </a:t>
            </a:r>
            <a:r>
              <a:rPr lang="en-US" sz="800" dirty="0" err="1"/>
              <a:t>Wakelee</a:t>
            </a:r>
            <a:r>
              <a:rPr lang="en-US" sz="800" dirty="0"/>
              <a:t> H, et al. ASCO 2023. Abstract LBA100; 4. </a:t>
            </a:r>
            <a:r>
              <a:rPr lang="en-US" sz="800" dirty="0" err="1"/>
              <a:t>Wakelee</a:t>
            </a:r>
            <a:r>
              <a:rPr lang="en-US" sz="800" dirty="0"/>
              <a:t> H, et al. </a:t>
            </a:r>
            <a:r>
              <a:rPr lang="en-US" sz="800" i="1" dirty="0"/>
              <a:t>N </a:t>
            </a:r>
            <a:r>
              <a:rPr lang="en-US" sz="800" i="1" dirty="0" err="1"/>
              <a:t>Engl</a:t>
            </a:r>
            <a:r>
              <a:rPr lang="en-US" sz="800" i="1" dirty="0"/>
              <a:t> J Med. </a:t>
            </a:r>
            <a:r>
              <a:rPr lang="en-US" sz="800" dirty="0"/>
              <a:t>2023;389:491-503; 5. Spicer JD, et al. ESMO 2023. Abstract LBA56; 6. </a:t>
            </a:r>
            <a:r>
              <a:rPr lang="en-US" sz="800" dirty="0" err="1"/>
              <a:t>Heymach</a:t>
            </a:r>
            <a:r>
              <a:rPr lang="en-US" sz="800" dirty="0"/>
              <a:t> JV, et al. AACR 2023. Abstract CT005; 7. </a:t>
            </a:r>
            <a:r>
              <a:rPr lang="en-US" sz="800" dirty="0" err="1"/>
              <a:t>Heymach</a:t>
            </a:r>
            <a:r>
              <a:rPr lang="en-US" sz="800" dirty="0"/>
              <a:t> JV, et al. </a:t>
            </a:r>
            <a:r>
              <a:rPr lang="en-US" sz="800" i="1" dirty="0"/>
              <a:t>N </a:t>
            </a:r>
            <a:r>
              <a:rPr lang="en-US" sz="800" i="1" dirty="0" err="1"/>
              <a:t>Engl</a:t>
            </a:r>
            <a:r>
              <a:rPr lang="en-US" sz="800" i="1" dirty="0"/>
              <a:t> J Med</a:t>
            </a:r>
            <a:r>
              <a:rPr lang="en-US" sz="800" dirty="0"/>
              <a:t>. 2023; 8. </a:t>
            </a:r>
            <a:r>
              <a:rPr lang="en-US" sz="800" dirty="0" err="1"/>
              <a:t>Cascone</a:t>
            </a:r>
            <a:r>
              <a:rPr lang="en-US" sz="800" dirty="0"/>
              <a:t> T, et al.  ESMO 2023. Abstract LBA1; 9. Lu S, et al. ASCO Plenary 2023. Abstract 425126.</a:t>
            </a:r>
          </a:p>
        </p:txBody>
      </p:sp>
    </p:spTree>
    <p:extLst>
      <p:ext uri="{BB962C8B-B14F-4D97-AF65-F5344CB8AC3E}">
        <p14:creationId xmlns:p14="http://schemas.microsoft.com/office/powerpoint/2010/main" val="3410783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D7F38-0374-F04B-226E-BBB997F06585}"/>
              </a:ext>
            </a:extLst>
          </p:cNvPr>
          <p:cNvSpPr>
            <a:spLocks noGrp="1"/>
          </p:cNvSpPr>
          <p:nvPr>
            <p:ph type="title"/>
          </p:nvPr>
        </p:nvSpPr>
        <p:spPr>
          <a:xfrm>
            <a:off x="609599" y="199505"/>
            <a:ext cx="11073319" cy="1185577"/>
          </a:xfrm>
        </p:spPr>
        <p:txBody>
          <a:bodyPr/>
          <a:lstStyle/>
          <a:p>
            <a:r>
              <a:rPr lang="en-US" altLang="en-US" dirty="0"/>
              <a:t>How Do We Select Patients for a Neoadjuvant Approach Versus a Peri-Operative Approach?</a:t>
            </a:r>
            <a:endParaRPr lang="en-US" dirty="0"/>
          </a:p>
        </p:txBody>
      </p:sp>
      <p:sp>
        <p:nvSpPr>
          <p:cNvPr id="3" name="Content Placeholder 2">
            <a:extLst>
              <a:ext uri="{FF2B5EF4-FFF2-40B4-BE49-F238E27FC236}">
                <a16:creationId xmlns:a16="http://schemas.microsoft.com/office/drawing/2014/main" id="{C87CC692-2CE5-B706-4791-B829175A33DB}"/>
              </a:ext>
            </a:extLst>
          </p:cNvPr>
          <p:cNvSpPr>
            <a:spLocks noGrp="1"/>
          </p:cNvSpPr>
          <p:nvPr>
            <p:ph idx="1"/>
          </p:nvPr>
        </p:nvSpPr>
        <p:spPr>
          <a:xfrm>
            <a:off x="609600" y="1454864"/>
            <a:ext cx="10744200" cy="4722477"/>
          </a:xfrm>
        </p:spPr>
        <p:txBody>
          <a:bodyPr>
            <a:normAutofit lnSpcReduction="10000"/>
          </a:bodyPr>
          <a:lstStyle/>
          <a:p>
            <a:pPr marL="0" indent="0">
              <a:lnSpc>
                <a:spcPct val="110000"/>
              </a:lnSpc>
              <a:spcBef>
                <a:spcPts val="400"/>
              </a:spcBef>
              <a:buNone/>
            </a:pPr>
            <a:r>
              <a:rPr lang="en-US" sz="1800" b="1" dirty="0"/>
              <a:t>Patient/disease specific factors</a:t>
            </a:r>
          </a:p>
          <a:p>
            <a:pPr>
              <a:lnSpc>
                <a:spcPct val="110000"/>
              </a:lnSpc>
              <a:spcBef>
                <a:spcPts val="400"/>
              </a:spcBef>
            </a:pPr>
            <a:r>
              <a:rPr lang="en-US" sz="1800" dirty="0"/>
              <a:t>Disease histology (squamous vs adenocarcinoma)?</a:t>
            </a:r>
          </a:p>
          <a:p>
            <a:pPr>
              <a:lnSpc>
                <a:spcPct val="110000"/>
              </a:lnSpc>
              <a:spcBef>
                <a:spcPts val="400"/>
              </a:spcBef>
            </a:pPr>
            <a:r>
              <a:rPr lang="en-US" sz="1800" dirty="0"/>
              <a:t>PD-L1 status?</a:t>
            </a:r>
          </a:p>
          <a:p>
            <a:pPr>
              <a:lnSpc>
                <a:spcPct val="110000"/>
              </a:lnSpc>
              <a:spcBef>
                <a:spcPts val="400"/>
              </a:spcBef>
              <a:spcAft>
                <a:spcPts val="1200"/>
              </a:spcAft>
            </a:pPr>
            <a:r>
              <a:rPr lang="en-US" sz="1800" dirty="0"/>
              <a:t>Other molecular markers (</a:t>
            </a:r>
            <a:r>
              <a:rPr lang="en-US" sz="1800" i="1" dirty="0"/>
              <a:t>KRAS, STK11, KEAP1, </a:t>
            </a:r>
            <a:r>
              <a:rPr lang="en-US" sz="1800" dirty="0" err="1"/>
              <a:t>etc</a:t>
            </a:r>
            <a:r>
              <a:rPr lang="en-US" sz="1800" dirty="0"/>
              <a:t>)?</a:t>
            </a:r>
          </a:p>
          <a:p>
            <a:pPr marL="0" indent="0">
              <a:lnSpc>
                <a:spcPct val="110000"/>
              </a:lnSpc>
              <a:spcBef>
                <a:spcPts val="400"/>
              </a:spcBef>
              <a:buNone/>
            </a:pPr>
            <a:r>
              <a:rPr lang="en-US" sz="1800" b="1" dirty="0"/>
              <a:t>Can we utilize a response-adaptive approach?</a:t>
            </a:r>
          </a:p>
          <a:p>
            <a:pPr>
              <a:lnSpc>
                <a:spcPct val="110000"/>
              </a:lnSpc>
              <a:spcBef>
                <a:spcPts val="400"/>
              </a:spcBef>
            </a:pPr>
            <a:r>
              <a:rPr lang="en-US" sz="1800" dirty="0"/>
              <a:t>Pathologic response?</a:t>
            </a:r>
          </a:p>
          <a:p>
            <a:pPr>
              <a:lnSpc>
                <a:spcPct val="110000"/>
              </a:lnSpc>
              <a:spcBef>
                <a:spcPts val="400"/>
              </a:spcBef>
              <a:spcAft>
                <a:spcPts val="1200"/>
              </a:spcAft>
            </a:pPr>
            <a:r>
              <a:rPr lang="en-US" sz="1800" dirty="0"/>
              <a:t>Minimal residual disease (MRD) assessment/monitoring?</a:t>
            </a:r>
          </a:p>
          <a:p>
            <a:pPr marL="0" indent="0">
              <a:lnSpc>
                <a:spcPct val="110000"/>
              </a:lnSpc>
              <a:spcBef>
                <a:spcPts val="400"/>
              </a:spcBef>
              <a:buNone/>
            </a:pPr>
            <a:r>
              <a:rPr lang="en-US" sz="1800" b="1" dirty="0"/>
              <a:t>What do we do for patients who experience recurrence on adjuvant therapy or experience no pathologic response to neoadjuvant therapy?</a:t>
            </a:r>
          </a:p>
          <a:p>
            <a:pPr>
              <a:lnSpc>
                <a:spcPct val="110000"/>
              </a:lnSpc>
              <a:spcBef>
                <a:spcPts val="400"/>
              </a:spcBef>
            </a:pPr>
            <a:r>
              <a:rPr lang="en-US" sz="1800" dirty="0"/>
              <a:t>Add checkpoint (CTLA-4, TIGIT, etc.)?</a:t>
            </a:r>
          </a:p>
          <a:p>
            <a:pPr>
              <a:lnSpc>
                <a:spcPct val="110000"/>
              </a:lnSpc>
              <a:spcBef>
                <a:spcPts val="400"/>
              </a:spcBef>
            </a:pPr>
            <a:r>
              <a:rPr lang="en-US" sz="1800" dirty="0"/>
              <a:t>Add antibody-drug conjugate?</a:t>
            </a:r>
          </a:p>
          <a:p>
            <a:pPr>
              <a:lnSpc>
                <a:spcPct val="110000"/>
              </a:lnSpc>
              <a:spcBef>
                <a:spcPts val="400"/>
              </a:spcBef>
            </a:pPr>
            <a:r>
              <a:rPr lang="en-US" sz="1800" dirty="0"/>
              <a:t>Change chemotherapy backbone?</a:t>
            </a:r>
          </a:p>
          <a:p>
            <a:pPr>
              <a:lnSpc>
                <a:spcPct val="110000"/>
              </a:lnSpc>
              <a:spcBef>
                <a:spcPts val="400"/>
              </a:spcBef>
            </a:pPr>
            <a:r>
              <a:rPr lang="en-US" sz="1800" dirty="0"/>
              <a:t>Utilize tumor to create patient-specific immune approach (vaccine, TIL, CAR-T)?</a:t>
            </a:r>
          </a:p>
          <a:p>
            <a:pPr>
              <a:lnSpc>
                <a:spcPct val="110000"/>
              </a:lnSpc>
              <a:spcBef>
                <a:spcPts val="400"/>
              </a:spcBef>
            </a:pPr>
            <a:endParaRPr lang="en-US" sz="1800" dirty="0"/>
          </a:p>
        </p:txBody>
      </p:sp>
      <p:sp>
        <p:nvSpPr>
          <p:cNvPr id="4" name="Footer Placeholder 3">
            <a:extLst>
              <a:ext uri="{FF2B5EF4-FFF2-40B4-BE49-F238E27FC236}">
                <a16:creationId xmlns:a16="http://schemas.microsoft.com/office/drawing/2014/main" id="{A77333B3-459A-972E-5E51-DB2C6D92047C}"/>
              </a:ext>
            </a:extLst>
          </p:cNvPr>
          <p:cNvSpPr>
            <a:spLocks noGrp="1"/>
          </p:cNvSpPr>
          <p:nvPr>
            <p:ph type="ftr" sz="quarter" idx="3"/>
          </p:nvPr>
        </p:nvSpPr>
        <p:spPr/>
        <p:txBody>
          <a:bodyPr/>
          <a:lstStyle/>
          <a:p>
            <a:r>
              <a:rPr lang="en-US" dirty="0"/>
              <a:t>CAR-T, chimeric antigen receptor T-cell therapy; CTLA-4, cytotoxic T-lymphocyte-associated antigen 4; MRD, minimal residual disease; TIL, tumor-infiltrating lymphocytes; TIGIT, T-cell immunoreceptor with Ig and ITIM domains.
Lu S, et al. ASCO Plenary 2023. Abstract 425126.</a:t>
            </a:r>
          </a:p>
        </p:txBody>
      </p:sp>
    </p:spTree>
    <p:extLst>
      <p:ext uri="{BB962C8B-B14F-4D97-AF65-F5344CB8AC3E}">
        <p14:creationId xmlns:p14="http://schemas.microsoft.com/office/powerpoint/2010/main" val="904685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85F1181-F957-4742-957D-A930EE7CDC2F}"/>
              </a:ext>
            </a:extLst>
          </p:cNvPr>
          <p:cNvGrpSpPr/>
          <p:nvPr/>
        </p:nvGrpSpPr>
        <p:grpSpPr>
          <a:xfrm>
            <a:off x="834144" y="792293"/>
            <a:ext cx="10290239" cy="5067480"/>
            <a:chOff x="400692" y="481026"/>
            <a:chExt cx="12049786" cy="5933978"/>
          </a:xfrm>
        </p:grpSpPr>
        <p:sp>
          <p:nvSpPr>
            <p:cNvPr id="7" name="TextBox 6">
              <a:extLst>
                <a:ext uri="{FF2B5EF4-FFF2-40B4-BE49-F238E27FC236}">
                  <a16:creationId xmlns:a16="http://schemas.microsoft.com/office/drawing/2014/main" id="{94830CF1-3735-0123-D2AE-F75185766ABA}"/>
                </a:ext>
              </a:extLst>
            </p:cNvPr>
            <p:cNvSpPr txBox="1"/>
            <p:nvPr/>
          </p:nvSpPr>
          <p:spPr>
            <a:xfrm>
              <a:off x="3921807" y="481026"/>
              <a:ext cx="3775392" cy="369332"/>
            </a:xfrm>
            <a:prstGeom prst="rect">
              <a:avLst/>
            </a:prstGeom>
            <a:noFill/>
          </p:spPr>
          <p:txBody>
            <a:bodyPr wrap="none" rtlCol="0">
              <a:spAutoFit/>
            </a:bodyPr>
            <a:lstStyle/>
            <a:p>
              <a:r>
                <a:rPr lang="en-US" b="1" u="sng" dirty="0"/>
                <a:t>EFS sub-groups by PD-L1 status</a:t>
              </a:r>
            </a:p>
          </p:txBody>
        </p:sp>
        <p:sp>
          <p:nvSpPr>
            <p:cNvPr id="8" name="TextBox 7">
              <a:extLst>
                <a:ext uri="{FF2B5EF4-FFF2-40B4-BE49-F238E27FC236}">
                  <a16:creationId xmlns:a16="http://schemas.microsoft.com/office/drawing/2014/main" id="{94830CF1-3735-0123-D2AE-F75185766ABA}"/>
                </a:ext>
              </a:extLst>
            </p:cNvPr>
            <p:cNvSpPr txBox="1"/>
            <p:nvPr/>
          </p:nvSpPr>
          <p:spPr>
            <a:xfrm>
              <a:off x="477388" y="968996"/>
              <a:ext cx="1544012" cy="307776"/>
            </a:xfrm>
            <a:prstGeom prst="rect">
              <a:avLst/>
            </a:prstGeom>
            <a:noFill/>
          </p:spPr>
          <p:txBody>
            <a:bodyPr wrap="none" rtlCol="0">
              <a:spAutoFit/>
            </a:bodyPr>
            <a:lstStyle/>
            <a:p>
              <a:r>
                <a:rPr lang="en-US" sz="1400" b="1" u="sng" dirty="0" err="1"/>
                <a:t>CheckMate</a:t>
              </a:r>
              <a:r>
                <a:rPr lang="en-US" sz="1400" b="1" u="sng" dirty="0"/>
                <a:t> 816</a:t>
              </a:r>
              <a:r>
                <a:rPr lang="en-US" sz="1400" b="1" u="sng" baseline="30000" dirty="0"/>
                <a:t>1</a:t>
              </a:r>
              <a:endParaRPr lang="en-US" sz="1400" b="1" u="sng" dirty="0"/>
            </a:p>
          </p:txBody>
        </p:sp>
        <p:pic>
          <p:nvPicPr>
            <p:cNvPr id="9" name="Picture 8"/>
            <p:cNvPicPr>
              <a:picLocks noChangeAspect="1"/>
            </p:cNvPicPr>
            <p:nvPr/>
          </p:nvPicPr>
          <p:blipFill>
            <a:blip r:embed="rId2"/>
            <a:stretch>
              <a:fillRect/>
            </a:stretch>
          </p:blipFill>
          <p:spPr>
            <a:xfrm>
              <a:off x="400692" y="1452563"/>
              <a:ext cx="11229188" cy="768688"/>
            </a:xfrm>
            <a:prstGeom prst="rect">
              <a:avLst/>
            </a:prstGeom>
          </p:spPr>
        </p:pic>
        <p:sp>
          <p:nvSpPr>
            <p:cNvPr id="10" name="TextBox 9">
              <a:extLst>
                <a:ext uri="{FF2B5EF4-FFF2-40B4-BE49-F238E27FC236}">
                  <a16:creationId xmlns:a16="http://schemas.microsoft.com/office/drawing/2014/main" id="{94830CF1-3735-0123-D2AE-F75185766ABA}"/>
                </a:ext>
              </a:extLst>
            </p:cNvPr>
            <p:cNvSpPr txBox="1"/>
            <p:nvPr/>
          </p:nvSpPr>
          <p:spPr>
            <a:xfrm>
              <a:off x="477388" y="2352094"/>
              <a:ext cx="1579278" cy="307776"/>
            </a:xfrm>
            <a:prstGeom prst="rect">
              <a:avLst/>
            </a:prstGeom>
            <a:noFill/>
          </p:spPr>
          <p:txBody>
            <a:bodyPr wrap="none" rtlCol="0">
              <a:spAutoFit/>
            </a:bodyPr>
            <a:lstStyle/>
            <a:p>
              <a:r>
                <a:rPr lang="en-US" sz="1400" b="1" u="sng" dirty="0"/>
                <a:t>KEYNOTE-671</a:t>
              </a:r>
              <a:r>
                <a:rPr lang="en-US" sz="1400" b="1" u="sng" baseline="30000" dirty="0"/>
                <a:t>2,3</a:t>
              </a:r>
              <a:endParaRPr lang="en-US" sz="1400" b="1" u="sng" dirty="0"/>
            </a:p>
          </p:txBody>
        </p:sp>
        <p:pic>
          <p:nvPicPr>
            <p:cNvPr id="11"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6854" y="2816604"/>
              <a:ext cx="5216851" cy="79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94830CF1-3735-0123-D2AE-F75185766ABA}"/>
                </a:ext>
              </a:extLst>
            </p:cNvPr>
            <p:cNvSpPr txBox="1"/>
            <p:nvPr/>
          </p:nvSpPr>
          <p:spPr>
            <a:xfrm>
              <a:off x="477388" y="3913382"/>
              <a:ext cx="1021433" cy="307776"/>
            </a:xfrm>
            <a:prstGeom prst="rect">
              <a:avLst/>
            </a:prstGeom>
            <a:noFill/>
          </p:spPr>
          <p:txBody>
            <a:bodyPr wrap="none" rtlCol="0">
              <a:spAutoFit/>
            </a:bodyPr>
            <a:lstStyle/>
            <a:p>
              <a:r>
                <a:rPr lang="en-US" sz="1400" b="1" u="sng" dirty="0"/>
                <a:t>AEGEAN</a:t>
              </a:r>
              <a:r>
                <a:rPr lang="en-US" sz="1400" b="1" u="sng" baseline="30000" dirty="0"/>
                <a:t>4</a:t>
              </a:r>
              <a:endParaRPr lang="en-US" sz="1400" b="1" u="sng" dirty="0"/>
            </a:p>
          </p:txBody>
        </p:sp>
        <p:pic>
          <p:nvPicPr>
            <p:cNvPr id="13" name="Picture 12"/>
            <p:cNvPicPr>
              <a:picLocks noChangeAspect="1"/>
            </p:cNvPicPr>
            <p:nvPr/>
          </p:nvPicPr>
          <p:blipFill>
            <a:blip r:embed="rId4"/>
            <a:stretch>
              <a:fillRect/>
            </a:stretch>
          </p:blipFill>
          <p:spPr>
            <a:xfrm>
              <a:off x="426854" y="4238410"/>
              <a:ext cx="10601860" cy="555112"/>
            </a:xfrm>
            <a:prstGeom prst="rect">
              <a:avLst/>
            </a:prstGeom>
          </p:spPr>
        </p:pic>
        <p:sp>
          <p:nvSpPr>
            <p:cNvPr id="15" name="TextBox 14">
              <a:extLst>
                <a:ext uri="{FF2B5EF4-FFF2-40B4-BE49-F238E27FC236}">
                  <a16:creationId xmlns:a16="http://schemas.microsoft.com/office/drawing/2014/main" id="{94830CF1-3735-0123-D2AE-F75185766ABA}"/>
                </a:ext>
              </a:extLst>
            </p:cNvPr>
            <p:cNvSpPr txBox="1"/>
            <p:nvPr/>
          </p:nvSpPr>
          <p:spPr>
            <a:xfrm>
              <a:off x="477388" y="5092125"/>
              <a:ext cx="1553630" cy="307776"/>
            </a:xfrm>
            <a:prstGeom prst="rect">
              <a:avLst/>
            </a:prstGeom>
            <a:noFill/>
          </p:spPr>
          <p:txBody>
            <a:bodyPr wrap="none" rtlCol="0">
              <a:spAutoFit/>
            </a:bodyPr>
            <a:lstStyle/>
            <a:p>
              <a:r>
                <a:rPr lang="en-US" sz="1400" b="1" u="sng" dirty="0" err="1"/>
                <a:t>CheckMate</a:t>
              </a:r>
              <a:r>
                <a:rPr lang="en-US" sz="1400" b="1" u="sng" dirty="0"/>
                <a:t> 77T</a:t>
              </a:r>
              <a:r>
                <a:rPr lang="en-US" sz="1400" b="1" u="sng" baseline="30000" dirty="0"/>
                <a:t>5</a:t>
              </a:r>
            </a:p>
          </p:txBody>
        </p:sp>
        <p:pic>
          <p:nvPicPr>
            <p:cNvPr id="5" name="Picture 4"/>
            <p:cNvPicPr>
              <a:picLocks noChangeAspect="1"/>
            </p:cNvPicPr>
            <p:nvPr/>
          </p:nvPicPr>
          <p:blipFill>
            <a:blip r:embed="rId5"/>
            <a:stretch>
              <a:fillRect/>
            </a:stretch>
          </p:blipFill>
          <p:spPr>
            <a:xfrm>
              <a:off x="505964" y="5486103"/>
              <a:ext cx="11730197" cy="334280"/>
            </a:xfrm>
            <a:prstGeom prst="rect">
              <a:avLst/>
            </a:prstGeom>
          </p:spPr>
        </p:pic>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t="1322" r="1851"/>
            <a:stretch/>
          </p:blipFill>
          <p:spPr>
            <a:xfrm>
              <a:off x="477389" y="5810173"/>
              <a:ext cx="11729362" cy="352351"/>
            </a:xfrm>
            <a:prstGeom prst="rect">
              <a:avLst/>
            </a:prstGeom>
          </p:spPr>
        </p:pic>
        <p:pic>
          <p:nvPicPr>
            <p:cNvPr id="19" name="Picture 18">
              <a:extLst>
                <a:ext uri="{FF2B5EF4-FFF2-40B4-BE49-F238E27FC236}">
                  <a16:creationId xmlns:a16="http://schemas.microsoft.com/office/drawing/2014/main" id="{808220D3-D45C-7B89-5FA2-C57A4571C8E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08878" y="6224126"/>
              <a:ext cx="3047663" cy="190878"/>
            </a:xfrm>
            <a:prstGeom prst="rect">
              <a:avLst/>
            </a:prstGeom>
          </p:spPr>
        </p:pic>
        <p:pic>
          <p:nvPicPr>
            <p:cNvPr id="20" name="Picture 19">
              <a:extLst>
                <a:ext uri="{FF2B5EF4-FFF2-40B4-BE49-F238E27FC236}">
                  <a16:creationId xmlns:a16="http://schemas.microsoft.com/office/drawing/2014/main" id="{637512E1-EA83-08BC-96C9-10B5D7DB24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35649" y="2334786"/>
              <a:ext cx="3047663" cy="190877"/>
            </a:xfrm>
            <a:prstGeom prst="rect">
              <a:avLst/>
            </a:prstGeom>
          </p:spPr>
        </p:pic>
        <p:pic>
          <p:nvPicPr>
            <p:cNvPr id="22" name="Picture 21">
              <a:extLst>
                <a:ext uri="{FF2B5EF4-FFF2-40B4-BE49-F238E27FC236}">
                  <a16:creationId xmlns:a16="http://schemas.microsoft.com/office/drawing/2014/main" id="{C8617872-E8A6-7EBE-49EE-4F2A808ADC73}"/>
                </a:ext>
              </a:extLst>
            </p:cNvPr>
            <p:cNvPicPr>
              <a:picLocks noChangeAspect="1"/>
            </p:cNvPicPr>
            <p:nvPr/>
          </p:nvPicPr>
          <p:blipFill>
            <a:blip r:embed="rId8"/>
            <a:stretch>
              <a:fillRect/>
            </a:stretch>
          </p:blipFill>
          <p:spPr>
            <a:xfrm>
              <a:off x="3534032" y="3716258"/>
              <a:ext cx="1361045" cy="276696"/>
            </a:xfrm>
            <a:prstGeom prst="rect">
              <a:avLst/>
            </a:prstGeom>
          </p:spPr>
        </p:pic>
        <p:pic>
          <p:nvPicPr>
            <p:cNvPr id="24" name="Picture 23">
              <a:extLst>
                <a:ext uri="{FF2B5EF4-FFF2-40B4-BE49-F238E27FC236}">
                  <a16:creationId xmlns:a16="http://schemas.microsoft.com/office/drawing/2014/main" id="{A5E939EE-D32C-7381-804C-06C4CF783C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88194" y="4841111"/>
              <a:ext cx="1695321" cy="157864"/>
            </a:xfrm>
            <a:prstGeom prst="rect">
              <a:avLst/>
            </a:prstGeom>
          </p:spPr>
        </p:pic>
        <p:pic>
          <p:nvPicPr>
            <p:cNvPr id="28" name="Picture 27">
              <a:extLst>
                <a:ext uri="{FF2B5EF4-FFF2-40B4-BE49-F238E27FC236}">
                  <a16:creationId xmlns:a16="http://schemas.microsoft.com/office/drawing/2014/main" id="{574479E6-91A9-C4C1-57C5-B04BD1B29EF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83415" y="4053005"/>
              <a:ext cx="2032716" cy="204684"/>
            </a:xfrm>
            <a:prstGeom prst="rect">
              <a:avLst/>
            </a:prstGeom>
          </p:spPr>
        </p:pic>
        <p:pic>
          <p:nvPicPr>
            <p:cNvPr id="30" name="Picture 29">
              <a:extLst>
                <a:ext uri="{FF2B5EF4-FFF2-40B4-BE49-F238E27FC236}">
                  <a16:creationId xmlns:a16="http://schemas.microsoft.com/office/drawing/2014/main" id="{DCEC75A9-816E-3D19-7B5B-C4C48C18901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538499" y="5211747"/>
              <a:ext cx="1233359" cy="155611"/>
            </a:xfrm>
            <a:prstGeom prst="rect">
              <a:avLst/>
            </a:prstGeom>
          </p:spPr>
        </p:pic>
        <p:pic>
          <p:nvPicPr>
            <p:cNvPr id="32" name="Picture 31">
              <a:extLst>
                <a:ext uri="{FF2B5EF4-FFF2-40B4-BE49-F238E27FC236}">
                  <a16:creationId xmlns:a16="http://schemas.microsoft.com/office/drawing/2014/main" id="{687C4A10-DAC3-F808-5CB3-318CFDC80A0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333419" y="5193557"/>
              <a:ext cx="952170" cy="166519"/>
            </a:xfrm>
            <a:prstGeom prst="rect">
              <a:avLst/>
            </a:prstGeom>
          </p:spPr>
        </p:pic>
        <p:pic>
          <p:nvPicPr>
            <p:cNvPr id="34" name="Picture 33">
              <a:extLst>
                <a:ext uri="{FF2B5EF4-FFF2-40B4-BE49-F238E27FC236}">
                  <a16:creationId xmlns:a16="http://schemas.microsoft.com/office/drawing/2014/main" id="{11F6C576-C558-7CC3-1C1A-DDD90BA124E9}"/>
                </a:ext>
              </a:extLst>
            </p:cNvPr>
            <p:cNvPicPr>
              <a:picLocks noChangeAspect="1"/>
            </p:cNvPicPr>
            <p:nvPr/>
          </p:nvPicPr>
          <p:blipFill>
            <a:blip r:embed="rId13"/>
            <a:stretch>
              <a:fillRect/>
            </a:stretch>
          </p:blipFill>
          <p:spPr>
            <a:xfrm>
              <a:off x="1473787" y="2752650"/>
              <a:ext cx="1335315" cy="267063"/>
            </a:xfrm>
            <a:prstGeom prst="rect">
              <a:avLst/>
            </a:prstGeom>
          </p:spPr>
        </p:pic>
        <p:sp>
          <p:nvSpPr>
            <p:cNvPr id="37" name="TextBox 36">
              <a:extLst>
                <a:ext uri="{FF2B5EF4-FFF2-40B4-BE49-F238E27FC236}">
                  <a16:creationId xmlns:a16="http://schemas.microsoft.com/office/drawing/2014/main" id="{364C3D92-BC1F-F32B-92D5-EB2691994398}"/>
                </a:ext>
              </a:extLst>
            </p:cNvPr>
            <p:cNvSpPr txBox="1"/>
            <p:nvPr/>
          </p:nvSpPr>
          <p:spPr>
            <a:xfrm>
              <a:off x="7236256" y="1201527"/>
              <a:ext cx="2327881" cy="246221"/>
            </a:xfrm>
            <a:prstGeom prst="rect">
              <a:avLst/>
            </a:prstGeom>
            <a:noFill/>
          </p:spPr>
          <p:txBody>
            <a:bodyPr wrap="none" rtlCol="0">
              <a:spAutoFit/>
            </a:bodyPr>
            <a:lstStyle/>
            <a:p>
              <a:r>
                <a:rPr lang="en-US" sz="1000" b="1" dirty="0"/>
                <a:t>Unstratified HR (per BICR) (95% CI)</a:t>
              </a:r>
            </a:p>
          </p:txBody>
        </p:sp>
        <p:sp>
          <p:nvSpPr>
            <p:cNvPr id="42" name="TextBox 41">
              <a:extLst>
                <a:ext uri="{FF2B5EF4-FFF2-40B4-BE49-F238E27FC236}">
                  <a16:creationId xmlns:a16="http://schemas.microsoft.com/office/drawing/2014/main" id="{480ACB1A-626C-9136-57E2-F185DBDF49A9}"/>
                </a:ext>
              </a:extLst>
            </p:cNvPr>
            <p:cNvSpPr txBox="1"/>
            <p:nvPr/>
          </p:nvSpPr>
          <p:spPr>
            <a:xfrm>
              <a:off x="7993775" y="3936151"/>
              <a:ext cx="380232" cy="253916"/>
            </a:xfrm>
            <a:prstGeom prst="rect">
              <a:avLst/>
            </a:prstGeom>
            <a:noFill/>
          </p:spPr>
          <p:txBody>
            <a:bodyPr wrap="none" rtlCol="0">
              <a:spAutoFit/>
            </a:bodyPr>
            <a:lstStyle/>
            <a:p>
              <a:r>
                <a:rPr lang="en-US" sz="1000" b="1" dirty="0"/>
                <a:t>HR</a:t>
              </a:r>
            </a:p>
          </p:txBody>
        </p:sp>
        <p:sp>
          <p:nvSpPr>
            <p:cNvPr id="43" name="TextBox 42">
              <a:extLst>
                <a:ext uri="{FF2B5EF4-FFF2-40B4-BE49-F238E27FC236}">
                  <a16:creationId xmlns:a16="http://schemas.microsoft.com/office/drawing/2014/main" id="{A3541CFE-B136-CDDA-5C88-EAE808602947}"/>
                </a:ext>
              </a:extLst>
            </p:cNvPr>
            <p:cNvSpPr txBox="1"/>
            <p:nvPr/>
          </p:nvSpPr>
          <p:spPr>
            <a:xfrm>
              <a:off x="4621044" y="2707070"/>
              <a:ext cx="910827" cy="246221"/>
            </a:xfrm>
            <a:prstGeom prst="rect">
              <a:avLst/>
            </a:prstGeom>
            <a:noFill/>
          </p:spPr>
          <p:txBody>
            <a:bodyPr wrap="none" rtlCol="0">
              <a:spAutoFit/>
            </a:bodyPr>
            <a:lstStyle/>
            <a:p>
              <a:r>
                <a:rPr lang="en-US" sz="1000" b="1" dirty="0"/>
                <a:t>HR (95% CI)</a:t>
              </a:r>
            </a:p>
          </p:txBody>
        </p:sp>
        <p:sp>
          <p:nvSpPr>
            <p:cNvPr id="44" name="TextBox 43">
              <a:extLst>
                <a:ext uri="{FF2B5EF4-FFF2-40B4-BE49-F238E27FC236}">
                  <a16:creationId xmlns:a16="http://schemas.microsoft.com/office/drawing/2014/main" id="{BE5B4DD2-AD72-5C1D-43F1-7EA558841749}"/>
                </a:ext>
              </a:extLst>
            </p:cNvPr>
            <p:cNvSpPr txBox="1"/>
            <p:nvPr/>
          </p:nvSpPr>
          <p:spPr>
            <a:xfrm>
              <a:off x="10122597" y="5158747"/>
              <a:ext cx="2327881" cy="246221"/>
            </a:xfrm>
            <a:prstGeom prst="rect">
              <a:avLst/>
            </a:prstGeom>
            <a:noFill/>
          </p:spPr>
          <p:txBody>
            <a:bodyPr wrap="none" rtlCol="0">
              <a:spAutoFit/>
            </a:bodyPr>
            <a:lstStyle/>
            <a:p>
              <a:r>
                <a:rPr lang="en-US" sz="1000" b="1" dirty="0"/>
                <a:t>Unstratified HR (per BICR) (95% CI)</a:t>
              </a:r>
            </a:p>
          </p:txBody>
        </p:sp>
        <p:sp>
          <p:nvSpPr>
            <p:cNvPr id="46" name="TextBox 45">
              <a:extLst>
                <a:ext uri="{FF2B5EF4-FFF2-40B4-BE49-F238E27FC236}">
                  <a16:creationId xmlns:a16="http://schemas.microsoft.com/office/drawing/2014/main" id="{9B113D1E-3287-42D9-0772-D213AE8A1F22}"/>
                </a:ext>
              </a:extLst>
            </p:cNvPr>
            <p:cNvSpPr txBox="1"/>
            <p:nvPr/>
          </p:nvSpPr>
          <p:spPr>
            <a:xfrm>
              <a:off x="8932002" y="5194671"/>
              <a:ext cx="380232" cy="253916"/>
            </a:xfrm>
            <a:prstGeom prst="rect">
              <a:avLst/>
            </a:prstGeom>
            <a:noFill/>
          </p:spPr>
          <p:txBody>
            <a:bodyPr wrap="none" rtlCol="0">
              <a:spAutoFit/>
            </a:bodyPr>
            <a:lstStyle/>
            <a:p>
              <a:r>
                <a:rPr lang="en-US" sz="1000" b="1" dirty="0"/>
                <a:t>HR</a:t>
              </a:r>
            </a:p>
          </p:txBody>
        </p:sp>
        <p:sp>
          <p:nvSpPr>
            <p:cNvPr id="47" name="TextBox 46">
              <a:extLst>
                <a:ext uri="{FF2B5EF4-FFF2-40B4-BE49-F238E27FC236}">
                  <a16:creationId xmlns:a16="http://schemas.microsoft.com/office/drawing/2014/main" id="{8F46C301-4F95-874C-4476-734EF7E0B632}"/>
                </a:ext>
              </a:extLst>
            </p:cNvPr>
            <p:cNvSpPr txBox="1"/>
            <p:nvPr/>
          </p:nvSpPr>
          <p:spPr>
            <a:xfrm>
              <a:off x="9926004" y="3986441"/>
              <a:ext cx="910827" cy="246221"/>
            </a:xfrm>
            <a:prstGeom prst="rect">
              <a:avLst/>
            </a:prstGeom>
            <a:noFill/>
          </p:spPr>
          <p:txBody>
            <a:bodyPr wrap="none" rtlCol="0">
              <a:spAutoFit/>
            </a:bodyPr>
            <a:lstStyle/>
            <a:p>
              <a:r>
                <a:rPr lang="en-US" sz="1000" b="1" dirty="0"/>
                <a:t>HR (95% CI)</a:t>
              </a:r>
            </a:p>
          </p:txBody>
        </p:sp>
        <p:sp>
          <p:nvSpPr>
            <p:cNvPr id="48" name="TextBox 47">
              <a:extLst>
                <a:ext uri="{FF2B5EF4-FFF2-40B4-BE49-F238E27FC236}">
                  <a16:creationId xmlns:a16="http://schemas.microsoft.com/office/drawing/2014/main" id="{0AC02B18-C743-A280-2B0C-F2FEB4CA5487}"/>
                </a:ext>
              </a:extLst>
            </p:cNvPr>
            <p:cNvSpPr txBox="1"/>
            <p:nvPr/>
          </p:nvSpPr>
          <p:spPr>
            <a:xfrm>
              <a:off x="4032516" y="2560303"/>
              <a:ext cx="380232" cy="253916"/>
            </a:xfrm>
            <a:prstGeom prst="rect">
              <a:avLst/>
            </a:prstGeom>
            <a:noFill/>
          </p:spPr>
          <p:txBody>
            <a:bodyPr wrap="none" rtlCol="0">
              <a:spAutoFit/>
            </a:bodyPr>
            <a:lstStyle/>
            <a:p>
              <a:r>
                <a:rPr lang="en-US" sz="1000" b="1" dirty="0"/>
                <a:t>HR</a:t>
              </a:r>
            </a:p>
          </p:txBody>
        </p:sp>
        <p:sp>
          <p:nvSpPr>
            <p:cNvPr id="49" name="TextBox 48">
              <a:extLst>
                <a:ext uri="{FF2B5EF4-FFF2-40B4-BE49-F238E27FC236}">
                  <a16:creationId xmlns:a16="http://schemas.microsoft.com/office/drawing/2014/main" id="{93E23AEC-741C-4F86-E5DE-61920ED77A51}"/>
                </a:ext>
              </a:extLst>
            </p:cNvPr>
            <p:cNvSpPr txBox="1"/>
            <p:nvPr/>
          </p:nvSpPr>
          <p:spPr>
            <a:xfrm>
              <a:off x="10218771" y="1200151"/>
              <a:ext cx="1152880" cy="246221"/>
            </a:xfrm>
            <a:prstGeom prst="rect">
              <a:avLst/>
            </a:prstGeom>
            <a:noFill/>
          </p:spPr>
          <p:txBody>
            <a:bodyPr wrap="none" rtlCol="0">
              <a:spAutoFit/>
            </a:bodyPr>
            <a:lstStyle/>
            <a:p>
              <a:r>
                <a:rPr lang="en-US" sz="1000" b="1" dirty="0"/>
                <a:t>Unstratified HR </a:t>
              </a:r>
            </a:p>
          </p:txBody>
        </p:sp>
        <p:pic>
          <p:nvPicPr>
            <p:cNvPr id="54" name="Picture 53">
              <a:extLst>
                <a:ext uri="{FF2B5EF4-FFF2-40B4-BE49-F238E27FC236}">
                  <a16:creationId xmlns:a16="http://schemas.microsoft.com/office/drawing/2014/main" id="{EDCF4F29-5924-09AD-3323-1331E3D7A12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427319" y="1234606"/>
              <a:ext cx="959781" cy="172416"/>
            </a:xfrm>
            <a:prstGeom prst="rect">
              <a:avLst/>
            </a:prstGeom>
          </p:spPr>
        </p:pic>
        <p:pic>
          <p:nvPicPr>
            <p:cNvPr id="55" name="Picture 54">
              <a:extLst>
                <a:ext uri="{FF2B5EF4-FFF2-40B4-BE49-F238E27FC236}">
                  <a16:creationId xmlns:a16="http://schemas.microsoft.com/office/drawing/2014/main" id="{54A0CEF4-0267-8BE4-EE81-560CE985B2B2}"/>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11081" t="-1258"/>
            <a:stretch/>
          </p:blipFill>
          <p:spPr>
            <a:xfrm>
              <a:off x="5182029" y="1223789"/>
              <a:ext cx="510086" cy="180071"/>
            </a:xfrm>
            <a:prstGeom prst="rect">
              <a:avLst/>
            </a:prstGeom>
          </p:spPr>
        </p:pic>
      </p:grpSp>
      <p:sp>
        <p:nvSpPr>
          <p:cNvPr id="3" name="Title 2">
            <a:extLst>
              <a:ext uri="{FF2B5EF4-FFF2-40B4-BE49-F238E27FC236}">
                <a16:creationId xmlns:a16="http://schemas.microsoft.com/office/drawing/2014/main" id="{1D34E89D-8AFC-D118-6B79-663C7E7311DA}"/>
              </a:ext>
            </a:extLst>
          </p:cNvPr>
          <p:cNvSpPr>
            <a:spLocks noGrp="1"/>
          </p:cNvSpPr>
          <p:nvPr>
            <p:ph type="title"/>
          </p:nvPr>
        </p:nvSpPr>
        <p:spPr/>
        <p:txBody>
          <a:bodyPr anchor="t"/>
          <a:lstStyle/>
          <a:p>
            <a:r>
              <a:rPr lang="en-US" altLang="en-US" sz="3200" b="1" dirty="0">
                <a:cs typeface="Arial" charset="0"/>
              </a:rPr>
              <a:t>Can PD-L1 Inform Decision-Making?</a:t>
            </a:r>
            <a:endParaRPr lang="en-US" dirty="0"/>
          </a:p>
        </p:txBody>
      </p:sp>
      <p:sp>
        <p:nvSpPr>
          <p:cNvPr id="16" name="Footer Placeholder 15">
            <a:extLst>
              <a:ext uri="{FF2B5EF4-FFF2-40B4-BE49-F238E27FC236}">
                <a16:creationId xmlns:a16="http://schemas.microsoft.com/office/drawing/2014/main" id="{062AD321-6F74-43E2-ECF2-03C7B5DDE285}"/>
              </a:ext>
            </a:extLst>
          </p:cNvPr>
          <p:cNvSpPr>
            <a:spLocks noGrp="1"/>
          </p:cNvSpPr>
          <p:nvPr>
            <p:ph type="ftr" sz="quarter" idx="3"/>
          </p:nvPr>
        </p:nvSpPr>
        <p:spPr/>
        <p:txBody>
          <a:bodyPr/>
          <a:lstStyle/>
          <a:p>
            <a:r>
              <a:rPr lang="en-US" sz="1050" baseline="30000" dirty="0"/>
              <a:t>†</a:t>
            </a:r>
            <a:r>
              <a:rPr lang="en-US" sz="1050" dirty="0"/>
              <a:t>Determined using the Ventana SP263 immunohistochemistry assay; </a:t>
            </a:r>
            <a:r>
              <a:rPr lang="en-US" sz="1050" baseline="30000" dirty="0"/>
              <a:t>d</a:t>
            </a:r>
            <a:r>
              <a:rPr lang="en-US" sz="1050" dirty="0"/>
              <a:t> Tumor PD-L1 expression was not evaluable/indeterminate in 19 patients; </a:t>
            </a:r>
            <a:r>
              <a:rPr lang="en-US" sz="1050" baseline="30000" dirty="0"/>
              <a:t>e</a:t>
            </a:r>
            <a:r>
              <a:rPr lang="en-US" sz="1050" dirty="0"/>
              <a:t> Most patients in this subgroup had low PD-L1 expression (median 10% across both arms).
1. Forde PM, et al. ELCC 2023. Abstract 840; 2. </a:t>
            </a:r>
            <a:r>
              <a:rPr lang="en-US" sz="1050" dirty="0" err="1"/>
              <a:t>Wakelee</a:t>
            </a:r>
            <a:r>
              <a:rPr lang="en-US" sz="1050" dirty="0"/>
              <a:t> H, et al. ASCO 2023. Abstract LBA100;  3. </a:t>
            </a:r>
            <a:r>
              <a:rPr lang="en-US" sz="1050" dirty="0" err="1"/>
              <a:t>Wakelee</a:t>
            </a:r>
            <a:r>
              <a:rPr lang="en-US" sz="1050" dirty="0"/>
              <a:t> H, et al. </a:t>
            </a:r>
            <a:r>
              <a:rPr lang="en-US" sz="1050" i="1" dirty="0"/>
              <a:t>N </a:t>
            </a:r>
            <a:r>
              <a:rPr lang="en-US" sz="1050" i="1" dirty="0" err="1"/>
              <a:t>Engl</a:t>
            </a:r>
            <a:r>
              <a:rPr lang="en-US" sz="1050" i="1" dirty="0"/>
              <a:t> J Med. </a:t>
            </a:r>
            <a:r>
              <a:rPr lang="en-US" sz="1050" dirty="0"/>
              <a:t>2023;389:491-503; 4. </a:t>
            </a:r>
            <a:r>
              <a:rPr lang="en-US" sz="1050" dirty="0" err="1"/>
              <a:t>Heymach</a:t>
            </a:r>
            <a:r>
              <a:rPr lang="en-US" sz="1050" dirty="0"/>
              <a:t> JV, et al. AACR 2023. AbstractCT005; </a:t>
            </a:r>
            <a:r>
              <a:rPr lang="en-US" sz="1050" dirty="0" err="1"/>
              <a:t>Cascone</a:t>
            </a:r>
            <a:r>
              <a:rPr lang="en-US" sz="1050" dirty="0"/>
              <a:t> T, et al. ESMO 2023. Abstract LBA1.</a:t>
            </a:r>
          </a:p>
        </p:txBody>
      </p:sp>
    </p:spTree>
    <p:extLst>
      <p:ext uri="{BB962C8B-B14F-4D97-AF65-F5344CB8AC3E}">
        <p14:creationId xmlns:p14="http://schemas.microsoft.com/office/powerpoint/2010/main" val="398885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7789D3F-8AB5-5809-5104-75FAC1E5F587}"/>
              </a:ext>
            </a:extLst>
          </p:cNvPr>
          <p:cNvSpPr>
            <a:spLocks noGrp="1"/>
          </p:cNvSpPr>
          <p:nvPr>
            <p:ph type="title"/>
          </p:nvPr>
        </p:nvSpPr>
        <p:spPr>
          <a:xfrm>
            <a:off x="609600" y="199505"/>
            <a:ext cx="10744200" cy="1185577"/>
          </a:xfrm>
        </p:spPr>
        <p:txBody>
          <a:bodyPr anchor="t"/>
          <a:lstStyle/>
          <a:p>
            <a:r>
              <a:rPr lang="en-US" altLang="en-US" dirty="0"/>
              <a:t>Can Disease Histology Inform Decision-Making?</a:t>
            </a:r>
            <a:endParaRPr lang="en-US" dirty="0"/>
          </a:p>
        </p:txBody>
      </p:sp>
      <p:sp>
        <p:nvSpPr>
          <p:cNvPr id="29" name="Footer Placeholder 28">
            <a:extLst>
              <a:ext uri="{FF2B5EF4-FFF2-40B4-BE49-F238E27FC236}">
                <a16:creationId xmlns:a16="http://schemas.microsoft.com/office/drawing/2014/main" id="{42DC3817-2465-F07D-3128-C2291C2BCA8C}"/>
              </a:ext>
            </a:extLst>
          </p:cNvPr>
          <p:cNvSpPr>
            <a:spLocks noGrp="1"/>
          </p:cNvSpPr>
          <p:nvPr>
            <p:ph type="ftr" sz="quarter" idx="3"/>
          </p:nvPr>
        </p:nvSpPr>
        <p:spPr>
          <a:xfrm>
            <a:off x="609600" y="6356350"/>
            <a:ext cx="10744199" cy="442131"/>
          </a:xfrm>
        </p:spPr>
        <p:txBody>
          <a:bodyPr/>
          <a:lstStyle/>
          <a:p>
            <a:r>
              <a:rPr lang="en-US" dirty="0"/>
              <a:t>1. Forde PM, et al. ELCC 2023. Abstract 840; 2. </a:t>
            </a:r>
            <a:r>
              <a:rPr lang="en-US" dirty="0" err="1"/>
              <a:t>Wakelee</a:t>
            </a:r>
            <a:r>
              <a:rPr lang="en-US" dirty="0"/>
              <a:t> H, et al. ASCO 2023. Abstract LBA100;  3. </a:t>
            </a:r>
            <a:r>
              <a:rPr lang="en-US" dirty="0" err="1"/>
              <a:t>Wakelee</a:t>
            </a:r>
            <a:r>
              <a:rPr lang="en-US" dirty="0"/>
              <a:t> H, et al. </a:t>
            </a:r>
            <a:r>
              <a:rPr lang="en-US" i="1" dirty="0"/>
              <a:t>N </a:t>
            </a:r>
            <a:r>
              <a:rPr lang="en-US" i="1" dirty="0" err="1"/>
              <a:t>Engl</a:t>
            </a:r>
            <a:r>
              <a:rPr lang="en-US" i="1" dirty="0"/>
              <a:t> J Med. </a:t>
            </a:r>
            <a:r>
              <a:rPr lang="en-US" dirty="0"/>
              <a:t>2023;389:491-503; 4. </a:t>
            </a:r>
            <a:r>
              <a:rPr lang="en-US" dirty="0" err="1"/>
              <a:t>Heymach</a:t>
            </a:r>
            <a:r>
              <a:rPr lang="en-US" dirty="0"/>
              <a:t> JV, et al. AACR 2023. AbstractCT005; </a:t>
            </a:r>
            <a:r>
              <a:rPr lang="en-US" dirty="0" err="1"/>
              <a:t>Cascone</a:t>
            </a:r>
            <a:r>
              <a:rPr lang="en-US" dirty="0"/>
              <a:t> T, et al. ESMO 2023. Abstract LBA1.</a:t>
            </a:r>
          </a:p>
        </p:txBody>
      </p:sp>
      <p:grpSp>
        <p:nvGrpSpPr>
          <p:cNvPr id="34" name="Group 33">
            <a:extLst>
              <a:ext uri="{FF2B5EF4-FFF2-40B4-BE49-F238E27FC236}">
                <a16:creationId xmlns:a16="http://schemas.microsoft.com/office/drawing/2014/main" id="{9ED1323A-3344-9067-F1ED-90790FA10999}"/>
              </a:ext>
            </a:extLst>
          </p:cNvPr>
          <p:cNvGrpSpPr/>
          <p:nvPr/>
        </p:nvGrpSpPr>
        <p:grpSpPr>
          <a:xfrm>
            <a:off x="889385" y="795856"/>
            <a:ext cx="10978509" cy="5008864"/>
            <a:chOff x="472531" y="690192"/>
            <a:chExt cx="12080341" cy="5511567"/>
          </a:xfrm>
        </p:grpSpPr>
        <p:sp>
          <p:nvSpPr>
            <p:cNvPr id="36" name="TextBox 35">
              <a:extLst>
                <a:ext uri="{FF2B5EF4-FFF2-40B4-BE49-F238E27FC236}">
                  <a16:creationId xmlns:a16="http://schemas.microsoft.com/office/drawing/2014/main" id="{31E43B89-D8D2-C6CC-977D-110FB289D088}"/>
                </a:ext>
              </a:extLst>
            </p:cNvPr>
            <p:cNvSpPr txBox="1"/>
            <p:nvPr/>
          </p:nvSpPr>
          <p:spPr>
            <a:xfrm>
              <a:off x="4419921" y="690192"/>
              <a:ext cx="3390672" cy="369332"/>
            </a:xfrm>
            <a:prstGeom prst="rect">
              <a:avLst/>
            </a:prstGeom>
            <a:noFill/>
          </p:spPr>
          <p:txBody>
            <a:bodyPr wrap="none" rtlCol="0">
              <a:spAutoFit/>
            </a:bodyPr>
            <a:lstStyle/>
            <a:p>
              <a:r>
                <a:rPr lang="en-US" b="1" u="sng" dirty="0"/>
                <a:t>EFS sub-groups by histology</a:t>
              </a:r>
            </a:p>
          </p:txBody>
        </p:sp>
        <p:sp>
          <p:nvSpPr>
            <p:cNvPr id="37" name="TextBox 36">
              <a:extLst>
                <a:ext uri="{FF2B5EF4-FFF2-40B4-BE49-F238E27FC236}">
                  <a16:creationId xmlns:a16="http://schemas.microsoft.com/office/drawing/2014/main" id="{C217DBA1-DF83-98AD-D1FD-E907959A343F}"/>
                </a:ext>
              </a:extLst>
            </p:cNvPr>
            <p:cNvSpPr txBox="1"/>
            <p:nvPr/>
          </p:nvSpPr>
          <p:spPr>
            <a:xfrm>
              <a:off x="484866" y="1152369"/>
              <a:ext cx="1544012" cy="307777"/>
            </a:xfrm>
            <a:prstGeom prst="rect">
              <a:avLst/>
            </a:prstGeom>
            <a:noFill/>
          </p:spPr>
          <p:txBody>
            <a:bodyPr wrap="none" rtlCol="0">
              <a:spAutoFit/>
            </a:bodyPr>
            <a:lstStyle/>
            <a:p>
              <a:r>
                <a:rPr lang="en-US" sz="1400" b="1" u="sng" dirty="0" err="1"/>
                <a:t>CheckMate</a:t>
              </a:r>
              <a:r>
                <a:rPr lang="en-US" sz="1400" b="1" u="sng" dirty="0"/>
                <a:t> 816</a:t>
              </a:r>
              <a:r>
                <a:rPr lang="en-US" sz="1400" b="1" u="sng" baseline="30000" dirty="0"/>
                <a:t>1</a:t>
              </a:r>
              <a:endParaRPr lang="en-US" sz="1400" b="1" u="sng" dirty="0"/>
            </a:p>
          </p:txBody>
        </p:sp>
        <p:sp>
          <p:nvSpPr>
            <p:cNvPr id="38" name="TextBox 37">
              <a:extLst>
                <a:ext uri="{FF2B5EF4-FFF2-40B4-BE49-F238E27FC236}">
                  <a16:creationId xmlns:a16="http://schemas.microsoft.com/office/drawing/2014/main" id="{980FA044-8B3F-5506-A1CF-BBE4B4B49DB6}"/>
                </a:ext>
              </a:extLst>
            </p:cNvPr>
            <p:cNvSpPr txBox="1"/>
            <p:nvPr/>
          </p:nvSpPr>
          <p:spPr>
            <a:xfrm>
              <a:off x="484866" y="2446245"/>
              <a:ext cx="1579278" cy="307777"/>
            </a:xfrm>
            <a:prstGeom prst="rect">
              <a:avLst/>
            </a:prstGeom>
            <a:noFill/>
          </p:spPr>
          <p:txBody>
            <a:bodyPr wrap="none" rtlCol="0">
              <a:spAutoFit/>
            </a:bodyPr>
            <a:lstStyle/>
            <a:p>
              <a:r>
                <a:rPr lang="en-US" sz="1400" b="1" u="sng" dirty="0"/>
                <a:t>KEYNOTE-671</a:t>
              </a:r>
              <a:r>
                <a:rPr lang="en-US" sz="1400" b="1" u="sng" baseline="30000" dirty="0"/>
                <a:t>2,3</a:t>
              </a:r>
              <a:endParaRPr lang="en-US" sz="1400" b="1" u="sng" dirty="0"/>
            </a:p>
          </p:txBody>
        </p:sp>
        <p:sp>
          <p:nvSpPr>
            <p:cNvPr id="39" name="TextBox 38">
              <a:extLst>
                <a:ext uri="{FF2B5EF4-FFF2-40B4-BE49-F238E27FC236}">
                  <a16:creationId xmlns:a16="http://schemas.microsoft.com/office/drawing/2014/main" id="{1B55E927-228E-CC80-03E4-3B7505B9C5D1}"/>
                </a:ext>
              </a:extLst>
            </p:cNvPr>
            <p:cNvSpPr txBox="1"/>
            <p:nvPr/>
          </p:nvSpPr>
          <p:spPr>
            <a:xfrm>
              <a:off x="484866" y="3759756"/>
              <a:ext cx="1021433" cy="307777"/>
            </a:xfrm>
            <a:prstGeom prst="rect">
              <a:avLst/>
            </a:prstGeom>
            <a:noFill/>
          </p:spPr>
          <p:txBody>
            <a:bodyPr wrap="none" rtlCol="0">
              <a:spAutoFit/>
            </a:bodyPr>
            <a:lstStyle/>
            <a:p>
              <a:r>
                <a:rPr lang="en-US" sz="1400" b="1" u="sng" dirty="0"/>
                <a:t>AEGEAN</a:t>
              </a:r>
              <a:r>
                <a:rPr lang="en-US" sz="1400" b="1" u="sng" baseline="30000" dirty="0"/>
                <a:t>4</a:t>
              </a:r>
            </a:p>
          </p:txBody>
        </p:sp>
        <p:pic>
          <p:nvPicPr>
            <p:cNvPr id="40" name="Picture 39">
              <a:extLst>
                <a:ext uri="{FF2B5EF4-FFF2-40B4-BE49-F238E27FC236}">
                  <a16:creationId xmlns:a16="http://schemas.microsoft.com/office/drawing/2014/main" id="{794CB88D-44AF-E2CC-D501-FD6E973AE161}"/>
                </a:ext>
              </a:extLst>
            </p:cNvPr>
            <p:cNvPicPr>
              <a:picLocks noChangeAspect="1"/>
            </p:cNvPicPr>
            <p:nvPr/>
          </p:nvPicPr>
          <p:blipFill>
            <a:blip r:embed="rId2"/>
            <a:stretch>
              <a:fillRect/>
            </a:stretch>
          </p:blipFill>
          <p:spPr>
            <a:xfrm>
              <a:off x="570501" y="1688570"/>
              <a:ext cx="11246938" cy="368752"/>
            </a:xfrm>
            <a:prstGeom prst="rect">
              <a:avLst/>
            </a:prstGeom>
          </p:spPr>
        </p:pic>
        <p:pic>
          <p:nvPicPr>
            <p:cNvPr id="41" name="Picture 2">
              <a:extLst>
                <a:ext uri="{FF2B5EF4-FFF2-40B4-BE49-F238E27FC236}">
                  <a16:creationId xmlns:a16="http://schemas.microsoft.com/office/drawing/2014/main" id="{48FC0533-E197-1B2C-E045-811E01102BB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2531" y="3002132"/>
              <a:ext cx="4325421" cy="48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1">
              <a:extLst>
                <a:ext uri="{FF2B5EF4-FFF2-40B4-BE49-F238E27FC236}">
                  <a16:creationId xmlns:a16="http://schemas.microsoft.com/office/drawing/2014/main" id="{3CF38A91-9466-7760-ADED-202164C609A0}"/>
                </a:ext>
              </a:extLst>
            </p:cNvPr>
            <p:cNvPicPr>
              <a:picLocks noChangeAspect="1"/>
            </p:cNvPicPr>
            <p:nvPr/>
          </p:nvPicPr>
          <p:blipFill>
            <a:blip r:embed="rId4"/>
            <a:stretch>
              <a:fillRect/>
            </a:stretch>
          </p:blipFill>
          <p:spPr>
            <a:xfrm>
              <a:off x="570501" y="4220506"/>
              <a:ext cx="11911172" cy="398812"/>
            </a:xfrm>
            <a:prstGeom prst="rect">
              <a:avLst/>
            </a:prstGeom>
          </p:spPr>
        </p:pic>
        <p:sp>
          <p:nvSpPr>
            <p:cNvPr id="43" name="TextBox 42">
              <a:extLst>
                <a:ext uri="{FF2B5EF4-FFF2-40B4-BE49-F238E27FC236}">
                  <a16:creationId xmlns:a16="http://schemas.microsoft.com/office/drawing/2014/main" id="{FBE7B525-45B8-FBFD-99A4-D1F76A70C4D3}"/>
                </a:ext>
              </a:extLst>
            </p:cNvPr>
            <p:cNvSpPr txBox="1"/>
            <p:nvPr/>
          </p:nvSpPr>
          <p:spPr>
            <a:xfrm>
              <a:off x="484866" y="5198635"/>
              <a:ext cx="1553630" cy="307777"/>
            </a:xfrm>
            <a:prstGeom prst="rect">
              <a:avLst/>
            </a:prstGeom>
            <a:noFill/>
          </p:spPr>
          <p:txBody>
            <a:bodyPr wrap="none" rtlCol="0">
              <a:spAutoFit/>
            </a:bodyPr>
            <a:lstStyle/>
            <a:p>
              <a:r>
                <a:rPr lang="en-US" sz="1400" b="1" u="sng" dirty="0" err="1"/>
                <a:t>CheckMate</a:t>
              </a:r>
              <a:r>
                <a:rPr lang="en-US" sz="1400" b="1" u="sng" dirty="0"/>
                <a:t> 77T</a:t>
              </a:r>
              <a:r>
                <a:rPr lang="en-US" sz="1400" b="1" u="sng" baseline="30000" dirty="0"/>
                <a:t>5</a:t>
              </a:r>
              <a:endParaRPr lang="en-US" sz="1400" b="1" u="sng" dirty="0"/>
            </a:p>
          </p:txBody>
        </p:sp>
        <p:pic>
          <p:nvPicPr>
            <p:cNvPr id="44" name="Picture 43">
              <a:extLst>
                <a:ext uri="{FF2B5EF4-FFF2-40B4-BE49-F238E27FC236}">
                  <a16:creationId xmlns:a16="http://schemas.microsoft.com/office/drawing/2014/main" id="{3BF7612D-F065-E099-546E-38649F88EEB3}"/>
                </a:ext>
              </a:extLst>
            </p:cNvPr>
            <p:cNvPicPr>
              <a:picLocks noChangeAspect="1"/>
            </p:cNvPicPr>
            <p:nvPr/>
          </p:nvPicPr>
          <p:blipFill>
            <a:blip r:embed="rId5"/>
            <a:stretch>
              <a:fillRect/>
            </a:stretch>
          </p:blipFill>
          <p:spPr>
            <a:xfrm>
              <a:off x="538391" y="5632455"/>
              <a:ext cx="11668125" cy="322034"/>
            </a:xfrm>
            <a:prstGeom prst="rect">
              <a:avLst/>
            </a:prstGeom>
          </p:spPr>
        </p:pic>
        <p:pic>
          <p:nvPicPr>
            <p:cNvPr id="45" name="Picture 44">
              <a:extLst>
                <a:ext uri="{FF2B5EF4-FFF2-40B4-BE49-F238E27FC236}">
                  <a16:creationId xmlns:a16="http://schemas.microsoft.com/office/drawing/2014/main" id="{D70E14DC-95F2-D002-ECF1-E3FA68D8A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75639" y="5396744"/>
              <a:ext cx="1233359" cy="155611"/>
            </a:xfrm>
            <a:prstGeom prst="rect">
              <a:avLst/>
            </a:prstGeom>
          </p:spPr>
        </p:pic>
        <p:pic>
          <p:nvPicPr>
            <p:cNvPr id="46" name="Picture 45">
              <a:extLst>
                <a:ext uri="{FF2B5EF4-FFF2-40B4-BE49-F238E27FC236}">
                  <a16:creationId xmlns:a16="http://schemas.microsoft.com/office/drawing/2014/main" id="{11B49222-9D3D-7978-9AD1-94099E6F26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94010" y="5372143"/>
              <a:ext cx="952170" cy="166519"/>
            </a:xfrm>
            <a:prstGeom prst="rect">
              <a:avLst/>
            </a:prstGeom>
          </p:spPr>
        </p:pic>
        <p:sp>
          <p:nvSpPr>
            <p:cNvPr id="47" name="TextBox 46">
              <a:extLst>
                <a:ext uri="{FF2B5EF4-FFF2-40B4-BE49-F238E27FC236}">
                  <a16:creationId xmlns:a16="http://schemas.microsoft.com/office/drawing/2014/main" id="{A0890AAB-195E-0E9E-0E90-FF2B76B08874}"/>
                </a:ext>
              </a:extLst>
            </p:cNvPr>
            <p:cNvSpPr txBox="1"/>
            <p:nvPr/>
          </p:nvSpPr>
          <p:spPr>
            <a:xfrm>
              <a:off x="8827637" y="5317755"/>
              <a:ext cx="380233" cy="253916"/>
            </a:xfrm>
            <a:prstGeom prst="rect">
              <a:avLst/>
            </a:prstGeom>
            <a:noFill/>
          </p:spPr>
          <p:txBody>
            <a:bodyPr wrap="none" rtlCol="0">
              <a:spAutoFit/>
            </a:bodyPr>
            <a:lstStyle/>
            <a:p>
              <a:r>
                <a:rPr lang="en-US" sz="1000" b="1" dirty="0"/>
                <a:t>HR</a:t>
              </a:r>
            </a:p>
          </p:txBody>
        </p:sp>
        <p:sp>
          <p:nvSpPr>
            <p:cNvPr id="48" name="TextBox 47">
              <a:extLst>
                <a:ext uri="{FF2B5EF4-FFF2-40B4-BE49-F238E27FC236}">
                  <a16:creationId xmlns:a16="http://schemas.microsoft.com/office/drawing/2014/main" id="{05FEE0BF-9DC4-A74F-D87B-2B577893DFF5}"/>
                </a:ext>
              </a:extLst>
            </p:cNvPr>
            <p:cNvSpPr txBox="1"/>
            <p:nvPr/>
          </p:nvSpPr>
          <p:spPr>
            <a:xfrm>
              <a:off x="10224991" y="5341610"/>
              <a:ext cx="2327881" cy="246220"/>
            </a:xfrm>
            <a:prstGeom prst="rect">
              <a:avLst/>
            </a:prstGeom>
            <a:noFill/>
          </p:spPr>
          <p:txBody>
            <a:bodyPr wrap="none" rtlCol="0">
              <a:spAutoFit/>
            </a:bodyPr>
            <a:lstStyle/>
            <a:p>
              <a:r>
                <a:rPr lang="en-US" sz="1000" b="1" dirty="0"/>
                <a:t>Unstratified HR (per BICR) (95% CI)</a:t>
              </a:r>
            </a:p>
          </p:txBody>
        </p:sp>
        <p:pic>
          <p:nvPicPr>
            <p:cNvPr id="49" name="Picture 48">
              <a:extLst>
                <a:ext uri="{FF2B5EF4-FFF2-40B4-BE49-F238E27FC236}">
                  <a16:creationId xmlns:a16="http://schemas.microsoft.com/office/drawing/2014/main" id="{D211E163-BE65-77F9-75C6-163677EF5A6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67890" y="6022817"/>
              <a:ext cx="2857100" cy="178942"/>
            </a:xfrm>
            <a:prstGeom prst="rect">
              <a:avLst/>
            </a:prstGeom>
          </p:spPr>
        </p:pic>
        <p:pic>
          <p:nvPicPr>
            <p:cNvPr id="50" name="Picture 49">
              <a:extLst>
                <a:ext uri="{FF2B5EF4-FFF2-40B4-BE49-F238E27FC236}">
                  <a16:creationId xmlns:a16="http://schemas.microsoft.com/office/drawing/2014/main" id="{681464A3-B7D9-25D6-3348-C93C6C02B4F0}"/>
                </a:ext>
              </a:extLst>
            </p:cNvPr>
            <p:cNvPicPr>
              <a:picLocks noChangeAspect="1"/>
            </p:cNvPicPr>
            <p:nvPr/>
          </p:nvPicPr>
          <p:blipFill>
            <a:blip r:embed="rId9"/>
            <a:stretch>
              <a:fillRect/>
            </a:stretch>
          </p:blipFill>
          <p:spPr>
            <a:xfrm>
              <a:off x="5152127" y="3947493"/>
              <a:ext cx="2032715" cy="204683"/>
            </a:xfrm>
            <a:prstGeom prst="rect">
              <a:avLst/>
            </a:prstGeom>
          </p:spPr>
        </p:pic>
        <p:sp>
          <p:nvSpPr>
            <p:cNvPr id="51" name="TextBox 50">
              <a:extLst>
                <a:ext uri="{FF2B5EF4-FFF2-40B4-BE49-F238E27FC236}">
                  <a16:creationId xmlns:a16="http://schemas.microsoft.com/office/drawing/2014/main" id="{E093F6F4-D339-22CA-9558-71E1DEF30B41}"/>
                </a:ext>
              </a:extLst>
            </p:cNvPr>
            <p:cNvSpPr txBox="1"/>
            <p:nvPr/>
          </p:nvSpPr>
          <p:spPr>
            <a:xfrm>
              <a:off x="9132799" y="3907163"/>
              <a:ext cx="380233" cy="253916"/>
            </a:xfrm>
            <a:prstGeom prst="rect">
              <a:avLst/>
            </a:prstGeom>
            <a:noFill/>
          </p:spPr>
          <p:txBody>
            <a:bodyPr wrap="none" rtlCol="0">
              <a:spAutoFit/>
            </a:bodyPr>
            <a:lstStyle/>
            <a:p>
              <a:r>
                <a:rPr lang="en-US" sz="1000" b="1" dirty="0"/>
                <a:t>HR</a:t>
              </a:r>
            </a:p>
          </p:txBody>
        </p:sp>
        <p:sp>
          <p:nvSpPr>
            <p:cNvPr id="52" name="TextBox 51">
              <a:extLst>
                <a:ext uri="{FF2B5EF4-FFF2-40B4-BE49-F238E27FC236}">
                  <a16:creationId xmlns:a16="http://schemas.microsoft.com/office/drawing/2014/main" id="{D8E58D0C-2FDB-7B2F-D20F-ACBE33CEC642}"/>
                </a:ext>
              </a:extLst>
            </p:cNvPr>
            <p:cNvSpPr txBox="1"/>
            <p:nvPr/>
          </p:nvSpPr>
          <p:spPr>
            <a:xfrm>
              <a:off x="11295689" y="3944278"/>
              <a:ext cx="910827" cy="246220"/>
            </a:xfrm>
            <a:prstGeom prst="rect">
              <a:avLst/>
            </a:prstGeom>
            <a:noFill/>
          </p:spPr>
          <p:txBody>
            <a:bodyPr wrap="none" rtlCol="0">
              <a:spAutoFit/>
            </a:bodyPr>
            <a:lstStyle/>
            <a:p>
              <a:r>
                <a:rPr lang="en-US" sz="1000" b="1" dirty="0"/>
                <a:t>HR (95% CI)</a:t>
              </a:r>
            </a:p>
          </p:txBody>
        </p:sp>
        <p:pic>
          <p:nvPicPr>
            <p:cNvPr id="53" name="Picture 52">
              <a:extLst>
                <a:ext uri="{FF2B5EF4-FFF2-40B4-BE49-F238E27FC236}">
                  <a16:creationId xmlns:a16="http://schemas.microsoft.com/office/drawing/2014/main" id="{8FF5B2B2-8ACA-9A46-0806-D0697094679A}"/>
                </a:ext>
              </a:extLst>
            </p:cNvPr>
            <p:cNvPicPr>
              <a:picLocks noChangeAspect="1"/>
            </p:cNvPicPr>
            <p:nvPr/>
          </p:nvPicPr>
          <p:blipFill>
            <a:blip r:embed="rId10"/>
            <a:stretch>
              <a:fillRect/>
            </a:stretch>
          </p:blipFill>
          <p:spPr>
            <a:xfrm>
              <a:off x="2948427" y="3554887"/>
              <a:ext cx="1361045" cy="276696"/>
            </a:xfrm>
            <a:prstGeom prst="rect">
              <a:avLst/>
            </a:prstGeom>
          </p:spPr>
        </p:pic>
        <p:pic>
          <p:nvPicPr>
            <p:cNvPr id="54" name="Picture 53">
              <a:extLst>
                <a:ext uri="{FF2B5EF4-FFF2-40B4-BE49-F238E27FC236}">
                  <a16:creationId xmlns:a16="http://schemas.microsoft.com/office/drawing/2014/main" id="{D1B395F4-B9A8-9475-1947-9FDFF36F1DBF}"/>
                </a:ext>
              </a:extLst>
            </p:cNvPr>
            <p:cNvPicPr>
              <a:picLocks noChangeAspect="1"/>
            </p:cNvPicPr>
            <p:nvPr/>
          </p:nvPicPr>
          <p:blipFill>
            <a:blip r:embed="rId11"/>
            <a:stretch>
              <a:fillRect/>
            </a:stretch>
          </p:blipFill>
          <p:spPr>
            <a:xfrm>
              <a:off x="1299926" y="2871178"/>
              <a:ext cx="1335315" cy="267063"/>
            </a:xfrm>
            <a:prstGeom prst="rect">
              <a:avLst/>
            </a:prstGeom>
          </p:spPr>
        </p:pic>
        <p:sp>
          <p:nvSpPr>
            <p:cNvPr id="55" name="TextBox 54">
              <a:extLst>
                <a:ext uri="{FF2B5EF4-FFF2-40B4-BE49-F238E27FC236}">
                  <a16:creationId xmlns:a16="http://schemas.microsoft.com/office/drawing/2014/main" id="{FE4D5178-609A-A95E-1CA0-838460BE132E}"/>
                </a:ext>
              </a:extLst>
            </p:cNvPr>
            <p:cNvSpPr txBox="1"/>
            <p:nvPr/>
          </p:nvSpPr>
          <p:spPr>
            <a:xfrm>
              <a:off x="3448657" y="2740522"/>
              <a:ext cx="380232" cy="253916"/>
            </a:xfrm>
            <a:prstGeom prst="rect">
              <a:avLst/>
            </a:prstGeom>
            <a:noFill/>
          </p:spPr>
          <p:txBody>
            <a:bodyPr wrap="none" rtlCol="0">
              <a:spAutoFit/>
            </a:bodyPr>
            <a:lstStyle/>
            <a:p>
              <a:r>
                <a:rPr lang="en-US" sz="1000" b="1" dirty="0"/>
                <a:t>HR</a:t>
              </a:r>
            </a:p>
          </p:txBody>
        </p:sp>
        <p:sp>
          <p:nvSpPr>
            <p:cNvPr id="56" name="TextBox 55">
              <a:extLst>
                <a:ext uri="{FF2B5EF4-FFF2-40B4-BE49-F238E27FC236}">
                  <a16:creationId xmlns:a16="http://schemas.microsoft.com/office/drawing/2014/main" id="{66AE1BB6-B02F-5C82-84DE-223077C2F35D}"/>
                </a:ext>
              </a:extLst>
            </p:cNvPr>
            <p:cNvSpPr txBox="1"/>
            <p:nvPr/>
          </p:nvSpPr>
          <p:spPr>
            <a:xfrm>
              <a:off x="3868427" y="2871415"/>
              <a:ext cx="910827" cy="246221"/>
            </a:xfrm>
            <a:prstGeom prst="rect">
              <a:avLst/>
            </a:prstGeom>
            <a:noFill/>
          </p:spPr>
          <p:txBody>
            <a:bodyPr wrap="none" rtlCol="0">
              <a:spAutoFit/>
            </a:bodyPr>
            <a:lstStyle/>
            <a:p>
              <a:r>
                <a:rPr lang="en-US" sz="1000" b="1" dirty="0"/>
                <a:t>HR (95% CI)</a:t>
              </a:r>
            </a:p>
          </p:txBody>
        </p:sp>
        <p:sp>
          <p:nvSpPr>
            <p:cNvPr id="57" name="TextBox 56">
              <a:extLst>
                <a:ext uri="{FF2B5EF4-FFF2-40B4-BE49-F238E27FC236}">
                  <a16:creationId xmlns:a16="http://schemas.microsoft.com/office/drawing/2014/main" id="{8378CC5D-AA64-1371-E628-BE515674B750}"/>
                </a:ext>
              </a:extLst>
            </p:cNvPr>
            <p:cNvSpPr txBox="1"/>
            <p:nvPr/>
          </p:nvSpPr>
          <p:spPr>
            <a:xfrm>
              <a:off x="7603777" y="1435853"/>
              <a:ext cx="2327881" cy="246221"/>
            </a:xfrm>
            <a:prstGeom prst="rect">
              <a:avLst/>
            </a:prstGeom>
            <a:noFill/>
          </p:spPr>
          <p:txBody>
            <a:bodyPr wrap="none" rtlCol="0">
              <a:spAutoFit/>
            </a:bodyPr>
            <a:lstStyle/>
            <a:p>
              <a:r>
                <a:rPr lang="en-US" sz="1000" b="1" dirty="0"/>
                <a:t>Unstratified HR (per BICR) (95% CI)</a:t>
              </a:r>
            </a:p>
          </p:txBody>
        </p:sp>
        <p:sp>
          <p:nvSpPr>
            <p:cNvPr id="58" name="TextBox 57">
              <a:extLst>
                <a:ext uri="{FF2B5EF4-FFF2-40B4-BE49-F238E27FC236}">
                  <a16:creationId xmlns:a16="http://schemas.microsoft.com/office/drawing/2014/main" id="{BF4F63AC-29F8-8B2D-CB4A-229F61D8403C}"/>
                </a:ext>
              </a:extLst>
            </p:cNvPr>
            <p:cNvSpPr txBox="1"/>
            <p:nvPr/>
          </p:nvSpPr>
          <p:spPr>
            <a:xfrm>
              <a:off x="10383339" y="1421710"/>
              <a:ext cx="1152880" cy="246221"/>
            </a:xfrm>
            <a:prstGeom prst="rect">
              <a:avLst/>
            </a:prstGeom>
            <a:noFill/>
          </p:spPr>
          <p:txBody>
            <a:bodyPr wrap="none" rtlCol="0">
              <a:spAutoFit/>
            </a:bodyPr>
            <a:lstStyle/>
            <a:p>
              <a:r>
                <a:rPr lang="en-US" sz="1000" b="1" dirty="0"/>
                <a:t>Unstratified HR </a:t>
              </a:r>
            </a:p>
          </p:txBody>
        </p:sp>
        <p:pic>
          <p:nvPicPr>
            <p:cNvPr id="59" name="Picture 58">
              <a:extLst>
                <a:ext uri="{FF2B5EF4-FFF2-40B4-BE49-F238E27FC236}">
                  <a16:creationId xmlns:a16="http://schemas.microsoft.com/office/drawing/2014/main" id="{F4D17D41-592E-8363-DCDA-8A3BF59386B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99990" y="2162417"/>
              <a:ext cx="2631723" cy="164826"/>
            </a:xfrm>
            <a:prstGeom prst="rect">
              <a:avLst/>
            </a:prstGeom>
          </p:spPr>
        </p:pic>
        <p:pic>
          <p:nvPicPr>
            <p:cNvPr id="60" name="Picture 59">
              <a:extLst>
                <a:ext uri="{FF2B5EF4-FFF2-40B4-BE49-F238E27FC236}">
                  <a16:creationId xmlns:a16="http://schemas.microsoft.com/office/drawing/2014/main" id="{BFDE9BA8-97CF-58A8-D1D3-DE87FE740E1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41123" y="1441206"/>
              <a:ext cx="959781" cy="172416"/>
            </a:xfrm>
            <a:prstGeom prst="rect">
              <a:avLst/>
            </a:prstGeom>
          </p:spPr>
        </p:pic>
        <p:pic>
          <p:nvPicPr>
            <p:cNvPr id="61" name="Picture 60">
              <a:extLst>
                <a:ext uri="{FF2B5EF4-FFF2-40B4-BE49-F238E27FC236}">
                  <a16:creationId xmlns:a16="http://schemas.microsoft.com/office/drawing/2014/main" id="{CDB16389-E316-5B94-7A82-6B5CFCBF774E}"/>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l="11081" t="-1258"/>
            <a:stretch/>
          </p:blipFill>
          <p:spPr>
            <a:xfrm>
              <a:off x="5326349" y="1435361"/>
              <a:ext cx="510086" cy="180071"/>
            </a:xfrm>
            <a:prstGeom prst="rect">
              <a:avLst/>
            </a:prstGeom>
          </p:spPr>
        </p:pic>
      </p:grpSp>
    </p:spTree>
    <p:extLst>
      <p:ext uri="{BB962C8B-B14F-4D97-AF65-F5344CB8AC3E}">
        <p14:creationId xmlns:p14="http://schemas.microsoft.com/office/powerpoint/2010/main" val="52966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 Revisited</a:t>
            </a:r>
          </a:p>
        </p:txBody>
      </p:sp>
      <p:sp>
        <p:nvSpPr>
          <p:cNvPr id="4" name="TextBox 3"/>
          <p:cNvSpPr txBox="1"/>
          <p:nvPr/>
        </p:nvSpPr>
        <p:spPr>
          <a:xfrm>
            <a:off x="836815" y="4203351"/>
            <a:ext cx="10392295" cy="830997"/>
          </a:xfrm>
          <a:prstGeom prst="rect">
            <a:avLst/>
          </a:prstGeom>
          <a:noFill/>
          <a:ln>
            <a:solidFill>
              <a:schemeClr val="tx1"/>
            </a:solidFill>
          </a:ln>
        </p:spPr>
        <p:txBody>
          <a:bodyPr wrap="square" rtlCol="0">
            <a:spAutoFit/>
          </a:bodyPr>
          <a:lstStyle/>
          <a:p>
            <a:r>
              <a:rPr lang="en-US" sz="1600" dirty="0"/>
              <a:t>Received 3 cycles of </a:t>
            </a:r>
            <a:r>
              <a:rPr lang="en-US" sz="1600" dirty="0" err="1"/>
              <a:t>neoadjuvant</a:t>
            </a:r>
            <a:r>
              <a:rPr lang="en-US" sz="1600" dirty="0"/>
              <a:t> </a:t>
            </a:r>
            <a:r>
              <a:rPr lang="en-US" sz="1600" dirty="0" err="1"/>
              <a:t>nivo</a:t>
            </a:r>
            <a:r>
              <a:rPr lang="en-US" sz="1600" dirty="0"/>
              <a:t>/carboplatin/</a:t>
            </a:r>
            <a:r>
              <a:rPr lang="en-US" sz="1600" dirty="0" err="1"/>
              <a:t>pac</a:t>
            </a:r>
            <a:r>
              <a:rPr lang="en-US" sz="1600" dirty="0"/>
              <a:t> chemotherapy followed by surgical resection. Pathology at resection showed 10% residual viable tumor in resection bed, as well as residual tumor in station 4R, 7 and 10R lymph nodes. NGS testing reveals PD-L1 50%, TMB 9 </a:t>
            </a:r>
            <a:r>
              <a:rPr lang="en-US" sz="1600" dirty="0" err="1"/>
              <a:t>mut</a:t>
            </a:r>
            <a:r>
              <a:rPr lang="en-US" sz="1600" dirty="0"/>
              <a:t>/Mb; </a:t>
            </a:r>
            <a:r>
              <a:rPr lang="en-US" sz="1600" i="1" dirty="0"/>
              <a:t>TP53, PTEN, SMAD4.</a:t>
            </a:r>
            <a:endParaRPr lang="en-US" sz="1600" dirty="0"/>
          </a:p>
        </p:txBody>
      </p:sp>
      <p:sp>
        <p:nvSpPr>
          <p:cNvPr id="5" name="TextBox 4"/>
          <p:cNvSpPr txBox="1"/>
          <p:nvPr/>
        </p:nvSpPr>
        <p:spPr>
          <a:xfrm>
            <a:off x="838200" y="1064030"/>
            <a:ext cx="10390910" cy="3139321"/>
          </a:xfrm>
          <a:prstGeom prst="rect">
            <a:avLst/>
          </a:prstGeom>
          <a:noFill/>
        </p:spPr>
        <p:txBody>
          <a:bodyPr wrap="square" rtlCol="0">
            <a:spAutoFit/>
          </a:bodyPr>
          <a:lstStyle/>
          <a:p>
            <a:r>
              <a:rPr lang="en-US" dirty="0"/>
              <a:t>Mr. W is a 77-year-old male with history of COPD, type 2 diabetes, HTN and HLD who presents to you for a recommendation on management of locally advanced NSCLC. He had been following with pulmonology with yearly CT scans for a growing right upper lobe (RUL) lung nodule but was lost to follow-up during the COVID-19 pandemic and recently re-presented. Repeat CT imaging and PET/CT shows a 5.4 x 4.7cm FDG-avid RUL lung mass along with an enlarged right hilar and </a:t>
            </a:r>
            <a:r>
              <a:rPr lang="en-US" dirty="0" err="1"/>
              <a:t>precarinal</a:t>
            </a:r>
            <a:r>
              <a:rPr lang="en-US" dirty="0"/>
              <a:t> lymph node. Pathology from EBUS with </a:t>
            </a:r>
            <a:r>
              <a:rPr lang="en-US" dirty="0" err="1"/>
              <a:t>bronchoscopic</a:t>
            </a:r>
            <a:r>
              <a:rPr lang="en-US" dirty="0"/>
              <a:t> biopsy returns showing keratinizing squamous cell carcinoma of RUL lung mass, with right </a:t>
            </a:r>
            <a:r>
              <a:rPr lang="en-US" dirty="0" err="1"/>
              <a:t>paratracheal</a:t>
            </a:r>
            <a:r>
              <a:rPr lang="en-US" dirty="0"/>
              <a:t> and </a:t>
            </a:r>
            <a:r>
              <a:rPr lang="en-US" dirty="0" err="1"/>
              <a:t>precarinal</a:t>
            </a:r>
            <a:r>
              <a:rPr lang="en-US" dirty="0"/>
              <a:t> lymph nodes positive for NSCLC. A brain MRI is negative for intracranial metastases. The patient’s case is reviewed at multidisciplinary tumor board and is deemed as potentially </a:t>
            </a:r>
            <a:r>
              <a:rPr lang="en-US" dirty="0" err="1"/>
              <a:t>resectable</a:t>
            </a:r>
            <a:r>
              <a:rPr lang="en-US" dirty="0"/>
              <a:t>.</a:t>
            </a:r>
          </a:p>
          <a:p>
            <a:endParaRPr lang="en-US" dirty="0"/>
          </a:p>
          <a:p>
            <a:r>
              <a:rPr lang="en-US" b="1" dirty="0"/>
              <a:t>What is your recommended treatment approach for Mr. W?</a:t>
            </a:r>
          </a:p>
        </p:txBody>
      </p:sp>
      <p:sp>
        <p:nvSpPr>
          <p:cNvPr id="6" name="TextBox 5"/>
          <p:cNvSpPr txBox="1"/>
          <p:nvPr/>
        </p:nvSpPr>
        <p:spPr>
          <a:xfrm>
            <a:off x="838200" y="5233625"/>
            <a:ext cx="10390910" cy="369332"/>
          </a:xfrm>
          <a:prstGeom prst="rect">
            <a:avLst/>
          </a:prstGeom>
          <a:noFill/>
        </p:spPr>
        <p:txBody>
          <a:bodyPr wrap="square" rtlCol="0">
            <a:spAutoFit/>
          </a:bodyPr>
          <a:lstStyle/>
          <a:p>
            <a:r>
              <a:rPr lang="en-US" b="1" dirty="0"/>
              <a:t>Would you recommend any additional treatment at this time?</a:t>
            </a:r>
          </a:p>
        </p:txBody>
      </p:sp>
      <p:sp>
        <p:nvSpPr>
          <p:cNvPr id="7" name="TextBox 6"/>
          <p:cNvSpPr txBox="1"/>
          <p:nvPr/>
        </p:nvSpPr>
        <p:spPr>
          <a:xfrm>
            <a:off x="836814" y="5602957"/>
            <a:ext cx="10392295" cy="584775"/>
          </a:xfrm>
          <a:prstGeom prst="rect">
            <a:avLst/>
          </a:prstGeom>
          <a:noFill/>
          <a:ln>
            <a:solidFill>
              <a:schemeClr val="tx1"/>
            </a:solidFill>
          </a:ln>
        </p:spPr>
        <p:txBody>
          <a:bodyPr wrap="square" rtlCol="0">
            <a:spAutoFit/>
          </a:bodyPr>
          <a:lstStyle/>
          <a:p>
            <a:r>
              <a:rPr lang="en-US" sz="1600" dirty="0"/>
              <a:t>Proceeded with adjuvant </a:t>
            </a:r>
            <a:r>
              <a:rPr lang="en-US" sz="1600" dirty="0" err="1"/>
              <a:t>pembrolizumab</a:t>
            </a:r>
            <a:r>
              <a:rPr lang="en-US" sz="1600" dirty="0"/>
              <a:t>, which he continues at this time with excellent tolerability and no evidence of disease recurrence.</a:t>
            </a:r>
          </a:p>
        </p:txBody>
      </p:sp>
      <p:sp>
        <p:nvSpPr>
          <p:cNvPr id="9" name="Footer Placeholder 8">
            <a:extLst>
              <a:ext uri="{FF2B5EF4-FFF2-40B4-BE49-F238E27FC236}">
                <a16:creationId xmlns:a16="http://schemas.microsoft.com/office/drawing/2014/main" id="{ACCF3924-F194-4E9C-430F-B8FDF17CE556}"/>
              </a:ext>
            </a:extLst>
          </p:cNvPr>
          <p:cNvSpPr>
            <a:spLocks noGrp="1"/>
          </p:cNvSpPr>
          <p:nvPr>
            <p:ph type="ftr" sz="quarter" idx="3"/>
          </p:nvPr>
        </p:nvSpPr>
        <p:spPr/>
        <p:txBody>
          <a:bodyPr/>
          <a:lstStyle/>
          <a:p>
            <a:r>
              <a:rPr lang="en-US" dirty="0"/>
              <a:t>NGS, next-generation sequencing; </a:t>
            </a:r>
            <a:r>
              <a:rPr lang="en-US" dirty="0" err="1"/>
              <a:t>pac</a:t>
            </a:r>
            <a:r>
              <a:rPr lang="en-US" dirty="0"/>
              <a:t>, paclitaxel; TMB, tumor mutational burden.</a:t>
            </a:r>
          </a:p>
        </p:txBody>
      </p:sp>
    </p:spTree>
    <p:extLst>
      <p:ext uri="{BB962C8B-B14F-4D97-AF65-F5344CB8AC3E}">
        <p14:creationId xmlns:p14="http://schemas.microsoft.com/office/powerpoint/2010/main" val="1559763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Case Example</a:t>
            </a:r>
          </a:p>
        </p:txBody>
      </p:sp>
      <p:sp>
        <p:nvSpPr>
          <p:cNvPr id="3" name="TextBox 2"/>
          <p:cNvSpPr txBox="1"/>
          <p:nvPr/>
        </p:nvSpPr>
        <p:spPr>
          <a:xfrm>
            <a:off x="839585" y="1454727"/>
            <a:ext cx="10390910" cy="3139321"/>
          </a:xfrm>
          <a:prstGeom prst="rect">
            <a:avLst/>
          </a:prstGeom>
          <a:noFill/>
        </p:spPr>
        <p:txBody>
          <a:bodyPr wrap="square" rtlCol="0">
            <a:spAutoFit/>
          </a:bodyPr>
          <a:lstStyle/>
          <a:p>
            <a:r>
              <a:rPr lang="en-US" dirty="0"/>
              <a:t>Mr. W is a 77-year-old male with a history of COPD, type 2 diabetes, HTN and HLD who presents to you for a recommendation on management of locally advanced NSCLC. He had been following with pulmonology with yearly CT scans for a growing right upper lobe (RUL) lung nodule but was lost to follow-up during the COVID-19 pandemic and recently re-presented. Repeat CT imaging and PET/CT shows a 5.4 x 4.7cm FDG-avid RUL lung mass along with an enlarged right hilar and </a:t>
            </a:r>
            <a:r>
              <a:rPr lang="en-US" dirty="0" err="1"/>
              <a:t>precarinal</a:t>
            </a:r>
            <a:r>
              <a:rPr lang="en-US" dirty="0"/>
              <a:t> lymph node. Pathology from EBUS with </a:t>
            </a:r>
            <a:r>
              <a:rPr lang="en-US" dirty="0" err="1"/>
              <a:t>bronchoscopic</a:t>
            </a:r>
            <a:r>
              <a:rPr lang="en-US" dirty="0"/>
              <a:t> biopsy returns showing keratinizing squamous cell carcinoma of RUL lung mass, with right </a:t>
            </a:r>
            <a:r>
              <a:rPr lang="en-US" dirty="0" err="1"/>
              <a:t>paratracheal</a:t>
            </a:r>
            <a:r>
              <a:rPr lang="en-US" dirty="0"/>
              <a:t> and </a:t>
            </a:r>
            <a:r>
              <a:rPr lang="en-US" dirty="0" err="1"/>
              <a:t>precarinal</a:t>
            </a:r>
            <a:r>
              <a:rPr lang="en-US" dirty="0"/>
              <a:t> lymph nodes positive for NSCLC. A brain MRI is negative for intracranial metastases. The patient’s case is reviewed at multidisciplinary tumor board and is deemed as potentially </a:t>
            </a:r>
            <a:r>
              <a:rPr lang="en-US" dirty="0" err="1"/>
              <a:t>resectable</a:t>
            </a:r>
            <a:r>
              <a:rPr lang="en-US" dirty="0"/>
              <a:t>.</a:t>
            </a:r>
          </a:p>
          <a:p>
            <a:endParaRPr lang="en-US" dirty="0"/>
          </a:p>
          <a:p>
            <a:r>
              <a:rPr lang="en-US" dirty="0"/>
              <a:t>What is your recommended treatment approach for Mr. W?</a:t>
            </a:r>
          </a:p>
        </p:txBody>
      </p:sp>
      <p:sp>
        <p:nvSpPr>
          <p:cNvPr id="6" name="Footer Placeholder 5">
            <a:extLst>
              <a:ext uri="{FF2B5EF4-FFF2-40B4-BE49-F238E27FC236}">
                <a16:creationId xmlns:a16="http://schemas.microsoft.com/office/drawing/2014/main" id="{E450F2AC-6949-CD82-5FF9-FE41D9A9429E}"/>
              </a:ext>
            </a:extLst>
          </p:cNvPr>
          <p:cNvSpPr>
            <a:spLocks noGrp="1"/>
          </p:cNvSpPr>
          <p:nvPr>
            <p:ph type="ftr" sz="quarter" idx="3"/>
          </p:nvPr>
        </p:nvSpPr>
        <p:spPr/>
        <p:txBody>
          <a:bodyPr/>
          <a:lstStyle/>
          <a:p>
            <a:r>
              <a:rPr lang="en-US"/>
              <a:t>COPD, chronic obstructive pulmonary disease; COVID-19, coronavirus disease; CT, computed tomography; EBUS, endobronchial ultrasound; FDG, fluorodeoxyglucose; HTN, hypertension; HLD, hyperlipidemia; MRI, magnetic resonance imaging; NSCLC, non-small cell lung cancer; PET, positron emission tomography; RUL, right upper lobe</a:t>
            </a:r>
          </a:p>
        </p:txBody>
      </p:sp>
    </p:spTree>
    <p:extLst>
      <p:ext uri="{BB962C8B-B14F-4D97-AF65-F5344CB8AC3E}">
        <p14:creationId xmlns:p14="http://schemas.microsoft.com/office/powerpoint/2010/main" val="61876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938800" y="98801"/>
            <a:ext cx="10344036" cy="9896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63" b="1">
                <a:solidFill>
                  <a:srgbClr val="112751"/>
                </a:solidFill>
                <a:latin typeface="+mj-lt"/>
                <a:ea typeface="+mj-ea"/>
                <a:cs typeface="+mj-cs"/>
              </a:defRPr>
            </a:lvl1pPr>
            <a:lvl2pPr algn="l" rtl="0" eaLnBrk="0" fontAlgn="base" hangingPunct="0">
              <a:spcBef>
                <a:spcPct val="0"/>
              </a:spcBef>
              <a:spcAft>
                <a:spcPct val="0"/>
              </a:spcAft>
              <a:defRPr sz="4263" b="1">
                <a:solidFill>
                  <a:srgbClr val="112751"/>
                </a:solidFill>
                <a:latin typeface="Arial" charset="0"/>
              </a:defRPr>
            </a:lvl2pPr>
            <a:lvl3pPr algn="l" rtl="0" eaLnBrk="0" fontAlgn="base" hangingPunct="0">
              <a:spcBef>
                <a:spcPct val="0"/>
              </a:spcBef>
              <a:spcAft>
                <a:spcPct val="0"/>
              </a:spcAft>
              <a:defRPr sz="4263" b="1">
                <a:solidFill>
                  <a:srgbClr val="112751"/>
                </a:solidFill>
                <a:latin typeface="Arial" charset="0"/>
              </a:defRPr>
            </a:lvl3pPr>
            <a:lvl4pPr algn="l" rtl="0" eaLnBrk="0" fontAlgn="base" hangingPunct="0">
              <a:spcBef>
                <a:spcPct val="0"/>
              </a:spcBef>
              <a:spcAft>
                <a:spcPct val="0"/>
              </a:spcAft>
              <a:defRPr sz="4263" b="1">
                <a:solidFill>
                  <a:srgbClr val="112751"/>
                </a:solidFill>
                <a:latin typeface="Arial" charset="0"/>
              </a:defRPr>
            </a:lvl4pPr>
            <a:lvl5pPr algn="l" rtl="0" eaLnBrk="0" fontAlgn="base" hangingPunct="0">
              <a:spcBef>
                <a:spcPct val="0"/>
              </a:spcBef>
              <a:spcAft>
                <a:spcPct val="0"/>
              </a:spcAft>
              <a:defRPr sz="4263" b="1">
                <a:solidFill>
                  <a:srgbClr val="112751"/>
                </a:solidFill>
                <a:latin typeface="Arial" charset="0"/>
              </a:defRPr>
            </a:lvl5pPr>
            <a:lvl6pPr marL="609036" algn="l" rtl="0" fontAlgn="base">
              <a:spcBef>
                <a:spcPct val="0"/>
              </a:spcBef>
              <a:spcAft>
                <a:spcPct val="0"/>
              </a:spcAft>
              <a:defRPr sz="4263" b="1">
                <a:solidFill>
                  <a:srgbClr val="112751"/>
                </a:solidFill>
                <a:latin typeface="Arial" charset="0"/>
              </a:defRPr>
            </a:lvl6pPr>
            <a:lvl7pPr marL="1218072" algn="l" rtl="0" fontAlgn="base">
              <a:spcBef>
                <a:spcPct val="0"/>
              </a:spcBef>
              <a:spcAft>
                <a:spcPct val="0"/>
              </a:spcAft>
              <a:defRPr sz="4263" b="1">
                <a:solidFill>
                  <a:srgbClr val="112751"/>
                </a:solidFill>
                <a:latin typeface="Arial" charset="0"/>
              </a:defRPr>
            </a:lvl7pPr>
            <a:lvl8pPr marL="1827108" algn="l" rtl="0" fontAlgn="base">
              <a:spcBef>
                <a:spcPct val="0"/>
              </a:spcBef>
              <a:spcAft>
                <a:spcPct val="0"/>
              </a:spcAft>
              <a:defRPr sz="4263" b="1">
                <a:solidFill>
                  <a:srgbClr val="112751"/>
                </a:solidFill>
                <a:latin typeface="Arial" charset="0"/>
              </a:defRPr>
            </a:lvl8pPr>
            <a:lvl9pPr marL="2436144" algn="l" rtl="0" fontAlgn="base">
              <a:spcBef>
                <a:spcPct val="0"/>
              </a:spcBef>
              <a:spcAft>
                <a:spcPct val="0"/>
              </a:spcAft>
              <a:defRPr sz="4263" b="1">
                <a:solidFill>
                  <a:srgbClr val="112751"/>
                </a:solidFill>
                <a:latin typeface="Arial" charset="0"/>
              </a:defRPr>
            </a:lvl9pPr>
          </a:lstStyle>
          <a:p>
            <a:pPr algn="ctr"/>
            <a:r>
              <a:rPr lang="en-US" altLang="en-US" sz="3197" kern="0" dirty="0">
                <a:solidFill>
                  <a:schemeClr val="tx1"/>
                </a:solidFill>
                <a:cs typeface="Arial" charset="0"/>
              </a:rPr>
              <a:t>A Visual Glossary of Terms</a:t>
            </a:r>
            <a:endParaRPr lang="en-US" altLang="en-US" sz="3197" kern="0" dirty="0">
              <a:solidFill>
                <a:schemeClr val="tx1"/>
              </a:solidFill>
            </a:endParaRPr>
          </a:p>
        </p:txBody>
      </p:sp>
      <p:pic>
        <p:nvPicPr>
          <p:cNvPr id="2" name="Picture 1">
            <a:extLst>
              <a:ext uri="{FF2B5EF4-FFF2-40B4-BE49-F238E27FC236}">
                <a16:creationId xmlns:a16="http://schemas.microsoft.com/office/drawing/2014/main" id="{0CD15D4E-A8EC-5155-3279-3B7CCFFBC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934345">
            <a:off x="5432820" y="2390605"/>
            <a:ext cx="919011" cy="656222"/>
          </a:xfrm>
          <a:prstGeom prst="rect">
            <a:avLst/>
          </a:prstGeom>
        </p:spPr>
      </p:pic>
      <p:cxnSp>
        <p:nvCxnSpPr>
          <p:cNvPr id="3" name="Straight Arrow Connector 2">
            <a:extLst>
              <a:ext uri="{FF2B5EF4-FFF2-40B4-BE49-F238E27FC236}">
                <a16:creationId xmlns:a16="http://schemas.microsoft.com/office/drawing/2014/main" id="{F027C063-A7A9-4BF0-34A3-AE74C272BC77}"/>
              </a:ext>
            </a:extLst>
          </p:cNvPr>
          <p:cNvCxnSpPr/>
          <p:nvPr/>
        </p:nvCxnSpPr>
        <p:spPr bwMode="auto">
          <a:xfrm>
            <a:off x="1306447" y="2082444"/>
            <a:ext cx="3780148"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pic>
        <p:nvPicPr>
          <p:cNvPr id="4" name="Picture 3">
            <a:extLst>
              <a:ext uri="{FF2B5EF4-FFF2-40B4-BE49-F238E27FC236}">
                <a16:creationId xmlns:a16="http://schemas.microsoft.com/office/drawing/2014/main" id="{D6D00546-E467-67E8-DB3F-5E4A724DB9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41652" y="1195878"/>
            <a:ext cx="1308696" cy="1256572"/>
          </a:xfrm>
          <a:prstGeom prst="rect">
            <a:avLst/>
          </a:prstGeom>
        </p:spPr>
      </p:pic>
      <p:cxnSp>
        <p:nvCxnSpPr>
          <p:cNvPr id="5" name="Straight Arrow Connector 4">
            <a:extLst>
              <a:ext uri="{FF2B5EF4-FFF2-40B4-BE49-F238E27FC236}">
                <a16:creationId xmlns:a16="http://schemas.microsoft.com/office/drawing/2014/main" id="{35F56B1D-F126-A890-567A-5B0DDED39312}"/>
              </a:ext>
            </a:extLst>
          </p:cNvPr>
          <p:cNvCxnSpPr/>
          <p:nvPr/>
        </p:nvCxnSpPr>
        <p:spPr bwMode="auto">
          <a:xfrm>
            <a:off x="7016546" y="2082444"/>
            <a:ext cx="3780148"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pic>
        <p:nvPicPr>
          <p:cNvPr id="6" name="Picture 5">
            <a:extLst>
              <a:ext uri="{FF2B5EF4-FFF2-40B4-BE49-F238E27FC236}">
                <a16:creationId xmlns:a16="http://schemas.microsoft.com/office/drawing/2014/main" id="{8262BC1D-F663-2589-C081-3B5D9353CB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08450" y="1243511"/>
            <a:ext cx="800021" cy="800021"/>
          </a:xfrm>
          <a:prstGeom prst="rect">
            <a:avLst/>
          </a:prstGeom>
        </p:spPr>
      </p:pic>
      <p:pic>
        <p:nvPicPr>
          <p:cNvPr id="7" name="Picture 6">
            <a:extLst>
              <a:ext uri="{FF2B5EF4-FFF2-40B4-BE49-F238E27FC236}">
                <a16:creationId xmlns:a16="http://schemas.microsoft.com/office/drawing/2014/main" id="{1A5B3268-9B6E-68D8-A8C6-C98D0D43B58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88492" y="1342785"/>
            <a:ext cx="619958" cy="724121"/>
          </a:xfrm>
          <a:prstGeom prst="rect">
            <a:avLst/>
          </a:prstGeom>
        </p:spPr>
      </p:pic>
      <p:sp>
        <p:nvSpPr>
          <p:cNvPr id="8" name="TextBox 7">
            <a:extLst>
              <a:ext uri="{FF2B5EF4-FFF2-40B4-BE49-F238E27FC236}">
                <a16:creationId xmlns:a16="http://schemas.microsoft.com/office/drawing/2014/main" id="{12D0122F-67A6-DB91-E48D-E829F3BC2C25}"/>
              </a:ext>
            </a:extLst>
          </p:cNvPr>
          <p:cNvSpPr txBox="1"/>
          <p:nvPr/>
        </p:nvSpPr>
        <p:spPr>
          <a:xfrm>
            <a:off x="1298311" y="2158449"/>
            <a:ext cx="3820277" cy="338554"/>
          </a:xfrm>
          <a:prstGeom prst="rect">
            <a:avLst/>
          </a:prstGeom>
          <a:noFill/>
        </p:spPr>
        <p:txBody>
          <a:bodyPr wrap="none" rtlCol="0">
            <a:spAutoFit/>
          </a:bodyPr>
          <a:lstStyle/>
          <a:p>
            <a:r>
              <a:rPr lang="en-US" sz="1600" i="1" dirty="0" err="1"/>
              <a:t>Neoadjuvant</a:t>
            </a:r>
            <a:r>
              <a:rPr lang="en-US" sz="1600" dirty="0"/>
              <a:t> = treatment </a:t>
            </a:r>
            <a:r>
              <a:rPr lang="en-US" sz="1600" u="sng" dirty="0"/>
              <a:t>before</a:t>
            </a:r>
            <a:r>
              <a:rPr lang="en-US" sz="1600" dirty="0"/>
              <a:t> surgery</a:t>
            </a:r>
          </a:p>
        </p:txBody>
      </p:sp>
      <p:pic>
        <p:nvPicPr>
          <p:cNvPr id="9" name="Picture 8">
            <a:extLst>
              <a:ext uri="{FF2B5EF4-FFF2-40B4-BE49-F238E27FC236}">
                <a16:creationId xmlns:a16="http://schemas.microsoft.com/office/drawing/2014/main" id="{BC05B70B-DABB-76F8-3DD9-52F32CFB2C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18549" y="1243511"/>
            <a:ext cx="800021" cy="800021"/>
          </a:xfrm>
          <a:prstGeom prst="rect">
            <a:avLst/>
          </a:prstGeom>
        </p:spPr>
      </p:pic>
      <p:pic>
        <p:nvPicPr>
          <p:cNvPr id="10" name="Picture 9">
            <a:extLst>
              <a:ext uri="{FF2B5EF4-FFF2-40B4-BE49-F238E27FC236}">
                <a16:creationId xmlns:a16="http://schemas.microsoft.com/office/drawing/2014/main" id="{AEB5AA6D-A997-A02A-409B-16FF16F168A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98591" y="1342785"/>
            <a:ext cx="619958" cy="724121"/>
          </a:xfrm>
          <a:prstGeom prst="rect">
            <a:avLst/>
          </a:prstGeom>
        </p:spPr>
      </p:pic>
      <p:sp>
        <p:nvSpPr>
          <p:cNvPr id="12" name="TextBox 11">
            <a:extLst>
              <a:ext uri="{FF2B5EF4-FFF2-40B4-BE49-F238E27FC236}">
                <a16:creationId xmlns:a16="http://schemas.microsoft.com/office/drawing/2014/main" id="{121C4A3C-044B-0B55-8CA9-24D6C0484868}"/>
              </a:ext>
            </a:extLst>
          </p:cNvPr>
          <p:cNvSpPr txBox="1"/>
          <p:nvPr/>
        </p:nvSpPr>
        <p:spPr>
          <a:xfrm>
            <a:off x="7269700" y="2158449"/>
            <a:ext cx="3297698" cy="338554"/>
          </a:xfrm>
          <a:prstGeom prst="rect">
            <a:avLst/>
          </a:prstGeom>
          <a:noFill/>
        </p:spPr>
        <p:txBody>
          <a:bodyPr wrap="none" rtlCol="0">
            <a:spAutoFit/>
          </a:bodyPr>
          <a:lstStyle/>
          <a:p>
            <a:r>
              <a:rPr lang="en-US" sz="1600" i="1" dirty="0"/>
              <a:t>Adjuvant</a:t>
            </a:r>
            <a:r>
              <a:rPr lang="en-US" sz="1600" dirty="0"/>
              <a:t> = treatment </a:t>
            </a:r>
            <a:r>
              <a:rPr lang="en-US" sz="1600" u="sng" dirty="0"/>
              <a:t>after</a:t>
            </a:r>
            <a:r>
              <a:rPr lang="en-US" sz="1600" dirty="0"/>
              <a:t> surgery</a:t>
            </a:r>
          </a:p>
        </p:txBody>
      </p:sp>
      <p:sp>
        <p:nvSpPr>
          <p:cNvPr id="13" name="Left Brace 12">
            <a:extLst>
              <a:ext uri="{FF2B5EF4-FFF2-40B4-BE49-F238E27FC236}">
                <a16:creationId xmlns:a16="http://schemas.microsoft.com/office/drawing/2014/main" id="{CDF5DCC5-A23A-E969-5F54-23B3E4DB5721}"/>
              </a:ext>
            </a:extLst>
          </p:cNvPr>
          <p:cNvSpPr/>
          <p:nvPr/>
        </p:nvSpPr>
        <p:spPr bwMode="auto">
          <a:xfrm rot="16200000">
            <a:off x="5901387" y="-1636482"/>
            <a:ext cx="292231" cy="9498383"/>
          </a:xfrm>
          <a:prstGeom prst="leftBrace">
            <a:avLst>
              <a:gd name="adj1" fmla="val 300202"/>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14" name="TextBox 13">
            <a:extLst>
              <a:ext uri="{FF2B5EF4-FFF2-40B4-BE49-F238E27FC236}">
                <a16:creationId xmlns:a16="http://schemas.microsoft.com/office/drawing/2014/main" id="{652192FA-FA92-F25A-CD84-36988E4B8125}"/>
              </a:ext>
            </a:extLst>
          </p:cNvPr>
          <p:cNvSpPr txBox="1"/>
          <p:nvPr/>
        </p:nvSpPr>
        <p:spPr>
          <a:xfrm>
            <a:off x="3628410" y="3292677"/>
            <a:ext cx="4838184" cy="338554"/>
          </a:xfrm>
          <a:prstGeom prst="rect">
            <a:avLst/>
          </a:prstGeom>
          <a:noFill/>
        </p:spPr>
        <p:txBody>
          <a:bodyPr wrap="none" rtlCol="0">
            <a:spAutoFit/>
          </a:bodyPr>
          <a:lstStyle/>
          <a:p>
            <a:r>
              <a:rPr lang="en-US" sz="1600" i="1" dirty="0" err="1"/>
              <a:t>Peri</a:t>
            </a:r>
            <a:r>
              <a:rPr lang="en-US" sz="1600" i="1" dirty="0"/>
              <a:t>-operative</a:t>
            </a:r>
            <a:r>
              <a:rPr lang="en-US" sz="1600" dirty="0"/>
              <a:t> = treatment before </a:t>
            </a:r>
            <a:r>
              <a:rPr lang="en-US" sz="1600" b="1" u="sng" dirty="0"/>
              <a:t>and</a:t>
            </a:r>
            <a:r>
              <a:rPr lang="en-US" sz="1600" b="1" dirty="0"/>
              <a:t> </a:t>
            </a:r>
            <a:r>
              <a:rPr lang="en-US" sz="1600" dirty="0"/>
              <a:t>after surgery</a:t>
            </a:r>
          </a:p>
        </p:txBody>
      </p:sp>
      <p:pic>
        <p:nvPicPr>
          <p:cNvPr id="15" name="Picture 14">
            <a:extLst>
              <a:ext uri="{FF2B5EF4-FFF2-40B4-BE49-F238E27FC236}">
                <a16:creationId xmlns:a16="http://schemas.microsoft.com/office/drawing/2014/main" id="{B49D4B33-45F1-FBE7-BE85-B7E086D61DC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458847" y="4643211"/>
            <a:ext cx="480768" cy="1007903"/>
          </a:xfrm>
          <a:prstGeom prst="rect">
            <a:avLst/>
          </a:prstGeom>
        </p:spPr>
      </p:pic>
      <p:pic>
        <p:nvPicPr>
          <p:cNvPr id="16" name="Picture 15">
            <a:extLst>
              <a:ext uri="{FF2B5EF4-FFF2-40B4-BE49-F238E27FC236}">
                <a16:creationId xmlns:a16="http://schemas.microsoft.com/office/drawing/2014/main" id="{2097897A-9E9B-AC61-AD38-0D5CD9437E3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5679" y="4640874"/>
            <a:ext cx="480768" cy="1007903"/>
          </a:xfrm>
          <a:prstGeom prst="rect">
            <a:avLst/>
          </a:prstGeom>
        </p:spPr>
      </p:pic>
      <p:pic>
        <p:nvPicPr>
          <p:cNvPr id="17" name="Picture 16">
            <a:extLst>
              <a:ext uri="{FF2B5EF4-FFF2-40B4-BE49-F238E27FC236}">
                <a16:creationId xmlns:a16="http://schemas.microsoft.com/office/drawing/2014/main" id="{CA12CB1A-C1AD-ED40-A0E8-FC136CCB7F2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88700" y="4640874"/>
            <a:ext cx="480768" cy="1007903"/>
          </a:xfrm>
          <a:prstGeom prst="rect">
            <a:avLst/>
          </a:prstGeom>
        </p:spPr>
      </p:pic>
      <p:pic>
        <p:nvPicPr>
          <p:cNvPr id="18" name="Picture 17">
            <a:extLst>
              <a:ext uri="{FF2B5EF4-FFF2-40B4-BE49-F238E27FC236}">
                <a16:creationId xmlns:a16="http://schemas.microsoft.com/office/drawing/2014/main" id="{34DEBC29-F67A-663D-8F82-146141F0732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713960" y="4640874"/>
            <a:ext cx="480768" cy="1007903"/>
          </a:xfrm>
          <a:prstGeom prst="rect">
            <a:avLst/>
          </a:prstGeom>
        </p:spPr>
      </p:pic>
      <p:pic>
        <p:nvPicPr>
          <p:cNvPr id="19" name="Picture 18">
            <a:extLst>
              <a:ext uri="{FF2B5EF4-FFF2-40B4-BE49-F238E27FC236}">
                <a16:creationId xmlns:a16="http://schemas.microsoft.com/office/drawing/2014/main" id="{D0110689-6088-8976-7871-4209151F45B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327292" y="4640873"/>
            <a:ext cx="480768" cy="1007903"/>
          </a:xfrm>
          <a:prstGeom prst="rect">
            <a:avLst/>
          </a:prstGeom>
        </p:spPr>
      </p:pic>
      <p:pic>
        <p:nvPicPr>
          <p:cNvPr id="20" name="Picture 19">
            <a:extLst>
              <a:ext uri="{FF2B5EF4-FFF2-40B4-BE49-F238E27FC236}">
                <a16:creationId xmlns:a16="http://schemas.microsoft.com/office/drawing/2014/main" id="{DCD39E5F-0984-7931-BD12-40D9CD192BD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5679" y="3672859"/>
            <a:ext cx="480768" cy="1007903"/>
          </a:xfrm>
          <a:prstGeom prst="rect">
            <a:avLst/>
          </a:prstGeom>
        </p:spPr>
      </p:pic>
      <p:pic>
        <p:nvPicPr>
          <p:cNvPr id="21" name="Picture 20">
            <a:extLst>
              <a:ext uri="{FF2B5EF4-FFF2-40B4-BE49-F238E27FC236}">
                <a16:creationId xmlns:a16="http://schemas.microsoft.com/office/drawing/2014/main" id="{82C95D60-28F6-F76E-3202-826D55126F1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458847" y="3672859"/>
            <a:ext cx="480768" cy="1007903"/>
          </a:xfrm>
          <a:prstGeom prst="rect">
            <a:avLst/>
          </a:prstGeom>
        </p:spPr>
      </p:pic>
      <p:pic>
        <p:nvPicPr>
          <p:cNvPr id="22" name="Picture 21">
            <a:extLst>
              <a:ext uri="{FF2B5EF4-FFF2-40B4-BE49-F238E27FC236}">
                <a16:creationId xmlns:a16="http://schemas.microsoft.com/office/drawing/2014/main" id="{B5D88099-E3AD-D4A5-3EBD-C2A47D594E2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713960" y="3672859"/>
            <a:ext cx="480768" cy="1007903"/>
          </a:xfrm>
          <a:prstGeom prst="rect">
            <a:avLst/>
          </a:prstGeom>
        </p:spPr>
      </p:pic>
      <p:pic>
        <p:nvPicPr>
          <p:cNvPr id="23" name="Picture 22">
            <a:extLst>
              <a:ext uri="{FF2B5EF4-FFF2-40B4-BE49-F238E27FC236}">
                <a16:creationId xmlns:a16="http://schemas.microsoft.com/office/drawing/2014/main" id="{883D01CE-2BD7-62C8-9657-AB5ECDF8BF6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88700" y="3672859"/>
            <a:ext cx="480768" cy="1007903"/>
          </a:xfrm>
          <a:prstGeom prst="rect">
            <a:avLst/>
          </a:prstGeom>
        </p:spPr>
      </p:pic>
      <p:pic>
        <p:nvPicPr>
          <p:cNvPr id="24" name="Picture 23">
            <a:extLst>
              <a:ext uri="{FF2B5EF4-FFF2-40B4-BE49-F238E27FC236}">
                <a16:creationId xmlns:a16="http://schemas.microsoft.com/office/drawing/2014/main" id="{C78FBEC8-C28E-8B32-6648-655A59EF88D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327292" y="3672859"/>
            <a:ext cx="480768" cy="1007903"/>
          </a:xfrm>
          <a:prstGeom prst="rect">
            <a:avLst/>
          </a:prstGeom>
        </p:spPr>
      </p:pic>
      <p:cxnSp>
        <p:nvCxnSpPr>
          <p:cNvPr id="25" name="Straight Arrow Connector 24">
            <a:extLst>
              <a:ext uri="{FF2B5EF4-FFF2-40B4-BE49-F238E27FC236}">
                <a16:creationId xmlns:a16="http://schemas.microsoft.com/office/drawing/2014/main" id="{C5BA4A9E-88E7-CA0E-FF40-F334B819544D}"/>
              </a:ext>
            </a:extLst>
          </p:cNvPr>
          <p:cNvCxnSpPr/>
          <p:nvPr/>
        </p:nvCxnSpPr>
        <p:spPr bwMode="auto">
          <a:xfrm>
            <a:off x="4003107" y="4706862"/>
            <a:ext cx="1329774"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pic>
        <p:nvPicPr>
          <p:cNvPr id="26" name="Picture 25">
            <a:extLst>
              <a:ext uri="{FF2B5EF4-FFF2-40B4-BE49-F238E27FC236}">
                <a16:creationId xmlns:a16="http://schemas.microsoft.com/office/drawing/2014/main" id="{431DEFD4-6E6E-0BC9-D88E-CADE14EE25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524280" y="3717471"/>
            <a:ext cx="461913" cy="923827"/>
          </a:xfrm>
          <a:prstGeom prst="rect">
            <a:avLst/>
          </a:prstGeom>
        </p:spPr>
      </p:pic>
      <p:sp>
        <p:nvSpPr>
          <p:cNvPr id="27" name="TextBox 26">
            <a:extLst>
              <a:ext uri="{FF2B5EF4-FFF2-40B4-BE49-F238E27FC236}">
                <a16:creationId xmlns:a16="http://schemas.microsoft.com/office/drawing/2014/main" id="{482EA464-DB74-EB0F-95D6-BC608813A81C}"/>
              </a:ext>
            </a:extLst>
          </p:cNvPr>
          <p:cNvSpPr txBox="1"/>
          <p:nvPr/>
        </p:nvSpPr>
        <p:spPr>
          <a:xfrm>
            <a:off x="4255060" y="4337530"/>
            <a:ext cx="825867" cy="369332"/>
          </a:xfrm>
          <a:prstGeom prst="rect">
            <a:avLst/>
          </a:prstGeom>
          <a:noFill/>
        </p:spPr>
        <p:txBody>
          <a:bodyPr wrap="none" rtlCol="0">
            <a:spAutoFit/>
          </a:bodyPr>
          <a:lstStyle/>
          <a:p>
            <a:r>
              <a:rPr lang="en-US" dirty="0"/>
              <a:t>1 year</a:t>
            </a:r>
          </a:p>
        </p:txBody>
      </p:sp>
      <p:pic>
        <p:nvPicPr>
          <p:cNvPr id="28" name="Picture 27">
            <a:extLst>
              <a:ext uri="{FF2B5EF4-FFF2-40B4-BE49-F238E27FC236}">
                <a16:creationId xmlns:a16="http://schemas.microsoft.com/office/drawing/2014/main" id="{381B65AF-03BE-B174-2364-CD2A5AC70D2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758475" y="3721334"/>
            <a:ext cx="461913" cy="923827"/>
          </a:xfrm>
          <a:prstGeom prst="rect">
            <a:avLst/>
          </a:prstGeom>
        </p:spPr>
      </p:pic>
      <p:pic>
        <p:nvPicPr>
          <p:cNvPr id="29" name="Picture 28">
            <a:extLst>
              <a:ext uri="{FF2B5EF4-FFF2-40B4-BE49-F238E27FC236}">
                <a16:creationId xmlns:a16="http://schemas.microsoft.com/office/drawing/2014/main" id="{9C7F21A4-1CAC-AEE8-AC2E-45D1F0D1F16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980037" y="3712759"/>
            <a:ext cx="461913" cy="923827"/>
          </a:xfrm>
          <a:prstGeom prst="rect">
            <a:avLst/>
          </a:prstGeom>
        </p:spPr>
      </p:pic>
      <p:pic>
        <p:nvPicPr>
          <p:cNvPr id="30" name="Picture 29">
            <a:extLst>
              <a:ext uri="{FF2B5EF4-FFF2-40B4-BE49-F238E27FC236}">
                <a16:creationId xmlns:a16="http://schemas.microsoft.com/office/drawing/2014/main" id="{0EFB0D1E-7308-0287-F1FA-67D7F503590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139334" y="3717046"/>
            <a:ext cx="461913" cy="923827"/>
          </a:xfrm>
          <a:prstGeom prst="rect">
            <a:avLst/>
          </a:prstGeom>
        </p:spPr>
      </p:pic>
      <p:pic>
        <p:nvPicPr>
          <p:cNvPr id="31" name="Picture 30">
            <a:extLst>
              <a:ext uri="{FF2B5EF4-FFF2-40B4-BE49-F238E27FC236}">
                <a16:creationId xmlns:a16="http://schemas.microsoft.com/office/drawing/2014/main" id="{F46520B8-0E4F-4958-23CC-6F468C47076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377706" y="3712759"/>
            <a:ext cx="461913" cy="923827"/>
          </a:xfrm>
          <a:prstGeom prst="rect">
            <a:avLst/>
          </a:prstGeom>
        </p:spPr>
      </p:pic>
      <p:pic>
        <p:nvPicPr>
          <p:cNvPr id="32" name="Picture 31">
            <a:extLst>
              <a:ext uri="{FF2B5EF4-FFF2-40B4-BE49-F238E27FC236}">
                <a16:creationId xmlns:a16="http://schemas.microsoft.com/office/drawing/2014/main" id="{EF4734A3-8E85-6451-6208-53B5E9E2B09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802954" y="4687242"/>
            <a:ext cx="443060" cy="961534"/>
          </a:xfrm>
          <a:prstGeom prst="rect">
            <a:avLst/>
          </a:prstGeom>
        </p:spPr>
      </p:pic>
      <p:pic>
        <p:nvPicPr>
          <p:cNvPr id="33" name="Picture 32">
            <a:extLst>
              <a:ext uri="{FF2B5EF4-FFF2-40B4-BE49-F238E27FC236}">
                <a16:creationId xmlns:a16="http://schemas.microsoft.com/office/drawing/2014/main" id="{ADB3C113-55DB-691E-C8E6-84EACA8A941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544445" y="4687242"/>
            <a:ext cx="443060" cy="961534"/>
          </a:xfrm>
          <a:prstGeom prst="rect">
            <a:avLst/>
          </a:prstGeom>
        </p:spPr>
      </p:pic>
      <p:pic>
        <p:nvPicPr>
          <p:cNvPr id="34" name="Picture 33">
            <a:extLst>
              <a:ext uri="{FF2B5EF4-FFF2-40B4-BE49-F238E27FC236}">
                <a16:creationId xmlns:a16="http://schemas.microsoft.com/office/drawing/2014/main" id="{964342D8-D1BA-2515-15B3-0B69B5C9D9D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174298" y="4687242"/>
            <a:ext cx="443060" cy="961534"/>
          </a:xfrm>
          <a:prstGeom prst="rect">
            <a:avLst/>
          </a:prstGeom>
        </p:spPr>
      </p:pic>
      <p:pic>
        <p:nvPicPr>
          <p:cNvPr id="35" name="Picture 34">
            <a:extLst>
              <a:ext uri="{FF2B5EF4-FFF2-40B4-BE49-F238E27FC236}">
                <a16:creationId xmlns:a16="http://schemas.microsoft.com/office/drawing/2014/main" id="{B2A2C325-A07D-ED0F-CAD3-02164D52897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393904" y="4687242"/>
            <a:ext cx="480767" cy="959153"/>
          </a:xfrm>
          <a:prstGeom prst="rect">
            <a:avLst/>
          </a:prstGeom>
        </p:spPr>
      </p:pic>
      <p:pic>
        <p:nvPicPr>
          <p:cNvPr id="36" name="Picture 35">
            <a:extLst>
              <a:ext uri="{FF2B5EF4-FFF2-40B4-BE49-F238E27FC236}">
                <a16:creationId xmlns:a16="http://schemas.microsoft.com/office/drawing/2014/main" id="{A13CDB85-5754-2D75-94DA-824C5E0294F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996235" y="4687241"/>
            <a:ext cx="480767" cy="959153"/>
          </a:xfrm>
          <a:prstGeom prst="rect">
            <a:avLst/>
          </a:prstGeom>
        </p:spPr>
      </p:pic>
      <p:pic>
        <p:nvPicPr>
          <p:cNvPr id="37" name="Picture 36">
            <a:extLst>
              <a:ext uri="{FF2B5EF4-FFF2-40B4-BE49-F238E27FC236}">
                <a16:creationId xmlns:a16="http://schemas.microsoft.com/office/drawing/2014/main" id="{DFA2D423-2B59-1DC7-4E8D-C673698850F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959191" y="3678821"/>
            <a:ext cx="328683" cy="657366"/>
          </a:xfrm>
          <a:prstGeom prst="rect">
            <a:avLst/>
          </a:prstGeom>
        </p:spPr>
      </p:pic>
      <p:sp>
        <p:nvSpPr>
          <p:cNvPr id="38" name="TextBox 37">
            <a:extLst>
              <a:ext uri="{FF2B5EF4-FFF2-40B4-BE49-F238E27FC236}">
                <a16:creationId xmlns:a16="http://schemas.microsoft.com/office/drawing/2014/main" id="{0A79FB1A-F03E-5833-3C60-E8B880F021B3}"/>
              </a:ext>
            </a:extLst>
          </p:cNvPr>
          <p:cNvSpPr txBox="1"/>
          <p:nvPr/>
        </p:nvSpPr>
        <p:spPr>
          <a:xfrm>
            <a:off x="9341308" y="3853615"/>
            <a:ext cx="1745991" cy="307777"/>
          </a:xfrm>
          <a:prstGeom prst="rect">
            <a:avLst/>
          </a:prstGeom>
          <a:noFill/>
        </p:spPr>
        <p:txBody>
          <a:bodyPr wrap="none" rtlCol="0">
            <a:spAutoFit/>
          </a:bodyPr>
          <a:lstStyle/>
          <a:p>
            <a:r>
              <a:rPr lang="en-US" sz="1400" dirty="0"/>
              <a:t>- alive, disease-free</a:t>
            </a:r>
          </a:p>
        </p:txBody>
      </p:sp>
      <p:pic>
        <p:nvPicPr>
          <p:cNvPr id="39" name="Picture 38">
            <a:extLst>
              <a:ext uri="{FF2B5EF4-FFF2-40B4-BE49-F238E27FC236}">
                <a16:creationId xmlns:a16="http://schemas.microsoft.com/office/drawing/2014/main" id="{B1C9102E-2394-3D40-77C0-E3B423AB390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8967990" y="4349182"/>
            <a:ext cx="311084" cy="678729"/>
          </a:xfrm>
          <a:prstGeom prst="rect">
            <a:avLst/>
          </a:prstGeom>
        </p:spPr>
      </p:pic>
      <p:sp>
        <p:nvSpPr>
          <p:cNvPr id="40" name="TextBox 39">
            <a:extLst>
              <a:ext uri="{FF2B5EF4-FFF2-40B4-BE49-F238E27FC236}">
                <a16:creationId xmlns:a16="http://schemas.microsoft.com/office/drawing/2014/main" id="{BAE2151E-0CF2-81B4-79C1-315CA65AF1C2}"/>
              </a:ext>
            </a:extLst>
          </p:cNvPr>
          <p:cNvSpPr txBox="1"/>
          <p:nvPr/>
        </p:nvSpPr>
        <p:spPr>
          <a:xfrm>
            <a:off x="9341308" y="4489976"/>
            <a:ext cx="2013693" cy="307777"/>
          </a:xfrm>
          <a:prstGeom prst="rect">
            <a:avLst/>
          </a:prstGeom>
          <a:noFill/>
        </p:spPr>
        <p:txBody>
          <a:bodyPr wrap="none" rtlCol="0">
            <a:spAutoFit/>
          </a:bodyPr>
          <a:lstStyle/>
          <a:p>
            <a:r>
              <a:rPr lang="en-US" sz="1400" dirty="0"/>
              <a:t>- alive, cancer recurred</a:t>
            </a:r>
          </a:p>
        </p:txBody>
      </p:sp>
      <p:pic>
        <p:nvPicPr>
          <p:cNvPr id="41" name="Picture 40">
            <a:extLst>
              <a:ext uri="{FF2B5EF4-FFF2-40B4-BE49-F238E27FC236}">
                <a16:creationId xmlns:a16="http://schemas.microsoft.com/office/drawing/2014/main" id="{232DE617-48C1-587C-37C1-6E1346193DF0}"/>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967990" y="5040906"/>
            <a:ext cx="335988" cy="698995"/>
          </a:xfrm>
          <a:prstGeom prst="rect">
            <a:avLst/>
          </a:prstGeom>
        </p:spPr>
      </p:pic>
      <p:sp>
        <p:nvSpPr>
          <p:cNvPr id="42" name="TextBox 41">
            <a:extLst>
              <a:ext uri="{FF2B5EF4-FFF2-40B4-BE49-F238E27FC236}">
                <a16:creationId xmlns:a16="http://schemas.microsoft.com/office/drawing/2014/main" id="{8255807A-AFA7-8CBF-CCF8-13E56799B70E}"/>
              </a:ext>
            </a:extLst>
          </p:cNvPr>
          <p:cNvSpPr txBox="1"/>
          <p:nvPr/>
        </p:nvSpPr>
        <p:spPr>
          <a:xfrm>
            <a:off x="9341308" y="5140885"/>
            <a:ext cx="691215" cy="307777"/>
          </a:xfrm>
          <a:prstGeom prst="rect">
            <a:avLst/>
          </a:prstGeom>
          <a:noFill/>
        </p:spPr>
        <p:txBody>
          <a:bodyPr wrap="none" rtlCol="0">
            <a:spAutoFit/>
          </a:bodyPr>
          <a:lstStyle/>
          <a:p>
            <a:r>
              <a:rPr lang="en-US" sz="1400" dirty="0"/>
              <a:t>- dead</a:t>
            </a:r>
          </a:p>
        </p:txBody>
      </p:sp>
      <p:sp>
        <p:nvSpPr>
          <p:cNvPr id="43" name="TextBox 42">
            <a:extLst>
              <a:ext uri="{FF2B5EF4-FFF2-40B4-BE49-F238E27FC236}">
                <a16:creationId xmlns:a16="http://schemas.microsoft.com/office/drawing/2014/main" id="{C672A828-CE1C-A25F-23BB-535ACAA68760}"/>
              </a:ext>
            </a:extLst>
          </p:cNvPr>
          <p:cNvSpPr txBox="1"/>
          <p:nvPr/>
        </p:nvSpPr>
        <p:spPr>
          <a:xfrm>
            <a:off x="3542836" y="5782493"/>
            <a:ext cx="4424800" cy="646331"/>
          </a:xfrm>
          <a:prstGeom prst="rect">
            <a:avLst/>
          </a:prstGeom>
          <a:noFill/>
          <a:ln w="12700">
            <a:solidFill>
              <a:schemeClr val="tx1"/>
            </a:solidFill>
          </a:ln>
        </p:spPr>
        <p:txBody>
          <a:bodyPr wrap="square" rtlCol="0">
            <a:spAutoFit/>
          </a:bodyPr>
          <a:lstStyle/>
          <a:p>
            <a:r>
              <a:rPr lang="en-US" dirty="0"/>
              <a:t>1-year disease-free survival (DFS) = 50%</a:t>
            </a:r>
          </a:p>
          <a:p>
            <a:r>
              <a:rPr lang="en-US" dirty="0"/>
              <a:t>1-year overall survival (OS) = 80%</a:t>
            </a:r>
          </a:p>
        </p:txBody>
      </p:sp>
    </p:spTree>
    <p:extLst>
      <p:ext uri="{BB962C8B-B14F-4D97-AF65-F5344CB8AC3E}">
        <p14:creationId xmlns:p14="http://schemas.microsoft.com/office/powerpoint/2010/main" val="369703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227909" y="1573961"/>
            <a:ext cx="9736183" cy="371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CA26D51E-B8EF-0308-1286-EBA973F79ED3}"/>
              </a:ext>
            </a:extLst>
          </p:cNvPr>
          <p:cNvSpPr>
            <a:spLocks noGrp="1"/>
          </p:cNvSpPr>
          <p:nvPr>
            <p:ph type="title"/>
          </p:nvPr>
        </p:nvSpPr>
        <p:spPr/>
        <p:txBody>
          <a:bodyPr>
            <a:normAutofit/>
          </a:bodyPr>
          <a:lstStyle/>
          <a:p>
            <a:r>
              <a:rPr lang="en-US" sz="3200" b="1" dirty="0"/>
              <a:t>KEYNOTE-671 Study Design</a:t>
            </a:r>
            <a:br>
              <a:rPr lang="en-US" sz="3200" b="1" dirty="0"/>
            </a:br>
            <a:r>
              <a:rPr lang="en-US" sz="3200" b="1" dirty="0"/>
              <a:t>Randomized, Double-Blind, Phase 3 Trial</a:t>
            </a:r>
            <a:endParaRPr lang="en-US"/>
          </a:p>
        </p:txBody>
      </p:sp>
      <p:sp>
        <p:nvSpPr>
          <p:cNvPr id="7" name="Footer Placeholder 6">
            <a:extLst>
              <a:ext uri="{FF2B5EF4-FFF2-40B4-BE49-F238E27FC236}">
                <a16:creationId xmlns:a16="http://schemas.microsoft.com/office/drawing/2014/main" id="{3A6A3C33-A01B-B2A2-FC35-75355C121703}"/>
              </a:ext>
            </a:extLst>
          </p:cNvPr>
          <p:cNvSpPr>
            <a:spLocks noGrp="1"/>
          </p:cNvSpPr>
          <p:nvPr>
            <p:ph type="ftr" sz="quarter" idx="3"/>
          </p:nvPr>
        </p:nvSpPr>
        <p:spPr>
          <a:xfrm>
            <a:off x="609600" y="6356350"/>
            <a:ext cx="11102502" cy="442131"/>
          </a:xfrm>
        </p:spPr>
        <p:txBody>
          <a:bodyPr/>
          <a:lstStyle/>
          <a:p>
            <a:r>
              <a:rPr lang="en-US" sz="1000" baseline="30000"/>
              <a:t>a</a:t>
            </a:r>
            <a:r>
              <a:rPr lang="en-US" sz="1000"/>
              <a:t>Assessed at a central laboratory using PD-L1 IHC 22C3 pharDx; </a:t>
            </a:r>
            <a:r>
              <a:rPr lang="en-US" sz="1000" baseline="30000"/>
              <a:t>b</a:t>
            </a:r>
            <a:r>
              <a:rPr lang="en-US" sz="1000"/>
              <a:t>Cisplatin 75 mg/m2 IV Q3W + gemcitabine 1000 mg/m2 IV on days 1 and 8 Q3W was permitted for squamous histology only; </a:t>
            </a:r>
            <a:r>
              <a:rPr lang="en-US" sz="1000" baseline="30000"/>
              <a:t>c</a:t>
            </a:r>
            <a:r>
              <a:rPr lang="en-US" sz="1000"/>
              <a:t>isplatin 75 mg/m2 IV Q3W + pemetrexed 500 mg/m2 IV Q3W was permitted for nonsquamous histology only; </a:t>
            </a:r>
            <a:r>
              <a:rPr lang="en-US" sz="1000" baseline="30000"/>
              <a:t>d</a:t>
            </a:r>
            <a:r>
              <a:rPr lang="en-US" sz="1000"/>
              <a:t>Radiotherapy was to be administered to participants with microscopic positive disease, or extracapsular nodal extension following surgery and to participants who did not undergo planned surgery for any reason other than local progression or metastatic disease.
AJCC, American Joint Committee on Cancer; ECOG PS, Eastern Cooperative Oncology Group performance status; EFS, event-free survival; IHC, immunohistochermistry; IV, intravenous; mPR, major pathological response; pCR, pathological complete response; PD-L1, programmed death ligand 1; R, randomized; TPS, tumor proportion score; Q3W, once every 3 weeks.
Merck Sharp &amp; Dohme LLC. Updated August 2023. ClinicalTrials.gov Identifier: NCT03425643; Wakelee H, et al. ASCO 2023. Abstract LBA100.</a:t>
            </a:r>
          </a:p>
        </p:txBody>
      </p:sp>
    </p:spTree>
    <p:extLst>
      <p:ext uri="{BB962C8B-B14F-4D97-AF65-F5344CB8AC3E}">
        <p14:creationId xmlns:p14="http://schemas.microsoft.com/office/powerpoint/2010/main" val="977475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4701" y="1402385"/>
            <a:ext cx="10766066" cy="5009684"/>
          </a:xfrm>
          <a:prstGeom prst="rect">
            <a:avLst/>
          </a:prstGeom>
        </p:spPr>
      </p:pic>
      <p:sp>
        <p:nvSpPr>
          <p:cNvPr id="5" name="Title 4">
            <a:extLst>
              <a:ext uri="{FF2B5EF4-FFF2-40B4-BE49-F238E27FC236}">
                <a16:creationId xmlns:a16="http://schemas.microsoft.com/office/drawing/2014/main" id="{E82E24F6-ED7E-BCC5-F0BC-C336253C1845}"/>
              </a:ext>
            </a:extLst>
          </p:cNvPr>
          <p:cNvSpPr>
            <a:spLocks noGrp="1"/>
          </p:cNvSpPr>
          <p:nvPr>
            <p:ph type="title"/>
          </p:nvPr>
        </p:nvSpPr>
        <p:spPr/>
        <p:txBody>
          <a:bodyPr>
            <a:normAutofit fontScale="90000"/>
          </a:bodyPr>
          <a:lstStyle/>
          <a:p>
            <a:r>
              <a:rPr lang="en-US" altLang="en-US" sz="3200" b="1" dirty="0">
                <a:cs typeface="Arial" charset="0"/>
              </a:rPr>
              <a:t>Pembrolizumab plus chemotherapy followed by surgery and adjuvant pembrolizumab improves event-free survival (EFS)</a:t>
            </a:r>
            <a:endParaRPr lang="en-US"/>
          </a:p>
        </p:txBody>
      </p:sp>
      <p:sp>
        <p:nvSpPr>
          <p:cNvPr id="7" name="Footer Placeholder 6">
            <a:extLst>
              <a:ext uri="{FF2B5EF4-FFF2-40B4-BE49-F238E27FC236}">
                <a16:creationId xmlns:a16="http://schemas.microsoft.com/office/drawing/2014/main" id="{7A068FCE-67F5-130C-4408-430EC9394333}"/>
              </a:ext>
            </a:extLst>
          </p:cNvPr>
          <p:cNvSpPr>
            <a:spLocks noGrp="1"/>
          </p:cNvSpPr>
          <p:nvPr>
            <p:ph type="ftr" sz="quarter" idx="3"/>
          </p:nvPr>
        </p:nvSpPr>
        <p:spPr/>
        <p:txBody>
          <a:bodyPr/>
          <a:lstStyle/>
          <a:p>
            <a:r>
              <a:rPr lang="en-US"/>
              <a:t>
Spicer JD, et al. ESMO 2023. Abstract LBA56. </a:t>
            </a:r>
          </a:p>
        </p:txBody>
      </p:sp>
      <p:sp>
        <p:nvSpPr>
          <p:cNvPr id="9" name="TextBox 8">
            <a:extLst>
              <a:ext uri="{FF2B5EF4-FFF2-40B4-BE49-F238E27FC236}">
                <a16:creationId xmlns:a16="http://schemas.microsoft.com/office/drawing/2014/main" id="{CDD37DC8-3EA1-CD28-14EE-C57FB8CCF8E8}"/>
              </a:ext>
            </a:extLst>
          </p:cNvPr>
          <p:cNvSpPr txBox="1"/>
          <p:nvPr/>
        </p:nvSpPr>
        <p:spPr>
          <a:xfrm>
            <a:off x="592632" y="6328275"/>
            <a:ext cx="2877326" cy="276999"/>
          </a:xfrm>
          <a:prstGeom prst="rect">
            <a:avLst/>
          </a:prstGeom>
          <a:noFill/>
        </p:spPr>
        <p:txBody>
          <a:bodyPr wrap="none" rtlCol="0">
            <a:spAutoFit/>
          </a:bodyPr>
          <a:lstStyle/>
          <a:p>
            <a:r>
              <a:rPr lang="en-US" sz="1200" dirty="0"/>
              <a:t>Median follow-up: 36.6 months (18.8-62.0)</a:t>
            </a:r>
          </a:p>
        </p:txBody>
      </p:sp>
    </p:spTree>
    <p:extLst>
      <p:ext uri="{BB962C8B-B14F-4D97-AF65-F5344CB8AC3E}">
        <p14:creationId xmlns:p14="http://schemas.microsoft.com/office/powerpoint/2010/main" val="2772848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A263FF-72AA-28F0-BF35-55DD6BB932D1}"/>
              </a:ext>
            </a:extLst>
          </p:cNvPr>
          <p:cNvPicPr>
            <a:picLocks noChangeAspect="1"/>
          </p:cNvPicPr>
          <p:nvPr/>
        </p:nvPicPr>
        <p:blipFill>
          <a:blip r:embed="rId2"/>
          <a:stretch>
            <a:fillRect/>
          </a:stretch>
        </p:blipFill>
        <p:spPr>
          <a:xfrm>
            <a:off x="737583" y="1461545"/>
            <a:ext cx="10716835" cy="4743134"/>
          </a:xfrm>
          <a:prstGeom prst="rect">
            <a:avLst/>
          </a:prstGeom>
        </p:spPr>
      </p:pic>
      <p:sp>
        <p:nvSpPr>
          <p:cNvPr id="2" name="Oval 1"/>
          <p:cNvSpPr/>
          <p:nvPr/>
        </p:nvSpPr>
        <p:spPr>
          <a:xfrm>
            <a:off x="4071680" y="5069189"/>
            <a:ext cx="1899745" cy="5517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277261" y="3656875"/>
            <a:ext cx="2261054" cy="7204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235313" y="2209399"/>
            <a:ext cx="2261054" cy="7818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494C881-C7C7-1302-4E97-DC76F3EE3F49}"/>
              </a:ext>
            </a:extLst>
          </p:cNvPr>
          <p:cNvSpPr>
            <a:spLocks noGrp="1"/>
          </p:cNvSpPr>
          <p:nvPr>
            <p:ph type="title"/>
          </p:nvPr>
        </p:nvSpPr>
        <p:spPr>
          <a:xfrm>
            <a:off x="609600" y="225631"/>
            <a:ext cx="10744200" cy="1185577"/>
          </a:xfrm>
        </p:spPr>
        <p:txBody>
          <a:bodyPr>
            <a:noAutofit/>
          </a:bodyPr>
          <a:lstStyle/>
          <a:p>
            <a:r>
              <a:rPr lang="en-US" altLang="en-US" sz="2800" b="1" dirty="0">
                <a:cs typeface="Arial" charset="0"/>
              </a:rPr>
              <a:t>Pembrolizumab Plus Chemotherapy Followed by Surgery and Adjuvant Pembrolizumab Improves Event-Free Survival (EFS)</a:t>
            </a:r>
            <a:endParaRPr lang="en-US" sz="2800" dirty="0"/>
          </a:p>
        </p:txBody>
      </p:sp>
      <p:sp>
        <p:nvSpPr>
          <p:cNvPr id="6" name="Footer Placeholder 5">
            <a:extLst>
              <a:ext uri="{FF2B5EF4-FFF2-40B4-BE49-F238E27FC236}">
                <a16:creationId xmlns:a16="http://schemas.microsoft.com/office/drawing/2014/main" id="{22ACA8EA-C6C3-BE5A-ECC9-D61706E952B5}"/>
              </a:ext>
            </a:extLst>
          </p:cNvPr>
          <p:cNvSpPr>
            <a:spLocks noGrp="1"/>
          </p:cNvSpPr>
          <p:nvPr>
            <p:ph type="ftr" sz="quarter" idx="3"/>
          </p:nvPr>
        </p:nvSpPr>
        <p:spPr>
          <a:xfrm>
            <a:off x="609600" y="6447791"/>
            <a:ext cx="10744199" cy="442131"/>
          </a:xfrm>
        </p:spPr>
        <p:txBody>
          <a:bodyPr/>
          <a:lstStyle/>
          <a:p>
            <a:r>
              <a:rPr lang="en-US" sz="1100"/>
              <a:t>Per the prespecified analysis plan, subgroups with &lt; 30 participants are excluded from the forest plot. Subgroups for stage IIIA and IIIB and pN status were post hoc; all other subgroups were prespecified. Data cufoff date for IA2: July 10,  2023. 
ALK, anaplastic lymphoma kinase; EGFR, epidermal growth factor receptor.
Spicer JD, et al. ESMO 2023. Abstract LBA56. </a:t>
            </a:r>
          </a:p>
        </p:txBody>
      </p:sp>
    </p:spTree>
    <p:extLst>
      <p:ext uri="{BB962C8B-B14F-4D97-AF65-F5344CB8AC3E}">
        <p14:creationId xmlns:p14="http://schemas.microsoft.com/office/powerpoint/2010/main" val="69606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3888" y="1580355"/>
            <a:ext cx="10764224" cy="482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6C2CC1F9-EBF3-DAB7-E019-320EDE3DA333}"/>
              </a:ext>
            </a:extLst>
          </p:cNvPr>
          <p:cNvSpPr>
            <a:spLocks noGrp="1"/>
          </p:cNvSpPr>
          <p:nvPr>
            <p:ph type="title"/>
          </p:nvPr>
        </p:nvSpPr>
        <p:spPr>
          <a:xfrm>
            <a:off x="609600" y="220053"/>
            <a:ext cx="10744200" cy="1185577"/>
          </a:xfrm>
        </p:spPr>
        <p:txBody>
          <a:bodyPr>
            <a:noAutofit/>
          </a:bodyPr>
          <a:lstStyle/>
          <a:p>
            <a:r>
              <a:rPr lang="en-US" altLang="en-US" sz="2800" b="1" dirty="0">
                <a:cs typeface="Arial" charset="0"/>
              </a:rPr>
              <a:t>Clinical Benefit Apparent in Both Patients Who Do and Do Not Achieve a Pathologic Complete Response (</a:t>
            </a:r>
            <a:r>
              <a:rPr lang="en-US" altLang="en-US" sz="2800" b="1" dirty="0" err="1">
                <a:cs typeface="Arial" charset="0"/>
              </a:rPr>
              <a:t>pCR</a:t>
            </a:r>
            <a:r>
              <a:rPr lang="en-US" altLang="en-US" sz="2800" b="1" dirty="0">
                <a:cs typeface="Arial" charset="0"/>
              </a:rPr>
              <a:t>) to Therapy</a:t>
            </a:r>
            <a:endParaRPr lang="en-US" sz="2800" dirty="0"/>
          </a:p>
        </p:txBody>
      </p:sp>
      <p:sp>
        <p:nvSpPr>
          <p:cNvPr id="5" name="Footer Placeholder 4">
            <a:extLst>
              <a:ext uri="{FF2B5EF4-FFF2-40B4-BE49-F238E27FC236}">
                <a16:creationId xmlns:a16="http://schemas.microsoft.com/office/drawing/2014/main" id="{668E803C-9AAF-C130-1FAF-F8996F729564}"/>
              </a:ext>
            </a:extLst>
          </p:cNvPr>
          <p:cNvSpPr>
            <a:spLocks noGrp="1"/>
          </p:cNvSpPr>
          <p:nvPr>
            <p:ph type="ftr" sz="quarter" idx="3"/>
          </p:nvPr>
        </p:nvSpPr>
        <p:spPr/>
        <p:txBody>
          <a:bodyPr/>
          <a:lstStyle/>
          <a:p>
            <a:r>
              <a:rPr lang="en-US" dirty="0" err="1"/>
              <a:t>Wakelee</a:t>
            </a:r>
            <a:r>
              <a:rPr lang="en-US" dirty="0"/>
              <a:t> H, et al. ASCO 2023. Abstract LBA100; </a:t>
            </a:r>
            <a:r>
              <a:rPr lang="en-US" dirty="0" err="1"/>
              <a:t>Wakelee</a:t>
            </a:r>
            <a:r>
              <a:rPr lang="en-US" dirty="0"/>
              <a:t> H, et al. </a:t>
            </a:r>
            <a:r>
              <a:rPr lang="en-US" i="1" dirty="0"/>
              <a:t>N </a:t>
            </a:r>
            <a:r>
              <a:rPr lang="en-US" i="1" dirty="0" err="1"/>
              <a:t>Engl</a:t>
            </a:r>
            <a:r>
              <a:rPr lang="en-US" i="1" dirty="0"/>
              <a:t> J Med. </a:t>
            </a:r>
            <a:r>
              <a:rPr lang="en-US" dirty="0"/>
              <a:t>2023; 389:491-503.</a:t>
            </a:r>
          </a:p>
        </p:txBody>
      </p:sp>
    </p:spTree>
    <p:extLst>
      <p:ext uri="{BB962C8B-B14F-4D97-AF65-F5344CB8AC3E}">
        <p14:creationId xmlns:p14="http://schemas.microsoft.com/office/powerpoint/2010/main" val="33797789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3435</Words>
  <Application>Microsoft Macintosh PowerPoint</Application>
  <PresentationFormat>Widescreen</PresentationFormat>
  <Paragraphs>247</Paragraphs>
  <Slides>27</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Calibri</vt:lpstr>
      <vt:lpstr>Calibri Light</vt:lpstr>
      <vt:lpstr>Century Gothic</vt:lpstr>
      <vt:lpstr>Times</vt:lpstr>
      <vt:lpstr>Trebuchet MS</vt:lpstr>
      <vt:lpstr>Wingdings</vt:lpstr>
      <vt:lpstr>2022 Hem Onc</vt:lpstr>
      <vt:lpstr>Office Theme</vt:lpstr>
      <vt:lpstr>1_2022 Hem Onc</vt:lpstr>
      <vt:lpstr>Case: Peri-Operative Immunotherapy in Early-Stage NSCLC</vt:lpstr>
      <vt:lpstr>PowerPoint Presentation</vt:lpstr>
      <vt:lpstr>Disclaimer</vt:lpstr>
      <vt:lpstr>Case Example</vt:lpstr>
      <vt:lpstr>PowerPoint Presentation</vt:lpstr>
      <vt:lpstr>KEYNOTE-671 Study Design Randomized, Double-Blind, Phase 3 Trial</vt:lpstr>
      <vt:lpstr>Pembrolizumab plus chemotherapy followed by surgery and adjuvant pembrolizumab improves event-free survival (EFS)</vt:lpstr>
      <vt:lpstr>Pembrolizumab Plus Chemotherapy Followed by Surgery and Adjuvant Pembrolizumab Improves Event-Free Survival (EFS)</vt:lpstr>
      <vt:lpstr>Clinical Benefit Apparent in Both Patients Who Do and Do Not Achieve a Pathologic Complete Response (pCR) to Therapy</vt:lpstr>
      <vt:lpstr>Pembrolizumab plus chemotherapy followed by surgery and adjuvant pembrolizumab improves overall survival</vt:lpstr>
      <vt:lpstr>Pembrolizumab plus chemotherapy followed by surgery and adjuvant pembrolizumab improves overall survival</vt:lpstr>
      <vt:lpstr>Phase III AEGEAN Trial</vt:lpstr>
      <vt:lpstr>Durvalumab Plus Chemotherapy Followed by Surgery and Adjuvant Durvalumab Improves Event-Free Survival (EFS)</vt:lpstr>
      <vt:lpstr>Durvalumab Plus Chemotherapy Followed by Surgery and Adjuvant Durvalumab Improves Event-Free Survival</vt:lpstr>
      <vt:lpstr>Phase III Neotorch Trial: Neotorch Study Design</vt:lpstr>
      <vt:lpstr>Toripalimab Plus Chemotherapy Followed by Surgery and Adjuvant Toripalimab Improves Event-Free Survival (EFS) in Stage III NSCLC</vt:lpstr>
      <vt:lpstr>Toripalimab Plus Chemotherapy Followed by Surgery and Adjuvant Toripalimab Improves Event-Free Survival (EFS)</vt:lpstr>
      <vt:lpstr>Phase III CheckMate 77Ta Trial</vt:lpstr>
      <vt:lpstr>Nivolumab Plus Chemotherapy Followed by Surgery and Adjuvant Nivolumab Improves Event-Free Survival (EFS)a</vt:lpstr>
      <vt:lpstr>CheckMate 77T: EFS Analysis by Key Subgroups </vt:lpstr>
      <vt:lpstr>Clinical Benefit Apparent in Both Patients Who Do and Do Not Achieve a Pathologic Complete Response (pCR) to Therapy</vt:lpstr>
      <vt:lpstr>Phase III Neoadjuvant/Perioperative Chemo-Immunotherapy Studies - Summary</vt:lpstr>
      <vt:lpstr>How Do We Select Patients for a Neoadjuvant Approach Versus a Peri-Operative Approach?</vt:lpstr>
      <vt:lpstr>Can PD-L1 Inform Decision-Making?</vt:lpstr>
      <vt:lpstr>Can Disease Histology Inform Decision-Making?</vt:lpstr>
      <vt:lpstr>Case Example - Revisited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2019-05-10T15:34:56Z</dcterms:created>
  <dcterms:modified xsi:type="dcterms:W3CDTF">2023-11-21T21:53:44Z</dcterms:modified>
  <cp:category/>
</cp:coreProperties>
</file>