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11" r:id="rId2"/>
    <p:sldMasterId id="2147483723" r:id="rId3"/>
  </p:sldMasterIdLst>
  <p:notesMasterIdLst>
    <p:notesMasterId r:id="rId15"/>
  </p:notesMasterIdLst>
  <p:sldIdLst>
    <p:sldId id="264" r:id="rId4"/>
    <p:sldId id="265" r:id="rId5"/>
    <p:sldId id="2145706412" r:id="rId6"/>
    <p:sldId id="257" r:id="rId7"/>
    <p:sldId id="290" r:id="rId8"/>
    <p:sldId id="1458" r:id="rId9"/>
    <p:sldId id="2147471314" r:id="rId10"/>
    <p:sldId id="260" r:id="rId11"/>
    <p:sldId id="2147471315" r:id="rId12"/>
    <p:sldId id="2147471316" r:id="rId13"/>
    <p:sldId id="214747131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1FF42040-9854-C85D-2553-FFB58F3C2152}" name="Haemin Go" initials="HG" userId="S::hgo@ushealthconnect.com::f4f74a36-2ed4-469e-99f1-5e82f235753e" providerId="AD"/>
  <p188:author id="{B2634391-5F65-7D45-FB3F-D1EF4E8F513D}" name="Caitlin Roat" initials="CR" userId="0dad00d9dd685b97" providerId="Windows Live"/>
  <p188:author id="{FCEEAE9A-29B5-3A11-DC2A-65BC293BB5B9}" name="Amanda Mulder" initials="AM" userId="S::amulder@ushealthconnect.com::2979cb05-1f38-4943-bcba-142be133c0a2" providerId="AD"/>
  <p188:author id="{BEC46FB8-8ADC-52D1-339B-C0AC3D7B09CC}" name="Libby Lurwick" initials="LL" userId="S::elurwick@ushealthconnect.com::b676353a-ba99-4d17-9af1-d81611d12622"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CC4"/>
    <a:srgbClr val="006A00"/>
    <a:srgbClr val="003C00"/>
    <a:srgbClr val="710000"/>
    <a:srgbClr val="C6A200"/>
    <a:srgbClr val="024002"/>
    <a:srgbClr val="697802"/>
    <a:srgbClr val="7D7D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16" autoAdjust="0"/>
    <p:restoredTop sz="93741" autoAdjust="0"/>
  </p:normalViewPr>
  <p:slideViewPr>
    <p:cSldViewPr snapToGrid="0">
      <p:cViewPr varScale="1">
        <p:scale>
          <a:sx n="93" d="100"/>
          <a:sy n="93" d="100"/>
        </p:scale>
        <p:origin x="216"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54D1B-AACC-4E82-B981-694ED200F871}" type="datetimeFigureOut">
              <a:rPr lang="en-US" smtClean="0"/>
              <a:t>7/6/23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C569E-2914-4459-8138-7EFD536C8649}" type="slidenum">
              <a:rPr lang="en-US" smtClean="0"/>
              <a:t>‹#›</a:t>
            </a:fld>
            <a:endParaRPr lang="en-US"/>
          </a:p>
        </p:txBody>
      </p:sp>
    </p:spTree>
    <p:extLst>
      <p:ext uri="{BB962C8B-B14F-4D97-AF65-F5344CB8AC3E}">
        <p14:creationId xmlns:p14="http://schemas.microsoft.com/office/powerpoint/2010/main" val="195998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Brief summary demonstrating T-</a:t>
            </a:r>
            <a:r>
              <a:rPr lang="en-US" sz="1800" dirty="0" err="1">
                <a:effectLst/>
                <a:latin typeface="Calibri" panose="020F0502020204030204" pitchFamily="34" charset="0"/>
                <a:ea typeface="Times New Roman" panose="02020603050405020304" pitchFamily="18" charset="0"/>
              </a:rPr>
              <a:t>Dxd</a:t>
            </a:r>
            <a:r>
              <a:rPr lang="en-US" sz="1800" dirty="0">
                <a:effectLst/>
                <a:latin typeface="Calibri" panose="020F0502020204030204" pitchFamily="34" charset="0"/>
                <a:ea typeface="Times New Roman" panose="02020603050405020304" pitchFamily="18" charset="0"/>
              </a:rPr>
              <a:t> efficacy in HER2+ </a:t>
            </a:r>
            <a:r>
              <a:rPr lang="en-US" sz="1800" dirty="0" err="1">
                <a:effectLst/>
                <a:latin typeface="Calibri" panose="020F0502020204030204" pitchFamily="34" charset="0"/>
                <a:ea typeface="Times New Roman" panose="02020603050405020304" pitchFamily="18" charset="0"/>
              </a:rPr>
              <a:t>aBC</a:t>
            </a:r>
            <a:r>
              <a:rPr lang="en-US" sz="1800" dirty="0">
                <a:effectLst/>
                <a:latin typeface="Calibri" panose="020F0502020204030204" pitchFamily="34" charset="0"/>
                <a:ea typeface="Times New Roman" panose="02020603050405020304" pitchFamily="18" charset="0"/>
              </a:rPr>
              <a:t> brain </a:t>
            </a:r>
            <a:r>
              <a:rPr lang="en-US" sz="1800" dirty="0" err="1">
                <a:effectLst/>
                <a:latin typeface="Calibri" panose="020F0502020204030204" pitchFamily="34" charset="0"/>
                <a:ea typeface="Times New Roman" panose="02020603050405020304" pitchFamily="18" charset="0"/>
              </a:rPr>
              <a:t>mets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What we are learning from the attached citations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Current ongoing studies evaluating T-</a:t>
            </a:r>
            <a:r>
              <a:rPr lang="en-US" sz="1800" dirty="0" err="1">
                <a:effectLst/>
                <a:latin typeface="Calibri" panose="020F0502020204030204" pitchFamily="34" charset="0"/>
                <a:ea typeface="Times New Roman" panose="02020603050405020304" pitchFamily="18" charset="0"/>
              </a:rPr>
              <a:t>Dxd</a:t>
            </a:r>
            <a:r>
              <a:rPr lang="en-US" sz="1800" dirty="0">
                <a:effectLst/>
                <a:latin typeface="Calibri" panose="020F0502020204030204" pitchFamily="34" charset="0"/>
                <a:ea typeface="Times New Roman" panose="02020603050405020304" pitchFamily="18" charset="0"/>
              </a:rPr>
              <a:t> in HER2-low </a:t>
            </a:r>
            <a:r>
              <a:rPr lang="en-US" sz="1800" dirty="0" err="1">
                <a:effectLst/>
                <a:latin typeface="Calibri" panose="020F0502020204030204" pitchFamily="34" charset="0"/>
                <a:ea typeface="Times New Roman" panose="02020603050405020304" pitchFamily="18" charset="0"/>
              </a:rPr>
              <a:t>aBC</a:t>
            </a:r>
            <a:r>
              <a:rPr lang="en-US" sz="1800" dirty="0">
                <a:effectLst/>
                <a:latin typeface="Calibri" panose="020F0502020204030204" pitchFamily="34" charset="0"/>
                <a:ea typeface="Times New Roman" panose="02020603050405020304" pitchFamily="18" charset="0"/>
              </a:rPr>
              <a:t> with brain </a:t>
            </a:r>
            <a:r>
              <a:rPr lang="en-US" sz="1800" dirty="0" err="1">
                <a:effectLst/>
                <a:latin typeface="Calibri" panose="020F0502020204030204" pitchFamily="34" charset="0"/>
                <a:ea typeface="Times New Roman" panose="02020603050405020304" pitchFamily="18" charset="0"/>
              </a:rPr>
              <a:t>mets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6F193F9-7FFE-4987-BCFF-B5FF9DC06DC6}" type="slidenum">
              <a:rPr lang="en-US" smtClean="0"/>
              <a:t>1</a:t>
            </a:fld>
            <a:endParaRPr lang="en-US"/>
          </a:p>
        </p:txBody>
      </p:sp>
    </p:spTree>
    <p:extLst>
      <p:ext uri="{BB962C8B-B14F-4D97-AF65-F5344CB8AC3E}">
        <p14:creationId xmlns:p14="http://schemas.microsoft.com/office/powerpoint/2010/main" val="702602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A2B01-B5DD-4946-9370-9936A084F0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79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6C569E-2914-4459-8138-7EFD536C8649}" type="slidenum">
              <a:rPr lang="en-US" smtClean="0"/>
              <a:t>7</a:t>
            </a:fld>
            <a:endParaRPr lang="en-US"/>
          </a:p>
        </p:txBody>
      </p:sp>
    </p:spTree>
    <p:extLst>
      <p:ext uri="{BB962C8B-B14F-4D97-AF65-F5344CB8AC3E}">
        <p14:creationId xmlns:p14="http://schemas.microsoft.com/office/powerpoint/2010/main" val="1485382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6C569E-2914-4459-8138-7EFD536C8649}" type="slidenum">
              <a:rPr lang="en-US" smtClean="0"/>
              <a:t>8</a:t>
            </a:fld>
            <a:endParaRPr lang="en-US"/>
          </a:p>
        </p:txBody>
      </p:sp>
    </p:spTree>
    <p:extLst>
      <p:ext uri="{BB962C8B-B14F-4D97-AF65-F5344CB8AC3E}">
        <p14:creationId xmlns:p14="http://schemas.microsoft.com/office/powerpoint/2010/main" val="767567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6C569E-2914-4459-8138-7EFD536C8649}" type="slidenum">
              <a:rPr lang="en-US" smtClean="0"/>
              <a:t>9</a:t>
            </a:fld>
            <a:endParaRPr lang="en-US"/>
          </a:p>
        </p:txBody>
      </p:sp>
    </p:spTree>
    <p:extLst>
      <p:ext uri="{BB962C8B-B14F-4D97-AF65-F5344CB8AC3E}">
        <p14:creationId xmlns:p14="http://schemas.microsoft.com/office/powerpoint/2010/main" val="275463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866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5783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65174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49399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rgbClr val="002557"/>
                </a:solidFill>
              </a:defRPr>
            </a:lvl1pPr>
          </a:lstStyle>
          <a:p>
            <a:fld id="{BE33F7A0-71F0-446B-9DE8-6D75BE64EE0F}" type="slidenum">
              <a:rPr lang="en-US" smtClean="0"/>
              <a:pPr/>
              <a:t>‹#›</a:t>
            </a:fld>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455BCAD1-B2C4-4556-B676-0AB35285D9E2}"/>
              </a:ext>
            </a:extLst>
          </p:cNvPr>
          <p:cNvSpPr>
            <a:spLocks noGrp="1"/>
          </p:cNvSpPr>
          <p:nvPr>
            <p:ph type="body" sz="quarter" idx="15" hasCustomPrompt="1"/>
          </p:nvPr>
        </p:nvSpPr>
        <p:spPr>
          <a:xfrm>
            <a:off x="3446097" y="6527256"/>
            <a:ext cx="4058674" cy="330743"/>
          </a:xfrm>
        </p:spPr>
        <p:txBody>
          <a:bodyPr lIns="0" tIns="0" rIns="0" bIns="0" anchor="t"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1500450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01024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70291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63656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00885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26628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6920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262188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24940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02916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41335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92720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15848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833456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155941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02234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24246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3800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9831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0464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989273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07971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71641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106667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97284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0812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3813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323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3582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1377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7307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2206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5">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8991852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93585424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9712922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9.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39"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a:xfrm>
            <a:off x="609600" y="1709738"/>
            <a:ext cx="11166088" cy="2852737"/>
          </a:xfrm>
        </p:spPr>
        <p:txBody>
          <a:bodyPr>
            <a:noAutofit/>
          </a:bodyPr>
          <a:lstStyle/>
          <a:p>
            <a:r>
              <a:rPr lang="en-US" sz="4400" dirty="0"/>
              <a:t>How Do Brain Metastases Affect Your Choice of Systemic Treatment in a Patient with HR+/HER2-Low MBC?</a:t>
            </a:r>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a:xfrm>
            <a:off x="609601" y="4589463"/>
            <a:ext cx="10515600" cy="1500187"/>
          </a:xfrm>
        </p:spPr>
        <p:txBody>
          <a:bodyPr>
            <a:normAutofit/>
          </a:bodyPr>
          <a:lstStyle/>
          <a:p>
            <a:r>
              <a:rPr lang="en-US" b="1">
                <a:solidFill>
                  <a:schemeClr val="accent1"/>
                </a:solidFill>
              </a:rPr>
              <a:t>Sarah Sammons, MD</a:t>
            </a:r>
            <a:br>
              <a:rPr lang="en-US"/>
            </a:br>
            <a:r>
              <a:rPr lang="en-US"/>
              <a:t>Associate Director, Metastatic Breast Cancer</a:t>
            </a:r>
            <a:br>
              <a:rPr lang="en-US"/>
            </a:br>
            <a:r>
              <a:rPr lang="en-US"/>
              <a:t>Dana Farber Cancer Institute </a:t>
            </a:r>
            <a:br>
              <a:rPr lang="en-US"/>
            </a:br>
            <a:r>
              <a:rPr lang="en-US"/>
              <a:t>Boston, MA</a:t>
            </a:r>
            <a:endParaRPr lang="en-US" dirty="0"/>
          </a:p>
        </p:txBody>
      </p:sp>
    </p:spTree>
    <p:extLst>
      <p:ext uri="{BB962C8B-B14F-4D97-AF65-F5344CB8AC3E}">
        <p14:creationId xmlns:p14="http://schemas.microsoft.com/office/powerpoint/2010/main" val="168996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C83CFAD-2D54-3056-D5A5-D4A1DB3AA062}"/>
              </a:ext>
            </a:extLst>
          </p:cNvPr>
          <p:cNvSpPr>
            <a:spLocks noGrp="1"/>
          </p:cNvSpPr>
          <p:nvPr>
            <p:ph type="ftr" sz="quarter" idx="3"/>
          </p:nvPr>
        </p:nvSpPr>
        <p:spPr>
          <a:xfrm>
            <a:off x="609600" y="6356350"/>
            <a:ext cx="10744199" cy="442131"/>
          </a:xfrm>
        </p:spPr>
        <p:txBody>
          <a:bodyPr/>
          <a:lstStyle/>
          <a:p>
            <a:r>
              <a:rPr lang="en-US" dirty="0"/>
              <a:t>NCT, national clinical trial; TROP2, trophoblast cell surface antigen 2.</a:t>
            </a:r>
          </a:p>
        </p:txBody>
      </p:sp>
      <p:sp>
        <p:nvSpPr>
          <p:cNvPr id="2" name="Title 1">
            <a:extLst>
              <a:ext uri="{FF2B5EF4-FFF2-40B4-BE49-F238E27FC236}">
                <a16:creationId xmlns:a16="http://schemas.microsoft.com/office/drawing/2014/main" id="{15D2F481-8144-50CF-975A-022CFE1385C4}"/>
              </a:ext>
            </a:extLst>
          </p:cNvPr>
          <p:cNvSpPr>
            <a:spLocks noGrp="1"/>
          </p:cNvSpPr>
          <p:nvPr>
            <p:ph type="title"/>
          </p:nvPr>
        </p:nvSpPr>
        <p:spPr>
          <a:xfrm>
            <a:off x="609600" y="199505"/>
            <a:ext cx="10744200" cy="1185577"/>
          </a:xfrm>
        </p:spPr>
        <p:txBody>
          <a:bodyPr>
            <a:normAutofit/>
          </a:bodyPr>
          <a:lstStyle/>
          <a:p>
            <a:r>
              <a:rPr lang="en-US" dirty="0"/>
              <a:t>Ongoing Research Studying ADCs in Patients with Brain Metastases</a:t>
            </a:r>
          </a:p>
        </p:txBody>
      </p:sp>
      <p:graphicFrame>
        <p:nvGraphicFramePr>
          <p:cNvPr id="4" name="Content Placeholder 3">
            <a:extLst>
              <a:ext uri="{FF2B5EF4-FFF2-40B4-BE49-F238E27FC236}">
                <a16:creationId xmlns:a16="http://schemas.microsoft.com/office/drawing/2014/main" id="{14F43AF2-AA41-BE7D-B064-56B71376FF98}"/>
              </a:ext>
            </a:extLst>
          </p:cNvPr>
          <p:cNvGraphicFramePr>
            <a:graphicFrameLocks noGrp="1"/>
          </p:cNvGraphicFramePr>
          <p:nvPr>
            <p:ph idx="1"/>
            <p:extLst>
              <p:ext uri="{D42A27DB-BD31-4B8C-83A1-F6EECF244321}">
                <p14:modId xmlns:p14="http://schemas.microsoft.com/office/powerpoint/2010/main" val="3337844806"/>
              </p:ext>
            </p:extLst>
          </p:nvPr>
        </p:nvGraphicFramePr>
        <p:xfrm>
          <a:off x="609600" y="1503680"/>
          <a:ext cx="10744199" cy="4612637"/>
        </p:xfrm>
        <a:graphic>
          <a:graphicData uri="http://schemas.openxmlformats.org/drawingml/2006/table">
            <a:tbl>
              <a:tblPr firstRow="1" firstCol="1" bandRow="1">
                <a:tableStyleId>{5C22544A-7EE6-4342-B048-85BDC9FD1C3A}</a:tableStyleId>
              </a:tblPr>
              <a:tblGrid>
                <a:gridCol w="2926976">
                  <a:extLst>
                    <a:ext uri="{9D8B030D-6E8A-4147-A177-3AD203B41FA5}">
                      <a16:colId xmlns:a16="http://schemas.microsoft.com/office/drawing/2014/main" val="300298350"/>
                    </a:ext>
                  </a:extLst>
                </a:gridCol>
                <a:gridCol w="5150224">
                  <a:extLst>
                    <a:ext uri="{9D8B030D-6E8A-4147-A177-3AD203B41FA5}">
                      <a16:colId xmlns:a16="http://schemas.microsoft.com/office/drawing/2014/main" val="1211374606"/>
                    </a:ext>
                  </a:extLst>
                </a:gridCol>
                <a:gridCol w="2666999">
                  <a:extLst>
                    <a:ext uri="{9D8B030D-6E8A-4147-A177-3AD203B41FA5}">
                      <a16:colId xmlns:a16="http://schemas.microsoft.com/office/drawing/2014/main" val="1635938617"/>
                    </a:ext>
                  </a:extLst>
                </a:gridCol>
              </a:tblGrid>
              <a:tr h="467924">
                <a:tc>
                  <a:txBody>
                    <a:bodyPr/>
                    <a:lstStyle/>
                    <a:p>
                      <a:pPr marL="0" marR="0">
                        <a:lnSpc>
                          <a:spcPct val="150000"/>
                        </a:lnSpc>
                        <a:spcBef>
                          <a:spcPts val="0"/>
                        </a:spcBef>
                        <a:spcAft>
                          <a:spcPts val="0"/>
                        </a:spcAft>
                      </a:pPr>
                      <a:r>
                        <a:rPr lang="en-US" sz="1400" dirty="0">
                          <a:effectLst/>
                        </a:rPr>
                        <a:t>Antibody-Drug Conjugate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9906" marR="59906" marT="0" marB="0" anchor="ctr"/>
                </a:tc>
                <a:tc>
                  <a:txBody>
                    <a:bodyPr/>
                    <a:lstStyle/>
                    <a:p>
                      <a:pPr marL="0" marR="0">
                        <a:lnSpc>
                          <a:spcPct val="150000"/>
                        </a:lnSpc>
                        <a:spcBef>
                          <a:spcPts val="0"/>
                        </a:spcBef>
                        <a:spcAft>
                          <a:spcPts val="0"/>
                        </a:spcAft>
                      </a:pPr>
                      <a:r>
                        <a:rPr lang="en-US" sz="1400" dirty="0">
                          <a:effectLst/>
                        </a:rPr>
                        <a:t>Mechanism of Action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9906" marR="59906" marT="0" marB="0" anchor="ctr"/>
                </a:tc>
                <a:tc>
                  <a:txBody>
                    <a:bodyPr/>
                    <a:lstStyle/>
                    <a:p>
                      <a:pPr marL="0" marR="0" algn="ctr">
                        <a:lnSpc>
                          <a:spcPct val="150000"/>
                        </a:lnSpc>
                        <a:spcBef>
                          <a:spcPts val="0"/>
                        </a:spcBef>
                        <a:spcAft>
                          <a:spcPts val="0"/>
                        </a:spcAft>
                      </a:pPr>
                      <a:r>
                        <a:rPr lang="en-US" sz="1400">
                          <a:effectLst/>
                        </a:rPr>
                        <a:t>NCT # (Phase)</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9906" marR="59906" marT="0" marB="0" anchor="ctr"/>
                </a:tc>
                <a:extLst>
                  <a:ext uri="{0D108BD9-81ED-4DB2-BD59-A6C34878D82A}">
                    <a16:rowId xmlns:a16="http://schemas.microsoft.com/office/drawing/2014/main" val="3627056529"/>
                  </a:ext>
                </a:extLst>
              </a:tr>
              <a:tr h="699390">
                <a:tc>
                  <a:txBody>
                    <a:bodyPr/>
                    <a:lstStyle/>
                    <a:p>
                      <a:pPr marL="0" marR="0">
                        <a:lnSpc>
                          <a:spcPct val="150000"/>
                        </a:lnSpc>
                        <a:spcBef>
                          <a:spcPts val="0"/>
                        </a:spcBef>
                        <a:spcAft>
                          <a:spcPts val="0"/>
                        </a:spcAft>
                      </a:pPr>
                      <a:r>
                        <a:rPr lang="en-US" sz="1400" dirty="0" err="1">
                          <a:effectLst/>
                        </a:rPr>
                        <a:t>Ladiratuzumab</a:t>
                      </a:r>
                      <a:r>
                        <a:rPr lang="en-US" sz="1400" dirty="0">
                          <a:effectLst/>
                        </a:rPr>
                        <a:t> </a:t>
                      </a:r>
                      <a:r>
                        <a:rPr lang="en-US" sz="1400" dirty="0" err="1">
                          <a:effectLst/>
                        </a:rPr>
                        <a:t>vedotin</a:t>
                      </a:r>
                      <a:r>
                        <a:rPr lang="en-US" sz="1400" dirty="0">
                          <a:effectLst/>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9906" marR="59906" marT="0" marB="0" anchor="ctr"/>
                </a:tc>
                <a:tc>
                  <a:txBody>
                    <a:bodyPr/>
                    <a:lstStyle/>
                    <a:p>
                      <a:pPr marL="0" marR="0">
                        <a:lnSpc>
                          <a:spcPct val="100000"/>
                        </a:lnSpc>
                        <a:spcBef>
                          <a:spcPts val="0"/>
                        </a:spcBef>
                        <a:spcAft>
                          <a:spcPts val="0"/>
                        </a:spcAft>
                      </a:pPr>
                      <a:r>
                        <a:rPr lang="en-US" sz="1400" dirty="0">
                          <a:effectLst/>
                        </a:rPr>
                        <a:t>Zinc transporter LIV-1-directed antibody with monomethyl auristatin E payload</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9906" marR="59906" marT="0" marB="0" anchor="ctr"/>
                </a:tc>
                <a:tc>
                  <a:txBody>
                    <a:bodyPr/>
                    <a:lstStyle/>
                    <a:p>
                      <a:pPr marL="0" marR="0" algn="ctr">
                        <a:lnSpc>
                          <a:spcPct val="150000"/>
                        </a:lnSpc>
                        <a:spcBef>
                          <a:spcPts val="0"/>
                        </a:spcBef>
                        <a:spcAft>
                          <a:spcPts val="0"/>
                        </a:spcAft>
                      </a:pPr>
                      <a:r>
                        <a:rPr lang="en-US" sz="1400" dirty="0">
                          <a:effectLst/>
                        </a:rPr>
                        <a:t>03310957 (II)</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9906" marR="59906" marT="0" marB="0" anchor="ctr"/>
                </a:tc>
                <a:extLst>
                  <a:ext uri="{0D108BD9-81ED-4DB2-BD59-A6C34878D82A}">
                    <a16:rowId xmlns:a16="http://schemas.microsoft.com/office/drawing/2014/main" val="1384513600"/>
                  </a:ext>
                </a:extLst>
              </a:tr>
              <a:tr h="467924">
                <a:tc>
                  <a:txBody>
                    <a:bodyPr/>
                    <a:lstStyle/>
                    <a:p>
                      <a:pPr marL="0" marR="0">
                        <a:lnSpc>
                          <a:spcPct val="150000"/>
                        </a:lnSpc>
                        <a:spcBef>
                          <a:spcPts val="0"/>
                        </a:spcBef>
                        <a:spcAft>
                          <a:spcPts val="0"/>
                        </a:spcAft>
                      </a:pPr>
                      <a:r>
                        <a:rPr lang="en-US" sz="1400">
                          <a:effectLst/>
                        </a:rPr>
                        <a:t>Patritumab deruxtecan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9906" marR="59906" marT="0" marB="0" anchor="ctr"/>
                </a:tc>
                <a:tc>
                  <a:txBody>
                    <a:bodyPr/>
                    <a:lstStyle/>
                    <a:p>
                      <a:pPr marL="0" marR="0">
                        <a:lnSpc>
                          <a:spcPct val="100000"/>
                        </a:lnSpc>
                        <a:spcBef>
                          <a:spcPts val="0"/>
                        </a:spcBef>
                        <a:spcAft>
                          <a:spcPts val="0"/>
                        </a:spcAft>
                      </a:pPr>
                      <a:r>
                        <a:rPr lang="en-US" sz="1400">
                          <a:effectLst/>
                        </a:rPr>
                        <a:t>HER3-directed antibody with topoisomerase I inhibitor payload</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9906" marR="59906" marT="0" marB="0" anchor="ctr"/>
                </a:tc>
                <a:tc>
                  <a:txBody>
                    <a:bodyPr/>
                    <a:lstStyle/>
                    <a:p>
                      <a:pPr marL="0" marR="0" algn="ctr">
                        <a:lnSpc>
                          <a:spcPct val="150000"/>
                        </a:lnSpc>
                        <a:spcBef>
                          <a:spcPts val="0"/>
                        </a:spcBef>
                        <a:spcAft>
                          <a:spcPts val="0"/>
                        </a:spcAft>
                      </a:pPr>
                      <a:r>
                        <a:rPr lang="en-US" sz="1400" dirty="0">
                          <a:effectLst/>
                        </a:rPr>
                        <a:t>05620914 (I)</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9906" marR="59906" marT="0" marB="0" anchor="ctr"/>
                </a:tc>
                <a:extLst>
                  <a:ext uri="{0D108BD9-81ED-4DB2-BD59-A6C34878D82A}">
                    <a16:rowId xmlns:a16="http://schemas.microsoft.com/office/drawing/2014/main" val="3997993200"/>
                  </a:ext>
                </a:extLst>
              </a:tr>
              <a:tr h="467924">
                <a:tc>
                  <a:txBody>
                    <a:bodyPr/>
                    <a:lstStyle/>
                    <a:p>
                      <a:pPr marL="0" marR="0">
                        <a:lnSpc>
                          <a:spcPct val="150000"/>
                        </a:lnSpc>
                        <a:spcBef>
                          <a:spcPts val="0"/>
                        </a:spcBef>
                        <a:spcAft>
                          <a:spcPts val="0"/>
                        </a:spcAft>
                      </a:pPr>
                      <a:r>
                        <a:rPr lang="en-US" sz="1400" dirty="0">
                          <a:effectLst/>
                        </a:rPr>
                        <a:t>Sacituzumab </a:t>
                      </a:r>
                      <a:r>
                        <a:rPr lang="en-US" sz="1400" dirty="0" err="1">
                          <a:effectLst/>
                        </a:rPr>
                        <a:t>govitecan</a:t>
                      </a:r>
                      <a:r>
                        <a:rPr lang="en-US" sz="1400" dirty="0">
                          <a:effectLst/>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9906" marR="59906" marT="0" marB="0" anchor="ctr"/>
                </a:tc>
                <a:tc>
                  <a:txBody>
                    <a:bodyPr/>
                    <a:lstStyle/>
                    <a:p>
                      <a:pPr marL="0" marR="0">
                        <a:lnSpc>
                          <a:spcPct val="100000"/>
                        </a:lnSpc>
                        <a:spcBef>
                          <a:spcPts val="0"/>
                        </a:spcBef>
                        <a:spcAft>
                          <a:spcPts val="0"/>
                        </a:spcAft>
                      </a:pPr>
                      <a:r>
                        <a:rPr lang="en-US" sz="1400" dirty="0">
                          <a:effectLst/>
                        </a:rPr>
                        <a:t>TROP2-directed antibody with topoisomerase inhibitor payload</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9906" marR="59906" marT="0" marB="0" anchor="ctr"/>
                </a:tc>
                <a:tc>
                  <a:txBody>
                    <a:bodyPr/>
                    <a:lstStyle/>
                    <a:p>
                      <a:pPr marL="0" marR="0" algn="ctr">
                        <a:lnSpc>
                          <a:spcPct val="150000"/>
                        </a:lnSpc>
                        <a:spcBef>
                          <a:spcPts val="0"/>
                        </a:spcBef>
                        <a:spcAft>
                          <a:spcPts val="0"/>
                        </a:spcAft>
                      </a:pPr>
                      <a:r>
                        <a:rPr lang="en-US" sz="1400" dirty="0">
                          <a:effectLst/>
                        </a:rPr>
                        <a:t>04647916 (II)</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9906" marR="59906" marT="0" marB="0" anchor="ctr"/>
                </a:tc>
                <a:extLst>
                  <a:ext uri="{0D108BD9-81ED-4DB2-BD59-A6C34878D82A}">
                    <a16:rowId xmlns:a16="http://schemas.microsoft.com/office/drawing/2014/main" val="3075365855"/>
                  </a:ext>
                </a:extLst>
              </a:tr>
              <a:tr h="2041551">
                <a:tc>
                  <a:txBody>
                    <a:bodyPr/>
                    <a:lstStyle/>
                    <a:p>
                      <a:pPr marL="0" marR="0">
                        <a:lnSpc>
                          <a:spcPct val="150000"/>
                        </a:lnSpc>
                        <a:spcBef>
                          <a:spcPts val="0"/>
                        </a:spcBef>
                        <a:spcAft>
                          <a:spcPts val="0"/>
                        </a:spcAft>
                      </a:pPr>
                      <a:r>
                        <a:rPr lang="en-US" sz="1400">
                          <a:effectLst/>
                        </a:rPr>
                        <a:t>Trastuzumab deruxtecan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9906" marR="59906" marT="0" marB="0" anchor="ctr"/>
                </a:tc>
                <a:tc>
                  <a:txBody>
                    <a:bodyPr/>
                    <a:lstStyle/>
                    <a:p>
                      <a:pPr marL="0" marR="0">
                        <a:lnSpc>
                          <a:spcPct val="100000"/>
                        </a:lnSpc>
                        <a:spcBef>
                          <a:spcPts val="0"/>
                        </a:spcBef>
                        <a:spcAft>
                          <a:spcPts val="0"/>
                        </a:spcAft>
                      </a:pPr>
                      <a:r>
                        <a:rPr lang="en-US" sz="1400">
                          <a:effectLst/>
                        </a:rPr>
                        <a:t>HER2-directed antibody with topoisomerase I inhibitor payload</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9906" marR="59906" marT="0" marB="0" anchor="ctr"/>
                </a:tc>
                <a:tc>
                  <a:txBody>
                    <a:bodyPr/>
                    <a:lstStyle/>
                    <a:p>
                      <a:pPr marL="0" marR="0" algn="ctr">
                        <a:lnSpc>
                          <a:spcPct val="150000"/>
                        </a:lnSpc>
                        <a:spcBef>
                          <a:spcPts val="0"/>
                        </a:spcBef>
                        <a:spcAft>
                          <a:spcPts val="0"/>
                        </a:spcAft>
                      </a:pPr>
                      <a:r>
                        <a:rPr lang="en-US" sz="1400" dirty="0">
                          <a:effectLst/>
                        </a:rPr>
                        <a:t>04538742 (I/II)</a:t>
                      </a:r>
                    </a:p>
                    <a:p>
                      <a:pPr marL="0" marR="0" algn="ctr">
                        <a:lnSpc>
                          <a:spcPct val="150000"/>
                        </a:lnSpc>
                        <a:spcBef>
                          <a:spcPts val="0"/>
                        </a:spcBef>
                        <a:spcAft>
                          <a:spcPts val="0"/>
                        </a:spcAft>
                      </a:pPr>
                      <a:r>
                        <a:rPr lang="en-US" sz="1400" dirty="0">
                          <a:effectLst/>
                        </a:rPr>
                        <a:t>04752059 (II)</a:t>
                      </a:r>
                    </a:p>
                    <a:p>
                      <a:pPr marL="0" marR="0" algn="ctr">
                        <a:lnSpc>
                          <a:spcPct val="150000"/>
                        </a:lnSpc>
                        <a:spcBef>
                          <a:spcPts val="0"/>
                        </a:spcBef>
                        <a:spcAft>
                          <a:spcPts val="0"/>
                        </a:spcAft>
                      </a:pPr>
                      <a:r>
                        <a:rPr lang="en-US" sz="1400" dirty="0">
                          <a:effectLst/>
                        </a:rPr>
                        <a:t>04420598 (II)</a:t>
                      </a:r>
                    </a:p>
                    <a:p>
                      <a:pPr marL="0" marR="0" algn="ctr">
                        <a:lnSpc>
                          <a:spcPct val="150000"/>
                        </a:lnSpc>
                        <a:spcBef>
                          <a:spcPts val="0"/>
                        </a:spcBef>
                        <a:spcAft>
                          <a:spcPts val="0"/>
                        </a:spcAft>
                      </a:pPr>
                      <a:r>
                        <a:rPr lang="en-US" sz="1400" dirty="0">
                          <a:effectLst/>
                        </a:rPr>
                        <a:t>04739761 (III)</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9906" marR="59906" marT="0" marB="0" anchor="ctr"/>
                </a:tc>
                <a:extLst>
                  <a:ext uri="{0D108BD9-81ED-4DB2-BD59-A6C34878D82A}">
                    <a16:rowId xmlns:a16="http://schemas.microsoft.com/office/drawing/2014/main" val="338889802"/>
                  </a:ext>
                </a:extLst>
              </a:tr>
              <a:tr h="467924">
                <a:tc>
                  <a:txBody>
                    <a:bodyPr/>
                    <a:lstStyle/>
                    <a:p>
                      <a:pPr marL="0" marR="0">
                        <a:lnSpc>
                          <a:spcPct val="150000"/>
                        </a:lnSpc>
                        <a:spcBef>
                          <a:spcPts val="0"/>
                        </a:spcBef>
                        <a:spcAft>
                          <a:spcPts val="0"/>
                        </a:spcAft>
                      </a:pPr>
                      <a:r>
                        <a:rPr lang="en-US" sz="1400">
                          <a:effectLst/>
                        </a:rPr>
                        <a:t>Trastuzumab duocarmazine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9906" marR="59906" marT="0" marB="0" anchor="ctr"/>
                </a:tc>
                <a:tc>
                  <a:txBody>
                    <a:bodyPr/>
                    <a:lstStyle/>
                    <a:p>
                      <a:pPr marL="0" marR="0">
                        <a:lnSpc>
                          <a:spcPct val="100000"/>
                        </a:lnSpc>
                        <a:spcBef>
                          <a:spcPts val="0"/>
                        </a:spcBef>
                        <a:spcAft>
                          <a:spcPts val="0"/>
                        </a:spcAft>
                      </a:pPr>
                      <a:r>
                        <a:rPr lang="en-US" sz="1400" dirty="0">
                          <a:effectLst/>
                        </a:rPr>
                        <a:t>HER2-directed antibody with </a:t>
                      </a:r>
                      <a:r>
                        <a:rPr lang="en-US" sz="1400" dirty="0" err="1">
                          <a:effectLst/>
                        </a:rPr>
                        <a:t>duocarmycin</a:t>
                      </a:r>
                      <a:r>
                        <a:rPr lang="en-US" sz="1400" dirty="0">
                          <a:effectLst/>
                        </a:rPr>
                        <a:t> payload</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9906" marR="59906" marT="0" marB="0" anchor="ctr"/>
                </a:tc>
                <a:tc>
                  <a:txBody>
                    <a:bodyPr/>
                    <a:lstStyle/>
                    <a:p>
                      <a:pPr marL="0" marR="0" algn="ctr">
                        <a:lnSpc>
                          <a:spcPct val="150000"/>
                        </a:lnSpc>
                        <a:spcBef>
                          <a:spcPts val="0"/>
                        </a:spcBef>
                        <a:spcAft>
                          <a:spcPts val="0"/>
                        </a:spcAft>
                      </a:pPr>
                      <a:r>
                        <a:rPr lang="en-US" sz="1400" dirty="0">
                          <a:effectLst/>
                        </a:rPr>
                        <a:t>03262935 (III)</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9906" marR="59906" marT="0" marB="0" anchor="ctr"/>
                </a:tc>
                <a:extLst>
                  <a:ext uri="{0D108BD9-81ED-4DB2-BD59-A6C34878D82A}">
                    <a16:rowId xmlns:a16="http://schemas.microsoft.com/office/drawing/2014/main" val="934009046"/>
                  </a:ext>
                </a:extLst>
              </a:tr>
            </a:tbl>
          </a:graphicData>
        </a:graphic>
      </p:graphicFrame>
    </p:spTree>
    <p:extLst>
      <p:ext uri="{BB962C8B-B14F-4D97-AF65-F5344CB8AC3E}">
        <p14:creationId xmlns:p14="http://schemas.microsoft.com/office/powerpoint/2010/main" val="2634911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4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Expanding ADCs Across Metastatic Breast Cancer: Disrupting Dx &amp; Tx Silos</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Correctly determine HER2 expression status in existing and newly diagnosed metastatic breast cancer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Develop evidence-based treatment strategies for patients with HR-positive/HER2-low MBC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Differentiate key components and advantages of ADCs in special populations of patients with metastatic breast cancer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strategies for improving adherence through adverse effect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4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4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8A9B-56E4-D044-963E-DE0422F2D80C}"/>
              </a:ext>
            </a:extLst>
          </p:cNvPr>
          <p:cNvSpPr>
            <a:spLocks noGrp="1"/>
          </p:cNvSpPr>
          <p:nvPr>
            <p:ph type="title"/>
          </p:nvPr>
        </p:nvSpPr>
        <p:spPr>
          <a:xfrm>
            <a:off x="609600" y="199505"/>
            <a:ext cx="10744200" cy="1185577"/>
          </a:xfrm>
        </p:spPr>
        <p:txBody>
          <a:bodyPr/>
          <a:lstStyle/>
          <a:p>
            <a:r>
              <a:rPr lang="en-US" dirty="0"/>
              <a:t>Background</a:t>
            </a:r>
          </a:p>
        </p:txBody>
      </p:sp>
      <p:sp>
        <p:nvSpPr>
          <p:cNvPr id="3" name="Content Placeholder 2">
            <a:extLst>
              <a:ext uri="{FF2B5EF4-FFF2-40B4-BE49-F238E27FC236}">
                <a16:creationId xmlns:a16="http://schemas.microsoft.com/office/drawing/2014/main" id="{9D9BE5E8-B290-3949-93DA-2641B3CA0E1D}"/>
              </a:ext>
            </a:extLst>
          </p:cNvPr>
          <p:cNvSpPr>
            <a:spLocks noGrp="1"/>
          </p:cNvSpPr>
          <p:nvPr>
            <p:ph sz="half" idx="1"/>
          </p:nvPr>
        </p:nvSpPr>
        <p:spPr>
          <a:xfrm>
            <a:off x="609600" y="1496291"/>
            <a:ext cx="5181600" cy="4680672"/>
          </a:xfrm>
        </p:spPr>
        <p:txBody>
          <a:bodyPr>
            <a:normAutofit/>
          </a:bodyPr>
          <a:lstStyle/>
          <a:p>
            <a:r>
              <a:rPr lang="en-US" dirty="0"/>
              <a:t>Trastuzumab deruxtecan (T-DXd) has changed the standard of care in patients with advanced HER2+ breast cancer</a:t>
            </a:r>
          </a:p>
          <a:p>
            <a:r>
              <a:rPr lang="en-US" dirty="0"/>
              <a:t>While chemotherapy has had limited activity in breast cancer brain metastases, antibody-drug conjugates (ADCs) are showing promising results in this critical unmet need</a:t>
            </a:r>
          </a:p>
        </p:txBody>
      </p:sp>
      <p:sp>
        <p:nvSpPr>
          <p:cNvPr id="10" name="Content Placeholder 9">
            <a:extLst>
              <a:ext uri="{FF2B5EF4-FFF2-40B4-BE49-F238E27FC236}">
                <a16:creationId xmlns:a16="http://schemas.microsoft.com/office/drawing/2014/main" id="{BAD9EC9F-9F50-750D-6F81-73E1845909E7}"/>
              </a:ext>
            </a:extLst>
          </p:cNvPr>
          <p:cNvSpPr>
            <a:spLocks noGrp="1"/>
          </p:cNvSpPr>
          <p:nvPr>
            <p:ph sz="half" idx="2"/>
          </p:nvPr>
        </p:nvSpPr>
        <p:spPr>
          <a:xfrm>
            <a:off x="5943600" y="1496291"/>
            <a:ext cx="5181600" cy="4680672"/>
          </a:xfrm>
        </p:spPr>
        <p:txBody>
          <a:bodyPr/>
          <a:lstStyle/>
          <a:p>
            <a:r>
              <a:rPr lang="en-US" dirty="0"/>
              <a:t>T-</a:t>
            </a:r>
            <a:r>
              <a:rPr lang="en-US" dirty="0" err="1"/>
              <a:t>DXd</a:t>
            </a:r>
            <a:r>
              <a:rPr lang="en-US" dirty="0"/>
              <a:t> has shown impressive activity in both stable and active/progressive brain metastases</a:t>
            </a:r>
          </a:p>
          <a:p>
            <a:endParaRPr lang="en-US" dirty="0"/>
          </a:p>
        </p:txBody>
      </p:sp>
      <p:sp>
        <p:nvSpPr>
          <p:cNvPr id="4" name="Footer Placeholder 3">
            <a:extLst>
              <a:ext uri="{FF2B5EF4-FFF2-40B4-BE49-F238E27FC236}">
                <a16:creationId xmlns:a16="http://schemas.microsoft.com/office/drawing/2014/main" id="{00D321A3-AD88-97F9-AE56-F4A35967AEE1}"/>
              </a:ext>
            </a:extLst>
          </p:cNvPr>
          <p:cNvSpPr>
            <a:spLocks noGrp="1"/>
          </p:cNvSpPr>
          <p:nvPr>
            <p:ph type="ftr" sz="quarter" idx="3"/>
          </p:nvPr>
        </p:nvSpPr>
        <p:spPr>
          <a:xfrm>
            <a:off x="609600" y="6356350"/>
            <a:ext cx="10515599" cy="442131"/>
          </a:xfrm>
        </p:spPr>
        <p:txBody>
          <a:bodyPr/>
          <a:lstStyle/>
          <a:p>
            <a:r>
              <a:rPr lang="en-US" dirty="0"/>
              <a:t>ADC, antibody-drug conjugate; HER2, human epidermal growth factor receptor 2; T-</a:t>
            </a:r>
            <a:r>
              <a:rPr lang="en-US" dirty="0" err="1"/>
              <a:t>DXd</a:t>
            </a:r>
            <a:r>
              <a:rPr lang="en-US" dirty="0"/>
              <a:t>, trastuzumab </a:t>
            </a:r>
            <a:r>
              <a:rPr lang="en-US" dirty="0" err="1"/>
              <a:t>deruxtecan</a:t>
            </a:r>
            <a:r>
              <a:rPr lang="en-US" dirty="0"/>
              <a:t>.</a:t>
            </a:r>
          </a:p>
          <a:p>
            <a:r>
              <a:rPr lang="en-US" dirty="0"/>
              <a:t>Lin NU, et al. </a:t>
            </a:r>
            <a:r>
              <a:rPr lang="en-US" i="1" dirty="0"/>
              <a:t>Cancer</a:t>
            </a:r>
            <a:r>
              <a:rPr lang="en-US" dirty="0"/>
              <a:t>. 2008;113(10):2638-45; Lin NU, et al. </a:t>
            </a:r>
            <a:r>
              <a:rPr lang="en-US" i="1" dirty="0"/>
              <a:t>Cancer</a:t>
            </a:r>
            <a:r>
              <a:rPr lang="en-US" dirty="0"/>
              <a:t>. 2012;118(22):5463-72; </a:t>
            </a:r>
            <a:r>
              <a:rPr lang="en-US" dirty="0" err="1"/>
              <a:t>Soffietti</a:t>
            </a:r>
            <a:r>
              <a:rPr lang="en-US" dirty="0"/>
              <a:t> R, et al. </a:t>
            </a:r>
            <a:r>
              <a:rPr lang="en-US" i="1" dirty="0"/>
              <a:t>Nat Rev Neurol</a:t>
            </a:r>
            <a:r>
              <a:rPr lang="en-US" dirty="0"/>
              <a:t>. 2020;16(10):557-74.</a:t>
            </a:r>
          </a:p>
        </p:txBody>
      </p:sp>
    </p:spTree>
    <p:extLst>
      <p:ext uri="{BB962C8B-B14F-4D97-AF65-F5344CB8AC3E}">
        <p14:creationId xmlns:p14="http://schemas.microsoft.com/office/powerpoint/2010/main" val="3489719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B6B4-0C0D-264A-B9AA-058B98CE0EA0}"/>
              </a:ext>
            </a:extLst>
          </p:cNvPr>
          <p:cNvSpPr>
            <a:spLocks noGrp="1"/>
          </p:cNvSpPr>
          <p:nvPr>
            <p:ph type="title"/>
          </p:nvPr>
        </p:nvSpPr>
        <p:spPr>
          <a:xfrm>
            <a:off x="609600" y="199505"/>
            <a:ext cx="10744200" cy="1185577"/>
          </a:xfrm>
        </p:spPr>
        <p:txBody>
          <a:bodyPr>
            <a:normAutofit/>
          </a:bodyPr>
          <a:lstStyle/>
          <a:p>
            <a:r>
              <a:rPr lang="en-US" dirty="0"/>
              <a:t>T-DM1 Showed Initial Activity of ADCs in HER2+</a:t>
            </a:r>
            <a:br>
              <a:rPr lang="en-US" dirty="0"/>
            </a:br>
            <a:r>
              <a:rPr lang="en-US" dirty="0"/>
              <a:t>Brain Metastases</a:t>
            </a:r>
          </a:p>
        </p:txBody>
      </p:sp>
      <p:sp>
        <p:nvSpPr>
          <p:cNvPr id="5" name="Content Placeholder 4">
            <a:extLst>
              <a:ext uri="{FF2B5EF4-FFF2-40B4-BE49-F238E27FC236}">
                <a16:creationId xmlns:a16="http://schemas.microsoft.com/office/drawing/2014/main" id="{BC3EB4F8-4A6D-9246-8934-0C8E4DD931FB}"/>
              </a:ext>
            </a:extLst>
          </p:cNvPr>
          <p:cNvSpPr>
            <a:spLocks noGrp="1"/>
          </p:cNvSpPr>
          <p:nvPr>
            <p:ph sz="half" idx="2"/>
          </p:nvPr>
        </p:nvSpPr>
        <p:spPr>
          <a:xfrm>
            <a:off x="6594764" y="1497013"/>
            <a:ext cx="5221316" cy="4679950"/>
          </a:xfrm>
        </p:spPr>
        <p:txBody>
          <a:bodyPr/>
          <a:lstStyle/>
          <a:p>
            <a:r>
              <a:rPr lang="en-US" dirty="0"/>
              <a:t>398/2003 enrolled patients with BM at baseline</a:t>
            </a:r>
          </a:p>
          <a:p>
            <a:r>
              <a:rPr lang="en-US" dirty="0"/>
              <a:t>In the 126 patients with measurable BM:</a:t>
            </a:r>
          </a:p>
          <a:p>
            <a:pPr lvl="1"/>
            <a:r>
              <a:rPr lang="en-US" dirty="0"/>
              <a:t>Best overall response (CNS and non-CNS) = 21.4%</a:t>
            </a:r>
          </a:p>
          <a:p>
            <a:pPr lvl="1"/>
            <a:r>
              <a:rPr lang="en-US" dirty="0"/>
              <a:t>Clinical benefit rate = 42.9%</a:t>
            </a:r>
          </a:p>
          <a:p>
            <a:r>
              <a:rPr lang="en-US" dirty="0"/>
              <a:t>Challenged historical thinking that large ADCs could not penetrate BBB</a:t>
            </a:r>
          </a:p>
        </p:txBody>
      </p:sp>
      <p:sp>
        <p:nvSpPr>
          <p:cNvPr id="14" name="Footer Placeholder 13">
            <a:extLst>
              <a:ext uri="{FF2B5EF4-FFF2-40B4-BE49-F238E27FC236}">
                <a16:creationId xmlns:a16="http://schemas.microsoft.com/office/drawing/2014/main" id="{D6EE1F66-26EB-119D-0C3C-DB84D35BC4CE}"/>
              </a:ext>
            </a:extLst>
          </p:cNvPr>
          <p:cNvSpPr>
            <a:spLocks noGrp="1"/>
          </p:cNvSpPr>
          <p:nvPr>
            <p:ph type="ftr" sz="quarter" idx="3"/>
          </p:nvPr>
        </p:nvSpPr>
        <p:spPr>
          <a:xfrm>
            <a:off x="609600" y="6356350"/>
            <a:ext cx="10515599" cy="442131"/>
          </a:xfrm>
        </p:spPr>
        <p:txBody>
          <a:bodyPr/>
          <a:lstStyle/>
          <a:p>
            <a:r>
              <a:rPr lang="en-US" dirty="0"/>
              <a:t>BBB, blood brain barrier; BM, brain metastasis; CNS, central nervous system; CR, complete response; PD, progressive disease; PR, partial response; SD, stable disease; T-DM1, ado-trastuzumab emtansine.</a:t>
            </a:r>
          </a:p>
          <a:p>
            <a:r>
              <a:rPr lang="en-US" dirty="0" err="1"/>
              <a:t>Montemurro</a:t>
            </a:r>
            <a:r>
              <a:rPr lang="en-US" dirty="0"/>
              <a:t> F, et al. </a:t>
            </a:r>
            <a:r>
              <a:rPr lang="en-US" i="1" dirty="0"/>
              <a:t>Ann Oncol. </a:t>
            </a:r>
            <a:r>
              <a:rPr lang="en-US" dirty="0"/>
              <a:t>2020;31(10):1350-8. </a:t>
            </a:r>
          </a:p>
        </p:txBody>
      </p:sp>
      <p:grpSp>
        <p:nvGrpSpPr>
          <p:cNvPr id="32" name="Group 31">
            <a:extLst>
              <a:ext uri="{FF2B5EF4-FFF2-40B4-BE49-F238E27FC236}">
                <a16:creationId xmlns:a16="http://schemas.microsoft.com/office/drawing/2014/main" id="{10152D69-B7F0-FF2F-0B4C-B26C1C269632}"/>
              </a:ext>
            </a:extLst>
          </p:cNvPr>
          <p:cNvGrpSpPr/>
          <p:nvPr/>
        </p:nvGrpSpPr>
        <p:grpSpPr>
          <a:xfrm>
            <a:off x="723150" y="1458813"/>
            <a:ext cx="5576049" cy="4432581"/>
            <a:chOff x="824750" y="1458813"/>
            <a:chExt cx="5576049" cy="4432581"/>
          </a:xfrm>
        </p:grpSpPr>
        <p:grpSp>
          <p:nvGrpSpPr>
            <p:cNvPr id="29" name="Group 28">
              <a:extLst>
                <a:ext uri="{FF2B5EF4-FFF2-40B4-BE49-F238E27FC236}">
                  <a16:creationId xmlns:a16="http://schemas.microsoft.com/office/drawing/2014/main" id="{6E37F239-B2FA-BDFC-2F34-D2D7976CC864}"/>
                </a:ext>
              </a:extLst>
            </p:cNvPr>
            <p:cNvGrpSpPr/>
            <p:nvPr/>
          </p:nvGrpSpPr>
          <p:grpSpPr>
            <a:xfrm>
              <a:off x="1505414" y="1563688"/>
              <a:ext cx="4895385" cy="4027860"/>
              <a:chOff x="1505414" y="1563688"/>
              <a:chExt cx="4895385" cy="4027860"/>
            </a:xfrm>
          </p:grpSpPr>
          <p:pic>
            <p:nvPicPr>
              <p:cNvPr id="6" name="Picture 2" descr="Figure thumbnail gr1">
                <a:extLst>
                  <a:ext uri="{FF2B5EF4-FFF2-40B4-BE49-F238E27FC236}">
                    <a16:creationId xmlns:a16="http://schemas.microsoft.com/office/drawing/2014/main" id="{BD71BD0C-5144-6B61-B910-27A33015054B}"/>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bwMode="auto">
              <a:xfrm>
                <a:off x="1505414" y="1563688"/>
                <a:ext cx="4895385" cy="402786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A34844DE-C89E-8EE4-8106-FEC4D0387B18}"/>
                  </a:ext>
                </a:extLst>
              </p:cNvPr>
              <p:cNvSpPr/>
              <p:nvPr/>
            </p:nvSpPr>
            <p:spPr>
              <a:xfrm>
                <a:off x="5058755" y="1607042"/>
                <a:ext cx="1313180" cy="7602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B3730CD3-003A-9142-1DBC-8ED2EA6648B4}"/>
                </a:ext>
              </a:extLst>
            </p:cNvPr>
            <p:cNvSpPr txBox="1"/>
            <p:nvPr/>
          </p:nvSpPr>
          <p:spPr>
            <a:xfrm>
              <a:off x="1133731" y="1458813"/>
              <a:ext cx="455574" cy="4132734"/>
            </a:xfrm>
            <a:prstGeom prst="rect">
              <a:avLst/>
            </a:prstGeom>
            <a:noFill/>
          </p:spPr>
          <p:txBody>
            <a:bodyPr wrap="none" rtlCol="0">
              <a:spAutoFit/>
            </a:bodyPr>
            <a:lstStyle/>
            <a:p>
              <a:pPr algn="r">
                <a:lnSpc>
                  <a:spcPct val="150000"/>
                </a:lnSpc>
                <a:spcAft>
                  <a:spcPts val="100"/>
                </a:spcAft>
              </a:pPr>
              <a:r>
                <a:rPr lang="en-US" sz="1050" dirty="0"/>
                <a:t>275</a:t>
              </a:r>
            </a:p>
            <a:p>
              <a:pPr algn="r">
                <a:lnSpc>
                  <a:spcPct val="150000"/>
                </a:lnSpc>
                <a:spcAft>
                  <a:spcPts val="100"/>
                </a:spcAft>
              </a:pPr>
              <a:r>
                <a:rPr lang="en-US" sz="1050" dirty="0"/>
                <a:t>250</a:t>
              </a:r>
            </a:p>
            <a:p>
              <a:pPr algn="r">
                <a:lnSpc>
                  <a:spcPct val="150000"/>
                </a:lnSpc>
                <a:spcAft>
                  <a:spcPts val="100"/>
                </a:spcAft>
              </a:pPr>
              <a:r>
                <a:rPr lang="en-US" sz="1050" dirty="0"/>
                <a:t>225</a:t>
              </a:r>
            </a:p>
            <a:p>
              <a:pPr algn="r">
                <a:lnSpc>
                  <a:spcPct val="150000"/>
                </a:lnSpc>
                <a:spcAft>
                  <a:spcPts val="100"/>
                </a:spcAft>
              </a:pPr>
              <a:r>
                <a:rPr lang="en-US" sz="1050" dirty="0"/>
                <a:t>200</a:t>
              </a:r>
            </a:p>
            <a:p>
              <a:pPr algn="r">
                <a:lnSpc>
                  <a:spcPct val="150000"/>
                </a:lnSpc>
                <a:spcAft>
                  <a:spcPts val="100"/>
                </a:spcAft>
              </a:pPr>
              <a:r>
                <a:rPr lang="en-US" sz="1050" dirty="0"/>
                <a:t>175</a:t>
              </a:r>
            </a:p>
            <a:p>
              <a:pPr algn="r">
                <a:lnSpc>
                  <a:spcPct val="150000"/>
                </a:lnSpc>
                <a:spcAft>
                  <a:spcPts val="100"/>
                </a:spcAft>
              </a:pPr>
              <a:r>
                <a:rPr lang="en-US" sz="1050" dirty="0"/>
                <a:t>150</a:t>
              </a:r>
            </a:p>
            <a:p>
              <a:pPr algn="r">
                <a:lnSpc>
                  <a:spcPct val="150000"/>
                </a:lnSpc>
                <a:spcAft>
                  <a:spcPts val="100"/>
                </a:spcAft>
              </a:pPr>
              <a:r>
                <a:rPr lang="en-US" sz="1050" dirty="0"/>
                <a:t>125</a:t>
              </a:r>
            </a:p>
            <a:p>
              <a:pPr algn="r">
                <a:lnSpc>
                  <a:spcPct val="150000"/>
                </a:lnSpc>
                <a:spcAft>
                  <a:spcPts val="100"/>
                </a:spcAft>
              </a:pPr>
              <a:r>
                <a:rPr lang="en-US" sz="1050" dirty="0"/>
                <a:t>100</a:t>
              </a:r>
            </a:p>
            <a:p>
              <a:pPr algn="r">
                <a:lnSpc>
                  <a:spcPct val="150000"/>
                </a:lnSpc>
                <a:spcAft>
                  <a:spcPts val="100"/>
                </a:spcAft>
              </a:pPr>
              <a:r>
                <a:rPr lang="en-US" sz="1050" dirty="0"/>
                <a:t>75</a:t>
              </a:r>
            </a:p>
            <a:p>
              <a:pPr algn="r">
                <a:lnSpc>
                  <a:spcPct val="150000"/>
                </a:lnSpc>
                <a:spcAft>
                  <a:spcPts val="100"/>
                </a:spcAft>
              </a:pPr>
              <a:r>
                <a:rPr lang="en-US" sz="1050" dirty="0"/>
                <a:t>50</a:t>
              </a:r>
            </a:p>
            <a:p>
              <a:pPr algn="r">
                <a:lnSpc>
                  <a:spcPct val="150000"/>
                </a:lnSpc>
                <a:spcAft>
                  <a:spcPts val="100"/>
                </a:spcAft>
              </a:pPr>
              <a:r>
                <a:rPr lang="en-US" sz="1050" dirty="0"/>
                <a:t>25</a:t>
              </a:r>
            </a:p>
            <a:p>
              <a:pPr algn="r">
                <a:lnSpc>
                  <a:spcPct val="150000"/>
                </a:lnSpc>
                <a:spcAft>
                  <a:spcPts val="100"/>
                </a:spcAft>
              </a:pPr>
              <a:r>
                <a:rPr lang="en-US" sz="1050" dirty="0"/>
                <a:t>0</a:t>
              </a:r>
            </a:p>
            <a:p>
              <a:pPr algn="r">
                <a:lnSpc>
                  <a:spcPct val="150000"/>
                </a:lnSpc>
                <a:spcAft>
                  <a:spcPts val="100"/>
                </a:spcAft>
              </a:pPr>
              <a:r>
                <a:rPr lang="en-US" sz="1050" dirty="0"/>
                <a:t>-25</a:t>
              </a:r>
            </a:p>
            <a:p>
              <a:pPr algn="r">
                <a:lnSpc>
                  <a:spcPct val="150000"/>
                </a:lnSpc>
                <a:spcAft>
                  <a:spcPts val="100"/>
                </a:spcAft>
              </a:pPr>
              <a:r>
                <a:rPr lang="en-US" sz="1050" dirty="0"/>
                <a:t>-50</a:t>
              </a:r>
            </a:p>
            <a:p>
              <a:pPr algn="r">
                <a:lnSpc>
                  <a:spcPct val="150000"/>
                </a:lnSpc>
                <a:spcAft>
                  <a:spcPts val="100"/>
                </a:spcAft>
              </a:pPr>
              <a:r>
                <a:rPr lang="en-US" sz="1050" dirty="0"/>
                <a:t>-75</a:t>
              </a:r>
            </a:p>
            <a:p>
              <a:pPr algn="r">
                <a:lnSpc>
                  <a:spcPct val="150000"/>
                </a:lnSpc>
                <a:spcAft>
                  <a:spcPts val="100"/>
                </a:spcAft>
              </a:pPr>
              <a:r>
                <a:rPr lang="en-US" sz="1050" dirty="0"/>
                <a:t>-100</a:t>
              </a:r>
            </a:p>
          </p:txBody>
        </p:sp>
        <p:sp>
          <p:nvSpPr>
            <p:cNvPr id="20" name="TextBox 19">
              <a:extLst>
                <a:ext uri="{FF2B5EF4-FFF2-40B4-BE49-F238E27FC236}">
                  <a16:creationId xmlns:a16="http://schemas.microsoft.com/office/drawing/2014/main" id="{AC58A7C0-858E-5554-4E59-66F4CB96F15A}"/>
                </a:ext>
              </a:extLst>
            </p:cNvPr>
            <p:cNvSpPr txBox="1"/>
            <p:nvPr/>
          </p:nvSpPr>
          <p:spPr>
            <a:xfrm rot="16200000">
              <a:off x="-778574" y="3453362"/>
              <a:ext cx="3501280" cy="294632"/>
            </a:xfrm>
            <a:prstGeom prst="rect">
              <a:avLst/>
            </a:prstGeom>
            <a:noFill/>
          </p:spPr>
          <p:txBody>
            <a:bodyPr wrap="none" rtlCol="0">
              <a:spAutoFit/>
            </a:bodyPr>
            <a:lstStyle/>
            <a:p>
              <a:pPr algn="r">
                <a:lnSpc>
                  <a:spcPct val="150000"/>
                </a:lnSpc>
                <a:spcAft>
                  <a:spcPts val="100"/>
                </a:spcAft>
              </a:pPr>
              <a:r>
                <a:rPr lang="en-US" sz="1000" b="1" dirty="0"/>
                <a:t>% change in sum of dimensions of target brain lesions</a:t>
              </a:r>
            </a:p>
          </p:txBody>
        </p:sp>
        <p:sp>
          <p:nvSpPr>
            <p:cNvPr id="21" name="TextBox 20">
              <a:extLst>
                <a:ext uri="{FF2B5EF4-FFF2-40B4-BE49-F238E27FC236}">
                  <a16:creationId xmlns:a16="http://schemas.microsoft.com/office/drawing/2014/main" id="{1CDB87B7-3FB4-AE12-987F-E9FF8CEB8D6B}"/>
                </a:ext>
              </a:extLst>
            </p:cNvPr>
            <p:cNvSpPr txBox="1"/>
            <p:nvPr/>
          </p:nvSpPr>
          <p:spPr>
            <a:xfrm>
              <a:off x="3280486" y="5576500"/>
              <a:ext cx="1345240" cy="314894"/>
            </a:xfrm>
            <a:prstGeom prst="rect">
              <a:avLst/>
            </a:prstGeom>
            <a:noFill/>
          </p:spPr>
          <p:txBody>
            <a:bodyPr wrap="none" rtlCol="0">
              <a:spAutoFit/>
            </a:bodyPr>
            <a:lstStyle/>
            <a:p>
              <a:pPr algn="r">
                <a:lnSpc>
                  <a:spcPct val="150000"/>
                </a:lnSpc>
                <a:spcAft>
                  <a:spcPts val="100"/>
                </a:spcAft>
              </a:pPr>
              <a:r>
                <a:rPr lang="en-US" sz="1100" b="1" dirty="0"/>
                <a:t>Patients (n = 125)</a:t>
              </a:r>
            </a:p>
          </p:txBody>
        </p:sp>
        <p:grpSp>
          <p:nvGrpSpPr>
            <p:cNvPr id="31" name="Group 30">
              <a:extLst>
                <a:ext uri="{FF2B5EF4-FFF2-40B4-BE49-F238E27FC236}">
                  <a16:creationId xmlns:a16="http://schemas.microsoft.com/office/drawing/2014/main" id="{802EB680-1727-5297-E040-362BF8B92B4E}"/>
                </a:ext>
              </a:extLst>
            </p:cNvPr>
            <p:cNvGrpSpPr/>
            <p:nvPr/>
          </p:nvGrpSpPr>
          <p:grpSpPr>
            <a:xfrm>
              <a:off x="4866998" y="1877154"/>
              <a:ext cx="1383712" cy="1066959"/>
              <a:chOff x="4882686" y="2467019"/>
              <a:chExt cx="1383712" cy="1066959"/>
            </a:xfrm>
          </p:grpSpPr>
          <p:sp>
            <p:nvSpPr>
              <p:cNvPr id="22" name="TextBox 21">
                <a:extLst>
                  <a:ext uri="{FF2B5EF4-FFF2-40B4-BE49-F238E27FC236}">
                    <a16:creationId xmlns:a16="http://schemas.microsoft.com/office/drawing/2014/main" id="{78623F59-910C-BDA5-7F5F-5C8FF59FDA66}"/>
                  </a:ext>
                </a:extLst>
              </p:cNvPr>
              <p:cNvSpPr txBox="1"/>
              <p:nvPr/>
            </p:nvSpPr>
            <p:spPr>
              <a:xfrm>
                <a:off x="4882686" y="2467019"/>
                <a:ext cx="1383712" cy="1066959"/>
              </a:xfrm>
              <a:prstGeom prst="rect">
                <a:avLst/>
              </a:prstGeom>
              <a:noFill/>
            </p:spPr>
            <p:txBody>
              <a:bodyPr wrap="none" rtlCol="0">
                <a:spAutoFit/>
              </a:bodyPr>
              <a:lstStyle/>
              <a:p>
                <a:pPr>
                  <a:spcAft>
                    <a:spcPts val="100"/>
                  </a:spcAft>
                </a:pPr>
                <a:r>
                  <a:rPr lang="en-US" sz="900" b="1" dirty="0"/>
                  <a:t>Best overall response</a:t>
                </a:r>
              </a:p>
              <a:p>
                <a:pPr marL="176213" lvl="1" indent="117475">
                  <a:spcAft>
                    <a:spcPts val="700"/>
                  </a:spcAft>
                </a:pPr>
                <a:r>
                  <a:rPr lang="en-US" sz="900" dirty="0"/>
                  <a:t>CR (n = 3)</a:t>
                </a:r>
              </a:p>
              <a:p>
                <a:pPr marL="176213" lvl="1" indent="117475">
                  <a:spcAft>
                    <a:spcPts val="700"/>
                  </a:spcAft>
                </a:pPr>
                <a:r>
                  <a:rPr lang="en-US" sz="900" dirty="0"/>
                  <a:t>PR (n = 24)</a:t>
                </a:r>
              </a:p>
              <a:p>
                <a:pPr marL="176213" lvl="1" indent="117475">
                  <a:spcAft>
                    <a:spcPts val="700"/>
                  </a:spcAft>
                </a:pPr>
                <a:r>
                  <a:rPr lang="en-US" sz="900" dirty="0"/>
                  <a:t>SD (n = 55)</a:t>
                </a:r>
              </a:p>
              <a:p>
                <a:pPr marL="176213" lvl="1" indent="117475">
                  <a:spcAft>
                    <a:spcPts val="700"/>
                  </a:spcAft>
                </a:pPr>
                <a:r>
                  <a:rPr lang="en-US" sz="900" dirty="0"/>
                  <a:t>PD (n = 44)</a:t>
                </a:r>
              </a:p>
            </p:txBody>
          </p:sp>
          <p:sp>
            <p:nvSpPr>
              <p:cNvPr id="24" name="Rectangle 23">
                <a:extLst>
                  <a:ext uri="{FF2B5EF4-FFF2-40B4-BE49-F238E27FC236}">
                    <a16:creationId xmlns:a16="http://schemas.microsoft.com/office/drawing/2014/main" id="{C4DC4BD7-A3D8-6C97-6901-6EF7CE6C9E9A}"/>
                  </a:ext>
                </a:extLst>
              </p:cNvPr>
              <p:cNvSpPr/>
              <p:nvPr/>
            </p:nvSpPr>
            <p:spPr>
              <a:xfrm>
                <a:off x="5058756" y="2689761"/>
                <a:ext cx="100941" cy="106878"/>
              </a:xfrm>
              <a:prstGeom prst="rect">
                <a:avLst/>
              </a:prstGeom>
              <a:solidFill>
                <a:srgbClr val="6978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366A7A9-35DB-7D72-357A-3670CAB0EB5B}"/>
                  </a:ext>
                </a:extLst>
              </p:cNvPr>
              <p:cNvSpPr/>
              <p:nvPr/>
            </p:nvSpPr>
            <p:spPr>
              <a:xfrm>
                <a:off x="5058756" y="2901514"/>
                <a:ext cx="100941" cy="106878"/>
              </a:xfrm>
              <a:prstGeom prst="rect">
                <a:avLst/>
              </a:prstGeom>
              <a:solidFill>
                <a:srgbClr val="0240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FED592B-D0EB-07D7-11F1-91EF43973E7B}"/>
                  </a:ext>
                </a:extLst>
              </p:cNvPr>
              <p:cNvSpPr/>
              <p:nvPr/>
            </p:nvSpPr>
            <p:spPr>
              <a:xfrm>
                <a:off x="5058756" y="3117956"/>
                <a:ext cx="100941" cy="106878"/>
              </a:xfrm>
              <a:prstGeom prst="rect">
                <a:avLst/>
              </a:prstGeom>
              <a:solidFill>
                <a:srgbClr val="C6A2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EE97011-FAD5-7C2F-C47D-296E5145CB7D}"/>
                  </a:ext>
                </a:extLst>
              </p:cNvPr>
              <p:cNvSpPr/>
              <p:nvPr/>
            </p:nvSpPr>
            <p:spPr>
              <a:xfrm>
                <a:off x="5058755" y="3350782"/>
                <a:ext cx="100941" cy="106878"/>
              </a:xfrm>
              <a:prstGeom prst="rect">
                <a:avLst/>
              </a:prstGeom>
              <a:solidFill>
                <a:srgbClr val="71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4365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AA772-47A4-07E9-2D9B-244199653506}"/>
              </a:ext>
            </a:extLst>
          </p:cNvPr>
          <p:cNvSpPr>
            <a:spLocks noGrp="1"/>
          </p:cNvSpPr>
          <p:nvPr>
            <p:ph type="title"/>
          </p:nvPr>
        </p:nvSpPr>
        <p:spPr>
          <a:xfrm>
            <a:off x="609600" y="199505"/>
            <a:ext cx="10744200" cy="1185577"/>
          </a:xfrm>
        </p:spPr>
        <p:txBody>
          <a:bodyPr>
            <a:normAutofit/>
          </a:bodyPr>
          <a:lstStyle/>
          <a:p>
            <a:r>
              <a:rPr lang="en-US" dirty="0"/>
              <a:t>Sacituzumab </a:t>
            </a:r>
            <a:r>
              <a:rPr lang="en-US" dirty="0" err="1"/>
              <a:t>Govitecan</a:t>
            </a:r>
            <a:r>
              <a:rPr lang="en-US" dirty="0"/>
              <a:t> Showed Therapeutic Levels in Resected Brain Tumors in Small Study</a:t>
            </a:r>
          </a:p>
        </p:txBody>
      </p:sp>
      <p:pic>
        <p:nvPicPr>
          <p:cNvPr id="5" name="Picture 4">
            <a:extLst>
              <a:ext uri="{FF2B5EF4-FFF2-40B4-BE49-F238E27FC236}">
                <a16:creationId xmlns:a16="http://schemas.microsoft.com/office/drawing/2014/main" id="{512E5FD6-01B8-6511-EAC0-68C94347D9DA}"/>
              </a:ext>
            </a:extLst>
          </p:cNvPr>
          <p:cNvPicPr>
            <a:picLocks noChangeAspect="1"/>
          </p:cNvPicPr>
          <p:nvPr/>
        </p:nvPicPr>
        <p:blipFill>
          <a:blip r:embed="rId2"/>
          <a:stretch>
            <a:fillRect/>
          </a:stretch>
        </p:blipFill>
        <p:spPr>
          <a:xfrm>
            <a:off x="526603" y="1783122"/>
            <a:ext cx="5492741" cy="3190194"/>
          </a:xfrm>
          <a:prstGeom prst="rect">
            <a:avLst/>
          </a:prstGeom>
        </p:spPr>
      </p:pic>
      <p:graphicFrame>
        <p:nvGraphicFramePr>
          <p:cNvPr id="8" name="Content Placeholder 6">
            <a:extLst>
              <a:ext uri="{FF2B5EF4-FFF2-40B4-BE49-F238E27FC236}">
                <a16:creationId xmlns:a16="http://schemas.microsoft.com/office/drawing/2014/main" id="{1F3D6B42-C236-A069-EEE8-36B3606F2DE6}"/>
              </a:ext>
            </a:extLst>
          </p:cNvPr>
          <p:cNvGraphicFramePr>
            <a:graphicFrameLocks/>
          </p:cNvGraphicFramePr>
          <p:nvPr>
            <p:extLst>
              <p:ext uri="{D42A27DB-BD31-4B8C-83A1-F6EECF244321}">
                <p14:modId xmlns:p14="http://schemas.microsoft.com/office/powerpoint/2010/main" val="4053453997"/>
              </p:ext>
            </p:extLst>
          </p:nvPr>
        </p:nvGraphicFramePr>
        <p:xfrm>
          <a:off x="6385887" y="2012312"/>
          <a:ext cx="4967912" cy="2624232"/>
        </p:xfrm>
        <a:graphic>
          <a:graphicData uri="http://schemas.openxmlformats.org/drawingml/2006/table">
            <a:tbl>
              <a:tblPr firstRow="1" bandRow="1">
                <a:tableStyleId>{5C22544A-7EE6-4342-B048-85BDC9FD1C3A}</a:tableStyleId>
              </a:tblPr>
              <a:tblGrid>
                <a:gridCol w="1441909">
                  <a:extLst>
                    <a:ext uri="{9D8B030D-6E8A-4147-A177-3AD203B41FA5}">
                      <a16:colId xmlns:a16="http://schemas.microsoft.com/office/drawing/2014/main" val="1715669731"/>
                    </a:ext>
                  </a:extLst>
                </a:gridCol>
                <a:gridCol w="1042047">
                  <a:extLst>
                    <a:ext uri="{9D8B030D-6E8A-4147-A177-3AD203B41FA5}">
                      <a16:colId xmlns:a16="http://schemas.microsoft.com/office/drawing/2014/main" val="3708063745"/>
                    </a:ext>
                  </a:extLst>
                </a:gridCol>
                <a:gridCol w="1241978">
                  <a:extLst>
                    <a:ext uri="{9D8B030D-6E8A-4147-A177-3AD203B41FA5}">
                      <a16:colId xmlns:a16="http://schemas.microsoft.com/office/drawing/2014/main" val="3595307100"/>
                    </a:ext>
                  </a:extLst>
                </a:gridCol>
                <a:gridCol w="1241978">
                  <a:extLst>
                    <a:ext uri="{9D8B030D-6E8A-4147-A177-3AD203B41FA5}">
                      <a16:colId xmlns:a16="http://schemas.microsoft.com/office/drawing/2014/main" val="1470018452"/>
                    </a:ext>
                  </a:extLst>
                </a:gridCol>
              </a:tblGrid>
              <a:tr h="784676">
                <a:tc>
                  <a:txBody>
                    <a:bodyPr/>
                    <a:lstStyle/>
                    <a:p>
                      <a:pPr algn="ctr"/>
                      <a:endParaRPr lang="en-US" sz="1200" dirty="0"/>
                    </a:p>
                  </a:txBody>
                  <a:tcPr marL="70019" marR="70019" marT="35010" marB="35010" anchor="ctr"/>
                </a:tc>
                <a:tc>
                  <a:txBody>
                    <a:bodyPr/>
                    <a:lstStyle/>
                    <a:p>
                      <a:pPr algn="ctr"/>
                      <a:r>
                        <a:rPr lang="en-US" sz="1200" dirty="0"/>
                        <a:t>CNS Tumor</a:t>
                      </a:r>
                      <a:r>
                        <a:rPr lang="en-US" sz="1200" baseline="0" dirty="0"/>
                        <a:t> </a:t>
                      </a:r>
                      <a:r>
                        <a:rPr lang="en-US" sz="1200" dirty="0"/>
                        <a:t>Mean Total SN-38</a:t>
                      </a:r>
                    </a:p>
                  </a:txBody>
                  <a:tcPr marL="70019" marR="70019" marT="35010" marB="35010" anchor="ctr"/>
                </a:tc>
                <a:tc>
                  <a:txBody>
                    <a:bodyPr/>
                    <a:lstStyle/>
                    <a:p>
                      <a:pPr algn="ctr"/>
                      <a:r>
                        <a:rPr lang="en-US" sz="1200" dirty="0"/>
                        <a:t>CNS Tumor Mean Free [SN-38] </a:t>
                      </a:r>
                    </a:p>
                  </a:txBody>
                  <a:tcPr marL="70019" marR="70019" marT="35010" marB="35010" anchor="ctr"/>
                </a:tc>
                <a:tc>
                  <a:txBody>
                    <a:bodyPr/>
                    <a:lstStyle/>
                    <a:p>
                      <a:pPr algn="ctr"/>
                      <a:r>
                        <a:rPr lang="en-US" sz="1200" dirty="0"/>
                        <a:t>Fold</a:t>
                      </a:r>
                      <a:r>
                        <a:rPr lang="en-US" sz="1200" baseline="0" dirty="0"/>
                        <a:t> change from IC-50</a:t>
                      </a:r>
                      <a:endParaRPr lang="en-US" sz="1200" dirty="0"/>
                    </a:p>
                  </a:txBody>
                  <a:tcPr marL="70019" marR="70019" marT="35010" marB="35010" anchor="ctr"/>
                </a:tc>
                <a:extLst>
                  <a:ext uri="{0D108BD9-81ED-4DB2-BD59-A6C34878D82A}">
                    <a16:rowId xmlns:a16="http://schemas.microsoft.com/office/drawing/2014/main" val="2497733587"/>
                  </a:ext>
                </a:extLst>
              </a:tr>
              <a:tr h="887506">
                <a:tc>
                  <a:txBody>
                    <a:bodyPr/>
                    <a:lstStyle/>
                    <a:p>
                      <a:pPr algn="ctr"/>
                      <a:r>
                        <a:rPr lang="en-US" sz="1200" b="1" dirty="0">
                          <a:solidFill>
                            <a:srgbClr val="000000"/>
                          </a:solidFill>
                        </a:rPr>
                        <a:t>Breast cancer CNS</a:t>
                      </a:r>
                      <a:r>
                        <a:rPr lang="en-US" sz="1200" b="1" baseline="0" dirty="0">
                          <a:solidFill>
                            <a:srgbClr val="000000"/>
                          </a:solidFill>
                        </a:rPr>
                        <a:t> metastases</a:t>
                      </a:r>
                    </a:p>
                    <a:p>
                      <a:pPr algn="ctr"/>
                      <a:r>
                        <a:rPr lang="en-US" sz="1200" b="1" baseline="0" dirty="0">
                          <a:solidFill>
                            <a:srgbClr val="000000"/>
                          </a:solidFill>
                        </a:rPr>
                        <a:t>(N = 4)</a:t>
                      </a:r>
                      <a:endParaRPr lang="en-US" sz="1200" b="1" dirty="0">
                        <a:solidFill>
                          <a:srgbClr val="000000"/>
                        </a:solidFill>
                      </a:endParaRPr>
                    </a:p>
                  </a:txBody>
                  <a:tcPr marL="70019" marR="70019" marT="35010" marB="3501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455nM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(174-1160)</a:t>
                      </a:r>
                    </a:p>
                    <a:p>
                      <a:pPr algn="ctr"/>
                      <a:endParaRPr lang="en-US" sz="1200" b="1" dirty="0"/>
                    </a:p>
                  </a:txBody>
                  <a:tcPr marL="70019" marR="70019" marT="35010" marB="35010" anchor="ctr"/>
                </a:tc>
                <a:tc>
                  <a:txBody>
                    <a:bodyPr/>
                    <a:lstStyle/>
                    <a:p>
                      <a:pPr algn="ctr"/>
                      <a:r>
                        <a:rPr lang="en-US" sz="1200" b="1" dirty="0"/>
                        <a:t>73nM </a:t>
                      </a:r>
                    </a:p>
                    <a:p>
                      <a:pPr algn="ctr"/>
                      <a:r>
                        <a:rPr lang="en-US" sz="1200" b="1" dirty="0"/>
                        <a:t>(15-198)</a:t>
                      </a:r>
                    </a:p>
                  </a:txBody>
                  <a:tcPr marL="70019" marR="70019" marT="35010" marB="35010" anchor="ctr"/>
                </a:tc>
                <a:tc>
                  <a:txBody>
                    <a:bodyPr/>
                    <a:lstStyle/>
                    <a:p>
                      <a:pPr algn="ctr"/>
                      <a:r>
                        <a:rPr lang="en-US" sz="1200" b="1" dirty="0"/>
                        <a:t>150-fold</a:t>
                      </a:r>
                    </a:p>
                  </a:txBody>
                  <a:tcPr marL="70019" marR="70019" marT="35010" marB="35010" anchor="ctr"/>
                </a:tc>
                <a:extLst>
                  <a:ext uri="{0D108BD9-81ED-4DB2-BD59-A6C34878D82A}">
                    <a16:rowId xmlns:a16="http://schemas.microsoft.com/office/drawing/2014/main" val="3422695980"/>
                  </a:ext>
                </a:extLst>
              </a:tr>
              <a:tr h="952050">
                <a:tc>
                  <a:txBody>
                    <a:bodyPr/>
                    <a:lstStyle/>
                    <a:p>
                      <a:pPr algn="ctr"/>
                      <a:r>
                        <a:rPr lang="en-US" sz="1200" b="1" dirty="0">
                          <a:solidFill>
                            <a:srgbClr val="000000"/>
                          </a:solidFill>
                        </a:rPr>
                        <a:t>Glioblastoma</a:t>
                      </a:r>
                      <a:r>
                        <a:rPr lang="en-US" sz="1200" b="1" baseline="0" dirty="0">
                          <a:solidFill>
                            <a:srgbClr val="000000"/>
                          </a:solidFill>
                        </a:rPr>
                        <a:t> </a:t>
                      </a:r>
                      <a:r>
                        <a:rPr lang="en-US" sz="1200" b="1" baseline="0" dirty="0" err="1">
                          <a:solidFill>
                            <a:srgbClr val="000000"/>
                          </a:solidFill>
                        </a:rPr>
                        <a:t>multiforme</a:t>
                      </a:r>
                      <a:endParaRPr lang="en-US" sz="1200" b="1" baseline="0" dirty="0">
                        <a:solidFill>
                          <a:srgbClr val="000000"/>
                        </a:solidFill>
                      </a:endParaRPr>
                    </a:p>
                    <a:p>
                      <a:pPr algn="ctr"/>
                      <a:r>
                        <a:rPr lang="en-US" sz="1200" b="1" baseline="0" dirty="0">
                          <a:solidFill>
                            <a:srgbClr val="000000"/>
                          </a:solidFill>
                        </a:rPr>
                        <a:t>(N = 6)</a:t>
                      </a:r>
                      <a:endParaRPr lang="en-US" sz="1200" b="1" dirty="0">
                        <a:solidFill>
                          <a:srgbClr val="000000"/>
                        </a:solidFill>
                      </a:endParaRPr>
                    </a:p>
                  </a:txBody>
                  <a:tcPr marL="70019" marR="70019" marT="35010" marB="3501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270nM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(93-687)</a:t>
                      </a:r>
                    </a:p>
                    <a:p>
                      <a:pPr algn="ctr"/>
                      <a:endParaRPr lang="en-US" sz="1200" b="1" dirty="0"/>
                    </a:p>
                  </a:txBody>
                  <a:tcPr marL="70019" marR="70019" marT="35010" marB="3501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46nM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(20-90)</a:t>
                      </a:r>
                    </a:p>
                    <a:p>
                      <a:pPr algn="ctr"/>
                      <a:endParaRPr lang="en-US" sz="1200" b="1" dirty="0"/>
                    </a:p>
                  </a:txBody>
                  <a:tcPr marL="70019" marR="70019" marT="35010" marB="35010" anchor="ctr"/>
                </a:tc>
                <a:tc>
                  <a:txBody>
                    <a:bodyPr/>
                    <a:lstStyle/>
                    <a:p>
                      <a:pPr algn="ctr"/>
                      <a:r>
                        <a:rPr lang="en-US" sz="1200" b="1" dirty="0"/>
                        <a:t>40-fold</a:t>
                      </a:r>
                    </a:p>
                  </a:txBody>
                  <a:tcPr marL="70019" marR="70019" marT="35010" marB="35010" anchor="ctr"/>
                </a:tc>
                <a:extLst>
                  <a:ext uri="{0D108BD9-81ED-4DB2-BD59-A6C34878D82A}">
                    <a16:rowId xmlns:a16="http://schemas.microsoft.com/office/drawing/2014/main" val="2157867636"/>
                  </a:ext>
                </a:extLst>
              </a:tr>
            </a:tbl>
          </a:graphicData>
        </a:graphic>
      </p:graphicFrame>
      <p:sp>
        <p:nvSpPr>
          <p:cNvPr id="9" name="TextBox 8">
            <a:extLst>
              <a:ext uri="{FF2B5EF4-FFF2-40B4-BE49-F238E27FC236}">
                <a16:creationId xmlns:a16="http://schemas.microsoft.com/office/drawing/2014/main" id="{E97B7769-2FB7-91B4-D3E3-97E29E855212}"/>
              </a:ext>
            </a:extLst>
          </p:cNvPr>
          <p:cNvSpPr txBox="1"/>
          <p:nvPr/>
        </p:nvSpPr>
        <p:spPr>
          <a:xfrm>
            <a:off x="926787" y="5094036"/>
            <a:ext cx="4301819" cy="309187"/>
          </a:xfrm>
          <a:prstGeom prst="rect">
            <a:avLst/>
          </a:prstGeom>
          <a:noFill/>
        </p:spPr>
        <p:txBody>
          <a:bodyPr wrap="none" rtlCol="0">
            <a:spAutoFit/>
          </a:bodyPr>
          <a:lstStyle/>
          <a:p>
            <a:r>
              <a:rPr lang="en-US" sz="1409" dirty="0"/>
              <a:t>Tumor response in MDA-MB-468 intracranial xenografts.</a:t>
            </a:r>
          </a:p>
        </p:txBody>
      </p:sp>
      <p:sp>
        <p:nvSpPr>
          <p:cNvPr id="10" name="TextBox 9">
            <a:extLst>
              <a:ext uri="{FF2B5EF4-FFF2-40B4-BE49-F238E27FC236}">
                <a16:creationId xmlns:a16="http://schemas.microsoft.com/office/drawing/2014/main" id="{87D178BD-1D5A-BD60-D124-3C8C80397D64}"/>
              </a:ext>
            </a:extLst>
          </p:cNvPr>
          <p:cNvSpPr txBox="1"/>
          <p:nvPr/>
        </p:nvSpPr>
        <p:spPr>
          <a:xfrm>
            <a:off x="6385886" y="4880003"/>
            <a:ext cx="5676125" cy="523220"/>
          </a:xfrm>
          <a:prstGeom prst="rect">
            <a:avLst/>
          </a:prstGeom>
          <a:noFill/>
        </p:spPr>
        <p:txBody>
          <a:bodyPr wrap="square" rtlCol="0">
            <a:spAutoFit/>
          </a:bodyPr>
          <a:lstStyle/>
          <a:p>
            <a:r>
              <a:rPr lang="en-US" sz="1400" dirty="0"/>
              <a:t>SN-38 levels in a preoperative window trial of Sacituzumab</a:t>
            </a:r>
            <a:br>
              <a:rPr lang="en-US" sz="1400" dirty="0"/>
            </a:br>
            <a:r>
              <a:rPr lang="en-US" sz="1400" dirty="0" err="1"/>
              <a:t>govitecan</a:t>
            </a:r>
            <a:r>
              <a:rPr lang="en-US" sz="1400" dirty="0"/>
              <a:t> in patients with BCBM or GBM</a:t>
            </a:r>
          </a:p>
        </p:txBody>
      </p:sp>
      <p:sp>
        <p:nvSpPr>
          <p:cNvPr id="11" name="Footer Placeholder 10">
            <a:extLst>
              <a:ext uri="{FF2B5EF4-FFF2-40B4-BE49-F238E27FC236}">
                <a16:creationId xmlns:a16="http://schemas.microsoft.com/office/drawing/2014/main" id="{5B2DE7E0-092E-0F03-C109-DD4AB4527921}"/>
              </a:ext>
            </a:extLst>
          </p:cNvPr>
          <p:cNvSpPr>
            <a:spLocks noGrp="1"/>
          </p:cNvSpPr>
          <p:nvPr>
            <p:ph type="ftr" sz="quarter" idx="3"/>
          </p:nvPr>
        </p:nvSpPr>
        <p:spPr/>
        <p:txBody>
          <a:bodyPr/>
          <a:lstStyle/>
          <a:p>
            <a:r>
              <a:rPr lang="en-US" sz="1200" dirty="0">
                <a:solidFill>
                  <a:srgbClr val="7D7D7D"/>
                </a:solidFill>
              </a:rPr>
              <a:t>BCBM, breast cancer brain metastases; GBM, glioblastoma.</a:t>
            </a:r>
          </a:p>
          <a:p>
            <a:r>
              <a:rPr lang="en-US" sz="1200" dirty="0">
                <a:solidFill>
                  <a:srgbClr val="7D7D7D"/>
                </a:solidFill>
              </a:rPr>
              <a:t>Brenner AJ, et al. ESMO 2020. Abstract 373MO; Brenner AJ, et al. SABCS 2020. Abstract PD13-05.</a:t>
            </a:r>
          </a:p>
        </p:txBody>
      </p:sp>
    </p:spTree>
    <p:extLst>
      <p:ext uri="{BB962C8B-B14F-4D97-AF65-F5344CB8AC3E}">
        <p14:creationId xmlns:p14="http://schemas.microsoft.com/office/powerpoint/2010/main" val="4082690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13AC5-421B-D85A-C899-DA0F8FB1E3A1}"/>
              </a:ext>
            </a:extLst>
          </p:cNvPr>
          <p:cNvSpPr>
            <a:spLocks noGrp="1"/>
          </p:cNvSpPr>
          <p:nvPr>
            <p:ph type="title"/>
          </p:nvPr>
        </p:nvSpPr>
        <p:spPr>
          <a:xfrm>
            <a:off x="609600" y="200025"/>
            <a:ext cx="10901680" cy="1533448"/>
          </a:xfrm>
        </p:spPr>
        <p:txBody>
          <a:bodyPr anchor="t">
            <a:noAutofit/>
          </a:bodyPr>
          <a:lstStyle/>
          <a:p>
            <a:r>
              <a:rPr lang="en-US" sz="2800" dirty="0"/>
              <a:t>Trastuzumab </a:t>
            </a:r>
            <a:r>
              <a:rPr lang="en-US" sz="2800" dirty="0" err="1"/>
              <a:t>Deruxtecan</a:t>
            </a:r>
            <a:r>
              <a:rPr lang="en-US" sz="2800" dirty="0"/>
              <a:t> (T-DXd) Showed Impressive Disease Control in Patients with Stable HER2+ Brain Metastases</a:t>
            </a:r>
          </a:p>
        </p:txBody>
      </p:sp>
      <p:sp>
        <p:nvSpPr>
          <p:cNvPr id="5" name="Footer Placeholder 4">
            <a:extLst>
              <a:ext uri="{FF2B5EF4-FFF2-40B4-BE49-F238E27FC236}">
                <a16:creationId xmlns:a16="http://schemas.microsoft.com/office/drawing/2014/main" id="{61AB1596-4E1D-A8BC-BCE7-BF0E4897E78F}"/>
              </a:ext>
            </a:extLst>
          </p:cNvPr>
          <p:cNvSpPr>
            <a:spLocks noGrp="1"/>
          </p:cNvSpPr>
          <p:nvPr>
            <p:ph type="ftr" sz="quarter" idx="3"/>
          </p:nvPr>
        </p:nvSpPr>
        <p:spPr>
          <a:xfrm>
            <a:off x="609600" y="6356350"/>
            <a:ext cx="10744199" cy="442131"/>
          </a:xfrm>
        </p:spPr>
        <p:txBody>
          <a:bodyPr/>
          <a:lstStyle/>
          <a:p>
            <a:r>
              <a:rPr lang="en-US" dirty="0"/>
              <a:t>CI, confidence interval; HR, hazard ratio; </a:t>
            </a:r>
            <a:r>
              <a:rPr lang="en-US" dirty="0" err="1"/>
              <a:t>mPFS</a:t>
            </a:r>
            <a:r>
              <a:rPr lang="en-US" dirty="0"/>
              <a:t>, median progression-free survival; NE, not evaluated; PFS, progression-free survival. </a:t>
            </a:r>
          </a:p>
          <a:p>
            <a:r>
              <a:rPr lang="en-US" dirty="0"/>
              <a:t>Jerusalem G, et al. </a:t>
            </a:r>
            <a:r>
              <a:rPr lang="en-US" i="1" dirty="0"/>
              <a:t>Cancer Discovery. </a:t>
            </a:r>
            <a:r>
              <a:rPr lang="en-US" dirty="0"/>
              <a:t>2022. 12 (12): 2754–62.</a:t>
            </a:r>
          </a:p>
        </p:txBody>
      </p:sp>
      <p:pic>
        <p:nvPicPr>
          <p:cNvPr id="3" name="New picture">
            <a:extLst>
              <a:ext uri="{FF2B5EF4-FFF2-40B4-BE49-F238E27FC236}">
                <a16:creationId xmlns:a16="http://schemas.microsoft.com/office/drawing/2014/main" id="{14C405FA-BE01-903F-291F-188DC2D09FDB}"/>
              </a:ext>
            </a:extLst>
          </p:cNvPr>
          <p:cNvPicPr>
            <a:picLocks noChangeAspect="1" noChangeArrowheads="1"/>
          </p:cNvPicPr>
          <p:nvPr>
            <p:custDataLst>
              <p:tags r:id="rId1"/>
            </p:custDataLst>
          </p:nvPr>
        </p:nvPicPr>
        <p:blipFill>
          <a:blip r:embed="rId5" cstate="screen">
            <a:extLst>
              <a:ext uri="{28A0092B-C50C-407E-A947-70E740481C1C}">
                <a14:useLocalDpi xmlns:a14="http://schemas.microsoft.com/office/drawing/2010/main"/>
              </a:ext>
            </a:extLst>
          </a:blip>
          <a:srcRect/>
          <a:stretch>
            <a:fillRect/>
          </a:stretch>
        </p:blipFill>
        <p:spPr bwMode="auto">
          <a:xfrm>
            <a:off x="723899" y="2174240"/>
            <a:ext cx="6494467" cy="36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pic>
        <p:nvPicPr>
          <p:cNvPr id="4" name="New picture">
            <a:extLst>
              <a:ext uri="{FF2B5EF4-FFF2-40B4-BE49-F238E27FC236}">
                <a16:creationId xmlns:a16="http://schemas.microsoft.com/office/drawing/2014/main" id="{C29C263A-57F1-6AA1-3119-6E79D77B079D}"/>
              </a:ext>
            </a:extLst>
          </p:cNvPr>
          <p:cNvPicPr>
            <a:picLocks noChangeAspect="1" noChangeArrowheads="1"/>
          </p:cNvPicPr>
          <p:nvPr>
            <p:custDataLst>
              <p:tags r:id="rId2"/>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7652827" y="1319883"/>
            <a:ext cx="4183573" cy="492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6" name="TextBox 5">
            <a:extLst>
              <a:ext uri="{FF2B5EF4-FFF2-40B4-BE49-F238E27FC236}">
                <a16:creationId xmlns:a16="http://schemas.microsoft.com/office/drawing/2014/main" id="{7CE6C05B-EB42-7B15-2548-68B202FE609D}"/>
              </a:ext>
            </a:extLst>
          </p:cNvPr>
          <p:cNvSpPr txBox="1"/>
          <p:nvPr/>
        </p:nvSpPr>
        <p:spPr>
          <a:xfrm>
            <a:off x="723900" y="1520288"/>
            <a:ext cx="6581140" cy="307777"/>
          </a:xfrm>
          <a:prstGeom prst="rect">
            <a:avLst/>
          </a:prstGeom>
          <a:noFill/>
        </p:spPr>
        <p:txBody>
          <a:bodyPr wrap="square" rtlCol="0">
            <a:spAutoFit/>
          </a:bodyPr>
          <a:lstStyle/>
          <a:p>
            <a:r>
              <a:rPr lang="en-US" sz="1400" b="1" dirty="0">
                <a:solidFill>
                  <a:schemeClr val="accent1"/>
                </a:solidFill>
              </a:rPr>
              <a:t>DESTINY BREAST 01- Subgroup Analysis of Stable Brain Metastases</a:t>
            </a:r>
          </a:p>
        </p:txBody>
      </p:sp>
    </p:spTree>
    <p:extLst>
      <p:ext uri="{BB962C8B-B14F-4D97-AF65-F5344CB8AC3E}">
        <p14:creationId xmlns:p14="http://schemas.microsoft.com/office/powerpoint/2010/main" val="3826550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2C86AFD-BC27-12ED-6A0C-34A9E01EE1CD}"/>
              </a:ext>
            </a:extLst>
          </p:cNvPr>
          <p:cNvSpPr>
            <a:spLocks noGrp="1"/>
          </p:cNvSpPr>
          <p:nvPr>
            <p:ph type="ftr" sz="quarter" idx="3"/>
          </p:nvPr>
        </p:nvSpPr>
        <p:spPr>
          <a:xfrm>
            <a:off x="609600" y="6356350"/>
            <a:ext cx="10744199" cy="442131"/>
          </a:xfrm>
        </p:spPr>
        <p:txBody>
          <a:bodyPr/>
          <a:lstStyle/>
          <a:p>
            <a:r>
              <a:rPr lang="en-US" dirty="0"/>
              <a:t>ORR, objective response rate. </a:t>
            </a:r>
          </a:p>
          <a:p>
            <a:r>
              <a:rPr lang="en-US" dirty="0"/>
              <a:t>Perez-Garcia JM, et al. </a:t>
            </a:r>
            <a:r>
              <a:rPr lang="en-US" i="1" dirty="0"/>
              <a:t>Neuro Oncol</a:t>
            </a:r>
            <a:r>
              <a:rPr lang="en-US" dirty="0"/>
              <a:t>. 2023;25(1):157-66; </a:t>
            </a:r>
            <a:r>
              <a:rPr lang="en-US" dirty="0" err="1"/>
              <a:t>Kabraji</a:t>
            </a:r>
            <a:r>
              <a:rPr lang="en-US" dirty="0"/>
              <a:t> S, et al. SABCS 2021. Abstract PD4-05; Bartsch-Radisic V, et al. ESMO Breast Cancer Congress 2023. Abstract 260MO. </a:t>
            </a:r>
          </a:p>
        </p:txBody>
      </p:sp>
      <p:sp>
        <p:nvSpPr>
          <p:cNvPr id="2" name="Title 1">
            <a:extLst>
              <a:ext uri="{FF2B5EF4-FFF2-40B4-BE49-F238E27FC236}">
                <a16:creationId xmlns:a16="http://schemas.microsoft.com/office/drawing/2014/main" id="{FF929CB4-864C-7742-AE47-FDF02C707B8D}"/>
              </a:ext>
            </a:extLst>
          </p:cNvPr>
          <p:cNvSpPr>
            <a:spLocks noGrp="1"/>
          </p:cNvSpPr>
          <p:nvPr>
            <p:ph type="title"/>
          </p:nvPr>
        </p:nvSpPr>
        <p:spPr>
          <a:xfrm>
            <a:off x="609600" y="199505"/>
            <a:ext cx="10744200" cy="1185577"/>
          </a:xfrm>
        </p:spPr>
        <p:txBody>
          <a:bodyPr>
            <a:normAutofit/>
          </a:bodyPr>
          <a:lstStyle/>
          <a:p>
            <a:r>
              <a:rPr lang="en-US" dirty="0"/>
              <a:t>T-</a:t>
            </a:r>
            <a:r>
              <a:rPr lang="en-US" dirty="0" err="1"/>
              <a:t>DXd</a:t>
            </a:r>
            <a:r>
              <a:rPr lang="en-US" dirty="0"/>
              <a:t> has Recently Shown Striking Response in HER2+ Active Brain Metastases</a:t>
            </a:r>
          </a:p>
        </p:txBody>
      </p:sp>
      <p:pic>
        <p:nvPicPr>
          <p:cNvPr id="3" name="Picture 2">
            <a:extLst>
              <a:ext uri="{FF2B5EF4-FFF2-40B4-BE49-F238E27FC236}">
                <a16:creationId xmlns:a16="http://schemas.microsoft.com/office/drawing/2014/main" id="{89CFE552-A520-A646-A268-A4139A6475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9253" b="14683"/>
          <a:stretch/>
        </p:blipFill>
        <p:spPr>
          <a:xfrm>
            <a:off x="3929925" y="2392237"/>
            <a:ext cx="4219358" cy="2560261"/>
          </a:xfrm>
          <a:prstGeom prst="rect">
            <a:avLst/>
          </a:prstGeom>
        </p:spPr>
      </p:pic>
      <p:sp>
        <p:nvSpPr>
          <p:cNvPr id="12" name="TextBox 11">
            <a:extLst>
              <a:ext uri="{FF2B5EF4-FFF2-40B4-BE49-F238E27FC236}">
                <a16:creationId xmlns:a16="http://schemas.microsoft.com/office/drawing/2014/main" id="{9861DFDF-D848-B248-91EF-5B6CC5DB9208}"/>
              </a:ext>
            </a:extLst>
          </p:cNvPr>
          <p:cNvSpPr txBox="1"/>
          <p:nvPr/>
        </p:nvSpPr>
        <p:spPr>
          <a:xfrm>
            <a:off x="4803804" y="1690920"/>
            <a:ext cx="2857091" cy="338554"/>
          </a:xfrm>
          <a:prstGeom prst="rect">
            <a:avLst/>
          </a:prstGeom>
          <a:noFill/>
        </p:spPr>
        <p:txBody>
          <a:bodyPr wrap="square" rtlCol="0">
            <a:spAutoFit/>
          </a:bodyPr>
          <a:lstStyle/>
          <a:p>
            <a:pPr algn="ctr"/>
            <a:r>
              <a:rPr lang="en-US" sz="1600" b="1" dirty="0">
                <a:solidFill>
                  <a:schemeClr val="accent1"/>
                </a:solidFill>
              </a:rPr>
              <a:t>Real-life Cohort with T-</a:t>
            </a:r>
            <a:r>
              <a:rPr lang="en-US" sz="1600" b="1" dirty="0" err="1">
                <a:solidFill>
                  <a:schemeClr val="accent1"/>
                </a:solidFill>
              </a:rPr>
              <a:t>DXd</a:t>
            </a:r>
            <a:endParaRPr lang="en-US" sz="1600" b="1" dirty="0">
              <a:solidFill>
                <a:schemeClr val="accent1"/>
              </a:solidFill>
            </a:endParaRPr>
          </a:p>
        </p:txBody>
      </p:sp>
      <p:pic>
        <p:nvPicPr>
          <p:cNvPr id="4" name="Picture 3">
            <a:extLst>
              <a:ext uri="{FF2B5EF4-FFF2-40B4-BE49-F238E27FC236}">
                <a16:creationId xmlns:a16="http://schemas.microsoft.com/office/drawing/2014/main" id="{3E3AA967-6247-6452-394D-77137DBBF324}"/>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8174233" y="2558013"/>
            <a:ext cx="3704429" cy="2322042"/>
          </a:xfrm>
          <a:prstGeom prst="rect">
            <a:avLst/>
          </a:prstGeom>
        </p:spPr>
      </p:pic>
      <p:sp>
        <p:nvSpPr>
          <p:cNvPr id="13" name="TextBox 12">
            <a:extLst>
              <a:ext uri="{FF2B5EF4-FFF2-40B4-BE49-F238E27FC236}">
                <a16:creationId xmlns:a16="http://schemas.microsoft.com/office/drawing/2014/main" id="{60BF5ACD-258E-70D8-1987-C94885082849}"/>
              </a:ext>
            </a:extLst>
          </p:cNvPr>
          <p:cNvSpPr txBox="1"/>
          <p:nvPr/>
        </p:nvSpPr>
        <p:spPr>
          <a:xfrm>
            <a:off x="8926440" y="1690920"/>
            <a:ext cx="2200017" cy="338554"/>
          </a:xfrm>
          <a:prstGeom prst="rect">
            <a:avLst/>
          </a:prstGeom>
          <a:noFill/>
        </p:spPr>
        <p:txBody>
          <a:bodyPr wrap="square" rtlCol="0">
            <a:spAutoFit/>
          </a:bodyPr>
          <a:lstStyle/>
          <a:p>
            <a:pPr algn="ctr"/>
            <a:r>
              <a:rPr lang="en-US" sz="1600" b="1" dirty="0">
                <a:solidFill>
                  <a:schemeClr val="accent1"/>
                </a:solidFill>
              </a:rPr>
              <a:t>Tuxedo: T-</a:t>
            </a:r>
            <a:r>
              <a:rPr lang="en-US" sz="1600" b="1" dirty="0" err="1">
                <a:solidFill>
                  <a:schemeClr val="accent1"/>
                </a:solidFill>
              </a:rPr>
              <a:t>DXd</a:t>
            </a:r>
            <a:r>
              <a:rPr lang="en-US" sz="1600" b="1" dirty="0">
                <a:solidFill>
                  <a:schemeClr val="accent1"/>
                </a:solidFill>
              </a:rPr>
              <a:t> </a:t>
            </a:r>
          </a:p>
        </p:txBody>
      </p:sp>
      <p:sp>
        <p:nvSpPr>
          <p:cNvPr id="5" name="TextBox 4">
            <a:extLst>
              <a:ext uri="{FF2B5EF4-FFF2-40B4-BE49-F238E27FC236}">
                <a16:creationId xmlns:a16="http://schemas.microsoft.com/office/drawing/2014/main" id="{9273CE1D-DB65-A325-FFDC-D1E33649C996}"/>
              </a:ext>
            </a:extLst>
          </p:cNvPr>
          <p:cNvSpPr txBox="1"/>
          <p:nvPr/>
        </p:nvSpPr>
        <p:spPr>
          <a:xfrm>
            <a:off x="919402" y="5066893"/>
            <a:ext cx="2544286" cy="461665"/>
          </a:xfrm>
          <a:prstGeom prst="rect">
            <a:avLst/>
          </a:prstGeom>
          <a:noFill/>
        </p:spPr>
        <p:txBody>
          <a:bodyPr wrap="none" rtlCol="0">
            <a:spAutoFit/>
          </a:bodyPr>
          <a:lstStyle/>
          <a:p>
            <a:pPr algn="ctr"/>
            <a:r>
              <a:rPr lang="en-US" sz="1200" dirty="0"/>
              <a:t>CNS ORR 50% HER2+ </a:t>
            </a:r>
          </a:p>
          <a:p>
            <a:pPr algn="ctr"/>
            <a:r>
              <a:rPr lang="en-US" sz="1200" dirty="0"/>
              <a:t>CNS ORR 33%; HER2-Low (N=6) </a:t>
            </a:r>
          </a:p>
        </p:txBody>
      </p:sp>
      <p:sp>
        <p:nvSpPr>
          <p:cNvPr id="14" name="TextBox 13">
            <a:extLst>
              <a:ext uri="{FF2B5EF4-FFF2-40B4-BE49-F238E27FC236}">
                <a16:creationId xmlns:a16="http://schemas.microsoft.com/office/drawing/2014/main" id="{99A4BB7B-D092-78AE-F309-5711EE65C1EF}"/>
              </a:ext>
            </a:extLst>
          </p:cNvPr>
          <p:cNvSpPr txBox="1"/>
          <p:nvPr/>
        </p:nvSpPr>
        <p:spPr>
          <a:xfrm>
            <a:off x="9654579" y="5111128"/>
            <a:ext cx="1471878" cy="307777"/>
          </a:xfrm>
          <a:prstGeom prst="rect">
            <a:avLst/>
          </a:prstGeom>
          <a:noFill/>
        </p:spPr>
        <p:txBody>
          <a:bodyPr wrap="none" rtlCol="0">
            <a:spAutoFit/>
          </a:bodyPr>
          <a:lstStyle/>
          <a:p>
            <a:r>
              <a:rPr lang="en-US" sz="1400" dirty="0"/>
              <a:t>CNS ORR 73% </a:t>
            </a:r>
          </a:p>
        </p:txBody>
      </p:sp>
      <p:sp>
        <p:nvSpPr>
          <p:cNvPr id="15" name="TextBox 14">
            <a:extLst>
              <a:ext uri="{FF2B5EF4-FFF2-40B4-BE49-F238E27FC236}">
                <a16:creationId xmlns:a16="http://schemas.microsoft.com/office/drawing/2014/main" id="{9D927CA3-1598-DC5C-04C4-5A144F5F8714}"/>
              </a:ext>
            </a:extLst>
          </p:cNvPr>
          <p:cNvSpPr txBox="1"/>
          <p:nvPr/>
        </p:nvSpPr>
        <p:spPr>
          <a:xfrm>
            <a:off x="5504926" y="5111129"/>
            <a:ext cx="1471878" cy="307777"/>
          </a:xfrm>
          <a:prstGeom prst="rect">
            <a:avLst/>
          </a:prstGeom>
          <a:noFill/>
        </p:spPr>
        <p:txBody>
          <a:bodyPr wrap="none" rtlCol="0">
            <a:spAutoFit/>
          </a:bodyPr>
          <a:lstStyle/>
          <a:p>
            <a:r>
              <a:rPr lang="en-US" sz="1400" dirty="0"/>
              <a:t>CNS ORR 73% </a:t>
            </a:r>
          </a:p>
        </p:txBody>
      </p:sp>
      <p:sp>
        <p:nvSpPr>
          <p:cNvPr id="17" name="TextBox 16">
            <a:extLst>
              <a:ext uri="{FF2B5EF4-FFF2-40B4-BE49-F238E27FC236}">
                <a16:creationId xmlns:a16="http://schemas.microsoft.com/office/drawing/2014/main" id="{49172A18-55BA-9091-EA17-1193252DC9B9}"/>
              </a:ext>
            </a:extLst>
          </p:cNvPr>
          <p:cNvSpPr txBox="1"/>
          <p:nvPr/>
        </p:nvSpPr>
        <p:spPr>
          <a:xfrm>
            <a:off x="1065542" y="1690920"/>
            <a:ext cx="2200017" cy="338554"/>
          </a:xfrm>
          <a:prstGeom prst="rect">
            <a:avLst/>
          </a:prstGeom>
          <a:noFill/>
        </p:spPr>
        <p:txBody>
          <a:bodyPr wrap="square" rtlCol="0">
            <a:spAutoFit/>
          </a:bodyPr>
          <a:lstStyle/>
          <a:p>
            <a:pPr algn="ctr"/>
            <a:r>
              <a:rPr lang="en-US" sz="1600" b="1" dirty="0" err="1">
                <a:solidFill>
                  <a:schemeClr val="accent1"/>
                </a:solidFill>
              </a:rPr>
              <a:t>Debbrah</a:t>
            </a:r>
            <a:r>
              <a:rPr lang="en-US" sz="1600" b="1" dirty="0">
                <a:solidFill>
                  <a:schemeClr val="accent1"/>
                </a:solidFill>
              </a:rPr>
              <a:t>: T-</a:t>
            </a:r>
            <a:r>
              <a:rPr lang="en-US" sz="1600" b="1" dirty="0" err="1">
                <a:solidFill>
                  <a:schemeClr val="accent1"/>
                </a:solidFill>
              </a:rPr>
              <a:t>DXd</a:t>
            </a:r>
            <a:r>
              <a:rPr lang="en-US" sz="1600" b="1" dirty="0">
                <a:solidFill>
                  <a:schemeClr val="accent1"/>
                </a:solidFill>
              </a:rPr>
              <a:t> </a:t>
            </a:r>
          </a:p>
        </p:txBody>
      </p:sp>
      <p:sp>
        <p:nvSpPr>
          <p:cNvPr id="18" name="TextBox 17">
            <a:extLst>
              <a:ext uri="{FF2B5EF4-FFF2-40B4-BE49-F238E27FC236}">
                <a16:creationId xmlns:a16="http://schemas.microsoft.com/office/drawing/2014/main" id="{0421368B-FBAC-A8AE-66CA-89E553DBB670}"/>
              </a:ext>
            </a:extLst>
          </p:cNvPr>
          <p:cNvSpPr txBox="1"/>
          <p:nvPr/>
        </p:nvSpPr>
        <p:spPr>
          <a:xfrm>
            <a:off x="3463688" y="5621881"/>
            <a:ext cx="5506636" cy="338554"/>
          </a:xfrm>
          <a:prstGeom prst="rect">
            <a:avLst/>
          </a:prstGeom>
          <a:noFill/>
        </p:spPr>
        <p:txBody>
          <a:bodyPr wrap="none" rtlCol="0">
            <a:spAutoFit/>
          </a:bodyPr>
          <a:lstStyle/>
          <a:p>
            <a:r>
              <a:rPr lang="en-US" sz="1600" i="1" dirty="0"/>
              <a:t>Active= untreated or progressive despite radiation therapy </a:t>
            </a:r>
          </a:p>
        </p:txBody>
      </p:sp>
      <p:grpSp>
        <p:nvGrpSpPr>
          <p:cNvPr id="21" name="Group 20">
            <a:extLst>
              <a:ext uri="{FF2B5EF4-FFF2-40B4-BE49-F238E27FC236}">
                <a16:creationId xmlns:a16="http://schemas.microsoft.com/office/drawing/2014/main" id="{9E8704F4-DDE7-BC6D-2C0B-B01D6975AD40}"/>
              </a:ext>
            </a:extLst>
          </p:cNvPr>
          <p:cNvGrpSpPr/>
          <p:nvPr/>
        </p:nvGrpSpPr>
        <p:grpSpPr>
          <a:xfrm>
            <a:off x="566776" y="2386760"/>
            <a:ext cx="3197548" cy="2490859"/>
            <a:chOff x="205915" y="2497738"/>
            <a:chExt cx="2951623" cy="2299287"/>
          </a:xfrm>
        </p:grpSpPr>
        <p:pic>
          <p:nvPicPr>
            <p:cNvPr id="16" name="New picture">
              <a:extLst>
                <a:ext uri="{FF2B5EF4-FFF2-40B4-BE49-F238E27FC236}">
                  <a16:creationId xmlns:a16="http://schemas.microsoft.com/office/drawing/2014/main" id="{09917286-E8B4-AF02-64DC-67EF89FC9F4D}"/>
                </a:ext>
              </a:extLst>
            </p:cNvPr>
            <p:cNvPicPr/>
            <p:nvPr/>
          </p:nvPicPr>
          <p:blipFill rotWithShape="1">
            <a:blip r:embed="rId6" cstate="screen">
              <a:extLst>
                <a:ext uri="{BEBA8EAE-BF5A-486C-A8C5-ECC9F3942E4B}">
                  <a14:imgProps xmlns:a14="http://schemas.microsoft.com/office/drawing/2010/main">
                    <a14:imgLayer r:embed="rId7">
                      <a14:imgEffect>
                        <a14:sharpenSoften amount="25000"/>
                      </a14:imgEffect>
                      <a14:imgEffect>
                        <a14:brightnessContrast bright="6000" contrast="7000"/>
                      </a14:imgEffect>
                    </a14:imgLayer>
                  </a14:imgProps>
                </a:ext>
                <a:ext uri="{28A0092B-C50C-407E-A947-70E740481C1C}">
                  <a14:useLocalDpi xmlns:a14="http://schemas.microsoft.com/office/drawing/2010/main"/>
                </a:ext>
              </a:extLst>
            </a:blip>
            <a:srcRect/>
            <a:stretch/>
          </p:blipFill>
          <p:spPr>
            <a:xfrm>
              <a:off x="205915" y="2497738"/>
              <a:ext cx="2951623" cy="2299287"/>
            </a:xfrm>
            <a:prstGeom prst="rect">
              <a:avLst/>
            </a:prstGeom>
          </p:spPr>
        </p:pic>
        <p:pic>
          <p:nvPicPr>
            <p:cNvPr id="20" name="New picture">
              <a:extLst>
                <a:ext uri="{FF2B5EF4-FFF2-40B4-BE49-F238E27FC236}">
                  <a16:creationId xmlns:a16="http://schemas.microsoft.com/office/drawing/2014/main" id="{CD491F65-7FCF-4857-41B1-B9A5BFCB1734}"/>
                </a:ext>
              </a:extLst>
            </p:cNvPr>
            <p:cNvPicPr/>
            <p:nvPr/>
          </p:nvPicPr>
          <p:blipFill rotWithShape="1">
            <a:blip r:embed="rId8" cstate="screen">
              <a:extLst>
                <a:ext uri="{28A0092B-C50C-407E-A947-70E740481C1C}">
                  <a14:useLocalDpi xmlns:a14="http://schemas.microsoft.com/office/drawing/2010/main"/>
                </a:ext>
              </a:extLst>
            </a:blip>
            <a:srcRect/>
            <a:stretch/>
          </p:blipFill>
          <p:spPr>
            <a:xfrm>
              <a:off x="2482773" y="2497738"/>
              <a:ext cx="586033" cy="469131"/>
            </a:xfrm>
            <a:prstGeom prst="rect">
              <a:avLst/>
            </a:prstGeom>
          </p:spPr>
        </p:pic>
      </p:grpSp>
    </p:spTree>
    <p:extLst>
      <p:ext uri="{BB962C8B-B14F-4D97-AF65-F5344CB8AC3E}">
        <p14:creationId xmlns:p14="http://schemas.microsoft.com/office/powerpoint/2010/main" val="1641412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C73EF07-C749-81A5-35A3-8CEFFC24460A}"/>
              </a:ext>
            </a:extLst>
          </p:cNvPr>
          <p:cNvSpPr>
            <a:spLocks noGrp="1"/>
          </p:cNvSpPr>
          <p:nvPr>
            <p:ph type="ftr" sz="quarter" idx="3"/>
          </p:nvPr>
        </p:nvSpPr>
        <p:spPr>
          <a:xfrm>
            <a:off x="609599" y="6356350"/>
            <a:ext cx="11291047" cy="442913"/>
          </a:xfrm>
        </p:spPr>
        <p:txBody>
          <a:bodyPr/>
          <a:lstStyle/>
          <a:p>
            <a:r>
              <a:rPr lang="en-US" dirty="0"/>
              <a:t>BOR, best overall response; CBR, clinical benefit rate; DOR, duration of response; IHC, immunohistochemistry; ISH, in situ hybridization; OS, overall survival.</a:t>
            </a:r>
          </a:p>
          <a:p>
            <a:r>
              <a:rPr lang="en-US" dirty="0" err="1"/>
              <a:t>Dieras</a:t>
            </a:r>
            <a:r>
              <a:rPr lang="en-US" dirty="0"/>
              <a:t> V, et al. 2021 San Antonio Breast Cancer Symposium. 2021. Abstract PD8-02. </a:t>
            </a:r>
          </a:p>
        </p:txBody>
      </p:sp>
      <p:sp>
        <p:nvSpPr>
          <p:cNvPr id="2" name="Title 1">
            <a:extLst>
              <a:ext uri="{FF2B5EF4-FFF2-40B4-BE49-F238E27FC236}">
                <a16:creationId xmlns:a16="http://schemas.microsoft.com/office/drawing/2014/main" id="{E3BC6B61-AAF5-A678-9B2C-D8DDAAE68959}"/>
              </a:ext>
            </a:extLst>
          </p:cNvPr>
          <p:cNvSpPr>
            <a:spLocks noGrp="1"/>
          </p:cNvSpPr>
          <p:nvPr>
            <p:ph type="title"/>
          </p:nvPr>
        </p:nvSpPr>
        <p:spPr>
          <a:xfrm>
            <a:off x="609600" y="199505"/>
            <a:ext cx="10744200" cy="1185577"/>
          </a:xfrm>
        </p:spPr>
        <p:txBody>
          <a:bodyPr>
            <a:normAutofit/>
          </a:bodyPr>
          <a:lstStyle/>
          <a:p>
            <a:r>
              <a:rPr lang="en-US" dirty="0"/>
              <a:t>Small Subsets of Stable HER2-Low Brain Metastases Patients on T-</a:t>
            </a:r>
            <a:r>
              <a:rPr lang="en-US" dirty="0" err="1"/>
              <a:t>DXd</a:t>
            </a:r>
            <a:r>
              <a:rPr lang="en-US" dirty="0"/>
              <a:t> Have Been Reported </a:t>
            </a:r>
          </a:p>
        </p:txBody>
      </p:sp>
      <p:sp>
        <p:nvSpPr>
          <p:cNvPr id="11" name="Content Placeholder 10">
            <a:extLst>
              <a:ext uri="{FF2B5EF4-FFF2-40B4-BE49-F238E27FC236}">
                <a16:creationId xmlns:a16="http://schemas.microsoft.com/office/drawing/2014/main" id="{73B0B2D7-94D0-6C44-F257-D2D73260ACC5}"/>
              </a:ext>
            </a:extLst>
          </p:cNvPr>
          <p:cNvSpPr>
            <a:spLocks noGrp="1"/>
          </p:cNvSpPr>
          <p:nvPr>
            <p:ph idx="1"/>
          </p:nvPr>
        </p:nvSpPr>
        <p:spPr>
          <a:xfrm>
            <a:off x="609600" y="1664576"/>
            <a:ext cx="10744200" cy="747062"/>
          </a:xfrm>
        </p:spPr>
        <p:txBody>
          <a:bodyPr>
            <a:normAutofit/>
          </a:bodyPr>
          <a:lstStyle/>
          <a:p>
            <a:r>
              <a:rPr lang="en-US" sz="2000" dirty="0"/>
              <a:t>DAISY CLINICAL TRIAL, N= 177 analyzed, 24 with stable BMs </a:t>
            </a:r>
          </a:p>
        </p:txBody>
      </p:sp>
      <p:sp>
        <p:nvSpPr>
          <p:cNvPr id="6" name="Rectangle 5">
            <a:extLst>
              <a:ext uri="{FF2B5EF4-FFF2-40B4-BE49-F238E27FC236}">
                <a16:creationId xmlns:a16="http://schemas.microsoft.com/office/drawing/2014/main" id="{ABF08E72-1E86-1176-6AAE-675C884FFDFB}"/>
              </a:ext>
            </a:extLst>
          </p:cNvPr>
          <p:cNvSpPr/>
          <p:nvPr/>
        </p:nvSpPr>
        <p:spPr>
          <a:xfrm>
            <a:off x="2865458" y="2082785"/>
            <a:ext cx="2162110" cy="901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FE124B6-E2AE-3B38-AA6D-14542C373EC0}"/>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l="828" r="1"/>
          <a:stretch/>
        </p:blipFill>
        <p:spPr>
          <a:xfrm>
            <a:off x="6884003" y="2353796"/>
            <a:ext cx="4690092" cy="3350871"/>
          </a:xfrm>
          <a:prstGeom prst="rect">
            <a:avLst/>
          </a:prstGeom>
        </p:spPr>
      </p:pic>
      <p:sp>
        <p:nvSpPr>
          <p:cNvPr id="20" name="TextBox 19">
            <a:extLst>
              <a:ext uri="{FF2B5EF4-FFF2-40B4-BE49-F238E27FC236}">
                <a16:creationId xmlns:a16="http://schemas.microsoft.com/office/drawing/2014/main" id="{C29C48DF-1B37-A2D8-A18B-B0261F51D17C}"/>
              </a:ext>
            </a:extLst>
          </p:cNvPr>
          <p:cNvSpPr txBox="1"/>
          <p:nvPr/>
        </p:nvSpPr>
        <p:spPr>
          <a:xfrm>
            <a:off x="785926" y="5510585"/>
            <a:ext cx="5363969" cy="307777"/>
          </a:xfrm>
          <a:prstGeom prst="rect">
            <a:avLst/>
          </a:prstGeom>
          <a:noFill/>
        </p:spPr>
        <p:txBody>
          <a:bodyPr wrap="none" rtlCol="0">
            <a:spAutoFit/>
          </a:bodyPr>
          <a:lstStyle/>
          <a:p>
            <a:r>
              <a:rPr lang="en-US" sz="1400" dirty="0"/>
              <a:t>N=10 patients in </a:t>
            </a:r>
            <a:r>
              <a:rPr lang="en-US" sz="1400" b="1" dirty="0">
                <a:solidFill>
                  <a:srgbClr val="000CC4"/>
                </a:solidFill>
              </a:rPr>
              <a:t>Cohort 2 </a:t>
            </a:r>
            <a:r>
              <a:rPr lang="en-US" sz="1400" dirty="0"/>
              <a:t>had stable HER2-low brain metastases</a:t>
            </a:r>
          </a:p>
        </p:txBody>
      </p:sp>
      <p:graphicFrame>
        <p:nvGraphicFramePr>
          <p:cNvPr id="4" name="Table 6">
            <a:extLst>
              <a:ext uri="{FF2B5EF4-FFF2-40B4-BE49-F238E27FC236}">
                <a16:creationId xmlns:a16="http://schemas.microsoft.com/office/drawing/2014/main" id="{DD2B240D-91E4-16EB-0789-65DF91F69AD9}"/>
              </a:ext>
            </a:extLst>
          </p:cNvPr>
          <p:cNvGraphicFramePr>
            <a:graphicFrameLocks noGrp="1"/>
          </p:cNvGraphicFramePr>
          <p:nvPr>
            <p:extLst>
              <p:ext uri="{D42A27DB-BD31-4B8C-83A1-F6EECF244321}">
                <p14:modId xmlns:p14="http://schemas.microsoft.com/office/powerpoint/2010/main" val="2016227668"/>
              </p:ext>
            </p:extLst>
          </p:nvPr>
        </p:nvGraphicFramePr>
        <p:xfrm>
          <a:off x="617905" y="2765753"/>
          <a:ext cx="5531990" cy="2590523"/>
        </p:xfrm>
        <a:graphic>
          <a:graphicData uri="http://schemas.openxmlformats.org/drawingml/2006/table">
            <a:tbl>
              <a:tblPr firstRow="1" bandRow="1">
                <a:tableStyleId>{5940675A-B579-460E-94D1-54222C63F5DA}</a:tableStyleId>
              </a:tblPr>
              <a:tblGrid>
                <a:gridCol w="1569828">
                  <a:extLst>
                    <a:ext uri="{9D8B030D-6E8A-4147-A177-3AD203B41FA5}">
                      <a16:colId xmlns:a16="http://schemas.microsoft.com/office/drawing/2014/main" val="2518928812"/>
                    </a:ext>
                  </a:extLst>
                </a:gridCol>
                <a:gridCol w="972000">
                  <a:extLst>
                    <a:ext uri="{9D8B030D-6E8A-4147-A177-3AD203B41FA5}">
                      <a16:colId xmlns:a16="http://schemas.microsoft.com/office/drawing/2014/main" val="3836320762"/>
                    </a:ext>
                  </a:extLst>
                </a:gridCol>
                <a:gridCol w="1094400">
                  <a:extLst>
                    <a:ext uri="{9D8B030D-6E8A-4147-A177-3AD203B41FA5}">
                      <a16:colId xmlns:a16="http://schemas.microsoft.com/office/drawing/2014/main" val="3693173149"/>
                    </a:ext>
                  </a:extLst>
                </a:gridCol>
                <a:gridCol w="972000">
                  <a:extLst>
                    <a:ext uri="{9D8B030D-6E8A-4147-A177-3AD203B41FA5}">
                      <a16:colId xmlns:a16="http://schemas.microsoft.com/office/drawing/2014/main" val="3736097151"/>
                    </a:ext>
                  </a:extLst>
                </a:gridCol>
                <a:gridCol w="923762">
                  <a:extLst>
                    <a:ext uri="{9D8B030D-6E8A-4147-A177-3AD203B41FA5}">
                      <a16:colId xmlns:a16="http://schemas.microsoft.com/office/drawing/2014/main" val="2914391412"/>
                    </a:ext>
                  </a:extLst>
                </a:gridCol>
              </a:tblGrid>
              <a:tr h="534645">
                <a:tc>
                  <a:txBody>
                    <a:bodyPr/>
                    <a:lstStyle/>
                    <a:p>
                      <a:pPr algn="ctr"/>
                      <a:endParaRPr lang="en-US" sz="1200" b="1" dirty="0">
                        <a:solidFill>
                          <a:sysClr val="windowText" lastClr="000000"/>
                        </a:solidFill>
                      </a:endParaRPr>
                    </a:p>
                  </a:txBody>
                  <a:tcPr anchor="ctr"/>
                </a:tc>
                <a:tc>
                  <a:txBody>
                    <a:bodyPr/>
                    <a:lstStyle/>
                    <a:p>
                      <a:pPr algn="ctr"/>
                      <a:r>
                        <a:rPr lang="en-US" sz="1200" b="1" kern="1200" dirty="0">
                          <a:solidFill>
                            <a:sysClr val="windowText" lastClr="000000"/>
                          </a:solidFill>
                          <a:effectLst/>
                        </a:rPr>
                        <a:t>Overall n=24</a:t>
                      </a:r>
                      <a:endParaRPr lang="en-US" sz="1200" b="1" dirty="0">
                        <a:solidFill>
                          <a:sysClr val="windowText" lastClr="000000"/>
                        </a:solidFill>
                      </a:endParaRPr>
                    </a:p>
                  </a:txBody>
                  <a:tcPr anchor="ctr"/>
                </a:tc>
                <a:tc>
                  <a:txBody>
                    <a:bodyPr/>
                    <a:lstStyle/>
                    <a:p>
                      <a:pPr algn="ctr" fontAlgn="t"/>
                      <a:r>
                        <a:rPr lang="en-US" sz="1200" b="1" dirty="0">
                          <a:solidFill>
                            <a:schemeClr val="bg1"/>
                          </a:solidFill>
                          <a:effectLst/>
                        </a:rPr>
                        <a:t>Cohort 1 n=12</a:t>
                      </a:r>
                    </a:p>
                  </a:txBody>
                  <a:tcPr anchor="ctr">
                    <a:solidFill>
                      <a:srgbClr val="006A00"/>
                    </a:solidFill>
                  </a:tcPr>
                </a:tc>
                <a:tc>
                  <a:txBody>
                    <a:bodyPr/>
                    <a:lstStyle/>
                    <a:p>
                      <a:pPr algn="ctr"/>
                      <a:r>
                        <a:rPr lang="en-US" sz="1200" b="1" kern="1200" dirty="0">
                          <a:solidFill>
                            <a:schemeClr val="bg1"/>
                          </a:solidFill>
                          <a:effectLst/>
                        </a:rPr>
                        <a:t>Cohort 2 n=10</a:t>
                      </a:r>
                      <a:endParaRPr lang="en-US" sz="1200" b="1" dirty="0">
                        <a:solidFill>
                          <a:schemeClr val="bg1"/>
                        </a:solidFill>
                      </a:endParaRPr>
                    </a:p>
                  </a:txBody>
                  <a:tcPr anchor="ctr">
                    <a:solidFill>
                      <a:srgbClr val="000CC4"/>
                    </a:solidFill>
                  </a:tcPr>
                </a:tc>
                <a:tc>
                  <a:txBody>
                    <a:bodyPr/>
                    <a:lstStyle/>
                    <a:p>
                      <a:pPr algn="ctr"/>
                      <a:r>
                        <a:rPr lang="en-US" sz="1200" b="1" kern="1200" dirty="0">
                          <a:solidFill>
                            <a:schemeClr val="bg1"/>
                          </a:solidFill>
                          <a:effectLst/>
                        </a:rPr>
                        <a:t>Cohort 3 n=2</a:t>
                      </a:r>
                      <a:endParaRPr lang="en-US" sz="1200" b="1" dirty="0">
                        <a:solidFill>
                          <a:schemeClr val="bg1"/>
                        </a:solidFill>
                      </a:endParaRPr>
                    </a:p>
                  </a:txBody>
                  <a:tcPr anchor="ctr">
                    <a:solidFill>
                      <a:srgbClr val="C00000"/>
                    </a:solidFill>
                  </a:tcPr>
                </a:tc>
                <a:extLst>
                  <a:ext uri="{0D108BD9-81ED-4DB2-BD59-A6C34878D82A}">
                    <a16:rowId xmlns:a16="http://schemas.microsoft.com/office/drawing/2014/main" val="1280648879"/>
                  </a:ext>
                </a:extLst>
              </a:tr>
              <a:tr h="534645">
                <a:tc>
                  <a:txBody>
                    <a:bodyPr/>
                    <a:lstStyle/>
                    <a:p>
                      <a:pPr algn="l"/>
                      <a:r>
                        <a:rPr lang="en-US" sz="1200" b="1" dirty="0">
                          <a:solidFill>
                            <a:schemeClr val="tx1"/>
                          </a:solidFill>
                        </a:rPr>
                        <a:t>Confirmed BOR</a:t>
                      </a:r>
                    </a:p>
                    <a:p>
                      <a:pPr algn="l"/>
                      <a:r>
                        <a:rPr lang="en-US" sz="1200" b="1" dirty="0">
                          <a:solidFill>
                            <a:schemeClr val="tx1"/>
                          </a:solidFill>
                        </a:rPr>
                        <a:t>% (n) [95% Cl]</a:t>
                      </a:r>
                    </a:p>
                  </a:txBody>
                  <a:tcPr anchor="ctr"/>
                </a:tc>
                <a:tc>
                  <a:txBody>
                    <a:bodyPr/>
                    <a:lstStyle/>
                    <a:p>
                      <a:pPr algn="ctr"/>
                      <a:r>
                        <a:rPr lang="en-US" sz="1100" dirty="0">
                          <a:solidFill>
                            <a:schemeClr val="tx1"/>
                          </a:solidFill>
                        </a:rPr>
                        <a:t>62.5 (15/24)</a:t>
                      </a:r>
                      <a:br>
                        <a:rPr lang="en-US" sz="1100" dirty="0">
                          <a:solidFill>
                            <a:schemeClr val="tx1"/>
                          </a:solidFill>
                        </a:rPr>
                      </a:br>
                      <a:r>
                        <a:rPr lang="en-US" sz="1100" dirty="0">
                          <a:solidFill>
                            <a:schemeClr val="tx1"/>
                          </a:solidFill>
                        </a:rPr>
                        <a:t>[40.6-81.2]</a:t>
                      </a:r>
                    </a:p>
                  </a:txBody>
                  <a:tcPr anchor="ctr"/>
                </a:tc>
                <a:tc>
                  <a:txBody>
                    <a:bodyPr/>
                    <a:lstStyle/>
                    <a:p>
                      <a:pPr algn="ctr"/>
                      <a:r>
                        <a:rPr lang="en-US" sz="1100" dirty="0">
                          <a:solidFill>
                            <a:schemeClr val="tx1"/>
                          </a:solidFill>
                        </a:rPr>
                        <a:t>91.7 (11/12)</a:t>
                      </a:r>
                      <a:br>
                        <a:rPr lang="en-US" sz="1100" dirty="0">
                          <a:solidFill>
                            <a:schemeClr val="tx1"/>
                          </a:solidFill>
                        </a:rPr>
                      </a:br>
                      <a:r>
                        <a:rPr lang="en-US" sz="1100" dirty="0">
                          <a:solidFill>
                            <a:schemeClr val="tx1"/>
                          </a:solidFill>
                        </a:rPr>
                        <a:t>[61.5-99.8]</a:t>
                      </a:r>
                    </a:p>
                  </a:txBody>
                  <a:tcPr anchor="ctr"/>
                </a:tc>
                <a:tc>
                  <a:txBody>
                    <a:bodyPr/>
                    <a:lstStyle/>
                    <a:p>
                      <a:pPr algn="ctr"/>
                      <a:r>
                        <a:rPr lang="en-US" sz="1100" dirty="0">
                          <a:solidFill>
                            <a:schemeClr val="tx1"/>
                          </a:solidFill>
                        </a:rPr>
                        <a:t>30 (3/10)</a:t>
                      </a:r>
                      <a:br>
                        <a:rPr lang="en-US" sz="1100" dirty="0">
                          <a:solidFill>
                            <a:schemeClr val="tx1"/>
                          </a:solidFill>
                        </a:rPr>
                      </a:br>
                      <a:r>
                        <a:rPr lang="en-US" sz="1100" dirty="0">
                          <a:solidFill>
                            <a:schemeClr val="tx1"/>
                          </a:solidFill>
                        </a:rPr>
                        <a:t>[6.7-65.2]</a:t>
                      </a:r>
                    </a:p>
                  </a:txBody>
                  <a:tcPr anchor="ctr"/>
                </a:tc>
                <a:tc>
                  <a:txBody>
                    <a:bodyPr/>
                    <a:lstStyle/>
                    <a:p>
                      <a:pPr algn="ctr"/>
                      <a:r>
                        <a:rPr lang="en-US" sz="1100" dirty="0">
                          <a:solidFill>
                            <a:schemeClr val="tx1"/>
                          </a:solidFill>
                        </a:rPr>
                        <a:t>50 (1/2)</a:t>
                      </a:r>
                      <a:br>
                        <a:rPr lang="en-US" sz="1100" dirty="0">
                          <a:solidFill>
                            <a:schemeClr val="tx1"/>
                          </a:solidFill>
                        </a:rPr>
                      </a:br>
                      <a:r>
                        <a:rPr lang="en-US" sz="1100" dirty="0">
                          <a:solidFill>
                            <a:schemeClr val="tx1"/>
                          </a:solidFill>
                        </a:rPr>
                        <a:t>[1.3-98.7]</a:t>
                      </a:r>
                    </a:p>
                  </a:txBody>
                  <a:tcPr anchor="ctr"/>
                </a:tc>
                <a:extLst>
                  <a:ext uri="{0D108BD9-81ED-4DB2-BD59-A6C34878D82A}">
                    <a16:rowId xmlns:a16="http://schemas.microsoft.com/office/drawing/2014/main" val="546113450"/>
                  </a:ext>
                </a:extLst>
              </a:tr>
              <a:tr h="534645">
                <a:tc>
                  <a:txBody>
                    <a:bodyPr/>
                    <a:lstStyle/>
                    <a:p>
                      <a:pPr algn="l"/>
                      <a:r>
                        <a:rPr lang="en-US" sz="1200" b="1" dirty="0">
                          <a:solidFill>
                            <a:schemeClr val="tx1"/>
                          </a:solidFill>
                        </a:rPr>
                        <a:t>CBR % (n)</a:t>
                      </a:r>
                      <a:br>
                        <a:rPr lang="en-US" sz="1200" b="1" dirty="0">
                          <a:solidFill>
                            <a:schemeClr val="tx1"/>
                          </a:solidFill>
                        </a:rPr>
                      </a:br>
                      <a:r>
                        <a:rPr lang="en-US" sz="1200" b="1" dirty="0">
                          <a:solidFill>
                            <a:schemeClr val="tx1"/>
                          </a:solidFill>
                        </a:rPr>
                        <a:t>[95% Cl]</a:t>
                      </a:r>
                    </a:p>
                  </a:txBody>
                  <a:tcPr anchor="ctr"/>
                </a:tc>
                <a:tc>
                  <a:txBody>
                    <a:bodyPr/>
                    <a:lstStyle/>
                    <a:p>
                      <a:pPr algn="ctr"/>
                      <a:r>
                        <a:rPr lang="en-US" sz="1100" dirty="0">
                          <a:solidFill>
                            <a:schemeClr val="tx1"/>
                          </a:solidFill>
                        </a:rPr>
                        <a:t>70.8 (17/24)</a:t>
                      </a:r>
                      <a:br>
                        <a:rPr lang="en-US" sz="1100" dirty="0">
                          <a:solidFill>
                            <a:schemeClr val="tx1"/>
                          </a:solidFill>
                        </a:rPr>
                      </a:br>
                      <a:r>
                        <a:rPr lang="en-US" sz="1100" dirty="0">
                          <a:solidFill>
                            <a:schemeClr val="tx1"/>
                          </a:solidFill>
                        </a:rPr>
                        <a:t>[48.9-87.4]</a:t>
                      </a:r>
                    </a:p>
                  </a:txBody>
                  <a:tcPr anchor="ctr"/>
                </a:tc>
                <a:tc>
                  <a:txBody>
                    <a:bodyPr/>
                    <a:lstStyle/>
                    <a:p>
                      <a:pPr algn="ctr"/>
                      <a:r>
                        <a:rPr lang="en-US" sz="1100" dirty="0">
                          <a:solidFill>
                            <a:schemeClr val="tx1"/>
                          </a:solidFill>
                        </a:rPr>
                        <a:t>91.7 (11/12)</a:t>
                      </a:r>
                      <a:br>
                        <a:rPr lang="en-US" sz="1100" dirty="0">
                          <a:solidFill>
                            <a:schemeClr val="tx1"/>
                          </a:solidFill>
                        </a:rPr>
                      </a:br>
                      <a:r>
                        <a:rPr lang="en-US" sz="1100" dirty="0">
                          <a:solidFill>
                            <a:schemeClr val="tx1"/>
                          </a:solidFill>
                        </a:rPr>
                        <a:t>[61.5-99.8]</a:t>
                      </a:r>
                    </a:p>
                  </a:txBody>
                  <a:tcPr anchor="ctr"/>
                </a:tc>
                <a:tc>
                  <a:txBody>
                    <a:bodyPr/>
                    <a:lstStyle/>
                    <a:p>
                      <a:pPr algn="ctr"/>
                      <a:r>
                        <a:rPr lang="en-US" sz="1100" dirty="0">
                          <a:solidFill>
                            <a:schemeClr val="tx1"/>
                          </a:solidFill>
                        </a:rPr>
                        <a:t>50 (5/10)</a:t>
                      </a:r>
                      <a:br>
                        <a:rPr lang="en-US" sz="1100" dirty="0">
                          <a:solidFill>
                            <a:schemeClr val="tx1"/>
                          </a:solidFill>
                        </a:rPr>
                      </a:br>
                      <a:r>
                        <a:rPr lang="en-US" sz="1100" dirty="0">
                          <a:solidFill>
                            <a:schemeClr val="tx1"/>
                          </a:solidFill>
                        </a:rPr>
                        <a:t>[18.7-81.3]</a:t>
                      </a:r>
                    </a:p>
                  </a:txBody>
                  <a:tcPr anchor="ctr"/>
                </a:tc>
                <a:tc>
                  <a:txBody>
                    <a:bodyPr/>
                    <a:lstStyle/>
                    <a:p>
                      <a:pPr algn="ctr"/>
                      <a:r>
                        <a:rPr lang="en-US" sz="1100" dirty="0">
                          <a:solidFill>
                            <a:schemeClr val="tx1"/>
                          </a:solidFill>
                        </a:rPr>
                        <a:t>50 (1/2)</a:t>
                      </a:r>
                      <a:br>
                        <a:rPr lang="en-US" sz="1100" dirty="0">
                          <a:solidFill>
                            <a:schemeClr val="tx1"/>
                          </a:solidFill>
                        </a:rPr>
                      </a:br>
                      <a:r>
                        <a:rPr lang="en-US" sz="1100" dirty="0">
                          <a:solidFill>
                            <a:schemeClr val="tx1"/>
                          </a:solidFill>
                        </a:rPr>
                        <a:t>[1.3-98.7]</a:t>
                      </a:r>
                    </a:p>
                  </a:txBody>
                  <a:tcPr anchor="ctr"/>
                </a:tc>
                <a:extLst>
                  <a:ext uri="{0D108BD9-81ED-4DB2-BD59-A6C34878D82A}">
                    <a16:rowId xmlns:a16="http://schemas.microsoft.com/office/drawing/2014/main" val="602719225"/>
                  </a:ext>
                </a:extLst>
              </a:tr>
              <a:tr h="534645">
                <a:tc>
                  <a:txBody>
                    <a:bodyPr/>
                    <a:lstStyle/>
                    <a:p>
                      <a:pPr algn="l"/>
                      <a:r>
                        <a:rPr lang="en-US" sz="1200" b="1" dirty="0" err="1">
                          <a:solidFill>
                            <a:schemeClr val="tx1"/>
                          </a:solidFill>
                        </a:rPr>
                        <a:t>mPFS</a:t>
                      </a:r>
                      <a:r>
                        <a:rPr lang="en-US" sz="1200" b="1" dirty="0">
                          <a:solidFill>
                            <a:schemeClr val="tx1"/>
                          </a:solidFill>
                        </a:rPr>
                        <a:t> (months)</a:t>
                      </a:r>
                      <a:br>
                        <a:rPr lang="en-US" sz="1200" b="1" dirty="0">
                          <a:solidFill>
                            <a:schemeClr val="tx1"/>
                          </a:solidFill>
                        </a:rPr>
                      </a:br>
                      <a:r>
                        <a:rPr lang="en-US" sz="1200" b="1" dirty="0">
                          <a:solidFill>
                            <a:schemeClr val="tx1"/>
                          </a:solidFill>
                        </a:rPr>
                        <a:t>[95% Cl]</a:t>
                      </a:r>
                      <a:endParaRPr lang="en-US" sz="1200" b="1" dirty="0">
                        <a:solidFill>
                          <a:schemeClr val="tx1"/>
                        </a:solidFill>
                        <a:latin typeface="+mn-lt"/>
                      </a:endParaRPr>
                    </a:p>
                  </a:txBody>
                  <a:tcPr anchor="ctr"/>
                </a:tc>
                <a:tc>
                  <a:txBody>
                    <a:bodyPr/>
                    <a:lstStyle/>
                    <a:p>
                      <a:pPr algn="ctr"/>
                      <a:r>
                        <a:rPr lang="en-US" sz="1100" dirty="0">
                          <a:solidFill>
                            <a:schemeClr val="tx1"/>
                          </a:solidFill>
                        </a:rPr>
                        <a:t>8.5</a:t>
                      </a:r>
                      <a:br>
                        <a:rPr lang="en-US" sz="1100" dirty="0">
                          <a:solidFill>
                            <a:schemeClr val="tx1"/>
                          </a:solidFill>
                        </a:rPr>
                      </a:br>
                      <a:r>
                        <a:rPr lang="en-US" sz="1100" dirty="0">
                          <a:solidFill>
                            <a:schemeClr val="tx1"/>
                          </a:solidFill>
                        </a:rPr>
                        <a:t>[4.4-12.2]</a:t>
                      </a:r>
                    </a:p>
                  </a:txBody>
                  <a:tcPr anchor="ctr"/>
                </a:tc>
                <a:tc>
                  <a:txBody>
                    <a:bodyPr/>
                    <a:lstStyle/>
                    <a:p>
                      <a:pPr algn="ctr"/>
                      <a:r>
                        <a:rPr lang="en-US" sz="1100" dirty="0">
                          <a:solidFill>
                            <a:schemeClr val="tx1"/>
                          </a:solidFill>
                        </a:rPr>
                        <a:t>13</a:t>
                      </a:r>
                      <a:br>
                        <a:rPr lang="en-US" sz="1100" dirty="0">
                          <a:solidFill>
                            <a:schemeClr val="tx1"/>
                          </a:solidFill>
                        </a:rPr>
                      </a:br>
                      <a:r>
                        <a:rPr lang="en-US" sz="1100" dirty="0">
                          <a:solidFill>
                            <a:schemeClr val="tx1"/>
                          </a:solidFill>
                        </a:rPr>
                        <a:t>[7.1-NR]</a:t>
                      </a:r>
                    </a:p>
                  </a:txBody>
                  <a:tcPr anchor="ctr"/>
                </a:tc>
                <a:tc>
                  <a:txBody>
                    <a:bodyPr/>
                    <a:lstStyle/>
                    <a:p>
                      <a:pPr algn="ctr"/>
                      <a:r>
                        <a:rPr lang="en-US" sz="1100" dirty="0">
                          <a:solidFill>
                            <a:schemeClr val="tx1"/>
                          </a:solidFill>
                        </a:rPr>
                        <a:t>4.1</a:t>
                      </a:r>
                      <a:br>
                        <a:rPr lang="en-US" sz="1100" dirty="0">
                          <a:solidFill>
                            <a:schemeClr val="tx1"/>
                          </a:solidFill>
                        </a:rPr>
                      </a:br>
                      <a:r>
                        <a:rPr lang="en-US" sz="1100" dirty="0">
                          <a:solidFill>
                            <a:schemeClr val="tx1"/>
                          </a:solidFill>
                        </a:rPr>
                        <a:t>[2.3-11.7]</a:t>
                      </a:r>
                    </a:p>
                  </a:txBody>
                  <a:tcPr anchor="ctr"/>
                </a:tc>
                <a:tc>
                  <a:txBody>
                    <a:bodyPr/>
                    <a:lstStyle/>
                    <a:p>
                      <a:pPr algn="ctr"/>
                      <a:r>
                        <a:rPr lang="en-US" sz="1100" dirty="0">
                          <a:solidFill>
                            <a:schemeClr val="tx1"/>
                          </a:solidFill>
                        </a:rPr>
                        <a:t>NA</a:t>
                      </a:r>
                      <a:br>
                        <a:rPr lang="en-US" sz="1100" dirty="0">
                          <a:solidFill>
                            <a:schemeClr val="tx1"/>
                          </a:solidFill>
                        </a:rPr>
                      </a:br>
                      <a:r>
                        <a:rPr lang="en-US" sz="1100" dirty="0">
                          <a:solidFill>
                            <a:schemeClr val="tx1"/>
                          </a:solidFill>
                        </a:rPr>
                        <a:t>[2.0-NR]</a:t>
                      </a:r>
                    </a:p>
                  </a:txBody>
                  <a:tcPr anchor="ctr"/>
                </a:tc>
                <a:extLst>
                  <a:ext uri="{0D108BD9-81ED-4DB2-BD59-A6C34878D82A}">
                    <a16:rowId xmlns:a16="http://schemas.microsoft.com/office/drawing/2014/main" val="3316651228"/>
                  </a:ext>
                </a:extLst>
              </a:tr>
              <a:tr h="451943">
                <a:tc>
                  <a:txBody>
                    <a:bodyPr/>
                    <a:lstStyle/>
                    <a:p>
                      <a:pPr algn="l"/>
                      <a:r>
                        <a:rPr lang="en-US" sz="1200" b="1" dirty="0">
                          <a:solidFill>
                            <a:schemeClr val="tx1"/>
                          </a:solidFill>
                        </a:rPr>
                        <a:t>Death, % (n)</a:t>
                      </a:r>
                    </a:p>
                  </a:txBody>
                  <a:tcPr anchor="ctr"/>
                </a:tc>
                <a:tc>
                  <a:txBody>
                    <a:bodyPr/>
                    <a:lstStyle/>
                    <a:p>
                      <a:pPr algn="ctr"/>
                      <a:r>
                        <a:rPr lang="en-US" sz="1100" dirty="0">
                          <a:solidFill>
                            <a:schemeClr val="tx1"/>
                          </a:solidFill>
                        </a:rPr>
                        <a:t>29.2 (7/24)</a:t>
                      </a:r>
                    </a:p>
                  </a:txBody>
                  <a:tcPr anchor="ctr"/>
                </a:tc>
                <a:tc>
                  <a:txBody>
                    <a:bodyPr/>
                    <a:lstStyle/>
                    <a:p>
                      <a:pPr algn="ctr"/>
                      <a:r>
                        <a:rPr lang="en-US" sz="1100" dirty="0">
                          <a:solidFill>
                            <a:schemeClr val="tx1"/>
                          </a:solidFill>
                        </a:rPr>
                        <a:t>25.0 (3/12)</a:t>
                      </a:r>
                    </a:p>
                  </a:txBody>
                  <a:tcPr anchor="ctr"/>
                </a:tc>
                <a:tc>
                  <a:txBody>
                    <a:bodyPr/>
                    <a:lstStyle/>
                    <a:p>
                      <a:pPr algn="ctr"/>
                      <a:r>
                        <a:rPr lang="en-US" sz="1100" dirty="0">
                          <a:solidFill>
                            <a:schemeClr val="tx1"/>
                          </a:solidFill>
                        </a:rPr>
                        <a:t>40 (4/10)</a:t>
                      </a:r>
                    </a:p>
                  </a:txBody>
                  <a:tcPr anchor="ctr"/>
                </a:tc>
                <a:tc>
                  <a:txBody>
                    <a:bodyPr/>
                    <a:lstStyle/>
                    <a:p>
                      <a:pPr algn="ctr"/>
                      <a:r>
                        <a:rPr lang="en-US" sz="1100" dirty="0">
                          <a:solidFill>
                            <a:schemeClr val="tx1"/>
                          </a:solidFill>
                        </a:rPr>
                        <a:t>0 (0/2)</a:t>
                      </a:r>
                    </a:p>
                  </a:txBody>
                  <a:tcPr anchor="ctr"/>
                </a:tc>
                <a:extLst>
                  <a:ext uri="{0D108BD9-81ED-4DB2-BD59-A6C34878D82A}">
                    <a16:rowId xmlns:a16="http://schemas.microsoft.com/office/drawing/2014/main" val="2459740857"/>
                  </a:ext>
                </a:extLst>
              </a:tr>
            </a:tbl>
          </a:graphicData>
        </a:graphic>
      </p:graphicFrame>
      <p:sp>
        <p:nvSpPr>
          <p:cNvPr id="19" name="Rectangle 18">
            <a:extLst>
              <a:ext uri="{FF2B5EF4-FFF2-40B4-BE49-F238E27FC236}">
                <a16:creationId xmlns:a16="http://schemas.microsoft.com/office/drawing/2014/main" id="{CD2DC10F-988F-EB84-F658-452167555F04}"/>
              </a:ext>
            </a:extLst>
          </p:cNvPr>
          <p:cNvSpPr/>
          <p:nvPr/>
        </p:nvSpPr>
        <p:spPr>
          <a:xfrm>
            <a:off x="4245177" y="2745248"/>
            <a:ext cx="996399" cy="2611027"/>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C592D7E-B42E-51AC-225A-23446BDD8CB0}"/>
              </a:ext>
            </a:extLst>
          </p:cNvPr>
          <p:cNvSpPr txBox="1"/>
          <p:nvPr/>
        </p:nvSpPr>
        <p:spPr>
          <a:xfrm>
            <a:off x="530800" y="2384703"/>
            <a:ext cx="5531990" cy="276999"/>
          </a:xfrm>
          <a:prstGeom prst="rect">
            <a:avLst/>
          </a:prstGeom>
          <a:noFill/>
        </p:spPr>
        <p:txBody>
          <a:bodyPr wrap="square" rtlCol="0">
            <a:spAutoFit/>
          </a:bodyPr>
          <a:lstStyle/>
          <a:p>
            <a:r>
              <a:rPr lang="en-US" sz="1200" b="1" dirty="0"/>
              <a:t>Table 1. </a:t>
            </a:r>
            <a:r>
              <a:rPr lang="en-US" sz="1200" dirty="0"/>
              <a:t>Baseline characteristics of patients with BMs</a:t>
            </a:r>
          </a:p>
        </p:txBody>
      </p:sp>
    </p:spTree>
    <p:extLst>
      <p:ext uri="{BB962C8B-B14F-4D97-AF65-F5344CB8AC3E}">
        <p14:creationId xmlns:p14="http://schemas.microsoft.com/office/powerpoint/2010/main" val="28545501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550"/>
</p:tagLst>
</file>

<file path=ppt/tags/tag2.xml><?xml version="1.0" encoding="utf-8"?>
<p:tagLst xmlns:a="http://schemas.openxmlformats.org/drawingml/2006/main" xmlns:r="http://schemas.openxmlformats.org/officeDocument/2006/relationships" xmlns:p="http://schemas.openxmlformats.org/presentationml/2006/main">
  <p:tag name="AS_UNIQUEID" val="550"/>
</p:tagLst>
</file>

<file path=ppt/theme/theme1.xml><?xml version="1.0" encoding="utf-8"?>
<a:theme xmlns:a="http://schemas.openxmlformats.org/drawingml/2006/main" name="Theme1">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288D6B4-866B-4008-809D-EB9F8C86F13C}" vid="{DACB9FE3-1C85-45AB-946A-1D20A4FBC5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507</TotalTime>
  <Words>1357</Words>
  <Application>Microsoft Macintosh PowerPoint</Application>
  <PresentationFormat>Widescreen</PresentationFormat>
  <Paragraphs>169</Paragraphs>
  <Slides>11</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Calibri Light</vt:lpstr>
      <vt:lpstr>Century Gothic</vt:lpstr>
      <vt:lpstr>Symbol</vt:lpstr>
      <vt:lpstr>Trebuchet MS</vt:lpstr>
      <vt:lpstr>Theme1</vt:lpstr>
      <vt:lpstr>Office Theme</vt:lpstr>
      <vt:lpstr>1_2022 Hem Onc</vt:lpstr>
      <vt:lpstr>How Do Brain Metastases Affect Your Choice of Systemic Treatment in a Patient with HR+/HER2-Low MBC?</vt:lpstr>
      <vt:lpstr>PowerPoint Presentation</vt:lpstr>
      <vt:lpstr>Disclaimer</vt:lpstr>
      <vt:lpstr>Background</vt:lpstr>
      <vt:lpstr>T-DM1 Showed Initial Activity of ADCs in HER2+ Brain Metastases</vt:lpstr>
      <vt:lpstr>Sacituzumab Govitecan Showed Therapeutic Levels in Resected Brain Tumors in Small Study</vt:lpstr>
      <vt:lpstr>Trastuzumab Deruxtecan (T-DXd) Showed Impressive Disease Control in Patients with Stable HER2+ Brain Metastases</vt:lpstr>
      <vt:lpstr>T-DXd has Recently Shown Striking Response in HER2+ Active Brain Metastases</vt:lpstr>
      <vt:lpstr>Small Subsets of Stable HER2-Low Brain Metastases Patients on T-DXd Have Been Reported </vt:lpstr>
      <vt:lpstr>Ongoing Research Studying ADCs in Patients with Brain Metastases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Brain Metastases Affect Your Choice of Systemic Treatment in a Patient with HR+/HER2-Low MBC?</dc:title>
  <dc:subject/>
  <dc:creator>MedEd On The Go</dc:creator>
  <cp:keywords/>
  <dc:description/>
  <cp:lastModifiedBy>Moriah Diethorn</cp:lastModifiedBy>
  <cp:revision>55</cp:revision>
  <dcterms:created xsi:type="dcterms:W3CDTF">2021-02-03T14:51:33Z</dcterms:created>
  <dcterms:modified xsi:type="dcterms:W3CDTF">2023-07-06T14:28:12Z</dcterms:modified>
  <cp:category/>
</cp:coreProperties>
</file>