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9"/>
  </p:notesMasterIdLst>
  <p:sldIdLst>
    <p:sldId id="266" r:id="rId3"/>
    <p:sldId id="265" r:id="rId4"/>
    <p:sldId id="256" r:id="rId5"/>
    <p:sldId id="257" r:id="rId6"/>
    <p:sldId id="258"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037B9D-489D-BD61-C2A8-D798FC9BE454}" name="Robert Garris" initials="RG" userId="S::rgarris@ushealthconnect.com::2e75e808-a6ec-4b4a-8020-a0cff907971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ert Garris" initials="RG" lastIdx="1" clrIdx="0">
    <p:extLst>
      <p:ext uri="{19B8F6BF-5375-455C-9EA6-DF929625EA0E}">
        <p15:presenceInfo xmlns:p15="http://schemas.microsoft.com/office/powerpoint/2012/main" userId="S::rgarris@ushealthconnect.com::2e75e808-a6ec-4b4a-8020-a0cff9079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94"/>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BA9E15-B900-DA42-B354-24470834E272}"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85226-82F6-1B46-A144-4F0227B92B13}" type="slidenum">
              <a:rPr lang="en-US" smtClean="0"/>
              <a:t>‹#›</a:t>
            </a:fld>
            <a:endParaRPr lang="en-US"/>
          </a:p>
        </p:txBody>
      </p:sp>
    </p:spTree>
    <p:extLst>
      <p:ext uri="{BB962C8B-B14F-4D97-AF65-F5344CB8AC3E}">
        <p14:creationId xmlns:p14="http://schemas.microsoft.com/office/powerpoint/2010/main" val="14479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77042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6844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7368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770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51183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92029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25480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67745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96976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17157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005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29717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88441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25802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5505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467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3617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7207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801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10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20036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0480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9507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876963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12/5/2023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5697553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20C-2820-8FAE-F493-48426ABC7EEB}"/>
              </a:ext>
            </a:extLst>
          </p:cNvPr>
          <p:cNvSpPr>
            <a:spLocks noGrp="1"/>
          </p:cNvSpPr>
          <p:nvPr>
            <p:ph type="title"/>
          </p:nvPr>
        </p:nvSpPr>
        <p:spPr/>
        <p:txBody>
          <a:bodyPr/>
          <a:lstStyle/>
          <a:p>
            <a:r>
              <a:rPr lang="en-US" dirty="0"/>
              <a:t>Highlights from Madrid on Targeted Therapy for Advanced NSCLC</a:t>
            </a:r>
          </a:p>
        </p:txBody>
      </p:sp>
      <p:sp>
        <p:nvSpPr>
          <p:cNvPr id="5" name="Text Placeholder 4">
            <a:extLst>
              <a:ext uri="{FF2B5EF4-FFF2-40B4-BE49-F238E27FC236}">
                <a16:creationId xmlns:a16="http://schemas.microsoft.com/office/drawing/2014/main" id="{AB258D8C-8FE5-77F9-E874-CAA0A183A537}"/>
              </a:ext>
            </a:extLst>
          </p:cNvPr>
          <p:cNvSpPr>
            <a:spLocks noGrp="1"/>
          </p:cNvSpPr>
          <p:nvPr>
            <p:ph type="body" idx="1"/>
          </p:nvPr>
        </p:nvSpPr>
        <p:spPr>
          <a:xfrm>
            <a:off x="609601" y="4589463"/>
            <a:ext cx="10515600" cy="1885478"/>
          </a:xfrm>
        </p:spPr>
        <p:txBody>
          <a:bodyPr>
            <a:normAutofit fontScale="92500" lnSpcReduction="10000"/>
          </a:bodyPr>
          <a:lstStyle/>
          <a:p>
            <a:r>
              <a:rPr lang="en-US" sz="1600" dirty="0" err="1"/>
              <a:t>Charu</a:t>
            </a:r>
            <a:r>
              <a:rPr lang="en-US" sz="1600" dirty="0"/>
              <a:t> Aggarwal, MD, MPH</a:t>
            </a:r>
            <a:br>
              <a:rPr lang="en-US" sz="1600" dirty="0"/>
            </a:br>
            <a:r>
              <a:rPr lang="en-US" sz="1600" dirty="0"/>
              <a:t>University of Pennsylvania</a:t>
            </a:r>
            <a:br>
              <a:rPr lang="en-US" sz="1600" dirty="0"/>
            </a:br>
            <a:r>
              <a:rPr lang="en-US" sz="1600" dirty="0"/>
              <a:t>Philadelphia, PA</a:t>
            </a:r>
            <a:br>
              <a:rPr lang="en-US" sz="1600" dirty="0"/>
            </a:br>
            <a:br>
              <a:rPr lang="en-US" sz="1600" dirty="0"/>
            </a:br>
            <a:r>
              <a:rPr lang="en-US" sz="1600" dirty="0"/>
              <a:t>Patrick Forde MD</a:t>
            </a:r>
            <a:br>
              <a:rPr lang="en-US" sz="1600" dirty="0"/>
            </a:br>
            <a:r>
              <a:rPr lang="en-US" sz="1600" dirty="0"/>
              <a:t>Co-Director, Division of Upper Aerodigestive Malignancies</a:t>
            </a:r>
            <a:br>
              <a:rPr lang="en-US" sz="1600" dirty="0"/>
            </a:br>
            <a:r>
              <a:rPr lang="en-US" sz="1600" dirty="0"/>
              <a:t>Johns Hopkins University</a:t>
            </a:r>
            <a:br>
              <a:rPr lang="en-US" sz="1600" dirty="0"/>
            </a:br>
            <a:r>
              <a:rPr lang="en-US" sz="1600" dirty="0"/>
              <a:t>Baltimore, MD</a:t>
            </a:r>
          </a:p>
        </p:txBody>
      </p:sp>
    </p:spTree>
    <p:extLst>
      <p:ext uri="{BB962C8B-B14F-4D97-AF65-F5344CB8AC3E}">
        <p14:creationId xmlns:p14="http://schemas.microsoft.com/office/powerpoint/2010/main" val="145957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4314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Key NSCLC Data from Singapore and Madrid: Implications to Practice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6E7E-7277-7CA4-9F31-3222ECDDE1A4}"/>
              </a:ext>
            </a:extLst>
          </p:cNvPr>
          <p:cNvSpPr>
            <a:spLocks noGrp="1"/>
          </p:cNvSpPr>
          <p:nvPr>
            <p:ph type="title"/>
          </p:nvPr>
        </p:nvSpPr>
        <p:spPr/>
        <p:txBody>
          <a:bodyPr>
            <a:normAutofit/>
          </a:bodyPr>
          <a:lstStyle/>
          <a:p>
            <a:r>
              <a:rPr lang="en-US" sz="2400" dirty="0"/>
              <a:t>Targeted Therapies in NSCLC</a:t>
            </a:r>
          </a:p>
        </p:txBody>
      </p:sp>
      <p:sp>
        <p:nvSpPr>
          <p:cNvPr id="5" name="Content Placeholder 4">
            <a:extLst>
              <a:ext uri="{FF2B5EF4-FFF2-40B4-BE49-F238E27FC236}">
                <a16:creationId xmlns:a16="http://schemas.microsoft.com/office/drawing/2014/main" id="{1B44D5ED-7CE5-7E1F-2BD4-EFA627BEE3F7}"/>
              </a:ext>
            </a:extLst>
          </p:cNvPr>
          <p:cNvSpPr>
            <a:spLocks noGrp="1"/>
          </p:cNvSpPr>
          <p:nvPr>
            <p:ph idx="1"/>
          </p:nvPr>
        </p:nvSpPr>
        <p:spPr>
          <a:xfrm>
            <a:off x="609600" y="1477906"/>
            <a:ext cx="10744200" cy="5058818"/>
          </a:xfrm>
        </p:spPr>
        <p:txBody>
          <a:bodyPr>
            <a:normAutofit fontScale="70000" lnSpcReduction="20000"/>
          </a:bodyPr>
          <a:lstStyle/>
          <a:p>
            <a:pPr marL="0" indent="0">
              <a:buNone/>
            </a:pPr>
            <a:r>
              <a:rPr lang="en-US"/>
              <a:t>Cho BC, et al. Amivantamab plus lazertinib versus osimertinib as first-line treatment in patients with EGFR-mutated, advanced non-small cell lung cancer (NSCLC): Primary results from MARIPOSA, a phase III, global, randomized, controlled trial. ESMO 2023. Abstract LBA14.</a:t>
            </a:r>
          </a:p>
          <a:p>
            <a:pPr marL="0" indent="0">
              <a:buNone/>
            </a:pPr>
            <a:r>
              <a:rPr lang="en-US"/>
              <a:t>Garassino MC, et al. KRYSTAL-7: Efficacy and safety of adagrasib with pembrolizumab in patients with treatment-naïve, advanced non-small cell lung cancer (NSCLC) harboring a KRASG12C mutation. ESMO 2023. Abstract LBA65.</a:t>
            </a:r>
          </a:p>
          <a:p>
            <a:pPr marL="0" indent="0">
              <a:buNone/>
            </a:pPr>
            <a:r>
              <a:rPr lang="en-US"/>
              <a:t>Girard N, et al. Amivantamab plus chemotherapy vs chemotherapy as first-line treatment in EGFR Exon 20 insertion-mutated advanced non-small cell lung cancer (NSCLC): Primary results from PAPILLON, a randomized phase III global study. ESMO 2023. Abstract LBA5.</a:t>
            </a:r>
          </a:p>
          <a:p>
            <a:pPr marL="0" indent="0">
              <a:buNone/>
            </a:pPr>
            <a:r>
              <a:rPr lang="en-US"/>
              <a:t>Loong HH, et al. Randomized phase III study of first-line selpercatinib versus chemotherapy and pembrolizumab in RET fusion-positive NSCLC. ESMO 2023. Abstract LBA4.</a:t>
            </a:r>
          </a:p>
          <a:p>
            <a:pPr marL="0" indent="0">
              <a:buNone/>
            </a:pPr>
            <a:r>
              <a:rPr lang="en-US"/>
              <a:t>Passaro A, et al. Amivantamab plus chemotherapy (with or without lazertinib) versus chemotherapy in EGFR-mutated advanced NSCLC after progression on osimertinib: MARIPOSA-2, a phase III, global, randomized, controlled trial. ESMO 2023. Abstract LBA15.</a:t>
            </a:r>
          </a:p>
          <a:p>
            <a:pPr marL="0" indent="0">
              <a:buNone/>
            </a:pPr>
            <a:r>
              <a:rPr lang="en-US"/>
              <a:t>Solomon BJ, et al. ALINA: Efficacy and safety of adjuvant alectinib versus chemotherapy in patients with early-stage ALK+ non-small cell lung cancer (NSCLC). ESMO 2023. Abstract LBA2.</a:t>
            </a:r>
          </a:p>
          <a:p>
            <a:pPr marL="0" indent="0">
              <a:buNone/>
            </a:pPr>
            <a:r>
              <a:rPr lang="en-US"/>
              <a:t>Solomon BJ, et al. Repotrectinib in patients with NTRK fusion-positive (NTRK+) advanced solid tumors, including NSCLC: Update from the phase I/II TRIDENT-1 trial. ESMO 2023. Abstract 1372P.</a:t>
            </a:r>
          </a:p>
          <a:p>
            <a:pPr marL="0" indent="0">
              <a:buNone/>
            </a:pPr>
            <a:endParaRPr lang="en-US"/>
          </a:p>
        </p:txBody>
      </p:sp>
    </p:spTree>
    <p:extLst>
      <p:ext uri="{BB962C8B-B14F-4D97-AF65-F5344CB8AC3E}">
        <p14:creationId xmlns:p14="http://schemas.microsoft.com/office/powerpoint/2010/main" val="356434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6E7E-7277-7CA4-9F31-3222ECDDE1A4}"/>
              </a:ext>
            </a:extLst>
          </p:cNvPr>
          <p:cNvSpPr>
            <a:spLocks noGrp="1"/>
          </p:cNvSpPr>
          <p:nvPr>
            <p:ph type="title"/>
          </p:nvPr>
        </p:nvSpPr>
        <p:spPr/>
        <p:txBody>
          <a:bodyPr>
            <a:normAutofit/>
          </a:bodyPr>
          <a:lstStyle/>
          <a:p>
            <a:r>
              <a:rPr lang="en-US" sz="2400" dirty="0"/>
              <a:t>Targeted Therapies (ADCs) in NSCLC</a:t>
            </a:r>
          </a:p>
        </p:txBody>
      </p:sp>
      <p:sp>
        <p:nvSpPr>
          <p:cNvPr id="5" name="Content Placeholder 4">
            <a:extLst>
              <a:ext uri="{FF2B5EF4-FFF2-40B4-BE49-F238E27FC236}">
                <a16:creationId xmlns:a16="http://schemas.microsoft.com/office/drawing/2014/main" id="{A2CA8116-4699-CC87-D444-7618E6C020FD}"/>
              </a:ext>
            </a:extLst>
          </p:cNvPr>
          <p:cNvSpPr>
            <a:spLocks noGrp="1"/>
          </p:cNvSpPr>
          <p:nvPr>
            <p:ph idx="1"/>
          </p:nvPr>
        </p:nvSpPr>
        <p:spPr>
          <a:xfrm>
            <a:off x="609600" y="1477906"/>
            <a:ext cx="11041294" cy="4722477"/>
          </a:xfrm>
        </p:spPr>
        <p:txBody>
          <a:bodyPr>
            <a:normAutofit/>
          </a:bodyPr>
          <a:lstStyle/>
          <a:p>
            <a:pPr marL="0" indent="0">
              <a:buNone/>
            </a:pPr>
            <a:r>
              <a:rPr lang="en-US" sz="1800"/>
              <a:t>Ahn M-J, et al. Datopotamab deruxtecan (Dato-DXd) versus docetaxel in previously treated advanced/metastatic (adv/met) non-small cell lung cancer (NSCLC): Results of the randomized phase III study TROPION-Lung01. ESMO 2023. Abstract LBA12.</a:t>
            </a:r>
          </a:p>
          <a:p>
            <a:pPr marL="0" indent="0">
              <a:buNone/>
            </a:pPr>
            <a:r>
              <a:rPr lang="en-US" sz="1800"/>
              <a:t>Johnson ML, et al. Intracranial efficacy of HER3-DXd in patients with previously treated advanced EGFR-mutated NSCLC: Results from HERTHENA-Lung01. ESMO 2023. Abstract 1319MO.</a:t>
            </a:r>
          </a:p>
          <a:p>
            <a:pPr marL="0" indent="0">
              <a:buNone/>
            </a:pPr>
            <a:r>
              <a:rPr lang="en-US" sz="1800"/>
              <a:t>Li BT, et al. Trastuzumab deruxtecan (T-DXd) in patients with HER2 (ERBB2)-mutant (HER2m) metastatic non-small cell lung cancer (NSCLC) with and without brain metastases (BMs): Pooled analyses from DESTINY-Lung01 and DESTINYLung02. ESMO 2023. Abstract 1321MO.</a:t>
            </a:r>
          </a:p>
          <a:p>
            <a:pPr marL="0" indent="0">
              <a:buNone/>
            </a:pPr>
            <a:r>
              <a:rPr lang="en-US" sz="1800"/>
              <a:t>Paz-Ares L, et al. TROPION-Lung05: Datopotamab deruxtecan (Dato-DXd) in previously treated non-small cell lung cancer (NSCLC) with actionable genomic alterations (AGAs). ESMO 2023. Abstract 1314MO.</a:t>
            </a:r>
          </a:p>
        </p:txBody>
      </p:sp>
    </p:spTree>
    <p:extLst>
      <p:ext uri="{BB962C8B-B14F-4D97-AF65-F5344CB8AC3E}">
        <p14:creationId xmlns:p14="http://schemas.microsoft.com/office/powerpoint/2010/main" val="4201206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215</TotalTime>
  <Words>795</Words>
  <Application>Microsoft Office PowerPoint</Application>
  <PresentationFormat>Widescreen</PresentationFormat>
  <Paragraphs>40</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Trebuchet MS</vt:lpstr>
      <vt:lpstr>Hem-Onc 22</vt:lpstr>
      <vt:lpstr>Office Theme</vt:lpstr>
      <vt:lpstr>Highlights from Madrid on Targeted Therapy for Advanced NSCLC</vt:lpstr>
      <vt:lpstr>PowerPoint Presentation</vt:lpstr>
      <vt:lpstr>Disclaimer</vt:lpstr>
      <vt:lpstr>Targeted Therapies in NSCLC</vt:lpstr>
      <vt:lpstr>Targeted Therapies (ADCs) in NSCLC</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Therapies in NSCLC</dc:title>
  <dc:subject/>
  <dc:creator>MedEd On The Go</dc:creator>
  <cp:keywords/>
  <dc:description/>
  <cp:lastModifiedBy>Kasey Oczkowski</cp:lastModifiedBy>
  <cp:revision>9</cp:revision>
  <dcterms:created xsi:type="dcterms:W3CDTF">2023-09-21T16:40:18Z</dcterms:created>
  <dcterms:modified xsi:type="dcterms:W3CDTF">2023-12-05T14:14:41Z</dcterms:modified>
  <cp:category/>
</cp:coreProperties>
</file>