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4"/>
    <p:sldMasterId id="2147483725" r:id="rId5"/>
  </p:sldMasterIdLst>
  <p:notesMasterIdLst>
    <p:notesMasterId r:id="rId16"/>
  </p:notesMasterIdLst>
  <p:sldIdLst>
    <p:sldId id="256" r:id="rId6"/>
    <p:sldId id="265" r:id="rId7"/>
    <p:sldId id="269" r:id="rId8"/>
    <p:sldId id="262" r:id="rId9"/>
    <p:sldId id="263" r:id="rId10"/>
    <p:sldId id="267" r:id="rId11"/>
    <p:sldId id="264" r:id="rId12"/>
    <p:sldId id="268" r:id="rId13"/>
    <p:sldId id="25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74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45F5AB-9ED3-8A4A-99ED-9904046969B5}" v="3" dt="2024-02-02T21:15:56.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3605"/>
  </p:normalViewPr>
  <p:slideViewPr>
    <p:cSldViewPr snapToGrid="0">
      <p:cViewPr varScale="1">
        <p:scale>
          <a:sx n="98" d="100"/>
          <a:sy n="98" d="100"/>
        </p:scale>
        <p:origin x="200"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92230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29120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80166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26707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44032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63289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5558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48933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36330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70771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4809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78353105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3.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34"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BD6B-1B81-437F-BD26-DB790A32B44B}"/>
              </a:ext>
            </a:extLst>
          </p:cNvPr>
          <p:cNvSpPr>
            <a:spLocks noGrp="1"/>
          </p:cNvSpPr>
          <p:nvPr>
            <p:ph type="title"/>
          </p:nvPr>
        </p:nvSpPr>
        <p:spPr>
          <a:xfrm>
            <a:off x="609601" y="1709738"/>
            <a:ext cx="10515600" cy="2852737"/>
          </a:xfrm>
        </p:spPr>
        <p:txBody>
          <a:bodyPr>
            <a:normAutofit/>
          </a:bodyPr>
          <a:lstStyle/>
          <a:p>
            <a:r>
              <a:rPr lang="en-US" dirty="0"/>
              <a:t>HER2 &amp; PD-L1: Exploring Clinical Characteristics of G/GEJ Cancers in Relation to Biomarker Positivity</a:t>
            </a:r>
          </a:p>
        </p:txBody>
      </p:sp>
      <p:sp>
        <p:nvSpPr>
          <p:cNvPr id="3" name="Subtitle 2">
            <a:extLst>
              <a:ext uri="{FF2B5EF4-FFF2-40B4-BE49-F238E27FC236}">
                <a16:creationId xmlns:a16="http://schemas.microsoft.com/office/drawing/2014/main" id="{96295704-12F1-479D-B9A1-5307F74A5DB2}"/>
              </a:ext>
            </a:extLst>
          </p:cNvPr>
          <p:cNvSpPr>
            <a:spLocks noGrp="1"/>
          </p:cNvSpPr>
          <p:nvPr>
            <p:ph type="body" idx="1"/>
          </p:nvPr>
        </p:nvSpPr>
        <p:spPr>
          <a:xfrm>
            <a:off x="609601" y="4589463"/>
            <a:ext cx="10515600" cy="1500187"/>
          </a:xfrm>
        </p:spPr>
        <p:txBody>
          <a:bodyPr>
            <a:noAutofit/>
          </a:bodyPr>
          <a:lstStyle/>
          <a:p>
            <a:r>
              <a:rPr lang="en-US" dirty="0"/>
              <a:t>Yelena Y. Janjigian, MD</a:t>
            </a:r>
          </a:p>
          <a:p>
            <a:r>
              <a:rPr lang="en-US"/>
              <a:t>Chief</a:t>
            </a:r>
          </a:p>
          <a:p>
            <a:r>
              <a:rPr lang="en-US"/>
              <a:t>Gastrointestinal </a:t>
            </a:r>
            <a:r>
              <a:rPr lang="en-US" dirty="0"/>
              <a:t>Oncology Service</a:t>
            </a:r>
          </a:p>
          <a:p>
            <a:r>
              <a:rPr lang="en-US" dirty="0"/>
              <a:t>Memorial Sloan Kettering Cancer Center</a:t>
            </a:r>
          </a:p>
          <a:p>
            <a:r>
              <a:rPr lang="en-US" dirty="0"/>
              <a:t>New York, NY</a:t>
            </a:r>
          </a:p>
        </p:txBody>
      </p:sp>
    </p:spTree>
    <p:extLst>
      <p:ext uri="{BB962C8B-B14F-4D97-AF65-F5344CB8AC3E}">
        <p14:creationId xmlns:p14="http://schemas.microsoft.com/office/powerpoint/2010/main" val="152248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780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lang="en-US" sz="1500">
                <a:solidFill>
                  <a:srgbClr val="747474"/>
                </a:solidFill>
                <a:latin typeface="Arial" panose="020B0604020202020204" pitchFamily="34" charset="0"/>
                <a:cs typeface="Arial" panose="020B0604020202020204" pitchFamily="34" charset="0"/>
                <a:hlinkClick r:id="rId3"/>
              </a:rPr>
              <a:t>Navigating Challenges in Metastatic Gastric/GEJ Cancer Management: Advancements in Biomarker-Directed Therapies</a:t>
            </a:r>
            <a:endParaRPr kumimoji="0" lang="en-US" sz="1500" u="sng" strike="noStrike" kern="1200" cap="none" spc="0" normalizeH="0" baseline="0" noProof="0" dirty="0">
              <a:ln>
                <a:noFill/>
              </a:ln>
              <a:solidFill>
                <a:srgbClr val="747474"/>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500">
                <a:solidFill>
                  <a:srgbClr val="747474"/>
                </a:solidFill>
                <a:effectLst/>
                <a:latin typeface="Arial" panose="020B0604020202020204" pitchFamily="34" charset="0"/>
                <a:cs typeface="Arial" panose="020B0604020202020204" pitchFamily="34" charset="0"/>
              </a:rPr>
              <a:t>Describe relevant molecular biomarkers and how they relate to clinical characteristics of G/GEJ cancers</a:t>
            </a:r>
          </a:p>
          <a:p>
            <a:pPr marL="285750" indent="-285750">
              <a:buFont typeface="Arial" panose="020B0604020202020204" pitchFamily="34" charset="0"/>
              <a:buChar char="•"/>
            </a:pPr>
            <a:r>
              <a:rPr lang="en-US" sz="1500">
                <a:solidFill>
                  <a:srgbClr val="747474"/>
                </a:solidFill>
                <a:effectLst/>
                <a:latin typeface="Arial" panose="020B0604020202020204" pitchFamily="34" charset="0"/>
                <a:cs typeface="Arial" panose="020B0604020202020204" pitchFamily="34" charset="0"/>
              </a:rPr>
              <a:t>Discuss the impact molecular biomarkers have on treatment selection in metastatic G/GEJ cancers</a:t>
            </a:r>
          </a:p>
          <a:p>
            <a:pPr marL="285750" indent="-285750">
              <a:buFont typeface="Arial" panose="020B0604020202020204" pitchFamily="34" charset="0"/>
              <a:buChar char="•"/>
            </a:pPr>
            <a:r>
              <a:rPr lang="en-US" sz="1500">
                <a:solidFill>
                  <a:srgbClr val="747474"/>
                </a:solidFill>
                <a:effectLst/>
                <a:latin typeface="Arial" panose="020B0604020202020204" pitchFamily="34" charset="0"/>
                <a:cs typeface="Arial" panose="020B0604020202020204" pitchFamily="34" charset="0"/>
              </a:rPr>
              <a:t>Evaluate clinical data with current and investigational combination regimens for the first-line treatment of advanced G/GEJ cancers</a:t>
            </a:r>
          </a:p>
          <a:p>
            <a:pPr marL="285750" indent="-285750">
              <a:buFont typeface="Arial" panose="020B0604020202020204" pitchFamily="34" charset="0"/>
              <a:buChar char="•"/>
            </a:pPr>
            <a:r>
              <a:rPr lang="en-US" sz="1500">
                <a:solidFill>
                  <a:srgbClr val="747474"/>
                </a:solidFill>
                <a:effectLst/>
                <a:latin typeface="Arial" panose="020B0604020202020204" pitchFamily="34" charset="0"/>
                <a:cs typeface="Arial" panose="020B0604020202020204" pitchFamily="34" charset="0"/>
              </a:rPr>
              <a:t>Identify adverse effects associated with individual components of combination regimens and their prophylactic and management strategies in the setting of advanced or metastatic G/GEJ cancers</a:t>
            </a:r>
          </a:p>
          <a:p>
            <a:pPr marL="285750" indent="-285750">
              <a:buFont typeface="Arial" panose="020B0604020202020204" pitchFamily="34" charset="0"/>
              <a:buChar char="•"/>
            </a:pPr>
            <a:r>
              <a:rPr lang="en-US" sz="1500">
                <a:solidFill>
                  <a:srgbClr val="747474"/>
                </a:solidFill>
                <a:effectLst/>
                <a:latin typeface="Arial" panose="020B0604020202020204" pitchFamily="34" charset="0"/>
                <a:cs typeface="Arial" panose="020B0604020202020204" pitchFamily="34" charset="0"/>
              </a:rPr>
              <a:t>Implement strategies to provide holistic, multidisciplinary care for patients with advanced or metastatic G/GEJ cancers</a:t>
            </a:r>
          </a:p>
          <a:p>
            <a:pPr marL="285750" indent="-285750">
              <a:buFont typeface="Arial" panose="020B0604020202020204" pitchFamily="34" charset="0"/>
              <a:buChar char="•"/>
            </a:pPr>
            <a:r>
              <a:rPr lang="en-US" sz="1500">
                <a:solidFill>
                  <a:srgbClr val="747474"/>
                </a:solidFill>
                <a:effectLst/>
                <a:latin typeface="Arial" panose="020B0604020202020204" pitchFamily="34" charset="0"/>
                <a:cs typeface="Arial" panose="020B0604020202020204" pitchFamily="34" charset="0"/>
              </a:rPr>
              <a:t>Evaluate recent practice-changing data to inform treatment strategies for patients with G/GEJ cancers</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26772-403D-CA0D-EDD5-37FFC56D5152}"/>
              </a:ext>
            </a:extLst>
          </p:cNvPr>
          <p:cNvSpPr>
            <a:spLocks noGrp="1"/>
          </p:cNvSpPr>
          <p:nvPr>
            <p:ph type="title"/>
          </p:nvPr>
        </p:nvSpPr>
        <p:spPr>
          <a:xfrm>
            <a:off x="609600" y="199505"/>
            <a:ext cx="10744200" cy="1185577"/>
          </a:xfrm>
        </p:spPr>
        <p:txBody>
          <a:bodyPr>
            <a:normAutofit/>
          </a:bodyPr>
          <a:lstStyle/>
          <a:p>
            <a:r>
              <a:rPr lang="en-US" dirty="0"/>
              <a:t>Biomarker Positivity in Gastroesophageal Cancers</a:t>
            </a:r>
          </a:p>
        </p:txBody>
      </p:sp>
      <p:grpSp>
        <p:nvGrpSpPr>
          <p:cNvPr id="29" name="Group 28">
            <a:extLst>
              <a:ext uri="{FF2B5EF4-FFF2-40B4-BE49-F238E27FC236}">
                <a16:creationId xmlns:a16="http://schemas.microsoft.com/office/drawing/2014/main" id="{21F42712-25DB-68BC-FE28-E75868F8D860}"/>
              </a:ext>
            </a:extLst>
          </p:cNvPr>
          <p:cNvGrpSpPr/>
          <p:nvPr/>
        </p:nvGrpSpPr>
        <p:grpSpPr>
          <a:xfrm>
            <a:off x="2379156" y="1594203"/>
            <a:ext cx="7433687" cy="4140649"/>
            <a:chOff x="-249398" y="2057807"/>
            <a:chExt cx="6471519" cy="3604710"/>
          </a:xfrm>
        </p:grpSpPr>
        <p:pic>
          <p:nvPicPr>
            <p:cNvPr id="6" name="Image" descr="Image">
              <a:extLst>
                <a:ext uri="{FF2B5EF4-FFF2-40B4-BE49-F238E27FC236}">
                  <a16:creationId xmlns:a16="http://schemas.microsoft.com/office/drawing/2014/main" id="{70DFE44E-8DEE-0852-47E3-E290C4FFCCAE}"/>
                </a:ext>
              </a:extLst>
            </p:cNvPr>
            <p:cNvPicPr>
              <a:picLocks noChangeAspect="1"/>
            </p:cNvPicPr>
            <p:nvPr/>
          </p:nvPicPr>
          <p:blipFill>
            <a:blip r:embed="rId2"/>
            <a:stretch>
              <a:fillRect/>
            </a:stretch>
          </p:blipFill>
          <p:spPr>
            <a:xfrm>
              <a:off x="-249398" y="2057807"/>
              <a:ext cx="3506055" cy="3604710"/>
            </a:xfrm>
            <a:prstGeom prst="rect">
              <a:avLst/>
            </a:prstGeom>
            <a:ln w="12700">
              <a:miter lim="400000"/>
            </a:ln>
          </p:spPr>
        </p:pic>
        <p:sp>
          <p:nvSpPr>
            <p:cNvPr id="11" name="Rectangle">
              <a:extLst>
                <a:ext uri="{FF2B5EF4-FFF2-40B4-BE49-F238E27FC236}">
                  <a16:creationId xmlns:a16="http://schemas.microsoft.com/office/drawing/2014/main" id="{D057A4B3-735F-4AF8-3F48-0F17413E274E}"/>
                </a:ext>
              </a:extLst>
            </p:cNvPr>
            <p:cNvSpPr/>
            <p:nvPr/>
          </p:nvSpPr>
          <p:spPr>
            <a:xfrm>
              <a:off x="5635226" y="2075956"/>
              <a:ext cx="496840" cy="2424106"/>
            </a:xfrm>
            <a:prstGeom prst="rect">
              <a:avLst/>
            </a:prstGeom>
            <a:solidFill>
              <a:srgbClr val="99332F">
                <a:alpha val="20109"/>
              </a:srgbClr>
            </a:solidFill>
            <a:ln w="25400">
              <a:solidFill>
                <a:srgbClr val="FFFFFF"/>
              </a:solidFill>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rgbClr val="000000"/>
                </a:solidFill>
                <a:effectLst/>
                <a:uLnTx/>
                <a:uFillTx/>
                <a:latin typeface="Helvetica"/>
                <a:cs typeface="Calibri"/>
                <a:sym typeface="Helvetica"/>
              </a:endParaRPr>
            </a:p>
          </p:txBody>
        </p:sp>
        <p:sp>
          <p:nvSpPr>
            <p:cNvPr id="12" name="Rectangle">
              <a:extLst>
                <a:ext uri="{FF2B5EF4-FFF2-40B4-BE49-F238E27FC236}">
                  <a16:creationId xmlns:a16="http://schemas.microsoft.com/office/drawing/2014/main" id="{67BB2496-844F-E85C-2505-A096A6D34EF1}"/>
                </a:ext>
              </a:extLst>
            </p:cNvPr>
            <p:cNvSpPr/>
            <p:nvPr/>
          </p:nvSpPr>
          <p:spPr>
            <a:xfrm>
              <a:off x="5635226" y="4502260"/>
              <a:ext cx="496840" cy="706994"/>
            </a:xfrm>
            <a:prstGeom prst="rect">
              <a:avLst/>
            </a:prstGeom>
            <a:solidFill>
              <a:srgbClr val="99332F">
                <a:alpha val="45636"/>
              </a:srgbClr>
            </a:solidFill>
            <a:ln w="25400">
              <a:solidFill>
                <a:srgbClr val="FFFFFF"/>
              </a:solidFill>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rgbClr val="000000"/>
                </a:solidFill>
                <a:effectLst/>
                <a:uLnTx/>
                <a:uFillTx/>
                <a:latin typeface="Helvetica"/>
                <a:cs typeface="Calibri"/>
                <a:sym typeface="Helvetica"/>
              </a:endParaRPr>
            </a:p>
          </p:txBody>
        </p:sp>
        <p:sp>
          <p:nvSpPr>
            <p:cNvPr id="13" name="Rectangle">
              <a:extLst>
                <a:ext uri="{FF2B5EF4-FFF2-40B4-BE49-F238E27FC236}">
                  <a16:creationId xmlns:a16="http://schemas.microsoft.com/office/drawing/2014/main" id="{BE826EB9-9751-217F-26BB-5959D14A43BE}"/>
                </a:ext>
              </a:extLst>
            </p:cNvPr>
            <p:cNvSpPr/>
            <p:nvPr/>
          </p:nvSpPr>
          <p:spPr>
            <a:xfrm>
              <a:off x="5635226" y="5403336"/>
              <a:ext cx="496840" cy="165339"/>
            </a:xfrm>
            <a:prstGeom prst="rect">
              <a:avLst/>
            </a:prstGeom>
            <a:solidFill>
              <a:srgbClr val="99332F"/>
            </a:solidFill>
            <a:ln w="25400">
              <a:solidFill>
                <a:srgbClr val="FFFFFF"/>
              </a:solidFill>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rgbClr val="000000"/>
                </a:solidFill>
                <a:effectLst/>
                <a:uLnTx/>
                <a:uFillTx/>
                <a:latin typeface="Helvetica"/>
                <a:cs typeface="Calibri"/>
                <a:sym typeface="Helvetica"/>
              </a:endParaRPr>
            </a:p>
          </p:txBody>
        </p:sp>
        <p:sp>
          <p:nvSpPr>
            <p:cNvPr id="14" name="Rectangle">
              <a:extLst>
                <a:ext uri="{FF2B5EF4-FFF2-40B4-BE49-F238E27FC236}">
                  <a16:creationId xmlns:a16="http://schemas.microsoft.com/office/drawing/2014/main" id="{A3D2B2D1-0035-8B93-FCA3-51F82058FFD3}"/>
                </a:ext>
              </a:extLst>
            </p:cNvPr>
            <p:cNvSpPr/>
            <p:nvPr/>
          </p:nvSpPr>
          <p:spPr>
            <a:xfrm>
              <a:off x="5635226" y="5224381"/>
              <a:ext cx="496840" cy="165339"/>
            </a:xfrm>
            <a:prstGeom prst="rect">
              <a:avLst/>
            </a:prstGeom>
            <a:solidFill>
              <a:srgbClr val="99332F">
                <a:alpha val="58108"/>
              </a:srgbClr>
            </a:solidFill>
            <a:ln w="25400">
              <a:solidFill>
                <a:srgbClr val="FFFFFF"/>
              </a:solidFill>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rgbClr val="000000"/>
                </a:solidFill>
                <a:effectLst/>
                <a:uLnTx/>
                <a:uFillTx/>
                <a:latin typeface="Helvetica"/>
                <a:cs typeface="Calibri"/>
                <a:sym typeface="Helvetica"/>
              </a:endParaRPr>
            </a:p>
          </p:txBody>
        </p:sp>
        <p:sp>
          <p:nvSpPr>
            <p:cNvPr id="15" name="TextBox 1">
              <a:extLst>
                <a:ext uri="{FF2B5EF4-FFF2-40B4-BE49-F238E27FC236}">
                  <a16:creationId xmlns:a16="http://schemas.microsoft.com/office/drawing/2014/main" id="{2A4DDAD4-CA3B-5FDA-984D-DBE86979CFA9}"/>
                </a:ext>
              </a:extLst>
            </p:cNvPr>
            <p:cNvSpPr txBox="1"/>
            <p:nvPr/>
          </p:nvSpPr>
          <p:spPr>
            <a:xfrm>
              <a:off x="3157286" y="2564838"/>
              <a:ext cx="2471075" cy="2765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300" b="1" spc="-39">
                  <a:latin typeface="Arial"/>
                  <a:ea typeface="Arial"/>
                  <a:cs typeface="Arial"/>
                  <a:sym typeface="Aria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1300" b="1" i="0" u="none" strike="noStrike" kern="0" cap="none" spc="-39" normalizeH="0" baseline="0" noProof="0">
                  <a:ln>
                    <a:noFill/>
                  </a:ln>
                  <a:solidFill>
                    <a:srgbClr val="000000"/>
                  </a:solidFill>
                  <a:effectLst/>
                  <a:uLnTx/>
                  <a:uFillTx/>
                  <a:latin typeface="Arial"/>
                  <a:cs typeface="Arial"/>
                  <a:sym typeface="Arial"/>
                </a:rPr>
                <a:t>Chromosomal Instability (CIN)</a:t>
              </a:r>
            </a:p>
          </p:txBody>
        </p:sp>
        <p:sp>
          <p:nvSpPr>
            <p:cNvPr id="16" name="TextBox 1">
              <a:extLst>
                <a:ext uri="{FF2B5EF4-FFF2-40B4-BE49-F238E27FC236}">
                  <a16:creationId xmlns:a16="http://schemas.microsoft.com/office/drawing/2014/main" id="{3E02F755-D1A2-8B48-F459-2263D5E967B0}"/>
                </a:ext>
              </a:extLst>
            </p:cNvPr>
            <p:cNvSpPr txBox="1"/>
            <p:nvPr/>
          </p:nvSpPr>
          <p:spPr>
            <a:xfrm>
              <a:off x="3684794" y="2163034"/>
              <a:ext cx="1608395" cy="387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2100" b="1" spc="-63">
                  <a:solidFill>
                    <a:srgbClr val="99332F"/>
                  </a:solidFill>
                  <a:latin typeface="Arial"/>
                  <a:ea typeface="Arial"/>
                  <a:cs typeface="Arial"/>
                  <a:sym typeface="Aria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2100" b="1" i="0" u="none" strike="noStrike" kern="0" cap="none" spc="-63" normalizeH="0" baseline="0" noProof="0">
                  <a:ln>
                    <a:noFill/>
                  </a:ln>
                  <a:solidFill>
                    <a:srgbClr val="99332F"/>
                  </a:solidFill>
                  <a:effectLst/>
                  <a:uLnTx/>
                  <a:uFillTx/>
                  <a:latin typeface="Arial"/>
                  <a:cs typeface="Arial"/>
                  <a:sym typeface="Arial"/>
                </a:rPr>
                <a:t>70%</a:t>
              </a:r>
            </a:p>
          </p:txBody>
        </p:sp>
        <p:sp>
          <p:nvSpPr>
            <p:cNvPr id="17" name="TextBox 1">
              <a:extLst>
                <a:ext uri="{FF2B5EF4-FFF2-40B4-BE49-F238E27FC236}">
                  <a16:creationId xmlns:a16="http://schemas.microsoft.com/office/drawing/2014/main" id="{D83C1D0B-B2A7-62A2-0B99-F9657A74A93B}"/>
                </a:ext>
              </a:extLst>
            </p:cNvPr>
            <p:cNvSpPr txBox="1"/>
            <p:nvPr/>
          </p:nvSpPr>
          <p:spPr>
            <a:xfrm>
              <a:off x="3631794" y="4375358"/>
              <a:ext cx="1608395" cy="387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2100" b="1" spc="-63">
                  <a:latin typeface="Arial"/>
                  <a:ea typeface="Arial"/>
                  <a:cs typeface="Arial"/>
                  <a:sym typeface="Aria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2100" b="1" i="0" u="none" strike="noStrike" kern="0" cap="none" spc="-63" normalizeH="0" baseline="0" noProof="0" dirty="0">
                  <a:ln>
                    <a:noFill/>
                  </a:ln>
                  <a:solidFill>
                    <a:srgbClr val="000000"/>
                  </a:solidFill>
                  <a:effectLst/>
                  <a:uLnTx/>
                  <a:uFillTx/>
                  <a:latin typeface="Arial"/>
                  <a:cs typeface="Arial"/>
                  <a:sym typeface="Arial"/>
                </a:rPr>
                <a:t>20%</a:t>
              </a:r>
            </a:p>
          </p:txBody>
        </p:sp>
        <p:sp>
          <p:nvSpPr>
            <p:cNvPr id="18" name="TextBox 1">
              <a:extLst>
                <a:ext uri="{FF2B5EF4-FFF2-40B4-BE49-F238E27FC236}">
                  <a16:creationId xmlns:a16="http://schemas.microsoft.com/office/drawing/2014/main" id="{0602CB48-6F3D-FE8D-D4F3-E340C2F10DA1}"/>
                </a:ext>
              </a:extLst>
            </p:cNvPr>
            <p:cNvSpPr txBox="1"/>
            <p:nvPr/>
          </p:nvSpPr>
          <p:spPr>
            <a:xfrm>
              <a:off x="3087228" y="4679181"/>
              <a:ext cx="2160349" cy="2765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300" b="1" spc="-39">
                  <a:latin typeface="Arial"/>
                  <a:ea typeface="Arial"/>
                  <a:cs typeface="Arial"/>
                  <a:sym typeface="Aria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1300" b="1" i="0" u="none" strike="noStrike" kern="0" cap="none" spc="-39" normalizeH="0" baseline="0" noProof="0">
                  <a:ln>
                    <a:noFill/>
                  </a:ln>
                  <a:solidFill>
                    <a:srgbClr val="000000"/>
                  </a:solidFill>
                  <a:effectLst/>
                  <a:uLnTx/>
                  <a:uFillTx/>
                  <a:latin typeface="Arial"/>
                  <a:cs typeface="Arial"/>
                  <a:sym typeface="Arial"/>
                </a:rPr>
                <a:t>Genomic Stability (GS)</a:t>
              </a:r>
            </a:p>
          </p:txBody>
        </p:sp>
        <p:sp>
          <p:nvSpPr>
            <p:cNvPr id="19" name="TextBox 1">
              <a:extLst>
                <a:ext uri="{FF2B5EF4-FFF2-40B4-BE49-F238E27FC236}">
                  <a16:creationId xmlns:a16="http://schemas.microsoft.com/office/drawing/2014/main" id="{7A5D1647-8D87-7DE1-023D-4C5F40A9F7C9}"/>
                </a:ext>
              </a:extLst>
            </p:cNvPr>
            <p:cNvSpPr txBox="1"/>
            <p:nvPr/>
          </p:nvSpPr>
          <p:spPr>
            <a:xfrm>
              <a:off x="3684794" y="5138030"/>
              <a:ext cx="1608395" cy="2888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400" b="1" spc="-42">
                  <a:latin typeface="Arial"/>
                  <a:ea typeface="Arial"/>
                  <a:cs typeface="Arial"/>
                  <a:sym typeface="Aria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1400" b="1" i="0" u="none" strike="noStrike" kern="0" cap="none" spc="-42" normalizeH="0" baseline="0" noProof="0">
                  <a:ln>
                    <a:noFill/>
                  </a:ln>
                  <a:solidFill>
                    <a:srgbClr val="000000"/>
                  </a:solidFill>
                  <a:effectLst/>
                  <a:uLnTx/>
                  <a:uFillTx/>
                  <a:latin typeface="Arial"/>
                  <a:cs typeface="Arial"/>
                  <a:sym typeface="Arial"/>
                </a:rPr>
                <a:t>5%</a:t>
              </a:r>
            </a:p>
          </p:txBody>
        </p:sp>
        <p:sp>
          <p:nvSpPr>
            <p:cNvPr id="20" name="TextBox 1">
              <a:extLst>
                <a:ext uri="{FF2B5EF4-FFF2-40B4-BE49-F238E27FC236}">
                  <a16:creationId xmlns:a16="http://schemas.microsoft.com/office/drawing/2014/main" id="{52DF5479-250A-C2DD-5611-7BBD6CE27D88}"/>
                </a:ext>
              </a:extLst>
            </p:cNvPr>
            <p:cNvSpPr txBox="1"/>
            <p:nvPr/>
          </p:nvSpPr>
          <p:spPr>
            <a:xfrm>
              <a:off x="3684794" y="5345464"/>
              <a:ext cx="1608395" cy="2888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400" b="1" spc="-42">
                  <a:latin typeface="Arial"/>
                  <a:ea typeface="Arial"/>
                  <a:cs typeface="Arial"/>
                  <a:sym typeface="Aria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1400" b="1" i="0" u="none" strike="noStrike" kern="0" cap="none" spc="-42" normalizeH="0" baseline="0" noProof="0">
                  <a:ln>
                    <a:noFill/>
                  </a:ln>
                  <a:solidFill>
                    <a:srgbClr val="000000"/>
                  </a:solidFill>
                  <a:effectLst/>
                  <a:uLnTx/>
                  <a:uFillTx/>
                  <a:latin typeface="Arial"/>
                  <a:cs typeface="Arial"/>
                  <a:sym typeface="Arial"/>
                </a:rPr>
                <a:t>5%</a:t>
              </a:r>
            </a:p>
          </p:txBody>
        </p:sp>
        <p:sp>
          <p:nvSpPr>
            <p:cNvPr id="21" name="Line">
              <a:extLst>
                <a:ext uri="{FF2B5EF4-FFF2-40B4-BE49-F238E27FC236}">
                  <a16:creationId xmlns:a16="http://schemas.microsoft.com/office/drawing/2014/main" id="{11340BE8-CA70-D546-AC66-B5823B76178E}"/>
                </a:ext>
              </a:extLst>
            </p:cNvPr>
            <p:cNvSpPr/>
            <p:nvPr/>
          </p:nvSpPr>
          <p:spPr>
            <a:xfrm>
              <a:off x="5299278" y="2397760"/>
              <a:ext cx="658167" cy="2"/>
            </a:xfrm>
            <a:prstGeom prst="line">
              <a:avLst/>
            </a:prstGeom>
            <a:ln w="25400" cap="rnd">
              <a:solidFill>
                <a:srgbClr val="000000"/>
              </a:solidFill>
              <a:custDash>
                <a:ds d="100000" sp="200000"/>
              </a:custDash>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rgbClr val="000000"/>
                </a:solidFill>
                <a:effectLst/>
                <a:uLnTx/>
                <a:uFillTx/>
                <a:latin typeface="Helvetica"/>
                <a:cs typeface="Calibri"/>
                <a:sym typeface="Helvetica"/>
              </a:endParaRPr>
            </a:p>
          </p:txBody>
        </p:sp>
        <p:sp>
          <p:nvSpPr>
            <p:cNvPr id="22" name="Line">
              <a:extLst>
                <a:ext uri="{FF2B5EF4-FFF2-40B4-BE49-F238E27FC236}">
                  <a16:creationId xmlns:a16="http://schemas.microsoft.com/office/drawing/2014/main" id="{EFDB7C28-68A4-5C47-9677-CAA5BC83CD8F}"/>
                </a:ext>
              </a:extLst>
            </p:cNvPr>
            <p:cNvSpPr/>
            <p:nvPr/>
          </p:nvSpPr>
          <p:spPr>
            <a:xfrm>
              <a:off x="5299278" y="4685076"/>
              <a:ext cx="658167" cy="2"/>
            </a:xfrm>
            <a:prstGeom prst="line">
              <a:avLst/>
            </a:prstGeom>
            <a:ln w="25400" cap="rnd">
              <a:solidFill>
                <a:srgbClr val="000000"/>
              </a:solidFill>
              <a:custDash>
                <a:ds d="100000" sp="200000"/>
              </a:custDash>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rgbClr val="000000"/>
                </a:solidFill>
                <a:effectLst/>
                <a:uLnTx/>
                <a:uFillTx/>
                <a:latin typeface="Helvetica"/>
                <a:cs typeface="Calibri"/>
                <a:sym typeface="Helvetica"/>
              </a:endParaRPr>
            </a:p>
          </p:txBody>
        </p:sp>
        <p:sp>
          <p:nvSpPr>
            <p:cNvPr id="23" name="TextBox 1">
              <a:extLst>
                <a:ext uri="{FF2B5EF4-FFF2-40B4-BE49-F238E27FC236}">
                  <a16:creationId xmlns:a16="http://schemas.microsoft.com/office/drawing/2014/main" id="{D8F86B73-2415-DE10-9E50-C5189FD2998D}"/>
                </a:ext>
              </a:extLst>
            </p:cNvPr>
            <p:cNvSpPr txBox="1"/>
            <p:nvPr/>
          </p:nvSpPr>
          <p:spPr>
            <a:xfrm>
              <a:off x="4345673" y="3436768"/>
              <a:ext cx="1485672"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600" b="1" spc="-32">
                  <a:solidFill>
                    <a:srgbClr val="929292"/>
                  </a:solidFill>
                  <a:latin typeface="Arial"/>
                  <a:ea typeface="Arial"/>
                  <a:cs typeface="Arial"/>
                  <a:sym typeface="Arial"/>
                </a:defRPr>
              </a:pPr>
              <a:r>
                <a:rPr kumimoji="0" sz="1600" b="1" i="0" u="none" strike="noStrike" kern="0" cap="none" spc="-32" normalizeH="0" baseline="0" noProof="0" dirty="0">
                  <a:ln>
                    <a:noFill/>
                  </a:ln>
                  <a:effectLst/>
                  <a:uLnTx/>
                  <a:uFillTx/>
                  <a:latin typeface="Arial"/>
                  <a:cs typeface="Arial"/>
                  <a:sym typeface="Arial"/>
                </a:rPr>
                <a:t>30% of CIN</a:t>
              </a:r>
            </a:p>
          </p:txBody>
        </p:sp>
        <p:sp>
          <p:nvSpPr>
            <p:cNvPr id="24" name="TextBox 1">
              <a:extLst>
                <a:ext uri="{FF2B5EF4-FFF2-40B4-BE49-F238E27FC236}">
                  <a16:creationId xmlns:a16="http://schemas.microsoft.com/office/drawing/2014/main" id="{00A56AE2-9131-0538-F2DA-0870596D0BB4}"/>
                </a:ext>
              </a:extLst>
            </p:cNvPr>
            <p:cNvSpPr txBox="1"/>
            <p:nvPr/>
          </p:nvSpPr>
          <p:spPr>
            <a:xfrm>
              <a:off x="4082264" y="3689143"/>
              <a:ext cx="1730667" cy="292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300" b="1" spc="-26">
                  <a:solidFill>
                    <a:srgbClr val="929292"/>
                  </a:solidFill>
                  <a:latin typeface="Arial"/>
                  <a:ea typeface="Arial"/>
                  <a:cs typeface="Arial"/>
                  <a:sym typeface="Arial"/>
                </a:defRPr>
              </a:pPr>
              <a:r>
                <a:rPr kumimoji="0" sz="1300" b="1" i="0" u="none" strike="noStrike" kern="0" cap="none" spc="-26" normalizeH="0" baseline="0" noProof="0" dirty="0">
                  <a:ln>
                    <a:noFill/>
                  </a:ln>
                  <a:effectLst/>
                  <a:uLnTx/>
                  <a:uFillTx/>
                  <a:latin typeface="Arial"/>
                  <a:cs typeface="Arial"/>
                  <a:sym typeface="Arial"/>
                </a:rPr>
                <a:t>ERBB2 amplified</a:t>
              </a:r>
            </a:p>
          </p:txBody>
        </p:sp>
        <p:sp>
          <p:nvSpPr>
            <p:cNvPr id="25" name="TextBox 1">
              <a:extLst>
                <a:ext uri="{FF2B5EF4-FFF2-40B4-BE49-F238E27FC236}">
                  <a16:creationId xmlns:a16="http://schemas.microsoft.com/office/drawing/2014/main" id="{4E05D403-E56E-D05C-C870-EBBD5C94C784}"/>
                </a:ext>
              </a:extLst>
            </p:cNvPr>
            <p:cNvSpPr txBox="1"/>
            <p:nvPr/>
          </p:nvSpPr>
          <p:spPr>
            <a:xfrm>
              <a:off x="303892" y="5144341"/>
              <a:ext cx="4642250" cy="2765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300" b="1" spc="-39">
                  <a:latin typeface="Arial"/>
                  <a:ea typeface="Arial"/>
                  <a:cs typeface="Arial"/>
                  <a:sym typeface="Aria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1300" b="1" i="0" u="none" strike="noStrike" kern="0" cap="none" spc="-39" normalizeH="0" baseline="0" noProof="0">
                  <a:ln>
                    <a:noFill/>
                  </a:ln>
                  <a:solidFill>
                    <a:srgbClr val="000000"/>
                  </a:solidFill>
                  <a:effectLst/>
                  <a:uLnTx/>
                  <a:uFillTx/>
                  <a:latin typeface="Arial"/>
                  <a:cs typeface="Arial"/>
                  <a:sym typeface="Arial"/>
                </a:rPr>
                <a:t>Microsatellite Instable (MSI)</a:t>
              </a:r>
            </a:p>
          </p:txBody>
        </p:sp>
        <p:sp>
          <p:nvSpPr>
            <p:cNvPr id="26" name="TextBox 1">
              <a:extLst>
                <a:ext uri="{FF2B5EF4-FFF2-40B4-BE49-F238E27FC236}">
                  <a16:creationId xmlns:a16="http://schemas.microsoft.com/office/drawing/2014/main" id="{A841B63E-7E10-D37B-5016-C5780448DF65}"/>
                </a:ext>
              </a:extLst>
            </p:cNvPr>
            <p:cNvSpPr txBox="1"/>
            <p:nvPr/>
          </p:nvSpPr>
          <p:spPr>
            <a:xfrm>
              <a:off x="303892" y="5330607"/>
              <a:ext cx="4642250" cy="2765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300" b="1" spc="-39">
                  <a:latin typeface="Arial"/>
                  <a:ea typeface="Arial"/>
                  <a:cs typeface="Arial"/>
                  <a:sym typeface="Aria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1300" b="1" i="0" u="none" strike="noStrike" kern="0" cap="none" spc="-39" normalizeH="0" baseline="0" noProof="0">
                  <a:ln>
                    <a:noFill/>
                  </a:ln>
                  <a:solidFill>
                    <a:srgbClr val="000000"/>
                  </a:solidFill>
                  <a:effectLst/>
                  <a:uLnTx/>
                  <a:uFillTx/>
                  <a:latin typeface="Arial"/>
                  <a:cs typeface="Arial"/>
                  <a:sym typeface="Arial"/>
                </a:rPr>
                <a:t>Epstein Bar Virus infection (EBV)</a:t>
              </a:r>
            </a:p>
          </p:txBody>
        </p:sp>
        <p:sp>
          <p:nvSpPr>
            <p:cNvPr id="27" name="Line">
              <a:extLst>
                <a:ext uri="{FF2B5EF4-FFF2-40B4-BE49-F238E27FC236}">
                  <a16:creationId xmlns:a16="http://schemas.microsoft.com/office/drawing/2014/main" id="{C291DC6F-1AB0-5804-6AD5-8B0F794B938D}"/>
                </a:ext>
              </a:extLst>
            </p:cNvPr>
            <p:cNvSpPr/>
            <p:nvPr/>
          </p:nvSpPr>
          <p:spPr>
            <a:xfrm>
              <a:off x="3751046" y="3276600"/>
              <a:ext cx="2471075" cy="1"/>
            </a:xfrm>
            <a:prstGeom prst="line">
              <a:avLst/>
            </a:prstGeom>
            <a:ln w="25400">
              <a:solidFill>
                <a:srgbClr val="A7A7A7"/>
              </a:solidFill>
              <a:custDash>
                <a:ds d="200000" sp="200000"/>
              </a:custDash>
              <a:miter lim="400000"/>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rgbClr val="000000"/>
                </a:solidFill>
                <a:effectLst/>
                <a:uLnTx/>
                <a:uFillTx/>
                <a:latin typeface="Helvetica"/>
                <a:cs typeface="Calibri"/>
                <a:sym typeface="Helvetica"/>
              </a:endParaRPr>
            </a:p>
          </p:txBody>
        </p:sp>
        <p:sp>
          <p:nvSpPr>
            <p:cNvPr id="28" name="Line">
              <a:extLst>
                <a:ext uri="{FF2B5EF4-FFF2-40B4-BE49-F238E27FC236}">
                  <a16:creationId xmlns:a16="http://schemas.microsoft.com/office/drawing/2014/main" id="{5E78F321-0CEC-9BED-DD82-46C4832E9D0C}"/>
                </a:ext>
              </a:extLst>
            </p:cNvPr>
            <p:cNvSpPr/>
            <p:nvPr/>
          </p:nvSpPr>
          <p:spPr>
            <a:xfrm>
              <a:off x="3751046" y="4157332"/>
              <a:ext cx="2471075" cy="1"/>
            </a:xfrm>
            <a:prstGeom prst="line">
              <a:avLst/>
            </a:prstGeom>
            <a:ln w="25400">
              <a:solidFill>
                <a:srgbClr val="A7A7A7"/>
              </a:solidFill>
              <a:custDash>
                <a:ds d="200000" sp="200000"/>
              </a:custDash>
              <a:miter lim="400000"/>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rgbClr val="000000"/>
                </a:solidFill>
                <a:effectLst/>
                <a:uLnTx/>
                <a:uFillTx/>
                <a:latin typeface="Helvetica"/>
                <a:cs typeface="Calibri"/>
                <a:sym typeface="Helvetica"/>
              </a:endParaRPr>
            </a:p>
          </p:txBody>
        </p:sp>
      </p:grpSp>
      <p:sp>
        <p:nvSpPr>
          <p:cNvPr id="7" name="Footer Placeholder 6">
            <a:extLst>
              <a:ext uri="{FF2B5EF4-FFF2-40B4-BE49-F238E27FC236}">
                <a16:creationId xmlns:a16="http://schemas.microsoft.com/office/drawing/2014/main" id="{9B1148CA-6E8F-164B-1F0E-A4EBB7152522}"/>
              </a:ext>
            </a:extLst>
          </p:cNvPr>
          <p:cNvSpPr>
            <a:spLocks noGrp="1"/>
          </p:cNvSpPr>
          <p:nvPr>
            <p:ph type="ftr" sz="quarter" idx="3"/>
          </p:nvPr>
        </p:nvSpPr>
        <p:spPr/>
        <p:txBody>
          <a:bodyPr/>
          <a:lstStyle/>
          <a:p>
            <a:r>
              <a:rPr lang="en-US"/>
              <a:t>CIN, chromosomal instability; EBV, Epstein Bar Virus; GS, genomic stability; MSI, microsatellite instable.
Cancer Genome Atlas Research Network, Nature. 2017;541(7636):169-75; Janjigian YY, et al. </a:t>
            </a:r>
            <a:r>
              <a:rPr lang="en-US" i="1"/>
              <a:t>Cancer Discov</a:t>
            </a:r>
            <a:r>
              <a:rPr lang="en-US"/>
              <a:t>. 2018;8(1):49-58.</a:t>
            </a:r>
          </a:p>
        </p:txBody>
      </p:sp>
    </p:spTree>
    <p:extLst>
      <p:ext uri="{BB962C8B-B14F-4D97-AF65-F5344CB8AC3E}">
        <p14:creationId xmlns:p14="http://schemas.microsoft.com/office/powerpoint/2010/main" val="147347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C030-D825-3177-9CA9-6CB7994651BD}"/>
              </a:ext>
            </a:extLst>
          </p:cNvPr>
          <p:cNvSpPr>
            <a:spLocks noGrp="1"/>
          </p:cNvSpPr>
          <p:nvPr>
            <p:ph type="title"/>
          </p:nvPr>
        </p:nvSpPr>
        <p:spPr>
          <a:xfrm>
            <a:off x="609600" y="199505"/>
            <a:ext cx="10744200" cy="1185577"/>
          </a:xfrm>
        </p:spPr>
        <p:txBody>
          <a:bodyPr>
            <a:normAutofit/>
          </a:bodyPr>
          <a:lstStyle/>
          <a:p>
            <a:r>
              <a:rPr lang="en-US" dirty="0"/>
              <a:t>Clinical Characteristics of HER2-Positive G/GEJ Cancers</a:t>
            </a:r>
          </a:p>
        </p:txBody>
      </p:sp>
      <p:sp>
        <p:nvSpPr>
          <p:cNvPr id="3" name="Content Placeholder 2">
            <a:extLst>
              <a:ext uri="{FF2B5EF4-FFF2-40B4-BE49-F238E27FC236}">
                <a16:creationId xmlns:a16="http://schemas.microsoft.com/office/drawing/2014/main" id="{60231B2E-5B1E-8BEA-2EA3-CDD38C1FE19C}"/>
              </a:ext>
            </a:extLst>
          </p:cNvPr>
          <p:cNvSpPr>
            <a:spLocks noGrp="1"/>
          </p:cNvSpPr>
          <p:nvPr>
            <p:ph idx="1"/>
          </p:nvPr>
        </p:nvSpPr>
        <p:spPr>
          <a:xfrm>
            <a:off x="609600" y="1477906"/>
            <a:ext cx="10744200" cy="4722477"/>
          </a:xfrm>
        </p:spPr>
        <p:txBody>
          <a:bodyPr/>
          <a:lstStyle/>
          <a:p>
            <a:r>
              <a:rPr lang="en-US" sz="2800" dirty="0"/>
              <a:t>Historically associated with poor survival outcomes</a:t>
            </a:r>
            <a:r>
              <a:rPr lang="en-US" sz="2800" baseline="30000" dirty="0"/>
              <a:t>1</a:t>
            </a:r>
          </a:p>
          <a:p>
            <a:r>
              <a:rPr lang="en-US" sz="2800" dirty="0"/>
              <a:t>HER2 overexpression more common in2:</a:t>
            </a:r>
          </a:p>
          <a:p>
            <a:pPr lvl="1"/>
            <a:r>
              <a:rPr lang="en-US" sz="2400" dirty="0"/>
              <a:t>Esophagogastric junction tumors &gt; stomach tumors</a:t>
            </a:r>
          </a:p>
          <a:p>
            <a:pPr lvl="1"/>
            <a:r>
              <a:rPr lang="fr-FR" sz="2400" dirty="0"/>
              <a:t>Intestinal </a:t>
            </a:r>
            <a:r>
              <a:rPr lang="fr-FR" sz="2400" dirty="0" err="1"/>
              <a:t>subtypes</a:t>
            </a:r>
            <a:r>
              <a:rPr lang="fr-FR" sz="2400" dirty="0"/>
              <a:t> &gt; diffuse </a:t>
            </a:r>
            <a:r>
              <a:rPr lang="fr-FR" sz="2400" dirty="0" err="1"/>
              <a:t>subtypes</a:t>
            </a:r>
            <a:endParaRPr lang="en-US" sz="2400" dirty="0"/>
          </a:p>
          <a:p>
            <a:pPr lvl="1"/>
            <a:endParaRPr lang="en-US" sz="2400" dirty="0"/>
          </a:p>
          <a:p>
            <a:endParaRPr lang="en-US" dirty="0"/>
          </a:p>
        </p:txBody>
      </p:sp>
      <p:sp>
        <p:nvSpPr>
          <p:cNvPr id="15" name="Footer Placeholder 14">
            <a:extLst>
              <a:ext uri="{FF2B5EF4-FFF2-40B4-BE49-F238E27FC236}">
                <a16:creationId xmlns:a16="http://schemas.microsoft.com/office/drawing/2014/main" id="{16A5FB5E-6F5E-1DF3-FCC8-68D374CF6B1D}"/>
              </a:ext>
            </a:extLst>
          </p:cNvPr>
          <p:cNvSpPr>
            <a:spLocks noGrp="1"/>
          </p:cNvSpPr>
          <p:nvPr>
            <p:ph type="ftr" sz="quarter" idx="3"/>
          </p:nvPr>
        </p:nvSpPr>
        <p:spPr/>
        <p:txBody>
          <a:bodyPr/>
          <a:lstStyle/>
          <a:p>
            <a:r>
              <a:rPr lang="en-US"/>
              <a:t>G/GEJ, gastric/gastroesophageal junction; HER2, human epidermal growth factor receptor 2. 
1. Jørgensen JT, et al. </a:t>
            </a:r>
            <a:r>
              <a:rPr lang="en-US" i="1"/>
              <a:t>J Cancer</a:t>
            </a:r>
            <a:r>
              <a:rPr lang="en-US"/>
              <a:t>. 2012;3:137-44; 2. Kim WH, et al. </a:t>
            </a:r>
            <a:r>
              <a:rPr lang="en-US" i="1"/>
              <a:t>Appl Immunohistochem Mol Morphol</a:t>
            </a:r>
            <a:r>
              <a:rPr lang="en-US"/>
              <a:t>. 2018;26:239-45;</a:t>
            </a:r>
          </a:p>
        </p:txBody>
      </p:sp>
    </p:spTree>
    <p:extLst>
      <p:ext uri="{BB962C8B-B14F-4D97-AF65-F5344CB8AC3E}">
        <p14:creationId xmlns:p14="http://schemas.microsoft.com/office/powerpoint/2010/main" val="477351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55094F87-128B-AA4A-B0DF-F629DBA59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815" y="1176093"/>
            <a:ext cx="7271767" cy="5290211"/>
          </a:xfrm>
          <a:prstGeom prst="rect">
            <a:avLst/>
          </a:prstGeom>
        </p:spPr>
      </p:pic>
      <p:sp>
        <p:nvSpPr>
          <p:cNvPr id="2" name="Title 1">
            <a:extLst>
              <a:ext uri="{FF2B5EF4-FFF2-40B4-BE49-F238E27FC236}">
                <a16:creationId xmlns:a16="http://schemas.microsoft.com/office/drawing/2014/main" id="{4DB61054-25B5-40CC-5667-3C45D800B5F9}"/>
              </a:ext>
            </a:extLst>
          </p:cNvPr>
          <p:cNvSpPr>
            <a:spLocks noGrp="1"/>
          </p:cNvSpPr>
          <p:nvPr>
            <p:ph type="title"/>
          </p:nvPr>
        </p:nvSpPr>
        <p:spPr>
          <a:xfrm>
            <a:off x="609600" y="199505"/>
            <a:ext cx="10744200" cy="1185577"/>
          </a:xfrm>
        </p:spPr>
        <p:txBody>
          <a:bodyPr>
            <a:normAutofit/>
          </a:bodyPr>
          <a:lstStyle/>
          <a:p>
            <a:r>
              <a:rPr lang="en-US" noProof="0" dirty="0"/>
              <a:t>Co-expression and Heterogeneity is a Therapeutic Barrier in HER2+ Adenocarcinoma</a:t>
            </a:r>
            <a:endParaRPr lang="en-US"/>
          </a:p>
        </p:txBody>
      </p:sp>
      <p:sp>
        <p:nvSpPr>
          <p:cNvPr id="11" name="Footer Placeholder 10">
            <a:extLst>
              <a:ext uri="{FF2B5EF4-FFF2-40B4-BE49-F238E27FC236}">
                <a16:creationId xmlns:a16="http://schemas.microsoft.com/office/drawing/2014/main" id="{14B6D15A-0BF1-E3C1-197E-2A1578518AC2}"/>
              </a:ext>
            </a:extLst>
          </p:cNvPr>
          <p:cNvSpPr>
            <a:spLocks noGrp="1"/>
          </p:cNvSpPr>
          <p:nvPr>
            <p:ph type="ftr" sz="quarter" idx="3"/>
          </p:nvPr>
        </p:nvSpPr>
        <p:spPr/>
        <p:txBody>
          <a:bodyPr/>
          <a:lstStyle/>
          <a:p>
            <a:r>
              <a:rPr lang="en-US"/>
              <a:t>EGFR, epidermal growth factor receptor; KRAS, Kirsten rat sarcoma viral oncogene; MET, mesenchymal epithelial transition factor receptor; PDL1, programmed death ligand 1; PI3K, phosphoinositide 3-kinase. 
Cytryn SL, et al. </a:t>
            </a:r>
            <a:r>
              <a:rPr lang="en-US" i="1"/>
              <a:t>J Natl Compr Canc Netw</a:t>
            </a:r>
            <a:r>
              <a:rPr lang="en-US"/>
              <a:t>. 2023;21(4):423-9. </a:t>
            </a:r>
          </a:p>
        </p:txBody>
      </p:sp>
    </p:spTree>
    <p:extLst>
      <p:ext uri="{BB962C8B-B14F-4D97-AF65-F5344CB8AC3E}">
        <p14:creationId xmlns:p14="http://schemas.microsoft.com/office/powerpoint/2010/main" val="2992917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CF22-6139-24BC-86D7-114ED749EC95}"/>
              </a:ext>
            </a:extLst>
          </p:cNvPr>
          <p:cNvSpPr>
            <a:spLocks noGrp="1"/>
          </p:cNvSpPr>
          <p:nvPr>
            <p:ph type="title"/>
          </p:nvPr>
        </p:nvSpPr>
        <p:spPr>
          <a:xfrm>
            <a:off x="609600" y="199505"/>
            <a:ext cx="10744200" cy="1185577"/>
          </a:xfrm>
        </p:spPr>
        <p:txBody>
          <a:bodyPr>
            <a:noAutofit/>
          </a:bodyPr>
          <a:lstStyle/>
          <a:p>
            <a:r>
              <a:rPr lang="en-US" dirty="0"/>
              <a:t>PD-L1 as a Biomarker in Gastric/GEJ Cancers</a:t>
            </a:r>
          </a:p>
        </p:txBody>
      </p:sp>
      <p:sp>
        <p:nvSpPr>
          <p:cNvPr id="3" name="Content Placeholder 2">
            <a:extLst>
              <a:ext uri="{FF2B5EF4-FFF2-40B4-BE49-F238E27FC236}">
                <a16:creationId xmlns:a16="http://schemas.microsoft.com/office/drawing/2014/main" id="{FBF3F084-2E32-4AD6-68A1-F35351FB39CE}"/>
              </a:ext>
            </a:extLst>
          </p:cNvPr>
          <p:cNvSpPr>
            <a:spLocks noGrp="1"/>
          </p:cNvSpPr>
          <p:nvPr>
            <p:ph idx="1"/>
          </p:nvPr>
        </p:nvSpPr>
        <p:spPr>
          <a:xfrm>
            <a:off x="609600" y="1477963"/>
            <a:ext cx="5305198" cy="4715019"/>
          </a:xfrm>
        </p:spPr>
        <p:txBody>
          <a:bodyPr>
            <a:normAutofit fontScale="92500" lnSpcReduction="10000"/>
          </a:bodyPr>
          <a:lstStyle/>
          <a:p>
            <a:r>
              <a:rPr lang="en-US" dirty="0"/>
              <a:t>Approximately 60% of G/GEJ adenocarcinomas express PD-L1</a:t>
            </a:r>
          </a:p>
          <a:p>
            <a:r>
              <a:rPr lang="en-US" dirty="0"/>
              <a:t>PD-L1 expression on tumor cells is infrequent, with most of PD-L1 staining seen on immune cells within the stroma of the tumor</a:t>
            </a:r>
          </a:p>
          <a:p>
            <a:r>
              <a:rPr lang="en-US" dirty="0"/>
              <a:t>PD-L1 testing in upper gastrointestinal cancers is reported as CPS to include all the cell types that stain positively, in contrast to TPS</a:t>
            </a:r>
          </a:p>
          <a:p>
            <a:r>
              <a:rPr lang="en-US" dirty="0"/>
              <a:t>Despite the initial potential shown by CPS, there have been inconsistent responses to immunotherapy by PD-L1 expression level</a:t>
            </a:r>
          </a:p>
        </p:txBody>
      </p:sp>
      <p:pic>
        <p:nvPicPr>
          <p:cNvPr id="6" name="Picture 5">
            <a:extLst>
              <a:ext uri="{FF2B5EF4-FFF2-40B4-BE49-F238E27FC236}">
                <a16:creationId xmlns:a16="http://schemas.microsoft.com/office/drawing/2014/main" id="{D14350C5-22D5-7D57-A70D-B4E48D7659FA}"/>
              </a:ext>
            </a:extLst>
          </p:cNvPr>
          <p:cNvPicPr>
            <a:picLocks noChangeAspect="1"/>
          </p:cNvPicPr>
          <p:nvPr/>
        </p:nvPicPr>
        <p:blipFill>
          <a:blip r:embed="rId2"/>
          <a:stretch>
            <a:fillRect/>
          </a:stretch>
        </p:blipFill>
        <p:spPr>
          <a:xfrm>
            <a:off x="5925403" y="2155725"/>
            <a:ext cx="6123792" cy="3330675"/>
          </a:xfrm>
          <a:prstGeom prst="rect">
            <a:avLst/>
          </a:prstGeom>
        </p:spPr>
      </p:pic>
      <p:sp>
        <p:nvSpPr>
          <p:cNvPr id="7" name="TextBox 6">
            <a:extLst>
              <a:ext uri="{FF2B5EF4-FFF2-40B4-BE49-F238E27FC236}">
                <a16:creationId xmlns:a16="http://schemas.microsoft.com/office/drawing/2014/main" id="{4117C950-6DF4-DA3D-F473-2833A30F24E3}"/>
              </a:ext>
            </a:extLst>
          </p:cNvPr>
          <p:cNvSpPr txBox="1"/>
          <p:nvPr/>
        </p:nvSpPr>
        <p:spPr>
          <a:xfrm>
            <a:off x="6064355" y="1682328"/>
            <a:ext cx="5845888" cy="369332"/>
          </a:xfrm>
          <a:prstGeom prst="rect">
            <a:avLst/>
          </a:prstGeom>
          <a:noFill/>
        </p:spPr>
        <p:txBody>
          <a:bodyPr wrap="square" rtlCol="0">
            <a:spAutoFit/>
          </a:bodyPr>
          <a:lstStyle/>
          <a:p>
            <a:r>
              <a:rPr lang="en-US" dirty="0">
                <a:solidFill>
                  <a:schemeClr val="tx1">
                    <a:lumMod val="75000"/>
                  </a:schemeClr>
                </a:solidFill>
              </a:rPr>
              <a:t>Using CPS and TPS for Scoring PD-L1 Immunostaining</a:t>
            </a:r>
          </a:p>
        </p:txBody>
      </p:sp>
      <p:sp>
        <p:nvSpPr>
          <p:cNvPr id="9" name="Footer Placeholder 8">
            <a:extLst>
              <a:ext uri="{FF2B5EF4-FFF2-40B4-BE49-F238E27FC236}">
                <a16:creationId xmlns:a16="http://schemas.microsoft.com/office/drawing/2014/main" id="{8DF2E10D-5727-4BEB-FB55-45F4A46FE121}"/>
              </a:ext>
            </a:extLst>
          </p:cNvPr>
          <p:cNvSpPr>
            <a:spLocks noGrp="1"/>
          </p:cNvSpPr>
          <p:nvPr>
            <p:ph type="ftr" sz="quarter" idx="3"/>
          </p:nvPr>
        </p:nvSpPr>
        <p:spPr/>
        <p:txBody>
          <a:bodyPr/>
          <a:lstStyle/>
          <a:p>
            <a:r>
              <a:rPr lang="en-US"/>
              <a:t>CPS, combined positive score; TPS, total positive score.
Bang YJ, et al. </a:t>
            </a:r>
            <a:r>
              <a:rPr lang="en-US" i="1"/>
              <a:t>Ann Oncol</a:t>
            </a:r>
            <a:r>
              <a:rPr lang="en-US"/>
              <a:t>. 2018;29(10):2052-60; Dhakras P, et al. </a:t>
            </a:r>
            <a:r>
              <a:rPr lang="en-US" i="1"/>
              <a:t>Transl Gastroenterol Hepatol</a:t>
            </a:r>
            <a:r>
              <a:rPr lang="en-US"/>
              <a:t>. 2020;5:55; Fiocco C, et al. ASCO. 2023; Kelly RJ, et al. </a:t>
            </a:r>
            <a:r>
              <a:rPr lang="en-US" i="1"/>
              <a:t>Ann Surg</a:t>
            </a:r>
            <a:r>
              <a:rPr lang="en-US"/>
              <a:t>. 2018;268(6):992-999.</a:t>
            </a:r>
          </a:p>
        </p:txBody>
      </p:sp>
    </p:spTree>
    <p:extLst>
      <p:ext uri="{BB962C8B-B14F-4D97-AF65-F5344CB8AC3E}">
        <p14:creationId xmlns:p14="http://schemas.microsoft.com/office/powerpoint/2010/main" val="3804235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CF22-6139-24BC-86D7-114ED749EC95}"/>
              </a:ext>
            </a:extLst>
          </p:cNvPr>
          <p:cNvSpPr>
            <a:spLocks noGrp="1"/>
          </p:cNvSpPr>
          <p:nvPr>
            <p:ph type="title"/>
          </p:nvPr>
        </p:nvSpPr>
        <p:spPr>
          <a:xfrm>
            <a:off x="609600" y="199505"/>
            <a:ext cx="10744200" cy="1185577"/>
          </a:xfrm>
        </p:spPr>
        <p:txBody>
          <a:bodyPr>
            <a:noAutofit/>
          </a:bodyPr>
          <a:lstStyle/>
          <a:p>
            <a:r>
              <a:rPr lang="en-US" dirty="0"/>
              <a:t>MMR/MSI as a Biomarker in Gastric/GEJ Cancers</a:t>
            </a:r>
          </a:p>
        </p:txBody>
      </p:sp>
      <p:sp>
        <p:nvSpPr>
          <p:cNvPr id="3" name="Content Placeholder 2">
            <a:extLst>
              <a:ext uri="{FF2B5EF4-FFF2-40B4-BE49-F238E27FC236}">
                <a16:creationId xmlns:a16="http://schemas.microsoft.com/office/drawing/2014/main" id="{FBF3F084-2E32-4AD6-68A1-F35351FB39CE}"/>
              </a:ext>
            </a:extLst>
          </p:cNvPr>
          <p:cNvSpPr>
            <a:spLocks noGrp="1"/>
          </p:cNvSpPr>
          <p:nvPr>
            <p:ph idx="1"/>
          </p:nvPr>
        </p:nvSpPr>
        <p:spPr>
          <a:xfrm>
            <a:off x="609600" y="1477906"/>
            <a:ext cx="10744200" cy="4722477"/>
          </a:xfrm>
        </p:spPr>
        <p:txBody>
          <a:bodyPr>
            <a:normAutofit/>
          </a:bodyPr>
          <a:lstStyle/>
          <a:p>
            <a:r>
              <a:rPr lang="en-US" dirty="0"/>
              <a:t>MSI is a marker of </a:t>
            </a:r>
            <a:r>
              <a:rPr lang="en-US" dirty="0" err="1"/>
              <a:t>dMMR</a:t>
            </a:r>
            <a:endParaRPr lang="en-US" dirty="0"/>
          </a:p>
          <a:p>
            <a:r>
              <a:rPr lang="en-US" dirty="0"/>
              <a:t>Esophageal adenocarcinoma</a:t>
            </a:r>
          </a:p>
          <a:p>
            <a:pPr lvl="1"/>
            <a:r>
              <a:rPr lang="en-US" dirty="0"/>
              <a:t>Up to 5% are MSI-H</a:t>
            </a:r>
          </a:p>
          <a:p>
            <a:pPr lvl="1"/>
            <a:r>
              <a:rPr lang="en-US" dirty="0"/>
              <a:t>Histologically distinct: have increased TILs and high-grade histology, such as medullary, mucinous or signet-ring cell subtype</a:t>
            </a:r>
          </a:p>
          <a:p>
            <a:r>
              <a:rPr lang="en-US" dirty="0"/>
              <a:t>Gastric adenocarcinoma</a:t>
            </a:r>
          </a:p>
          <a:p>
            <a:pPr lvl="1"/>
            <a:r>
              <a:rPr lang="en-US" dirty="0"/>
              <a:t>Approximately 6% are MSI-H</a:t>
            </a:r>
          </a:p>
          <a:p>
            <a:pPr lvl="1"/>
            <a:r>
              <a:rPr lang="en-US" dirty="0"/>
              <a:t>Observed in older females, tumors located in the antrum, intestinal subtype, early stage disease</a:t>
            </a:r>
          </a:p>
          <a:p>
            <a:pPr lvl="1"/>
            <a:r>
              <a:rPr lang="en-US" dirty="0"/>
              <a:t>Associated with a better prognosis</a:t>
            </a:r>
          </a:p>
        </p:txBody>
      </p:sp>
      <p:sp>
        <p:nvSpPr>
          <p:cNvPr id="9" name="Footer Placeholder 8">
            <a:extLst>
              <a:ext uri="{FF2B5EF4-FFF2-40B4-BE49-F238E27FC236}">
                <a16:creationId xmlns:a16="http://schemas.microsoft.com/office/drawing/2014/main" id="{92EDE3A6-20C2-47DC-29E0-A558A4E7AFB4}"/>
              </a:ext>
            </a:extLst>
          </p:cNvPr>
          <p:cNvSpPr>
            <a:spLocks noGrp="1"/>
          </p:cNvSpPr>
          <p:nvPr>
            <p:ph type="ftr" sz="quarter" idx="3"/>
          </p:nvPr>
        </p:nvSpPr>
        <p:spPr/>
        <p:txBody>
          <a:bodyPr/>
          <a:lstStyle/>
          <a:p>
            <a:r>
              <a:rPr lang="en-US"/>
              <a:t>dMMR, DNA mismatch repair; MSI-H, microsatellite instability-high; TIL, tumor-infiltrating lymphocyte.
Dhakras P, et al. </a:t>
            </a:r>
            <a:r>
              <a:rPr lang="en-US" i="1"/>
              <a:t>Transl Gastroenterol Hepatol</a:t>
            </a:r>
            <a:r>
              <a:rPr lang="en-US"/>
              <a:t>. 2020;5:55; Bang YJ, et al. </a:t>
            </a:r>
            <a:r>
              <a:rPr lang="en-US" i="1"/>
              <a:t>Ann Oncol</a:t>
            </a:r>
            <a:r>
              <a:rPr lang="en-US"/>
              <a:t>. 2018;29(10):2052-60; Kelly RJ, et al. </a:t>
            </a:r>
            <a:r>
              <a:rPr lang="en-US" i="1"/>
              <a:t>Ann Surg</a:t>
            </a:r>
            <a:r>
              <a:rPr lang="en-US"/>
              <a:t>. 2018;268(6):992-9.</a:t>
            </a:r>
          </a:p>
        </p:txBody>
      </p:sp>
    </p:spTree>
    <p:extLst>
      <p:ext uri="{BB962C8B-B14F-4D97-AF65-F5344CB8AC3E}">
        <p14:creationId xmlns:p14="http://schemas.microsoft.com/office/powerpoint/2010/main" val="1323179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37F7-2491-4435-AE91-81D33133821F}"/>
              </a:ext>
            </a:extLst>
          </p:cNvPr>
          <p:cNvSpPr>
            <a:spLocks noGrp="1"/>
          </p:cNvSpPr>
          <p:nvPr>
            <p:ph type="title"/>
          </p:nvPr>
        </p:nvSpPr>
        <p:spPr>
          <a:xfrm>
            <a:off x="609600" y="199505"/>
            <a:ext cx="10744200" cy="1185577"/>
          </a:xfrm>
        </p:spPr>
        <p:txBody>
          <a:bodyPr/>
          <a:lstStyle/>
          <a:p>
            <a:r>
              <a:rPr lang="en-US"/>
              <a:t>Summary</a:t>
            </a:r>
            <a:endParaRPr lang="en-US" dirty="0"/>
          </a:p>
        </p:txBody>
      </p:sp>
      <p:sp>
        <p:nvSpPr>
          <p:cNvPr id="3" name="Content Placeholder 2">
            <a:extLst>
              <a:ext uri="{FF2B5EF4-FFF2-40B4-BE49-F238E27FC236}">
                <a16:creationId xmlns:a16="http://schemas.microsoft.com/office/drawing/2014/main" id="{6D5C0ECA-4CC2-429E-9A46-FF4EAC546250}"/>
              </a:ext>
            </a:extLst>
          </p:cNvPr>
          <p:cNvSpPr>
            <a:spLocks noGrp="1"/>
          </p:cNvSpPr>
          <p:nvPr>
            <p:ph idx="1"/>
          </p:nvPr>
        </p:nvSpPr>
        <p:spPr>
          <a:xfrm>
            <a:off x="609600" y="1477906"/>
            <a:ext cx="10744200" cy="4722477"/>
          </a:xfrm>
        </p:spPr>
        <p:txBody>
          <a:bodyPr>
            <a:normAutofit/>
          </a:bodyPr>
          <a:lstStyle/>
          <a:p>
            <a:r>
              <a:rPr lang="en-US" dirty="0"/>
              <a:t>Biomarker driven therapy with anti-PD-1 and HER2-targeted agents improves survival &amp; transforms patient lives</a:t>
            </a:r>
          </a:p>
          <a:p>
            <a:r>
              <a:rPr lang="en-US" dirty="0"/>
              <a:t>HER2 and PD-L1 will continue to impact long term outcomes</a:t>
            </a:r>
          </a:p>
          <a:p>
            <a:r>
              <a:rPr lang="en-US" dirty="0"/>
              <a:t>Greater magnitude of benefit in biomarker enriched populations</a:t>
            </a:r>
          </a:p>
          <a:p>
            <a:r>
              <a:rPr lang="en-US" dirty="0"/>
              <a:t>Critical to continue to test for HER2, MSI, PD-L1 and </a:t>
            </a:r>
            <a:r>
              <a:rPr lang="en-US" dirty="0" err="1"/>
              <a:t>ctDNA</a:t>
            </a:r>
            <a:endParaRPr lang="en-US" dirty="0"/>
          </a:p>
        </p:txBody>
      </p:sp>
      <p:sp>
        <p:nvSpPr>
          <p:cNvPr id="11" name="Footer Placeholder 10">
            <a:extLst>
              <a:ext uri="{FF2B5EF4-FFF2-40B4-BE49-F238E27FC236}">
                <a16:creationId xmlns:a16="http://schemas.microsoft.com/office/drawing/2014/main" id="{5037092C-2246-FDFE-CCE7-2BB5028B2A7C}"/>
              </a:ext>
            </a:extLst>
          </p:cNvPr>
          <p:cNvSpPr>
            <a:spLocks noGrp="1"/>
          </p:cNvSpPr>
          <p:nvPr>
            <p:ph type="ftr" sz="quarter" idx="3"/>
          </p:nvPr>
        </p:nvSpPr>
        <p:spPr/>
        <p:txBody>
          <a:bodyPr/>
          <a:lstStyle/>
          <a:p>
            <a:r>
              <a:rPr lang="en-US" dirty="0" err="1"/>
              <a:t>ctDNA</a:t>
            </a:r>
            <a:r>
              <a:rPr lang="en-US" dirty="0"/>
              <a:t>, circulating tumor DNA; PD-1, programmed death 1.</a:t>
            </a:r>
          </a:p>
        </p:txBody>
      </p:sp>
    </p:spTree>
    <p:extLst>
      <p:ext uri="{BB962C8B-B14F-4D97-AF65-F5344CB8AC3E}">
        <p14:creationId xmlns:p14="http://schemas.microsoft.com/office/powerpoint/2010/main" val="3726548037"/>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A710174-4B52-456D-95FB-36F62857F8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6D8CC1-6193-4CF8-88D1-21D2E44B8650}">
  <ds:schemaRefs>
    <ds:schemaRef ds:uri="http://schemas.microsoft.com/sharepoint/v3/contenttype/forms"/>
  </ds:schemaRefs>
</ds:datastoreItem>
</file>

<file path=customXml/itemProps3.xml><?xml version="1.0" encoding="utf-8"?>
<ds:datastoreItem xmlns:ds="http://schemas.openxmlformats.org/officeDocument/2006/customXml" ds:itemID="{9AFA9EB8-417E-4BF0-B295-063E718F7836}">
  <ds:schemaRefs>
    <ds:schemaRef ds:uri="http://schemas.microsoft.com/office/2006/metadata/properties"/>
    <ds:schemaRef ds:uri="a9d8bbac-cce3-475c-b9fe-65ecbcec7edd"/>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http://purl.org/dc/terms/"/>
    <ds:schemaRef ds:uri="http://schemas.openxmlformats.org/package/2006/metadata/core-properties"/>
    <ds:schemaRef ds:uri="f55e9ad1-4522-4e5b-8d2e-6f450f6d945f"/>
  </ds:schemaRefs>
</ds:datastoreItem>
</file>

<file path=docProps/app.xml><?xml version="1.0" encoding="utf-8"?>
<Properties xmlns="http://schemas.openxmlformats.org/officeDocument/2006/extended-properties" xmlns:vt="http://schemas.openxmlformats.org/officeDocument/2006/docPropsVTypes">
  <Template>2022 Hem Onc</Template>
  <TotalTime>0</TotalTime>
  <Words>1005</Words>
  <Application>Microsoft Macintosh PowerPoint</Application>
  <PresentationFormat>Widescreen</PresentationFormat>
  <Paragraphs>79</Paragraphs>
  <Slides>10</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Century Gothic</vt:lpstr>
      <vt:lpstr>Helvetica</vt:lpstr>
      <vt:lpstr>Trebuchet MS</vt:lpstr>
      <vt:lpstr>2022 Hem Onc</vt:lpstr>
      <vt:lpstr>Office Theme</vt:lpstr>
      <vt:lpstr>HER2 &amp; PD-L1: Exploring Clinical Characteristics of G/GEJ Cancers in Relation to Biomarker Positivity</vt:lpstr>
      <vt:lpstr>PowerPoint Presentation</vt:lpstr>
      <vt:lpstr>Disclaimer</vt:lpstr>
      <vt:lpstr>Biomarker Positivity in Gastroesophageal Cancers</vt:lpstr>
      <vt:lpstr>Clinical Characteristics of HER2-Positive G/GEJ Cancers</vt:lpstr>
      <vt:lpstr>Co-expression and Heterogeneity is a Therapeutic Barrier in HER2+ Adenocarcinoma</vt:lpstr>
      <vt:lpstr>PD-L1 as a Biomarker in Gastric/GEJ Cancers</vt:lpstr>
      <vt:lpstr>MMR/MSI as a Biomarker in Gastric/GEJ Cancers</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HER2 &amp; PD-L1: Exploring Clinical Characteristics of G/GEJ Cancers in Relation to Biomarker Positivity</dc:title>
  <dc:subject/>
  <dc:creator>MedEd On The Go</dc:creator>
  <cp:keywords/>
  <dc:description/>
  <cp:lastModifiedBy/>
  <cp:revision>1</cp:revision>
  <dcterms:created xsi:type="dcterms:W3CDTF">2019-05-10T15:34:56Z</dcterms:created>
  <dcterms:modified xsi:type="dcterms:W3CDTF">2024-02-02T21:17:02Z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