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58" r:id="rId3"/>
    <p:sldId id="265" r:id="rId4"/>
    <p:sldId id="269" r:id="rId5"/>
    <p:sldId id="257" r:id="rId6"/>
    <p:sldId id="2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73D493-367F-B64D-9F75-F0438710AFE7}" v="6" dt="2024-06-18T18:21:15.4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44" autoAdjust="0"/>
    <p:restoredTop sz="96350"/>
  </p:normalViewPr>
  <p:slideViewPr>
    <p:cSldViewPr snapToGrid="0">
      <p:cViewPr varScale="1">
        <p:scale>
          <a:sx n="134" d="100"/>
          <a:sy n="134" d="100"/>
        </p:scale>
        <p:origin x="7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55E88-96E2-4F72-842B-8B68CF56A6F2}" type="datetimeFigureOut">
              <a:rPr lang="en-US" smtClean="0"/>
              <a:t>6/18/24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B5060-CF63-4E8B-B5FB-E9089B93B66E}" type="slidenum">
              <a:rPr lang="en-US" smtClean="0"/>
              <a:t>‹#›</a:t>
            </a:fld>
            <a:endParaRPr lang="en-US"/>
          </a:p>
        </p:txBody>
      </p:sp>
    </p:spTree>
    <p:extLst>
      <p:ext uri="{BB962C8B-B14F-4D97-AF65-F5344CB8AC3E}">
        <p14:creationId xmlns:p14="http://schemas.microsoft.com/office/powerpoint/2010/main" val="302131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18228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8586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94216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352707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00275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67166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71996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62847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74342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27607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5859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84209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85870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96544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28907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0308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805168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200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750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35060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0544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8504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5652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72205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6/18/24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76244261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3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A9F97-390C-1E16-0D9C-97C33A6F8537}"/>
              </a:ext>
            </a:extLst>
          </p:cNvPr>
          <p:cNvSpPr>
            <a:spLocks noGrp="1"/>
          </p:cNvSpPr>
          <p:nvPr>
            <p:ph type="title"/>
          </p:nvPr>
        </p:nvSpPr>
        <p:spPr>
          <a:xfrm>
            <a:off x="609599" y="1596724"/>
            <a:ext cx="10979649" cy="2852737"/>
          </a:xfrm>
        </p:spPr>
        <p:txBody>
          <a:bodyPr>
            <a:noAutofit/>
          </a:bodyPr>
          <a:lstStyle/>
          <a:p>
            <a:r>
              <a:rPr lang="en-US" dirty="0"/>
              <a:t>Practice Changing Highlights in G/GEJ Cancers: The Latest Data from Chicago </a:t>
            </a:r>
          </a:p>
        </p:txBody>
      </p:sp>
      <p:sp>
        <p:nvSpPr>
          <p:cNvPr id="3" name="Subtitle 2">
            <a:extLst>
              <a:ext uri="{FF2B5EF4-FFF2-40B4-BE49-F238E27FC236}">
                <a16:creationId xmlns:a16="http://schemas.microsoft.com/office/drawing/2014/main" id="{FFCC0420-E5D0-D87A-611C-8AE51486F7FC}"/>
              </a:ext>
            </a:extLst>
          </p:cNvPr>
          <p:cNvSpPr>
            <a:spLocks noGrp="1"/>
          </p:cNvSpPr>
          <p:nvPr>
            <p:ph type="body" idx="1"/>
          </p:nvPr>
        </p:nvSpPr>
        <p:spPr>
          <a:xfrm>
            <a:off x="609600" y="4568915"/>
            <a:ext cx="10515600" cy="1500187"/>
          </a:xfrm>
        </p:spPr>
        <p:txBody>
          <a:bodyPr>
            <a:noAutofit/>
          </a:bodyPr>
          <a:lstStyle/>
          <a:p>
            <a:r>
              <a:rPr lang="en-US" dirty="0"/>
              <a:t>Samuel J. Klempner, MD</a:t>
            </a:r>
          </a:p>
          <a:p>
            <a:r>
              <a:rPr lang="en-US" dirty="0"/>
              <a:t>Gastrointestinal Oncology</a:t>
            </a:r>
          </a:p>
          <a:p>
            <a:r>
              <a:rPr lang="en-US" dirty="0"/>
              <a:t>Massachusetts General Hospital Cancer Center</a:t>
            </a:r>
          </a:p>
          <a:p>
            <a:r>
              <a:rPr lang="en-US" dirty="0"/>
              <a:t>Harvard Medical School</a:t>
            </a:r>
          </a:p>
          <a:p>
            <a:r>
              <a:rPr lang="en-US" dirty="0"/>
              <a:t>Boston, MA</a:t>
            </a:r>
          </a:p>
        </p:txBody>
      </p:sp>
    </p:spTree>
    <p:extLst>
      <p:ext uri="{BB962C8B-B14F-4D97-AF65-F5344CB8AC3E}">
        <p14:creationId xmlns:p14="http://schemas.microsoft.com/office/powerpoint/2010/main" val="1021091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780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Navigating Challenges in Metastatic Gastric/GEJ Cancer Management: Advancements in Biomarker-Directed Therapies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Describe relevant molecular biomarkers and how they relate to clinical characteristics of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the impact molecular biomarkers have on treatment selection in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clinical data with current and investigational combination regimens for the first-line treatment of advanced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adverse effects associated with individual components of combination regimens and their prophylactic and management strategies in the setting of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Implement strategies to provide holistic, multidisciplinary care for patients with advanced or metastatic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G/GEJ cancers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5473D-D2C0-A26A-65DE-CE68A25233A0}"/>
              </a:ext>
            </a:extLst>
          </p:cNvPr>
          <p:cNvSpPr>
            <a:spLocks noGrp="1"/>
          </p:cNvSpPr>
          <p:nvPr>
            <p:ph type="title"/>
          </p:nvPr>
        </p:nvSpPr>
        <p:spPr>
          <a:xfrm>
            <a:off x="609600" y="199505"/>
            <a:ext cx="10744200" cy="1185577"/>
          </a:xfrm>
        </p:spPr>
        <p:txBody>
          <a:bodyPr/>
          <a:lstStyle/>
          <a:p>
            <a:r>
              <a:rPr lang="en-US" dirty="0"/>
              <a:t>The Following Abstracts Were Discussed:</a:t>
            </a:r>
          </a:p>
        </p:txBody>
      </p:sp>
      <p:sp>
        <p:nvSpPr>
          <p:cNvPr id="3" name="Content Placeholder 2">
            <a:extLst>
              <a:ext uri="{FF2B5EF4-FFF2-40B4-BE49-F238E27FC236}">
                <a16:creationId xmlns:a16="http://schemas.microsoft.com/office/drawing/2014/main" id="{E6268FA5-2DD2-537C-8D4B-5F850E8DEBE1}"/>
              </a:ext>
            </a:extLst>
          </p:cNvPr>
          <p:cNvSpPr>
            <a:spLocks noGrp="1"/>
          </p:cNvSpPr>
          <p:nvPr>
            <p:ph idx="1"/>
          </p:nvPr>
        </p:nvSpPr>
        <p:spPr>
          <a:xfrm>
            <a:off x="609600" y="1477906"/>
            <a:ext cx="10744200" cy="4722477"/>
          </a:xfrm>
        </p:spPr>
        <p:txBody>
          <a:bodyPr>
            <a:normAutofit fontScale="70000" lnSpcReduction="20000"/>
          </a:bodyPr>
          <a:lstStyle/>
          <a:p>
            <a:r>
              <a:rPr lang="en-US" dirty="0" err="1"/>
              <a:t>Shitara</a:t>
            </a:r>
            <a:r>
              <a:rPr lang="en-US" dirty="0"/>
              <a:t>, K, Van </a:t>
            </a:r>
            <a:r>
              <a:rPr lang="en-US" dirty="0" err="1"/>
              <a:t>Cutsem</a:t>
            </a:r>
            <a:r>
              <a:rPr lang="en-US" dirty="0"/>
              <a:t> E, </a:t>
            </a:r>
            <a:r>
              <a:rPr lang="en-US" dirty="0" err="1"/>
              <a:t>Lordick</a:t>
            </a:r>
            <a:r>
              <a:rPr lang="en-US" dirty="0"/>
              <a:t> F, et al. Final overall survival results from phase 3 SPOTLIGHT study evaluating </a:t>
            </a:r>
            <a:r>
              <a:rPr lang="en-US" dirty="0" err="1"/>
              <a:t>zolbetuximab</a:t>
            </a:r>
            <a:r>
              <a:rPr lang="en-US" dirty="0"/>
              <a:t> + mFOLFOX6 as first-line (1L) treatment for patients (pts) with claudin 18 isoform 2 (CLDN18.2)+, HER2−, locally advanced (LA) unresectable or metastatic gastric or gastroesophageal junction (</a:t>
            </a:r>
            <a:r>
              <a:rPr lang="en-US" dirty="0" err="1"/>
              <a:t>mG</a:t>
            </a:r>
            <a:r>
              <a:rPr lang="en-US" dirty="0"/>
              <a:t>/GEJ) adenocarcinoma. </a:t>
            </a:r>
            <a:r>
              <a:rPr lang="en-US" i="1" dirty="0"/>
              <a:t>J Clin Oncol </a:t>
            </a:r>
            <a:r>
              <a:rPr lang="en-US" dirty="0"/>
              <a:t>42, 2024 (suppl 16; </a:t>
            </a:r>
            <a:r>
              <a:rPr lang="en-US" dirty="0" err="1"/>
              <a:t>abstr</a:t>
            </a:r>
            <a:r>
              <a:rPr lang="en-US" dirty="0"/>
              <a:t> 4036).</a:t>
            </a:r>
          </a:p>
          <a:p>
            <a:r>
              <a:rPr lang="en-US" dirty="0"/>
              <a:t>Rha SY, </a:t>
            </a:r>
            <a:r>
              <a:rPr lang="en-US" dirty="0" err="1"/>
              <a:t>Wyrwicz</a:t>
            </a:r>
            <a:r>
              <a:rPr lang="en-US" dirty="0"/>
              <a:t> LS, Weber PEY, et al. Pembrolizumab (</a:t>
            </a:r>
            <a:r>
              <a:rPr lang="en-US" dirty="0" err="1"/>
              <a:t>pembro</a:t>
            </a:r>
            <a:r>
              <a:rPr lang="en-US" dirty="0"/>
              <a:t>) + chemotherapy (chemo) for advanced HER2-negative gastric or gastroesophageal junction (G/GEJ) cancer: Updated results from the KEYNOTE-859 study. </a:t>
            </a:r>
            <a:r>
              <a:rPr lang="en-US" i="1" dirty="0"/>
              <a:t>J Clin Oncol</a:t>
            </a:r>
            <a:r>
              <a:rPr lang="en-US" dirty="0"/>
              <a:t> 42, 2024 (suppl 16; </a:t>
            </a:r>
            <a:r>
              <a:rPr lang="en-US" dirty="0" err="1"/>
              <a:t>abstr</a:t>
            </a:r>
            <a:r>
              <a:rPr lang="en-US" dirty="0"/>
              <a:t> 4045).</a:t>
            </a:r>
          </a:p>
          <a:p>
            <a:r>
              <a:rPr lang="en-US" dirty="0" err="1"/>
              <a:t>Elimova</a:t>
            </a:r>
            <a:r>
              <a:rPr lang="en-US" dirty="0"/>
              <a:t> E, </a:t>
            </a:r>
            <a:r>
              <a:rPr lang="en-US" dirty="0" err="1"/>
              <a:t>Shitara</a:t>
            </a:r>
            <a:r>
              <a:rPr lang="en-US" dirty="0"/>
              <a:t> K, </a:t>
            </a:r>
            <a:r>
              <a:rPr lang="en-US" dirty="0" err="1"/>
              <a:t>Moehler</a:t>
            </a:r>
            <a:r>
              <a:rPr lang="en-US" dirty="0"/>
              <a:t> MH. Et al. Nivolumab (NIVO) + chemotherapy (chemo) vs chemo as first-line (1L) treatment for advanced gastric cancer/gastroesophageal junction cancer/esophageal adenocarcinoma (GC/GEJC/EAC): 4-year follow-up of </a:t>
            </a:r>
            <a:r>
              <a:rPr lang="en-US" dirty="0" err="1"/>
              <a:t>CheckMate</a:t>
            </a:r>
            <a:r>
              <a:rPr lang="en-US" dirty="0"/>
              <a:t> 649. </a:t>
            </a:r>
            <a:r>
              <a:rPr lang="en-US" i="1" dirty="0"/>
              <a:t>J Clin Oncol </a:t>
            </a:r>
            <a:r>
              <a:rPr lang="en-US" dirty="0"/>
              <a:t>42, 2024 (suppl 16; </a:t>
            </a:r>
            <a:r>
              <a:rPr lang="en-US" dirty="0" err="1"/>
              <a:t>abstr</a:t>
            </a:r>
            <a:r>
              <a:rPr lang="en-US" dirty="0"/>
              <a:t> 4040).</a:t>
            </a:r>
          </a:p>
          <a:p>
            <a:r>
              <a:rPr lang="it-IT" dirty="0"/>
              <a:t>Zhang X, Guo Z, Zhang J, et al. </a:t>
            </a:r>
            <a:r>
              <a:rPr lang="en-US" dirty="0"/>
              <a:t>First-line </a:t>
            </a:r>
            <a:r>
              <a:rPr lang="en-US" dirty="0" err="1"/>
              <a:t>osemitamab</a:t>
            </a:r>
            <a:r>
              <a:rPr lang="en-US" dirty="0"/>
              <a:t> (TST001) plus nivolumab and </a:t>
            </a:r>
            <a:r>
              <a:rPr lang="en-US" dirty="0" err="1"/>
              <a:t>capox</a:t>
            </a:r>
            <a:r>
              <a:rPr lang="en-US" dirty="0"/>
              <a:t> for advanced g/GEJ cancer (TranStar102): Results of cohort G from a phase I/</a:t>
            </a:r>
            <a:r>
              <a:rPr lang="en-US" dirty="0" err="1"/>
              <a:t>IIa</a:t>
            </a:r>
            <a:r>
              <a:rPr lang="en-US" dirty="0"/>
              <a:t> study. </a:t>
            </a:r>
            <a:r>
              <a:rPr lang="en-US" i="1" dirty="0"/>
              <a:t>J Clin Oncol </a:t>
            </a:r>
            <a:r>
              <a:rPr lang="en-US" dirty="0"/>
              <a:t>42, 2024 (suppl 16; </a:t>
            </a:r>
            <a:r>
              <a:rPr lang="en-US" dirty="0" err="1"/>
              <a:t>abstr</a:t>
            </a:r>
            <a:r>
              <a:rPr lang="en-US" dirty="0"/>
              <a:t> 4048).</a:t>
            </a:r>
          </a:p>
          <a:p>
            <a:r>
              <a:rPr lang="en-US" dirty="0" err="1"/>
              <a:t>Ll</a:t>
            </a:r>
            <a:r>
              <a:rPr lang="en-US" dirty="0"/>
              <a:t> S, Liu Z, Liu Y, et al. Efficacy of </a:t>
            </a:r>
            <a:r>
              <a:rPr lang="en-US" dirty="0" err="1"/>
              <a:t>disitamab</a:t>
            </a:r>
            <a:r>
              <a:rPr lang="en-US" dirty="0"/>
              <a:t> </a:t>
            </a:r>
            <a:r>
              <a:rPr lang="en-US" dirty="0" err="1"/>
              <a:t>vedotin</a:t>
            </a:r>
            <a:r>
              <a:rPr lang="en-US" dirty="0"/>
              <a:t> (RC48) plus tislelizumab and S-1 as first-line therapy for HER2-overexpressing advanced stomach or gastroesophageal junction adenocarcinoma: A multicenter, single-arm, phase II trial (RCTS). </a:t>
            </a:r>
            <a:r>
              <a:rPr lang="en-US" i="1" dirty="0"/>
              <a:t>J Clin Oncol </a:t>
            </a:r>
            <a:r>
              <a:rPr lang="en-US" dirty="0"/>
              <a:t>42, 2024 (suppl 16; </a:t>
            </a:r>
            <a:r>
              <a:rPr lang="en-US" dirty="0" err="1"/>
              <a:t>abstr</a:t>
            </a:r>
            <a:r>
              <a:rPr lang="en-US" dirty="0"/>
              <a:t> 4009).</a:t>
            </a:r>
          </a:p>
          <a:p>
            <a:pPr>
              <a:lnSpc>
                <a:spcPct val="110000"/>
              </a:lnSpc>
            </a:pPr>
            <a:endParaRPr lang="en-US" dirty="0"/>
          </a:p>
        </p:txBody>
      </p:sp>
    </p:spTree>
    <p:extLst>
      <p:ext uri="{BB962C8B-B14F-4D97-AF65-F5344CB8AC3E}">
        <p14:creationId xmlns:p14="http://schemas.microsoft.com/office/powerpoint/2010/main" val="89964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22_TCME">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_TCME" id="{6507FD97-7ADD-D54E-8CF9-187F3AE960EA}" vid="{19DA7EBD-6655-8342-B5A2-12CDF7FCEE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HemOnc22_TCME</Template>
  <TotalTime>146</TotalTime>
  <Words>755</Words>
  <Application>Microsoft Macintosh PowerPoint</Application>
  <PresentationFormat>Widescreen</PresentationFormat>
  <Paragraphs>42</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HemOnc22_TCME</vt:lpstr>
      <vt:lpstr>Office Theme</vt:lpstr>
      <vt:lpstr>Practice Changing Highlights in G/GEJ Cancers: The Latest Data from Chicago </vt:lpstr>
      <vt:lpstr>PowerPoint Presentation</vt:lpstr>
      <vt:lpstr>Disclaimer</vt:lpstr>
      <vt:lpstr>The Following Abstracts Were Discussed: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Changing Highlights in G/GEJ Cancers: The Latest Data from Chicago </dc:title>
  <dc:subject/>
  <dc:creator>MedEd On The Go</dc:creator>
  <cp:keywords/>
  <dc:description/>
  <cp:lastModifiedBy>Harley Kidner</cp:lastModifiedBy>
  <cp:revision>9</cp:revision>
  <dcterms:created xsi:type="dcterms:W3CDTF">2024-04-12T17:50:40Z</dcterms:created>
  <dcterms:modified xsi:type="dcterms:W3CDTF">2024-06-18T18:21:15Z</dcterms:modified>
  <cp:category/>
</cp:coreProperties>
</file>