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4"/>
  </p:notesMasterIdLst>
  <p:sldIdLst>
    <p:sldId id="259" r:id="rId3"/>
    <p:sldId id="274" r:id="rId4"/>
    <p:sldId id="256" r:id="rId5"/>
    <p:sldId id="261" r:id="rId6"/>
    <p:sldId id="265" r:id="rId7"/>
    <p:sldId id="266" r:id="rId8"/>
    <p:sldId id="271" r:id="rId9"/>
    <p:sldId id="267" r:id="rId10"/>
    <p:sldId id="268" r:id="rId11"/>
    <p:sldId id="26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6327"/>
  </p:normalViewPr>
  <p:slideViewPr>
    <p:cSldViewPr snapToGrid="0">
      <p:cViewPr varScale="1">
        <p:scale>
          <a:sx n="119" d="100"/>
          <a:sy n="119"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530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700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270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04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402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4433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214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6455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1669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494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006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0528591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4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p:txBody>
          <a:bodyPr/>
          <a:lstStyle/>
          <a:p>
            <a:r>
              <a:rPr lang="en-US" dirty="0"/>
              <a:t>What Is the Impact of First Line PNH Treatment Choice on Risk of Thrombosis?</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a:xfrm>
            <a:off x="609601" y="4589463"/>
            <a:ext cx="10515600" cy="1999596"/>
          </a:xfrm>
        </p:spPr>
        <p:txBody>
          <a:bodyPr>
            <a:noAutofit/>
          </a:bodyPr>
          <a:lstStyle/>
          <a:p>
            <a:r>
              <a:rPr lang="en-US" dirty="0"/>
              <a:t>Carlos M. de Castro, MD</a:t>
            </a:r>
          </a:p>
          <a:p>
            <a:r>
              <a:rPr lang="en-US" dirty="0"/>
              <a:t>Professor of Medicine</a:t>
            </a:r>
          </a:p>
          <a:p>
            <a:r>
              <a:rPr lang="en-US" dirty="0"/>
              <a:t>Duke University School of Medicine, Division of Malignant Hematology and Cellular Therapy</a:t>
            </a:r>
          </a:p>
          <a:p>
            <a:r>
              <a:rPr lang="en-US" dirty="0"/>
              <a:t>Duke Cancer Institute</a:t>
            </a:r>
          </a:p>
          <a:p>
            <a:r>
              <a:rPr lang="en-US" dirty="0"/>
              <a:t>Durham, NC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dirty="0">
                <a:solidFill>
                  <a:srgbClr val="969696"/>
                </a:solidFill>
              </a:rPr>
              <a:t>FDA, US Food and Drug Administration; Hgb, hemoglobin.</a:t>
            </a:r>
          </a:p>
          <a:p>
            <a:r>
              <a:rPr lang="en-US" sz="1200" b="0" dirty="0">
                <a:solidFill>
                  <a:srgbClr val="969696"/>
                </a:solidFill>
              </a:rPr>
              <a:t>IPIG 2023.</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PEGCETACOPLAN – Real World Data	</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385082"/>
            <a:ext cx="10744200" cy="4722477"/>
          </a:xfrm>
        </p:spPr>
        <p:txBody>
          <a:bodyPr>
            <a:normAutofit fontScale="92500" lnSpcReduction="20000"/>
          </a:bodyPr>
          <a:lstStyle/>
          <a:p>
            <a:pPr>
              <a:lnSpc>
                <a:spcPct val="120000"/>
              </a:lnSpc>
              <a:defRPr/>
            </a:pPr>
            <a:r>
              <a:rPr lang="en-US" dirty="0"/>
              <a:t>Since FDA approval in May 2021, </a:t>
            </a:r>
            <a:r>
              <a:rPr lang="en-US" dirty="0" err="1"/>
              <a:t>pegcetacoplan</a:t>
            </a:r>
            <a:r>
              <a:rPr lang="en-US" dirty="0"/>
              <a:t> appears to be effective and safe in treating patients with PNH</a:t>
            </a:r>
            <a:endParaRPr lang="en-US" b="0" dirty="0">
              <a:solidFill>
                <a:srgbClr val="FF0000"/>
              </a:solidFill>
            </a:endParaRPr>
          </a:p>
          <a:p>
            <a:pPr>
              <a:lnSpc>
                <a:spcPct val="120000"/>
              </a:lnSpc>
              <a:defRPr/>
            </a:pPr>
            <a:r>
              <a:rPr lang="en-US" dirty="0"/>
              <a:t>No increase in episodes of thrombosis compared to historical rates with C5 inhibition</a:t>
            </a:r>
            <a:endParaRPr lang="en-US" b="0" strike="sngStrike" dirty="0">
              <a:solidFill>
                <a:srgbClr val="FF0000"/>
              </a:solidFill>
            </a:endParaRPr>
          </a:p>
          <a:p>
            <a:pPr>
              <a:lnSpc>
                <a:spcPct val="120000"/>
              </a:lnSpc>
              <a:defRPr/>
            </a:pPr>
            <a:r>
              <a:rPr lang="en-US" dirty="0"/>
              <a:t>No increase in meningococcal infections compared to historical rates with C5 inhibition</a:t>
            </a:r>
            <a:endParaRPr lang="en-US" strike="sngStrike" dirty="0">
              <a:solidFill>
                <a:srgbClr val="FF0000"/>
              </a:solidFill>
            </a:endParaRPr>
          </a:p>
          <a:p>
            <a:pPr>
              <a:lnSpc>
                <a:spcPct val="120000"/>
              </a:lnSpc>
              <a:defRPr/>
            </a:pPr>
            <a:r>
              <a:rPr lang="en-US" dirty="0"/>
              <a:t>No increase in other infection rates</a:t>
            </a:r>
            <a:endParaRPr lang="en-US" strike="sngStrike" dirty="0">
              <a:solidFill>
                <a:srgbClr val="FF0000"/>
              </a:solidFill>
            </a:endParaRPr>
          </a:p>
          <a:p>
            <a:pPr>
              <a:lnSpc>
                <a:spcPct val="120000"/>
              </a:lnSpc>
              <a:defRPr/>
            </a:pPr>
            <a:r>
              <a:rPr lang="en-US" dirty="0"/>
              <a:t>High compliance rates</a:t>
            </a:r>
          </a:p>
          <a:p>
            <a:pPr>
              <a:lnSpc>
                <a:spcPct val="120000"/>
              </a:lnSpc>
              <a:defRPr/>
            </a:pPr>
            <a:r>
              <a:rPr lang="en-US" dirty="0"/>
              <a:t>Improvements in Hgb levels, transfusion requirements, and symptoms, and quality of life measures</a:t>
            </a:r>
            <a:endParaRPr lang="en-US" strike="sngStrike" dirty="0">
              <a:solidFill>
                <a:srgbClr val="FF0000"/>
              </a:solidFill>
            </a:endParaRPr>
          </a:p>
          <a:p>
            <a:pPr>
              <a:lnSpc>
                <a:spcPct val="120000"/>
              </a:lnSpc>
              <a:defRPr/>
            </a:pPr>
            <a:r>
              <a:rPr lang="en-US" dirty="0"/>
              <a:t>High patient satisfaction levels</a:t>
            </a:r>
            <a:endParaRPr lang="en-US" strike="sngStrike" dirty="0">
              <a:solidFill>
                <a:srgbClr val="FF0000"/>
              </a:solidFill>
            </a:endParaRPr>
          </a:p>
        </p:txBody>
      </p:sp>
      <p:sp>
        <p:nvSpPr>
          <p:cNvPr id="3" name="TextBox 3">
            <a:extLst>
              <a:ext uri="{FF2B5EF4-FFF2-40B4-BE49-F238E27FC236}">
                <a16:creationId xmlns:a16="http://schemas.microsoft.com/office/drawing/2014/main" id="{3FDDBCB2-739E-B83A-4609-7191169C3AAF}"/>
              </a:ext>
            </a:extLst>
          </p:cNvPr>
          <p:cNvSpPr txBox="1">
            <a:spLocks noChangeArrowheads="1"/>
          </p:cNvSpPr>
          <p:nvPr/>
        </p:nvSpPr>
        <p:spPr bwMode="auto">
          <a:xfrm>
            <a:off x="1002298" y="5984660"/>
            <a:ext cx="10187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dirty="0"/>
              <a:t>Presentation at the International PNH Interest Group Symposium, Harrogate, England, 2023</a:t>
            </a:r>
          </a:p>
        </p:txBody>
      </p:sp>
    </p:spTree>
    <p:extLst>
      <p:ext uri="{BB962C8B-B14F-4D97-AF65-F5344CB8AC3E}">
        <p14:creationId xmlns:p14="http://schemas.microsoft.com/office/powerpoint/2010/main" val="479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Reconsidering First Line PNH Treatment: Is There a Standard of Care?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FDA-approved complement inhibitor in the first-line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in first-line complement inhibitor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complement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dirty="0">
                <a:solidFill>
                  <a:srgbClr val="969696"/>
                </a:solidFill>
              </a:rPr>
              <a:t>PNH, paroxysmal nocturnal hemoglobinuria; TE, thromboembolism; WBC, white blood cell.</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Thrombosis (Blood clots) in PNH</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lstStyle/>
          <a:p>
            <a:pPr marL="285750" indent="-285750" eaLnBrk="1" hangingPunct="1"/>
            <a:r>
              <a:rPr lang="en-US" altLang="en-US" dirty="0"/>
              <a:t>Thrombosis is the most feared complication of PNH</a:t>
            </a:r>
          </a:p>
          <a:p>
            <a:pPr marL="285750" indent="-285750" eaLnBrk="1" hangingPunct="1"/>
            <a:r>
              <a:rPr lang="en-US" altLang="en-US" dirty="0"/>
              <a:t>Occurs in 40% of patients</a:t>
            </a:r>
          </a:p>
          <a:p>
            <a:pPr marL="285750" indent="-285750" eaLnBrk="1" hangingPunct="1"/>
            <a:r>
              <a:rPr lang="en-US" altLang="en-US" dirty="0"/>
              <a:t>Contributes to end organ damage- lungs, liver, kidney</a:t>
            </a:r>
          </a:p>
          <a:p>
            <a:pPr marL="285750" indent="-285750" eaLnBrk="1" hangingPunct="1"/>
            <a:r>
              <a:rPr lang="en-US" altLang="en-US" dirty="0"/>
              <a:t>Leading cause of death</a:t>
            </a:r>
          </a:p>
          <a:p>
            <a:pPr marL="682625" lvl="1" indent="-282575" eaLnBrk="1" hangingPunct="1"/>
            <a:r>
              <a:rPr lang="en-US" altLang="en-US" dirty="0"/>
              <a:t>Accounts for 40–67% of deaths</a:t>
            </a:r>
          </a:p>
          <a:p>
            <a:pPr marL="682625" lvl="1" indent="-282575" eaLnBrk="1" hangingPunct="1"/>
            <a:r>
              <a:rPr lang="en-US" altLang="en-US" dirty="0"/>
              <a:t>First TE increases risk for death 5- to 10-fold</a:t>
            </a:r>
          </a:p>
          <a:p>
            <a:pPr marL="285750" indent="-285750" eaLnBrk="1" hangingPunct="1"/>
            <a:r>
              <a:rPr lang="en-US" altLang="en-US" dirty="0"/>
              <a:t>Thrombosis can be the presenting symptom</a:t>
            </a:r>
          </a:p>
          <a:p>
            <a:pPr marL="285750" indent="-285750" eaLnBrk="1" hangingPunct="1"/>
            <a:r>
              <a:rPr lang="en-US" altLang="en-US" dirty="0"/>
              <a:t>First thrombotic event can be fatal</a:t>
            </a:r>
          </a:p>
          <a:p>
            <a:pPr marL="285750" indent="-285750" eaLnBrk="1" hangingPunct="1"/>
            <a:r>
              <a:rPr lang="en-US" altLang="en-US" dirty="0"/>
              <a:t>May be correlated with the size of the WBC clone</a:t>
            </a:r>
          </a:p>
          <a:p>
            <a:pPr marL="285750" indent="-285750" eaLnBrk="1" hangingPunct="1"/>
            <a:r>
              <a:rPr lang="en-US" altLang="en-US" dirty="0"/>
              <a:t>May occur in unusual locations</a:t>
            </a:r>
          </a:p>
        </p:txBody>
      </p:sp>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eaLnBrk="1" hangingPunct="1">
              <a:lnSpc>
                <a:spcPct val="100000"/>
              </a:lnSpc>
              <a:spcBef>
                <a:spcPct val="0"/>
              </a:spcBef>
              <a:buClrTx/>
              <a:buSzTx/>
              <a:buFontTx/>
              <a:buNone/>
            </a:pPr>
            <a:r>
              <a:rPr lang="en-US" altLang="en-US" sz="1200" b="0" dirty="0">
                <a:cs typeface="Arial" panose="020B0604020202020204" pitchFamily="34" charset="0"/>
              </a:rPr>
              <a:t>CVA, cerebrovascular accident</a:t>
            </a:r>
            <a:r>
              <a:rPr lang="en-GB" altLang="en-US" sz="1200" b="0" dirty="0">
                <a:cs typeface="Arial" panose="020B0604020202020204" pitchFamily="34" charset="0"/>
              </a:rPr>
              <a:t>; DVT, deep vein thrombosis; MI, myocardial infarction; PE, pulmonary embolism.</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Thrombosis in PNH</a:t>
            </a:r>
          </a:p>
        </p:txBody>
      </p:sp>
      <p:sp>
        <p:nvSpPr>
          <p:cNvPr id="7" name="Freeform 4">
            <a:extLst>
              <a:ext uri="{FF2B5EF4-FFF2-40B4-BE49-F238E27FC236}">
                <a16:creationId xmlns:a16="http://schemas.microsoft.com/office/drawing/2014/main" id="{A76F96BD-40DD-07C1-0AF4-9977B1F8FA42}"/>
              </a:ext>
            </a:extLst>
          </p:cNvPr>
          <p:cNvSpPr>
            <a:spLocks/>
          </p:cNvSpPr>
          <p:nvPr/>
        </p:nvSpPr>
        <p:spPr bwMode="auto">
          <a:xfrm>
            <a:off x="6096000" y="2258610"/>
            <a:ext cx="1581150" cy="1728787"/>
          </a:xfrm>
          <a:custGeom>
            <a:avLst/>
            <a:gdLst>
              <a:gd name="T0" fmla="*/ 2147483646 w 138"/>
              <a:gd name="T1" fmla="*/ 2147483646 h 151"/>
              <a:gd name="T2" fmla="*/ 0 w 138"/>
              <a:gd name="T3" fmla="*/ 0 h 151"/>
              <a:gd name="T4" fmla="*/ 0 w 138"/>
              <a:gd name="T5" fmla="*/ 2147483646 h 151"/>
              <a:gd name="T6" fmla="*/ 2147483646 w 138"/>
              <a:gd name="T7" fmla="*/ 2147483646 h 151"/>
              <a:gd name="T8" fmla="*/ 0 60000 65536"/>
              <a:gd name="T9" fmla="*/ 0 60000 65536"/>
              <a:gd name="T10" fmla="*/ 0 60000 65536"/>
              <a:gd name="T11" fmla="*/ 0 60000 65536"/>
              <a:gd name="T12" fmla="*/ 0 w 138"/>
              <a:gd name="T13" fmla="*/ 0 h 151"/>
              <a:gd name="T14" fmla="*/ 138 w 138"/>
              <a:gd name="T15" fmla="*/ 151 h 151"/>
            </a:gdLst>
            <a:ahLst/>
            <a:cxnLst>
              <a:cxn ang="T8">
                <a:pos x="T0" y="T1"/>
              </a:cxn>
              <a:cxn ang="T9">
                <a:pos x="T2" y="T3"/>
              </a:cxn>
              <a:cxn ang="T10">
                <a:pos x="T4" y="T5"/>
              </a:cxn>
              <a:cxn ang="T11">
                <a:pos x="T6" y="T7"/>
              </a:cxn>
            </a:cxnLst>
            <a:rect l="T12" t="T13" r="T14" b="T15"/>
            <a:pathLst>
              <a:path w="138" h="151">
                <a:moveTo>
                  <a:pt x="138" y="92"/>
                </a:moveTo>
                <a:cubicBezTo>
                  <a:pt x="115" y="36"/>
                  <a:pt x="60" y="0"/>
                  <a:pt x="0" y="0"/>
                </a:cubicBezTo>
                <a:lnTo>
                  <a:pt x="0" y="151"/>
                </a:lnTo>
                <a:lnTo>
                  <a:pt x="138" y="92"/>
                </a:lnTo>
                <a:close/>
              </a:path>
            </a:pathLst>
          </a:custGeom>
          <a:solidFill>
            <a:schemeClr val="accent1">
              <a:lumMod val="40000"/>
              <a:lumOff val="60000"/>
            </a:schemeClr>
          </a:solidFill>
          <a:ln w="11113">
            <a:solidFill>
              <a:schemeClr val="tx1"/>
            </a:solidFill>
            <a:prstDash val="solid"/>
            <a:round/>
            <a:headEnd/>
            <a:tailEnd/>
          </a:ln>
        </p:spPr>
        <p:txBody>
          <a:bodyPr/>
          <a:lstStyle/>
          <a:p>
            <a:endParaRPr lang="en-US"/>
          </a:p>
        </p:txBody>
      </p:sp>
      <p:sp>
        <p:nvSpPr>
          <p:cNvPr id="8" name="Freeform 5">
            <a:extLst>
              <a:ext uri="{FF2B5EF4-FFF2-40B4-BE49-F238E27FC236}">
                <a16:creationId xmlns:a16="http://schemas.microsoft.com/office/drawing/2014/main" id="{4913ADB8-1A9A-8DCA-D8E4-860FC72344CF}"/>
              </a:ext>
            </a:extLst>
          </p:cNvPr>
          <p:cNvSpPr>
            <a:spLocks/>
          </p:cNvSpPr>
          <p:nvPr/>
        </p:nvSpPr>
        <p:spPr bwMode="auto">
          <a:xfrm>
            <a:off x="6096000" y="3312710"/>
            <a:ext cx="1728788" cy="1511300"/>
          </a:xfrm>
          <a:custGeom>
            <a:avLst/>
            <a:gdLst>
              <a:gd name="T0" fmla="*/ 2147483646 w 151"/>
              <a:gd name="T1" fmla="*/ 2147483646 h 132"/>
              <a:gd name="T2" fmla="*/ 2147483646 w 151"/>
              <a:gd name="T3" fmla="*/ 2147483646 h 132"/>
              <a:gd name="T4" fmla="*/ 2147483646 w 151"/>
              <a:gd name="T5" fmla="*/ 0 h 132"/>
              <a:gd name="T6" fmla="*/ 0 w 151"/>
              <a:gd name="T7" fmla="*/ 2147483646 h 132"/>
              <a:gd name="T8" fmla="*/ 2147483646 w 151"/>
              <a:gd name="T9" fmla="*/ 2147483646 h 132"/>
              <a:gd name="T10" fmla="*/ 0 60000 65536"/>
              <a:gd name="T11" fmla="*/ 0 60000 65536"/>
              <a:gd name="T12" fmla="*/ 0 60000 65536"/>
              <a:gd name="T13" fmla="*/ 0 60000 65536"/>
              <a:gd name="T14" fmla="*/ 0 60000 65536"/>
              <a:gd name="T15" fmla="*/ 0 w 151"/>
              <a:gd name="T16" fmla="*/ 0 h 132"/>
              <a:gd name="T17" fmla="*/ 151 w 151"/>
              <a:gd name="T18" fmla="*/ 132 h 132"/>
            </a:gdLst>
            <a:ahLst/>
            <a:cxnLst>
              <a:cxn ang="T10">
                <a:pos x="T0" y="T1"/>
              </a:cxn>
              <a:cxn ang="T11">
                <a:pos x="T2" y="T3"/>
              </a:cxn>
              <a:cxn ang="T12">
                <a:pos x="T4" y="T5"/>
              </a:cxn>
              <a:cxn ang="T13">
                <a:pos x="T6" y="T7"/>
              </a:cxn>
              <a:cxn ang="T14">
                <a:pos x="T8" y="T9"/>
              </a:cxn>
            </a:cxnLst>
            <a:rect l="T15" t="T16" r="T17" b="T18"/>
            <a:pathLst>
              <a:path w="151" h="132">
                <a:moveTo>
                  <a:pt x="132" y="132"/>
                </a:moveTo>
                <a:cubicBezTo>
                  <a:pt x="144" y="109"/>
                  <a:pt x="151" y="84"/>
                  <a:pt x="151" y="59"/>
                </a:cubicBezTo>
                <a:cubicBezTo>
                  <a:pt x="151" y="38"/>
                  <a:pt x="146" y="18"/>
                  <a:pt x="138" y="0"/>
                </a:cubicBezTo>
                <a:lnTo>
                  <a:pt x="0" y="59"/>
                </a:lnTo>
                <a:lnTo>
                  <a:pt x="132" y="132"/>
                </a:lnTo>
                <a:close/>
              </a:path>
            </a:pathLst>
          </a:custGeom>
          <a:solidFill>
            <a:schemeClr val="accent1"/>
          </a:solidFill>
          <a:ln w="11113">
            <a:solidFill>
              <a:schemeClr val="tx1"/>
            </a:solidFill>
            <a:prstDash val="solid"/>
            <a:round/>
            <a:headEnd/>
            <a:tailEnd/>
          </a:ln>
        </p:spPr>
        <p:txBody>
          <a:bodyPr/>
          <a:lstStyle/>
          <a:p>
            <a:endParaRPr lang="en-US"/>
          </a:p>
        </p:txBody>
      </p:sp>
      <p:sp>
        <p:nvSpPr>
          <p:cNvPr id="9" name="Freeform 6">
            <a:extLst>
              <a:ext uri="{FF2B5EF4-FFF2-40B4-BE49-F238E27FC236}">
                <a16:creationId xmlns:a16="http://schemas.microsoft.com/office/drawing/2014/main" id="{0982F0A4-DAB4-7397-0CB1-05B324C854F9}"/>
              </a:ext>
            </a:extLst>
          </p:cNvPr>
          <p:cNvSpPr>
            <a:spLocks/>
          </p:cNvSpPr>
          <p:nvPr/>
        </p:nvSpPr>
        <p:spPr bwMode="auto">
          <a:xfrm>
            <a:off x="5902325" y="3987397"/>
            <a:ext cx="1704975" cy="17176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2147483646 h 150"/>
              <a:gd name="T10" fmla="*/ 0 60000 65536"/>
              <a:gd name="T11" fmla="*/ 0 60000 65536"/>
              <a:gd name="T12" fmla="*/ 0 60000 65536"/>
              <a:gd name="T13" fmla="*/ 0 60000 65536"/>
              <a:gd name="T14" fmla="*/ 0 60000 65536"/>
              <a:gd name="T15" fmla="*/ 0 w 149"/>
              <a:gd name="T16" fmla="*/ 0 h 150"/>
              <a:gd name="T17" fmla="*/ 149 w 149"/>
              <a:gd name="T18" fmla="*/ 150 h 150"/>
            </a:gdLst>
            <a:ahLst/>
            <a:cxnLst>
              <a:cxn ang="T10">
                <a:pos x="T0" y="T1"/>
              </a:cxn>
              <a:cxn ang="T11">
                <a:pos x="T2" y="T3"/>
              </a:cxn>
              <a:cxn ang="T12">
                <a:pos x="T4" y="T5"/>
              </a:cxn>
              <a:cxn ang="T13">
                <a:pos x="T6" y="T7"/>
              </a:cxn>
              <a:cxn ang="T14">
                <a:pos x="T8" y="T9"/>
              </a:cxn>
            </a:cxnLst>
            <a:rect l="T15" t="T16" r="T17" b="T18"/>
            <a:pathLst>
              <a:path w="149" h="150">
                <a:moveTo>
                  <a:pt x="0" y="150"/>
                </a:moveTo>
                <a:cubicBezTo>
                  <a:pt x="6" y="150"/>
                  <a:pt x="11" y="150"/>
                  <a:pt x="17" y="150"/>
                </a:cubicBezTo>
                <a:cubicBezTo>
                  <a:pt x="71" y="150"/>
                  <a:pt x="122" y="121"/>
                  <a:pt x="149" y="73"/>
                </a:cubicBezTo>
                <a:lnTo>
                  <a:pt x="17" y="0"/>
                </a:lnTo>
                <a:lnTo>
                  <a:pt x="0" y="150"/>
                </a:lnTo>
                <a:close/>
              </a:path>
            </a:pathLst>
          </a:custGeom>
          <a:solidFill>
            <a:schemeClr val="accent3"/>
          </a:solidFill>
          <a:ln w="11113">
            <a:solidFill>
              <a:schemeClr val="tx1"/>
            </a:solidFill>
            <a:prstDash val="solid"/>
            <a:round/>
            <a:headEnd/>
            <a:tailEnd/>
          </a:ln>
        </p:spPr>
        <p:txBody>
          <a:bodyPr/>
          <a:lstStyle/>
          <a:p>
            <a:endParaRPr lang="en-US"/>
          </a:p>
        </p:txBody>
      </p:sp>
      <p:sp>
        <p:nvSpPr>
          <p:cNvPr id="10" name="Freeform 7">
            <a:extLst>
              <a:ext uri="{FF2B5EF4-FFF2-40B4-BE49-F238E27FC236}">
                <a16:creationId xmlns:a16="http://schemas.microsoft.com/office/drawing/2014/main" id="{450711E8-06A1-DA0F-1719-20DFB7C64B66}"/>
              </a:ext>
            </a:extLst>
          </p:cNvPr>
          <p:cNvSpPr>
            <a:spLocks/>
          </p:cNvSpPr>
          <p:nvPr/>
        </p:nvSpPr>
        <p:spPr bwMode="auto">
          <a:xfrm>
            <a:off x="4505325" y="3987397"/>
            <a:ext cx="1590675" cy="1717675"/>
          </a:xfrm>
          <a:custGeom>
            <a:avLst/>
            <a:gdLst>
              <a:gd name="T0" fmla="*/ 0 w 139"/>
              <a:gd name="T1" fmla="*/ 2147483646 h 150"/>
              <a:gd name="T2" fmla="*/ 2147483646 w 139"/>
              <a:gd name="T3" fmla="*/ 2147483646 h 150"/>
              <a:gd name="T4" fmla="*/ 2147483646 w 139"/>
              <a:gd name="T5" fmla="*/ 0 h 150"/>
              <a:gd name="T6" fmla="*/ 0 w 139"/>
              <a:gd name="T7" fmla="*/ 2147483646 h 150"/>
              <a:gd name="T8" fmla="*/ 0 60000 65536"/>
              <a:gd name="T9" fmla="*/ 0 60000 65536"/>
              <a:gd name="T10" fmla="*/ 0 60000 65536"/>
              <a:gd name="T11" fmla="*/ 0 60000 65536"/>
              <a:gd name="T12" fmla="*/ 0 w 139"/>
              <a:gd name="T13" fmla="*/ 0 h 150"/>
              <a:gd name="T14" fmla="*/ 139 w 139"/>
              <a:gd name="T15" fmla="*/ 150 h 150"/>
            </a:gdLst>
            <a:ahLst/>
            <a:cxnLst>
              <a:cxn ang="T8">
                <a:pos x="T0" y="T1"/>
              </a:cxn>
              <a:cxn ang="T9">
                <a:pos x="T2" y="T3"/>
              </a:cxn>
              <a:cxn ang="T10">
                <a:pos x="T4" y="T5"/>
              </a:cxn>
              <a:cxn ang="T11">
                <a:pos x="T6" y="T7"/>
              </a:cxn>
            </a:cxnLst>
            <a:rect l="T12" t="T13" r="T14" b="T15"/>
            <a:pathLst>
              <a:path w="139" h="150">
                <a:moveTo>
                  <a:pt x="0" y="58"/>
                </a:moveTo>
                <a:cubicBezTo>
                  <a:pt x="21" y="109"/>
                  <a:pt x="68" y="144"/>
                  <a:pt x="122" y="150"/>
                </a:cubicBezTo>
                <a:lnTo>
                  <a:pt x="139" y="0"/>
                </a:lnTo>
                <a:lnTo>
                  <a:pt x="0" y="58"/>
                </a:lnTo>
                <a:close/>
              </a:path>
            </a:pathLst>
          </a:custGeom>
          <a:solidFill>
            <a:schemeClr val="accent5"/>
          </a:solidFill>
          <a:ln w="11113">
            <a:solidFill>
              <a:schemeClr val="tx1"/>
            </a:solidFill>
            <a:prstDash val="solid"/>
            <a:round/>
            <a:headEnd/>
            <a:tailEnd/>
          </a:ln>
        </p:spPr>
        <p:txBody>
          <a:bodyPr/>
          <a:lstStyle/>
          <a:p>
            <a:endParaRPr lang="en-US"/>
          </a:p>
        </p:txBody>
      </p:sp>
      <p:sp>
        <p:nvSpPr>
          <p:cNvPr id="11" name="Freeform 8">
            <a:extLst>
              <a:ext uri="{FF2B5EF4-FFF2-40B4-BE49-F238E27FC236}">
                <a16:creationId xmlns:a16="http://schemas.microsoft.com/office/drawing/2014/main" id="{052564C5-7F73-19B4-7EEC-87BEDA574A58}"/>
              </a:ext>
            </a:extLst>
          </p:cNvPr>
          <p:cNvSpPr>
            <a:spLocks/>
          </p:cNvSpPr>
          <p:nvPr/>
        </p:nvSpPr>
        <p:spPr bwMode="auto">
          <a:xfrm>
            <a:off x="4367213" y="3987397"/>
            <a:ext cx="1728787" cy="665163"/>
          </a:xfrm>
          <a:custGeom>
            <a:avLst/>
            <a:gdLst>
              <a:gd name="T0" fmla="*/ 0 w 151"/>
              <a:gd name="T1" fmla="*/ 0 h 58"/>
              <a:gd name="T2" fmla="*/ 2147483646 w 151"/>
              <a:gd name="T3" fmla="*/ 2147483646 h 58"/>
              <a:gd name="T4" fmla="*/ 2147483646 w 151"/>
              <a:gd name="T5" fmla="*/ 0 h 58"/>
              <a:gd name="T6" fmla="*/ 0 w 151"/>
              <a:gd name="T7" fmla="*/ 0 h 58"/>
              <a:gd name="T8" fmla="*/ 0 60000 65536"/>
              <a:gd name="T9" fmla="*/ 0 60000 65536"/>
              <a:gd name="T10" fmla="*/ 0 60000 65536"/>
              <a:gd name="T11" fmla="*/ 0 60000 65536"/>
              <a:gd name="T12" fmla="*/ 0 w 151"/>
              <a:gd name="T13" fmla="*/ 0 h 58"/>
              <a:gd name="T14" fmla="*/ 151 w 151"/>
              <a:gd name="T15" fmla="*/ 58 h 58"/>
            </a:gdLst>
            <a:ahLst/>
            <a:cxnLst>
              <a:cxn ang="T8">
                <a:pos x="T0" y="T1"/>
              </a:cxn>
              <a:cxn ang="T9">
                <a:pos x="T2" y="T3"/>
              </a:cxn>
              <a:cxn ang="T10">
                <a:pos x="T4" y="T5"/>
              </a:cxn>
              <a:cxn ang="T11">
                <a:pos x="T6" y="T7"/>
              </a:cxn>
            </a:cxnLst>
            <a:rect l="T12" t="T13" r="T14" b="T15"/>
            <a:pathLst>
              <a:path w="151" h="58">
                <a:moveTo>
                  <a:pt x="0" y="0"/>
                </a:moveTo>
                <a:cubicBezTo>
                  <a:pt x="0" y="20"/>
                  <a:pt x="4" y="40"/>
                  <a:pt x="12" y="58"/>
                </a:cubicBezTo>
                <a:lnTo>
                  <a:pt x="151" y="0"/>
                </a:lnTo>
                <a:lnTo>
                  <a:pt x="0" y="0"/>
                </a:lnTo>
                <a:close/>
              </a:path>
            </a:pathLst>
          </a:custGeom>
          <a:solidFill>
            <a:schemeClr val="accent2"/>
          </a:solidFill>
          <a:ln w="11113">
            <a:solidFill>
              <a:schemeClr val="tx1"/>
            </a:solidFill>
            <a:prstDash val="solid"/>
            <a:round/>
            <a:headEnd/>
            <a:tailEnd/>
          </a:ln>
        </p:spPr>
        <p:txBody>
          <a:bodyPr/>
          <a:lstStyle/>
          <a:p>
            <a:endParaRPr lang="en-US"/>
          </a:p>
        </p:txBody>
      </p:sp>
      <p:sp>
        <p:nvSpPr>
          <p:cNvPr id="12" name="Freeform 9">
            <a:extLst>
              <a:ext uri="{FF2B5EF4-FFF2-40B4-BE49-F238E27FC236}">
                <a16:creationId xmlns:a16="http://schemas.microsoft.com/office/drawing/2014/main" id="{7F0B9536-4293-04DA-1A08-579D93531D7E}"/>
              </a:ext>
            </a:extLst>
          </p:cNvPr>
          <p:cNvSpPr>
            <a:spLocks/>
          </p:cNvSpPr>
          <p:nvPr/>
        </p:nvSpPr>
        <p:spPr bwMode="auto">
          <a:xfrm>
            <a:off x="4367213" y="3392085"/>
            <a:ext cx="1728787" cy="595312"/>
          </a:xfrm>
          <a:custGeom>
            <a:avLst/>
            <a:gdLst>
              <a:gd name="T0" fmla="*/ 2147483646 w 151"/>
              <a:gd name="T1" fmla="*/ 0 h 52"/>
              <a:gd name="T2" fmla="*/ 0 w 151"/>
              <a:gd name="T3" fmla="*/ 2147483646 h 52"/>
              <a:gd name="T4" fmla="*/ 2147483646 w 151"/>
              <a:gd name="T5" fmla="*/ 2147483646 h 52"/>
              <a:gd name="T6" fmla="*/ 2147483646 w 151"/>
              <a:gd name="T7" fmla="*/ 0 h 52"/>
              <a:gd name="T8" fmla="*/ 0 60000 65536"/>
              <a:gd name="T9" fmla="*/ 0 60000 65536"/>
              <a:gd name="T10" fmla="*/ 0 60000 65536"/>
              <a:gd name="T11" fmla="*/ 0 60000 65536"/>
              <a:gd name="T12" fmla="*/ 0 w 151"/>
              <a:gd name="T13" fmla="*/ 0 h 52"/>
              <a:gd name="T14" fmla="*/ 151 w 151"/>
              <a:gd name="T15" fmla="*/ 52 h 52"/>
            </a:gdLst>
            <a:ahLst/>
            <a:cxnLst>
              <a:cxn ang="T8">
                <a:pos x="T0" y="T1"/>
              </a:cxn>
              <a:cxn ang="T9">
                <a:pos x="T2" y="T3"/>
              </a:cxn>
              <a:cxn ang="T10">
                <a:pos x="T4" y="T5"/>
              </a:cxn>
              <a:cxn ang="T11">
                <a:pos x="T6" y="T7"/>
              </a:cxn>
            </a:cxnLst>
            <a:rect l="T12" t="T13" r="T14" b="T15"/>
            <a:pathLst>
              <a:path w="151" h="52">
                <a:moveTo>
                  <a:pt x="9" y="0"/>
                </a:moveTo>
                <a:cubicBezTo>
                  <a:pt x="3" y="16"/>
                  <a:pt x="0" y="34"/>
                  <a:pt x="0" y="51"/>
                </a:cubicBezTo>
                <a:lnTo>
                  <a:pt x="151" y="52"/>
                </a:lnTo>
                <a:lnTo>
                  <a:pt x="9" y="0"/>
                </a:lnTo>
                <a:close/>
              </a:path>
            </a:pathLst>
          </a:custGeom>
          <a:solidFill>
            <a:schemeClr val="accent4"/>
          </a:solidFill>
          <a:ln w="11113">
            <a:solidFill>
              <a:schemeClr val="tx1"/>
            </a:solidFill>
            <a:prstDash val="solid"/>
            <a:round/>
            <a:headEnd/>
            <a:tailEnd/>
          </a:ln>
        </p:spPr>
        <p:txBody>
          <a:bodyPr/>
          <a:lstStyle/>
          <a:p>
            <a:endParaRPr lang="en-US"/>
          </a:p>
        </p:txBody>
      </p:sp>
      <p:sp>
        <p:nvSpPr>
          <p:cNvPr id="13" name="Freeform 10">
            <a:extLst>
              <a:ext uri="{FF2B5EF4-FFF2-40B4-BE49-F238E27FC236}">
                <a16:creationId xmlns:a16="http://schemas.microsoft.com/office/drawing/2014/main" id="{C9F0B08C-8225-7F60-137E-6AE7077B593E}"/>
              </a:ext>
            </a:extLst>
          </p:cNvPr>
          <p:cNvSpPr>
            <a:spLocks/>
          </p:cNvSpPr>
          <p:nvPr/>
        </p:nvSpPr>
        <p:spPr bwMode="auto">
          <a:xfrm>
            <a:off x="4464050" y="3003147"/>
            <a:ext cx="1625600" cy="995363"/>
          </a:xfrm>
          <a:custGeom>
            <a:avLst/>
            <a:gdLst>
              <a:gd name="T0" fmla="*/ 2147483646 w 142"/>
              <a:gd name="T1" fmla="*/ 0 h 87"/>
              <a:gd name="T2" fmla="*/ 0 w 142"/>
              <a:gd name="T3" fmla="*/ 2147483646 h 87"/>
              <a:gd name="T4" fmla="*/ 2147483646 w 142"/>
              <a:gd name="T5" fmla="*/ 2147483646 h 87"/>
              <a:gd name="T6" fmla="*/ 2147483646 w 142"/>
              <a:gd name="T7" fmla="*/ 0 h 87"/>
              <a:gd name="T8" fmla="*/ 0 60000 65536"/>
              <a:gd name="T9" fmla="*/ 0 60000 65536"/>
              <a:gd name="T10" fmla="*/ 0 60000 65536"/>
              <a:gd name="T11" fmla="*/ 0 60000 65536"/>
              <a:gd name="T12" fmla="*/ 0 w 142"/>
              <a:gd name="T13" fmla="*/ 0 h 87"/>
              <a:gd name="T14" fmla="*/ 142 w 142"/>
              <a:gd name="T15" fmla="*/ 87 h 87"/>
            </a:gdLst>
            <a:ahLst/>
            <a:cxnLst>
              <a:cxn ang="T8">
                <a:pos x="T0" y="T1"/>
              </a:cxn>
              <a:cxn ang="T9">
                <a:pos x="T2" y="T3"/>
              </a:cxn>
              <a:cxn ang="T10">
                <a:pos x="T4" y="T5"/>
              </a:cxn>
              <a:cxn ang="T11">
                <a:pos x="T6" y="T7"/>
              </a:cxn>
            </a:cxnLst>
            <a:rect l="T12" t="T13" r="T14" b="T15"/>
            <a:pathLst>
              <a:path w="142" h="87">
                <a:moveTo>
                  <a:pt x="18" y="0"/>
                </a:moveTo>
                <a:cubicBezTo>
                  <a:pt x="10" y="11"/>
                  <a:pt x="4" y="22"/>
                  <a:pt x="0" y="35"/>
                </a:cubicBezTo>
                <a:lnTo>
                  <a:pt x="142" y="87"/>
                </a:lnTo>
                <a:lnTo>
                  <a:pt x="18" y="0"/>
                </a:lnTo>
                <a:close/>
              </a:path>
            </a:pathLst>
          </a:custGeom>
          <a:solidFill>
            <a:schemeClr val="accent2">
              <a:lumMod val="40000"/>
              <a:lumOff val="60000"/>
            </a:schemeClr>
          </a:solidFill>
          <a:ln w="11113">
            <a:solidFill>
              <a:schemeClr val="tx1"/>
            </a:solidFill>
            <a:prstDash val="solid"/>
            <a:round/>
            <a:headEnd/>
            <a:tailEnd/>
          </a:ln>
        </p:spPr>
        <p:txBody>
          <a:bodyPr/>
          <a:lstStyle/>
          <a:p>
            <a:endParaRPr lang="en-US"/>
          </a:p>
        </p:txBody>
      </p:sp>
      <p:sp>
        <p:nvSpPr>
          <p:cNvPr id="14" name="Freeform 11">
            <a:extLst>
              <a:ext uri="{FF2B5EF4-FFF2-40B4-BE49-F238E27FC236}">
                <a16:creationId xmlns:a16="http://schemas.microsoft.com/office/drawing/2014/main" id="{E1FD76E9-57D5-400B-CCDD-24BBB83E2980}"/>
              </a:ext>
            </a:extLst>
          </p:cNvPr>
          <p:cNvSpPr>
            <a:spLocks/>
          </p:cNvSpPr>
          <p:nvPr/>
        </p:nvSpPr>
        <p:spPr bwMode="auto">
          <a:xfrm>
            <a:off x="4676775" y="2258610"/>
            <a:ext cx="1419225" cy="1728787"/>
          </a:xfrm>
          <a:custGeom>
            <a:avLst/>
            <a:gdLst>
              <a:gd name="T0" fmla="*/ 2147483646 w 124"/>
              <a:gd name="T1" fmla="*/ 0 h 151"/>
              <a:gd name="T2" fmla="*/ 0 w 124"/>
              <a:gd name="T3" fmla="*/ 2147483646 h 151"/>
              <a:gd name="T4" fmla="*/ 2147483646 w 124"/>
              <a:gd name="T5" fmla="*/ 2147483646 h 151"/>
              <a:gd name="T6" fmla="*/ 2147483646 w 124"/>
              <a:gd name="T7" fmla="*/ 0 h 151"/>
              <a:gd name="T8" fmla="*/ 0 60000 65536"/>
              <a:gd name="T9" fmla="*/ 0 60000 65536"/>
              <a:gd name="T10" fmla="*/ 0 60000 65536"/>
              <a:gd name="T11" fmla="*/ 0 60000 65536"/>
              <a:gd name="T12" fmla="*/ 0 w 124"/>
              <a:gd name="T13" fmla="*/ 0 h 151"/>
              <a:gd name="T14" fmla="*/ 124 w 124"/>
              <a:gd name="T15" fmla="*/ 151 h 151"/>
            </a:gdLst>
            <a:ahLst/>
            <a:cxnLst>
              <a:cxn ang="T8">
                <a:pos x="T0" y="T1"/>
              </a:cxn>
              <a:cxn ang="T9">
                <a:pos x="T2" y="T3"/>
              </a:cxn>
              <a:cxn ang="T10">
                <a:pos x="T4" y="T5"/>
              </a:cxn>
              <a:cxn ang="T11">
                <a:pos x="T6" y="T7"/>
              </a:cxn>
            </a:cxnLst>
            <a:rect l="T12" t="T13" r="T14" b="T15"/>
            <a:pathLst>
              <a:path w="124" h="151">
                <a:moveTo>
                  <a:pt x="107" y="0"/>
                </a:moveTo>
                <a:cubicBezTo>
                  <a:pt x="64" y="5"/>
                  <a:pt x="25" y="28"/>
                  <a:pt x="0" y="64"/>
                </a:cubicBezTo>
                <a:lnTo>
                  <a:pt x="124" y="151"/>
                </a:lnTo>
                <a:lnTo>
                  <a:pt x="107" y="0"/>
                </a:lnTo>
                <a:close/>
              </a:path>
            </a:pathLst>
          </a:custGeom>
          <a:solidFill>
            <a:schemeClr val="accent6">
              <a:lumMod val="50000"/>
            </a:schemeClr>
          </a:solidFill>
          <a:ln w="11113">
            <a:solidFill>
              <a:schemeClr val="tx1"/>
            </a:solidFill>
            <a:prstDash val="solid"/>
            <a:round/>
            <a:headEnd/>
            <a:tailEnd/>
          </a:ln>
        </p:spPr>
        <p:txBody>
          <a:bodyPr/>
          <a:lstStyle/>
          <a:p>
            <a:endParaRPr lang="en-US"/>
          </a:p>
        </p:txBody>
      </p:sp>
      <p:sp>
        <p:nvSpPr>
          <p:cNvPr id="15" name="Freeform 12">
            <a:extLst>
              <a:ext uri="{FF2B5EF4-FFF2-40B4-BE49-F238E27FC236}">
                <a16:creationId xmlns:a16="http://schemas.microsoft.com/office/drawing/2014/main" id="{426EC1F6-7EF1-396B-1BED-5BE2148A885E}"/>
              </a:ext>
            </a:extLst>
          </p:cNvPr>
          <p:cNvSpPr>
            <a:spLocks/>
          </p:cNvSpPr>
          <p:nvPr/>
        </p:nvSpPr>
        <p:spPr bwMode="auto">
          <a:xfrm>
            <a:off x="5902325" y="2258610"/>
            <a:ext cx="193675" cy="1728787"/>
          </a:xfrm>
          <a:custGeom>
            <a:avLst/>
            <a:gdLst>
              <a:gd name="T0" fmla="*/ 2147483646 w 17"/>
              <a:gd name="T1" fmla="*/ 0 h 151"/>
              <a:gd name="T2" fmla="*/ 0 w 17"/>
              <a:gd name="T3" fmla="*/ 0 h 151"/>
              <a:gd name="T4" fmla="*/ 2147483646 w 17"/>
              <a:gd name="T5" fmla="*/ 2147483646 h 151"/>
              <a:gd name="T6" fmla="*/ 2147483646 w 17"/>
              <a:gd name="T7" fmla="*/ 0 h 151"/>
              <a:gd name="T8" fmla="*/ 0 60000 65536"/>
              <a:gd name="T9" fmla="*/ 0 60000 65536"/>
              <a:gd name="T10" fmla="*/ 0 60000 65536"/>
              <a:gd name="T11" fmla="*/ 0 60000 65536"/>
              <a:gd name="T12" fmla="*/ 0 w 17"/>
              <a:gd name="T13" fmla="*/ 0 h 151"/>
              <a:gd name="T14" fmla="*/ 17 w 17"/>
              <a:gd name="T15" fmla="*/ 151 h 151"/>
            </a:gdLst>
            <a:ahLst/>
            <a:cxnLst>
              <a:cxn ang="T8">
                <a:pos x="T0" y="T1"/>
              </a:cxn>
              <a:cxn ang="T9">
                <a:pos x="T2" y="T3"/>
              </a:cxn>
              <a:cxn ang="T10">
                <a:pos x="T4" y="T5"/>
              </a:cxn>
              <a:cxn ang="T11">
                <a:pos x="T6" y="T7"/>
              </a:cxn>
            </a:cxnLst>
            <a:rect l="T12" t="T13" r="T14" b="T15"/>
            <a:pathLst>
              <a:path w="17" h="151">
                <a:moveTo>
                  <a:pt x="16" y="0"/>
                </a:moveTo>
                <a:cubicBezTo>
                  <a:pt x="11" y="0"/>
                  <a:pt x="6" y="0"/>
                  <a:pt x="0" y="0"/>
                </a:cubicBezTo>
                <a:lnTo>
                  <a:pt x="17" y="151"/>
                </a:lnTo>
                <a:lnTo>
                  <a:pt x="16" y="0"/>
                </a:lnTo>
                <a:close/>
              </a:path>
            </a:pathLst>
          </a:custGeom>
          <a:solidFill>
            <a:schemeClr val="accent6"/>
          </a:solidFill>
          <a:ln w="11113">
            <a:solidFill>
              <a:schemeClr val="tx1"/>
            </a:solidFill>
            <a:prstDash val="solid"/>
            <a:round/>
            <a:headEnd/>
            <a:tailEnd/>
          </a:ln>
        </p:spPr>
        <p:txBody>
          <a:bodyPr/>
          <a:lstStyle/>
          <a:p>
            <a:endParaRPr lang="en-US"/>
          </a:p>
        </p:txBody>
      </p:sp>
      <p:sp>
        <p:nvSpPr>
          <p:cNvPr id="16" name="Rectangle 13">
            <a:extLst>
              <a:ext uri="{FF2B5EF4-FFF2-40B4-BE49-F238E27FC236}">
                <a16:creationId xmlns:a16="http://schemas.microsoft.com/office/drawing/2014/main" id="{FEEDAA22-8F6C-3884-32AB-A074CC01FE28}"/>
              </a:ext>
            </a:extLst>
          </p:cNvPr>
          <p:cNvSpPr>
            <a:spLocks noChangeArrowheads="1"/>
          </p:cNvSpPr>
          <p:nvPr/>
        </p:nvSpPr>
        <p:spPr bwMode="auto">
          <a:xfrm>
            <a:off x="6978650" y="5671735"/>
            <a:ext cx="103188" cy="103187"/>
          </a:xfrm>
          <a:prstGeom prst="rect">
            <a:avLst/>
          </a:prstGeom>
          <a:solidFill>
            <a:schemeClr val="accent3"/>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17" name="Rectangle 14">
            <a:extLst>
              <a:ext uri="{FF2B5EF4-FFF2-40B4-BE49-F238E27FC236}">
                <a16:creationId xmlns:a16="http://schemas.microsoft.com/office/drawing/2014/main" id="{6FD2103F-0840-4C77-F71F-7140D27742E7}"/>
              </a:ext>
            </a:extLst>
          </p:cNvPr>
          <p:cNvSpPr>
            <a:spLocks noChangeArrowheads="1"/>
          </p:cNvSpPr>
          <p:nvPr/>
        </p:nvSpPr>
        <p:spPr bwMode="auto">
          <a:xfrm>
            <a:off x="7138988" y="5614585"/>
            <a:ext cx="169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Mesenteric / splenic</a:t>
            </a:r>
            <a:endParaRPr lang="en-US" altLang="en-US" sz="1800" b="0">
              <a:latin typeface="Tahoma" panose="020B0604030504040204" pitchFamily="34" charset="0"/>
            </a:endParaRPr>
          </a:p>
        </p:txBody>
      </p:sp>
      <p:sp>
        <p:nvSpPr>
          <p:cNvPr id="18" name="Rectangle 16">
            <a:extLst>
              <a:ext uri="{FF2B5EF4-FFF2-40B4-BE49-F238E27FC236}">
                <a16:creationId xmlns:a16="http://schemas.microsoft.com/office/drawing/2014/main" id="{3F0E610A-946E-DB52-0A32-16267B95120C}"/>
              </a:ext>
            </a:extLst>
          </p:cNvPr>
          <p:cNvSpPr>
            <a:spLocks noChangeArrowheads="1"/>
          </p:cNvSpPr>
          <p:nvPr/>
        </p:nvSpPr>
        <p:spPr bwMode="auto">
          <a:xfrm>
            <a:off x="7642225" y="5838422"/>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18%</a:t>
            </a:r>
            <a:endParaRPr lang="en-US" altLang="en-US" sz="1800" b="0">
              <a:latin typeface="Tahoma" panose="020B0604030504040204" pitchFamily="34" charset="0"/>
            </a:endParaRPr>
          </a:p>
        </p:txBody>
      </p:sp>
      <p:sp>
        <p:nvSpPr>
          <p:cNvPr id="19" name="Rectangle 17">
            <a:extLst>
              <a:ext uri="{FF2B5EF4-FFF2-40B4-BE49-F238E27FC236}">
                <a16:creationId xmlns:a16="http://schemas.microsoft.com/office/drawing/2014/main" id="{6203A3CF-08BF-CD3F-FFB2-A23BBFE50F04}"/>
              </a:ext>
            </a:extLst>
          </p:cNvPr>
          <p:cNvSpPr>
            <a:spLocks noChangeArrowheads="1"/>
          </p:cNvSpPr>
          <p:nvPr/>
        </p:nvSpPr>
        <p:spPr bwMode="auto">
          <a:xfrm>
            <a:off x="3600450" y="5544735"/>
            <a:ext cx="103188" cy="103187"/>
          </a:xfrm>
          <a:prstGeom prst="rect">
            <a:avLst/>
          </a:prstGeom>
          <a:solidFill>
            <a:schemeClr val="accent5"/>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20" name="Rectangle 18">
            <a:extLst>
              <a:ext uri="{FF2B5EF4-FFF2-40B4-BE49-F238E27FC236}">
                <a16:creationId xmlns:a16="http://schemas.microsoft.com/office/drawing/2014/main" id="{99C5B685-D9C3-2038-7B0E-428F7B75657E}"/>
              </a:ext>
            </a:extLst>
          </p:cNvPr>
          <p:cNvSpPr>
            <a:spLocks noChangeArrowheads="1"/>
          </p:cNvSpPr>
          <p:nvPr/>
        </p:nvSpPr>
        <p:spPr bwMode="auto">
          <a:xfrm>
            <a:off x="3760788" y="5487585"/>
            <a:ext cx="1292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Hepatic / portal</a:t>
            </a:r>
            <a:endParaRPr lang="en-US" altLang="en-US" sz="1800" b="0">
              <a:latin typeface="Tahoma" panose="020B0604030504040204" pitchFamily="34" charset="0"/>
            </a:endParaRPr>
          </a:p>
        </p:txBody>
      </p:sp>
      <p:sp>
        <p:nvSpPr>
          <p:cNvPr id="21" name="Rectangle 19">
            <a:extLst>
              <a:ext uri="{FF2B5EF4-FFF2-40B4-BE49-F238E27FC236}">
                <a16:creationId xmlns:a16="http://schemas.microsoft.com/office/drawing/2014/main" id="{9B349780-F7F1-E40C-B985-124B33F30F67}"/>
              </a:ext>
            </a:extLst>
          </p:cNvPr>
          <p:cNvSpPr>
            <a:spLocks noChangeArrowheads="1"/>
          </p:cNvSpPr>
          <p:nvPr/>
        </p:nvSpPr>
        <p:spPr bwMode="auto">
          <a:xfrm>
            <a:off x="4184650" y="572888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16%</a:t>
            </a:r>
            <a:endParaRPr lang="en-US" altLang="en-US" sz="1800" b="0">
              <a:latin typeface="Tahoma" panose="020B0604030504040204" pitchFamily="34" charset="0"/>
            </a:endParaRPr>
          </a:p>
        </p:txBody>
      </p:sp>
      <p:sp>
        <p:nvSpPr>
          <p:cNvPr id="22" name="Rectangle 20">
            <a:extLst>
              <a:ext uri="{FF2B5EF4-FFF2-40B4-BE49-F238E27FC236}">
                <a16:creationId xmlns:a16="http://schemas.microsoft.com/office/drawing/2014/main" id="{675020E0-62A1-446C-0F0C-A0218211BA6B}"/>
              </a:ext>
            </a:extLst>
          </p:cNvPr>
          <p:cNvSpPr>
            <a:spLocks noChangeArrowheads="1"/>
          </p:cNvSpPr>
          <p:nvPr/>
        </p:nvSpPr>
        <p:spPr bwMode="auto">
          <a:xfrm>
            <a:off x="3840163" y="4239810"/>
            <a:ext cx="103187" cy="103187"/>
          </a:xfrm>
          <a:prstGeom prst="rect">
            <a:avLst/>
          </a:prstGeom>
          <a:solidFill>
            <a:schemeClr val="accent2"/>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23" name="Rectangle 21">
            <a:extLst>
              <a:ext uri="{FF2B5EF4-FFF2-40B4-BE49-F238E27FC236}">
                <a16:creationId xmlns:a16="http://schemas.microsoft.com/office/drawing/2014/main" id="{CFE574EB-0C3A-43B1-375E-2DDFD786E817}"/>
              </a:ext>
            </a:extLst>
          </p:cNvPr>
          <p:cNvSpPr>
            <a:spLocks noChangeArrowheads="1"/>
          </p:cNvSpPr>
          <p:nvPr/>
        </p:nvSpPr>
        <p:spPr bwMode="auto">
          <a:xfrm>
            <a:off x="4024313" y="4182660"/>
            <a:ext cx="239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t>PE</a:t>
            </a:r>
            <a:endParaRPr lang="en-US" altLang="en-US" sz="1800" b="0" dirty="0">
              <a:latin typeface="Tahoma" panose="020B0604030504040204" pitchFamily="34" charset="0"/>
            </a:endParaRPr>
          </a:p>
        </p:txBody>
      </p:sp>
      <p:sp>
        <p:nvSpPr>
          <p:cNvPr id="24" name="Rectangle 22">
            <a:extLst>
              <a:ext uri="{FF2B5EF4-FFF2-40B4-BE49-F238E27FC236}">
                <a16:creationId xmlns:a16="http://schemas.microsoft.com/office/drawing/2014/main" id="{4D81ABF1-3CD1-66E4-E44A-161AC62A479A}"/>
              </a:ext>
            </a:extLst>
          </p:cNvPr>
          <p:cNvSpPr>
            <a:spLocks noChangeArrowheads="1"/>
          </p:cNvSpPr>
          <p:nvPr/>
        </p:nvSpPr>
        <p:spPr bwMode="auto">
          <a:xfrm>
            <a:off x="4000500" y="4422372"/>
            <a:ext cx="260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7%</a:t>
            </a:r>
            <a:endParaRPr lang="en-US" altLang="en-US" sz="1800" b="0">
              <a:latin typeface="Tahoma" panose="020B0604030504040204" pitchFamily="34" charset="0"/>
            </a:endParaRPr>
          </a:p>
        </p:txBody>
      </p:sp>
      <p:sp>
        <p:nvSpPr>
          <p:cNvPr id="25" name="Rectangle 23">
            <a:extLst>
              <a:ext uri="{FF2B5EF4-FFF2-40B4-BE49-F238E27FC236}">
                <a16:creationId xmlns:a16="http://schemas.microsoft.com/office/drawing/2014/main" id="{A0438D6F-499D-944F-3FAA-5CF322741EEA}"/>
              </a:ext>
            </a:extLst>
          </p:cNvPr>
          <p:cNvSpPr>
            <a:spLocks noChangeArrowheads="1"/>
          </p:cNvSpPr>
          <p:nvPr/>
        </p:nvSpPr>
        <p:spPr bwMode="auto">
          <a:xfrm>
            <a:off x="3371850" y="3461935"/>
            <a:ext cx="103188" cy="103187"/>
          </a:xfrm>
          <a:prstGeom prst="rect">
            <a:avLst/>
          </a:prstGeom>
          <a:solidFill>
            <a:schemeClr val="accent4"/>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26" name="Rectangle 24">
            <a:extLst>
              <a:ext uri="{FF2B5EF4-FFF2-40B4-BE49-F238E27FC236}">
                <a16:creationId xmlns:a16="http://schemas.microsoft.com/office/drawing/2014/main" id="{E58BD80E-35AC-8F0C-FE89-2B467FFCE1F5}"/>
              </a:ext>
            </a:extLst>
          </p:cNvPr>
          <p:cNvSpPr>
            <a:spLocks noChangeArrowheads="1"/>
          </p:cNvSpPr>
          <p:nvPr/>
        </p:nvSpPr>
        <p:spPr bwMode="auto">
          <a:xfrm>
            <a:off x="3532188" y="3404785"/>
            <a:ext cx="727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Cerebral</a:t>
            </a:r>
            <a:endParaRPr lang="en-US" altLang="en-US" sz="1800" b="0">
              <a:latin typeface="Tahoma" panose="020B0604030504040204" pitchFamily="34" charset="0"/>
            </a:endParaRPr>
          </a:p>
        </p:txBody>
      </p:sp>
      <p:sp>
        <p:nvSpPr>
          <p:cNvPr id="27" name="Rectangle 25">
            <a:extLst>
              <a:ext uri="{FF2B5EF4-FFF2-40B4-BE49-F238E27FC236}">
                <a16:creationId xmlns:a16="http://schemas.microsoft.com/office/drawing/2014/main" id="{6CDDF69E-58A1-47E0-A492-F964AA56B70A}"/>
              </a:ext>
            </a:extLst>
          </p:cNvPr>
          <p:cNvSpPr>
            <a:spLocks noChangeArrowheads="1"/>
          </p:cNvSpPr>
          <p:nvPr/>
        </p:nvSpPr>
        <p:spPr bwMode="auto">
          <a:xfrm>
            <a:off x="3760788" y="3644497"/>
            <a:ext cx="260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6%</a:t>
            </a:r>
            <a:endParaRPr lang="en-US" altLang="en-US" sz="1800" b="0">
              <a:latin typeface="Tahoma" panose="020B0604030504040204" pitchFamily="34" charset="0"/>
            </a:endParaRPr>
          </a:p>
        </p:txBody>
      </p:sp>
      <p:sp>
        <p:nvSpPr>
          <p:cNvPr id="28" name="Rectangle 26">
            <a:extLst>
              <a:ext uri="{FF2B5EF4-FFF2-40B4-BE49-F238E27FC236}">
                <a16:creationId xmlns:a16="http://schemas.microsoft.com/office/drawing/2014/main" id="{F38D698E-0C08-F00C-D578-348BA0710E8F}"/>
              </a:ext>
            </a:extLst>
          </p:cNvPr>
          <p:cNvSpPr>
            <a:spLocks noChangeArrowheads="1"/>
          </p:cNvSpPr>
          <p:nvPr/>
        </p:nvSpPr>
        <p:spPr bwMode="auto">
          <a:xfrm>
            <a:off x="3360738" y="2853922"/>
            <a:ext cx="101600" cy="103188"/>
          </a:xfrm>
          <a:prstGeom prst="rect">
            <a:avLst/>
          </a:prstGeom>
          <a:solidFill>
            <a:schemeClr val="accent2">
              <a:lumMod val="40000"/>
              <a:lumOff val="60000"/>
            </a:schemeClr>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29" name="Rectangle 27">
            <a:extLst>
              <a:ext uri="{FF2B5EF4-FFF2-40B4-BE49-F238E27FC236}">
                <a16:creationId xmlns:a16="http://schemas.microsoft.com/office/drawing/2014/main" id="{EE91A4EE-0758-0429-63FC-CE7A89CCB655}"/>
              </a:ext>
            </a:extLst>
          </p:cNvPr>
          <p:cNvSpPr>
            <a:spLocks noChangeArrowheads="1"/>
          </p:cNvSpPr>
          <p:nvPr/>
        </p:nvSpPr>
        <p:spPr bwMode="auto">
          <a:xfrm>
            <a:off x="3519488" y="2796772"/>
            <a:ext cx="91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Superficial</a:t>
            </a:r>
            <a:endParaRPr lang="en-US" altLang="en-US" sz="1800" b="0">
              <a:latin typeface="Tahoma" panose="020B0604030504040204" pitchFamily="34" charset="0"/>
            </a:endParaRPr>
          </a:p>
        </p:txBody>
      </p:sp>
      <p:sp>
        <p:nvSpPr>
          <p:cNvPr id="30" name="Rectangle 28">
            <a:extLst>
              <a:ext uri="{FF2B5EF4-FFF2-40B4-BE49-F238E27FC236}">
                <a16:creationId xmlns:a16="http://schemas.microsoft.com/office/drawing/2014/main" id="{BCCCB997-F4ED-7A83-6049-D137F869505B}"/>
              </a:ext>
            </a:extLst>
          </p:cNvPr>
          <p:cNvSpPr>
            <a:spLocks noChangeArrowheads="1"/>
          </p:cNvSpPr>
          <p:nvPr/>
        </p:nvSpPr>
        <p:spPr bwMode="auto">
          <a:xfrm>
            <a:off x="3840163" y="3038072"/>
            <a:ext cx="260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4%</a:t>
            </a:r>
            <a:endParaRPr lang="en-US" altLang="en-US" sz="1800" b="0">
              <a:latin typeface="Tahoma" panose="020B0604030504040204" pitchFamily="34" charset="0"/>
            </a:endParaRPr>
          </a:p>
        </p:txBody>
      </p:sp>
      <p:sp>
        <p:nvSpPr>
          <p:cNvPr id="31" name="Rectangle 29">
            <a:extLst>
              <a:ext uri="{FF2B5EF4-FFF2-40B4-BE49-F238E27FC236}">
                <a16:creationId xmlns:a16="http://schemas.microsoft.com/office/drawing/2014/main" id="{410EFC14-9CCE-1250-9156-A81D0641CF39}"/>
              </a:ext>
            </a:extLst>
          </p:cNvPr>
          <p:cNvSpPr>
            <a:spLocks noChangeArrowheads="1"/>
          </p:cNvSpPr>
          <p:nvPr/>
        </p:nvSpPr>
        <p:spPr bwMode="auto">
          <a:xfrm>
            <a:off x="3886200" y="2018897"/>
            <a:ext cx="103188" cy="103188"/>
          </a:xfrm>
          <a:prstGeom prst="rect">
            <a:avLst/>
          </a:prstGeom>
          <a:solidFill>
            <a:schemeClr val="accent6">
              <a:lumMod val="50000"/>
            </a:schemeClr>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32" name="Rectangle 30">
            <a:extLst>
              <a:ext uri="{FF2B5EF4-FFF2-40B4-BE49-F238E27FC236}">
                <a16:creationId xmlns:a16="http://schemas.microsoft.com/office/drawing/2014/main" id="{9D5925D7-2CB5-093B-3C6A-40956DC04F1C}"/>
              </a:ext>
            </a:extLst>
          </p:cNvPr>
          <p:cNvSpPr>
            <a:spLocks noChangeArrowheads="1"/>
          </p:cNvSpPr>
          <p:nvPr/>
        </p:nvSpPr>
        <p:spPr bwMode="auto">
          <a:xfrm>
            <a:off x="4046538" y="1961747"/>
            <a:ext cx="1144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Arterial / CVA</a:t>
            </a:r>
            <a:endParaRPr lang="en-US" altLang="en-US" sz="1800" b="0">
              <a:latin typeface="Tahoma" panose="020B0604030504040204" pitchFamily="34" charset="0"/>
            </a:endParaRPr>
          </a:p>
        </p:txBody>
      </p:sp>
      <p:sp>
        <p:nvSpPr>
          <p:cNvPr id="33" name="Rectangle 31">
            <a:extLst>
              <a:ext uri="{FF2B5EF4-FFF2-40B4-BE49-F238E27FC236}">
                <a16:creationId xmlns:a16="http://schemas.microsoft.com/office/drawing/2014/main" id="{9CBBE980-DD8B-7D24-6DF4-54A3AF2F0CAF}"/>
              </a:ext>
            </a:extLst>
          </p:cNvPr>
          <p:cNvSpPr>
            <a:spLocks noChangeArrowheads="1"/>
          </p:cNvSpPr>
          <p:nvPr/>
        </p:nvSpPr>
        <p:spPr bwMode="auto">
          <a:xfrm>
            <a:off x="4391025" y="2201460"/>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14%</a:t>
            </a:r>
            <a:endParaRPr lang="en-US" altLang="en-US" sz="1800" b="0">
              <a:latin typeface="Tahoma" panose="020B0604030504040204" pitchFamily="34" charset="0"/>
            </a:endParaRPr>
          </a:p>
        </p:txBody>
      </p:sp>
      <p:sp>
        <p:nvSpPr>
          <p:cNvPr id="34" name="Rectangle 32">
            <a:extLst>
              <a:ext uri="{FF2B5EF4-FFF2-40B4-BE49-F238E27FC236}">
                <a16:creationId xmlns:a16="http://schemas.microsoft.com/office/drawing/2014/main" id="{FB6929A3-52A5-135B-CE2E-07FA76583DC2}"/>
              </a:ext>
            </a:extLst>
          </p:cNvPr>
          <p:cNvSpPr>
            <a:spLocks noChangeArrowheads="1"/>
          </p:cNvSpPr>
          <p:nvPr/>
        </p:nvSpPr>
        <p:spPr bwMode="auto">
          <a:xfrm>
            <a:off x="5397500" y="1744260"/>
            <a:ext cx="103188" cy="103187"/>
          </a:xfrm>
          <a:prstGeom prst="rect">
            <a:avLst/>
          </a:prstGeom>
          <a:solidFill>
            <a:schemeClr val="accent6"/>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35" name="Rectangle 33">
            <a:extLst>
              <a:ext uri="{FF2B5EF4-FFF2-40B4-BE49-F238E27FC236}">
                <a16:creationId xmlns:a16="http://schemas.microsoft.com/office/drawing/2014/main" id="{E147986F-08EF-749F-97B6-3928111C3B2C}"/>
              </a:ext>
            </a:extLst>
          </p:cNvPr>
          <p:cNvSpPr>
            <a:spLocks noChangeArrowheads="1"/>
          </p:cNvSpPr>
          <p:nvPr/>
        </p:nvSpPr>
        <p:spPr bwMode="auto">
          <a:xfrm>
            <a:off x="5557838" y="1687110"/>
            <a:ext cx="976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Arterial / MI</a:t>
            </a:r>
            <a:endParaRPr lang="en-US" altLang="en-US" sz="1800" b="0">
              <a:latin typeface="Tahoma" panose="020B0604030504040204" pitchFamily="34" charset="0"/>
            </a:endParaRPr>
          </a:p>
        </p:txBody>
      </p:sp>
      <p:sp>
        <p:nvSpPr>
          <p:cNvPr id="36" name="Rectangle 34">
            <a:extLst>
              <a:ext uri="{FF2B5EF4-FFF2-40B4-BE49-F238E27FC236}">
                <a16:creationId xmlns:a16="http://schemas.microsoft.com/office/drawing/2014/main" id="{FB5BDA50-2690-60F2-13C5-87BB27F851B1}"/>
              </a:ext>
            </a:extLst>
          </p:cNvPr>
          <p:cNvSpPr>
            <a:spLocks noChangeArrowheads="1"/>
          </p:cNvSpPr>
          <p:nvPr/>
        </p:nvSpPr>
        <p:spPr bwMode="auto">
          <a:xfrm>
            <a:off x="5845175" y="1926822"/>
            <a:ext cx="260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2%</a:t>
            </a:r>
            <a:endParaRPr lang="en-US" altLang="en-US" sz="1800" b="0">
              <a:latin typeface="Tahoma" panose="020B0604030504040204" pitchFamily="34" charset="0"/>
            </a:endParaRPr>
          </a:p>
        </p:txBody>
      </p:sp>
      <p:sp>
        <p:nvSpPr>
          <p:cNvPr id="37" name="Rectangle 35">
            <a:extLst>
              <a:ext uri="{FF2B5EF4-FFF2-40B4-BE49-F238E27FC236}">
                <a16:creationId xmlns:a16="http://schemas.microsoft.com/office/drawing/2014/main" id="{FDED0A0E-0475-43FF-F5BA-D472A345D08C}"/>
              </a:ext>
            </a:extLst>
          </p:cNvPr>
          <p:cNvSpPr>
            <a:spLocks noChangeArrowheads="1"/>
          </p:cNvSpPr>
          <p:nvPr/>
        </p:nvSpPr>
        <p:spPr bwMode="auto">
          <a:xfrm>
            <a:off x="7115175" y="2030010"/>
            <a:ext cx="103188" cy="103187"/>
          </a:xfrm>
          <a:prstGeom prst="rect">
            <a:avLst/>
          </a:prstGeom>
          <a:solidFill>
            <a:schemeClr val="accent1">
              <a:lumMod val="40000"/>
              <a:lumOff val="60000"/>
            </a:schemeClr>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38" name="Rectangle 36">
            <a:extLst>
              <a:ext uri="{FF2B5EF4-FFF2-40B4-BE49-F238E27FC236}">
                <a16:creationId xmlns:a16="http://schemas.microsoft.com/office/drawing/2014/main" id="{59B3F15D-F7E7-5218-E23D-F1EB509B997D}"/>
              </a:ext>
            </a:extLst>
          </p:cNvPr>
          <p:cNvSpPr>
            <a:spLocks noChangeArrowheads="1"/>
          </p:cNvSpPr>
          <p:nvPr/>
        </p:nvSpPr>
        <p:spPr bwMode="auto">
          <a:xfrm>
            <a:off x="7275513" y="1972860"/>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DVT: leg</a:t>
            </a:r>
            <a:endParaRPr lang="en-US" altLang="en-US" sz="1800" b="0">
              <a:latin typeface="Tahoma" panose="020B0604030504040204" pitchFamily="34" charset="0"/>
            </a:endParaRPr>
          </a:p>
        </p:txBody>
      </p:sp>
      <p:sp>
        <p:nvSpPr>
          <p:cNvPr id="39" name="Rectangle 37">
            <a:extLst>
              <a:ext uri="{FF2B5EF4-FFF2-40B4-BE49-F238E27FC236}">
                <a16:creationId xmlns:a16="http://schemas.microsoft.com/office/drawing/2014/main" id="{7BA5A280-2EBA-C79A-D30D-38059CA170DB}"/>
              </a:ext>
            </a:extLst>
          </p:cNvPr>
          <p:cNvSpPr>
            <a:spLocks noChangeArrowheads="1"/>
          </p:cNvSpPr>
          <p:nvPr/>
        </p:nvSpPr>
        <p:spPr bwMode="auto">
          <a:xfrm>
            <a:off x="7470775" y="2212572"/>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18%</a:t>
            </a:r>
            <a:endParaRPr lang="en-US" altLang="en-US" sz="1800" b="0">
              <a:latin typeface="Tahoma" panose="020B0604030504040204" pitchFamily="34" charset="0"/>
            </a:endParaRPr>
          </a:p>
        </p:txBody>
      </p:sp>
      <p:sp>
        <p:nvSpPr>
          <p:cNvPr id="40" name="Rectangle 38">
            <a:extLst>
              <a:ext uri="{FF2B5EF4-FFF2-40B4-BE49-F238E27FC236}">
                <a16:creationId xmlns:a16="http://schemas.microsoft.com/office/drawing/2014/main" id="{50E4D0B1-7564-7D07-38BC-DDD3D6A55182}"/>
              </a:ext>
            </a:extLst>
          </p:cNvPr>
          <p:cNvSpPr>
            <a:spLocks noChangeArrowheads="1"/>
          </p:cNvSpPr>
          <p:nvPr/>
        </p:nvSpPr>
        <p:spPr bwMode="auto">
          <a:xfrm>
            <a:off x="7927975" y="3919135"/>
            <a:ext cx="103188" cy="103187"/>
          </a:xfrm>
          <a:prstGeom prst="rect">
            <a:avLst/>
          </a:prstGeom>
          <a:solidFill>
            <a:schemeClr val="accent1"/>
          </a:solidFill>
          <a:ln w="11113">
            <a:solidFill>
              <a:schemeClr val="tx1"/>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en-US" altLang="en-US" sz="1800" b="0"/>
          </a:p>
        </p:txBody>
      </p:sp>
      <p:sp>
        <p:nvSpPr>
          <p:cNvPr id="41" name="Rectangle 39">
            <a:extLst>
              <a:ext uri="{FF2B5EF4-FFF2-40B4-BE49-F238E27FC236}">
                <a16:creationId xmlns:a16="http://schemas.microsoft.com/office/drawing/2014/main" id="{65EC042C-4926-81A2-B5A5-1B7989459789}"/>
              </a:ext>
            </a:extLst>
          </p:cNvPr>
          <p:cNvSpPr>
            <a:spLocks noChangeArrowheads="1"/>
          </p:cNvSpPr>
          <p:nvPr/>
        </p:nvSpPr>
        <p:spPr bwMode="auto">
          <a:xfrm>
            <a:off x="8088313" y="3861985"/>
            <a:ext cx="895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DVT: other</a:t>
            </a:r>
            <a:endParaRPr lang="en-US" altLang="en-US" sz="1800" b="0">
              <a:latin typeface="Tahoma" panose="020B0604030504040204" pitchFamily="34" charset="0"/>
            </a:endParaRPr>
          </a:p>
        </p:txBody>
      </p:sp>
      <p:sp>
        <p:nvSpPr>
          <p:cNvPr id="42" name="Rectangle 40">
            <a:extLst>
              <a:ext uri="{FF2B5EF4-FFF2-40B4-BE49-F238E27FC236}">
                <a16:creationId xmlns:a16="http://schemas.microsoft.com/office/drawing/2014/main" id="{258024EB-151A-E6C5-CA31-E91E68958031}"/>
              </a:ext>
            </a:extLst>
          </p:cNvPr>
          <p:cNvSpPr>
            <a:spLocks noChangeArrowheads="1"/>
          </p:cNvSpPr>
          <p:nvPr/>
        </p:nvSpPr>
        <p:spPr bwMode="auto">
          <a:xfrm>
            <a:off x="8351838" y="410328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t>15%</a:t>
            </a:r>
            <a:endParaRPr lang="en-US" altLang="en-US" sz="1800" b="0">
              <a:latin typeface="Tahoma" panose="020B0604030504040204" pitchFamily="34" charset="0"/>
            </a:endParaRPr>
          </a:p>
        </p:txBody>
      </p:sp>
    </p:spTree>
    <p:extLst>
      <p:ext uri="{BB962C8B-B14F-4D97-AF65-F5344CB8AC3E}">
        <p14:creationId xmlns:p14="http://schemas.microsoft.com/office/powerpoint/2010/main" val="136005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Thrombotic Events</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4684657"/>
            <a:ext cx="10744200" cy="1328793"/>
          </a:xfrm>
        </p:spPr>
        <p:txBody>
          <a:bodyPr>
            <a:normAutofit/>
          </a:bodyPr>
          <a:lstStyle/>
          <a:p>
            <a:pPr>
              <a:lnSpc>
                <a:spcPct val="70000"/>
              </a:lnSpc>
              <a:defRPr/>
            </a:pPr>
            <a:r>
              <a:rPr lang="en-US" altLang="en-US" b="1" dirty="0"/>
              <a:t>92% Fewer thrombotic events with eculizumab treatment</a:t>
            </a:r>
            <a:endParaRPr lang="en-US" altLang="en-US" sz="2400" b="1" dirty="0"/>
          </a:p>
          <a:p>
            <a:pPr>
              <a:lnSpc>
                <a:spcPct val="70000"/>
              </a:lnSpc>
              <a:defRPr/>
            </a:pPr>
            <a:r>
              <a:rPr lang="en-US" altLang="en-US" sz="2400" b="1" dirty="0"/>
              <a:t>Majority of patients (63%) received concomitant anticoagulants </a:t>
            </a:r>
          </a:p>
          <a:p>
            <a:pPr eaLnBrk="1" hangingPunct="1">
              <a:lnSpc>
                <a:spcPct val="70000"/>
              </a:lnSpc>
              <a:defRPr/>
            </a:pPr>
            <a:r>
              <a:rPr lang="en-US" altLang="en-US" sz="2400" b="1" dirty="0"/>
              <a:t>The effect of anticoagulant withdrawal was not studied</a:t>
            </a:r>
          </a:p>
        </p:txBody>
      </p:sp>
      <p:sp>
        <p:nvSpPr>
          <p:cNvPr id="3" name="Content Placeholder 4">
            <a:extLst>
              <a:ext uri="{FF2B5EF4-FFF2-40B4-BE49-F238E27FC236}">
                <a16:creationId xmlns:a16="http://schemas.microsoft.com/office/drawing/2014/main" id="{78894180-CAAA-7EE9-EA10-4B7C40858581}"/>
              </a:ext>
            </a:extLst>
          </p:cNvPr>
          <p:cNvSpPr txBox="1">
            <a:spLocks/>
          </p:cNvSpPr>
          <p:nvPr/>
        </p:nvSpPr>
        <p:spPr>
          <a:xfrm>
            <a:off x="609600" y="5913018"/>
            <a:ext cx="10744200" cy="7454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ct val="25000"/>
              </a:spcBef>
              <a:buNone/>
              <a:defRPr/>
            </a:pPr>
            <a:r>
              <a:rPr lang="en-US" altLang="en-US" sz="2000" b="1" dirty="0">
                <a:solidFill>
                  <a:schemeClr val="accent1"/>
                </a:solidFill>
                <a:cs typeface="Arial" panose="020B0604020202020204" pitchFamily="34" charset="0"/>
              </a:rPr>
              <a:t>There were fewer thrombotic events with eculizumab treatment than during the same period of time prior to treatment.</a:t>
            </a:r>
            <a:endParaRPr lang="en-US" altLang="en-US" sz="2000" b="1" dirty="0"/>
          </a:p>
        </p:txBody>
      </p:sp>
      <p:sp>
        <p:nvSpPr>
          <p:cNvPr id="6" name="Rectangle 5">
            <a:extLst>
              <a:ext uri="{FF2B5EF4-FFF2-40B4-BE49-F238E27FC236}">
                <a16:creationId xmlns:a16="http://schemas.microsoft.com/office/drawing/2014/main" id="{568DF799-6599-6DC7-B4E0-D7685ABE5967}"/>
              </a:ext>
            </a:extLst>
          </p:cNvPr>
          <p:cNvSpPr>
            <a:spLocks noChangeArrowheads="1"/>
          </p:cNvSpPr>
          <p:nvPr/>
        </p:nvSpPr>
        <p:spPr bwMode="auto">
          <a:xfrm>
            <a:off x="3808535" y="1708166"/>
            <a:ext cx="1390650" cy="2338388"/>
          </a:xfrm>
          <a:prstGeom prst="rect">
            <a:avLst/>
          </a:prstGeom>
          <a:solidFill>
            <a:schemeClr val="hlink"/>
          </a:solidFill>
          <a:ln w="9525">
            <a:solidFill>
              <a:schemeClr val="bg2"/>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400">
              <a:solidFill>
                <a:schemeClr val="bg2"/>
              </a:solidFill>
            </a:endParaRPr>
          </a:p>
        </p:txBody>
      </p:sp>
      <p:sp>
        <p:nvSpPr>
          <p:cNvPr id="7" name="Rectangle 6">
            <a:extLst>
              <a:ext uri="{FF2B5EF4-FFF2-40B4-BE49-F238E27FC236}">
                <a16:creationId xmlns:a16="http://schemas.microsoft.com/office/drawing/2014/main" id="{DF67BF9F-314D-F3CD-D181-4549A2BECF1F}"/>
              </a:ext>
            </a:extLst>
          </p:cNvPr>
          <p:cNvSpPr>
            <a:spLocks noChangeArrowheads="1"/>
          </p:cNvSpPr>
          <p:nvPr/>
        </p:nvSpPr>
        <p:spPr bwMode="auto">
          <a:xfrm>
            <a:off x="7278810" y="3867166"/>
            <a:ext cx="1374775" cy="179388"/>
          </a:xfrm>
          <a:prstGeom prst="rect">
            <a:avLst/>
          </a:prstGeom>
          <a:solidFill>
            <a:schemeClr val="accent1"/>
          </a:solidFill>
          <a:ln w="9525">
            <a:solidFill>
              <a:schemeClr val="bg2"/>
            </a:solidFill>
            <a:miter lim="800000"/>
            <a:headEnd/>
            <a:tailEnd/>
          </a:ln>
        </p:spPr>
        <p:txBody>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400">
              <a:solidFill>
                <a:schemeClr val="bg2"/>
              </a:solidFill>
            </a:endParaRPr>
          </a:p>
        </p:txBody>
      </p:sp>
      <p:sp>
        <p:nvSpPr>
          <p:cNvPr id="8" name="Line 7">
            <a:extLst>
              <a:ext uri="{FF2B5EF4-FFF2-40B4-BE49-F238E27FC236}">
                <a16:creationId xmlns:a16="http://schemas.microsoft.com/office/drawing/2014/main" id="{507BA99F-F285-7F27-2B7D-AAD6AB0D0765}"/>
              </a:ext>
            </a:extLst>
          </p:cNvPr>
          <p:cNvSpPr>
            <a:spLocks noChangeShapeType="1"/>
          </p:cNvSpPr>
          <p:nvPr/>
        </p:nvSpPr>
        <p:spPr bwMode="auto">
          <a:xfrm>
            <a:off x="2778248" y="1347804"/>
            <a:ext cx="1587" cy="26987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8">
            <a:extLst>
              <a:ext uri="{FF2B5EF4-FFF2-40B4-BE49-F238E27FC236}">
                <a16:creationId xmlns:a16="http://schemas.microsoft.com/office/drawing/2014/main" id="{CA94186E-083A-3E2A-3069-FFD705FD346E}"/>
              </a:ext>
            </a:extLst>
          </p:cNvPr>
          <p:cNvSpPr>
            <a:spLocks noChangeShapeType="1"/>
          </p:cNvSpPr>
          <p:nvPr/>
        </p:nvSpPr>
        <p:spPr bwMode="auto">
          <a:xfrm>
            <a:off x="2711573" y="4046554"/>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a:extLst>
              <a:ext uri="{FF2B5EF4-FFF2-40B4-BE49-F238E27FC236}">
                <a16:creationId xmlns:a16="http://schemas.microsoft.com/office/drawing/2014/main" id="{31B71258-C46A-E6B3-99C1-28B278CF511B}"/>
              </a:ext>
            </a:extLst>
          </p:cNvPr>
          <p:cNvSpPr>
            <a:spLocks noChangeShapeType="1"/>
          </p:cNvSpPr>
          <p:nvPr/>
        </p:nvSpPr>
        <p:spPr bwMode="auto">
          <a:xfrm>
            <a:off x="2711573" y="3751279"/>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
            <a:extLst>
              <a:ext uri="{FF2B5EF4-FFF2-40B4-BE49-F238E27FC236}">
                <a16:creationId xmlns:a16="http://schemas.microsoft.com/office/drawing/2014/main" id="{4049FEE3-65BF-0EAD-446C-3F358B1C910D}"/>
              </a:ext>
            </a:extLst>
          </p:cNvPr>
          <p:cNvSpPr>
            <a:spLocks noChangeShapeType="1"/>
          </p:cNvSpPr>
          <p:nvPr/>
        </p:nvSpPr>
        <p:spPr bwMode="auto">
          <a:xfrm>
            <a:off x="2711573" y="3441716"/>
            <a:ext cx="666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1">
            <a:extLst>
              <a:ext uri="{FF2B5EF4-FFF2-40B4-BE49-F238E27FC236}">
                <a16:creationId xmlns:a16="http://schemas.microsoft.com/office/drawing/2014/main" id="{CFBEEAE6-C52D-4EDC-C34E-A707EE8B5294}"/>
              </a:ext>
            </a:extLst>
          </p:cNvPr>
          <p:cNvSpPr>
            <a:spLocks noChangeShapeType="1"/>
          </p:cNvSpPr>
          <p:nvPr/>
        </p:nvSpPr>
        <p:spPr bwMode="auto">
          <a:xfrm>
            <a:off x="2711573" y="3146441"/>
            <a:ext cx="666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2">
            <a:extLst>
              <a:ext uri="{FF2B5EF4-FFF2-40B4-BE49-F238E27FC236}">
                <a16:creationId xmlns:a16="http://schemas.microsoft.com/office/drawing/2014/main" id="{F4E2647D-B7D9-95AB-BC92-9333AABD81DD}"/>
              </a:ext>
            </a:extLst>
          </p:cNvPr>
          <p:cNvSpPr>
            <a:spLocks noChangeShapeType="1"/>
          </p:cNvSpPr>
          <p:nvPr/>
        </p:nvSpPr>
        <p:spPr bwMode="auto">
          <a:xfrm>
            <a:off x="2711573" y="2852754"/>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3">
            <a:extLst>
              <a:ext uri="{FF2B5EF4-FFF2-40B4-BE49-F238E27FC236}">
                <a16:creationId xmlns:a16="http://schemas.microsoft.com/office/drawing/2014/main" id="{5BDEF245-A46A-15A2-C10B-79746E4D8205}"/>
              </a:ext>
            </a:extLst>
          </p:cNvPr>
          <p:cNvSpPr>
            <a:spLocks noChangeShapeType="1"/>
          </p:cNvSpPr>
          <p:nvPr/>
        </p:nvSpPr>
        <p:spPr bwMode="auto">
          <a:xfrm>
            <a:off x="2711573" y="2541604"/>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
            <a:extLst>
              <a:ext uri="{FF2B5EF4-FFF2-40B4-BE49-F238E27FC236}">
                <a16:creationId xmlns:a16="http://schemas.microsoft.com/office/drawing/2014/main" id="{297E8B80-3A1C-103B-DEA8-2F3107929F22}"/>
              </a:ext>
            </a:extLst>
          </p:cNvPr>
          <p:cNvSpPr>
            <a:spLocks noChangeShapeType="1"/>
          </p:cNvSpPr>
          <p:nvPr/>
        </p:nvSpPr>
        <p:spPr bwMode="auto">
          <a:xfrm>
            <a:off x="2711573" y="2247916"/>
            <a:ext cx="666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5">
            <a:extLst>
              <a:ext uri="{FF2B5EF4-FFF2-40B4-BE49-F238E27FC236}">
                <a16:creationId xmlns:a16="http://schemas.microsoft.com/office/drawing/2014/main" id="{484772B8-98CB-922D-22AF-EE7FA0E2757A}"/>
              </a:ext>
            </a:extLst>
          </p:cNvPr>
          <p:cNvSpPr>
            <a:spLocks noChangeShapeType="1"/>
          </p:cNvSpPr>
          <p:nvPr/>
        </p:nvSpPr>
        <p:spPr bwMode="auto">
          <a:xfrm>
            <a:off x="2711573" y="1952641"/>
            <a:ext cx="666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6">
            <a:extLst>
              <a:ext uri="{FF2B5EF4-FFF2-40B4-BE49-F238E27FC236}">
                <a16:creationId xmlns:a16="http://schemas.microsoft.com/office/drawing/2014/main" id="{C45ADA1F-1EEE-1CD1-520B-6250AB57BED1}"/>
              </a:ext>
            </a:extLst>
          </p:cNvPr>
          <p:cNvSpPr>
            <a:spLocks noChangeShapeType="1"/>
          </p:cNvSpPr>
          <p:nvPr/>
        </p:nvSpPr>
        <p:spPr bwMode="auto">
          <a:xfrm>
            <a:off x="2711573" y="1643079"/>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DE5CB5AB-CA73-7491-FF2A-BB351940673E}"/>
              </a:ext>
            </a:extLst>
          </p:cNvPr>
          <p:cNvSpPr>
            <a:spLocks noChangeShapeType="1"/>
          </p:cNvSpPr>
          <p:nvPr/>
        </p:nvSpPr>
        <p:spPr bwMode="auto">
          <a:xfrm>
            <a:off x="2711573" y="1347804"/>
            <a:ext cx="66675"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8">
            <a:extLst>
              <a:ext uri="{FF2B5EF4-FFF2-40B4-BE49-F238E27FC236}">
                <a16:creationId xmlns:a16="http://schemas.microsoft.com/office/drawing/2014/main" id="{58959373-7AD2-CDB9-31E7-6AF2652AB2BB}"/>
              </a:ext>
            </a:extLst>
          </p:cNvPr>
          <p:cNvSpPr>
            <a:spLocks noChangeShapeType="1"/>
          </p:cNvSpPr>
          <p:nvPr/>
        </p:nvSpPr>
        <p:spPr bwMode="auto">
          <a:xfrm>
            <a:off x="2778248" y="4046554"/>
            <a:ext cx="6921500"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9">
            <a:extLst>
              <a:ext uri="{FF2B5EF4-FFF2-40B4-BE49-F238E27FC236}">
                <a16:creationId xmlns:a16="http://schemas.microsoft.com/office/drawing/2014/main" id="{DA8C1D93-8708-90E5-8388-AA386EAE6788}"/>
              </a:ext>
            </a:extLst>
          </p:cNvPr>
          <p:cNvSpPr>
            <a:spLocks noChangeShapeType="1"/>
          </p:cNvSpPr>
          <p:nvPr/>
        </p:nvSpPr>
        <p:spPr bwMode="auto">
          <a:xfrm flipV="1">
            <a:off x="6246935" y="4046554"/>
            <a:ext cx="1588" cy="650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20">
            <a:extLst>
              <a:ext uri="{FF2B5EF4-FFF2-40B4-BE49-F238E27FC236}">
                <a16:creationId xmlns:a16="http://schemas.microsoft.com/office/drawing/2014/main" id="{EB43F955-F67E-1924-E775-F84A20BA6A4C}"/>
              </a:ext>
            </a:extLst>
          </p:cNvPr>
          <p:cNvSpPr>
            <a:spLocks noChangeArrowheads="1"/>
          </p:cNvSpPr>
          <p:nvPr/>
        </p:nvSpPr>
        <p:spPr bwMode="auto">
          <a:xfrm>
            <a:off x="4365748" y="1347804"/>
            <a:ext cx="254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cs typeface="Arial" panose="020B0604020202020204" pitchFamily="34" charset="0"/>
              </a:rPr>
              <a:t>39</a:t>
            </a:r>
          </a:p>
        </p:txBody>
      </p:sp>
      <p:sp>
        <p:nvSpPr>
          <p:cNvPr id="22" name="Rectangle 21">
            <a:extLst>
              <a:ext uri="{FF2B5EF4-FFF2-40B4-BE49-F238E27FC236}">
                <a16:creationId xmlns:a16="http://schemas.microsoft.com/office/drawing/2014/main" id="{EFDE6A05-3E67-8C2F-10CD-96C5250C409C}"/>
              </a:ext>
            </a:extLst>
          </p:cNvPr>
          <p:cNvSpPr>
            <a:spLocks noChangeArrowheads="1"/>
          </p:cNvSpPr>
          <p:nvPr/>
        </p:nvSpPr>
        <p:spPr bwMode="auto">
          <a:xfrm>
            <a:off x="7899523" y="3506804"/>
            <a:ext cx="127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cs typeface="Arial" panose="020B0604020202020204" pitchFamily="34" charset="0"/>
              </a:rPr>
              <a:t>3</a:t>
            </a:r>
          </a:p>
        </p:txBody>
      </p:sp>
      <p:sp>
        <p:nvSpPr>
          <p:cNvPr id="23" name="Rectangle 22">
            <a:extLst>
              <a:ext uri="{FF2B5EF4-FFF2-40B4-BE49-F238E27FC236}">
                <a16:creationId xmlns:a16="http://schemas.microsoft.com/office/drawing/2014/main" id="{3B31AA9E-5080-EF35-CE24-82FCA337441D}"/>
              </a:ext>
            </a:extLst>
          </p:cNvPr>
          <p:cNvSpPr>
            <a:spLocks noChangeArrowheads="1"/>
          </p:cNvSpPr>
          <p:nvPr/>
        </p:nvSpPr>
        <p:spPr bwMode="auto">
          <a:xfrm>
            <a:off x="2482973" y="3914791"/>
            <a:ext cx="127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0</a:t>
            </a:r>
          </a:p>
        </p:txBody>
      </p:sp>
      <p:sp>
        <p:nvSpPr>
          <p:cNvPr id="24" name="Rectangle 23">
            <a:extLst>
              <a:ext uri="{FF2B5EF4-FFF2-40B4-BE49-F238E27FC236}">
                <a16:creationId xmlns:a16="http://schemas.microsoft.com/office/drawing/2014/main" id="{63BDEA0F-2395-AC80-579E-59348C34D8B5}"/>
              </a:ext>
            </a:extLst>
          </p:cNvPr>
          <p:cNvSpPr>
            <a:spLocks noChangeArrowheads="1"/>
          </p:cNvSpPr>
          <p:nvPr/>
        </p:nvSpPr>
        <p:spPr bwMode="auto">
          <a:xfrm>
            <a:off x="2482973" y="3621104"/>
            <a:ext cx="127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5</a:t>
            </a:r>
          </a:p>
        </p:txBody>
      </p:sp>
      <p:sp>
        <p:nvSpPr>
          <p:cNvPr id="25" name="Rectangle 24">
            <a:extLst>
              <a:ext uri="{FF2B5EF4-FFF2-40B4-BE49-F238E27FC236}">
                <a16:creationId xmlns:a16="http://schemas.microsoft.com/office/drawing/2014/main" id="{1B46B256-B0A8-7AC0-31BF-DB7C459EAEA4}"/>
              </a:ext>
            </a:extLst>
          </p:cNvPr>
          <p:cNvSpPr>
            <a:spLocks noChangeArrowheads="1"/>
          </p:cNvSpPr>
          <p:nvPr/>
        </p:nvSpPr>
        <p:spPr bwMode="auto">
          <a:xfrm>
            <a:off x="2352798" y="3309954"/>
            <a:ext cx="254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10</a:t>
            </a:r>
          </a:p>
        </p:txBody>
      </p:sp>
      <p:sp>
        <p:nvSpPr>
          <p:cNvPr id="26" name="Rectangle 25">
            <a:extLst>
              <a:ext uri="{FF2B5EF4-FFF2-40B4-BE49-F238E27FC236}">
                <a16:creationId xmlns:a16="http://schemas.microsoft.com/office/drawing/2014/main" id="{E4155E7E-7822-311D-6D7D-5184B1F79D48}"/>
              </a:ext>
            </a:extLst>
          </p:cNvPr>
          <p:cNvSpPr>
            <a:spLocks noChangeArrowheads="1"/>
          </p:cNvSpPr>
          <p:nvPr/>
        </p:nvSpPr>
        <p:spPr bwMode="auto">
          <a:xfrm>
            <a:off x="2352798" y="3016266"/>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15</a:t>
            </a:r>
          </a:p>
        </p:txBody>
      </p:sp>
      <p:sp>
        <p:nvSpPr>
          <p:cNvPr id="27" name="Rectangle 26">
            <a:extLst>
              <a:ext uri="{FF2B5EF4-FFF2-40B4-BE49-F238E27FC236}">
                <a16:creationId xmlns:a16="http://schemas.microsoft.com/office/drawing/2014/main" id="{05B2CE8D-D2A2-0EED-B92A-44DF3E72F4D7}"/>
              </a:ext>
            </a:extLst>
          </p:cNvPr>
          <p:cNvSpPr>
            <a:spLocks noChangeArrowheads="1"/>
          </p:cNvSpPr>
          <p:nvPr/>
        </p:nvSpPr>
        <p:spPr bwMode="auto">
          <a:xfrm>
            <a:off x="2352798" y="2720991"/>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20</a:t>
            </a:r>
          </a:p>
        </p:txBody>
      </p:sp>
      <p:sp>
        <p:nvSpPr>
          <p:cNvPr id="28" name="Rectangle 27">
            <a:extLst>
              <a:ext uri="{FF2B5EF4-FFF2-40B4-BE49-F238E27FC236}">
                <a16:creationId xmlns:a16="http://schemas.microsoft.com/office/drawing/2014/main" id="{93DEA863-24A2-A372-1B9E-506057FCE66E}"/>
              </a:ext>
            </a:extLst>
          </p:cNvPr>
          <p:cNvSpPr>
            <a:spLocks noChangeArrowheads="1"/>
          </p:cNvSpPr>
          <p:nvPr/>
        </p:nvSpPr>
        <p:spPr bwMode="auto">
          <a:xfrm>
            <a:off x="2352798" y="2411429"/>
            <a:ext cx="254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25</a:t>
            </a:r>
          </a:p>
        </p:txBody>
      </p:sp>
      <p:sp>
        <p:nvSpPr>
          <p:cNvPr id="29" name="Rectangle 28">
            <a:extLst>
              <a:ext uri="{FF2B5EF4-FFF2-40B4-BE49-F238E27FC236}">
                <a16:creationId xmlns:a16="http://schemas.microsoft.com/office/drawing/2014/main" id="{DF6EC48B-7F67-EF05-772E-65AC6E5252A9}"/>
              </a:ext>
            </a:extLst>
          </p:cNvPr>
          <p:cNvSpPr>
            <a:spLocks noChangeArrowheads="1"/>
          </p:cNvSpPr>
          <p:nvPr/>
        </p:nvSpPr>
        <p:spPr bwMode="auto">
          <a:xfrm>
            <a:off x="2352798" y="2116154"/>
            <a:ext cx="254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30</a:t>
            </a:r>
          </a:p>
        </p:txBody>
      </p:sp>
      <p:sp>
        <p:nvSpPr>
          <p:cNvPr id="30" name="Rectangle 29">
            <a:extLst>
              <a:ext uri="{FF2B5EF4-FFF2-40B4-BE49-F238E27FC236}">
                <a16:creationId xmlns:a16="http://schemas.microsoft.com/office/drawing/2014/main" id="{7E4025B9-5203-DD13-CED1-5D0E46437B98}"/>
              </a:ext>
            </a:extLst>
          </p:cNvPr>
          <p:cNvSpPr>
            <a:spLocks noChangeArrowheads="1"/>
          </p:cNvSpPr>
          <p:nvPr/>
        </p:nvSpPr>
        <p:spPr bwMode="auto">
          <a:xfrm>
            <a:off x="2352798" y="1822466"/>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35</a:t>
            </a:r>
          </a:p>
        </p:txBody>
      </p:sp>
      <p:sp>
        <p:nvSpPr>
          <p:cNvPr id="31" name="Rectangle 30">
            <a:extLst>
              <a:ext uri="{FF2B5EF4-FFF2-40B4-BE49-F238E27FC236}">
                <a16:creationId xmlns:a16="http://schemas.microsoft.com/office/drawing/2014/main" id="{DB62302F-B62B-9280-D5DF-CB7795A7C2F2}"/>
              </a:ext>
            </a:extLst>
          </p:cNvPr>
          <p:cNvSpPr>
            <a:spLocks noChangeArrowheads="1"/>
          </p:cNvSpPr>
          <p:nvPr/>
        </p:nvSpPr>
        <p:spPr bwMode="auto">
          <a:xfrm>
            <a:off x="2352798" y="1511316"/>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40</a:t>
            </a:r>
          </a:p>
        </p:txBody>
      </p:sp>
      <p:sp>
        <p:nvSpPr>
          <p:cNvPr id="32" name="Rectangle 31">
            <a:extLst>
              <a:ext uri="{FF2B5EF4-FFF2-40B4-BE49-F238E27FC236}">
                <a16:creationId xmlns:a16="http://schemas.microsoft.com/office/drawing/2014/main" id="{57E266CA-CB39-1A33-4EFE-457CE570664E}"/>
              </a:ext>
            </a:extLst>
          </p:cNvPr>
          <p:cNvSpPr>
            <a:spLocks noChangeArrowheads="1"/>
          </p:cNvSpPr>
          <p:nvPr/>
        </p:nvSpPr>
        <p:spPr bwMode="auto">
          <a:xfrm>
            <a:off x="2352798" y="1217629"/>
            <a:ext cx="2540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a:cs typeface="Arial" panose="020B0604020202020204" pitchFamily="34" charset="0"/>
              </a:rPr>
              <a:t>45</a:t>
            </a:r>
          </a:p>
        </p:txBody>
      </p:sp>
      <p:sp>
        <p:nvSpPr>
          <p:cNvPr id="33" name="Rectangle 32">
            <a:extLst>
              <a:ext uri="{FF2B5EF4-FFF2-40B4-BE49-F238E27FC236}">
                <a16:creationId xmlns:a16="http://schemas.microsoft.com/office/drawing/2014/main" id="{9CA9CFB5-0E41-4E17-B1CA-99C7B5039325}"/>
              </a:ext>
            </a:extLst>
          </p:cNvPr>
          <p:cNvSpPr>
            <a:spLocks noChangeArrowheads="1"/>
          </p:cNvSpPr>
          <p:nvPr/>
        </p:nvSpPr>
        <p:spPr bwMode="auto">
          <a:xfrm>
            <a:off x="3019120" y="4241816"/>
            <a:ext cx="28726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cs typeface="Arial" panose="020B0604020202020204" pitchFamily="34" charset="0"/>
              </a:rPr>
              <a:t>Pre-Eculizumab Treatment</a:t>
            </a:r>
          </a:p>
        </p:txBody>
      </p:sp>
      <p:sp>
        <p:nvSpPr>
          <p:cNvPr id="34" name="Rectangle 33">
            <a:extLst>
              <a:ext uri="{FF2B5EF4-FFF2-40B4-BE49-F238E27FC236}">
                <a16:creationId xmlns:a16="http://schemas.microsoft.com/office/drawing/2014/main" id="{47286329-0591-E500-9F64-5EA5291EEF04}"/>
              </a:ext>
            </a:extLst>
          </p:cNvPr>
          <p:cNvSpPr>
            <a:spLocks noChangeArrowheads="1"/>
          </p:cNvSpPr>
          <p:nvPr/>
        </p:nvSpPr>
        <p:spPr bwMode="auto">
          <a:xfrm>
            <a:off x="6708133" y="4241816"/>
            <a:ext cx="2449453"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cs typeface="Arial" panose="020B0604020202020204" pitchFamily="34" charset="0"/>
              </a:rPr>
              <a:t>Eculizumab Treatment</a:t>
            </a:r>
          </a:p>
        </p:txBody>
      </p:sp>
      <p:sp>
        <p:nvSpPr>
          <p:cNvPr id="35" name="Rectangle 34">
            <a:extLst>
              <a:ext uri="{FF2B5EF4-FFF2-40B4-BE49-F238E27FC236}">
                <a16:creationId xmlns:a16="http://schemas.microsoft.com/office/drawing/2014/main" id="{DF2B4FDD-7D2B-E802-E93E-D45F65476F19}"/>
              </a:ext>
            </a:extLst>
          </p:cNvPr>
          <p:cNvSpPr>
            <a:spLocks noChangeArrowheads="1"/>
          </p:cNvSpPr>
          <p:nvPr/>
        </p:nvSpPr>
        <p:spPr bwMode="auto">
          <a:xfrm rot="-5400000">
            <a:off x="781967" y="2555097"/>
            <a:ext cx="241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solidFill>
                  <a:schemeClr val="tx2"/>
                </a:solidFill>
                <a:cs typeface="Arial" panose="020B0604020202020204" pitchFamily="34" charset="0"/>
              </a:rPr>
              <a:t>Thrombotic Events (#)</a:t>
            </a:r>
          </a:p>
        </p:txBody>
      </p:sp>
      <p:sp>
        <p:nvSpPr>
          <p:cNvPr id="36" name="Rectangle 35">
            <a:extLst>
              <a:ext uri="{FF2B5EF4-FFF2-40B4-BE49-F238E27FC236}">
                <a16:creationId xmlns:a16="http://schemas.microsoft.com/office/drawing/2014/main" id="{3399E1A9-D88C-C191-C3D1-DF219DBB05E7}"/>
              </a:ext>
            </a:extLst>
          </p:cNvPr>
          <p:cNvSpPr>
            <a:spLocks noChangeArrowheads="1"/>
          </p:cNvSpPr>
          <p:nvPr/>
        </p:nvSpPr>
        <p:spPr bwMode="auto">
          <a:xfrm>
            <a:off x="8146044" y="3222641"/>
            <a:ext cx="111351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i="1" dirty="0">
                <a:cs typeface="Arial" panose="020B0604020202020204" pitchFamily="34" charset="0"/>
              </a:rPr>
              <a:t>P </a:t>
            </a:r>
            <a:r>
              <a:rPr lang="en-US" altLang="en-US" sz="1800" dirty="0">
                <a:cs typeface="Arial" panose="020B0604020202020204" pitchFamily="34" charset="0"/>
              </a:rPr>
              <a:t>= 0.0001</a:t>
            </a:r>
          </a:p>
        </p:txBody>
      </p:sp>
    </p:spTree>
    <p:extLst>
      <p:ext uri="{BB962C8B-B14F-4D97-AF65-F5344CB8AC3E}">
        <p14:creationId xmlns:p14="http://schemas.microsoft.com/office/powerpoint/2010/main" val="272450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marL="0" indent="0">
              <a:buFontTx/>
              <a:buNone/>
              <a:defRPr/>
            </a:pPr>
            <a:r>
              <a:rPr lang="en-US" sz="1200" dirty="0"/>
              <a:t>CFH, complement factor H; CFI, complement factor I; MBL, mannose-binding lectin; MCP, membrane cofactor protein.</a:t>
            </a:r>
          </a:p>
          <a:p>
            <a:pPr marL="0" indent="0">
              <a:buFontTx/>
              <a:buNone/>
              <a:defRPr/>
            </a:pPr>
            <a:r>
              <a:rPr lang="en-US" sz="1200" dirty="0"/>
              <a:t>Figueroa JE, et al. </a:t>
            </a:r>
            <a:r>
              <a:rPr lang="en-US" sz="1200" i="1" dirty="0"/>
              <a:t>Clin </a:t>
            </a:r>
            <a:r>
              <a:rPr lang="en-US" sz="1200" i="1" dirty="0" err="1"/>
              <a:t>Microbiol</a:t>
            </a:r>
            <a:r>
              <a:rPr lang="en-US" sz="1200" i="1" dirty="0"/>
              <a:t> Rev</a:t>
            </a:r>
            <a:r>
              <a:rPr lang="en-US" sz="1200" dirty="0"/>
              <a:t>. 1991;4(3):359-95; </a:t>
            </a:r>
            <a:r>
              <a:rPr lang="en-GB" altLang="en-US" sz="1200" dirty="0" err="1"/>
              <a:t>Ricklin</a:t>
            </a:r>
            <a:r>
              <a:rPr lang="en-GB" altLang="en-US" sz="1200" dirty="0"/>
              <a:t> D, et al. </a:t>
            </a:r>
            <a:r>
              <a:rPr lang="en-GB" altLang="en-US" sz="1200" i="1" dirty="0"/>
              <a:t>Nat Rev Nephrol</a:t>
            </a:r>
            <a:r>
              <a:rPr lang="en-GB" altLang="en-US" sz="1200" dirty="0"/>
              <a:t>. 2018;14(1):26-47; </a:t>
            </a:r>
            <a:r>
              <a:rPr lang="en-US" sz="1200" dirty="0"/>
              <a:t>Zipfel PF, et al. </a:t>
            </a:r>
            <a:r>
              <a:rPr lang="en-US" sz="1200" i="1" dirty="0"/>
              <a:t>Front Immunol. </a:t>
            </a:r>
            <a:r>
              <a:rPr lang="en-US" sz="1200" dirty="0"/>
              <a:t>2019;10:2166.</a:t>
            </a:r>
            <a:endParaRPr lang="fr-FR" sz="1200" dirty="0"/>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919012" cy="1185577"/>
          </a:xfrm>
        </p:spPr>
        <p:txBody>
          <a:bodyPr/>
          <a:lstStyle/>
          <a:p>
            <a:r>
              <a:rPr lang="en-US" altLang="en-US"/>
              <a:t>Complement Activation: Current and Emerging Targets</a:t>
            </a:r>
            <a:endParaRPr lang="en-US" dirty="0"/>
          </a:p>
        </p:txBody>
      </p:sp>
      <p:grpSp>
        <p:nvGrpSpPr>
          <p:cNvPr id="3" name="Group 1">
            <a:extLst>
              <a:ext uri="{FF2B5EF4-FFF2-40B4-BE49-F238E27FC236}">
                <a16:creationId xmlns:a16="http://schemas.microsoft.com/office/drawing/2014/main" id="{6F8DDF1E-8D0C-8DDD-7DB6-8F21FF4F9A67}"/>
              </a:ext>
            </a:extLst>
          </p:cNvPr>
          <p:cNvGrpSpPr>
            <a:grpSpLocks/>
          </p:cNvGrpSpPr>
          <p:nvPr/>
        </p:nvGrpSpPr>
        <p:grpSpPr bwMode="auto">
          <a:xfrm>
            <a:off x="2697956" y="1385082"/>
            <a:ext cx="6796088" cy="4380764"/>
            <a:chOff x="1996159" y="1169501"/>
            <a:chExt cx="7901264" cy="5261182"/>
          </a:xfrm>
        </p:grpSpPr>
        <p:sp>
          <p:nvSpPr>
            <p:cNvPr id="5" name="Rectangle 42">
              <a:extLst>
                <a:ext uri="{FF2B5EF4-FFF2-40B4-BE49-F238E27FC236}">
                  <a16:creationId xmlns:a16="http://schemas.microsoft.com/office/drawing/2014/main" id="{79D594EB-CECB-32E8-2CBA-89346335C0FC}"/>
                </a:ext>
              </a:extLst>
            </p:cNvPr>
            <p:cNvSpPr>
              <a:spLocks noChangeArrowheads="1"/>
            </p:cNvSpPr>
            <p:nvPr/>
          </p:nvSpPr>
          <p:spPr bwMode="auto">
            <a:xfrm>
              <a:off x="2874692" y="1169501"/>
              <a:ext cx="1312264"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dirty="0">
                  <a:solidFill>
                    <a:schemeClr val="bg1"/>
                  </a:solidFill>
                  <a:ea typeface="ＭＳ Ｐゴシック"/>
                  <a:cs typeface="ＭＳ Ｐゴシック"/>
                </a:rPr>
                <a:t>Classical </a:t>
              </a:r>
            </a:p>
            <a:p>
              <a:pPr algn="ctr">
                <a:lnSpc>
                  <a:spcPct val="85000"/>
                </a:lnSpc>
                <a:defRPr/>
              </a:pPr>
              <a:r>
                <a:rPr lang="en-US" sz="1200" dirty="0">
                  <a:solidFill>
                    <a:schemeClr val="bg1"/>
                  </a:solidFill>
                  <a:ea typeface="ＭＳ Ｐゴシック"/>
                  <a:cs typeface="ＭＳ Ｐゴシック"/>
                </a:rPr>
                <a:t>Pathway</a:t>
              </a:r>
            </a:p>
          </p:txBody>
        </p:sp>
        <p:sp>
          <p:nvSpPr>
            <p:cNvPr id="6" name="Rectangle 43">
              <a:extLst>
                <a:ext uri="{FF2B5EF4-FFF2-40B4-BE49-F238E27FC236}">
                  <a16:creationId xmlns:a16="http://schemas.microsoft.com/office/drawing/2014/main" id="{F5449E5C-2A20-1289-336C-7A1CCBC32FF7}"/>
                </a:ext>
              </a:extLst>
            </p:cNvPr>
            <p:cNvSpPr>
              <a:spLocks noChangeArrowheads="1"/>
            </p:cNvSpPr>
            <p:nvPr/>
          </p:nvSpPr>
          <p:spPr bwMode="auto">
            <a:xfrm>
              <a:off x="4945521" y="1169501"/>
              <a:ext cx="1491292"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dirty="0">
                  <a:solidFill>
                    <a:schemeClr val="bg1"/>
                  </a:solidFill>
                  <a:ea typeface="ＭＳ Ｐゴシック"/>
                  <a:cs typeface="ＭＳ Ｐゴシック"/>
                </a:rPr>
                <a:t>Lectin </a:t>
              </a:r>
            </a:p>
            <a:p>
              <a:pPr algn="ctr">
                <a:lnSpc>
                  <a:spcPct val="85000"/>
                </a:lnSpc>
                <a:defRPr/>
              </a:pPr>
              <a:r>
                <a:rPr lang="en-US" sz="1200" dirty="0">
                  <a:solidFill>
                    <a:schemeClr val="bg1"/>
                  </a:solidFill>
                  <a:ea typeface="ＭＳ Ｐゴシック"/>
                  <a:cs typeface="ＭＳ Ｐゴシック"/>
                </a:rPr>
                <a:t>Pathway</a:t>
              </a:r>
            </a:p>
          </p:txBody>
        </p:sp>
        <p:sp>
          <p:nvSpPr>
            <p:cNvPr id="7" name="Rectangle 45">
              <a:extLst>
                <a:ext uri="{FF2B5EF4-FFF2-40B4-BE49-F238E27FC236}">
                  <a16:creationId xmlns:a16="http://schemas.microsoft.com/office/drawing/2014/main" id="{DB69E645-CDE4-6A05-6872-F1580069F373}"/>
                </a:ext>
              </a:extLst>
            </p:cNvPr>
            <p:cNvSpPr>
              <a:spLocks noChangeArrowheads="1"/>
            </p:cNvSpPr>
            <p:nvPr/>
          </p:nvSpPr>
          <p:spPr bwMode="auto">
            <a:xfrm>
              <a:off x="7165849" y="1169501"/>
              <a:ext cx="1314109"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a:solidFill>
                    <a:schemeClr val="bg1"/>
                  </a:solidFill>
                  <a:ea typeface="ＭＳ Ｐゴシック"/>
                  <a:cs typeface="ＭＳ Ｐゴシック"/>
                </a:rPr>
                <a:t>Alternative </a:t>
              </a:r>
            </a:p>
            <a:p>
              <a:pPr algn="ctr">
                <a:lnSpc>
                  <a:spcPct val="85000"/>
                </a:lnSpc>
                <a:defRPr/>
              </a:pPr>
              <a:r>
                <a:rPr lang="en-US" sz="1200">
                  <a:solidFill>
                    <a:schemeClr val="bg1"/>
                  </a:solidFill>
                  <a:ea typeface="ＭＳ Ｐゴシック"/>
                  <a:cs typeface="ＭＳ Ｐゴシック"/>
                </a:rPr>
                <a:t>Pathway</a:t>
              </a:r>
            </a:p>
          </p:txBody>
        </p:sp>
        <p:sp>
          <p:nvSpPr>
            <p:cNvPr id="8" name="Freeform 7">
              <a:extLst>
                <a:ext uri="{FF2B5EF4-FFF2-40B4-BE49-F238E27FC236}">
                  <a16:creationId xmlns:a16="http://schemas.microsoft.com/office/drawing/2014/main" id="{0D098473-4358-CA40-029B-7826D45BA022}"/>
                </a:ext>
              </a:extLst>
            </p:cNvPr>
            <p:cNvSpPr/>
            <p:nvPr/>
          </p:nvSpPr>
          <p:spPr>
            <a:xfrm>
              <a:off x="3122011" y="5546930"/>
              <a:ext cx="572154" cy="842693"/>
            </a:xfrm>
            <a:custGeom>
              <a:avLst/>
              <a:gdLst>
                <a:gd name="connsiteX0" fmla="*/ 0 w 570640"/>
                <a:gd name="connsiteY0" fmla="*/ 0 h 701269"/>
                <a:gd name="connsiteX1" fmla="*/ 0 w 570640"/>
                <a:gd name="connsiteY1" fmla="*/ 701269 h 701269"/>
                <a:gd name="connsiteX2" fmla="*/ 570640 w 570640"/>
                <a:gd name="connsiteY2" fmla="*/ 701269 h 701269"/>
              </a:gdLst>
              <a:ahLst/>
              <a:cxnLst>
                <a:cxn ang="0">
                  <a:pos x="connsiteX0" y="connsiteY0"/>
                </a:cxn>
                <a:cxn ang="0">
                  <a:pos x="connsiteX1" y="connsiteY1"/>
                </a:cxn>
                <a:cxn ang="0">
                  <a:pos x="connsiteX2" y="connsiteY2"/>
                </a:cxn>
              </a:cxnLst>
              <a:rect l="l" t="t" r="r" b="b"/>
              <a:pathLst>
                <a:path w="570640" h="701269">
                  <a:moveTo>
                    <a:pt x="0" y="0"/>
                  </a:moveTo>
                  <a:lnTo>
                    <a:pt x="0" y="701269"/>
                  </a:lnTo>
                  <a:lnTo>
                    <a:pt x="570640" y="701269"/>
                  </a:lnTo>
                </a:path>
              </a:pathLst>
            </a:custGeom>
            <a:noFill/>
            <a:ln w="19050">
              <a:solidFill>
                <a:schemeClr val="bg2">
                  <a:lumMod val="50000"/>
                  <a:lumOff val="50000"/>
                </a:schemeClr>
              </a:solidFill>
              <a:round/>
              <a:headEnd/>
              <a:tailEnd type="triangle" w="med" len="med"/>
            </a:ln>
          </p:spPr>
          <p:txBody>
            <a:bodyPr anchor="ctr"/>
            <a:lstStyle/>
            <a:p>
              <a:pPr algn="ctr">
                <a:defRPr/>
              </a:pPr>
              <a:endParaRPr lang="en-US" sz="1800">
                <a:solidFill>
                  <a:prstClr val="white"/>
                </a:solidFill>
              </a:endParaRPr>
            </a:p>
          </p:txBody>
        </p:sp>
        <p:cxnSp>
          <p:nvCxnSpPr>
            <p:cNvPr id="9" name="AutoShape 4">
              <a:extLst>
                <a:ext uri="{FF2B5EF4-FFF2-40B4-BE49-F238E27FC236}">
                  <a16:creationId xmlns:a16="http://schemas.microsoft.com/office/drawing/2014/main" id="{9F86C766-CB04-009D-5628-C41597179998}"/>
                </a:ext>
              </a:extLst>
            </p:cNvPr>
            <p:cNvCxnSpPr>
              <a:cxnSpLocks noChangeShapeType="1"/>
            </p:cNvCxnSpPr>
            <p:nvPr/>
          </p:nvCxnSpPr>
          <p:spPr bwMode="auto">
            <a:xfrm>
              <a:off x="6628761" y="3549584"/>
              <a:ext cx="2000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Text Box 5">
              <a:extLst>
                <a:ext uri="{FF2B5EF4-FFF2-40B4-BE49-F238E27FC236}">
                  <a16:creationId xmlns:a16="http://schemas.microsoft.com/office/drawing/2014/main" id="{95C896EB-803B-38DA-AEF2-DE2F990BF32D}"/>
                </a:ext>
              </a:extLst>
            </p:cNvPr>
            <p:cNvSpPr txBox="1">
              <a:spLocks noChangeArrowheads="1"/>
            </p:cNvSpPr>
            <p:nvPr/>
          </p:nvSpPr>
          <p:spPr bwMode="auto">
            <a:xfrm>
              <a:off x="4063296" y="3550777"/>
              <a:ext cx="295305" cy="245944"/>
            </a:xfrm>
            <a:prstGeom prst="rect">
              <a:avLst/>
            </a:prstGeom>
            <a:noFill/>
            <a:ln w="9525">
              <a:solidFill>
                <a:schemeClr val="tx1"/>
              </a:solidFill>
              <a:miter lim="800000"/>
              <a:headEnd/>
              <a:tailEnd/>
            </a:ln>
          </p:spPr>
          <p:txBody>
            <a:bodyPr lIns="0" tIns="28567" rIns="0" bIns="28567"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a:t>
              </a:r>
            </a:p>
          </p:txBody>
        </p:sp>
        <p:sp>
          <p:nvSpPr>
            <p:cNvPr id="11" name="Text Box 6">
              <a:extLst>
                <a:ext uri="{FF2B5EF4-FFF2-40B4-BE49-F238E27FC236}">
                  <a16:creationId xmlns:a16="http://schemas.microsoft.com/office/drawing/2014/main" id="{AE9877FE-1363-AADD-6ADF-E6BA4A03673C}"/>
                </a:ext>
              </a:extLst>
            </p:cNvPr>
            <p:cNvSpPr txBox="1">
              <a:spLocks noChangeArrowheads="1"/>
            </p:cNvSpPr>
            <p:nvPr/>
          </p:nvSpPr>
          <p:spPr bwMode="auto">
            <a:xfrm>
              <a:off x="6248556" y="3411599"/>
              <a:ext cx="380206" cy="245945"/>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C3bi</a:t>
              </a:r>
            </a:p>
          </p:txBody>
        </p:sp>
        <p:sp>
          <p:nvSpPr>
            <p:cNvPr id="12" name="AutoShape 7">
              <a:extLst>
                <a:ext uri="{FF2B5EF4-FFF2-40B4-BE49-F238E27FC236}">
                  <a16:creationId xmlns:a16="http://schemas.microsoft.com/office/drawing/2014/main" id="{1284F01C-8555-5A33-6172-5D84EB5BCF2B}"/>
                </a:ext>
              </a:extLst>
            </p:cNvPr>
            <p:cNvSpPr>
              <a:spLocks noChangeArrowheads="1"/>
            </p:cNvSpPr>
            <p:nvPr/>
          </p:nvSpPr>
          <p:spPr bwMode="auto">
            <a:xfrm>
              <a:off x="5329418" y="2462139"/>
              <a:ext cx="487254" cy="255477"/>
            </a:xfrm>
            <a:prstGeom prst="roundRect">
              <a:avLst>
                <a:gd name="adj" fmla="val 16667"/>
              </a:avLst>
            </a:prstGeom>
            <a:solidFill>
              <a:srgbClr val="FFCC00"/>
            </a:solidFill>
            <a:ln>
              <a:noFill/>
            </a:ln>
          </p:spPr>
          <p:txBody>
            <a:bodyPr wrap="none" lIns="57134" tIns="28567" rIns="57134" bIns="28567" anchor="ctr"/>
            <a:lstStyle/>
            <a:p>
              <a:pPr algn="ctr">
                <a:defRPr/>
              </a:pPr>
              <a:r>
                <a:rPr lang="en-US" sz="1050" kern="0">
                  <a:solidFill>
                    <a:srgbClr val="000000"/>
                  </a:solidFill>
                </a:rPr>
                <a:t>C3</a:t>
              </a:r>
            </a:p>
          </p:txBody>
        </p:sp>
        <p:sp>
          <p:nvSpPr>
            <p:cNvPr id="13" name="Text Box 8">
              <a:extLst>
                <a:ext uri="{FF2B5EF4-FFF2-40B4-BE49-F238E27FC236}">
                  <a16:creationId xmlns:a16="http://schemas.microsoft.com/office/drawing/2014/main" id="{49A002D4-846D-A10C-D21D-6F57F4409524}"/>
                </a:ext>
              </a:extLst>
            </p:cNvPr>
            <p:cNvSpPr txBox="1">
              <a:spLocks noChangeArrowheads="1"/>
            </p:cNvSpPr>
            <p:nvPr/>
          </p:nvSpPr>
          <p:spPr bwMode="auto">
            <a:xfrm>
              <a:off x="6828093" y="3411599"/>
              <a:ext cx="382052" cy="245945"/>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CR3</a:t>
              </a:r>
            </a:p>
          </p:txBody>
        </p:sp>
        <p:cxnSp>
          <p:nvCxnSpPr>
            <p:cNvPr id="14" name="AutoShape 9">
              <a:extLst>
                <a:ext uri="{FF2B5EF4-FFF2-40B4-BE49-F238E27FC236}">
                  <a16:creationId xmlns:a16="http://schemas.microsoft.com/office/drawing/2014/main" id="{FCD1A7E1-B818-B062-E231-5E3CF5F71326}"/>
                </a:ext>
              </a:extLst>
            </p:cNvPr>
            <p:cNvCxnSpPr>
              <a:cxnSpLocks noChangeShapeType="1"/>
              <a:stCxn id="12" idx="2"/>
            </p:cNvCxnSpPr>
            <p:nvPr/>
          </p:nvCxnSpPr>
          <p:spPr bwMode="auto">
            <a:xfrm rot="5400000">
              <a:off x="4518973" y="2624072"/>
              <a:ext cx="960438" cy="1147763"/>
            </a:xfrm>
            <a:prstGeom prst="curvedConnector2">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AutoShape 10">
              <a:extLst>
                <a:ext uri="{FF2B5EF4-FFF2-40B4-BE49-F238E27FC236}">
                  <a16:creationId xmlns:a16="http://schemas.microsoft.com/office/drawing/2014/main" id="{8A7A8A72-DA0A-A8D5-B039-F198EB3B54F3}"/>
                </a:ext>
              </a:extLst>
            </p:cNvPr>
            <p:cNvSpPr>
              <a:spLocks noChangeArrowheads="1"/>
            </p:cNvSpPr>
            <p:nvPr/>
          </p:nvSpPr>
          <p:spPr bwMode="auto">
            <a:xfrm>
              <a:off x="7278433" y="3529805"/>
              <a:ext cx="1838276" cy="493796"/>
            </a:xfrm>
            <a:prstGeom prst="roundRect">
              <a:avLst>
                <a:gd name="adj" fmla="val 16667"/>
              </a:avLst>
            </a:prstGeom>
            <a:solidFill>
              <a:schemeClr val="accent1">
                <a:lumMod val="40000"/>
                <a:lumOff val="60000"/>
              </a:schemeClr>
            </a:solidFill>
            <a:ln>
              <a:noFill/>
            </a:ln>
          </p:spPr>
          <p:txBody>
            <a:bodyPr wrap="none" lIns="57134" tIns="28567" rIns="57134" bIns="28567" anchor="ctr"/>
            <a:lstStyle/>
            <a:p>
              <a:pPr algn="ctr">
                <a:defRPr/>
              </a:pPr>
              <a:r>
                <a:rPr lang="en-US" sz="825" kern="0" dirty="0"/>
                <a:t>Microbial Opsonization</a:t>
              </a:r>
            </a:p>
            <a:p>
              <a:pPr algn="ctr">
                <a:defRPr/>
              </a:pPr>
              <a:r>
                <a:rPr lang="en-US" sz="825" kern="0" dirty="0"/>
                <a:t>Immune Complex Clearance</a:t>
              </a:r>
            </a:p>
          </p:txBody>
        </p:sp>
        <p:sp>
          <p:nvSpPr>
            <p:cNvPr id="16" name="AutoShape 11">
              <a:extLst>
                <a:ext uri="{FF2B5EF4-FFF2-40B4-BE49-F238E27FC236}">
                  <a16:creationId xmlns:a16="http://schemas.microsoft.com/office/drawing/2014/main" id="{D20E7A67-283B-FBD3-F18D-E02A38ABA379}"/>
                </a:ext>
              </a:extLst>
            </p:cNvPr>
            <p:cNvSpPr>
              <a:spLocks noChangeArrowheads="1"/>
            </p:cNvSpPr>
            <p:nvPr/>
          </p:nvSpPr>
          <p:spPr bwMode="auto">
            <a:xfrm>
              <a:off x="2852544" y="3495487"/>
              <a:ext cx="1092630" cy="413721"/>
            </a:xfrm>
            <a:prstGeom prst="roundRect">
              <a:avLst>
                <a:gd name="adj" fmla="val 16667"/>
              </a:avLst>
            </a:prstGeom>
            <a:solidFill>
              <a:schemeClr val="accent1">
                <a:lumMod val="40000"/>
                <a:lumOff val="60000"/>
              </a:schemeClr>
            </a:solidFill>
            <a:ln>
              <a:noFill/>
            </a:ln>
          </p:spPr>
          <p:txBody>
            <a:bodyPr lIns="57134" tIns="28567" rIns="57134" bIns="28567" anchor="ctr"/>
            <a:lstStyle/>
            <a:p>
              <a:pPr algn="ctr">
                <a:defRPr/>
              </a:pPr>
              <a:r>
                <a:rPr lang="en-US" sz="825" kern="0" dirty="0"/>
                <a:t>Weak Anaphylatoxin</a:t>
              </a:r>
            </a:p>
          </p:txBody>
        </p:sp>
        <p:sp>
          <p:nvSpPr>
            <p:cNvPr id="17" name="Text Box 12">
              <a:extLst>
                <a:ext uri="{FF2B5EF4-FFF2-40B4-BE49-F238E27FC236}">
                  <a16:creationId xmlns:a16="http://schemas.microsoft.com/office/drawing/2014/main" id="{2287EA5B-B7CD-CCF3-7B98-3506BFF8B093}"/>
                </a:ext>
              </a:extLst>
            </p:cNvPr>
            <p:cNvSpPr txBox="1">
              <a:spLocks noChangeArrowheads="1"/>
            </p:cNvSpPr>
            <p:nvPr/>
          </p:nvSpPr>
          <p:spPr bwMode="auto">
            <a:xfrm rot="16200000">
              <a:off x="1359772" y="2314937"/>
              <a:ext cx="1826471" cy="553698"/>
            </a:xfrm>
            <a:prstGeom prst="rect">
              <a:avLst/>
            </a:prstGeom>
            <a:solidFill>
              <a:schemeClr val="accent4"/>
            </a:solidFill>
            <a:ln w="9525">
              <a:noFill/>
              <a:miter lim="800000"/>
              <a:headEnd/>
              <a:tailEnd/>
            </a:ln>
          </p:spPr>
          <p:txBody>
            <a:bodyPr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2100" dirty="0">
                  <a:solidFill>
                    <a:schemeClr val="bg1"/>
                  </a:solidFill>
                  <a:effectLst>
                    <a:outerShdw blurRad="38100" dist="38100" dir="2700000" algn="tl">
                      <a:srgbClr val="000000">
                        <a:alpha val="43137"/>
                      </a:srgbClr>
                    </a:outerShdw>
                  </a:effectLst>
                  <a:latin typeface="+mn-lt"/>
                  <a:ea typeface="+mn-ea"/>
                </a:rPr>
                <a:t>Proximal</a:t>
              </a:r>
            </a:p>
          </p:txBody>
        </p:sp>
        <p:sp>
          <p:nvSpPr>
            <p:cNvPr id="18" name="Text Box 13">
              <a:extLst>
                <a:ext uri="{FF2B5EF4-FFF2-40B4-BE49-F238E27FC236}">
                  <a16:creationId xmlns:a16="http://schemas.microsoft.com/office/drawing/2014/main" id="{FDF182F2-9EFD-5721-7400-D01994A65C87}"/>
                </a:ext>
              </a:extLst>
            </p:cNvPr>
            <p:cNvSpPr txBox="1">
              <a:spLocks noChangeArrowheads="1"/>
            </p:cNvSpPr>
            <p:nvPr/>
          </p:nvSpPr>
          <p:spPr bwMode="auto">
            <a:xfrm rot="16200000">
              <a:off x="1477026" y="4962923"/>
              <a:ext cx="1591965" cy="483562"/>
            </a:xfrm>
            <a:prstGeom prst="rect">
              <a:avLst/>
            </a:prstGeom>
            <a:solidFill>
              <a:schemeClr val="accent4"/>
            </a:solidFill>
            <a:ln w="9525">
              <a:noFill/>
              <a:miter lim="800000"/>
              <a:headEnd/>
              <a:tailEnd/>
            </a:ln>
          </p:spPr>
          <p:txBody>
            <a:bodyPr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2100" dirty="0">
                  <a:solidFill>
                    <a:schemeClr val="bg1"/>
                  </a:solidFill>
                  <a:effectLst>
                    <a:outerShdw blurRad="38100" dist="38100" dir="2700000" algn="tl">
                      <a:srgbClr val="000000">
                        <a:alpha val="43137"/>
                      </a:srgbClr>
                    </a:outerShdw>
                  </a:effectLst>
                  <a:latin typeface="+mn-lt"/>
                  <a:ea typeface="+mn-ea"/>
                </a:rPr>
                <a:t>Terminal</a:t>
              </a:r>
            </a:p>
          </p:txBody>
        </p:sp>
        <p:sp>
          <p:nvSpPr>
            <p:cNvPr id="19" name="Text Box 14">
              <a:extLst>
                <a:ext uri="{FF2B5EF4-FFF2-40B4-BE49-F238E27FC236}">
                  <a16:creationId xmlns:a16="http://schemas.microsoft.com/office/drawing/2014/main" id="{6F4848DD-50E9-D019-D00B-F09153BEAFA2}"/>
                </a:ext>
              </a:extLst>
            </p:cNvPr>
            <p:cNvSpPr txBox="1">
              <a:spLocks noChangeArrowheads="1"/>
            </p:cNvSpPr>
            <p:nvPr/>
          </p:nvSpPr>
          <p:spPr bwMode="auto">
            <a:xfrm>
              <a:off x="7501758" y="2052232"/>
              <a:ext cx="275003" cy="324113"/>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latin typeface="+mn-lt"/>
                </a:rPr>
                <a:t>B</a:t>
              </a:r>
            </a:p>
          </p:txBody>
        </p:sp>
        <p:cxnSp>
          <p:nvCxnSpPr>
            <p:cNvPr id="20" name="AutoShape 15">
              <a:extLst>
                <a:ext uri="{FF2B5EF4-FFF2-40B4-BE49-F238E27FC236}">
                  <a16:creationId xmlns:a16="http://schemas.microsoft.com/office/drawing/2014/main" id="{34E12312-19D3-D46D-89CA-705435A84FC5}"/>
                </a:ext>
              </a:extLst>
            </p:cNvPr>
            <p:cNvCxnSpPr>
              <a:cxnSpLocks noChangeShapeType="1"/>
            </p:cNvCxnSpPr>
            <p:nvPr/>
          </p:nvCxnSpPr>
          <p:spPr bwMode="auto">
            <a:xfrm rot="5400000">
              <a:off x="7058180" y="2016854"/>
              <a:ext cx="249237" cy="904875"/>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1" name="Text Box 16">
              <a:extLst>
                <a:ext uri="{FF2B5EF4-FFF2-40B4-BE49-F238E27FC236}">
                  <a16:creationId xmlns:a16="http://schemas.microsoft.com/office/drawing/2014/main" id="{CA669FB9-8A0B-94FE-73F4-C60B138033C0}"/>
                </a:ext>
              </a:extLst>
            </p:cNvPr>
            <p:cNvSpPr txBox="1">
              <a:spLocks noChangeArrowheads="1"/>
            </p:cNvSpPr>
            <p:nvPr/>
          </p:nvSpPr>
          <p:spPr bwMode="auto">
            <a:xfrm>
              <a:off x="7776761" y="2460233"/>
              <a:ext cx="317453" cy="274543"/>
            </a:xfrm>
            <a:prstGeom prst="roundRect">
              <a:avLst/>
            </a:prstGeom>
            <a:solidFill>
              <a:schemeClr val="accent4"/>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1"/>
                  </a:solidFill>
                  <a:latin typeface="+mn-lt"/>
                </a:rPr>
                <a:t>C3b</a:t>
              </a:r>
            </a:p>
          </p:txBody>
        </p:sp>
        <p:sp>
          <p:nvSpPr>
            <p:cNvPr id="22" name="Text Box 17">
              <a:extLst>
                <a:ext uri="{FF2B5EF4-FFF2-40B4-BE49-F238E27FC236}">
                  <a16:creationId xmlns:a16="http://schemas.microsoft.com/office/drawing/2014/main" id="{98F8D71B-C218-A5FC-86A9-269AB6589D41}"/>
                </a:ext>
              </a:extLst>
            </p:cNvPr>
            <p:cNvSpPr txBox="1">
              <a:spLocks noChangeArrowheads="1"/>
            </p:cNvSpPr>
            <p:nvPr/>
          </p:nvSpPr>
          <p:spPr bwMode="auto">
            <a:xfrm>
              <a:off x="7400247" y="2786252"/>
              <a:ext cx="455878" cy="245945"/>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err="1">
                  <a:latin typeface="+mn-lt"/>
                </a:rPr>
                <a:t>Ba</a:t>
              </a:r>
              <a:endParaRPr lang="en-US" sz="825" kern="0" dirty="0">
                <a:latin typeface="+mn-lt"/>
              </a:endParaRPr>
            </a:p>
          </p:txBody>
        </p:sp>
        <p:cxnSp>
          <p:nvCxnSpPr>
            <p:cNvPr id="23" name="AutoShape 18">
              <a:extLst>
                <a:ext uri="{FF2B5EF4-FFF2-40B4-BE49-F238E27FC236}">
                  <a16:creationId xmlns:a16="http://schemas.microsoft.com/office/drawing/2014/main" id="{9F150E21-728D-FC0B-55B5-3EDCA3ACD31F}"/>
                </a:ext>
              </a:extLst>
            </p:cNvPr>
            <p:cNvCxnSpPr>
              <a:cxnSpLocks noChangeShapeType="1"/>
              <a:stCxn id="19" idx="2"/>
              <a:endCxn id="22" idx="0"/>
            </p:cNvCxnSpPr>
            <p:nvPr/>
          </p:nvCxnSpPr>
          <p:spPr bwMode="auto">
            <a:xfrm flipH="1">
              <a:off x="7628093" y="2375716"/>
              <a:ext cx="11111" cy="410282"/>
            </a:xfrm>
            <a:prstGeom prst="straightConnector1">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24" name="Text Box 19">
              <a:extLst>
                <a:ext uri="{FF2B5EF4-FFF2-40B4-BE49-F238E27FC236}">
                  <a16:creationId xmlns:a16="http://schemas.microsoft.com/office/drawing/2014/main" id="{44932F15-5A53-0958-C717-9ABDFD1F8BC8}"/>
                </a:ext>
              </a:extLst>
            </p:cNvPr>
            <p:cNvSpPr txBox="1">
              <a:spLocks noChangeArrowheads="1"/>
            </p:cNvSpPr>
            <p:nvPr/>
          </p:nvSpPr>
          <p:spPr bwMode="auto">
            <a:xfrm>
              <a:off x="7151083" y="2082737"/>
              <a:ext cx="573999"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D +</a:t>
              </a:r>
            </a:p>
          </p:txBody>
        </p:sp>
        <p:cxnSp>
          <p:nvCxnSpPr>
            <p:cNvPr id="25" name="AutoShape 20">
              <a:extLst>
                <a:ext uri="{FF2B5EF4-FFF2-40B4-BE49-F238E27FC236}">
                  <a16:creationId xmlns:a16="http://schemas.microsoft.com/office/drawing/2014/main" id="{5BE943AE-AE1A-7C5E-1801-C585D8F798A2}"/>
                </a:ext>
              </a:extLst>
            </p:cNvPr>
            <p:cNvCxnSpPr>
              <a:cxnSpLocks noChangeShapeType="1"/>
              <a:endCxn id="29" idx="6"/>
            </p:cNvCxnSpPr>
            <p:nvPr/>
          </p:nvCxnSpPr>
          <p:spPr bwMode="auto">
            <a:xfrm rot="10800000">
              <a:off x="6862123" y="2590734"/>
              <a:ext cx="914400" cy="7938"/>
            </a:xfrm>
            <a:prstGeom prst="curvedConnector3">
              <a:avLst>
                <a:gd name="adj1" fmla="val 49926"/>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6D83EBB1-E14F-7FC8-F60B-48923A7EF25C}"/>
                </a:ext>
              </a:extLst>
            </p:cNvPr>
            <p:cNvCxnSpPr>
              <a:cxnSpLocks noChangeShapeType="1"/>
            </p:cNvCxnSpPr>
            <p:nvPr/>
          </p:nvCxnSpPr>
          <p:spPr bwMode="auto">
            <a:xfrm rot="5400000">
              <a:off x="7049448" y="2185922"/>
              <a:ext cx="276225" cy="539750"/>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7" name="AutoShape 22">
              <a:extLst>
                <a:ext uri="{FF2B5EF4-FFF2-40B4-BE49-F238E27FC236}">
                  <a16:creationId xmlns:a16="http://schemas.microsoft.com/office/drawing/2014/main" id="{DB240BE8-978B-F1B4-2EAD-52B63D4BDCAD}"/>
                </a:ext>
              </a:extLst>
            </p:cNvPr>
            <p:cNvCxnSpPr>
              <a:cxnSpLocks noChangeShapeType="1"/>
              <a:stCxn id="29" idx="2"/>
              <a:endCxn id="12" idx="3"/>
            </p:cNvCxnSpPr>
            <p:nvPr/>
          </p:nvCxnSpPr>
          <p:spPr bwMode="auto">
            <a:xfrm flipH="1">
              <a:off x="5817548" y="2589147"/>
              <a:ext cx="33655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23">
              <a:extLst>
                <a:ext uri="{FF2B5EF4-FFF2-40B4-BE49-F238E27FC236}">
                  <a16:creationId xmlns:a16="http://schemas.microsoft.com/office/drawing/2014/main" id="{B89689F2-1FCB-611B-1EC9-56C20E0C549E}"/>
                </a:ext>
              </a:extLst>
            </p:cNvPr>
            <p:cNvCxnSpPr>
              <a:cxnSpLocks noChangeShapeType="1"/>
            </p:cNvCxnSpPr>
            <p:nvPr/>
          </p:nvCxnSpPr>
          <p:spPr bwMode="auto">
            <a:xfrm rot="5400000">
              <a:off x="5051580" y="3913916"/>
              <a:ext cx="1023937" cy="0"/>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 name="Oval 24">
              <a:extLst>
                <a:ext uri="{FF2B5EF4-FFF2-40B4-BE49-F238E27FC236}">
                  <a16:creationId xmlns:a16="http://schemas.microsoft.com/office/drawing/2014/main" id="{2848DC10-56F3-428B-1B0E-C52694D5C678}"/>
                </a:ext>
              </a:extLst>
            </p:cNvPr>
            <p:cNvSpPr>
              <a:spLocks noChangeArrowheads="1"/>
            </p:cNvSpPr>
            <p:nvPr/>
          </p:nvSpPr>
          <p:spPr bwMode="auto">
            <a:xfrm>
              <a:off x="6154428" y="2452607"/>
              <a:ext cx="706887" cy="274543"/>
            </a:xfrm>
            <a:prstGeom prst="ellipse">
              <a:avLst/>
            </a:prstGeom>
            <a:solidFill>
              <a:schemeClr val="accent4"/>
            </a:solidFill>
            <a:ln>
              <a:noFill/>
            </a:ln>
          </p:spPr>
          <p:txBody>
            <a:bodyPr wrap="none" lIns="57134" tIns="28567" rIns="57134" bIns="28567" anchor="ctr"/>
            <a:lstStyle/>
            <a:p>
              <a:pPr algn="ctr">
                <a:defRPr/>
              </a:pPr>
              <a:r>
                <a:rPr lang="en-US" sz="825" kern="0" dirty="0">
                  <a:solidFill>
                    <a:schemeClr val="bg1"/>
                  </a:solidFill>
                </a:rPr>
                <a:t>C3bBb</a:t>
              </a:r>
            </a:p>
          </p:txBody>
        </p:sp>
        <p:sp>
          <p:nvSpPr>
            <p:cNvPr id="30" name="Text Box 25">
              <a:extLst>
                <a:ext uri="{FF2B5EF4-FFF2-40B4-BE49-F238E27FC236}">
                  <a16:creationId xmlns:a16="http://schemas.microsoft.com/office/drawing/2014/main" id="{4004F40B-232F-A832-D497-3C24FC54C6DE}"/>
                </a:ext>
              </a:extLst>
            </p:cNvPr>
            <p:cNvSpPr txBox="1">
              <a:spLocks noChangeArrowheads="1"/>
            </p:cNvSpPr>
            <p:nvPr/>
          </p:nvSpPr>
          <p:spPr bwMode="auto">
            <a:xfrm>
              <a:off x="6193186" y="4883452"/>
              <a:ext cx="577692" cy="289795"/>
            </a:xfrm>
            <a:prstGeom prst="rect">
              <a:avLst/>
            </a:prstGeom>
            <a:solidFill>
              <a:schemeClr val="accent4"/>
            </a:solidFill>
            <a:ln>
              <a:noFill/>
            </a:ln>
          </p:spPr>
          <p:txBody>
            <a:bodyPr lIns="57134" tIns="28567" rIns="57134"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C5a</a:t>
              </a:r>
            </a:p>
          </p:txBody>
        </p:sp>
        <p:cxnSp>
          <p:nvCxnSpPr>
            <p:cNvPr id="31" name="AutoShape 26">
              <a:extLst>
                <a:ext uri="{FF2B5EF4-FFF2-40B4-BE49-F238E27FC236}">
                  <a16:creationId xmlns:a16="http://schemas.microsoft.com/office/drawing/2014/main" id="{0743025F-3AA4-0DF7-C832-F9210E583F47}"/>
                </a:ext>
              </a:extLst>
            </p:cNvPr>
            <p:cNvCxnSpPr>
              <a:cxnSpLocks noChangeShapeType="1"/>
            </p:cNvCxnSpPr>
            <p:nvPr/>
          </p:nvCxnSpPr>
          <p:spPr bwMode="auto">
            <a:xfrm>
              <a:off x="5560373" y="4764023"/>
              <a:ext cx="0" cy="4286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AutoShape 27">
              <a:extLst>
                <a:ext uri="{FF2B5EF4-FFF2-40B4-BE49-F238E27FC236}">
                  <a16:creationId xmlns:a16="http://schemas.microsoft.com/office/drawing/2014/main" id="{ED4A6105-B98E-9663-D462-7FB284DFDE9D}"/>
                </a:ext>
              </a:extLst>
            </p:cNvPr>
            <p:cNvSpPr>
              <a:spLocks noChangeArrowheads="1"/>
            </p:cNvSpPr>
            <p:nvPr/>
          </p:nvSpPr>
          <p:spPr bwMode="auto">
            <a:xfrm>
              <a:off x="5083946" y="4048385"/>
              <a:ext cx="980044" cy="247851"/>
            </a:xfrm>
            <a:prstGeom prst="roundRect">
              <a:avLst>
                <a:gd name="adj" fmla="val 16667"/>
              </a:avLst>
            </a:prstGeom>
            <a:solidFill>
              <a:schemeClr val="accent1"/>
            </a:solidFill>
            <a:ln>
              <a:noFill/>
            </a:ln>
          </p:spPr>
          <p:txBody>
            <a:bodyPr wrap="none" lIns="57134" tIns="28567" rIns="57134" bIns="28567" anchor="ctr"/>
            <a:lstStyle/>
            <a:p>
              <a:pPr algn="ctr">
                <a:defRPr/>
              </a:pPr>
              <a:r>
                <a:rPr lang="en-US" sz="825" kern="0" dirty="0">
                  <a:solidFill>
                    <a:schemeClr val="bg1"/>
                  </a:solidFill>
                </a:rPr>
                <a:t>C5-convertase</a:t>
              </a:r>
            </a:p>
          </p:txBody>
        </p:sp>
        <p:cxnSp>
          <p:nvCxnSpPr>
            <p:cNvPr id="33" name="AutoShape 28">
              <a:extLst>
                <a:ext uri="{FF2B5EF4-FFF2-40B4-BE49-F238E27FC236}">
                  <a16:creationId xmlns:a16="http://schemas.microsoft.com/office/drawing/2014/main" id="{48D7034F-CCFC-D135-B62C-0062F8CA3487}"/>
                </a:ext>
              </a:extLst>
            </p:cNvPr>
            <p:cNvCxnSpPr>
              <a:cxnSpLocks noChangeShapeType="1"/>
            </p:cNvCxnSpPr>
            <p:nvPr/>
          </p:nvCxnSpPr>
          <p:spPr bwMode="auto">
            <a:xfrm>
              <a:off x="5571485" y="2717734"/>
              <a:ext cx="1588" cy="5842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AutoShape 29">
              <a:extLst>
                <a:ext uri="{FF2B5EF4-FFF2-40B4-BE49-F238E27FC236}">
                  <a16:creationId xmlns:a16="http://schemas.microsoft.com/office/drawing/2014/main" id="{314575D6-D83D-CD7C-07A0-2AD6AD0A8681}"/>
                </a:ext>
              </a:extLst>
            </p:cNvPr>
            <p:cNvSpPr>
              <a:spLocks noChangeArrowheads="1"/>
            </p:cNvSpPr>
            <p:nvPr/>
          </p:nvSpPr>
          <p:spPr bwMode="auto">
            <a:xfrm>
              <a:off x="5329418" y="2424008"/>
              <a:ext cx="487254" cy="333646"/>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C3</a:t>
              </a:r>
            </a:p>
          </p:txBody>
        </p:sp>
        <p:sp>
          <p:nvSpPr>
            <p:cNvPr id="35" name="AutoShape 30">
              <a:extLst>
                <a:ext uri="{FF2B5EF4-FFF2-40B4-BE49-F238E27FC236}">
                  <a16:creationId xmlns:a16="http://schemas.microsoft.com/office/drawing/2014/main" id="{321901A3-7902-58E2-863B-7EB1BE8FE5FF}"/>
                </a:ext>
              </a:extLst>
            </p:cNvPr>
            <p:cNvSpPr>
              <a:spLocks noChangeArrowheads="1"/>
            </p:cNvSpPr>
            <p:nvPr/>
          </p:nvSpPr>
          <p:spPr bwMode="auto">
            <a:xfrm>
              <a:off x="5329418" y="3402067"/>
              <a:ext cx="487254" cy="255477"/>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C3b</a:t>
              </a:r>
            </a:p>
          </p:txBody>
        </p:sp>
        <p:sp>
          <p:nvSpPr>
            <p:cNvPr id="36" name="Text Box 31">
              <a:extLst>
                <a:ext uri="{FF2B5EF4-FFF2-40B4-BE49-F238E27FC236}">
                  <a16:creationId xmlns:a16="http://schemas.microsoft.com/office/drawing/2014/main" id="{AD63F20F-AEAB-9A03-B3A3-0DB8C97492B8}"/>
                </a:ext>
              </a:extLst>
            </p:cNvPr>
            <p:cNvSpPr txBox="1">
              <a:spLocks noChangeArrowheads="1"/>
            </p:cNvSpPr>
            <p:nvPr/>
          </p:nvSpPr>
          <p:spPr bwMode="auto">
            <a:xfrm>
              <a:off x="3369329" y="2010288"/>
              <a:ext cx="561080"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C1qrs</a:t>
              </a:r>
            </a:p>
          </p:txBody>
        </p:sp>
        <p:cxnSp>
          <p:nvCxnSpPr>
            <p:cNvPr id="37" name="AutoShape 32">
              <a:extLst>
                <a:ext uri="{FF2B5EF4-FFF2-40B4-BE49-F238E27FC236}">
                  <a16:creationId xmlns:a16="http://schemas.microsoft.com/office/drawing/2014/main" id="{5E4F73A1-ADF5-7BE8-7974-E1B0188DE085}"/>
                </a:ext>
              </a:extLst>
            </p:cNvPr>
            <p:cNvCxnSpPr>
              <a:cxnSpLocks noChangeShapeType="1"/>
            </p:cNvCxnSpPr>
            <p:nvPr/>
          </p:nvCxnSpPr>
          <p:spPr bwMode="auto">
            <a:xfrm>
              <a:off x="3876036" y="2195447"/>
              <a:ext cx="371475" cy="284162"/>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8" name="Group 33">
              <a:extLst>
                <a:ext uri="{FF2B5EF4-FFF2-40B4-BE49-F238E27FC236}">
                  <a16:creationId xmlns:a16="http://schemas.microsoft.com/office/drawing/2014/main" id="{B25E737D-EFCA-6BDE-FAB1-D65EA592D772}"/>
                </a:ext>
              </a:extLst>
            </p:cNvPr>
            <p:cNvGrpSpPr>
              <a:grpSpLocks/>
            </p:cNvGrpSpPr>
            <p:nvPr/>
          </p:nvGrpSpPr>
          <p:grpSpPr bwMode="auto">
            <a:xfrm>
              <a:off x="3164835" y="2003360"/>
              <a:ext cx="280988" cy="392113"/>
              <a:chOff x="818" y="1353"/>
              <a:chExt cx="212" cy="247"/>
            </a:xfrm>
          </p:grpSpPr>
          <p:sp>
            <p:nvSpPr>
              <p:cNvPr id="96" name="Line 34">
                <a:extLst>
                  <a:ext uri="{FF2B5EF4-FFF2-40B4-BE49-F238E27FC236}">
                    <a16:creationId xmlns:a16="http://schemas.microsoft.com/office/drawing/2014/main" id="{7A128E24-AE18-FE2C-1AA0-72BE28A2383F}"/>
                  </a:ext>
                </a:extLst>
              </p:cNvPr>
              <p:cNvSpPr>
                <a:spLocks noChangeShapeType="1"/>
              </p:cNvSpPr>
              <p:nvPr/>
            </p:nvSpPr>
            <p:spPr bwMode="auto">
              <a:xfrm>
                <a:off x="925" y="1353"/>
                <a:ext cx="0"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7" name="Line 35">
                <a:extLst>
                  <a:ext uri="{FF2B5EF4-FFF2-40B4-BE49-F238E27FC236}">
                    <a16:creationId xmlns:a16="http://schemas.microsoft.com/office/drawing/2014/main" id="{9FD07E4C-8E5E-6FE4-E79E-546BE5306209}"/>
                  </a:ext>
                </a:extLst>
              </p:cNvPr>
              <p:cNvSpPr>
                <a:spLocks noChangeShapeType="1"/>
              </p:cNvSpPr>
              <p:nvPr/>
            </p:nvSpPr>
            <p:spPr bwMode="auto">
              <a:xfrm>
                <a:off x="925" y="1476"/>
                <a:ext cx="84"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8" name="Line 36">
                <a:extLst>
                  <a:ext uri="{FF2B5EF4-FFF2-40B4-BE49-F238E27FC236}">
                    <a16:creationId xmlns:a16="http://schemas.microsoft.com/office/drawing/2014/main" id="{675DFF99-7F61-40DC-5170-7E604041AE0C}"/>
                  </a:ext>
                </a:extLst>
              </p:cNvPr>
              <p:cNvSpPr>
                <a:spLocks noChangeShapeType="1"/>
              </p:cNvSpPr>
              <p:nvPr/>
            </p:nvSpPr>
            <p:spPr bwMode="auto">
              <a:xfrm flipH="1">
                <a:off x="844" y="1476"/>
                <a:ext cx="78"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9" name="Line 37">
                <a:extLst>
                  <a:ext uri="{FF2B5EF4-FFF2-40B4-BE49-F238E27FC236}">
                    <a16:creationId xmlns:a16="http://schemas.microsoft.com/office/drawing/2014/main" id="{6ABCF3F1-0F05-E217-72BB-31C6A490C6E4}"/>
                  </a:ext>
                </a:extLst>
              </p:cNvPr>
              <p:cNvSpPr>
                <a:spLocks noChangeShapeType="1"/>
              </p:cNvSpPr>
              <p:nvPr/>
            </p:nvSpPr>
            <p:spPr bwMode="auto">
              <a:xfrm>
                <a:off x="949" y="1451"/>
                <a:ext cx="81" cy="121"/>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100" name="Line 38">
                <a:extLst>
                  <a:ext uri="{FF2B5EF4-FFF2-40B4-BE49-F238E27FC236}">
                    <a16:creationId xmlns:a16="http://schemas.microsoft.com/office/drawing/2014/main" id="{DAEE9471-69E6-81FA-1F37-74458228A64B}"/>
                  </a:ext>
                </a:extLst>
              </p:cNvPr>
              <p:cNvSpPr>
                <a:spLocks noChangeShapeType="1"/>
              </p:cNvSpPr>
              <p:nvPr/>
            </p:nvSpPr>
            <p:spPr bwMode="auto">
              <a:xfrm flipH="1">
                <a:off x="818" y="1451"/>
                <a:ext cx="81" cy="121"/>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grpSp>
        <p:sp>
          <p:nvSpPr>
            <p:cNvPr id="39" name="Text Box 39">
              <a:extLst>
                <a:ext uri="{FF2B5EF4-FFF2-40B4-BE49-F238E27FC236}">
                  <a16:creationId xmlns:a16="http://schemas.microsoft.com/office/drawing/2014/main" id="{B3B3F3D1-890E-7950-0C35-2103E90246A7}"/>
                </a:ext>
              </a:extLst>
            </p:cNvPr>
            <p:cNvSpPr txBox="1">
              <a:spLocks noChangeArrowheads="1"/>
            </p:cNvSpPr>
            <p:nvPr/>
          </p:nvSpPr>
          <p:spPr bwMode="auto">
            <a:xfrm>
              <a:off x="2946674" y="2382064"/>
              <a:ext cx="729034" cy="413721"/>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Antibody</a:t>
              </a:r>
            </a:p>
          </p:txBody>
        </p:sp>
        <p:cxnSp>
          <p:nvCxnSpPr>
            <p:cNvPr id="40" name="AutoShape 40">
              <a:extLst>
                <a:ext uri="{FF2B5EF4-FFF2-40B4-BE49-F238E27FC236}">
                  <a16:creationId xmlns:a16="http://schemas.microsoft.com/office/drawing/2014/main" id="{09B7EF3D-7160-4D78-25E8-56A78C8759D0}"/>
                </a:ext>
              </a:extLst>
            </p:cNvPr>
            <p:cNvCxnSpPr>
              <a:cxnSpLocks noChangeShapeType="1"/>
              <a:stCxn id="41" idx="6"/>
              <a:endCxn id="34" idx="1"/>
            </p:cNvCxnSpPr>
            <p:nvPr/>
          </p:nvCxnSpPr>
          <p:spPr bwMode="auto">
            <a:xfrm flipV="1">
              <a:off x="4952360" y="2590734"/>
              <a:ext cx="376238"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Oval 41">
              <a:extLst>
                <a:ext uri="{FF2B5EF4-FFF2-40B4-BE49-F238E27FC236}">
                  <a16:creationId xmlns:a16="http://schemas.microsoft.com/office/drawing/2014/main" id="{84FF9A03-AD32-0D7B-D638-8B74F88CBFC4}"/>
                </a:ext>
              </a:extLst>
            </p:cNvPr>
            <p:cNvSpPr>
              <a:spLocks noChangeArrowheads="1"/>
            </p:cNvSpPr>
            <p:nvPr/>
          </p:nvSpPr>
          <p:spPr bwMode="auto">
            <a:xfrm>
              <a:off x="4244171" y="2454513"/>
              <a:ext cx="708733" cy="274543"/>
            </a:xfrm>
            <a:prstGeom prst="ellipse">
              <a:avLst/>
            </a:prstGeom>
            <a:solidFill>
              <a:schemeClr val="accent4"/>
            </a:solidFill>
            <a:ln>
              <a:noFill/>
            </a:ln>
          </p:spPr>
          <p:txBody>
            <a:bodyPr wrap="none" lIns="57134" tIns="28567" rIns="57134" bIns="28567" anchor="ctr"/>
            <a:lstStyle/>
            <a:p>
              <a:pPr algn="ctr">
                <a:defRPr/>
              </a:pPr>
              <a:r>
                <a:rPr lang="en-US" sz="825" kern="0" dirty="0">
                  <a:solidFill>
                    <a:schemeClr val="bg1"/>
                  </a:solidFill>
                </a:rPr>
                <a:t>C4b2a</a:t>
              </a:r>
            </a:p>
          </p:txBody>
        </p:sp>
        <p:cxnSp>
          <p:nvCxnSpPr>
            <p:cNvPr id="42" name="AutoShape 44">
              <a:extLst>
                <a:ext uri="{FF2B5EF4-FFF2-40B4-BE49-F238E27FC236}">
                  <a16:creationId xmlns:a16="http://schemas.microsoft.com/office/drawing/2014/main" id="{E789C247-37A8-0489-491C-A6A2DA774137}"/>
                </a:ext>
              </a:extLst>
            </p:cNvPr>
            <p:cNvCxnSpPr>
              <a:cxnSpLocks noChangeShapeType="1"/>
            </p:cNvCxnSpPr>
            <p:nvPr/>
          </p:nvCxnSpPr>
          <p:spPr bwMode="auto">
            <a:xfrm flipH="1">
              <a:off x="4887274" y="2139885"/>
              <a:ext cx="395287" cy="3206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 name="Text Box 46">
              <a:extLst>
                <a:ext uri="{FF2B5EF4-FFF2-40B4-BE49-F238E27FC236}">
                  <a16:creationId xmlns:a16="http://schemas.microsoft.com/office/drawing/2014/main" id="{A4B47074-3930-5253-AAA7-233686A1BA63}"/>
                </a:ext>
              </a:extLst>
            </p:cNvPr>
            <p:cNvSpPr txBox="1">
              <a:spLocks noChangeArrowheads="1"/>
            </p:cNvSpPr>
            <p:nvPr/>
          </p:nvSpPr>
          <p:spPr bwMode="auto">
            <a:xfrm>
              <a:off x="5047033" y="5705174"/>
              <a:ext cx="2185259" cy="446132"/>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900" kern="0" dirty="0">
                  <a:latin typeface="+mn-lt"/>
                </a:rPr>
                <a:t>Terminal Complement Complex</a:t>
              </a:r>
            </a:p>
          </p:txBody>
        </p:sp>
        <p:sp>
          <p:nvSpPr>
            <p:cNvPr id="44" name="Arc 47">
              <a:extLst>
                <a:ext uri="{FF2B5EF4-FFF2-40B4-BE49-F238E27FC236}">
                  <a16:creationId xmlns:a16="http://schemas.microsoft.com/office/drawing/2014/main" id="{DF115E8D-5B02-EF23-5A90-CF5B69F8B07D}"/>
                </a:ext>
              </a:extLst>
            </p:cNvPr>
            <p:cNvSpPr>
              <a:spLocks/>
            </p:cNvSpPr>
            <p:nvPr/>
          </p:nvSpPr>
          <p:spPr bwMode="auto">
            <a:xfrm rot="2675353" flipV="1">
              <a:off x="5693013" y="4389657"/>
              <a:ext cx="535241" cy="697796"/>
            </a:xfrm>
            <a:custGeom>
              <a:avLst/>
              <a:gdLst>
                <a:gd name="T0" fmla="*/ 0 w 18760"/>
                <a:gd name="T1" fmla="*/ 0 h 21600"/>
                <a:gd name="T2" fmla="*/ 2147483647 w 18760"/>
                <a:gd name="T3" fmla="*/ 2147483647 h 21600"/>
                <a:gd name="T4" fmla="*/ 0 w 18760"/>
                <a:gd name="T5" fmla="*/ 2147483647 h 21600"/>
                <a:gd name="T6" fmla="*/ 0 60000 65536"/>
                <a:gd name="T7" fmla="*/ 0 60000 65536"/>
                <a:gd name="T8" fmla="*/ 0 60000 65536"/>
                <a:gd name="T9" fmla="*/ 0 w 18760"/>
                <a:gd name="T10" fmla="*/ 0 h 21600"/>
                <a:gd name="T11" fmla="*/ 18760 w 18760"/>
                <a:gd name="T12" fmla="*/ 21600 h 21600"/>
              </a:gdLst>
              <a:ahLst/>
              <a:cxnLst>
                <a:cxn ang="T6">
                  <a:pos x="T0" y="T1"/>
                </a:cxn>
                <a:cxn ang="T7">
                  <a:pos x="T2" y="T3"/>
                </a:cxn>
                <a:cxn ang="T8">
                  <a:pos x="T4" y="T5"/>
                </a:cxn>
              </a:cxnLst>
              <a:rect l="T9" t="T10" r="T11" b="T12"/>
              <a:pathLst>
                <a:path w="18760" h="21600" fill="none" extrusionOk="0">
                  <a:moveTo>
                    <a:pt x="-1" y="0"/>
                  </a:moveTo>
                  <a:cubicBezTo>
                    <a:pt x="7755" y="0"/>
                    <a:pt x="14915" y="4157"/>
                    <a:pt x="18760" y="10893"/>
                  </a:cubicBezTo>
                </a:path>
                <a:path w="18760" h="21600" stroke="0" extrusionOk="0">
                  <a:moveTo>
                    <a:pt x="-1" y="0"/>
                  </a:moveTo>
                  <a:cubicBezTo>
                    <a:pt x="7755" y="0"/>
                    <a:pt x="14915" y="4157"/>
                    <a:pt x="18760" y="10893"/>
                  </a:cubicBezTo>
                  <a:lnTo>
                    <a:pt x="0" y="21600"/>
                  </a:lnTo>
                  <a:lnTo>
                    <a:pt x="-1" y="0"/>
                  </a:lnTo>
                  <a:close/>
                </a:path>
              </a:pathLst>
            </a:custGeom>
            <a:noFill/>
            <a:ln w="19050">
              <a:solidFill>
                <a:schemeClr val="tx1"/>
              </a:solidFill>
              <a:round/>
              <a:headEnd/>
              <a:tailEnd type="triangle" w="med" len="med"/>
            </a:ln>
          </p:spPr>
          <p:txBody>
            <a:bodyPr lIns="57134" tIns="28567" rIns="57134" bIns="28567"/>
            <a:lstStyle/>
            <a:p>
              <a:pPr>
                <a:defRPr/>
              </a:pPr>
              <a:endParaRPr lang="en-US" sz="1050" kern="0">
                <a:solidFill>
                  <a:sysClr val="windowText" lastClr="000000"/>
                </a:solidFill>
              </a:endParaRPr>
            </a:p>
          </p:txBody>
        </p:sp>
        <p:sp>
          <p:nvSpPr>
            <p:cNvPr id="45" name="AutoShape 48">
              <a:extLst>
                <a:ext uri="{FF2B5EF4-FFF2-40B4-BE49-F238E27FC236}">
                  <a16:creationId xmlns:a16="http://schemas.microsoft.com/office/drawing/2014/main" id="{01E5AEFD-387A-924F-236C-3EEFEC01960D}"/>
                </a:ext>
              </a:extLst>
            </p:cNvPr>
            <p:cNvSpPr>
              <a:spLocks noChangeArrowheads="1"/>
            </p:cNvSpPr>
            <p:nvPr/>
          </p:nvSpPr>
          <p:spPr bwMode="auto">
            <a:xfrm>
              <a:off x="7086485" y="4326741"/>
              <a:ext cx="1583575" cy="1058133"/>
            </a:xfrm>
            <a:prstGeom prst="roundRect">
              <a:avLst>
                <a:gd name="adj" fmla="val 11205"/>
              </a:avLst>
            </a:prstGeom>
            <a:solidFill>
              <a:schemeClr val="accent1"/>
            </a:solidFill>
            <a:ln>
              <a:solidFill>
                <a:schemeClr val="bg1">
                  <a:lumMod val="40000"/>
                  <a:lumOff val="60000"/>
                </a:schemeClr>
              </a:solidFill>
            </a:ln>
            <a:effectLst/>
          </p:spPr>
          <p:txBody>
            <a:bodyPr wrap="none" lIns="57134" tIns="28567" rIns="57134" bIns="28567" anchor="ctr"/>
            <a:lstStyle/>
            <a:p>
              <a:pPr marL="128588" indent="-128588">
                <a:buClr>
                  <a:schemeClr val="bg1"/>
                </a:buClr>
                <a:buFont typeface="Arial" panose="020B0604020202020204" pitchFamily="34" charset="0"/>
                <a:buChar char="•"/>
                <a:defRPr/>
              </a:pPr>
              <a:r>
                <a:rPr lang="en-US" sz="825" kern="0" dirty="0" err="1">
                  <a:solidFill>
                    <a:schemeClr val="bg1"/>
                  </a:solidFill>
                </a:rPr>
                <a:t>Prothrombotic</a:t>
              </a:r>
              <a:endParaRPr lang="en-US" sz="825" kern="0" dirty="0">
                <a:solidFill>
                  <a:schemeClr val="bg1"/>
                </a:solidFill>
              </a:endParaRPr>
            </a:p>
            <a:p>
              <a:pPr marL="128588" indent="-128588">
                <a:buClr>
                  <a:schemeClr val="bg1"/>
                </a:buClr>
                <a:buFont typeface="Arial" panose="020B0604020202020204" pitchFamily="34" charset="0"/>
                <a:buChar char="•"/>
                <a:defRPr/>
              </a:pPr>
              <a:r>
                <a:rPr lang="en-US" sz="825" kern="0" dirty="0">
                  <a:solidFill>
                    <a:schemeClr val="bg1"/>
                  </a:solidFill>
                </a:rPr>
                <a:t>Potent anaphylatoxin</a:t>
              </a:r>
            </a:p>
            <a:p>
              <a:pPr marL="128588" indent="-128588">
                <a:buClr>
                  <a:schemeClr val="bg1"/>
                </a:buClr>
                <a:buFont typeface="Arial" panose="020B0604020202020204" pitchFamily="34" charset="0"/>
                <a:buChar char="•"/>
                <a:defRPr/>
              </a:pPr>
              <a:r>
                <a:rPr lang="en-US" sz="825" kern="0" dirty="0" err="1">
                  <a:solidFill>
                    <a:schemeClr val="bg1"/>
                  </a:solidFill>
                </a:rPr>
                <a:t>Chemotaxis</a:t>
              </a:r>
              <a:endParaRPr lang="en-US" sz="825" kern="0" dirty="0">
                <a:solidFill>
                  <a:schemeClr val="bg1"/>
                </a:solidFill>
              </a:endParaRPr>
            </a:p>
            <a:p>
              <a:pPr marL="128588" indent="-128588">
                <a:buClr>
                  <a:schemeClr val="bg1"/>
                </a:buClr>
                <a:buFont typeface="Arial" panose="020B0604020202020204" pitchFamily="34" charset="0"/>
                <a:buChar char="•"/>
                <a:defRPr/>
              </a:pPr>
              <a:r>
                <a:rPr lang="en-US" sz="825" kern="0" dirty="0">
                  <a:solidFill>
                    <a:schemeClr val="bg1"/>
                  </a:solidFill>
                </a:rPr>
                <a:t>Cell activation</a:t>
              </a:r>
            </a:p>
            <a:p>
              <a:pPr marL="128588" indent="-128588">
                <a:buClr>
                  <a:schemeClr val="bg1"/>
                </a:buClr>
                <a:buFont typeface="Arial" panose="020B0604020202020204" pitchFamily="34" charset="0"/>
                <a:buChar char="•"/>
                <a:defRPr/>
              </a:pPr>
              <a:r>
                <a:rPr lang="en-US" sz="825" kern="0" dirty="0" err="1">
                  <a:solidFill>
                    <a:schemeClr val="bg1"/>
                  </a:solidFill>
                </a:rPr>
                <a:t>Proinflammatory</a:t>
              </a:r>
              <a:endParaRPr lang="en-US" sz="825" kern="0" dirty="0">
                <a:solidFill>
                  <a:schemeClr val="bg1"/>
                </a:solidFill>
              </a:endParaRPr>
            </a:p>
          </p:txBody>
        </p:sp>
        <p:cxnSp>
          <p:nvCxnSpPr>
            <p:cNvPr id="46" name="AutoShape 49">
              <a:extLst>
                <a:ext uri="{FF2B5EF4-FFF2-40B4-BE49-F238E27FC236}">
                  <a16:creationId xmlns:a16="http://schemas.microsoft.com/office/drawing/2014/main" id="{C764E3F6-CDA2-7D61-C47D-257BE61ABA9C}"/>
                </a:ext>
              </a:extLst>
            </p:cNvPr>
            <p:cNvCxnSpPr>
              <a:cxnSpLocks noChangeShapeType="1"/>
            </p:cNvCxnSpPr>
            <p:nvPr/>
          </p:nvCxnSpPr>
          <p:spPr bwMode="auto">
            <a:xfrm>
              <a:off x="6815174" y="5016910"/>
              <a:ext cx="199331" cy="0"/>
            </a:xfrm>
            <a:prstGeom prst="straightConnector1">
              <a:avLst/>
            </a:prstGeom>
            <a:noFill/>
            <a:ln w="19050">
              <a:solidFill>
                <a:schemeClr val="bg2">
                  <a:lumMod val="50000"/>
                  <a:lumOff val="50000"/>
                </a:schemeClr>
              </a:solidFill>
              <a:round/>
              <a:headEnd/>
              <a:tailEnd type="triangle" w="med" len="med"/>
            </a:ln>
          </p:spPr>
        </p:cxnSp>
        <p:sp>
          <p:nvSpPr>
            <p:cNvPr id="47" name="AutoShape 50">
              <a:extLst>
                <a:ext uri="{FF2B5EF4-FFF2-40B4-BE49-F238E27FC236}">
                  <a16:creationId xmlns:a16="http://schemas.microsoft.com/office/drawing/2014/main" id="{BF76E8FD-F918-A04E-D4F2-07FEC0606453}"/>
                </a:ext>
              </a:extLst>
            </p:cNvPr>
            <p:cNvSpPr>
              <a:spLocks noChangeArrowheads="1"/>
            </p:cNvSpPr>
            <p:nvPr/>
          </p:nvSpPr>
          <p:spPr bwMode="auto">
            <a:xfrm>
              <a:off x="2752879" y="4408723"/>
              <a:ext cx="2072675" cy="1422283"/>
            </a:xfrm>
            <a:prstGeom prst="roundRect">
              <a:avLst>
                <a:gd name="adj" fmla="val 9707"/>
              </a:avLst>
            </a:prstGeom>
            <a:solidFill>
              <a:schemeClr val="accent1"/>
            </a:solidFill>
            <a:ln>
              <a:solidFill>
                <a:schemeClr val="bg1">
                  <a:lumMod val="40000"/>
                  <a:lumOff val="60000"/>
                </a:schemeClr>
              </a:solidFill>
            </a:ln>
            <a:effectLst/>
          </p:spPr>
          <p:txBody>
            <a:bodyPr lIns="57134" tIns="28567" rIns="57134" bIns="28567" anchor="ctr"/>
            <a:lstStyle/>
            <a:p>
              <a:pPr>
                <a:defRPr/>
              </a:pPr>
              <a:r>
                <a:rPr lang="en-US" sz="825" kern="0" dirty="0">
                  <a:solidFill>
                    <a:schemeClr val="bg1"/>
                  </a:solidFill>
                </a:rPr>
                <a:t>Membrane attack complex formation leads to:</a:t>
              </a:r>
            </a:p>
            <a:p>
              <a:pPr marL="88106" indent="-88106">
                <a:buClr>
                  <a:schemeClr val="bg1"/>
                </a:buClr>
                <a:buFont typeface="Wingdings" pitchFamily="2" charset="2"/>
                <a:buChar char="§"/>
                <a:defRPr/>
              </a:pPr>
              <a:r>
                <a:rPr lang="en-US" sz="825" kern="0" dirty="0">
                  <a:solidFill>
                    <a:schemeClr val="bg1"/>
                  </a:solidFill>
                </a:rPr>
                <a:t>Prothrombotic &amp; </a:t>
              </a:r>
              <a:r>
                <a:rPr lang="en-US" sz="825" kern="0" dirty="0" err="1">
                  <a:solidFill>
                    <a:schemeClr val="bg1"/>
                  </a:solidFill>
                </a:rPr>
                <a:t>proinflammatory</a:t>
              </a:r>
              <a:r>
                <a:rPr lang="en-US" sz="825" kern="0" dirty="0">
                  <a:solidFill>
                    <a:schemeClr val="bg1"/>
                  </a:solidFill>
                </a:rPr>
                <a:t> environment</a:t>
              </a:r>
            </a:p>
            <a:p>
              <a:pPr marL="88106" indent="-88106">
                <a:buClr>
                  <a:schemeClr val="bg1"/>
                </a:buClr>
                <a:buFont typeface="Wingdings" pitchFamily="2" charset="2"/>
                <a:buChar char="§"/>
                <a:defRPr/>
              </a:pPr>
              <a:r>
                <a:rPr lang="en-US" sz="825" kern="0" dirty="0">
                  <a:solidFill>
                    <a:schemeClr val="bg1"/>
                  </a:solidFill>
                </a:rPr>
                <a:t>Cell lysis</a:t>
              </a:r>
            </a:p>
            <a:p>
              <a:pPr marL="88106" indent="-88106">
                <a:buClr>
                  <a:schemeClr val="bg1"/>
                </a:buClr>
                <a:buFont typeface="Wingdings" pitchFamily="2" charset="2"/>
                <a:buChar char="§"/>
                <a:defRPr/>
              </a:pPr>
              <a:r>
                <a:rPr lang="en-US" sz="825" kern="0" dirty="0">
                  <a:solidFill>
                    <a:schemeClr val="bg1"/>
                  </a:solidFill>
                </a:rPr>
                <a:t>Cell activation</a:t>
              </a:r>
            </a:p>
          </p:txBody>
        </p:sp>
        <p:cxnSp>
          <p:nvCxnSpPr>
            <p:cNvPr id="48" name="AutoShape 52">
              <a:extLst>
                <a:ext uri="{FF2B5EF4-FFF2-40B4-BE49-F238E27FC236}">
                  <a16:creationId xmlns:a16="http://schemas.microsoft.com/office/drawing/2014/main" id="{F2F2857D-400F-4B18-46B6-EB20B390BBCF}"/>
                </a:ext>
              </a:extLst>
            </p:cNvPr>
            <p:cNvCxnSpPr>
              <a:cxnSpLocks noChangeShapeType="1"/>
            </p:cNvCxnSpPr>
            <p:nvPr/>
          </p:nvCxnSpPr>
          <p:spPr bwMode="auto">
            <a:xfrm flipH="1">
              <a:off x="4888861" y="5386322"/>
              <a:ext cx="4159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 name="AutoShape 53">
              <a:extLst>
                <a:ext uri="{FF2B5EF4-FFF2-40B4-BE49-F238E27FC236}">
                  <a16:creationId xmlns:a16="http://schemas.microsoft.com/office/drawing/2014/main" id="{701B981A-5460-1518-EB62-8B8E56B1F896}"/>
                </a:ext>
              </a:extLst>
            </p:cNvPr>
            <p:cNvSpPr>
              <a:spLocks noChangeArrowheads="1"/>
            </p:cNvSpPr>
            <p:nvPr/>
          </p:nvSpPr>
          <p:spPr bwMode="auto">
            <a:xfrm>
              <a:off x="5301734" y="4467825"/>
              <a:ext cx="487254" cy="310768"/>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C5</a:t>
              </a:r>
            </a:p>
          </p:txBody>
        </p:sp>
        <p:sp>
          <p:nvSpPr>
            <p:cNvPr id="50" name="Text Box 54">
              <a:extLst>
                <a:ext uri="{FF2B5EF4-FFF2-40B4-BE49-F238E27FC236}">
                  <a16:creationId xmlns:a16="http://schemas.microsoft.com/office/drawing/2014/main" id="{D6F1CACB-76FB-B825-09DD-BD6C1805AF02}"/>
                </a:ext>
              </a:extLst>
            </p:cNvPr>
            <p:cNvSpPr txBox="1">
              <a:spLocks noChangeArrowheads="1"/>
            </p:cNvSpPr>
            <p:nvPr/>
          </p:nvSpPr>
          <p:spPr bwMode="auto">
            <a:xfrm>
              <a:off x="7333803" y="5615565"/>
              <a:ext cx="430039" cy="245945"/>
            </a:xfrm>
            <a:prstGeom prst="rect">
              <a:avLst/>
            </a:prstGeom>
            <a:noFill/>
            <a:ln w="15875">
              <a:solidFill>
                <a:srgbClr val="FFCC00"/>
              </a:solidFill>
              <a:miter lim="800000"/>
              <a:headEnd/>
              <a:tailEnd/>
            </a:ln>
          </p:spPr>
          <p:txBody>
            <a:bodyPr lIns="0" tIns="28567" rIns="0" bIns="28567"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CD59</a:t>
              </a:r>
            </a:p>
          </p:txBody>
        </p:sp>
        <p:grpSp>
          <p:nvGrpSpPr>
            <p:cNvPr id="51" name="Group 55">
              <a:extLst>
                <a:ext uri="{FF2B5EF4-FFF2-40B4-BE49-F238E27FC236}">
                  <a16:creationId xmlns:a16="http://schemas.microsoft.com/office/drawing/2014/main" id="{FDEAA645-BD97-6936-24EC-5B6F31C33DAD}"/>
                </a:ext>
              </a:extLst>
            </p:cNvPr>
            <p:cNvGrpSpPr>
              <a:grpSpLocks/>
            </p:cNvGrpSpPr>
            <p:nvPr/>
          </p:nvGrpSpPr>
          <p:grpSpPr bwMode="auto">
            <a:xfrm>
              <a:off x="4396736" y="1952559"/>
              <a:ext cx="428625" cy="436563"/>
              <a:chOff x="2407" y="831"/>
              <a:chExt cx="325" cy="275"/>
            </a:xfrm>
          </p:grpSpPr>
          <p:sp>
            <p:nvSpPr>
              <p:cNvPr id="93" name="Text Box 56">
                <a:extLst>
                  <a:ext uri="{FF2B5EF4-FFF2-40B4-BE49-F238E27FC236}">
                    <a16:creationId xmlns:a16="http://schemas.microsoft.com/office/drawing/2014/main" id="{99CAF95F-9737-7EF5-7A60-3EE386CD864B}"/>
                  </a:ext>
                </a:extLst>
              </p:cNvPr>
              <p:cNvSpPr txBox="1">
                <a:spLocks noChangeArrowheads="1"/>
              </p:cNvSpPr>
              <p:nvPr/>
            </p:nvSpPr>
            <p:spPr bwMode="auto">
              <a:xfrm>
                <a:off x="2407" y="831"/>
                <a:ext cx="325" cy="184"/>
              </a:xfrm>
              <a:prstGeom prst="rect">
                <a:avLst/>
              </a:prstGeom>
              <a:noFill/>
              <a:ln w="15875">
                <a:solidFill>
                  <a:srgbClr val="FFCC00"/>
                </a:solidFill>
                <a:miter lim="800000"/>
                <a:headEnd/>
                <a:tailEnd/>
              </a:ln>
            </p:spPr>
            <p:txBody>
              <a:bodyPr lIns="0" rIns="0"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CD55</a:t>
                </a:r>
              </a:p>
            </p:txBody>
          </p:sp>
          <p:sp>
            <p:nvSpPr>
              <p:cNvPr id="94" name="Line 57">
                <a:extLst>
                  <a:ext uri="{FF2B5EF4-FFF2-40B4-BE49-F238E27FC236}">
                    <a16:creationId xmlns:a16="http://schemas.microsoft.com/office/drawing/2014/main" id="{CA01C02C-D776-6528-FC4E-6DA383D945B3}"/>
                  </a:ext>
                </a:extLst>
              </p:cNvPr>
              <p:cNvSpPr>
                <a:spLocks noChangeShapeType="1"/>
              </p:cNvSpPr>
              <p:nvPr/>
            </p:nvSpPr>
            <p:spPr bwMode="auto">
              <a:xfrm flipH="1">
                <a:off x="2514" y="1106"/>
                <a:ext cx="108"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95" name="Line 58">
                <a:extLst>
                  <a:ext uri="{FF2B5EF4-FFF2-40B4-BE49-F238E27FC236}">
                    <a16:creationId xmlns:a16="http://schemas.microsoft.com/office/drawing/2014/main" id="{D4BC1747-0B68-B00C-BB28-D98ECBF8C0A5}"/>
                  </a:ext>
                </a:extLst>
              </p:cNvPr>
              <p:cNvSpPr>
                <a:spLocks noChangeShapeType="1"/>
              </p:cNvSpPr>
              <p:nvPr/>
            </p:nvSpPr>
            <p:spPr bwMode="auto">
              <a:xfrm>
                <a:off x="2568" y="1015"/>
                <a:ext cx="0" cy="89"/>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grpSp>
          <p:nvGrpSpPr>
            <p:cNvPr id="52" name="Group 59">
              <a:extLst>
                <a:ext uri="{FF2B5EF4-FFF2-40B4-BE49-F238E27FC236}">
                  <a16:creationId xmlns:a16="http://schemas.microsoft.com/office/drawing/2014/main" id="{2F06814A-19A1-118D-B92C-ECC9C23BEFE6}"/>
                </a:ext>
              </a:extLst>
            </p:cNvPr>
            <p:cNvGrpSpPr>
              <a:grpSpLocks/>
            </p:cNvGrpSpPr>
            <p:nvPr/>
          </p:nvGrpSpPr>
          <p:grpSpPr bwMode="auto">
            <a:xfrm>
              <a:off x="6381111" y="1795396"/>
              <a:ext cx="430213" cy="611186"/>
              <a:chOff x="3159" y="761"/>
              <a:chExt cx="325" cy="385"/>
            </a:xfrm>
          </p:grpSpPr>
          <p:sp>
            <p:nvSpPr>
              <p:cNvPr id="90" name="Text Box 60">
                <a:extLst>
                  <a:ext uri="{FF2B5EF4-FFF2-40B4-BE49-F238E27FC236}">
                    <a16:creationId xmlns:a16="http://schemas.microsoft.com/office/drawing/2014/main" id="{6C49F719-B1B5-27F6-0CD0-8D61ACE98F32}"/>
                  </a:ext>
                </a:extLst>
              </p:cNvPr>
              <p:cNvSpPr txBox="1">
                <a:spLocks noChangeArrowheads="1"/>
              </p:cNvSpPr>
              <p:nvPr/>
            </p:nvSpPr>
            <p:spPr bwMode="auto">
              <a:xfrm>
                <a:off x="3159" y="761"/>
                <a:ext cx="325" cy="292"/>
              </a:xfrm>
              <a:prstGeom prst="rect">
                <a:avLst/>
              </a:prstGeom>
              <a:noFill/>
              <a:ln w="15875">
                <a:solidFill>
                  <a:srgbClr val="FFCC00"/>
                </a:solidFill>
                <a:miter lim="800000"/>
                <a:headEnd/>
                <a:tailEnd/>
              </a:ln>
              <a:effectLst/>
            </p:spPr>
            <p:txBody>
              <a:bodyPr lIns="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CD55, CFH</a:t>
                </a:r>
              </a:p>
            </p:txBody>
          </p:sp>
          <p:sp>
            <p:nvSpPr>
              <p:cNvPr id="91" name="Line 61">
                <a:extLst>
                  <a:ext uri="{FF2B5EF4-FFF2-40B4-BE49-F238E27FC236}">
                    <a16:creationId xmlns:a16="http://schemas.microsoft.com/office/drawing/2014/main" id="{1FCDFD8B-1FF4-678C-1ED0-319B07C4CC10}"/>
                  </a:ext>
                </a:extLst>
              </p:cNvPr>
              <p:cNvSpPr>
                <a:spLocks noChangeShapeType="1"/>
              </p:cNvSpPr>
              <p:nvPr/>
            </p:nvSpPr>
            <p:spPr bwMode="auto">
              <a:xfrm flipH="1">
                <a:off x="3271" y="1146"/>
                <a:ext cx="109"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92" name="Line 62">
                <a:extLst>
                  <a:ext uri="{FF2B5EF4-FFF2-40B4-BE49-F238E27FC236}">
                    <a16:creationId xmlns:a16="http://schemas.microsoft.com/office/drawing/2014/main" id="{FE66EE72-BD7A-1337-4CD3-F5639B5A3E48}"/>
                  </a:ext>
                </a:extLst>
              </p:cNvPr>
              <p:cNvSpPr>
                <a:spLocks noChangeShapeType="1"/>
              </p:cNvSpPr>
              <p:nvPr/>
            </p:nvSpPr>
            <p:spPr bwMode="auto">
              <a:xfrm>
                <a:off x="3324" y="1055"/>
                <a:ext cx="0" cy="88"/>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sp>
          <p:nvSpPr>
            <p:cNvPr id="53" name="Text Box 63">
              <a:extLst>
                <a:ext uri="{FF2B5EF4-FFF2-40B4-BE49-F238E27FC236}">
                  <a16:creationId xmlns:a16="http://schemas.microsoft.com/office/drawing/2014/main" id="{983CB4C5-472A-CE1C-AAE7-B1FE396523CA}"/>
                </a:ext>
              </a:extLst>
            </p:cNvPr>
            <p:cNvSpPr txBox="1">
              <a:spLocks noChangeArrowheads="1"/>
            </p:cNvSpPr>
            <p:nvPr/>
          </p:nvSpPr>
          <p:spPr bwMode="auto">
            <a:xfrm>
              <a:off x="5796370" y="3701394"/>
              <a:ext cx="623833" cy="245945"/>
            </a:xfrm>
            <a:prstGeom prst="rect">
              <a:avLst/>
            </a:prstGeom>
            <a:noFill/>
            <a:ln w="15875">
              <a:solidFill>
                <a:srgbClr val="FFCC00"/>
              </a:solidFill>
              <a:miter lim="800000"/>
              <a:headEnd/>
              <a:tailEnd/>
            </a:ln>
            <a:effectLst/>
          </p:spPr>
          <p:txBody>
            <a:bodyPr lIns="0" tIns="28567" rIns="0" bIns="2856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CFI, CFH</a:t>
              </a:r>
            </a:p>
          </p:txBody>
        </p:sp>
        <p:sp>
          <p:nvSpPr>
            <p:cNvPr id="54" name="Text Box 66">
              <a:extLst>
                <a:ext uri="{FF2B5EF4-FFF2-40B4-BE49-F238E27FC236}">
                  <a16:creationId xmlns:a16="http://schemas.microsoft.com/office/drawing/2014/main" id="{9F9880BE-7DBD-A29E-B5DF-22622BCC124F}"/>
                </a:ext>
              </a:extLst>
            </p:cNvPr>
            <p:cNvSpPr txBox="1">
              <a:spLocks noChangeArrowheads="1"/>
            </p:cNvSpPr>
            <p:nvPr/>
          </p:nvSpPr>
          <p:spPr bwMode="auto">
            <a:xfrm>
              <a:off x="4489644" y="2877766"/>
              <a:ext cx="572154" cy="415627"/>
            </a:xfrm>
            <a:prstGeom prst="rect">
              <a:avLst/>
            </a:prstGeom>
            <a:noFill/>
            <a:ln w="15875">
              <a:solidFill>
                <a:srgbClr val="FFCC00"/>
              </a:solidFill>
              <a:miter lim="800000"/>
              <a:headEnd/>
              <a:tailEnd/>
            </a:ln>
            <a:effectLst/>
          </p:spPr>
          <p:txBody>
            <a:bodyPr lIns="0" tIns="28567" rIns="0" bIns="2856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CFI/MCP</a:t>
              </a:r>
            </a:p>
          </p:txBody>
        </p:sp>
        <p:sp>
          <p:nvSpPr>
            <p:cNvPr id="55" name="Line 67">
              <a:extLst>
                <a:ext uri="{FF2B5EF4-FFF2-40B4-BE49-F238E27FC236}">
                  <a16:creationId xmlns:a16="http://schemas.microsoft.com/office/drawing/2014/main" id="{342B85BC-0A6B-74F4-3486-1A2365C85AF2}"/>
                </a:ext>
              </a:extLst>
            </p:cNvPr>
            <p:cNvSpPr>
              <a:spLocks noChangeShapeType="1"/>
            </p:cNvSpPr>
            <p:nvPr/>
          </p:nvSpPr>
          <p:spPr bwMode="auto">
            <a:xfrm flipH="1">
              <a:off x="4711123" y="2740884"/>
              <a:ext cx="142115" cy="0"/>
            </a:xfrm>
            <a:prstGeom prst="line">
              <a:avLst/>
            </a:prstGeom>
            <a:noFill/>
            <a:ln w="15875">
              <a:solidFill>
                <a:srgbClr val="FFCC00"/>
              </a:solidFill>
              <a:round/>
              <a:headEnd/>
              <a:tailEnd/>
            </a:ln>
          </p:spPr>
          <p:txBody>
            <a:bodyPr lIns="0" tIns="28567" rIns="0" bIns="28567" anchor="ctr">
              <a:spAutoFit/>
            </a:bodyPr>
            <a:lstStyle/>
            <a:p>
              <a:pPr>
                <a:defRPr/>
              </a:pPr>
              <a:endParaRPr lang="en-US" sz="1800" kern="0">
                <a:solidFill>
                  <a:sysClr val="windowText" lastClr="000000"/>
                </a:solidFill>
              </a:endParaRPr>
            </a:p>
          </p:txBody>
        </p:sp>
        <p:sp>
          <p:nvSpPr>
            <p:cNvPr id="56" name="Line 68">
              <a:extLst>
                <a:ext uri="{FF2B5EF4-FFF2-40B4-BE49-F238E27FC236}">
                  <a16:creationId xmlns:a16="http://schemas.microsoft.com/office/drawing/2014/main" id="{8FB933C1-7244-8DFE-33FF-EF3EB52D98BD}"/>
                </a:ext>
              </a:extLst>
            </p:cNvPr>
            <p:cNvSpPr>
              <a:spLocks noChangeShapeType="1"/>
            </p:cNvSpPr>
            <p:nvPr/>
          </p:nvSpPr>
          <p:spPr bwMode="auto">
            <a:xfrm>
              <a:off x="4784949" y="2740884"/>
              <a:ext cx="0" cy="137271"/>
            </a:xfrm>
            <a:prstGeom prst="line">
              <a:avLst/>
            </a:prstGeom>
            <a:noFill/>
            <a:ln w="15875">
              <a:solidFill>
                <a:srgbClr val="FFCC00"/>
              </a:solidFill>
              <a:round/>
              <a:headEnd/>
              <a:tailEnd/>
            </a:ln>
          </p:spPr>
          <p:txBody>
            <a:bodyPr lIns="0" tIns="28567" rIns="0" bIns="28567" anchor="ctr">
              <a:spAutoFit/>
            </a:bodyPr>
            <a:lstStyle/>
            <a:p>
              <a:pPr>
                <a:defRPr/>
              </a:pPr>
              <a:endParaRPr lang="en-US" sz="1800" kern="0">
                <a:solidFill>
                  <a:sysClr val="windowText" lastClr="000000"/>
                </a:solidFill>
              </a:endParaRPr>
            </a:p>
          </p:txBody>
        </p:sp>
        <p:sp>
          <p:nvSpPr>
            <p:cNvPr id="57" name="Text Box 69">
              <a:extLst>
                <a:ext uri="{FF2B5EF4-FFF2-40B4-BE49-F238E27FC236}">
                  <a16:creationId xmlns:a16="http://schemas.microsoft.com/office/drawing/2014/main" id="{0A5D2161-8B97-3943-A8A5-548763CB9069}"/>
                </a:ext>
              </a:extLst>
            </p:cNvPr>
            <p:cNvSpPr txBox="1">
              <a:spLocks noChangeArrowheads="1"/>
            </p:cNvSpPr>
            <p:nvPr/>
          </p:nvSpPr>
          <p:spPr bwMode="auto">
            <a:xfrm>
              <a:off x="5329418" y="5266668"/>
              <a:ext cx="400508"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C5b</a:t>
              </a:r>
            </a:p>
          </p:txBody>
        </p:sp>
        <p:sp>
          <p:nvSpPr>
            <p:cNvPr id="58" name="Text Box 70">
              <a:extLst>
                <a:ext uri="{FF2B5EF4-FFF2-40B4-BE49-F238E27FC236}">
                  <a16:creationId xmlns:a16="http://schemas.microsoft.com/office/drawing/2014/main" id="{5B521E79-F60C-F1A5-2C93-CAB8BF99CB9D}"/>
                </a:ext>
              </a:extLst>
            </p:cNvPr>
            <p:cNvSpPr txBox="1">
              <a:spLocks noChangeArrowheads="1"/>
            </p:cNvSpPr>
            <p:nvPr/>
          </p:nvSpPr>
          <p:spPr bwMode="auto">
            <a:xfrm>
              <a:off x="5739154" y="5266668"/>
              <a:ext cx="295305"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C6</a:t>
              </a:r>
            </a:p>
          </p:txBody>
        </p:sp>
        <p:sp>
          <p:nvSpPr>
            <p:cNvPr id="59" name="Text Box 71">
              <a:extLst>
                <a:ext uri="{FF2B5EF4-FFF2-40B4-BE49-F238E27FC236}">
                  <a16:creationId xmlns:a16="http://schemas.microsoft.com/office/drawing/2014/main" id="{24510D29-E586-7547-64E7-7254B1C920B6}"/>
                </a:ext>
              </a:extLst>
            </p:cNvPr>
            <p:cNvSpPr txBox="1">
              <a:spLocks noChangeArrowheads="1"/>
            </p:cNvSpPr>
            <p:nvPr/>
          </p:nvSpPr>
          <p:spPr bwMode="auto">
            <a:xfrm>
              <a:off x="6045533" y="5268574"/>
              <a:ext cx="295305"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C7</a:t>
              </a:r>
            </a:p>
          </p:txBody>
        </p:sp>
        <p:sp>
          <p:nvSpPr>
            <p:cNvPr id="60" name="Text Box 72">
              <a:extLst>
                <a:ext uri="{FF2B5EF4-FFF2-40B4-BE49-F238E27FC236}">
                  <a16:creationId xmlns:a16="http://schemas.microsoft.com/office/drawing/2014/main" id="{1E7D63AB-5CE5-766B-B109-6F9DAA1F4D65}"/>
                </a:ext>
              </a:extLst>
            </p:cNvPr>
            <p:cNvSpPr txBox="1">
              <a:spLocks noChangeArrowheads="1"/>
            </p:cNvSpPr>
            <p:nvPr/>
          </p:nvSpPr>
          <p:spPr bwMode="auto">
            <a:xfrm>
              <a:off x="6660138" y="5268574"/>
              <a:ext cx="293459"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C9</a:t>
              </a:r>
            </a:p>
          </p:txBody>
        </p:sp>
        <p:grpSp>
          <p:nvGrpSpPr>
            <p:cNvPr id="61" name="Group 73">
              <a:extLst>
                <a:ext uri="{FF2B5EF4-FFF2-40B4-BE49-F238E27FC236}">
                  <a16:creationId xmlns:a16="http://schemas.microsoft.com/office/drawing/2014/main" id="{A05976E1-6C07-5754-6ECB-C12E9B7414BC}"/>
                </a:ext>
              </a:extLst>
            </p:cNvPr>
            <p:cNvGrpSpPr>
              <a:grpSpLocks/>
            </p:cNvGrpSpPr>
            <p:nvPr/>
          </p:nvGrpSpPr>
          <p:grpSpPr bwMode="auto">
            <a:xfrm>
              <a:off x="6536685" y="5603809"/>
              <a:ext cx="795338" cy="139700"/>
              <a:chOff x="3561" y="3085"/>
              <a:chExt cx="601" cy="88"/>
            </a:xfrm>
          </p:grpSpPr>
          <p:sp>
            <p:nvSpPr>
              <p:cNvPr id="87" name="Line 74">
                <a:extLst>
                  <a:ext uri="{FF2B5EF4-FFF2-40B4-BE49-F238E27FC236}">
                    <a16:creationId xmlns:a16="http://schemas.microsoft.com/office/drawing/2014/main" id="{F7840085-64D0-6A66-E6E8-D0C574F60405}"/>
                  </a:ext>
                </a:extLst>
              </p:cNvPr>
              <p:cNvSpPr>
                <a:spLocks noChangeShapeType="1"/>
              </p:cNvSpPr>
              <p:nvPr/>
            </p:nvSpPr>
            <p:spPr bwMode="auto">
              <a:xfrm flipH="1">
                <a:off x="3612" y="3173"/>
                <a:ext cx="550"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88" name="Line 75">
                <a:extLst>
                  <a:ext uri="{FF2B5EF4-FFF2-40B4-BE49-F238E27FC236}">
                    <a16:creationId xmlns:a16="http://schemas.microsoft.com/office/drawing/2014/main" id="{122C646C-3F6A-54D4-4CF9-3492EDFBD573}"/>
                  </a:ext>
                </a:extLst>
              </p:cNvPr>
              <p:cNvSpPr>
                <a:spLocks noChangeShapeType="1"/>
              </p:cNvSpPr>
              <p:nvPr/>
            </p:nvSpPr>
            <p:spPr bwMode="auto">
              <a:xfrm flipH="1">
                <a:off x="3561" y="3085"/>
                <a:ext cx="107"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89" name="Line 76">
                <a:extLst>
                  <a:ext uri="{FF2B5EF4-FFF2-40B4-BE49-F238E27FC236}">
                    <a16:creationId xmlns:a16="http://schemas.microsoft.com/office/drawing/2014/main" id="{0C3B8782-5B6A-4C3C-A41A-D5AC140A27C1}"/>
                  </a:ext>
                </a:extLst>
              </p:cNvPr>
              <p:cNvSpPr>
                <a:spLocks noChangeShapeType="1"/>
              </p:cNvSpPr>
              <p:nvPr/>
            </p:nvSpPr>
            <p:spPr bwMode="auto">
              <a:xfrm>
                <a:off x="3615" y="3085"/>
                <a:ext cx="0" cy="85"/>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sp>
          <p:nvSpPr>
            <p:cNvPr id="62" name="Text Box 77">
              <a:extLst>
                <a:ext uri="{FF2B5EF4-FFF2-40B4-BE49-F238E27FC236}">
                  <a16:creationId xmlns:a16="http://schemas.microsoft.com/office/drawing/2014/main" id="{24D78D5D-006D-CF0F-1CD0-4FE84682AF2A}"/>
                </a:ext>
              </a:extLst>
            </p:cNvPr>
            <p:cNvSpPr txBox="1">
              <a:spLocks noChangeArrowheads="1"/>
            </p:cNvSpPr>
            <p:nvPr/>
          </p:nvSpPr>
          <p:spPr bwMode="auto">
            <a:xfrm>
              <a:off x="6351913" y="5268574"/>
              <a:ext cx="293460"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C8</a:t>
              </a:r>
            </a:p>
          </p:txBody>
        </p:sp>
        <p:grpSp>
          <p:nvGrpSpPr>
            <p:cNvPr id="63" name="AutoShape 119">
              <a:extLst>
                <a:ext uri="{FF2B5EF4-FFF2-40B4-BE49-F238E27FC236}">
                  <a16:creationId xmlns:a16="http://schemas.microsoft.com/office/drawing/2014/main" id="{686E3EB1-FDDE-832B-6848-4E6E6F7F8B35}"/>
                </a:ext>
              </a:extLst>
            </p:cNvPr>
            <p:cNvGrpSpPr>
              <a:grpSpLocks/>
            </p:cNvGrpSpPr>
            <p:nvPr/>
          </p:nvGrpSpPr>
          <p:grpSpPr bwMode="auto">
            <a:xfrm rot="21385746" flipH="1">
              <a:off x="5727060" y="2765359"/>
              <a:ext cx="419100" cy="304800"/>
              <a:chOff x="3199" y="1774"/>
              <a:chExt cx="710" cy="480"/>
            </a:xfrm>
          </p:grpSpPr>
          <p:pic>
            <p:nvPicPr>
              <p:cNvPr id="85" name="AutoShape 119">
                <a:extLst>
                  <a:ext uri="{FF2B5EF4-FFF2-40B4-BE49-F238E27FC236}">
                    <a16:creationId xmlns:a16="http://schemas.microsoft.com/office/drawing/2014/main" id="{CC90EED6-E101-5ECA-04F3-EE8E784BBC3E}"/>
                  </a:ext>
                </a:extLst>
              </p:cNvPr>
              <p:cNvPicPr>
                <a:picLocks noChangeArrowheads="1"/>
              </p:cNvPicPr>
              <p:nvPr/>
            </p:nvPicPr>
            <p:blipFill>
              <a:blip r:embed="rId2">
                <a:lum bright="22000" contrast="22000"/>
                <a:extLst>
                  <a:ext uri="{28A0092B-C50C-407E-A947-70E740481C1C}">
                    <a14:useLocalDpi xmlns:a14="http://schemas.microsoft.com/office/drawing/2010/main" val="0"/>
                  </a:ext>
                </a:extLst>
              </a:blip>
              <a:srcRect/>
              <a:stretch>
                <a:fillRect/>
              </a:stretch>
            </p:blipFill>
            <p:spPr bwMode="auto">
              <a:xfrm>
                <a:off x="3199" y="1774"/>
                <a:ext cx="71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80">
                <a:extLst>
                  <a:ext uri="{FF2B5EF4-FFF2-40B4-BE49-F238E27FC236}">
                    <a16:creationId xmlns:a16="http://schemas.microsoft.com/office/drawing/2014/main" id="{E5F9265D-AF6F-6752-5EE8-9AEC1D80F947}"/>
                  </a:ext>
                </a:extLst>
              </p:cNvPr>
              <p:cNvSpPr txBox="1">
                <a:spLocks noChangeArrowheads="1"/>
              </p:cNvSpPr>
              <p:nvPr/>
            </p:nvSpPr>
            <p:spPr bwMode="auto">
              <a:xfrm>
                <a:off x="3344" y="1836"/>
                <a:ext cx="447" cy="435"/>
              </a:xfrm>
              <a:prstGeom prst="rect">
                <a:avLst/>
              </a:prstGeom>
              <a:noFill/>
              <a:ln>
                <a:noFill/>
              </a:ln>
            </p:spPr>
            <p:txBody>
              <a:bodyPr wrap="none"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eaLnBrk="1" hangingPunct="1">
                  <a:defRPr/>
                </a:pPr>
                <a:endParaRPr lang="en-US" sz="750" kern="0">
                  <a:solidFill>
                    <a:srgbClr val="FFFFFF"/>
                  </a:solidFill>
                  <a:latin typeface="+mn-lt"/>
                </a:endParaRPr>
              </a:p>
            </p:txBody>
          </p:sp>
        </p:grpSp>
        <p:grpSp>
          <p:nvGrpSpPr>
            <p:cNvPr id="64" name="AutoShape 120">
              <a:extLst>
                <a:ext uri="{FF2B5EF4-FFF2-40B4-BE49-F238E27FC236}">
                  <a16:creationId xmlns:a16="http://schemas.microsoft.com/office/drawing/2014/main" id="{A12F6AD3-41E9-EB21-A8AC-F5D530D478B7}"/>
                </a:ext>
              </a:extLst>
            </p:cNvPr>
            <p:cNvGrpSpPr>
              <a:grpSpLocks/>
            </p:cNvGrpSpPr>
            <p:nvPr/>
          </p:nvGrpSpPr>
          <p:grpSpPr bwMode="auto">
            <a:xfrm rot="21207528" flipH="1">
              <a:off x="5798498" y="2993959"/>
              <a:ext cx="423862" cy="304800"/>
              <a:chOff x="3137" y="2100"/>
              <a:chExt cx="711" cy="480"/>
            </a:xfrm>
          </p:grpSpPr>
          <p:pic>
            <p:nvPicPr>
              <p:cNvPr id="83" name="AutoShape 120">
                <a:extLst>
                  <a:ext uri="{FF2B5EF4-FFF2-40B4-BE49-F238E27FC236}">
                    <a16:creationId xmlns:a16="http://schemas.microsoft.com/office/drawing/2014/main" id="{5CB79B60-CBF3-BFFA-B355-BA15D33D50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 y="2100"/>
                <a:ext cx="71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83">
                <a:extLst>
                  <a:ext uri="{FF2B5EF4-FFF2-40B4-BE49-F238E27FC236}">
                    <a16:creationId xmlns:a16="http://schemas.microsoft.com/office/drawing/2014/main" id="{04D3E7B6-C199-1267-1848-11B472683CE9}"/>
                  </a:ext>
                </a:extLst>
              </p:cNvPr>
              <p:cNvSpPr txBox="1">
                <a:spLocks noChangeArrowheads="1"/>
              </p:cNvSpPr>
              <p:nvPr/>
            </p:nvSpPr>
            <p:spPr bwMode="auto">
              <a:xfrm rot="10800000">
                <a:off x="3358" y="2000"/>
                <a:ext cx="433" cy="435"/>
              </a:xfrm>
              <a:prstGeom prst="rect">
                <a:avLst/>
              </a:prstGeom>
              <a:noFill/>
              <a:ln>
                <a:noFill/>
              </a:ln>
            </p:spPr>
            <p:txBody>
              <a:bodyPr rot="10800000" wrap="none"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eaLnBrk="1" hangingPunct="1">
                  <a:defRPr/>
                </a:pPr>
                <a:endParaRPr lang="en-US" sz="750" kern="0">
                  <a:solidFill>
                    <a:srgbClr val="FFFFFF"/>
                  </a:solidFill>
                  <a:latin typeface="+mn-lt"/>
                </a:endParaRPr>
              </a:p>
            </p:txBody>
          </p:sp>
        </p:grpSp>
        <p:sp>
          <p:nvSpPr>
            <p:cNvPr id="65" name="AutoShape 86">
              <a:extLst>
                <a:ext uri="{FF2B5EF4-FFF2-40B4-BE49-F238E27FC236}">
                  <a16:creationId xmlns:a16="http://schemas.microsoft.com/office/drawing/2014/main" id="{E846CFEA-FF4A-F6B2-26DF-3EFC844AD157}"/>
                </a:ext>
              </a:extLst>
            </p:cNvPr>
            <p:cNvSpPr>
              <a:spLocks noChangeArrowheads="1"/>
            </p:cNvSpPr>
            <p:nvPr/>
          </p:nvSpPr>
          <p:spPr bwMode="auto">
            <a:xfrm>
              <a:off x="3827053" y="6135168"/>
              <a:ext cx="3844506" cy="295515"/>
            </a:xfrm>
            <a:prstGeom prst="roundRect">
              <a:avLst>
                <a:gd name="adj" fmla="val 16667"/>
              </a:avLst>
            </a:prstGeom>
            <a:solidFill>
              <a:schemeClr val="accent1"/>
            </a:solidFill>
            <a:ln>
              <a:solidFill>
                <a:schemeClr val="bg1">
                  <a:lumMod val="40000"/>
                  <a:lumOff val="60000"/>
                </a:schemeClr>
              </a:solidFill>
            </a:ln>
            <a:effectLst/>
          </p:spPr>
          <p:txBody>
            <a:bodyPr lIns="57134" tIns="28567" rIns="57134" bIns="28567" anchor="ctr"/>
            <a:lstStyle/>
            <a:p>
              <a:pPr algn="ctr">
                <a:defRPr/>
              </a:pPr>
              <a:r>
                <a:rPr lang="en-US" sz="1050" kern="0" dirty="0">
                  <a:solidFill>
                    <a:schemeClr val="bg1"/>
                  </a:solidFill>
                </a:rPr>
                <a:t>Clinical consequences of chronic hemolysis</a:t>
              </a:r>
            </a:p>
          </p:txBody>
        </p:sp>
        <p:sp>
          <p:nvSpPr>
            <p:cNvPr id="66" name="Text Box 87">
              <a:extLst>
                <a:ext uri="{FF2B5EF4-FFF2-40B4-BE49-F238E27FC236}">
                  <a16:creationId xmlns:a16="http://schemas.microsoft.com/office/drawing/2014/main" id="{389C2873-DE18-314E-EBDE-9312E3B2DACF}"/>
                </a:ext>
              </a:extLst>
            </p:cNvPr>
            <p:cNvSpPr txBox="1">
              <a:spLocks noChangeArrowheads="1"/>
            </p:cNvSpPr>
            <p:nvPr/>
          </p:nvSpPr>
          <p:spPr bwMode="auto">
            <a:xfrm>
              <a:off x="5072872" y="1850138"/>
              <a:ext cx="1142462" cy="509047"/>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050" kern="0" dirty="0">
                  <a:latin typeface="+mn-lt"/>
                </a:rPr>
                <a:t>Activated MBL</a:t>
              </a:r>
            </a:p>
          </p:txBody>
        </p:sp>
        <p:sp>
          <p:nvSpPr>
            <p:cNvPr id="67" name="Text Box 88">
              <a:extLst>
                <a:ext uri="{FF2B5EF4-FFF2-40B4-BE49-F238E27FC236}">
                  <a16:creationId xmlns:a16="http://schemas.microsoft.com/office/drawing/2014/main" id="{6668EEA9-6126-B8F9-BA1D-43512292B6F4}"/>
                </a:ext>
              </a:extLst>
            </p:cNvPr>
            <p:cNvSpPr txBox="1">
              <a:spLocks noChangeArrowheads="1"/>
            </p:cNvSpPr>
            <p:nvPr/>
          </p:nvSpPr>
          <p:spPr bwMode="auto">
            <a:xfrm>
              <a:off x="8655294" y="1728119"/>
              <a:ext cx="634906"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t>
              </a:r>
              <a:r>
                <a:rPr lang="en-US" sz="825" kern="0" baseline="-25000" dirty="0">
                  <a:latin typeface="+mn-lt"/>
                </a:rPr>
                <a:t>H2O</a:t>
              </a:r>
              <a:endParaRPr lang="en-US" sz="825" kern="0" dirty="0">
                <a:latin typeface="+mn-lt"/>
              </a:endParaRPr>
            </a:p>
          </p:txBody>
        </p:sp>
        <p:sp>
          <p:nvSpPr>
            <p:cNvPr id="68" name="Text Box 89">
              <a:extLst>
                <a:ext uri="{FF2B5EF4-FFF2-40B4-BE49-F238E27FC236}">
                  <a16:creationId xmlns:a16="http://schemas.microsoft.com/office/drawing/2014/main" id="{954F18AB-19A2-96F1-4A41-80AA60642C65}"/>
                </a:ext>
              </a:extLst>
            </p:cNvPr>
            <p:cNvSpPr txBox="1">
              <a:spLocks noChangeArrowheads="1"/>
            </p:cNvSpPr>
            <p:nvPr/>
          </p:nvSpPr>
          <p:spPr bwMode="auto">
            <a:xfrm>
              <a:off x="8348915" y="1911148"/>
              <a:ext cx="444804" cy="385122"/>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750" kern="0" dirty="0">
                  <a:latin typeface="+mn-lt"/>
                </a:rPr>
                <a:t>D + B</a:t>
              </a:r>
            </a:p>
          </p:txBody>
        </p:sp>
        <p:cxnSp>
          <p:nvCxnSpPr>
            <p:cNvPr id="69" name="AutoShape 90">
              <a:extLst>
                <a:ext uri="{FF2B5EF4-FFF2-40B4-BE49-F238E27FC236}">
                  <a16:creationId xmlns:a16="http://schemas.microsoft.com/office/drawing/2014/main" id="{8E7B7A9B-3646-EBBE-2217-E904203B49C4}"/>
                </a:ext>
              </a:extLst>
            </p:cNvPr>
            <p:cNvCxnSpPr>
              <a:cxnSpLocks noChangeShapeType="1"/>
            </p:cNvCxnSpPr>
            <p:nvPr/>
          </p:nvCxnSpPr>
          <p:spPr bwMode="auto">
            <a:xfrm>
              <a:off x="8787760" y="2112897"/>
              <a:ext cx="196850" cy="347662"/>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0" name="AutoShape 91">
              <a:extLst>
                <a:ext uri="{FF2B5EF4-FFF2-40B4-BE49-F238E27FC236}">
                  <a16:creationId xmlns:a16="http://schemas.microsoft.com/office/drawing/2014/main" id="{5F611A56-88FA-285C-6176-DFD6A4AE1E13}"/>
                </a:ext>
              </a:extLst>
            </p:cNvPr>
            <p:cNvCxnSpPr>
              <a:cxnSpLocks noChangeShapeType="1"/>
            </p:cNvCxnSpPr>
            <p:nvPr/>
          </p:nvCxnSpPr>
          <p:spPr bwMode="auto">
            <a:xfrm>
              <a:off x="8983023" y="2041459"/>
              <a:ext cx="0" cy="43973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92">
              <a:extLst>
                <a:ext uri="{FF2B5EF4-FFF2-40B4-BE49-F238E27FC236}">
                  <a16:creationId xmlns:a16="http://schemas.microsoft.com/office/drawing/2014/main" id="{F281B8E7-1E22-9055-69B1-0290102BC94F}"/>
                </a:ext>
              </a:extLst>
            </p:cNvPr>
            <p:cNvSpPr txBox="1">
              <a:spLocks noChangeArrowheads="1"/>
            </p:cNvSpPr>
            <p:nvPr/>
          </p:nvSpPr>
          <p:spPr bwMode="auto">
            <a:xfrm>
              <a:off x="8411667" y="2872047"/>
              <a:ext cx="289769" cy="274543"/>
            </a:xfrm>
            <a:prstGeom prst="roundRect">
              <a:avLst/>
            </a:prstGeom>
            <a:solidFill>
              <a:schemeClr val="accent4"/>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1"/>
                  </a:solidFill>
                  <a:latin typeface="+mn-lt"/>
                </a:rPr>
                <a:t>C3</a:t>
              </a:r>
            </a:p>
          </p:txBody>
        </p:sp>
        <p:sp>
          <p:nvSpPr>
            <p:cNvPr id="72" name="Text Box 93">
              <a:extLst>
                <a:ext uri="{FF2B5EF4-FFF2-40B4-BE49-F238E27FC236}">
                  <a16:creationId xmlns:a16="http://schemas.microsoft.com/office/drawing/2014/main" id="{4496FFD0-2A43-35EE-15A2-30CE85A3C009}"/>
                </a:ext>
              </a:extLst>
            </p:cNvPr>
            <p:cNvSpPr txBox="1">
              <a:spLocks noChangeArrowheads="1"/>
            </p:cNvSpPr>
            <p:nvPr/>
          </p:nvSpPr>
          <p:spPr bwMode="auto">
            <a:xfrm>
              <a:off x="8563011" y="2460233"/>
              <a:ext cx="762257"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t>
              </a:r>
              <a:r>
                <a:rPr lang="en-US" sz="825" kern="0" baseline="-25000" dirty="0">
                  <a:latin typeface="+mn-lt"/>
                </a:rPr>
                <a:t>H2O </a:t>
              </a:r>
              <a:r>
                <a:rPr lang="en-US" sz="825" kern="0" dirty="0">
                  <a:latin typeface="+mn-lt"/>
                </a:rPr>
                <a:t>Bb</a:t>
              </a:r>
            </a:p>
          </p:txBody>
        </p:sp>
        <p:cxnSp>
          <p:nvCxnSpPr>
            <p:cNvPr id="73" name="AutoShape 94">
              <a:extLst>
                <a:ext uri="{FF2B5EF4-FFF2-40B4-BE49-F238E27FC236}">
                  <a16:creationId xmlns:a16="http://schemas.microsoft.com/office/drawing/2014/main" id="{465FF1D8-BBBC-2CD0-8918-B4643C32B953}"/>
                </a:ext>
              </a:extLst>
            </p:cNvPr>
            <p:cNvCxnSpPr>
              <a:cxnSpLocks noChangeShapeType="1"/>
            </p:cNvCxnSpPr>
            <p:nvPr/>
          </p:nvCxnSpPr>
          <p:spPr bwMode="auto">
            <a:xfrm>
              <a:off x="9008423" y="1546159"/>
              <a:ext cx="0" cy="2286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74" name="Group 95">
              <a:extLst>
                <a:ext uri="{FF2B5EF4-FFF2-40B4-BE49-F238E27FC236}">
                  <a16:creationId xmlns:a16="http://schemas.microsoft.com/office/drawing/2014/main" id="{191BBA83-68C5-8120-1F69-5C5B7D07D6D4}"/>
                </a:ext>
              </a:extLst>
            </p:cNvPr>
            <p:cNvGrpSpPr>
              <a:grpSpLocks/>
            </p:cNvGrpSpPr>
            <p:nvPr/>
          </p:nvGrpSpPr>
          <p:grpSpPr bwMode="auto">
            <a:xfrm rot="16200000" flipV="1">
              <a:off x="8261505" y="2481991"/>
              <a:ext cx="230187" cy="488950"/>
              <a:chOff x="5419" y="1493"/>
              <a:chExt cx="155" cy="370"/>
            </a:xfrm>
          </p:grpSpPr>
          <p:cxnSp>
            <p:nvCxnSpPr>
              <p:cNvPr id="81" name="AutoShape 96">
                <a:extLst>
                  <a:ext uri="{FF2B5EF4-FFF2-40B4-BE49-F238E27FC236}">
                    <a16:creationId xmlns:a16="http://schemas.microsoft.com/office/drawing/2014/main" id="{5F83C9AA-0B36-8C4A-3CF7-53DAB5441C4C}"/>
                  </a:ext>
                </a:extLst>
              </p:cNvPr>
              <p:cNvCxnSpPr>
                <a:cxnSpLocks noChangeShapeType="1"/>
              </p:cNvCxnSpPr>
              <p:nvPr/>
            </p:nvCxnSpPr>
            <p:spPr bwMode="auto">
              <a:xfrm>
                <a:off x="5419" y="1548"/>
                <a:ext cx="149" cy="276"/>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 name="AutoShape 97">
                <a:extLst>
                  <a:ext uri="{FF2B5EF4-FFF2-40B4-BE49-F238E27FC236}">
                    <a16:creationId xmlns:a16="http://schemas.microsoft.com/office/drawing/2014/main" id="{C2102944-09F8-FEBA-18ED-A8620DDD63A8}"/>
                  </a:ext>
                </a:extLst>
              </p:cNvPr>
              <p:cNvCxnSpPr>
                <a:cxnSpLocks noChangeShapeType="1"/>
              </p:cNvCxnSpPr>
              <p:nvPr/>
            </p:nvCxnSpPr>
            <p:spPr bwMode="auto">
              <a:xfrm rot="-5400000" flipH="1" flipV="1">
                <a:off x="5387" y="1678"/>
                <a:ext cx="37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75" name="Arc 98">
              <a:extLst>
                <a:ext uri="{FF2B5EF4-FFF2-40B4-BE49-F238E27FC236}">
                  <a16:creationId xmlns:a16="http://schemas.microsoft.com/office/drawing/2014/main" id="{0A276AB8-4E0D-6873-FB19-26D0692040B0}"/>
                </a:ext>
              </a:extLst>
            </p:cNvPr>
            <p:cNvSpPr>
              <a:spLocks/>
            </p:cNvSpPr>
            <p:nvPr/>
          </p:nvSpPr>
          <p:spPr bwMode="auto">
            <a:xfrm rot="21463437" flipV="1">
              <a:off x="5864659" y="2751934"/>
              <a:ext cx="2061601" cy="699703"/>
            </a:xfrm>
            <a:custGeom>
              <a:avLst/>
              <a:gdLst>
                <a:gd name="T0" fmla="*/ 0 w 21497"/>
                <a:gd name="T1" fmla="*/ 0 h 21600"/>
                <a:gd name="T2" fmla="*/ 2147483647 w 21497"/>
                <a:gd name="T3" fmla="*/ 2147483647 h 21600"/>
                <a:gd name="T4" fmla="*/ 0 w 21497"/>
                <a:gd name="T5" fmla="*/ 2147483647 h 21600"/>
                <a:gd name="T6" fmla="*/ 0 60000 65536"/>
                <a:gd name="T7" fmla="*/ 0 60000 65536"/>
                <a:gd name="T8" fmla="*/ 0 60000 65536"/>
                <a:gd name="T9" fmla="*/ 0 w 21497"/>
                <a:gd name="T10" fmla="*/ 0 h 21600"/>
                <a:gd name="T11" fmla="*/ 21497 w 21497"/>
                <a:gd name="T12" fmla="*/ 21600 h 21600"/>
              </a:gdLst>
              <a:ahLst/>
              <a:cxnLst>
                <a:cxn ang="T6">
                  <a:pos x="T0" y="T1"/>
                </a:cxn>
                <a:cxn ang="T7">
                  <a:pos x="T2" y="T3"/>
                </a:cxn>
                <a:cxn ang="T8">
                  <a:pos x="T4" y="T5"/>
                </a:cxn>
              </a:cxnLst>
              <a:rect l="T9" t="T10" r="T11" b="T12"/>
              <a:pathLst>
                <a:path w="21497" h="21600" fill="none" extrusionOk="0">
                  <a:moveTo>
                    <a:pt x="-1" y="0"/>
                  </a:moveTo>
                  <a:cubicBezTo>
                    <a:pt x="11111" y="0"/>
                    <a:pt x="20410" y="8430"/>
                    <a:pt x="21496" y="19489"/>
                  </a:cubicBezTo>
                </a:path>
                <a:path w="21497" h="21600" stroke="0" extrusionOk="0">
                  <a:moveTo>
                    <a:pt x="-1" y="0"/>
                  </a:moveTo>
                  <a:cubicBezTo>
                    <a:pt x="11111" y="0"/>
                    <a:pt x="20410" y="8430"/>
                    <a:pt x="21496" y="19489"/>
                  </a:cubicBezTo>
                  <a:lnTo>
                    <a:pt x="0" y="21600"/>
                  </a:lnTo>
                  <a:lnTo>
                    <a:pt x="-1" y="0"/>
                  </a:lnTo>
                  <a:close/>
                </a:path>
              </a:pathLst>
            </a:custGeom>
            <a:noFill/>
            <a:ln w="19050">
              <a:solidFill>
                <a:schemeClr val="tx1"/>
              </a:solidFill>
              <a:round/>
              <a:headEnd/>
              <a:tailEnd type="triangle" w="med" len="med"/>
            </a:ln>
          </p:spPr>
          <p:txBody>
            <a:bodyPr lIns="57134" tIns="28567" rIns="57134" bIns="28567"/>
            <a:lstStyle/>
            <a:p>
              <a:pPr>
                <a:defRPr/>
              </a:pPr>
              <a:endParaRPr lang="en-US" sz="1050" kern="0">
                <a:solidFill>
                  <a:sysClr val="windowText" lastClr="000000"/>
                </a:solidFill>
              </a:endParaRPr>
            </a:p>
          </p:txBody>
        </p:sp>
        <p:sp>
          <p:nvSpPr>
            <p:cNvPr id="76" name="Text Box 99">
              <a:extLst>
                <a:ext uri="{FF2B5EF4-FFF2-40B4-BE49-F238E27FC236}">
                  <a16:creationId xmlns:a16="http://schemas.microsoft.com/office/drawing/2014/main" id="{1B8BEFCC-16A8-B159-9276-4ED9C2B30E68}"/>
                </a:ext>
              </a:extLst>
            </p:cNvPr>
            <p:cNvSpPr txBox="1">
              <a:spLocks noChangeArrowheads="1"/>
            </p:cNvSpPr>
            <p:nvPr/>
          </p:nvSpPr>
          <p:spPr bwMode="auto">
            <a:xfrm>
              <a:off x="7403938" y="3203786"/>
              <a:ext cx="823164" cy="415627"/>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Amplification</a:t>
              </a:r>
            </a:p>
          </p:txBody>
        </p:sp>
        <p:sp>
          <p:nvSpPr>
            <p:cNvPr id="77" name="Text Box 100">
              <a:extLst>
                <a:ext uri="{FF2B5EF4-FFF2-40B4-BE49-F238E27FC236}">
                  <a16:creationId xmlns:a16="http://schemas.microsoft.com/office/drawing/2014/main" id="{FE44A66E-662C-A71C-A99C-86CF7C136B5E}"/>
                </a:ext>
              </a:extLst>
            </p:cNvPr>
            <p:cNvSpPr txBox="1">
              <a:spLocks noChangeArrowheads="1"/>
            </p:cNvSpPr>
            <p:nvPr/>
          </p:nvSpPr>
          <p:spPr bwMode="auto">
            <a:xfrm>
              <a:off x="9262517" y="1846325"/>
              <a:ext cx="634906" cy="493795"/>
            </a:xfrm>
            <a:prstGeom prst="roundRect">
              <a:avLst/>
            </a:prstGeom>
            <a:solidFill>
              <a:schemeClr val="accent6"/>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825" kern="0" dirty="0">
                  <a:solidFill>
                    <a:schemeClr val="bg1"/>
                  </a:solidFill>
                  <a:latin typeface="+mn-lt"/>
                </a:rPr>
                <a:t>C3</a:t>
              </a:r>
              <a:r>
                <a:rPr lang="en-US" sz="825" kern="0" baseline="-25000" dirty="0">
                  <a:solidFill>
                    <a:schemeClr val="bg1"/>
                  </a:solidFill>
                  <a:latin typeface="+mn-lt"/>
                </a:rPr>
                <a:t>H20</a:t>
              </a:r>
            </a:p>
            <a:p>
              <a:pPr algn="ctr">
                <a:defRPr/>
              </a:pPr>
              <a:r>
                <a:rPr lang="en-US" sz="825" kern="0" dirty="0" err="1">
                  <a:solidFill>
                    <a:schemeClr val="bg1"/>
                  </a:solidFill>
                  <a:latin typeface="+mn-lt"/>
                </a:rPr>
                <a:t>Tickover</a:t>
              </a:r>
              <a:r>
                <a:rPr lang="en-US" sz="825" kern="0" dirty="0">
                  <a:solidFill>
                    <a:schemeClr val="bg1"/>
                  </a:solidFill>
                  <a:latin typeface="+mn-lt"/>
                </a:rPr>
                <a:t> </a:t>
              </a:r>
            </a:p>
          </p:txBody>
        </p:sp>
        <p:sp>
          <p:nvSpPr>
            <p:cNvPr id="78" name="Text Box 101">
              <a:extLst>
                <a:ext uri="{FF2B5EF4-FFF2-40B4-BE49-F238E27FC236}">
                  <a16:creationId xmlns:a16="http://schemas.microsoft.com/office/drawing/2014/main" id="{039C5A9A-A6D0-F815-FD44-85F3B5A2AF02}"/>
                </a:ext>
              </a:extLst>
            </p:cNvPr>
            <p:cNvSpPr txBox="1">
              <a:spLocks noChangeArrowheads="1"/>
            </p:cNvSpPr>
            <p:nvPr/>
          </p:nvSpPr>
          <p:spPr bwMode="auto">
            <a:xfrm>
              <a:off x="8845398" y="1318212"/>
              <a:ext cx="317453" cy="274543"/>
            </a:xfrm>
            <a:prstGeom prst="roundRect">
              <a:avLst/>
            </a:prstGeom>
            <a:solidFill>
              <a:schemeClr val="accent1"/>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2"/>
                  </a:solidFill>
                  <a:latin typeface="+mn-lt"/>
                </a:rPr>
                <a:t>C3</a:t>
              </a:r>
            </a:p>
          </p:txBody>
        </p:sp>
        <p:cxnSp>
          <p:nvCxnSpPr>
            <p:cNvPr id="79" name="AutoShape 96">
              <a:extLst>
                <a:ext uri="{FF2B5EF4-FFF2-40B4-BE49-F238E27FC236}">
                  <a16:creationId xmlns:a16="http://schemas.microsoft.com/office/drawing/2014/main" id="{3D98C962-C632-E954-762C-ED78A98AE9DA}"/>
                </a:ext>
              </a:extLst>
            </p:cNvPr>
            <p:cNvCxnSpPr>
              <a:cxnSpLocks noChangeShapeType="1"/>
            </p:cNvCxnSpPr>
            <p:nvPr/>
          </p:nvCxnSpPr>
          <p:spPr bwMode="auto">
            <a:xfrm rot="5400000" flipH="1" flipV="1">
              <a:off x="5985029" y="3486878"/>
              <a:ext cx="182562" cy="228600"/>
            </a:xfrm>
            <a:prstGeom prst="curvedConnector2">
              <a:avLst/>
            </a:prstGeom>
            <a:noFill/>
            <a:ln w="19050">
              <a:solidFill>
                <a:srgbClr val="FFD049"/>
              </a:solidFill>
              <a:round/>
              <a:headEnd/>
              <a:tailEnd/>
            </a:ln>
            <a:extLst>
              <a:ext uri="{909E8E84-426E-40DD-AFC4-6F175D3DCCD1}">
                <a14:hiddenFill xmlns:a14="http://schemas.microsoft.com/office/drawing/2010/main">
                  <a:noFill/>
                </a14:hiddenFill>
              </a:ext>
            </a:extLst>
          </p:spPr>
        </p:cxnSp>
        <p:cxnSp>
          <p:nvCxnSpPr>
            <p:cNvPr id="80" name="AutoShape 3">
              <a:extLst>
                <a:ext uri="{FF2B5EF4-FFF2-40B4-BE49-F238E27FC236}">
                  <a16:creationId xmlns:a16="http://schemas.microsoft.com/office/drawing/2014/main" id="{74309115-5FE6-7305-86A5-85547DDE8A69}"/>
                </a:ext>
              </a:extLst>
            </p:cNvPr>
            <p:cNvCxnSpPr>
              <a:cxnSpLocks noChangeShapeType="1"/>
            </p:cNvCxnSpPr>
            <p:nvPr/>
          </p:nvCxnSpPr>
          <p:spPr bwMode="auto">
            <a:xfrm>
              <a:off x="5879424" y="3518365"/>
              <a:ext cx="356213" cy="1907"/>
            </a:xfrm>
            <a:prstGeom prst="straightConnector1">
              <a:avLst/>
            </a:prstGeom>
            <a:noFill/>
            <a:ln w="19050">
              <a:solidFill>
                <a:schemeClr val="bg2">
                  <a:lumMod val="50000"/>
                  <a:lumOff val="50000"/>
                </a:schemeClr>
              </a:solidFill>
              <a:round/>
              <a:headEnd/>
              <a:tailEnd type="triangle" w="med" len="med"/>
            </a:ln>
          </p:spPr>
        </p:cxnSp>
      </p:grpSp>
      <p:grpSp>
        <p:nvGrpSpPr>
          <p:cNvPr id="101" name="Group 100">
            <a:extLst>
              <a:ext uri="{FF2B5EF4-FFF2-40B4-BE49-F238E27FC236}">
                <a16:creationId xmlns:a16="http://schemas.microsoft.com/office/drawing/2014/main" id="{097286E3-0828-58A0-4A6D-DCCCE13691FB}"/>
              </a:ext>
            </a:extLst>
          </p:cNvPr>
          <p:cNvGrpSpPr/>
          <p:nvPr/>
        </p:nvGrpSpPr>
        <p:grpSpPr>
          <a:xfrm>
            <a:off x="4911559" y="1622300"/>
            <a:ext cx="1212850" cy="795337"/>
            <a:chOff x="3529013" y="2179638"/>
            <a:chExt cx="1212850" cy="795337"/>
          </a:xfrm>
          <a:solidFill>
            <a:schemeClr val="accent3"/>
          </a:solidFill>
        </p:grpSpPr>
        <p:sp>
          <p:nvSpPr>
            <p:cNvPr id="102" name="Rectangle 101">
              <a:extLst>
                <a:ext uri="{FF2B5EF4-FFF2-40B4-BE49-F238E27FC236}">
                  <a16:creationId xmlns:a16="http://schemas.microsoft.com/office/drawing/2014/main" id="{8B09C806-E7EA-9AAA-95BB-FF6F5861D1CF}"/>
                </a:ext>
              </a:extLst>
            </p:cNvPr>
            <p:cNvSpPr/>
            <p:nvPr/>
          </p:nvSpPr>
          <p:spPr>
            <a:xfrm>
              <a:off x="3529013" y="2179638"/>
              <a:ext cx="1212850" cy="411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a:solidFill>
                    <a:prstClr val="white"/>
                  </a:solidFill>
                  <a:latin typeface="Calibri" panose="020F0502020204030204" pitchFamily="34" charset="0"/>
                </a:rPr>
                <a:t>Pegcetacoplan</a:t>
              </a:r>
            </a:p>
          </p:txBody>
        </p:sp>
        <p:cxnSp>
          <p:nvCxnSpPr>
            <p:cNvPr id="103" name="AutoShape 32">
              <a:extLst>
                <a:ext uri="{FF2B5EF4-FFF2-40B4-BE49-F238E27FC236}">
                  <a16:creationId xmlns:a16="http://schemas.microsoft.com/office/drawing/2014/main" id="{09CEB3A1-190B-5E3C-DD53-FAE080DD9C93}"/>
                </a:ext>
              </a:extLst>
            </p:cNvPr>
            <p:cNvCxnSpPr>
              <a:cxnSpLocks noChangeShapeType="1"/>
            </p:cNvCxnSpPr>
            <p:nvPr/>
          </p:nvCxnSpPr>
          <p:spPr bwMode="auto">
            <a:xfrm>
              <a:off x="4284153" y="2586478"/>
              <a:ext cx="74612" cy="374650"/>
            </a:xfrm>
            <a:prstGeom prst="straightConnector1">
              <a:avLst/>
            </a:prstGeom>
            <a:grpFill/>
            <a:ln w="34925">
              <a:solidFill>
                <a:schemeClr val="accent3"/>
              </a:solidFill>
              <a:round/>
              <a:headEnd/>
              <a:tailEnd/>
            </a:ln>
          </p:spPr>
        </p:cxnSp>
        <p:cxnSp>
          <p:nvCxnSpPr>
            <p:cNvPr id="104" name="AutoShape 32">
              <a:extLst>
                <a:ext uri="{FF2B5EF4-FFF2-40B4-BE49-F238E27FC236}">
                  <a16:creationId xmlns:a16="http://schemas.microsoft.com/office/drawing/2014/main" id="{B42DB4C0-A758-BB5B-1104-37392126DED0}"/>
                </a:ext>
              </a:extLst>
            </p:cNvPr>
            <p:cNvCxnSpPr>
              <a:cxnSpLocks noChangeShapeType="1"/>
            </p:cNvCxnSpPr>
            <p:nvPr/>
          </p:nvCxnSpPr>
          <p:spPr bwMode="auto">
            <a:xfrm>
              <a:off x="4259263" y="2967038"/>
              <a:ext cx="184150" cy="7937"/>
            </a:xfrm>
            <a:prstGeom prst="straightConnector1">
              <a:avLst/>
            </a:prstGeom>
            <a:grpFill/>
            <a:ln w="34925">
              <a:solidFill>
                <a:schemeClr val="accent3"/>
              </a:solidFill>
              <a:round/>
              <a:headEnd/>
              <a:tailEnd/>
            </a:ln>
          </p:spPr>
        </p:cxnSp>
      </p:grpSp>
      <p:grpSp>
        <p:nvGrpSpPr>
          <p:cNvPr id="105" name="Group 104">
            <a:extLst>
              <a:ext uri="{FF2B5EF4-FFF2-40B4-BE49-F238E27FC236}">
                <a16:creationId xmlns:a16="http://schemas.microsoft.com/office/drawing/2014/main" id="{30ED64C9-8040-7701-3E66-8C0824802C9F}"/>
              </a:ext>
            </a:extLst>
          </p:cNvPr>
          <p:cNvGrpSpPr/>
          <p:nvPr/>
        </p:nvGrpSpPr>
        <p:grpSpPr>
          <a:xfrm>
            <a:off x="4460709" y="3233612"/>
            <a:ext cx="1265000" cy="949325"/>
            <a:chOff x="3078163" y="3790950"/>
            <a:chExt cx="1265000" cy="949325"/>
          </a:xfrm>
          <a:solidFill>
            <a:schemeClr val="accent3"/>
          </a:solidFill>
        </p:grpSpPr>
        <p:sp>
          <p:nvSpPr>
            <p:cNvPr id="106" name="Rectangle 105">
              <a:extLst>
                <a:ext uri="{FF2B5EF4-FFF2-40B4-BE49-F238E27FC236}">
                  <a16:creationId xmlns:a16="http://schemas.microsoft.com/office/drawing/2014/main" id="{9988EBB2-B68F-34F4-F9A6-28099945B276}"/>
                </a:ext>
              </a:extLst>
            </p:cNvPr>
            <p:cNvSpPr/>
            <p:nvPr/>
          </p:nvSpPr>
          <p:spPr>
            <a:xfrm>
              <a:off x="3078163" y="3790950"/>
              <a:ext cx="121285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a:solidFill>
                    <a:prstClr val="white"/>
                  </a:solidFill>
                  <a:latin typeface="Calibri" panose="020F0502020204030204" pitchFamily="34" charset="0"/>
                </a:rPr>
                <a:t>Eculizumab Ravulizumab </a:t>
              </a:r>
              <a:r>
                <a:rPr lang="en-GB" sz="1200" dirty="0" err="1">
                  <a:solidFill>
                    <a:prstClr val="white"/>
                  </a:solidFill>
                  <a:latin typeface="Calibri" panose="020F0502020204030204" pitchFamily="34" charset="0"/>
                </a:rPr>
                <a:t>Crovalimab</a:t>
              </a:r>
              <a:endParaRPr lang="en-GB" sz="1200" dirty="0">
                <a:solidFill>
                  <a:prstClr val="white"/>
                </a:solidFill>
                <a:latin typeface="Calibri" panose="020F0502020204030204" pitchFamily="34" charset="0"/>
              </a:endParaRPr>
            </a:p>
          </p:txBody>
        </p:sp>
        <p:cxnSp>
          <p:nvCxnSpPr>
            <p:cNvPr id="107" name="AutoShape 32">
              <a:extLst>
                <a:ext uri="{FF2B5EF4-FFF2-40B4-BE49-F238E27FC236}">
                  <a16:creationId xmlns:a16="http://schemas.microsoft.com/office/drawing/2014/main" id="{4ADA8BE6-1B7C-6056-DBED-3DB484C78FB2}"/>
                </a:ext>
              </a:extLst>
            </p:cNvPr>
            <p:cNvCxnSpPr>
              <a:cxnSpLocks noChangeShapeType="1"/>
            </p:cNvCxnSpPr>
            <p:nvPr/>
          </p:nvCxnSpPr>
          <p:spPr bwMode="auto">
            <a:xfrm>
              <a:off x="4159250" y="4416425"/>
              <a:ext cx="23813" cy="268288"/>
            </a:xfrm>
            <a:prstGeom prst="straightConnector1">
              <a:avLst/>
            </a:prstGeom>
            <a:grpFill/>
            <a:ln w="31750">
              <a:solidFill>
                <a:schemeClr val="accent3"/>
              </a:solidFill>
              <a:round/>
              <a:headEnd/>
              <a:tailEnd/>
            </a:ln>
          </p:spPr>
        </p:cxnSp>
        <p:cxnSp>
          <p:nvCxnSpPr>
            <p:cNvPr id="108" name="AutoShape 32">
              <a:extLst>
                <a:ext uri="{FF2B5EF4-FFF2-40B4-BE49-F238E27FC236}">
                  <a16:creationId xmlns:a16="http://schemas.microsoft.com/office/drawing/2014/main" id="{59DC70E5-6907-C20F-E3B5-B103F64E0FB1}"/>
                </a:ext>
              </a:extLst>
            </p:cNvPr>
            <p:cNvCxnSpPr>
              <a:cxnSpLocks noChangeShapeType="1"/>
            </p:cNvCxnSpPr>
            <p:nvPr/>
          </p:nvCxnSpPr>
          <p:spPr bwMode="auto">
            <a:xfrm flipH="1">
              <a:off x="4043126" y="4641850"/>
              <a:ext cx="300037" cy="98425"/>
            </a:xfrm>
            <a:prstGeom prst="straightConnector1">
              <a:avLst/>
            </a:prstGeom>
            <a:grpFill/>
            <a:ln w="34925">
              <a:solidFill>
                <a:schemeClr val="accent3"/>
              </a:solidFill>
              <a:round/>
              <a:headEnd/>
              <a:tailEnd/>
            </a:ln>
          </p:spPr>
        </p:cxnSp>
      </p:grpSp>
      <p:grpSp>
        <p:nvGrpSpPr>
          <p:cNvPr id="109" name="Group 108">
            <a:extLst>
              <a:ext uri="{FF2B5EF4-FFF2-40B4-BE49-F238E27FC236}">
                <a16:creationId xmlns:a16="http://schemas.microsoft.com/office/drawing/2014/main" id="{8CA46A3B-7AA3-EC5D-AE68-22613E69F468}"/>
              </a:ext>
            </a:extLst>
          </p:cNvPr>
          <p:cNvGrpSpPr/>
          <p:nvPr/>
        </p:nvGrpSpPr>
        <p:grpSpPr>
          <a:xfrm>
            <a:off x="6310146" y="1385762"/>
            <a:ext cx="1212850" cy="760413"/>
            <a:chOff x="4927600" y="1943100"/>
            <a:chExt cx="1212850" cy="760413"/>
          </a:xfrm>
          <a:solidFill>
            <a:schemeClr val="accent3"/>
          </a:solidFill>
        </p:grpSpPr>
        <p:sp>
          <p:nvSpPr>
            <p:cNvPr id="110" name="Rectangle 109">
              <a:extLst>
                <a:ext uri="{FF2B5EF4-FFF2-40B4-BE49-F238E27FC236}">
                  <a16:creationId xmlns:a16="http://schemas.microsoft.com/office/drawing/2014/main" id="{92F3AD4B-49B4-B3A7-AE41-91F9A51F0570}"/>
                </a:ext>
              </a:extLst>
            </p:cNvPr>
            <p:cNvSpPr/>
            <p:nvPr/>
          </p:nvSpPr>
          <p:spPr>
            <a:xfrm>
              <a:off x="4927600" y="1943100"/>
              <a:ext cx="1212850" cy="409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err="1">
                  <a:solidFill>
                    <a:prstClr val="white"/>
                  </a:solidFill>
                  <a:latin typeface="Calibri" panose="020F0502020204030204" pitchFamily="34" charset="0"/>
                </a:rPr>
                <a:t>Danicopan</a:t>
              </a:r>
              <a:endParaRPr lang="en-GB" sz="1200" dirty="0">
                <a:solidFill>
                  <a:prstClr val="white"/>
                </a:solidFill>
                <a:latin typeface="Calibri" panose="020F0502020204030204" pitchFamily="34" charset="0"/>
              </a:endParaRPr>
            </a:p>
            <a:p>
              <a:pPr algn="ctr" defTabSz="457178">
                <a:defRPr/>
              </a:pPr>
              <a:r>
                <a:rPr lang="en-GB" sz="1200" dirty="0">
                  <a:solidFill>
                    <a:prstClr val="white"/>
                  </a:solidFill>
                  <a:latin typeface="Calibri" panose="020F0502020204030204" pitchFamily="34" charset="0"/>
                </a:rPr>
                <a:t>BCX9930</a:t>
              </a:r>
            </a:p>
          </p:txBody>
        </p:sp>
        <p:cxnSp>
          <p:nvCxnSpPr>
            <p:cNvPr id="111" name="AutoShape 32">
              <a:extLst>
                <a:ext uri="{FF2B5EF4-FFF2-40B4-BE49-F238E27FC236}">
                  <a16:creationId xmlns:a16="http://schemas.microsoft.com/office/drawing/2014/main" id="{56B39ADD-0DF7-D819-EA23-93E183B90B7B}"/>
                </a:ext>
              </a:extLst>
            </p:cNvPr>
            <p:cNvCxnSpPr>
              <a:cxnSpLocks noChangeShapeType="1"/>
            </p:cNvCxnSpPr>
            <p:nvPr/>
          </p:nvCxnSpPr>
          <p:spPr bwMode="auto">
            <a:xfrm>
              <a:off x="5757990" y="2318133"/>
              <a:ext cx="74613" cy="374650"/>
            </a:xfrm>
            <a:prstGeom prst="straightConnector1">
              <a:avLst/>
            </a:prstGeom>
            <a:grpFill/>
            <a:ln w="34925">
              <a:solidFill>
                <a:schemeClr val="accent3"/>
              </a:solidFill>
              <a:round/>
              <a:headEnd/>
              <a:tailEnd/>
            </a:ln>
          </p:spPr>
        </p:cxnSp>
        <p:cxnSp>
          <p:nvCxnSpPr>
            <p:cNvPr id="112" name="AutoShape 32">
              <a:extLst>
                <a:ext uri="{FF2B5EF4-FFF2-40B4-BE49-F238E27FC236}">
                  <a16:creationId xmlns:a16="http://schemas.microsoft.com/office/drawing/2014/main" id="{60E766CD-0287-65D5-93DB-1CF26B606F50}"/>
                </a:ext>
              </a:extLst>
            </p:cNvPr>
            <p:cNvCxnSpPr>
              <a:cxnSpLocks noChangeShapeType="1"/>
            </p:cNvCxnSpPr>
            <p:nvPr/>
          </p:nvCxnSpPr>
          <p:spPr bwMode="auto">
            <a:xfrm>
              <a:off x="5741988" y="2697163"/>
              <a:ext cx="184150" cy="6350"/>
            </a:xfrm>
            <a:prstGeom prst="straightConnector1">
              <a:avLst/>
            </a:prstGeom>
            <a:grpFill/>
            <a:ln w="34925">
              <a:solidFill>
                <a:schemeClr val="accent3"/>
              </a:solidFill>
              <a:round/>
              <a:headEnd/>
              <a:tailEnd/>
            </a:ln>
          </p:spPr>
        </p:cxnSp>
      </p:grpSp>
      <p:grpSp>
        <p:nvGrpSpPr>
          <p:cNvPr id="113" name="Group 112">
            <a:extLst>
              <a:ext uri="{FF2B5EF4-FFF2-40B4-BE49-F238E27FC236}">
                <a16:creationId xmlns:a16="http://schemas.microsoft.com/office/drawing/2014/main" id="{52EB1D3B-BFC4-5BE4-C56C-8E72364AF0B8}"/>
              </a:ext>
            </a:extLst>
          </p:cNvPr>
          <p:cNvGrpSpPr/>
          <p:nvPr/>
        </p:nvGrpSpPr>
        <p:grpSpPr>
          <a:xfrm>
            <a:off x="7567446" y="1393700"/>
            <a:ext cx="1212850" cy="790575"/>
            <a:chOff x="6184900" y="1951038"/>
            <a:chExt cx="1212850" cy="790575"/>
          </a:xfrm>
          <a:solidFill>
            <a:schemeClr val="accent3"/>
          </a:solidFill>
        </p:grpSpPr>
        <p:sp>
          <p:nvSpPr>
            <p:cNvPr id="114" name="Rectangle 113">
              <a:extLst>
                <a:ext uri="{FF2B5EF4-FFF2-40B4-BE49-F238E27FC236}">
                  <a16:creationId xmlns:a16="http://schemas.microsoft.com/office/drawing/2014/main" id="{56AE86BB-2D58-8DE3-BCD7-8E8F3D0CFED1}"/>
                </a:ext>
              </a:extLst>
            </p:cNvPr>
            <p:cNvSpPr/>
            <p:nvPr/>
          </p:nvSpPr>
          <p:spPr>
            <a:xfrm>
              <a:off x="6184900" y="1951038"/>
              <a:ext cx="1212850" cy="409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err="1">
                  <a:solidFill>
                    <a:prstClr val="white"/>
                  </a:solidFill>
                  <a:latin typeface="Calibri" panose="020F0502020204030204" pitchFamily="34" charset="0"/>
                </a:rPr>
                <a:t>Iptacopan</a:t>
              </a:r>
              <a:endParaRPr lang="en-GB" sz="1200" dirty="0">
                <a:solidFill>
                  <a:prstClr val="white"/>
                </a:solidFill>
                <a:latin typeface="Calibri" panose="020F0502020204030204" pitchFamily="34" charset="0"/>
              </a:endParaRPr>
            </a:p>
          </p:txBody>
        </p:sp>
        <p:cxnSp>
          <p:nvCxnSpPr>
            <p:cNvPr id="115" name="AutoShape 32">
              <a:extLst>
                <a:ext uri="{FF2B5EF4-FFF2-40B4-BE49-F238E27FC236}">
                  <a16:creationId xmlns:a16="http://schemas.microsoft.com/office/drawing/2014/main" id="{1FE3FA6A-9ADE-83D2-782F-17BE2A2D5F10}"/>
                </a:ext>
              </a:extLst>
            </p:cNvPr>
            <p:cNvCxnSpPr>
              <a:cxnSpLocks noChangeShapeType="1"/>
            </p:cNvCxnSpPr>
            <p:nvPr/>
          </p:nvCxnSpPr>
          <p:spPr bwMode="auto">
            <a:xfrm>
              <a:off x="6237288" y="2193925"/>
              <a:ext cx="38100" cy="514350"/>
            </a:xfrm>
            <a:prstGeom prst="straightConnector1">
              <a:avLst/>
            </a:prstGeom>
            <a:grpFill/>
            <a:ln w="34925">
              <a:solidFill>
                <a:schemeClr val="accent3"/>
              </a:solidFill>
              <a:round/>
              <a:headEnd/>
              <a:tailEnd/>
            </a:ln>
          </p:spPr>
        </p:cxnSp>
        <p:cxnSp>
          <p:nvCxnSpPr>
            <p:cNvPr id="116" name="AutoShape 32">
              <a:extLst>
                <a:ext uri="{FF2B5EF4-FFF2-40B4-BE49-F238E27FC236}">
                  <a16:creationId xmlns:a16="http://schemas.microsoft.com/office/drawing/2014/main" id="{0CB63CBA-090F-DB76-10A1-07DCD027B5B0}"/>
                </a:ext>
              </a:extLst>
            </p:cNvPr>
            <p:cNvCxnSpPr>
              <a:cxnSpLocks noChangeShapeType="1"/>
            </p:cNvCxnSpPr>
            <p:nvPr/>
          </p:nvCxnSpPr>
          <p:spPr bwMode="auto">
            <a:xfrm>
              <a:off x="6196013" y="2638425"/>
              <a:ext cx="117475" cy="103188"/>
            </a:xfrm>
            <a:prstGeom prst="straightConnector1">
              <a:avLst/>
            </a:prstGeom>
            <a:grpFill/>
            <a:ln w="34925">
              <a:solidFill>
                <a:schemeClr val="accent3"/>
              </a:solidFill>
              <a:round/>
              <a:headEnd/>
              <a:tailEnd/>
            </a:ln>
          </p:spPr>
        </p:cxnSp>
      </p:grpSp>
    </p:spTree>
    <p:extLst>
      <p:ext uri="{BB962C8B-B14F-4D97-AF65-F5344CB8AC3E}">
        <p14:creationId xmlns:p14="http://schemas.microsoft.com/office/powerpoint/2010/main" val="62470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dirty="0">
                <a:solidFill>
                  <a:srgbClr val="969696"/>
                </a:solidFill>
                <a:latin typeface="Arial"/>
                <a:cs typeface="Arial"/>
              </a:rPr>
              <a:t>1. Hillmen P, et al. </a:t>
            </a:r>
            <a:r>
              <a:rPr lang="en-US" sz="1200" b="0" i="1" dirty="0">
                <a:solidFill>
                  <a:srgbClr val="969696"/>
                </a:solidFill>
                <a:latin typeface="Arial"/>
                <a:cs typeface="Arial"/>
              </a:rPr>
              <a:t>Br J </a:t>
            </a:r>
            <a:r>
              <a:rPr lang="en-US" sz="1200" b="0" i="1" err="1">
                <a:solidFill>
                  <a:srgbClr val="969696"/>
                </a:solidFill>
                <a:latin typeface="Arial"/>
                <a:cs typeface="Arial"/>
              </a:rPr>
              <a:t>Haematol</a:t>
            </a:r>
            <a:r>
              <a:rPr lang="en-US" sz="1200" b="0" i="1" dirty="0">
                <a:solidFill>
                  <a:srgbClr val="969696"/>
                </a:solidFill>
                <a:latin typeface="Arial"/>
                <a:cs typeface="Arial"/>
              </a:rPr>
              <a:t>. </a:t>
            </a:r>
            <a:r>
              <a:rPr lang="en-US" sz="1200" b="0" dirty="0">
                <a:solidFill>
                  <a:srgbClr val="969696"/>
                </a:solidFill>
                <a:latin typeface="Arial"/>
                <a:cs typeface="Arial"/>
              </a:rPr>
              <a:t>2013;162(1):62-73; 2. Hillmen P, et al. </a:t>
            </a:r>
            <a:r>
              <a:rPr lang="en-US" sz="1200" b="0" i="1" dirty="0">
                <a:solidFill>
                  <a:srgbClr val="969696"/>
                </a:solidFill>
                <a:latin typeface="Arial"/>
                <a:cs typeface="Arial"/>
              </a:rPr>
              <a:t>Blood.</a:t>
            </a:r>
            <a:r>
              <a:rPr lang="en-US" sz="1200" b="0" dirty="0">
                <a:solidFill>
                  <a:srgbClr val="969696"/>
                </a:solidFill>
                <a:latin typeface="Arial"/>
                <a:cs typeface="Arial"/>
              </a:rPr>
              <a:t> 2007;110(12):4123-8; Kelly RJ, et al. </a:t>
            </a:r>
            <a:r>
              <a:rPr lang="en-US" sz="1200" b="0" i="1" dirty="0">
                <a:solidFill>
                  <a:srgbClr val="969696"/>
                </a:solidFill>
                <a:latin typeface="Arial"/>
                <a:cs typeface="Arial"/>
              </a:rPr>
              <a:t>Blood. </a:t>
            </a:r>
            <a:r>
              <a:rPr lang="en-US" sz="1200" b="0" dirty="0">
                <a:solidFill>
                  <a:srgbClr val="969696"/>
                </a:solidFill>
                <a:latin typeface="Arial"/>
                <a:cs typeface="Arial"/>
              </a:rPr>
              <a:t>2011 ;117(25):6786-92; </a:t>
            </a:r>
            <a:r>
              <a:rPr lang="en-US" sz="1200" b="0" err="1">
                <a:solidFill>
                  <a:srgbClr val="969696"/>
                </a:solidFill>
                <a:latin typeface="Arial"/>
                <a:cs typeface="Arial"/>
              </a:rPr>
              <a:t>Peffault</a:t>
            </a:r>
            <a:r>
              <a:rPr lang="en-US" sz="1200" b="0" dirty="0">
                <a:solidFill>
                  <a:srgbClr val="969696"/>
                </a:solidFill>
                <a:latin typeface="Arial"/>
                <a:cs typeface="Arial"/>
              </a:rPr>
              <a:t> de Latour P, et al. EHA 2021. Abstract S301.</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Rates of Thrombosis During C5 Inhibitor Therapy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lstStyle/>
          <a:p>
            <a:r>
              <a:rPr lang="en-US" dirty="0"/>
              <a:t>Eculizumab clinical trial thrombotic event rate 1.07 to 2.14 events / 100 patient years</a:t>
            </a:r>
          </a:p>
          <a:p>
            <a:pPr lvl="1"/>
            <a:r>
              <a:rPr lang="en-US" dirty="0"/>
              <a:t>2.14 events / 100 patient years in 467.1 patient years1 </a:t>
            </a:r>
          </a:p>
          <a:p>
            <a:pPr lvl="1"/>
            <a:r>
              <a:rPr lang="en-US" dirty="0"/>
              <a:t>1.07 events / 100 patient years2 </a:t>
            </a:r>
          </a:p>
          <a:p>
            <a:pPr lvl="1"/>
            <a:r>
              <a:rPr lang="en-US" dirty="0"/>
              <a:t>UK Leeds rate of 0.8 events / 100 patient years3</a:t>
            </a:r>
          </a:p>
          <a:p>
            <a:r>
              <a:rPr lang="en-US" dirty="0"/>
              <a:t>Ravulizumab thrombosis rate 1.38 events / 100 patient years4</a:t>
            </a:r>
          </a:p>
          <a:p>
            <a:pPr marL="0" indent="0">
              <a:buNone/>
            </a:pPr>
            <a:endParaRPr lang="en-US" dirty="0"/>
          </a:p>
        </p:txBody>
      </p:sp>
    </p:spTree>
    <p:extLst>
      <p:ext uri="{BB962C8B-B14F-4D97-AF65-F5344CB8AC3E}">
        <p14:creationId xmlns:p14="http://schemas.microsoft.com/office/powerpoint/2010/main" val="51913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a:defRPr/>
            </a:pPr>
            <a:r>
              <a:rPr lang="en-US" sz="1200" b="0">
                <a:solidFill>
                  <a:srgbClr val="969696"/>
                </a:solidFill>
                <a:effectLst/>
                <a:latin typeface="+mn-lt"/>
                <a:ea typeface="Calibri" panose="020F0502020204030204" pitchFamily="34" charset="0"/>
              </a:rPr>
              <a:t>De Castro CM. IPIG International Conference; Harrogate, United Kingdom; May 18-19, 2023</a:t>
            </a:r>
            <a:endParaRPr lang="en-US" sz="1200" b="0" baseline="30000">
              <a:solidFill>
                <a:srgbClr val="969696"/>
              </a:solidFill>
              <a:latin typeface="+mn-lt"/>
            </a:endParaRPr>
          </a:p>
          <a:p>
            <a:pPr>
              <a:defRPr/>
            </a:pPr>
            <a:r>
              <a:rPr lang="en-US" sz="1200" b="0" baseline="30000">
                <a:solidFill>
                  <a:srgbClr val="969696"/>
                </a:solidFill>
              </a:rPr>
              <a:t>a</a:t>
            </a:r>
            <a:r>
              <a:rPr lang="en-US" sz="1200" b="0">
                <a:solidFill>
                  <a:srgbClr val="969696"/>
                </a:solidFill>
              </a:rPr>
              <a:t>N is the number of patients with available lab readings at each time point; </a:t>
            </a:r>
            <a:r>
              <a:rPr lang="en-US" sz="1200" b="0" baseline="30000">
                <a:solidFill>
                  <a:srgbClr val="969696"/>
                </a:solidFill>
              </a:rPr>
              <a:t>b</a:t>
            </a:r>
            <a:r>
              <a:rPr lang="en-US" sz="1200" b="0">
                <a:solidFill>
                  <a:srgbClr val="969696"/>
                </a:solidFill>
              </a:rPr>
              <a:t>Includes patients randomized to pegcetacoplan treatment and patients who had escaped from the control arm to pegcetacoplan treatment at teach time point.</a:t>
            </a:r>
          </a:p>
          <a:p>
            <a:pPr>
              <a:defRPr/>
            </a:pPr>
            <a:r>
              <a:rPr lang="en-US" sz="1200" b="0">
                <a:solidFill>
                  <a:srgbClr val="969696"/>
                </a:solidFill>
              </a:rPr>
              <a:t>CTRL, control treatment; ECU, eculizumab; OLP, open-label period; PEG, pegcetacoplan; RCP, randomized controlled period.</a:t>
            </a:r>
          </a:p>
          <a:p>
            <a:pPr>
              <a:defRPr/>
            </a:pPr>
            <a:r>
              <a:rPr lang="en-US" sz="1200" b="0">
                <a:solidFill>
                  <a:srgbClr val="969696"/>
                </a:solidFill>
              </a:rPr>
              <a:t>Weitz I, et al. </a:t>
            </a:r>
            <a:r>
              <a:rPr lang="en-US" sz="1200" b="0" i="1">
                <a:solidFill>
                  <a:srgbClr val="969696"/>
                </a:solidFill>
              </a:rPr>
              <a:t>HemaSphere</a:t>
            </a:r>
            <a:r>
              <a:rPr lang="en-US" sz="1200" b="0">
                <a:solidFill>
                  <a:srgbClr val="969696"/>
                </a:solidFill>
              </a:rPr>
              <a:t>. 2022; 6(Suppl):p 733-4. </a:t>
            </a:r>
            <a:endParaRPr lang="en-US" sz="1200" b="0"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a:t>Rates of Thrombosis During C3 Inhibitor Therapy</a:t>
            </a:r>
            <a:endParaRPr lang="en-US" dirty="0"/>
          </a:p>
        </p:txBody>
      </p:sp>
      <p:sp>
        <p:nvSpPr>
          <p:cNvPr id="11" name="Content Placeholder 4">
            <a:extLst>
              <a:ext uri="{FF2B5EF4-FFF2-40B4-BE49-F238E27FC236}">
                <a16:creationId xmlns:a16="http://schemas.microsoft.com/office/drawing/2014/main" id="{78956F32-445A-6232-A147-47EB913F6D63}"/>
              </a:ext>
            </a:extLst>
          </p:cNvPr>
          <p:cNvSpPr txBox="1">
            <a:spLocks/>
          </p:cNvSpPr>
          <p:nvPr/>
        </p:nvSpPr>
        <p:spPr>
          <a:xfrm>
            <a:off x="609600" y="1125418"/>
            <a:ext cx="9143999" cy="5511115"/>
          </a:xfrm>
          <a:prstGeom prst="rect">
            <a:avLst/>
          </a:prstGeom>
        </p:spPr>
        <p:txBody>
          <a:bodyPr lIns="68580" tIns="34290" rIns="68580" bIns="34290">
            <a:normAutofit/>
          </a:bodyPr>
          <a:lstStyle>
            <a:lvl1pPr marL="228600" indent="-228600">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685800" indent="-22860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70000"/>
              </a:lnSpc>
              <a:spcBef>
                <a:spcPts val="300"/>
              </a:spcBef>
              <a:spcAft>
                <a:spcPts val="300"/>
              </a:spcAft>
              <a:buClr>
                <a:schemeClr val="accent3"/>
              </a:buClr>
              <a:buSzTx/>
              <a:defRPr/>
            </a:pPr>
            <a:r>
              <a:rPr lang="en-US" altLang="en-US" sz="1800" dirty="0"/>
              <a:t>307 Study</a:t>
            </a:r>
          </a:p>
          <a:p>
            <a:pPr lvl="1" eaLnBrk="1" hangingPunct="1">
              <a:lnSpc>
                <a:spcPct val="70000"/>
              </a:lnSpc>
              <a:spcBef>
                <a:spcPts val="300"/>
              </a:spcBef>
              <a:spcAft>
                <a:spcPts val="300"/>
              </a:spcAft>
              <a:buClr>
                <a:schemeClr val="accent3"/>
              </a:buClr>
              <a:buSzTx/>
              <a:defRPr/>
            </a:pPr>
            <a:r>
              <a:rPr lang="en-US" altLang="en-US" sz="1400" dirty="0"/>
              <a:t>Long-term </a:t>
            </a:r>
            <a:r>
              <a:rPr lang="en-US" altLang="en-US" sz="1400" dirty="0" err="1"/>
              <a:t>pegcetacoplan</a:t>
            </a:r>
            <a:r>
              <a:rPr lang="en-US" altLang="en-US" sz="1400" dirty="0"/>
              <a:t> extension for PNH patients on clinical trials</a:t>
            </a:r>
          </a:p>
          <a:p>
            <a:pPr lvl="1" eaLnBrk="1" hangingPunct="1">
              <a:lnSpc>
                <a:spcPct val="70000"/>
              </a:lnSpc>
              <a:spcBef>
                <a:spcPts val="300"/>
              </a:spcBef>
              <a:spcAft>
                <a:spcPts val="300"/>
              </a:spcAft>
              <a:buClr>
                <a:schemeClr val="accent3"/>
              </a:buClr>
              <a:buSzTx/>
              <a:defRPr/>
            </a:pPr>
            <a:r>
              <a:rPr lang="en-US" altLang="en-US" sz="1400" dirty="0"/>
              <a:t>Thrombotic events</a:t>
            </a:r>
          </a:p>
          <a:p>
            <a:pPr lvl="2" eaLnBrk="1" hangingPunct="1">
              <a:lnSpc>
                <a:spcPct val="70000"/>
              </a:lnSpc>
              <a:spcBef>
                <a:spcPts val="300"/>
              </a:spcBef>
              <a:spcAft>
                <a:spcPts val="300"/>
              </a:spcAft>
              <a:buClr>
                <a:schemeClr val="accent4"/>
              </a:buClr>
              <a:buFont typeface="Arial" panose="020B0604020202020204" pitchFamily="34" charset="0"/>
              <a:buChar char="•"/>
              <a:defRPr/>
            </a:pPr>
            <a:r>
              <a:rPr lang="en-US" altLang="en-US" sz="1400" dirty="0"/>
              <a:t>5 events during clinical trials, 1.22 events/100 patient years in 409.4 years</a:t>
            </a:r>
          </a:p>
          <a:p>
            <a:pPr lvl="2" eaLnBrk="1" hangingPunct="1">
              <a:lnSpc>
                <a:spcPct val="70000"/>
              </a:lnSpc>
              <a:spcBef>
                <a:spcPts val="300"/>
              </a:spcBef>
              <a:spcAft>
                <a:spcPts val="300"/>
              </a:spcAft>
              <a:buClr>
                <a:schemeClr val="accent4"/>
              </a:buClr>
              <a:buFont typeface="Arial" panose="020B0604020202020204" pitchFamily="34" charset="0"/>
              <a:buChar char="•"/>
              <a:defRPr/>
            </a:pPr>
            <a:r>
              <a:rPr lang="en-US" altLang="en-US" sz="1400" dirty="0"/>
              <a:t>2 events US post-marketing, 1.17 events/100 patients in 170.8 years </a:t>
            </a:r>
          </a:p>
          <a:p>
            <a:pPr eaLnBrk="1" hangingPunct="1">
              <a:lnSpc>
                <a:spcPct val="70000"/>
              </a:lnSpc>
              <a:spcBef>
                <a:spcPts val="300"/>
              </a:spcBef>
              <a:spcAft>
                <a:spcPts val="300"/>
              </a:spcAft>
              <a:buClr>
                <a:schemeClr val="accent3"/>
              </a:buClr>
              <a:buSzTx/>
              <a:buFont typeface="Arial" panose="020B0604020202020204" pitchFamily="34" charset="0"/>
              <a:buChar char="•"/>
              <a:defRPr/>
            </a:pPr>
            <a:r>
              <a:rPr lang="en-US" altLang="en-US" sz="1800" dirty="0"/>
              <a:t>PEGASUS and PRINCE</a:t>
            </a:r>
          </a:p>
          <a:p>
            <a:pPr lvl="1" eaLnBrk="1" hangingPunct="1">
              <a:lnSpc>
                <a:spcPct val="70000"/>
              </a:lnSpc>
              <a:spcBef>
                <a:spcPts val="300"/>
              </a:spcBef>
              <a:spcAft>
                <a:spcPts val="300"/>
              </a:spcAft>
              <a:buClr>
                <a:schemeClr val="accent4"/>
              </a:buClr>
              <a:buSzTx/>
              <a:buFont typeface="Arial" panose="020B0604020202020204" pitchFamily="34" charset="0"/>
              <a:buChar char="•"/>
              <a:defRPr/>
            </a:pPr>
            <a:r>
              <a:rPr lang="en-US" altLang="en-US" sz="1400" dirty="0"/>
              <a:t>Post hoc analysis examined incidence of thrombosis, anti-thrombotic therapy, and D-dimer normalization in PNH patients treated with </a:t>
            </a:r>
            <a:r>
              <a:rPr lang="en-US" altLang="en-US" sz="1400" dirty="0" err="1"/>
              <a:t>pegcetacoplan</a:t>
            </a:r>
            <a:endParaRPr lang="en-US" altLang="en-US" sz="1400" dirty="0"/>
          </a:p>
          <a:p>
            <a:pPr lvl="1" eaLnBrk="1" hangingPunct="1">
              <a:lnSpc>
                <a:spcPct val="70000"/>
              </a:lnSpc>
              <a:spcBef>
                <a:spcPts val="300"/>
              </a:spcBef>
              <a:spcAft>
                <a:spcPts val="300"/>
              </a:spcAft>
              <a:buClr>
                <a:schemeClr val="accent4"/>
              </a:buClr>
              <a:buSzTx/>
              <a:buFont typeface="Arial" panose="020B0604020202020204" pitchFamily="34" charset="0"/>
              <a:buChar char="•"/>
              <a:defRPr/>
            </a:pPr>
            <a:r>
              <a:rPr lang="en-US" altLang="en-US" sz="1400" dirty="0" err="1"/>
              <a:t>Pegcetacoplan</a:t>
            </a:r>
            <a:r>
              <a:rPr lang="en-US" altLang="en-US" sz="1400" dirty="0"/>
              <a:t>: 1.54 events/100 patient years in 130 patient-years</a:t>
            </a:r>
          </a:p>
          <a:p>
            <a:pPr lvl="1" eaLnBrk="1" hangingPunct="1">
              <a:lnSpc>
                <a:spcPct val="70000"/>
              </a:lnSpc>
              <a:spcBef>
                <a:spcPts val="300"/>
              </a:spcBef>
              <a:spcAft>
                <a:spcPts val="300"/>
              </a:spcAft>
              <a:buClr>
                <a:schemeClr val="accent4"/>
              </a:buClr>
              <a:buSzTx/>
              <a:buFont typeface="Arial" panose="020B0604020202020204" pitchFamily="34" charset="0"/>
              <a:buChar char="•"/>
              <a:defRPr/>
            </a:pPr>
            <a:r>
              <a:rPr lang="en-US" altLang="en-US" sz="1400" dirty="0"/>
              <a:t>Eculizumab: 1.77 events/100 patient years for patients on ECU treatment before entry into PEGASUS</a:t>
            </a:r>
          </a:p>
        </p:txBody>
      </p:sp>
      <p:pic>
        <p:nvPicPr>
          <p:cNvPr id="6" name="Picture 5" descr="A table with numbers and a few words&#10;&#10;Description automatically generated with medium confidence">
            <a:extLst>
              <a:ext uri="{FF2B5EF4-FFF2-40B4-BE49-F238E27FC236}">
                <a16:creationId xmlns:a16="http://schemas.microsoft.com/office/drawing/2014/main" id="{7B31BB87-3853-AEDA-C672-98B2AA54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639" y="3392695"/>
            <a:ext cx="5454722" cy="2425308"/>
          </a:xfrm>
          <a:prstGeom prst="rect">
            <a:avLst/>
          </a:prstGeom>
        </p:spPr>
      </p:pic>
    </p:spTree>
    <p:extLst>
      <p:ext uri="{BB962C8B-B14F-4D97-AF65-F5344CB8AC3E}">
        <p14:creationId xmlns:p14="http://schemas.microsoft.com/office/powerpoint/2010/main" val="2108017437"/>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1182</Words>
  <Application>Microsoft Macintosh PowerPoint</Application>
  <PresentationFormat>Widescreen</PresentationFormat>
  <Paragraphs>184</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Century Gothic</vt:lpstr>
      <vt:lpstr>Tahoma</vt:lpstr>
      <vt:lpstr>Trebuchet MS</vt:lpstr>
      <vt:lpstr>Wingdings</vt:lpstr>
      <vt:lpstr>2022 Hem Onc</vt:lpstr>
      <vt:lpstr>Office Theme</vt:lpstr>
      <vt:lpstr>What Is the Impact of First Line PNH Treatment Choice on Risk of Thrombosis?</vt:lpstr>
      <vt:lpstr>PowerPoint Presentation</vt:lpstr>
      <vt:lpstr>Disclaimer</vt:lpstr>
      <vt:lpstr>Thrombosis (Blood clots) in PNH</vt:lpstr>
      <vt:lpstr>Thrombosis in PNH</vt:lpstr>
      <vt:lpstr>Thrombotic Events</vt:lpstr>
      <vt:lpstr>Complement Activation: Current and Emerging Targets</vt:lpstr>
      <vt:lpstr>Rates of Thrombosis During C5 Inhibitor Therapy</vt:lpstr>
      <vt:lpstr>Rates of Thrombosis During C3 Inhibitor Therapy</vt:lpstr>
      <vt:lpstr>PEGCETACOPLAN – Real World Data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2023-09-15T17:42:57Z</dcterms:modified>
  <cp:category/>
</cp:coreProperties>
</file>