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 id="2147483725" r:id="rId2"/>
  </p:sldMasterIdLst>
  <p:notesMasterIdLst>
    <p:notesMasterId r:id="rId18"/>
  </p:notesMasterIdLst>
  <p:sldIdLst>
    <p:sldId id="259" r:id="rId3"/>
    <p:sldId id="275" r:id="rId4"/>
    <p:sldId id="256" r:id="rId5"/>
    <p:sldId id="261" r:id="rId6"/>
    <p:sldId id="265" r:id="rId7"/>
    <p:sldId id="266" r:id="rId8"/>
    <p:sldId id="267" r:id="rId9"/>
    <p:sldId id="268" r:id="rId10"/>
    <p:sldId id="269" r:id="rId11"/>
    <p:sldId id="270" r:id="rId12"/>
    <p:sldId id="271" r:id="rId13"/>
    <p:sldId id="272" r:id="rId14"/>
    <p:sldId id="273" r:id="rId15"/>
    <p:sldId id="274"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88" autoAdjust="0"/>
    <p:restoredTop sz="96327"/>
  </p:normalViewPr>
  <p:slideViewPr>
    <p:cSldViewPr snapToGrid="0">
      <p:cViewPr varScale="1">
        <p:scale>
          <a:sx n="124" d="100"/>
          <a:sy n="124" d="100"/>
        </p:scale>
        <p:origin x="47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9/15/23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1443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17443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10669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95763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12082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31075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7075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47758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13380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92972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8939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9/15/23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4806857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4.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15.sv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045"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B0D0-4D64-4459-95DF-0B74CEBFB011}"/>
              </a:ext>
            </a:extLst>
          </p:cNvPr>
          <p:cNvSpPr>
            <a:spLocks noGrp="1"/>
          </p:cNvSpPr>
          <p:nvPr>
            <p:ph type="title"/>
          </p:nvPr>
        </p:nvSpPr>
        <p:spPr>
          <a:xfrm>
            <a:off x="609601" y="1709738"/>
            <a:ext cx="10659034" cy="2852737"/>
          </a:xfrm>
        </p:spPr>
        <p:txBody>
          <a:bodyPr/>
          <a:lstStyle/>
          <a:p>
            <a:r>
              <a:rPr lang="en-US" dirty="0"/>
              <a:t>Patient Case: How Would You Treat a Newly Diagnosed PNH Patient With Near Normal Hgb?</a:t>
            </a:r>
          </a:p>
        </p:txBody>
      </p:sp>
      <p:sp>
        <p:nvSpPr>
          <p:cNvPr id="10" name="Text Placeholder 9">
            <a:extLst>
              <a:ext uri="{FF2B5EF4-FFF2-40B4-BE49-F238E27FC236}">
                <a16:creationId xmlns:a16="http://schemas.microsoft.com/office/drawing/2014/main" id="{10935DD7-B87A-4169-AD29-DA31816084D2}"/>
              </a:ext>
            </a:extLst>
          </p:cNvPr>
          <p:cNvSpPr>
            <a:spLocks noGrp="1"/>
          </p:cNvSpPr>
          <p:nvPr>
            <p:ph type="body" idx="1"/>
          </p:nvPr>
        </p:nvSpPr>
        <p:spPr/>
        <p:txBody>
          <a:bodyPr>
            <a:normAutofit lnSpcReduction="10000"/>
          </a:bodyPr>
          <a:lstStyle/>
          <a:p>
            <a:r>
              <a:rPr lang="en-US" dirty="0"/>
              <a:t>Catherine Broome, MD</a:t>
            </a:r>
          </a:p>
          <a:p>
            <a:r>
              <a:rPr lang="en-US" dirty="0"/>
              <a:t>Associate Professor</a:t>
            </a:r>
          </a:p>
          <a:p>
            <a:r>
              <a:rPr lang="en-US" dirty="0"/>
              <a:t>Medicine MedStar Georgetown University Lombardi Cancer Center</a:t>
            </a:r>
          </a:p>
          <a:p>
            <a:r>
              <a:rPr lang="en-US" dirty="0"/>
              <a:t>Washington DC</a:t>
            </a:r>
          </a:p>
        </p:txBody>
      </p:sp>
    </p:spTree>
    <p:extLst>
      <p:ext uri="{BB962C8B-B14F-4D97-AF65-F5344CB8AC3E}">
        <p14:creationId xmlns:p14="http://schemas.microsoft.com/office/powerpoint/2010/main" val="4273225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Thrombosis in PNH</a:t>
            </a:r>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1"/>
          </p:nvPr>
        </p:nvSpPr>
        <p:spPr/>
        <p:txBody>
          <a:bodyPr>
            <a:normAutofit/>
          </a:bodyPr>
          <a:lstStyle/>
          <a:p>
            <a:r>
              <a:rPr lang="en-US" dirty="0"/>
              <a:t>Thrombosis in PNH leads to severe morbidity and is the most common cause of mortality</a:t>
            </a:r>
            <a:endParaRPr lang="en-US" strike="sngStrike" dirty="0"/>
          </a:p>
          <a:p>
            <a:r>
              <a:rPr lang="en-US" dirty="0"/>
              <a:t>Venous thrombosis is more common than arterial thrombosis</a:t>
            </a:r>
            <a:endParaRPr lang="en-US" strike="sngStrike" dirty="0"/>
          </a:p>
          <a:p>
            <a:r>
              <a:rPr lang="en-US" dirty="0"/>
              <a:t>Thrombosis may occur in any PNH patient, but those with a large percentage of PNH cells (&gt;50% WBC) have the greatest risk</a:t>
            </a:r>
            <a:endParaRPr lang="en-US" strike="sngStrike" dirty="0"/>
          </a:p>
          <a:p>
            <a:r>
              <a:rPr lang="en-US" dirty="0"/>
              <a:t>The 10-year risk of thrombosis for those with &gt;50% clone is 44%, whereas it is only 5.8% in patients with &lt;50% clone</a:t>
            </a:r>
            <a:endParaRPr lang="en-US" strike="sngStrike" dirty="0"/>
          </a:p>
        </p:txBody>
      </p:sp>
    </p:spTree>
    <p:extLst>
      <p:ext uri="{BB962C8B-B14F-4D97-AF65-F5344CB8AC3E}">
        <p14:creationId xmlns:p14="http://schemas.microsoft.com/office/powerpoint/2010/main" val="3392468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sz="3200"/>
              <a:t>Mechanisms for Thrombosis in PNH</a:t>
            </a:r>
            <a:endParaRPr lang="en-US" dirty="0"/>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1"/>
          </p:nvPr>
        </p:nvSpPr>
        <p:spPr>
          <a:xfrm>
            <a:off x="609600" y="1385082"/>
            <a:ext cx="10744200" cy="4722477"/>
          </a:xfrm>
        </p:spPr>
        <p:txBody>
          <a:bodyPr>
            <a:normAutofit lnSpcReduction="10000"/>
          </a:bodyPr>
          <a:lstStyle/>
          <a:p>
            <a:pPr marL="285750" indent="-285750">
              <a:buNone/>
              <a:defRPr/>
            </a:pPr>
            <a:r>
              <a:rPr lang="en-US" sz="2400" b="1" dirty="0"/>
              <a:t>Multifactorial pathogenesis of thrombosis in PNH:</a:t>
            </a:r>
          </a:p>
          <a:p>
            <a:pPr marL="285750" indent="-285750">
              <a:defRPr/>
            </a:pPr>
            <a:r>
              <a:rPr lang="en-US" sz="1800" dirty="0"/>
              <a:t>Hemolysis</a:t>
            </a:r>
          </a:p>
          <a:p>
            <a:pPr marL="682625" lvl="1" indent="-282575">
              <a:defRPr/>
            </a:pPr>
            <a:r>
              <a:rPr lang="en-US" sz="1800" dirty="0"/>
              <a:t>Reduced Nitric Oxide</a:t>
            </a:r>
            <a:r>
              <a:rPr lang="en-US" sz="1800" baseline="30000" dirty="0"/>
              <a:t>1</a:t>
            </a:r>
          </a:p>
          <a:p>
            <a:pPr marL="968375" lvl="2" indent="-171450">
              <a:defRPr/>
            </a:pPr>
            <a:r>
              <a:rPr lang="en-US" sz="1800" dirty="0"/>
              <a:t>Platelet hyperreactivity</a:t>
            </a:r>
          </a:p>
          <a:p>
            <a:pPr marL="968375" lvl="2" indent="-171450">
              <a:defRPr/>
            </a:pPr>
            <a:r>
              <a:rPr lang="en-US" sz="1800" dirty="0"/>
              <a:t>Hypercoagulability</a:t>
            </a:r>
          </a:p>
          <a:p>
            <a:pPr marL="682625" lvl="1" indent="-282575">
              <a:defRPr/>
            </a:pPr>
            <a:r>
              <a:rPr lang="en-US" sz="1800" dirty="0"/>
              <a:t>Prothrombotic membranes</a:t>
            </a:r>
            <a:r>
              <a:rPr lang="en-US" sz="1800" baseline="30000" dirty="0"/>
              <a:t>2</a:t>
            </a:r>
          </a:p>
          <a:p>
            <a:pPr marL="285750" indent="-285750">
              <a:defRPr/>
            </a:pPr>
            <a:r>
              <a:rPr lang="en-US" sz="1800" dirty="0"/>
              <a:t>Excessive platelet activation from CD59 deficiency</a:t>
            </a:r>
            <a:r>
              <a:rPr lang="en-US" sz="1800" baseline="30000" dirty="0"/>
              <a:t>1</a:t>
            </a:r>
          </a:p>
          <a:p>
            <a:pPr marL="285750" lvl="2" indent="-285750">
              <a:buClr>
                <a:schemeClr val="hlink"/>
              </a:buClr>
              <a:defRPr/>
            </a:pPr>
            <a:r>
              <a:rPr lang="en-US" sz="1800" dirty="0"/>
              <a:t>Impaired fibrinolysis receptor for urokinase-type plasminogen activator (u-PAR) is deficient on PNH leukocytes</a:t>
            </a:r>
            <a:endParaRPr lang="en-US" sz="1800" baseline="30000" dirty="0"/>
          </a:p>
          <a:p>
            <a:pPr marL="285750" indent="-285750">
              <a:defRPr/>
            </a:pPr>
            <a:r>
              <a:rPr lang="en-US" sz="1800" dirty="0"/>
              <a:t>Platelet consumption may result from microthrombi</a:t>
            </a:r>
            <a:r>
              <a:rPr lang="en-US" sz="1800" baseline="30000" dirty="0"/>
              <a:t>2,3</a:t>
            </a:r>
          </a:p>
          <a:p>
            <a:pPr marL="285750" indent="-285750">
              <a:defRPr/>
            </a:pPr>
            <a:r>
              <a:rPr lang="en-US" sz="1800" b="1" i="1" dirty="0"/>
              <a:t>Endothelial cell </a:t>
            </a:r>
            <a:r>
              <a:rPr lang="en-US" sz="1800" i="1" dirty="0"/>
              <a:t>perturbation</a:t>
            </a:r>
            <a:endParaRPr lang="en-US" sz="1800" baseline="30000" dirty="0"/>
          </a:p>
          <a:p>
            <a:pPr marL="285750" indent="-285750">
              <a:defRPr/>
            </a:pPr>
            <a:r>
              <a:rPr lang="en-US" sz="1800" dirty="0"/>
              <a:t>Tissue factor initiated coagulation independent of hemolysis</a:t>
            </a:r>
            <a:r>
              <a:rPr lang="en-US" sz="1800" baseline="30000" dirty="0"/>
              <a:t>2,3</a:t>
            </a:r>
            <a:r>
              <a:rPr lang="en-US" sz="1800" dirty="0"/>
              <a:t> </a:t>
            </a:r>
          </a:p>
          <a:p>
            <a:pPr marL="682625" lvl="1" indent="-282575">
              <a:defRPr/>
            </a:pPr>
            <a:r>
              <a:rPr lang="en-US" sz="1800" dirty="0"/>
              <a:t>C5a</a:t>
            </a:r>
            <a:endParaRPr lang="en-US" sz="1800" baseline="30000" dirty="0"/>
          </a:p>
          <a:p>
            <a:pPr marL="682625" lvl="1" indent="-282575">
              <a:defRPr/>
            </a:pPr>
            <a:r>
              <a:rPr lang="en-US" sz="1800" dirty="0"/>
              <a:t>Elevated inflammatory/coagulation markers including D-dimer</a:t>
            </a:r>
          </a:p>
        </p:txBody>
      </p:sp>
      <p:sp>
        <p:nvSpPr>
          <p:cNvPr id="2" name="Footer Placeholder 1">
            <a:extLst>
              <a:ext uri="{FF2B5EF4-FFF2-40B4-BE49-F238E27FC236}">
                <a16:creationId xmlns:a16="http://schemas.microsoft.com/office/drawing/2014/main" id="{DDFF0A2E-AAE3-7DA3-0C90-C81DB502B68A}"/>
              </a:ext>
            </a:extLst>
          </p:cNvPr>
          <p:cNvSpPr>
            <a:spLocks noGrp="1"/>
          </p:cNvSpPr>
          <p:nvPr>
            <p:ph type="ftr" sz="quarter" idx="3"/>
          </p:nvPr>
        </p:nvSpPr>
        <p:spPr>
          <a:xfrm>
            <a:off x="609600" y="6356350"/>
            <a:ext cx="10744199" cy="442131"/>
          </a:xfrm>
        </p:spPr>
        <p:txBody>
          <a:bodyPr/>
          <a:lstStyle/>
          <a:p>
            <a:pPr eaLnBrk="1" hangingPunct="1">
              <a:spcBef>
                <a:spcPct val="50000"/>
              </a:spcBef>
            </a:pPr>
            <a:r>
              <a:rPr lang="en-US" sz="1200" dirty="0">
                <a:cs typeface="Arial" pitchFamily="34" charset="0"/>
              </a:rPr>
              <a:t>u-PAR, urokinase-type plasminogen activator.</a:t>
            </a:r>
          </a:p>
          <a:p>
            <a:pPr eaLnBrk="1" hangingPunct="1">
              <a:spcBef>
                <a:spcPct val="50000"/>
              </a:spcBef>
              <a:buFontTx/>
              <a:buAutoNum type="arabicPeriod"/>
            </a:pPr>
            <a:r>
              <a:rPr lang="en-US" sz="1200" dirty="0">
                <a:cs typeface="Arial" pitchFamily="34" charset="0"/>
              </a:rPr>
              <a:t> Hill A, et al. </a:t>
            </a:r>
            <a:r>
              <a:rPr lang="en-US" sz="1200" i="1" dirty="0">
                <a:cs typeface="Arial" pitchFamily="34" charset="0"/>
              </a:rPr>
              <a:t>Br J </a:t>
            </a:r>
            <a:r>
              <a:rPr lang="en-US" sz="1200" i="1" dirty="0" err="1">
                <a:cs typeface="Arial" pitchFamily="34" charset="0"/>
              </a:rPr>
              <a:t>Haematol</a:t>
            </a:r>
            <a:r>
              <a:rPr lang="en-US" sz="1200" dirty="0">
                <a:cs typeface="Arial" pitchFamily="34" charset="0"/>
              </a:rPr>
              <a:t>. 2007;137(3):181-92; 2. </a:t>
            </a:r>
            <a:r>
              <a:rPr lang="en-US" sz="1200" dirty="0">
                <a:ea typeface="ＭＳ Ｐゴシック" charset="-128"/>
                <a:cs typeface="Arial" pitchFamily="34" charset="0"/>
              </a:rPr>
              <a:t>Weitz IC, et al. </a:t>
            </a:r>
            <a:r>
              <a:rPr lang="en-US" sz="1200" i="1" dirty="0">
                <a:ea typeface="ＭＳ Ｐゴシック" charset="-128"/>
                <a:cs typeface="Arial" pitchFamily="34" charset="0"/>
              </a:rPr>
              <a:t>Blood</a:t>
            </a:r>
            <a:r>
              <a:rPr lang="en-US" sz="1200" dirty="0">
                <a:ea typeface="ＭＳ Ｐゴシック" charset="-128"/>
                <a:cs typeface="Arial" pitchFamily="34" charset="0"/>
              </a:rPr>
              <a:t>. 2008; </a:t>
            </a:r>
            <a:r>
              <a:rPr lang="en-US" sz="1200" dirty="0">
                <a:cs typeface="Arial" pitchFamily="34" charset="0"/>
              </a:rPr>
              <a:t>112(11):407; 3. </a:t>
            </a:r>
            <a:r>
              <a:rPr lang="en-US" sz="1200" dirty="0" err="1">
                <a:cs typeface="Arial" pitchFamily="34" charset="0"/>
              </a:rPr>
              <a:t>Soci</a:t>
            </a:r>
            <a:r>
              <a:rPr lang="en-US" sz="1200" b="0" i="0" u="none" strike="noStrike" dirty="0" err="1">
                <a:effectLst/>
              </a:rPr>
              <a:t>é</a:t>
            </a:r>
            <a:r>
              <a:rPr lang="en-US" sz="1200" dirty="0">
                <a:cs typeface="Arial" pitchFamily="34" charset="0"/>
              </a:rPr>
              <a:t> G, et al. </a:t>
            </a:r>
            <a:r>
              <a:rPr lang="en-US" sz="1200" i="1" dirty="0">
                <a:cs typeface="Arial" pitchFamily="34" charset="0"/>
              </a:rPr>
              <a:t>Blood. </a:t>
            </a:r>
            <a:r>
              <a:rPr lang="en-US" sz="1200" dirty="0">
                <a:cs typeface="Arial" pitchFamily="34" charset="0"/>
              </a:rPr>
              <a:t>2009; 114:4030;</a:t>
            </a:r>
            <a:r>
              <a:rPr lang="en-US" sz="1200" dirty="0"/>
              <a:t> Liebman HA, et al. </a:t>
            </a:r>
            <a:r>
              <a:rPr lang="en-US" sz="1200" i="1" dirty="0" err="1"/>
              <a:t>Thromb</a:t>
            </a:r>
            <a:r>
              <a:rPr lang="en-US" sz="1200" i="1" dirty="0"/>
              <a:t> Res</a:t>
            </a:r>
            <a:r>
              <a:rPr lang="en-US" sz="1200" dirty="0"/>
              <a:t>. 2003;111:235-8; </a:t>
            </a:r>
            <a:r>
              <a:rPr lang="en-US" sz="1200" dirty="0" err="1"/>
              <a:t>Simak</a:t>
            </a:r>
            <a:r>
              <a:rPr lang="en-US" sz="1200" dirty="0"/>
              <a:t> J, et al. </a:t>
            </a:r>
            <a:r>
              <a:rPr lang="en-US" sz="1200" i="1" dirty="0"/>
              <a:t>Br J </a:t>
            </a:r>
            <a:r>
              <a:rPr lang="en-US" sz="1200" i="1" dirty="0" err="1"/>
              <a:t>Haematol</a:t>
            </a:r>
            <a:r>
              <a:rPr lang="en-US" sz="1200" i="1" dirty="0"/>
              <a:t>.</a:t>
            </a:r>
            <a:r>
              <a:rPr lang="en-US" sz="1200" dirty="0"/>
              <a:t> 2004; 125(6):804-13.</a:t>
            </a:r>
          </a:p>
        </p:txBody>
      </p:sp>
    </p:spTree>
    <p:extLst>
      <p:ext uri="{BB962C8B-B14F-4D97-AF65-F5344CB8AC3E}">
        <p14:creationId xmlns:p14="http://schemas.microsoft.com/office/powerpoint/2010/main" val="142910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42E0B-6A6A-6563-D0B4-2860A14671A1}"/>
              </a:ext>
            </a:extLst>
          </p:cNvPr>
          <p:cNvSpPr>
            <a:spLocks noGrp="1"/>
          </p:cNvSpPr>
          <p:nvPr>
            <p:ph type="title"/>
          </p:nvPr>
        </p:nvSpPr>
        <p:spPr/>
        <p:txBody>
          <a:bodyPr/>
          <a:lstStyle/>
          <a:p>
            <a:r>
              <a:rPr lang="en-US"/>
              <a:t>Common Symptoms of PNH: Conclusions</a:t>
            </a:r>
          </a:p>
        </p:txBody>
      </p:sp>
      <p:sp>
        <p:nvSpPr>
          <p:cNvPr id="3" name="Content Placeholder 2">
            <a:extLst>
              <a:ext uri="{FF2B5EF4-FFF2-40B4-BE49-F238E27FC236}">
                <a16:creationId xmlns:a16="http://schemas.microsoft.com/office/drawing/2014/main" id="{BD584328-232F-C054-3D57-ABE2E0D35A21}"/>
              </a:ext>
            </a:extLst>
          </p:cNvPr>
          <p:cNvSpPr>
            <a:spLocks noGrp="1"/>
          </p:cNvSpPr>
          <p:nvPr>
            <p:ph idx="1"/>
          </p:nvPr>
        </p:nvSpPr>
        <p:spPr/>
        <p:txBody>
          <a:bodyPr>
            <a:normAutofit lnSpcReduction="10000"/>
          </a:bodyPr>
          <a:lstStyle/>
          <a:p>
            <a:r>
              <a:rPr lang="en-US"/>
              <a:t>Common symptoms in PNH associated with TE should be considered as part of a comprehensive clinical assessment</a:t>
            </a:r>
          </a:p>
          <a:p>
            <a:pPr lvl="1"/>
            <a:r>
              <a:rPr lang="en-US"/>
              <a:t>Abdominal pain, chest pain, dyspnea, hemoglobinura</a:t>
            </a:r>
          </a:p>
          <a:p>
            <a:r>
              <a:rPr lang="en-US"/>
              <a:t>Abdominal pain and dyspnea are linked by underlying hemolysis and the treat of thrombosis</a:t>
            </a:r>
            <a:r>
              <a:rPr lang="en-US" baseline="30000"/>
              <a:t>2</a:t>
            </a:r>
          </a:p>
          <a:p>
            <a:pPr lvl="1"/>
            <a:r>
              <a:rPr lang="en-US"/>
              <a:t>66% of patients report shortness of breath</a:t>
            </a:r>
            <a:r>
              <a:rPr lang="en-US" baseline="30000"/>
              <a:t>3</a:t>
            </a:r>
          </a:p>
          <a:p>
            <a:pPr lvl="1"/>
            <a:r>
              <a:rPr lang="en-US"/>
              <a:t>59% of patients report abdominal pain</a:t>
            </a:r>
            <a:r>
              <a:rPr lang="en-US" baseline="30000"/>
              <a:t>4</a:t>
            </a:r>
          </a:p>
          <a:p>
            <a:r>
              <a:rPr lang="en-US"/>
              <a:t>97% of patients report fatigue</a:t>
            </a:r>
            <a:r>
              <a:rPr lang="en-US" baseline="30000"/>
              <a:t>1</a:t>
            </a:r>
          </a:p>
          <a:p>
            <a:pPr lvl="1"/>
            <a:r>
              <a:rPr lang="en-US"/>
              <a:t>Fatigue and severe dyspnea are prominent clinical features that can be associated with pulmonary hypertension and cardiac dysfunction</a:t>
            </a:r>
          </a:p>
          <a:p>
            <a:r>
              <a:rPr lang="en-US"/>
              <a:t>76% of patients with PNH have disruptions in daily activities</a:t>
            </a:r>
            <a:r>
              <a:rPr lang="en-US" baseline="30000"/>
              <a:t>1</a:t>
            </a:r>
          </a:p>
          <a:p>
            <a:r>
              <a:rPr lang="en-US"/>
              <a:t>Clone size does not correlate to symptom severity</a:t>
            </a:r>
            <a:r>
              <a:rPr lang="en-US" baseline="30000"/>
              <a:t>5</a:t>
            </a:r>
          </a:p>
        </p:txBody>
      </p:sp>
      <p:sp>
        <p:nvSpPr>
          <p:cNvPr id="4" name="Footer Placeholder 1">
            <a:extLst>
              <a:ext uri="{FF2B5EF4-FFF2-40B4-BE49-F238E27FC236}">
                <a16:creationId xmlns:a16="http://schemas.microsoft.com/office/drawing/2014/main" id="{7066F61A-4C14-5209-BD6E-4E8F9EB2F5F4}"/>
              </a:ext>
            </a:extLst>
          </p:cNvPr>
          <p:cNvSpPr>
            <a:spLocks noGrp="1"/>
          </p:cNvSpPr>
          <p:nvPr>
            <p:ph type="ftr" sz="quarter" idx="3"/>
          </p:nvPr>
        </p:nvSpPr>
        <p:spPr>
          <a:xfrm>
            <a:off x="609600" y="6356350"/>
            <a:ext cx="10744199" cy="442131"/>
          </a:xfrm>
        </p:spPr>
        <p:txBody>
          <a:bodyPr/>
          <a:lstStyle/>
          <a:p>
            <a:r>
              <a:rPr lang="en-US" sz="1200" dirty="0"/>
              <a:t>TE, thromboembolism.</a:t>
            </a:r>
          </a:p>
          <a:p>
            <a:r>
              <a:rPr lang="en-US" sz="1200" dirty="0"/>
              <a:t>1. Weitz I, et al. </a:t>
            </a:r>
            <a:r>
              <a:rPr lang="en-US" sz="1200" i="1" dirty="0"/>
              <a:t>Intern Med J. </a:t>
            </a:r>
            <a:r>
              <a:rPr lang="en-US" sz="1200" dirty="0"/>
              <a:t>2012; 43(3);298-307; 2. Lee JW, et al. </a:t>
            </a:r>
            <a:r>
              <a:rPr lang="en-US" sz="1200" i="1" dirty="0" err="1"/>
              <a:t>Hematologica</a:t>
            </a:r>
            <a:r>
              <a:rPr lang="en-US" sz="1200" i="1" dirty="0"/>
              <a:t>.</a:t>
            </a:r>
            <a:r>
              <a:rPr lang="en-US" sz="1200" dirty="0"/>
              <a:t> 2010;95(s2): Abstract 506; 3. Meyers G, et al. </a:t>
            </a:r>
            <a:r>
              <a:rPr lang="en-US" sz="1200" i="1" dirty="0"/>
              <a:t>Blood. </a:t>
            </a:r>
            <a:r>
              <a:rPr lang="en-US" sz="1200" dirty="0"/>
              <a:t>2007;110:Abstract 3683; 4. Lee JW, et al. </a:t>
            </a:r>
            <a:r>
              <a:rPr lang="en-US" sz="1200" i="1" dirty="0" err="1"/>
              <a:t>Hematologica</a:t>
            </a:r>
            <a:r>
              <a:rPr lang="en-US" sz="1200" i="1" dirty="0"/>
              <a:t>. </a:t>
            </a:r>
            <a:r>
              <a:rPr lang="en-US" sz="1200" dirty="0"/>
              <a:t>2010;95(s2):Abstract 505; 5. </a:t>
            </a:r>
            <a:r>
              <a:rPr lang="en-US" sz="1200" dirty="0" err="1"/>
              <a:t>Urbano-Ispizua</a:t>
            </a:r>
            <a:r>
              <a:rPr lang="en-US" sz="1200" dirty="0"/>
              <a:t> A, et al. </a:t>
            </a:r>
            <a:r>
              <a:rPr lang="en-US" sz="1200" i="1" dirty="0" err="1"/>
              <a:t>Hematologica</a:t>
            </a:r>
            <a:r>
              <a:rPr lang="en-US" sz="1200" i="1" dirty="0"/>
              <a:t>.</a:t>
            </a:r>
            <a:r>
              <a:rPr lang="en-US" sz="1200" dirty="0"/>
              <a:t> 2010;95(s2):Abstract 1022.</a:t>
            </a:r>
          </a:p>
        </p:txBody>
      </p:sp>
    </p:spTree>
    <p:extLst>
      <p:ext uri="{BB962C8B-B14F-4D97-AF65-F5344CB8AC3E}">
        <p14:creationId xmlns:p14="http://schemas.microsoft.com/office/powerpoint/2010/main" val="1276026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42E0B-6A6A-6563-D0B4-2860A14671A1}"/>
              </a:ext>
            </a:extLst>
          </p:cNvPr>
          <p:cNvSpPr>
            <a:spLocks noGrp="1"/>
          </p:cNvSpPr>
          <p:nvPr>
            <p:ph type="title"/>
          </p:nvPr>
        </p:nvSpPr>
        <p:spPr>
          <a:xfrm>
            <a:off x="609600" y="199505"/>
            <a:ext cx="10977154" cy="1185577"/>
          </a:xfrm>
        </p:spPr>
        <p:txBody>
          <a:bodyPr/>
          <a:lstStyle/>
          <a:p>
            <a:r>
              <a:rPr lang="en-US" dirty="0" err="1"/>
              <a:t>Pegcetacoplan</a:t>
            </a:r>
            <a:r>
              <a:rPr lang="en-US" dirty="0"/>
              <a:t> Treatment in PNH Patients with Baseline Hgb at or Above 10 gm/dL</a:t>
            </a:r>
            <a:endParaRPr lang="en-US"/>
          </a:p>
        </p:txBody>
      </p:sp>
      <p:sp>
        <p:nvSpPr>
          <p:cNvPr id="3" name="Content Placeholder 2">
            <a:extLst>
              <a:ext uri="{FF2B5EF4-FFF2-40B4-BE49-F238E27FC236}">
                <a16:creationId xmlns:a16="http://schemas.microsoft.com/office/drawing/2014/main" id="{BD584328-232F-C054-3D57-ABE2E0D35A21}"/>
              </a:ext>
            </a:extLst>
          </p:cNvPr>
          <p:cNvSpPr>
            <a:spLocks noGrp="1"/>
          </p:cNvSpPr>
          <p:nvPr>
            <p:ph idx="1"/>
          </p:nvPr>
        </p:nvSpPr>
        <p:spPr/>
        <p:txBody>
          <a:bodyPr>
            <a:normAutofit/>
          </a:bodyPr>
          <a:lstStyle/>
          <a:p>
            <a:r>
              <a:rPr lang="en-US" sz="2400" dirty="0"/>
              <a:t>Post hoc analysis of PADDOCK and PRINCE studies</a:t>
            </a:r>
          </a:p>
          <a:p>
            <a:pPr lvl="1"/>
            <a:r>
              <a:rPr lang="en-US" sz="2000" dirty="0"/>
              <a:t>Evaluated hemoglobin, LDH, absolute reticulocyte count, and FACIT-Fatigue normalization rates after </a:t>
            </a:r>
            <a:r>
              <a:rPr lang="en-US" sz="2000" dirty="0" err="1"/>
              <a:t>pegcetacoplan</a:t>
            </a:r>
            <a:r>
              <a:rPr lang="en-US" sz="2000" dirty="0"/>
              <a:t> treatment</a:t>
            </a:r>
          </a:p>
          <a:p>
            <a:pPr lvl="1"/>
            <a:r>
              <a:rPr lang="en-US" sz="2000" dirty="0"/>
              <a:t>Subgroup of 22 patients with PNH and baseline hemoglobin &gt;10.0 gm/dL</a:t>
            </a:r>
          </a:p>
        </p:txBody>
      </p:sp>
      <p:sp>
        <p:nvSpPr>
          <p:cNvPr id="4" name="Footer Placeholder 1">
            <a:extLst>
              <a:ext uri="{FF2B5EF4-FFF2-40B4-BE49-F238E27FC236}">
                <a16:creationId xmlns:a16="http://schemas.microsoft.com/office/drawing/2014/main" id="{7066F61A-4C14-5209-BD6E-4E8F9EB2F5F4}"/>
              </a:ext>
            </a:extLst>
          </p:cNvPr>
          <p:cNvSpPr>
            <a:spLocks noGrp="1"/>
          </p:cNvSpPr>
          <p:nvPr>
            <p:ph type="ftr" sz="quarter" idx="3"/>
          </p:nvPr>
        </p:nvSpPr>
        <p:spPr>
          <a:xfrm>
            <a:off x="609600" y="6356350"/>
            <a:ext cx="10744199" cy="442131"/>
          </a:xfrm>
        </p:spPr>
        <p:txBody>
          <a:bodyPr/>
          <a:lstStyle/>
          <a:p>
            <a:endParaRPr lang="en-US" sz="1200" dirty="0"/>
          </a:p>
          <a:p>
            <a:r>
              <a:rPr lang="en-US" sz="1200" dirty="0"/>
              <a:t>ARC, absolute reticulocyte count; ECU, eculizumab; FACIT-fatigue, functional assessment of chronic illness therapy-fatigue scale; PEG, </a:t>
            </a:r>
            <a:r>
              <a:rPr lang="en-US" sz="1200" dirty="0" err="1"/>
              <a:t>pegcetacoplan</a:t>
            </a:r>
            <a:r>
              <a:rPr lang="en-US" sz="1200" dirty="0"/>
              <a:t>; </a:t>
            </a:r>
          </a:p>
          <a:p>
            <a:r>
              <a:rPr lang="en-US" sz="1200" dirty="0"/>
              <a:t>Panse J, et al. EHA 2022. Abstract P828.</a:t>
            </a:r>
          </a:p>
        </p:txBody>
      </p:sp>
      <p:pic>
        <p:nvPicPr>
          <p:cNvPr id="6" name="Picture 5" descr="A table with numbers and text&#10;&#10;Description automatically generated">
            <a:extLst>
              <a:ext uri="{FF2B5EF4-FFF2-40B4-BE49-F238E27FC236}">
                <a16:creationId xmlns:a16="http://schemas.microsoft.com/office/drawing/2014/main" id="{220D41FA-87C2-DB62-87A2-30DAB8929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99" y="3055620"/>
            <a:ext cx="7772400" cy="3114023"/>
          </a:xfrm>
          <a:prstGeom prst="rect">
            <a:avLst/>
          </a:prstGeom>
        </p:spPr>
      </p:pic>
    </p:spTree>
    <p:extLst>
      <p:ext uri="{BB962C8B-B14F-4D97-AF65-F5344CB8AC3E}">
        <p14:creationId xmlns:p14="http://schemas.microsoft.com/office/powerpoint/2010/main" val="3911709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42E0B-6A6A-6563-D0B4-2860A14671A1}"/>
              </a:ext>
            </a:extLst>
          </p:cNvPr>
          <p:cNvSpPr>
            <a:spLocks noGrp="1"/>
          </p:cNvSpPr>
          <p:nvPr>
            <p:ph type="title"/>
          </p:nvPr>
        </p:nvSpPr>
        <p:spPr>
          <a:xfrm>
            <a:off x="609600" y="199505"/>
            <a:ext cx="10977154" cy="1185577"/>
          </a:xfrm>
        </p:spPr>
        <p:txBody>
          <a:bodyPr/>
          <a:lstStyle/>
          <a:p>
            <a:r>
              <a:rPr lang="en-US" dirty="0" err="1"/>
              <a:t>Patient Case</a:t>
            </a:r>
            <a:endParaRPr lang="en-US"/>
          </a:p>
        </p:txBody>
      </p:sp>
      <p:sp>
        <p:nvSpPr>
          <p:cNvPr id="3" name="Content Placeholder 2">
            <a:extLst>
              <a:ext uri="{FF2B5EF4-FFF2-40B4-BE49-F238E27FC236}">
                <a16:creationId xmlns:a16="http://schemas.microsoft.com/office/drawing/2014/main" id="{BD584328-232F-C054-3D57-ABE2E0D35A21}"/>
              </a:ext>
            </a:extLst>
          </p:cNvPr>
          <p:cNvSpPr>
            <a:spLocks noGrp="1"/>
          </p:cNvSpPr>
          <p:nvPr>
            <p:ph idx="1"/>
          </p:nvPr>
        </p:nvSpPr>
        <p:spPr/>
        <p:txBody>
          <a:bodyPr>
            <a:normAutofit/>
          </a:bodyPr>
          <a:lstStyle/>
          <a:p>
            <a:r>
              <a:rPr lang="en-US" sz="3200" dirty="0"/>
              <a:t>Reasons to consider treatment in the 34-year-old with small clone size but evidence of hemolysis and thrombosis</a:t>
            </a:r>
          </a:p>
          <a:p>
            <a:pPr lvl="1"/>
            <a:r>
              <a:rPr lang="en-US" sz="2800" dirty="0"/>
              <a:t>FATIGUE- mediated in part by complement activity</a:t>
            </a:r>
          </a:p>
          <a:p>
            <a:pPr lvl="1"/>
            <a:r>
              <a:rPr lang="en-US" sz="2800" dirty="0"/>
              <a:t>THROMBOSIS- mediated by complement activity</a:t>
            </a:r>
          </a:p>
          <a:p>
            <a:pPr lvl="1"/>
            <a:r>
              <a:rPr lang="en-US" sz="2800" dirty="0"/>
              <a:t>HEMOLYSIS- mediated by complement activity</a:t>
            </a:r>
          </a:p>
        </p:txBody>
      </p:sp>
      <p:sp>
        <p:nvSpPr>
          <p:cNvPr id="4" name="Footer Placeholder 1">
            <a:extLst>
              <a:ext uri="{FF2B5EF4-FFF2-40B4-BE49-F238E27FC236}">
                <a16:creationId xmlns:a16="http://schemas.microsoft.com/office/drawing/2014/main" id="{7066F61A-4C14-5209-BD6E-4E8F9EB2F5F4}"/>
              </a:ext>
            </a:extLst>
          </p:cNvPr>
          <p:cNvSpPr>
            <a:spLocks noGrp="1"/>
          </p:cNvSpPr>
          <p:nvPr>
            <p:ph type="ftr" sz="quarter" idx="3"/>
          </p:nvPr>
        </p:nvSpPr>
        <p:spPr>
          <a:xfrm>
            <a:off x="609600" y="6356350"/>
            <a:ext cx="10744199" cy="442131"/>
          </a:xfrm>
        </p:spPr>
        <p:txBody>
          <a:bodyPr/>
          <a:lstStyle/>
          <a:p>
            <a:endParaRPr lang="en-US" sz="1200" dirty="0"/>
          </a:p>
          <a:p>
            <a:r>
              <a:rPr lang="en-US" sz="1200" dirty="0"/>
              <a:t>ARC, absolute reticulocyte count; ECU, eculizumab; FACIT-fatigue, functional assessment of chronic illness therapy-fatigue scale; PEG, </a:t>
            </a:r>
            <a:r>
              <a:rPr lang="en-US" sz="1200" dirty="0" err="1"/>
              <a:t>pegcetacoplan</a:t>
            </a:r>
            <a:r>
              <a:rPr lang="en-US" sz="1200" dirty="0"/>
              <a:t>; </a:t>
            </a:r>
          </a:p>
          <a:p>
            <a:r>
              <a:rPr lang="en-US" sz="1200" dirty="0"/>
              <a:t>Panse J, et al. EHA 2022. Abstract P828.</a:t>
            </a:r>
          </a:p>
        </p:txBody>
      </p:sp>
    </p:spTree>
    <p:extLst>
      <p:ext uri="{BB962C8B-B14F-4D97-AF65-F5344CB8AC3E}">
        <p14:creationId xmlns:p14="http://schemas.microsoft.com/office/powerpoint/2010/main" val="1724456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8931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Reconsidering First Line PNH Treatment: Is There a Standard of Care?</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the advantages and limitations of each FDA-approved complement inhibitor in the first-line treatment of PNH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recent practice-changing data in first-line complement inhibitor treatment of PNH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Recognize and manage treatment-related adverse events associated with the use of complement inhibitors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r>
              <a:rPr lang="en-US" sz="1200" dirty="0"/>
              <a:t>Bili, bilirubin; DAT, direct antiglobulin test; DOE, dyspnea on </a:t>
            </a:r>
            <a:r>
              <a:rPr lang="en-US" sz="1200" dirty="0" err="1"/>
              <a:t>extertion</a:t>
            </a:r>
            <a:r>
              <a:rPr lang="en-US" sz="1200" dirty="0"/>
              <a:t>; Hgb, hemoglobin; LDH, lactate dehydrogenase; PNH, paroxysmal nocturnal hemoglobinuria; RBC, red blood cell; </a:t>
            </a:r>
            <a:r>
              <a:rPr lang="en-US" sz="1200" dirty="0" err="1"/>
              <a:t>rectic</a:t>
            </a:r>
            <a:r>
              <a:rPr lang="en-US" sz="1200" dirty="0"/>
              <a:t>, </a:t>
            </a:r>
            <a:r>
              <a:rPr lang="en-US" sz="1200" dirty="0" err="1"/>
              <a:t>recticulocyte</a:t>
            </a:r>
            <a:r>
              <a:rPr lang="en-US" sz="1200" dirty="0"/>
              <a:t>; WBC, white blood cell.</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Patient Case</a:t>
            </a:r>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1"/>
          </p:nvPr>
        </p:nvSpPr>
        <p:spPr/>
        <p:txBody>
          <a:bodyPr/>
          <a:lstStyle/>
          <a:p>
            <a:r>
              <a:rPr lang="en-US" dirty="0"/>
              <a:t>34-year-old female presents with several months of fatigue, mild DOE and superficial thrombophlebitis in lower extremities bilaterally</a:t>
            </a:r>
          </a:p>
          <a:p>
            <a:r>
              <a:rPr lang="en-US" dirty="0"/>
              <a:t>Lab reveals: Hgb 10.4 g/dL, normal WBC count and platelets, LDH 550 units/L, retic count 5.7%, DAT negative. Total </a:t>
            </a:r>
            <a:r>
              <a:rPr lang="en-US" dirty="0" err="1"/>
              <a:t>bili</a:t>
            </a:r>
            <a:r>
              <a:rPr lang="en-US" dirty="0"/>
              <a:t> 3.4</a:t>
            </a:r>
            <a:r>
              <a:rPr lang="en-US" b="0" i="0" dirty="0">
                <a:effectLst/>
                <a:latin typeface="Google Sans"/>
              </a:rPr>
              <a:t> mg/dL</a:t>
            </a:r>
            <a:endParaRPr lang="en-US" dirty="0"/>
          </a:p>
          <a:p>
            <a:r>
              <a:rPr lang="en-US" dirty="0"/>
              <a:t>Peripheral smear –unremarkable</a:t>
            </a:r>
          </a:p>
          <a:p>
            <a:r>
              <a:rPr lang="en-US" dirty="0"/>
              <a:t>Flow cytometry WBC PNH clone 10.2% RBC clone 5.3%</a:t>
            </a:r>
          </a:p>
        </p:txBody>
      </p:sp>
    </p:spTree>
    <p:extLst>
      <p:ext uri="{BB962C8B-B14F-4D97-AF65-F5344CB8AC3E}">
        <p14:creationId xmlns:p14="http://schemas.microsoft.com/office/powerpoint/2010/main" val="3993785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BodyChart_rates_v2">
            <a:extLst>
              <a:ext uri="{FF2B5EF4-FFF2-40B4-BE49-F238E27FC236}">
                <a16:creationId xmlns:a16="http://schemas.microsoft.com/office/drawing/2014/main" id="{13E1C61C-C1A3-C3FF-8302-44DD095E256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5000" contrast="12000"/>
                    </a14:imgEffect>
                  </a14:imgLayer>
                </a14:imgProps>
              </a:ext>
            </a:extLst>
          </a:blip>
          <a:srcRect l="8096" t="6483" r="504" b="2122"/>
          <a:stretch>
            <a:fillRect/>
          </a:stretch>
        </p:blipFill>
        <p:spPr bwMode="auto">
          <a:xfrm>
            <a:off x="3396317" y="1432437"/>
            <a:ext cx="3494717" cy="4597492"/>
          </a:xfrm>
          <a:prstGeom prst="rect">
            <a:avLst/>
          </a:prstGeom>
          <a:noFill/>
          <a:ln w="9525">
            <a:noFill/>
            <a:miter lim="800000"/>
            <a:headEnd/>
            <a:tailEnd/>
          </a:ln>
        </p:spPr>
      </p:pic>
      <p:sp>
        <p:nvSpPr>
          <p:cNvPr id="30" name="Rectangle 29">
            <a:extLst>
              <a:ext uri="{FF2B5EF4-FFF2-40B4-BE49-F238E27FC236}">
                <a16:creationId xmlns:a16="http://schemas.microsoft.com/office/drawing/2014/main" id="{ED2E190A-9CBE-FC20-B0E1-FC1CA53E9D21}"/>
              </a:ext>
            </a:extLst>
          </p:cNvPr>
          <p:cNvSpPr/>
          <p:nvPr/>
        </p:nvSpPr>
        <p:spPr>
          <a:xfrm>
            <a:off x="5397515" y="1746354"/>
            <a:ext cx="3715163" cy="40973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a:xfrm>
            <a:off x="609600" y="6356350"/>
            <a:ext cx="11113477" cy="442131"/>
          </a:xfrm>
        </p:spPr>
        <p:txBody>
          <a:bodyPr/>
          <a:lstStyle/>
          <a:p>
            <a:r>
              <a:rPr lang="en-US" sz="1200" dirty="0"/>
              <a:t>QoL, quality of life.</a:t>
            </a:r>
          </a:p>
          <a:p>
            <a:r>
              <a:rPr lang="en-US" sz="1200" dirty="0"/>
              <a:t>Meyers G, et al. </a:t>
            </a:r>
            <a:r>
              <a:rPr lang="en-US" sz="1200" i="1" dirty="0"/>
              <a:t>Blood</a:t>
            </a:r>
            <a:r>
              <a:rPr lang="en-US" sz="1200" dirty="0"/>
              <a:t>. 2007;110(11):Abstract 3683.3; Hill A, et al. </a:t>
            </a:r>
            <a:r>
              <a:rPr lang="en-US" sz="1200" i="1" dirty="0"/>
              <a:t>Br J </a:t>
            </a:r>
            <a:r>
              <a:rPr lang="en-US" sz="1200" i="1" dirty="0" err="1"/>
              <a:t>Hematol</a:t>
            </a:r>
            <a:r>
              <a:rPr lang="en-US" sz="1200" i="1" dirty="0"/>
              <a:t>.</a:t>
            </a:r>
            <a:r>
              <a:rPr lang="en-US" sz="1200" dirty="0"/>
              <a:t> 2010;149(3):414-25; Hillmen P, et al. </a:t>
            </a:r>
            <a:r>
              <a:rPr lang="en-US" sz="1200" i="1" dirty="0"/>
              <a:t>Am J </a:t>
            </a:r>
            <a:r>
              <a:rPr lang="en-US" sz="1200" i="1" dirty="0" err="1"/>
              <a:t>Hematol</a:t>
            </a:r>
            <a:r>
              <a:rPr lang="en-US" sz="1200" dirty="0"/>
              <a:t>. 2010; 85(8):553-9; Parker C, et al. </a:t>
            </a:r>
            <a:r>
              <a:rPr lang="en-US" sz="1200" i="1" dirty="0"/>
              <a:t>Blood.</a:t>
            </a:r>
            <a:r>
              <a:rPr lang="en-US" sz="1200" dirty="0"/>
              <a:t> 2005;106(12):3699-709; Hillmen P, et al. </a:t>
            </a:r>
            <a:r>
              <a:rPr lang="en-US" sz="1200" i="1" dirty="0"/>
              <a:t>N </a:t>
            </a:r>
            <a:r>
              <a:rPr lang="en-US" sz="1200" i="1" dirty="0" err="1"/>
              <a:t>Engl</a:t>
            </a:r>
            <a:r>
              <a:rPr lang="en-US" sz="1200" i="1" dirty="0"/>
              <a:t> J Med</a:t>
            </a:r>
            <a:r>
              <a:rPr lang="en-US" sz="1200" dirty="0"/>
              <a:t>. 1995;333(19):1253-8; Nishimura JI, et al. </a:t>
            </a:r>
            <a:r>
              <a:rPr lang="en-US" sz="1200" i="1" dirty="0"/>
              <a:t>Medicine (Baltimore).</a:t>
            </a:r>
            <a:r>
              <a:rPr lang="en-US" sz="1200" dirty="0"/>
              <a:t> 2004;83(3):193-207.</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sz="3200" dirty="0"/>
              <a:t>Common Symptoms in Patients with PNH</a:t>
            </a:r>
            <a:endParaRPr lang="en-US" dirty="0"/>
          </a:p>
        </p:txBody>
      </p:sp>
      <p:grpSp>
        <p:nvGrpSpPr>
          <p:cNvPr id="8" name="Group 27">
            <a:extLst>
              <a:ext uri="{FF2B5EF4-FFF2-40B4-BE49-F238E27FC236}">
                <a16:creationId xmlns:a16="http://schemas.microsoft.com/office/drawing/2014/main" id="{BA79E8DC-2E8C-9A22-C260-84704D923208}"/>
              </a:ext>
            </a:extLst>
          </p:cNvPr>
          <p:cNvGrpSpPr>
            <a:grpSpLocks/>
          </p:cNvGrpSpPr>
          <p:nvPr/>
        </p:nvGrpSpPr>
        <p:grpSpPr bwMode="auto">
          <a:xfrm>
            <a:off x="4434542" y="2057913"/>
            <a:ext cx="981075" cy="2765425"/>
            <a:chOff x="2311401" y="1905000"/>
            <a:chExt cx="980439" cy="2766060"/>
          </a:xfrm>
        </p:grpSpPr>
        <p:sp>
          <p:nvSpPr>
            <p:cNvPr id="9" name="Line 38">
              <a:extLst>
                <a:ext uri="{FF2B5EF4-FFF2-40B4-BE49-F238E27FC236}">
                  <a16:creationId xmlns:a16="http://schemas.microsoft.com/office/drawing/2014/main" id="{5D8CFF9F-82F3-EA6B-17E3-086C4961CEE2}"/>
                </a:ext>
              </a:extLst>
            </p:cNvPr>
            <p:cNvSpPr>
              <a:spLocks noChangeShapeType="1"/>
            </p:cNvSpPr>
            <p:nvPr/>
          </p:nvSpPr>
          <p:spPr bwMode="auto">
            <a:xfrm flipV="1">
              <a:off x="2490787" y="1905000"/>
              <a:ext cx="801053" cy="128588"/>
            </a:xfrm>
            <a:prstGeom prst="line">
              <a:avLst/>
            </a:prstGeom>
            <a:noFill/>
            <a:ln w="28575">
              <a:solidFill>
                <a:srgbClr val="FF0000"/>
              </a:solidFill>
              <a:round/>
              <a:headEnd/>
              <a:tailEnd/>
            </a:ln>
          </p:spPr>
          <p:txBody>
            <a:bodyPr/>
            <a:lstStyle/>
            <a:p>
              <a:endParaRPr lang="en-US"/>
            </a:p>
          </p:txBody>
        </p:sp>
        <p:sp>
          <p:nvSpPr>
            <p:cNvPr id="10" name="Line 39">
              <a:extLst>
                <a:ext uri="{FF2B5EF4-FFF2-40B4-BE49-F238E27FC236}">
                  <a16:creationId xmlns:a16="http://schemas.microsoft.com/office/drawing/2014/main" id="{BFD8AFC9-076E-88BF-3BDF-8E88DC2DAC76}"/>
                </a:ext>
              </a:extLst>
            </p:cNvPr>
            <p:cNvSpPr>
              <a:spLocks noChangeShapeType="1"/>
            </p:cNvSpPr>
            <p:nvPr/>
          </p:nvSpPr>
          <p:spPr bwMode="auto">
            <a:xfrm flipV="1">
              <a:off x="2326843" y="2285999"/>
              <a:ext cx="942137" cy="192994"/>
            </a:xfrm>
            <a:prstGeom prst="line">
              <a:avLst/>
            </a:prstGeom>
            <a:noFill/>
            <a:ln w="28575">
              <a:solidFill>
                <a:srgbClr val="FF0000"/>
              </a:solidFill>
              <a:round/>
              <a:headEnd/>
              <a:tailEnd/>
            </a:ln>
          </p:spPr>
          <p:txBody>
            <a:bodyPr/>
            <a:lstStyle/>
            <a:p>
              <a:endParaRPr lang="en-US"/>
            </a:p>
          </p:txBody>
        </p:sp>
        <p:sp>
          <p:nvSpPr>
            <p:cNvPr id="11" name="Line 40">
              <a:extLst>
                <a:ext uri="{FF2B5EF4-FFF2-40B4-BE49-F238E27FC236}">
                  <a16:creationId xmlns:a16="http://schemas.microsoft.com/office/drawing/2014/main" id="{F6AFD562-B328-6E75-57F5-CEACDEC1561A}"/>
                </a:ext>
              </a:extLst>
            </p:cNvPr>
            <p:cNvSpPr>
              <a:spLocks noChangeShapeType="1"/>
            </p:cNvSpPr>
            <p:nvPr/>
          </p:nvSpPr>
          <p:spPr bwMode="auto">
            <a:xfrm>
              <a:off x="2690813" y="2643187"/>
              <a:ext cx="601027" cy="46673"/>
            </a:xfrm>
            <a:prstGeom prst="line">
              <a:avLst/>
            </a:prstGeom>
            <a:noFill/>
            <a:ln w="28575">
              <a:solidFill>
                <a:srgbClr val="FF0000"/>
              </a:solidFill>
              <a:round/>
              <a:headEnd/>
              <a:tailEnd/>
            </a:ln>
          </p:spPr>
          <p:txBody>
            <a:bodyPr/>
            <a:lstStyle/>
            <a:p>
              <a:endParaRPr lang="en-US"/>
            </a:p>
          </p:txBody>
        </p:sp>
        <p:sp>
          <p:nvSpPr>
            <p:cNvPr id="12" name="Line 41">
              <a:extLst>
                <a:ext uri="{FF2B5EF4-FFF2-40B4-BE49-F238E27FC236}">
                  <a16:creationId xmlns:a16="http://schemas.microsoft.com/office/drawing/2014/main" id="{41F867AD-B129-D1D1-2AFF-CD6D613D2F00}"/>
                </a:ext>
              </a:extLst>
            </p:cNvPr>
            <p:cNvSpPr>
              <a:spLocks noChangeShapeType="1"/>
            </p:cNvSpPr>
            <p:nvPr/>
          </p:nvSpPr>
          <p:spPr bwMode="auto">
            <a:xfrm flipV="1">
              <a:off x="2776537" y="3093720"/>
              <a:ext cx="500063" cy="40004"/>
            </a:xfrm>
            <a:prstGeom prst="line">
              <a:avLst/>
            </a:prstGeom>
            <a:noFill/>
            <a:ln w="28575">
              <a:solidFill>
                <a:srgbClr val="FF0000"/>
              </a:solidFill>
              <a:round/>
              <a:headEnd/>
              <a:tailEnd/>
            </a:ln>
          </p:spPr>
          <p:txBody>
            <a:bodyPr/>
            <a:lstStyle/>
            <a:p>
              <a:endParaRPr lang="en-US"/>
            </a:p>
          </p:txBody>
        </p:sp>
        <p:sp>
          <p:nvSpPr>
            <p:cNvPr id="13" name="Line 42">
              <a:extLst>
                <a:ext uri="{FF2B5EF4-FFF2-40B4-BE49-F238E27FC236}">
                  <a16:creationId xmlns:a16="http://schemas.microsoft.com/office/drawing/2014/main" id="{7F611F63-E5E7-F60C-3FF6-F8E255EE56D8}"/>
                </a:ext>
              </a:extLst>
            </p:cNvPr>
            <p:cNvSpPr>
              <a:spLocks noChangeShapeType="1"/>
            </p:cNvSpPr>
            <p:nvPr/>
          </p:nvSpPr>
          <p:spPr bwMode="auto">
            <a:xfrm>
              <a:off x="2343151" y="3300413"/>
              <a:ext cx="933450" cy="181927"/>
            </a:xfrm>
            <a:prstGeom prst="line">
              <a:avLst/>
            </a:prstGeom>
            <a:noFill/>
            <a:ln w="28575">
              <a:solidFill>
                <a:srgbClr val="FF0000"/>
              </a:solidFill>
              <a:round/>
              <a:headEnd/>
              <a:tailEnd/>
            </a:ln>
          </p:spPr>
          <p:txBody>
            <a:bodyPr/>
            <a:lstStyle/>
            <a:p>
              <a:endParaRPr lang="en-US"/>
            </a:p>
          </p:txBody>
        </p:sp>
        <p:sp>
          <p:nvSpPr>
            <p:cNvPr id="14" name="Line 44">
              <a:extLst>
                <a:ext uri="{FF2B5EF4-FFF2-40B4-BE49-F238E27FC236}">
                  <a16:creationId xmlns:a16="http://schemas.microsoft.com/office/drawing/2014/main" id="{832E0161-3D5D-31B7-AED1-B6A0E842AAF6}"/>
                </a:ext>
              </a:extLst>
            </p:cNvPr>
            <p:cNvSpPr>
              <a:spLocks noChangeShapeType="1"/>
            </p:cNvSpPr>
            <p:nvPr/>
          </p:nvSpPr>
          <p:spPr bwMode="auto">
            <a:xfrm>
              <a:off x="2666999" y="3771901"/>
              <a:ext cx="609601" cy="99060"/>
            </a:xfrm>
            <a:prstGeom prst="line">
              <a:avLst/>
            </a:prstGeom>
            <a:noFill/>
            <a:ln w="28575">
              <a:solidFill>
                <a:srgbClr val="FF0000"/>
              </a:solidFill>
              <a:round/>
              <a:headEnd/>
              <a:tailEnd/>
            </a:ln>
          </p:spPr>
          <p:txBody>
            <a:bodyPr/>
            <a:lstStyle/>
            <a:p>
              <a:endParaRPr lang="en-US"/>
            </a:p>
          </p:txBody>
        </p:sp>
        <p:sp>
          <p:nvSpPr>
            <p:cNvPr id="15" name="Line 45">
              <a:extLst>
                <a:ext uri="{FF2B5EF4-FFF2-40B4-BE49-F238E27FC236}">
                  <a16:creationId xmlns:a16="http://schemas.microsoft.com/office/drawing/2014/main" id="{DBBD608F-5D82-0B1E-0CB9-8CEA1398BE5B}"/>
                </a:ext>
              </a:extLst>
            </p:cNvPr>
            <p:cNvSpPr>
              <a:spLocks noChangeShapeType="1"/>
            </p:cNvSpPr>
            <p:nvPr/>
          </p:nvSpPr>
          <p:spPr bwMode="auto">
            <a:xfrm>
              <a:off x="2452687" y="3943349"/>
              <a:ext cx="816293" cy="316231"/>
            </a:xfrm>
            <a:prstGeom prst="line">
              <a:avLst/>
            </a:prstGeom>
            <a:noFill/>
            <a:ln w="28575">
              <a:solidFill>
                <a:srgbClr val="FF0000"/>
              </a:solidFill>
              <a:round/>
              <a:headEnd/>
              <a:tailEnd/>
            </a:ln>
          </p:spPr>
          <p:txBody>
            <a:bodyPr/>
            <a:lstStyle/>
            <a:p>
              <a:endParaRPr lang="en-US"/>
            </a:p>
          </p:txBody>
        </p:sp>
        <p:sp>
          <p:nvSpPr>
            <p:cNvPr id="16" name="Line 46">
              <a:extLst>
                <a:ext uri="{FF2B5EF4-FFF2-40B4-BE49-F238E27FC236}">
                  <a16:creationId xmlns:a16="http://schemas.microsoft.com/office/drawing/2014/main" id="{5606E500-0796-6752-B713-2C3DF06C1096}"/>
                </a:ext>
              </a:extLst>
            </p:cNvPr>
            <p:cNvSpPr>
              <a:spLocks noChangeShapeType="1"/>
            </p:cNvSpPr>
            <p:nvPr/>
          </p:nvSpPr>
          <p:spPr bwMode="auto">
            <a:xfrm>
              <a:off x="2311401" y="4361665"/>
              <a:ext cx="972820" cy="309395"/>
            </a:xfrm>
            <a:prstGeom prst="line">
              <a:avLst/>
            </a:prstGeom>
            <a:noFill/>
            <a:ln w="28575">
              <a:solidFill>
                <a:srgbClr val="FF0000"/>
              </a:solidFill>
              <a:round/>
              <a:headEnd/>
              <a:tailEnd/>
            </a:ln>
          </p:spPr>
          <p:txBody>
            <a:bodyPr/>
            <a:lstStyle/>
            <a:p>
              <a:endParaRPr lang="en-US"/>
            </a:p>
          </p:txBody>
        </p:sp>
      </p:grpSp>
      <p:grpSp>
        <p:nvGrpSpPr>
          <p:cNvPr id="17" name="Group 28">
            <a:extLst>
              <a:ext uri="{FF2B5EF4-FFF2-40B4-BE49-F238E27FC236}">
                <a16:creationId xmlns:a16="http://schemas.microsoft.com/office/drawing/2014/main" id="{0655E909-B811-CF27-9430-AB51B5D64771}"/>
              </a:ext>
            </a:extLst>
          </p:cNvPr>
          <p:cNvGrpSpPr/>
          <p:nvPr/>
        </p:nvGrpSpPr>
        <p:grpSpPr>
          <a:xfrm>
            <a:off x="5383867" y="1878525"/>
            <a:ext cx="3622675" cy="3948112"/>
            <a:chOff x="3260725" y="1725613"/>
            <a:chExt cx="4206875" cy="3948112"/>
          </a:xfrm>
          <a:solidFill>
            <a:schemeClr val="tx1"/>
          </a:solidFill>
          <a:effectLst>
            <a:outerShdw blurRad="50800" dist="38100" dir="2700000" algn="tl" rotWithShape="0">
              <a:prstClr val="black">
                <a:alpha val="40000"/>
              </a:prstClr>
            </a:outerShdw>
          </a:effectLst>
        </p:grpSpPr>
        <p:sp>
          <p:nvSpPr>
            <p:cNvPr id="18" name="Text Box 6">
              <a:extLst>
                <a:ext uri="{FF2B5EF4-FFF2-40B4-BE49-F238E27FC236}">
                  <a16:creationId xmlns:a16="http://schemas.microsoft.com/office/drawing/2014/main" id="{B12EE395-10B0-4A3D-7CFE-5D6DB4E4960B}"/>
                </a:ext>
              </a:extLst>
            </p:cNvPr>
            <p:cNvSpPr txBox="1">
              <a:spLocks noChangeArrowheads="1"/>
            </p:cNvSpPr>
            <p:nvPr/>
          </p:nvSpPr>
          <p:spPr bwMode="auto">
            <a:xfrm>
              <a:off x="3260725" y="1725613"/>
              <a:ext cx="4206875" cy="320675"/>
            </a:xfrm>
            <a:prstGeom prst="rect">
              <a:avLst/>
            </a:prstGeom>
            <a:grpFill/>
            <a:ln w="9525" algn="ctr">
              <a:solidFill>
                <a:srgbClr val="CACDD9"/>
              </a:solidFill>
              <a:miter lim="800000"/>
              <a:headEnd/>
              <a:tailEnd/>
            </a:ln>
            <a:effectLst/>
          </p:spPr>
          <p:txBody>
            <a:bodyPr wrap="none" anchor="ctr"/>
            <a:lstStyle/>
            <a:p>
              <a:pPr>
                <a:defRPr/>
              </a:pPr>
              <a:r>
                <a:rPr lang="en-US" sz="1600" b="1" dirty="0">
                  <a:solidFill>
                    <a:schemeClr val="accent3"/>
                  </a:solidFill>
                  <a:latin typeface="Arial" charset="0"/>
                </a:rPr>
                <a:t>41% </a:t>
              </a:r>
              <a:r>
                <a:rPr lang="en-US" sz="1600" b="1" dirty="0">
                  <a:solidFill>
                    <a:schemeClr val="bg2"/>
                  </a:solidFill>
                  <a:latin typeface="Arial" charset="0"/>
                </a:rPr>
                <a:t>Dysphagia</a:t>
              </a:r>
            </a:p>
          </p:txBody>
        </p:sp>
        <p:sp>
          <p:nvSpPr>
            <p:cNvPr id="19" name="Text Box 7">
              <a:extLst>
                <a:ext uri="{FF2B5EF4-FFF2-40B4-BE49-F238E27FC236}">
                  <a16:creationId xmlns:a16="http://schemas.microsoft.com/office/drawing/2014/main" id="{A53108D4-E16F-BF82-6890-9DFD33BFFE6B}"/>
                </a:ext>
              </a:extLst>
            </p:cNvPr>
            <p:cNvSpPr txBox="1">
              <a:spLocks noChangeArrowheads="1"/>
            </p:cNvSpPr>
            <p:nvPr/>
          </p:nvSpPr>
          <p:spPr bwMode="auto">
            <a:xfrm>
              <a:off x="3260725" y="2128838"/>
              <a:ext cx="4206875" cy="320675"/>
            </a:xfrm>
            <a:prstGeom prst="rect">
              <a:avLst/>
            </a:prstGeom>
            <a:grpFill/>
            <a:ln w="9525" algn="ctr">
              <a:solidFill>
                <a:srgbClr val="CACDD9"/>
              </a:solidFill>
              <a:miter lim="800000"/>
              <a:headEnd/>
              <a:tailEnd/>
            </a:ln>
            <a:effectLst/>
          </p:spPr>
          <p:txBody>
            <a:bodyPr wrap="none" anchor="ctr"/>
            <a:lstStyle/>
            <a:p>
              <a:pPr>
                <a:defRPr/>
              </a:pPr>
              <a:r>
                <a:rPr lang="en-US" sz="1600" b="1" dirty="0">
                  <a:solidFill>
                    <a:schemeClr val="accent3"/>
                  </a:solidFill>
                  <a:latin typeface="Arial" charset="0"/>
                </a:rPr>
                <a:t>47% </a:t>
              </a:r>
              <a:r>
                <a:rPr lang="en-US" sz="1600" b="1" dirty="0">
                  <a:solidFill>
                    <a:schemeClr val="bg2"/>
                  </a:solidFill>
                  <a:latin typeface="Arial" charset="0"/>
                </a:rPr>
                <a:t>Pulmonary Hypertension</a:t>
              </a:r>
            </a:p>
          </p:txBody>
        </p:sp>
        <p:sp>
          <p:nvSpPr>
            <p:cNvPr id="20" name="Text Box 8">
              <a:extLst>
                <a:ext uri="{FF2B5EF4-FFF2-40B4-BE49-F238E27FC236}">
                  <a16:creationId xmlns:a16="http://schemas.microsoft.com/office/drawing/2014/main" id="{DF4B750F-F172-89F7-22D6-34E0EAE936EA}"/>
                </a:ext>
              </a:extLst>
            </p:cNvPr>
            <p:cNvSpPr txBox="1">
              <a:spLocks noChangeArrowheads="1"/>
            </p:cNvSpPr>
            <p:nvPr/>
          </p:nvSpPr>
          <p:spPr bwMode="auto">
            <a:xfrm>
              <a:off x="3260725" y="2530475"/>
              <a:ext cx="4206875" cy="322263"/>
            </a:xfrm>
            <a:prstGeom prst="rect">
              <a:avLst/>
            </a:prstGeom>
            <a:grpFill/>
            <a:ln w="9525" algn="ctr">
              <a:solidFill>
                <a:srgbClr val="CACDD9"/>
              </a:solidFill>
              <a:miter lim="800000"/>
              <a:headEnd/>
              <a:tailEnd/>
            </a:ln>
            <a:effectLst/>
          </p:spPr>
          <p:txBody>
            <a:bodyPr wrap="none" anchor="ctr"/>
            <a:lstStyle/>
            <a:p>
              <a:pPr>
                <a:defRPr/>
              </a:pPr>
              <a:r>
                <a:rPr lang="en-US" sz="1600" b="1" dirty="0">
                  <a:solidFill>
                    <a:schemeClr val="accent3"/>
                  </a:solidFill>
                  <a:latin typeface="Arial" charset="0"/>
                </a:rPr>
                <a:t>66% </a:t>
              </a:r>
              <a:r>
                <a:rPr lang="en-US" sz="1600" b="1" dirty="0">
                  <a:solidFill>
                    <a:schemeClr val="bg2"/>
                  </a:solidFill>
                  <a:latin typeface="Arial" charset="0"/>
                </a:rPr>
                <a:t>Dyspnea</a:t>
              </a:r>
            </a:p>
          </p:txBody>
        </p:sp>
        <p:sp>
          <p:nvSpPr>
            <p:cNvPr id="21" name="Text Box 9">
              <a:extLst>
                <a:ext uri="{FF2B5EF4-FFF2-40B4-BE49-F238E27FC236}">
                  <a16:creationId xmlns:a16="http://schemas.microsoft.com/office/drawing/2014/main" id="{B3947A34-C813-5060-B11D-7A2B00F2FDD1}"/>
                </a:ext>
              </a:extLst>
            </p:cNvPr>
            <p:cNvSpPr txBox="1">
              <a:spLocks noChangeArrowheads="1"/>
            </p:cNvSpPr>
            <p:nvPr/>
          </p:nvSpPr>
          <p:spPr bwMode="auto">
            <a:xfrm>
              <a:off x="3260725" y="2933700"/>
              <a:ext cx="4206875" cy="320675"/>
            </a:xfrm>
            <a:prstGeom prst="rect">
              <a:avLst/>
            </a:prstGeom>
            <a:grpFill/>
            <a:ln w="9525" algn="ctr">
              <a:solidFill>
                <a:srgbClr val="CACDD9"/>
              </a:solidFill>
              <a:miter lim="800000"/>
              <a:headEnd/>
              <a:tailEnd/>
            </a:ln>
            <a:effectLst/>
          </p:spPr>
          <p:txBody>
            <a:bodyPr wrap="none" anchor="ctr"/>
            <a:lstStyle/>
            <a:p>
              <a:pPr>
                <a:defRPr/>
              </a:pPr>
              <a:r>
                <a:rPr lang="en-US" sz="1600" b="1" dirty="0">
                  <a:solidFill>
                    <a:schemeClr val="accent3"/>
                  </a:solidFill>
                  <a:latin typeface="Arial" charset="0"/>
                </a:rPr>
                <a:t>57% </a:t>
              </a:r>
              <a:r>
                <a:rPr lang="en-US" sz="1600" b="1" dirty="0">
                  <a:solidFill>
                    <a:schemeClr val="bg2"/>
                  </a:solidFill>
                  <a:latin typeface="Arial" charset="0"/>
                </a:rPr>
                <a:t>Abdominal Pain</a:t>
              </a:r>
            </a:p>
          </p:txBody>
        </p:sp>
        <p:sp>
          <p:nvSpPr>
            <p:cNvPr id="22" name="Text Box 10">
              <a:extLst>
                <a:ext uri="{FF2B5EF4-FFF2-40B4-BE49-F238E27FC236}">
                  <a16:creationId xmlns:a16="http://schemas.microsoft.com/office/drawing/2014/main" id="{A5359D9B-5844-EB7A-0C98-BCF2C8F26A59}"/>
                </a:ext>
              </a:extLst>
            </p:cNvPr>
            <p:cNvSpPr txBox="1">
              <a:spLocks noChangeArrowheads="1"/>
            </p:cNvSpPr>
            <p:nvPr/>
          </p:nvSpPr>
          <p:spPr bwMode="auto">
            <a:xfrm>
              <a:off x="3260725" y="3335338"/>
              <a:ext cx="4206875" cy="322262"/>
            </a:xfrm>
            <a:prstGeom prst="rect">
              <a:avLst/>
            </a:prstGeom>
            <a:grpFill/>
            <a:ln w="9525" algn="ctr">
              <a:solidFill>
                <a:srgbClr val="CACDD9"/>
              </a:solidFill>
              <a:miter lim="800000"/>
              <a:headEnd/>
              <a:tailEnd/>
            </a:ln>
            <a:effectLst/>
          </p:spPr>
          <p:txBody>
            <a:bodyPr wrap="none" anchor="ctr"/>
            <a:lstStyle/>
            <a:p>
              <a:pPr>
                <a:defRPr/>
              </a:pPr>
              <a:r>
                <a:rPr lang="en-US" sz="1600" b="1" dirty="0">
                  <a:solidFill>
                    <a:schemeClr val="accent3"/>
                  </a:solidFill>
                  <a:latin typeface="Arial" charset="0"/>
                </a:rPr>
                <a:t>64% </a:t>
              </a:r>
              <a:r>
                <a:rPr lang="en-US" sz="1600" b="1" dirty="0">
                  <a:solidFill>
                    <a:schemeClr val="bg2"/>
                  </a:solidFill>
                  <a:latin typeface="Arial" charset="0"/>
                </a:rPr>
                <a:t>Chronic Renal Insufficiency</a:t>
              </a:r>
            </a:p>
          </p:txBody>
        </p:sp>
        <p:sp>
          <p:nvSpPr>
            <p:cNvPr id="23" name="Text Box 11">
              <a:extLst>
                <a:ext uri="{FF2B5EF4-FFF2-40B4-BE49-F238E27FC236}">
                  <a16:creationId xmlns:a16="http://schemas.microsoft.com/office/drawing/2014/main" id="{5BFB2411-D644-7126-BC0F-B53CE681F4DD}"/>
                </a:ext>
              </a:extLst>
            </p:cNvPr>
            <p:cNvSpPr txBox="1">
              <a:spLocks noChangeArrowheads="1"/>
            </p:cNvSpPr>
            <p:nvPr/>
          </p:nvSpPr>
          <p:spPr bwMode="auto">
            <a:xfrm>
              <a:off x="3260725" y="3740150"/>
              <a:ext cx="4206875" cy="322263"/>
            </a:xfrm>
            <a:prstGeom prst="rect">
              <a:avLst/>
            </a:prstGeom>
            <a:grpFill/>
            <a:ln w="9525" algn="ctr">
              <a:solidFill>
                <a:srgbClr val="CACDD9"/>
              </a:solidFill>
              <a:miter lim="800000"/>
              <a:headEnd/>
              <a:tailEnd/>
            </a:ln>
            <a:effectLst/>
          </p:spPr>
          <p:txBody>
            <a:bodyPr wrap="none" anchor="ctr"/>
            <a:lstStyle/>
            <a:p>
              <a:pPr>
                <a:defRPr/>
              </a:pPr>
              <a:r>
                <a:rPr lang="en-US" sz="1600" b="1" dirty="0">
                  <a:solidFill>
                    <a:schemeClr val="accent3"/>
                  </a:solidFill>
                  <a:latin typeface="Arial" charset="0"/>
                </a:rPr>
                <a:t>47% </a:t>
              </a:r>
              <a:r>
                <a:rPr lang="en-US" sz="1600" b="1" dirty="0">
                  <a:solidFill>
                    <a:schemeClr val="bg2"/>
                  </a:solidFill>
                  <a:latin typeface="Arial" charset="0"/>
                </a:rPr>
                <a:t>Erectile dysfunction</a:t>
              </a:r>
            </a:p>
          </p:txBody>
        </p:sp>
        <p:sp>
          <p:nvSpPr>
            <p:cNvPr id="24" name="Text Box 12">
              <a:extLst>
                <a:ext uri="{FF2B5EF4-FFF2-40B4-BE49-F238E27FC236}">
                  <a16:creationId xmlns:a16="http://schemas.microsoft.com/office/drawing/2014/main" id="{80953AC9-A3E1-E2F2-1F05-3F4476CC2BA2}"/>
                </a:ext>
              </a:extLst>
            </p:cNvPr>
            <p:cNvSpPr txBox="1">
              <a:spLocks noChangeArrowheads="1"/>
            </p:cNvSpPr>
            <p:nvPr/>
          </p:nvSpPr>
          <p:spPr bwMode="auto">
            <a:xfrm>
              <a:off x="3260725" y="4143375"/>
              <a:ext cx="4206875" cy="320675"/>
            </a:xfrm>
            <a:prstGeom prst="rect">
              <a:avLst/>
            </a:prstGeom>
            <a:grpFill/>
            <a:ln w="9525" algn="ctr">
              <a:solidFill>
                <a:srgbClr val="CACDD9"/>
              </a:solidFill>
              <a:miter lim="800000"/>
              <a:headEnd/>
              <a:tailEnd/>
            </a:ln>
            <a:effectLst/>
          </p:spPr>
          <p:txBody>
            <a:bodyPr wrap="none" anchor="ctr"/>
            <a:lstStyle/>
            <a:p>
              <a:pPr>
                <a:defRPr/>
              </a:pPr>
              <a:r>
                <a:rPr lang="en-US" sz="1600" b="1" dirty="0">
                  <a:solidFill>
                    <a:schemeClr val="accent3"/>
                  </a:solidFill>
                  <a:latin typeface="Arial" charset="0"/>
                </a:rPr>
                <a:t>26% </a:t>
              </a:r>
              <a:r>
                <a:rPr lang="en-US" sz="1600" b="1" dirty="0">
                  <a:solidFill>
                    <a:schemeClr val="bg2"/>
                  </a:solidFill>
                  <a:latin typeface="Arial" charset="0"/>
                </a:rPr>
                <a:t>Hemoglobinuria</a:t>
              </a:r>
            </a:p>
          </p:txBody>
        </p:sp>
        <p:sp>
          <p:nvSpPr>
            <p:cNvPr id="25" name="Text Box 13">
              <a:extLst>
                <a:ext uri="{FF2B5EF4-FFF2-40B4-BE49-F238E27FC236}">
                  <a16:creationId xmlns:a16="http://schemas.microsoft.com/office/drawing/2014/main" id="{783BC221-B501-1659-F757-1F50F49FCAED}"/>
                </a:ext>
              </a:extLst>
            </p:cNvPr>
            <p:cNvSpPr txBox="1">
              <a:spLocks noChangeArrowheads="1"/>
            </p:cNvSpPr>
            <p:nvPr/>
          </p:nvSpPr>
          <p:spPr bwMode="auto">
            <a:xfrm>
              <a:off x="3260725" y="4545013"/>
              <a:ext cx="4206875" cy="322262"/>
            </a:xfrm>
            <a:prstGeom prst="rect">
              <a:avLst/>
            </a:prstGeom>
            <a:grpFill/>
            <a:ln w="9525" algn="ctr">
              <a:solidFill>
                <a:srgbClr val="CACDD9"/>
              </a:solidFill>
              <a:miter lim="800000"/>
              <a:headEnd/>
              <a:tailEnd/>
            </a:ln>
            <a:effectLst/>
          </p:spPr>
          <p:txBody>
            <a:bodyPr wrap="none" anchor="ctr"/>
            <a:lstStyle/>
            <a:p>
              <a:pPr>
                <a:defRPr/>
              </a:pPr>
              <a:r>
                <a:rPr lang="en-US" sz="1600" b="1">
                  <a:solidFill>
                    <a:schemeClr val="accent3"/>
                  </a:solidFill>
                  <a:latin typeface="Arial" charset="0"/>
                </a:rPr>
                <a:t>39% </a:t>
              </a:r>
              <a:r>
                <a:rPr lang="en-US" sz="1600" b="1" dirty="0">
                  <a:solidFill>
                    <a:schemeClr val="bg2"/>
                  </a:solidFill>
                  <a:latin typeface="Arial" charset="0"/>
                </a:rPr>
                <a:t>Thrombosis</a:t>
              </a:r>
            </a:p>
          </p:txBody>
        </p:sp>
        <p:sp>
          <p:nvSpPr>
            <p:cNvPr id="26" name="Text Box 14">
              <a:extLst>
                <a:ext uri="{FF2B5EF4-FFF2-40B4-BE49-F238E27FC236}">
                  <a16:creationId xmlns:a16="http://schemas.microsoft.com/office/drawing/2014/main" id="{9D662ABE-4EEB-9E89-2EE6-05A4E2C4FAE2}"/>
                </a:ext>
              </a:extLst>
            </p:cNvPr>
            <p:cNvSpPr txBox="1">
              <a:spLocks noChangeArrowheads="1"/>
            </p:cNvSpPr>
            <p:nvPr/>
          </p:nvSpPr>
          <p:spPr bwMode="auto">
            <a:xfrm>
              <a:off x="3260725" y="4948238"/>
              <a:ext cx="4206875" cy="320675"/>
            </a:xfrm>
            <a:prstGeom prst="rect">
              <a:avLst/>
            </a:prstGeom>
            <a:grpFill/>
            <a:ln w="9525" algn="ctr">
              <a:solidFill>
                <a:srgbClr val="CACDD9"/>
              </a:solidFill>
              <a:miter lim="800000"/>
              <a:headEnd/>
              <a:tailEnd/>
            </a:ln>
            <a:effectLst/>
          </p:spPr>
          <p:txBody>
            <a:bodyPr wrap="none" anchor="ctr"/>
            <a:lstStyle/>
            <a:p>
              <a:pPr>
                <a:defRPr/>
              </a:pPr>
              <a:r>
                <a:rPr lang="en-US" sz="1600" b="1" dirty="0">
                  <a:solidFill>
                    <a:schemeClr val="accent3"/>
                  </a:solidFill>
                  <a:latin typeface="Arial" charset="0"/>
                </a:rPr>
                <a:t>88% </a:t>
              </a:r>
              <a:r>
                <a:rPr lang="en-US" sz="1600" b="1" dirty="0">
                  <a:solidFill>
                    <a:schemeClr val="bg2"/>
                  </a:solidFill>
                  <a:latin typeface="Arial" charset="0"/>
                </a:rPr>
                <a:t>Anemia</a:t>
              </a:r>
            </a:p>
          </p:txBody>
        </p:sp>
        <p:sp>
          <p:nvSpPr>
            <p:cNvPr id="27" name="Text Box 15">
              <a:extLst>
                <a:ext uri="{FF2B5EF4-FFF2-40B4-BE49-F238E27FC236}">
                  <a16:creationId xmlns:a16="http://schemas.microsoft.com/office/drawing/2014/main" id="{18E9BBE2-E9C4-CBF5-DF7B-2217F224B087}"/>
                </a:ext>
              </a:extLst>
            </p:cNvPr>
            <p:cNvSpPr txBox="1">
              <a:spLocks noChangeArrowheads="1"/>
            </p:cNvSpPr>
            <p:nvPr/>
          </p:nvSpPr>
          <p:spPr bwMode="auto">
            <a:xfrm>
              <a:off x="3260725" y="5353050"/>
              <a:ext cx="4206875" cy="320675"/>
            </a:xfrm>
            <a:prstGeom prst="rect">
              <a:avLst/>
            </a:prstGeom>
            <a:grpFill/>
            <a:ln w="9525" algn="ctr">
              <a:solidFill>
                <a:srgbClr val="CACDD9"/>
              </a:solidFill>
              <a:miter lim="800000"/>
              <a:headEnd/>
              <a:tailEnd/>
            </a:ln>
            <a:effectLst/>
          </p:spPr>
          <p:txBody>
            <a:bodyPr wrap="none" anchor="ctr"/>
            <a:lstStyle/>
            <a:p>
              <a:pPr>
                <a:defRPr/>
              </a:pPr>
              <a:r>
                <a:rPr lang="en-US" sz="1600" b="1" dirty="0">
                  <a:solidFill>
                    <a:schemeClr val="accent3"/>
                  </a:solidFill>
                  <a:latin typeface="Arial" charset="0"/>
                </a:rPr>
                <a:t>96% </a:t>
              </a:r>
              <a:r>
                <a:rPr lang="en-US" sz="1600" b="1" dirty="0">
                  <a:solidFill>
                    <a:schemeClr val="bg2"/>
                  </a:solidFill>
                  <a:latin typeface="Arial" charset="0"/>
                </a:rPr>
                <a:t>Fatigue, Impaired QoL</a:t>
              </a:r>
            </a:p>
          </p:txBody>
        </p:sp>
      </p:grpSp>
      <p:sp>
        <p:nvSpPr>
          <p:cNvPr id="28" name="Rectangle 18">
            <a:extLst>
              <a:ext uri="{FF2B5EF4-FFF2-40B4-BE49-F238E27FC236}">
                <a16:creationId xmlns:a16="http://schemas.microsoft.com/office/drawing/2014/main" id="{6040CEA0-44BA-AA70-11B4-F26E5F1882DF}"/>
              </a:ext>
            </a:extLst>
          </p:cNvPr>
          <p:cNvSpPr>
            <a:spLocks noChangeArrowheads="1"/>
          </p:cNvSpPr>
          <p:nvPr/>
        </p:nvSpPr>
        <p:spPr bwMode="auto">
          <a:xfrm>
            <a:off x="3388379" y="1068901"/>
            <a:ext cx="3840162" cy="365125"/>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w="9525">
            <a:solidFill>
              <a:srgbClr val="FF0000"/>
            </a:solid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US" sz="1600" b="1" dirty="0">
                <a:solidFill>
                  <a:schemeClr val="bg1"/>
                </a:solidFill>
                <a:effectLst>
                  <a:outerShdw blurRad="38100" dist="38100" dir="2700000" algn="tl">
                    <a:srgbClr val="000000"/>
                  </a:outerShdw>
                </a:effectLst>
                <a:latin typeface="Arial" charset="0"/>
              </a:rPr>
              <a:t>PNH Symptom Incidence Rate (%)</a:t>
            </a:r>
          </a:p>
        </p:txBody>
      </p:sp>
      <p:pic>
        <p:nvPicPr>
          <p:cNvPr id="29" name="Picture 28">
            <a:extLst>
              <a:ext uri="{FF2B5EF4-FFF2-40B4-BE49-F238E27FC236}">
                <a16:creationId xmlns:a16="http://schemas.microsoft.com/office/drawing/2014/main" id="{42301B5D-8718-BCDD-7EE5-4A0C8FCA3893}"/>
              </a:ext>
            </a:extLst>
          </p:cNvPr>
          <p:cNvPicPr>
            <a:picLocks noChangeAspect="1"/>
          </p:cNvPicPr>
          <p:nvPr/>
        </p:nvPicPr>
        <p:blipFill>
          <a:blip r:embed="rId4"/>
          <a:stretch>
            <a:fillRect/>
          </a:stretch>
        </p:blipFill>
        <p:spPr>
          <a:xfrm>
            <a:off x="609600" y="5818892"/>
            <a:ext cx="10379858" cy="594360"/>
          </a:xfrm>
          <a:prstGeom prst="rect">
            <a:avLst/>
          </a:prstGeom>
        </p:spPr>
      </p:pic>
    </p:spTree>
    <p:extLst>
      <p:ext uri="{BB962C8B-B14F-4D97-AF65-F5344CB8AC3E}">
        <p14:creationId xmlns:p14="http://schemas.microsoft.com/office/powerpoint/2010/main" val="2980020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r>
              <a:rPr lang="en-US" sz="1200" dirty="0"/>
              <a:t>Daly P, et al. </a:t>
            </a:r>
            <a:r>
              <a:rPr lang="en-US" sz="1200" i="1" dirty="0"/>
              <a:t>J Patient Rep Outcomes. </a:t>
            </a:r>
            <a:r>
              <a:rPr lang="en-US" sz="1200" dirty="0"/>
              <a:t>2021;5(1):102.</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sz="3200" dirty="0"/>
              <a:t>Conceptual Model of PNH</a:t>
            </a:r>
            <a:endParaRPr lang="en-US" dirty="0"/>
          </a:p>
        </p:txBody>
      </p:sp>
      <p:sp>
        <p:nvSpPr>
          <p:cNvPr id="7" name="Rounded Rectangle 6">
            <a:extLst>
              <a:ext uri="{FF2B5EF4-FFF2-40B4-BE49-F238E27FC236}">
                <a16:creationId xmlns:a16="http://schemas.microsoft.com/office/drawing/2014/main" id="{5588665C-84F3-5309-01A5-D74DEB4B72F4}"/>
              </a:ext>
            </a:extLst>
          </p:cNvPr>
          <p:cNvSpPr/>
          <p:nvPr/>
        </p:nvSpPr>
        <p:spPr>
          <a:xfrm>
            <a:off x="609601" y="1267952"/>
            <a:ext cx="4280662" cy="5000199"/>
          </a:xfrm>
          <a:prstGeom prst="roundRect">
            <a:avLst>
              <a:gd name="adj" fmla="val 8335"/>
            </a:avLst>
          </a:prstGeom>
          <a:solidFill>
            <a:srgbClr val="4A86D9">
              <a:lumMod val="20000"/>
              <a:lumOff val="80000"/>
            </a:srgbClr>
          </a:solidFill>
          <a:ln w="28575" cap="flat" cmpd="sng" algn="ctr">
            <a:noFill/>
            <a:prstDash val="solid"/>
            <a:miter lim="800000"/>
          </a:ln>
          <a:effectLst/>
        </p:spPr>
        <p:txBody>
          <a:bodyPr rtlCol="0" anchor="b"/>
          <a:lstStyle/>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4D4D4D">
                    <a:lumMod val="50000"/>
                  </a:srgbClr>
                </a:solidFill>
                <a:effectLst/>
                <a:uLnTx/>
                <a:uFillTx/>
                <a:latin typeface="Arial" panose="020B0604020202020204"/>
                <a:ea typeface="+mn-ea"/>
                <a:cs typeface="+mn-cs"/>
              </a:rPr>
              <a:t>Fatigue</a:t>
            </a:r>
          </a:p>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4D4D4D">
                    <a:lumMod val="50000"/>
                  </a:srgbClr>
                </a:solidFill>
                <a:effectLst/>
                <a:uLnTx/>
                <a:uFillTx/>
                <a:latin typeface="Arial" panose="020B0604020202020204"/>
                <a:ea typeface="+mn-ea"/>
                <a:cs typeface="+mn-cs"/>
              </a:rPr>
              <a:t>Abdominal pain</a:t>
            </a:r>
          </a:p>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4D4D4D">
                    <a:lumMod val="50000"/>
                  </a:srgbClr>
                </a:solidFill>
                <a:effectLst/>
                <a:uLnTx/>
                <a:uFillTx/>
                <a:latin typeface="Arial" panose="020B0604020202020204"/>
                <a:ea typeface="+mn-ea"/>
                <a:cs typeface="+mn-cs"/>
              </a:rPr>
              <a:t>Headaches</a:t>
            </a:r>
          </a:p>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4D4D4D">
                    <a:lumMod val="50000"/>
                  </a:srgbClr>
                </a:solidFill>
                <a:effectLst/>
                <a:uLnTx/>
                <a:uFillTx/>
                <a:latin typeface="Arial" panose="020B0604020202020204"/>
                <a:ea typeface="+mn-ea"/>
                <a:cs typeface="+mn-cs"/>
              </a:rPr>
              <a:t>Shortness of breath</a:t>
            </a:r>
          </a:p>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4D4D4D">
                    <a:lumMod val="50000"/>
                  </a:srgbClr>
                </a:solidFill>
                <a:effectLst/>
                <a:uLnTx/>
                <a:uFillTx/>
                <a:latin typeface="Arial" panose="020B0604020202020204"/>
                <a:ea typeface="+mn-ea"/>
                <a:cs typeface="+mn-cs"/>
              </a:rPr>
              <a:t>Difficulty swallowing</a:t>
            </a:r>
          </a:p>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4D4D4D">
                    <a:lumMod val="50000"/>
                  </a:srgbClr>
                </a:solidFill>
                <a:effectLst/>
                <a:uLnTx/>
                <a:uFillTx/>
                <a:latin typeface="Arial" panose="020B0604020202020204"/>
                <a:ea typeface="+mn-ea"/>
                <a:cs typeface="+mn-cs"/>
              </a:rPr>
              <a:t>Erectile dysfunction</a:t>
            </a:r>
          </a:p>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4D4D4D">
                    <a:lumMod val="50000"/>
                  </a:srgbClr>
                </a:solidFill>
                <a:effectLst/>
                <a:uLnTx/>
                <a:uFillTx/>
                <a:latin typeface="Arial" panose="020B0604020202020204"/>
                <a:ea typeface="+mn-ea"/>
                <a:cs typeface="+mn-cs"/>
              </a:rPr>
              <a:t>Hemoglobinuria</a:t>
            </a:r>
          </a:p>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4D4D4D">
                    <a:lumMod val="50000"/>
                  </a:srgbClr>
                </a:solidFill>
                <a:effectLst/>
                <a:uLnTx/>
                <a:uFillTx/>
                <a:latin typeface="Arial" panose="020B0604020202020204"/>
                <a:ea typeface="+mn-ea"/>
                <a:cs typeface="+mn-cs"/>
              </a:rPr>
              <a:t>Cardiovascular symptoms (e.g., chest pain, irregular heartbeat)</a:t>
            </a:r>
          </a:p>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4D4D4D">
                    <a:lumMod val="50000"/>
                  </a:srgbClr>
                </a:solidFill>
                <a:effectLst/>
                <a:uLnTx/>
                <a:uFillTx/>
                <a:latin typeface="Arial" panose="020B0604020202020204"/>
                <a:ea typeface="+mn-ea"/>
                <a:cs typeface="+mn-cs"/>
              </a:rPr>
              <a:t>Cognitive symptoms (e.g., confusion, poor concentration, dizziness)</a:t>
            </a:r>
          </a:p>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4D4D4D">
                    <a:lumMod val="50000"/>
                  </a:srgbClr>
                </a:solidFill>
                <a:effectLst/>
                <a:uLnTx/>
                <a:uFillTx/>
                <a:latin typeface="Arial" panose="020B0604020202020204"/>
                <a:ea typeface="+mn-ea"/>
                <a:cs typeface="+mn-cs"/>
              </a:rPr>
              <a:t>Bruising/bleeding</a:t>
            </a:r>
          </a:p>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4D4D4D">
                    <a:lumMod val="50000"/>
                  </a:srgbClr>
                </a:solidFill>
                <a:effectLst/>
                <a:uLnTx/>
                <a:uFillTx/>
                <a:latin typeface="Arial" panose="020B0604020202020204"/>
                <a:ea typeface="+mn-ea"/>
                <a:cs typeface="+mn-cs"/>
              </a:rPr>
              <a:t>Back pain</a:t>
            </a:r>
          </a:p>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4D4D4D">
                    <a:lumMod val="50000"/>
                  </a:srgbClr>
                </a:solidFill>
                <a:effectLst/>
                <a:uLnTx/>
                <a:uFillTx/>
                <a:latin typeface="Arial" panose="020B0604020202020204"/>
                <a:ea typeface="+mn-ea"/>
                <a:cs typeface="+mn-cs"/>
              </a:rPr>
              <a:t>Leg pain </a:t>
            </a:r>
          </a:p>
        </p:txBody>
      </p:sp>
      <p:sp>
        <p:nvSpPr>
          <p:cNvPr id="8" name="Left Brace 7">
            <a:extLst>
              <a:ext uri="{FF2B5EF4-FFF2-40B4-BE49-F238E27FC236}">
                <a16:creationId xmlns:a16="http://schemas.microsoft.com/office/drawing/2014/main" id="{96468BB3-380E-EB76-FBF1-E7DDE305FBDF}"/>
              </a:ext>
            </a:extLst>
          </p:cNvPr>
          <p:cNvSpPr/>
          <p:nvPr/>
        </p:nvSpPr>
        <p:spPr>
          <a:xfrm flipH="1">
            <a:off x="5020923" y="1333953"/>
            <a:ext cx="817490" cy="4840402"/>
          </a:xfrm>
          <a:prstGeom prst="leftBrace">
            <a:avLst>
              <a:gd name="adj1" fmla="val 30486"/>
              <a:gd name="adj2" fmla="val 50000"/>
            </a:avLst>
          </a:prstGeom>
          <a:noFill/>
          <a:ln w="28575"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D4D4D"/>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5DFFE26C-DA65-B486-2CE7-82D9672DAC19}"/>
              </a:ext>
            </a:extLst>
          </p:cNvPr>
          <p:cNvSpPr txBox="1"/>
          <p:nvPr/>
        </p:nvSpPr>
        <p:spPr>
          <a:xfrm>
            <a:off x="1644529" y="1396642"/>
            <a:ext cx="2210805" cy="400110"/>
          </a:xfrm>
          <a:prstGeom prst="rect">
            <a:avLst/>
          </a:prstGeom>
          <a:noFill/>
        </p:spPr>
        <p:txBody>
          <a:bodyPr wrap="square">
            <a:spAutoFit/>
          </a:bodyPr>
          <a:lstStyle/>
          <a:p>
            <a:pPr algn="ctr">
              <a:spcAft>
                <a:spcPts val="600"/>
              </a:spcAft>
            </a:pPr>
            <a:r>
              <a:rPr lang="en-US" sz="2000" b="1" dirty="0">
                <a:solidFill>
                  <a:srgbClr val="4D4D4D">
                    <a:lumMod val="50000"/>
                  </a:srgbClr>
                </a:solidFill>
                <a:latin typeface="Arial" panose="020B0604020202020204"/>
              </a:rPr>
              <a:t>PNH Symptoms:</a:t>
            </a:r>
          </a:p>
        </p:txBody>
      </p:sp>
      <p:grpSp>
        <p:nvGrpSpPr>
          <p:cNvPr id="10" name="Group 9">
            <a:extLst>
              <a:ext uri="{FF2B5EF4-FFF2-40B4-BE49-F238E27FC236}">
                <a16:creationId xmlns:a16="http://schemas.microsoft.com/office/drawing/2014/main" id="{C101C90A-6384-3AD3-72F8-8A79012230C1}"/>
              </a:ext>
            </a:extLst>
          </p:cNvPr>
          <p:cNvGrpSpPr/>
          <p:nvPr/>
        </p:nvGrpSpPr>
        <p:grpSpPr>
          <a:xfrm>
            <a:off x="6037686" y="1081548"/>
            <a:ext cx="5870777" cy="5378482"/>
            <a:chOff x="5981699" y="1056823"/>
            <a:chExt cx="5870777" cy="5456351"/>
          </a:xfrm>
        </p:grpSpPr>
        <p:sp>
          <p:nvSpPr>
            <p:cNvPr id="11" name="Rounded Rectangle 10">
              <a:extLst>
                <a:ext uri="{FF2B5EF4-FFF2-40B4-BE49-F238E27FC236}">
                  <a16:creationId xmlns:a16="http://schemas.microsoft.com/office/drawing/2014/main" id="{BEFE69E4-C2DD-03D7-ADB8-2B237A62D348}"/>
                </a:ext>
              </a:extLst>
            </p:cNvPr>
            <p:cNvSpPr/>
            <p:nvPr/>
          </p:nvSpPr>
          <p:spPr>
            <a:xfrm>
              <a:off x="5981699" y="1056823"/>
              <a:ext cx="5870777" cy="5352697"/>
            </a:xfrm>
            <a:prstGeom prst="roundRect">
              <a:avLst>
                <a:gd name="adj" fmla="val 9212"/>
              </a:avLst>
            </a:prstGeom>
            <a:solidFill>
              <a:srgbClr val="DF504B">
                <a:lumMod val="20000"/>
                <a:lumOff val="80000"/>
              </a:srgb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7A423CDD-0FE9-5E85-3557-80A547ECCA70}"/>
                </a:ext>
              </a:extLst>
            </p:cNvPr>
            <p:cNvSpPr txBox="1"/>
            <p:nvPr/>
          </p:nvSpPr>
          <p:spPr>
            <a:xfrm>
              <a:off x="6252271" y="2050414"/>
              <a:ext cx="2579194" cy="446276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DF504B">
                      <a:lumMod val="75000"/>
                    </a:srgbClr>
                  </a:solidFill>
                  <a:effectLst/>
                  <a:uLnTx/>
                  <a:uFillTx/>
                  <a:latin typeface="Arial" panose="020B0604020202020204"/>
                </a:rPr>
                <a:t>Impacts on illness perceptions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solidFill>
                    <a:srgbClr val="4D4D4D"/>
                  </a:solidFill>
                  <a:effectLst/>
                  <a:uLnTx/>
                  <a:uFillTx/>
                  <a:latin typeface="Arial" panose="020B0604020202020204"/>
                </a:rPr>
                <a:t>E.g., losing control of own body, visible symptoms remind me I'm sick</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rgbClr val="4D4D4D"/>
                </a:solidFill>
                <a:effectLst/>
                <a:uLnTx/>
                <a:uFillTx/>
                <a:latin typeface="Arial" panose="020B060402020202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DF504B">
                      <a:lumMod val="75000"/>
                    </a:srgbClr>
                  </a:solidFill>
                  <a:effectLst/>
                  <a:uLnTx/>
                  <a:uFillTx/>
                  <a:latin typeface="Arial" panose="020B0604020202020204"/>
                </a:rPr>
                <a:t>Impact on work/school life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solidFill>
                    <a:srgbClr val="4D4D4D"/>
                  </a:solidFill>
                  <a:effectLst/>
                  <a:uLnTx/>
                  <a:uFillTx/>
                  <a:latin typeface="Arial" panose="020B0604020202020204"/>
                </a:rPr>
                <a:t>E.g., problems with work, no flexibility in planning studies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rgbClr val="4D4D4D"/>
                </a:solidFill>
                <a:effectLst/>
                <a:uLnTx/>
                <a:uFillTx/>
                <a:latin typeface="Arial" panose="020B060402020202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DF504B">
                      <a:lumMod val="75000"/>
                    </a:srgbClr>
                  </a:solidFill>
                  <a:effectLst/>
                  <a:uLnTx/>
                  <a:uFillTx/>
                  <a:latin typeface="Arial" panose="020B0604020202020204"/>
                </a:rPr>
                <a:t>Overall quality of life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solidFill>
                    <a:srgbClr val="4D4D4D"/>
                  </a:solidFill>
                  <a:effectLst/>
                  <a:uLnTx/>
                  <a:uFillTx/>
                  <a:latin typeface="Arial" panose="020B0604020202020204"/>
                </a:rPr>
                <a:t>E.g., normal rhythm of life affected, missing something in life, future prospects limited</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0" cap="none" spc="0" normalizeH="0" baseline="0" noProof="0" dirty="0">
                <a:ln>
                  <a:noFill/>
                </a:ln>
                <a:solidFill>
                  <a:srgbClr val="4D4D4D"/>
                </a:solidFill>
                <a:effectLst/>
                <a:uLnTx/>
                <a:uFillTx/>
                <a:latin typeface="Arial" panose="020B0604020202020204"/>
              </a:endParaRPr>
            </a:p>
          </p:txBody>
        </p:sp>
        <p:sp>
          <p:nvSpPr>
            <p:cNvPr id="13" name="TextBox 12">
              <a:extLst>
                <a:ext uri="{FF2B5EF4-FFF2-40B4-BE49-F238E27FC236}">
                  <a16:creationId xmlns:a16="http://schemas.microsoft.com/office/drawing/2014/main" id="{EE9E9994-84DD-B63B-F981-D0C950C33A1D}"/>
                </a:ext>
              </a:extLst>
            </p:cNvPr>
            <p:cNvSpPr txBox="1"/>
            <p:nvPr/>
          </p:nvSpPr>
          <p:spPr>
            <a:xfrm>
              <a:off x="8954678" y="1312882"/>
              <a:ext cx="2732310" cy="493981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DF504B">
                      <a:lumMod val="75000"/>
                    </a:srgbClr>
                  </a:solidFill>
                  <a:effectLst/>
                  <a:uLnTx/>
                  <a:uFillTx/>
                  <a:latin typeface="Arial" panose="020B0604020202020204"/>
                </a:rPr>
                <a:t>Preoccupation with disease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solidFill>
                    <a:srgbClr val="4D4D4D"/>
                  </a:solidFill>
                  <a:effectLst/>
                  <a:uLnTx/>
                  <a:uFillTx/>
                  <a:latin typeface="Arial" panose="020B0604020202020204"/>
                </a:rPr>
                <a:t>E.g., thoughts center around disease, disease center of life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0" cap="none" spc="0" normalizeH="0" baseline="0" noProof="0" dirty="0">
                <a:ln>
                  <a:noFill/>
                </a:ln>
                <a:solidFill>
                  <a:srgbClr val="4D4D4D"/>
                </a:solidFill>
                <a:effectLst/>
                <a:uLnTx/>
                <a:uFillTx/>
                <a:latin typeface="Arial" panose="020B060402020202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DF504B">
                      <a:lumMod val="75000"/>
                    </a:srgbClr>
                  </a:solidFill>
                  <a:effectLst/>
                  <a:uLnTx/>
                  <a:uFillTx/>
                  <a:latin typeface="Arial" panose="020B0604020202020204"/>
                </a:rPr>
                <a:t>Emotional impacts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solidFill>
                    <a:srgbClr val="4D4D4D"/>
                  </a:solidFill>
                  <a:effectLst/>
                  <a:uLnTx/>
                  <a:uFillTx/>
                  <a:latin typeface="Arial" panose="020B0604020202020204"/>
                </a:rPr>
                <a:t>E.g., fear, loss of lightheartedness, stress,  helplessness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4D4D4D"/>
                </a:solidFill>
                <a:effectLst/>
                <a:uLnTx/>
                <a:uFillTx/>
                <a:latin typeface="Arial" panose="020B060402020202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DF504B">
                      <a:lumMod val="75000"/>
                    </a:srgbClr>
                  </a:solidFill>
                  <a:effectLst/>
                  <a:uLnTx/>
                  <a:uFillTx/>
                  <a:latin typeface="Arial" panose="020B0604020202020204"/>
                </a:rPr>
                <a:t>Physical impacts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solidFill>
                    <a:srgbClr val="4D4D4D"/>
                  </a:solidFill>
                  <a:effectLst/>
                  <a:uLnTx/>
                  <a:uFillTx/>
                  <a:latin typeface="Arial" panose="020B0604020202020204"/>
                </a:rPr>
                <a:t>E.g., trouble walking, jogging, standing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4D4D4D"/>
                </a:solidFill>
                <a:effectLst/>
                <a:uLnTx/>
                <a:uFillTx/>
                <a:latin typeface="Arial" panose="020B060402020202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DF504B">
                      <a:lumMod val="75000"/>
                    </a:srgbClr>
                  </a:solidFill>
                  <a:effectLst/>
                  <a:uLnTx/>
                  <a:uFillTx/>
                  <a:latin typeface="Arial" panose="020B0604020202020204"/>
                </a:rPr>
                <a:t>Impacts on ADLs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solidFill>
                    <a:srgbClr val="4D4D4D"/>
                  </a:solidFill>
                  <a:effectLst/>
                  <a:uLnTx/>
                  <a:uFillTx/>
                  <a:latin typeface="Arial" panose="020B0604020202020204"/>
                </a:rPr>
                <a:t>E.g., problems getting household work done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4D4D4D"/>
                </a:solidFill>
                <a:effectLst/>
                <a:uLnTx/>
                <a:uFillTx/>
                <a:latin typeface="Arial" panose="020B060402020202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DF504B">
                      <a:lumMod val="75000"/>
                    </a:srgbClr>
                  </a:solidFill>
                  <a:effectLst/>
                  <a:uLnTx/>
                  <a:uFillTx/>
                  <a:latin typeface="Arial" panose="020B0604020202020204"/>
                </a:rPr>
                <a:t>Impacts on relationship</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solidFill>
                    <a:srgbClr val="4D4D4D"/>
                  </a:solidFill>
                  <a:effectLst/>
                  <a:uLnTx/>
                  <a:uFillTx/>
                  <a:latin typeface="Arial" panose="020B0604020202020204"/>
                </a:rPr>
                <a:t>E.g., support from family/friends </a:t>
              </a:r>
            </a:p>
          </p:txBody>
        </p:sp>
        <p:sp>
          <p:nvSpPr>
            <p:cNvPr id="14" name="TextBox 13">
              <a:extLst>
                <a:ext uri="{FF2B5EF4-FFF2-40B4-BE49-F238E27FC236}">
                  <a16:creationId xmlns:a16="http://schemas.microsoft.com/office/drawing/2014/main" id="{9CE8F299-9FD2-5706-3808-5D882E2F098B}"/>
                </a:ext>
              </a:extLst>
            </p:cNvPr>
            <p:cNvSpPr txBox="1"/>
            <p:nvPr/>
          </p:nvSpPr>
          <p:spPr>
            <a:xfrm>
              <a:off x="6286996" y="1351436"/>
              <a:ext cx="2210805"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2000" b="1" i="0" u="none" strike="noStrike" kern="0" cap="none" spc="0" normalizeH="0" baseline="0" noProof="0" dirty="0">
                  <a:ln>
                    <a:noFill/>
                  </a:ln>
                  <a:solidFill>
                    <a:srgbClr val="4D4D4D">
                      <a:lumMod val="50000"/>
                    </a:srgbClr>
                  </a:solidFill>
                  <a:effectLst/>
                  <a:uLnTx/>
                  <a:uFillTx/>
                  <a:latin typeface="Arial" panose="020B0604020202020204"/>
                </a:rPr>
                <a:t>Impacts of PNH:</a:t>
              </a:r>
            </a:p>
          </p:txBody>
        </p:sp>
      </p:grpSp>
    </p:spTree>
    <p:extLst>
      <p:ext uri="{BB962C8B-B14F-4D97-AF65-F5344CB8AC3E}">
        <p14:creationId xmlns:p14="http://schemas.microsoft.com/office/powerpoint/2010/main" val="2834444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r>
              <a:rPr lang="en-US" sz="1200" dirty="0"/>
              <a:t>Daly P, et al. </a:t>
            </a:r>
            <a:r>
              <a:rPr lang="en-US" sz="1200" i="1" dirty="0"/>
              <a:t>J Patient Rep Outcomes. </a:t>
            </a:r>
            <a:r>
              <a:rPr lang="en-US" sz="1200" dirty="0"/>
              <a:t>2021;5(1):102.</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Comparison of Symptoms Ever Experienced Vs. Experienced in the Last 24 Hours</a:t>
            </a:r>
          </a:p>
        </p:txBody>
      </p:sp>
      <p:pic>
        <p:nvPicPr>
          <p:cNvPr id="10" name="Picture 9" descr="A graph showing symptoms and symptoms&#10;&#10;Description automatically generated">
            <a:extLst>
              <a:ext uri="{FF2B5EF4-FFF2-40B4-BE49-F238E27FC236}">
                <a16:creationId xmlns:a16="http://schemas.microsoft.com/office/drawing/2014/main" id="{74258335-2A25-B8B4-2C0F-56CEA5D74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810" y="1726837"/>
            <a:ext cx="9130379" cy="3955506"/>
          </a:xfrm>
          <a:prstGeom prst="rect">
            <a:avLst/>
          </a:prstGeom>
        </p:spPr>
      </p:pic>
    </p:spTree>
    <p:extLst>
      <p:ext uri="{BB962C8B-B14F-4D97-AF65-F5344CB8AC3E}">
        <p14:creationId xmlns:p14="http://schemas.microsoft.com/office/powerpoint/2010/main" val="1289691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r>
              <a:rPr lang="en-US" sz="1200" dirty="0"/>
              <a:t>BUN, blood urea nitrogen.</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Laboratory Features of PNH</a:t>
            </a:r>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1"/>
          </p:nvPr>
        </p:nvSpPr>
        <p:spPr/>
        <p:txBody>
          <a:bodyPr>
            <a:normAutofit lnSpcReduction="10000"/>
          </a:bodyPr>
          <a:lstStyle/>
          <a:p>
            <a:r>
              <a:rPr lang="en-US" dirty="0"/>
              <a:t>Hypocellular, normocellular or hypercellular bone marrow often with erythroid hyperplasia</a:t>
            </a:r>
          </a:p>
          <a:p>
            <a:r>
              <a:rPr lang="en-US" dirty="0"/>
              <a:t>May see erythroid dysplasia</a:t>
            </a:r>
          </a:p>
          <a:p>
            <a:r>
              <a:rPr lang="en-US" dirty="0"/>
              <a:t>Iron deficiency</a:t>
            </a:r>
          </a:p>
          <a:p>
            <a:r>
              <a:rPr lang="en-US" dirty="0"/>
              <a:t>Low serum iron, low ferritin, increased transferrin, absent bone marrow iron</a:t>
            </a:r>
          </a:p>
          <a:p>
            <a:r>
              <a:rPr lang="en-US" dirty="0"/>
              <a:t>Creatinine and blood urea nitrogen (BUN) may be increased from acute and/or chronic renal damage</a:t>
            </a:r>
          </a:p>
          <a:p>
            <a:r>
              <a:rPr lang="en-US" dirty="0"/>
              <a:t>Liver function tests may be abnormal due to hepatic or portal vein thrombosis</a:t>
            </a:r>
          </a:p>
          <a:p>
            <a:r>
              <a:rPr lang="en-US" dirty="0"/>
              <a:t>Mild reduction in blood counts may occur due to splenomegaly caused by portal vein thrombosis or splenic vein thrombosis</a:t>
            </a:r>
          </a:p>
        </p:txBody>
      </p:sp>
    </p:spTree>
    <p:extLst>
      <p:ext uri="{BB962C8B-B14F-4D97-AF65-F5344CB8AC3E}">
        <p14:creationId xmlns:p14="http://schemas.microsoft.com/office/powerpoint/2010/main" val="678937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pPr>
              <a:spcBef>
                <a:spcPts val="600"/>
              </a:spcBef>
            </a:pPr>
            <a:r>
              <a:rPr lang="en-US" sz="1200" dirty="0"/>
              <a:t>1. Figueroa JE, et al. </a:t>
            </a:r>
            <a:r>
              <a:rPr lang="sv-SE" sz="1200" i="1" dirty="0" err="1"/>
              <a:t>Clin</a:t>
            </a:r>
            <a:r>
              <a:rPr lang="sv-SE" sz="1200" i="1" dirty="0"/>
              <a:t> </a:t>
            </a:r>
            <a:r>
              <a:rPr lang="sv-SE" sz="1200" i="1" dirty="0" err="1"/>
              <a:t>Microbiol</a:t>
            </a:r>
            <a:r>
              <a:rPr lang="sv-SE" sz="1200" i="1" dirty="0"/>
              <a:t> Rev</a:t>
            </a:r>
            <a:r>
              <a:rPr lang="sv-SE" sz="1200" dirty="0"/>
              <a:t>. 1991;4(3):359-95; 2. </a:t>
            </a:r>
            <a:r>
              <a:rPr lang="en-US" sz="1200" dirty="0" err="1"/>
              <a:t>Wiedmer</a:t>
            </a:r>
            <a:r>
              <a:rPr lang="en-US" sz="1200" dirty="0"/>
              <a:t> T, et al. </a:t>
            </a:r>
            <a:r>
              <a:rPr lang="en-US" sz="1200" i="1" dirty="0"/>
              <a:t>Blood</a:t>
            </a:r>
            <a:r>
              <a:rPr lang="en-US" sz="1200" dirty="0"/>
              <a:t>. 1993;82(4):1192-6; 3. Sims PJ, et al. </a:t>
            </a:r>
            <a:r>
              <a:rPr lang="en-US" sz="1200" i="1" dirty="0"/>
              <a:t>J Biol Chem</a:t>
            </a:r>
            <a:r>
              <a:rPr lang="en-US" sz="1200" dirty="0"/>
              <a:t>. 1989;264(29):17049-57; 4. Fang CJ, et al. </a:t>
            </a:r>
            <a:r>
              <a:rPr lang="en-US" sz="1200" i="1" dirty="0"/>
              <a:t>Br J </a:t>
            </a:r>
            <a:r>
              <a:rPr lang="en-US" sz="1200" i="1" dirty="0" err="1"/>
              <a:t>Haematol</a:t>
            </a:r>
            <a:r>
              <a:rPr lang="en-US" sz="1200" dirty="0"/>
              <a:t>. 2008;143(3):336-48; 5. </a:t>
            </a:r>
            <a:r>
              <a:rPr lang="pl-PL" sz="1200" dirty="0" err="1"/>
              <a:t>Gao</a:t>
            </a:r>
            <a:r>
              <a:rPr lang="pl-PL" sz="1200" dirty="0"/>
              <a:t> L, </a:t>
            </a:r>
            <a:r>
              <a:rPr lang="en-US" sz="1200" dirty="0"/>
              <a:t>et al. </a:t>
            </a:r>
            <a:r>
              <a:rPr lang="en-US" sz="1200" i="1" dirty="0"/>
              <a:t>Clin Exp Immunol</a:t>
            </a:r>
            <a:r>
              <a:rPr lang="en-US" sz="1200" dirty="0"/>
              <a:t>. 2006;144(2):326-34; 6. </a:t>
            </a:r>
            <a:r>
              <a:rPr lang="en-US" sz="1200" dirty="0" err="1"/>
              <a:t>Walport</a:t>
            </a:r>
            <a:r>
              <a:rPr lang="en-US" sz="1200" dirty="0"/>
              <a:t> MJ. </a:t>
            </a:r>
            <a:r>
              <a:rPr lang="en-US" sz="1200" i="1" dirty="0"/>
              <a:t>N </a:t>
            </a:r>
            <a:r>
              <a:rPr lang="en-US" sz="1200" i="1" dirty="0" err="1"/>
              <a:t>Engl</a:t>
            </a:r>
            <a:r>
              <a:rPr lang="en-US" sz="1200" i="1" dirty="0"/>
              <a:t> J Med</a:t>
            </a:r>
            <a:r>
              <a:rPr lang="en-US" sz="1200" dirty="0"/>
              <a:t>. 2001;344(14):1058-66. </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Effects of Uncontrolled or Excessive </a:t>
            </a:r>
            <a:br>
              <a:rPr lang="en-US" dirty="0"/>
            </a:br>
            <a:r>
              <a:rPr lang="en-US" dirty="0"/>
              <a:t>Complement Activation</a:t>
            </a:r>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1"/>
          </p:nvPr>
        </p:nvSpPr>
        <p:spPr/>
        <p:txBody>
          <a:bodyPr>
            <a:normAutofit/>
          </a:bodyPr>
          <a:lstStyle/>
          <a:p>
            <a:pPr eaLnBrk="1" hangingPunct="1">
              <a:defRPr/>
            </a:pPr>
            <a:r>
              <a:rPr lang="en-US" dirty="0"/>
              <a:t>Lysis of red blood cells-HEMOLYSIS</a:t>
            </a:r>
            <a:r>
              <a:rPr lang="en-US" baseline="30000" dirty="0"/>
              <a:t>1</a:t>
            </a:r>
          </a:p>
          <a:p>
            <a:pPr eaLnBrk="1" hangingPunct="1">
              <a:defRPr/>
            </a:pPr>
            <a:r>
              <a:rPr lang="en-US" dirty="0"/>
              <a:t>Activation of platelets</a:t>
            </a:r>
            <a:r>
              <a:rPr lang="en-US" baseline="30000" dirty="0"/>
              <a:t>2,3</a:t>
            </a:r>
          </a:p>
          <a:p>
            <a:pPr eaLnBrk="1" hangingPunct="1">
              <a:defRPr/>
            </a:pPr>
            <a:r>
              <a:rPr lang="en-US" dirty="0"/>
              <a:t>Endothelial activation, especially in the kidneys</a:t>
            </a:r>
            <a:r>
              <a:rPr lang="en-US" baseline="30000" dirty="0"/>
              <a:t>4</a:t>
            </a:r>
          </a:p>
          <a:p>
            <a:pPr eaLnBrk="1" hangingPunct="1">
              <a:defRPr/>
            </a:pPr>
            <a:r>
              <a:rPr lang="en-US" dirty="0"/>
              <a:t>Cytokine activation</a:t>
            </a:r>
            <a:r>
              <a:rPr lang="en-US" baseline="30000" dirty="0"/>
              <a:t>1,5</a:t>
            </a:r>
          </a:p>
          <a:p>
            <a:pPr eaLnBrk="1" hangingPunct="1">
              <a:defRPr/>
            </a:pPr>
            <a:r>
              <a:rPr lang="en-US" dirty="0"/>
              <a:t>Result: hemolysis, venous thrombosis, microvascular thromboses, and potential renal effects</a:t>
            </a:r>
            <a:r>
              <a:rPr lang="en-US" baseline="30000" dirty="0"/>
              <a:t>1,2,4-6</a:t>
            </a:r>
          </a:p>
        </p:txBody>
      </p:sp>
    </p:spTree>
    <p:extLst>
      <p:ext uri="{BB962C8B-B14F-4D97-AF65-F5344CB8AC3E}">
        <p14:creationId xmlns:p14="http://schemas.microsoft.com/office/powerpoint/2010/main" val="2253949206"/>
      </p:ext>
    </p:extLst>
  </p:cSld>
  <p:clrMapOvr>
    <a:masterClrMapping/>
  </p:clrMapOvr>
</p:sld>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1644</Words>
  <Application>Microsoft Macintosh PowerPoint</Application>
  <PresentationFormat>Widescreen</PresentationFormat>
  <Paragraphs>156</Paragraphs>
  <Slides>15</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Calibri Light</vt:lpstr>
      <vt:lpstr>Century Gothic</vt:lpstr>
      <vt:lpstr>Google Sans</vt:lpstr>
      <vt:lpstr>Trebuchet MS</vt:lpstr>
      <vt:lpstr>2022 Hem Onc</vt:lpstr>
      <vt:lpstr>Office Theme</vt:lpstr>
      <vt:lpstr>Patient Case: How Would You Treat a Newly Diagnosed PNH Patient With Near Normal Hgb?</vt:lpstr>
      <vt:lpstr>PowerPoint Presentation</vt:lpstr>
      <vt:lpstr>Disclaimer</vt:lpstr>
      <vt:lpstr>Patient Case</vt:lpstr>
      <vt:lpstr>Common Symptoms in Patients with PNH</vt:lpstr>
      <vt:lpstr>Conceptual Model of PNH</vt:lpstr>
      <vt:lpstr>Comparison of Symptoms Ever Experienced Vs. Experienced in the Last 24 Hours</vt:lpstr>
      <vt:lpstr>Laboratory Features of PNH</vt:lpstr>
      <vt:lpstr>Effects of Uncontrolled or Excessive  Complement Activation</vt:lpstr>
      <vt:lpstr>Thrombosis in PNH</vt:lpstr>
      <vt:lpstr>Mechanisms for Thrombosis in PNH</vt:lpstr>
      <vt:lpstr>Common Symptoms of PNH: Conclusions</vt:lpstr>
      <vt:lpstr>Pegcetacoplan Treatment in PNH Patients with Baseline Hgb at or Above 10 gm/dL</vt:lpstr>
      <vt:lpstr>Patient Case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2023-09-15T17:45:50Z</dcterms:modified>
</cp:coreProperties>
</file>