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 id="2147483725" r:id="rId2"/>
  </p:sldMasterIdLst>
  <p:notesMasterIdLst>
    <p:notesMasterId r:id="rId12"/>
  </p:notesMasterIdLst>
  <p:sldIdLst>
    <p:sldId id="256" r:id="rId3"/>
    <p:sldId id="265" r:id="rId4"/>
    <p:sldId id="266" r:id="rId5"/>
    <p:sldId id="258" r:id="rId6"/>
    <p:sldId id="259" r:id="rId7"/>
    <p:sldId id="261" r:id="rId8"/>
    <p:sldId id="260" r:id="rId9"/>
    <p:sldId id="257"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4D3200-C06E-2CFC-969A-908DB7228B22}" name="Patti Repetto" initials="PR" userId="S::prepetto@ushealthconnect.com::29a62dfc-181e-481e-a0bd-97f9faffa5d7" providerId="AD"/>
  <p188:author id="{87551934-1EED-109D-8469-49CE7051BEDC}" name="Megan Reimann, PharmD, BCOP" initials="MRPB" userId="S::mreimann@ushealthconnect.com::551785c5-e18e-4f20-8abf-31b115b8a49a" providerId="AD"/>
  <p188:author id="{B2634391-5F65-7D45-FB3F-D1EF4E8F513D}" name="Caitlin Roat" initials="CR" userId="0dad00d9dd685b97" providerId="Windows Live"/>
  <p188:author id="{52C4C9BB-C807-8705-0B08-A3DF41A8D64B}" name="Moriah Diethorn" initials="MD" userId="Moriah Diethorn"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36" autoAdjust="0"/>
    <p:restoredTop sz="96654"/>
  </p:normalViewPr>
  <p:slideViewPr>
    <p:cSldViewPr snapToGrid="0">
      <p:cViewPr varScale="1">
        <p:scale>
          <a:sx n="124" d="100"/>
          <a:sy n="124" d="100"/>
        </p:scale>
        <p:origin x="66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E6ABF-B141-4D32-AABF-4D8C94CCE321}" type="datetimeFigureOut">
              <a:rPr lang="en-US" smtClean="0"/>
              <a:t>12/5/23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FEBA6-2550-406C-9B44-A3A6BB51E3D9}" type="slidenum">
              <a:rPr lang="en-US" smtClean="0"/>
              <a:t>‹#›</a:t>
            </a:fld>
            <a:endParaRPr lang="en-US"/>
          </a:p>
        </p:txBody>
      </p:sp>
    </p:spTree>
    <p:extLst>
      <p:ext uri="{BB962C8B-B14F-4D97-AF65-F5344CB8AC3E}">
        <p14:creationId xmlns:p14="http://schemas.microsoft.com/office/powerpoint/2010/main" val="66436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929422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dirty="0"/>
              <a:t>Ho YF, et al. Clin Transl Sci. 2020;13(1):4-7.
Nazha B, et al. Future Oncol. 2021;17(8):965-977.</a:t>
            </a:r>
          </a:p>
        </p:txBody>
      </p:sp>
    </p:spTree>
    <p:extLst>
      <p:ext uri="{BB962C8B-B14F-4D97-AF65-F5344CB8AC3E}">
        <p14:creationId xmlns:p14="http://schemas.microsoft.com/office/powerpoint/2010/main" val="421671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1922410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3322561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542358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66873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2684439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202120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4244579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82161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7470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40628387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2629603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330677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9737260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684069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198322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364607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269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4028026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76219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174323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30262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421386041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hf sldNum="0" hdr="0" dt="0"/>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12/5/23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4127174267"/>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098"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F92D3-57C5-6114-941C-ABEB81BE2D70}"/>
              </a:ext>
            </a:extLst>
          </p:cNvPr>
          <p:cNvSpPr>
            <a:spLocks noGrp="1"/>
          </p:cNvSpPr>
          <p:nvPr>
            <p:ph type="ctrTitle"/>
          </p:nvPr>
        </p:nvSpPr>
        <p:spPr/>
        <p:txBody>
          <a:bodyPr>
            <a:normAutofit/>
          </a:bodyPr>
          <a:lstStyle/>
          <a:p>
            <a:r>
              <a:rPr lang="en-US" dirty="0"/>
              <a:t>Balancing the Scales: The Complementary Roles of RCTs and RWE in Modern Healthcare</a:t>
            </a:r>
          </a:p>
        </p:txBody>
      </p:sp>
      <p:sp>
        <p:nvSpPr>
          <p:cNvPr id="3" name="Subtitle 2">
            <a:extLst>
              <a:ext uri="{FF2B5EF4-FFF2-40B4-BE49-F238E27FC236}">
                <a16:creationId xmlns:a16="http://schemas.microsoft.com/office/drawing/2014/main" id="{69E4B560-6B90-7F43-8A8A-BC3E9ECBB826}"/>
              </a:ext>
            </a:extLst>
          </p:cNvPr>
          <p:cNvSpPr>
            <a:spLocks noGrp="1"/>
          </p:cNvSpPr>
          <p:nvPr>
            <p:ph type="subTitle" idx="1"/>
          </p:nvPr>
        </p:nvSpPr>
        <p:spPr/>
        <p:txBody>
          <a:bodyPr>
            <a:noAutofit/>
          </a:bodyPr>
          <a:lstStyle/>
          <a:p>
            <a:r>
              <a:rPr lang="en-US" dirty="0"/>
              <a:t>Christopher M. Gallagher, MD</a:t>
            </a:r>
          </a:p>
          <a:p>
            <a:r>
              <a:rPr lang="en-US" dirty="0"/>
              <a:t>Medical Director of Cancer Services</a:t>
            </a:r>
          </a:p>
          <a:p>
            <a:r>
              <a:rPr lang="en-US" dirty="0"/>
              <a:t>MedStar Washington Hospital Center</a:t>
            </a:r>
          </a:p>
          <a:p>
            <a:r>
              <a:rPr lang="en-US" dirty="0"/>
              <a:t>Washington, DC</a:t>
            </a:r>
          </a:p>
        </p:txBody>
      </p:sp>
    </p:spTree>
    <p:extLst>
      <p:ext uri="{BB962C8B-B14F-4D97-AF65-F5344CB8AC3E}">
        <p14:creationId xmlns:p14="http://schemas.microsoft.com/office/powerpoint/2010/main" val="2571738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3547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RWE Where RCTs Fall Short: Optimizing Frontline Treatment of HR+/HER2- Metastatic Breast Cancer</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Critically evaluate components of RWE publications to distinguish high-quality from low-quality sources of information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Evaluate RWE of CDK4/6 inhibitors in HR+/HER2- MBC as it relates to clinical trial evidence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Apply RWE to make treatment decisions for patients regarding the choice of CDK4/6 inhibitors in HR+/HER2- MBC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dirty="0">
                <a:solidFill>
                  <a:srgbClr val="747474"/>
                </a:solidFill>
                <a:latin typeface="Arial" panose="020B0604020202020204" pitchFamily="34" charset="0"/>
                <a:cs typeface="Arial" panose="020B0604020202020204" pitchFamily="34" charset="0"/>
              </a:rPr>
              <a:t>Increase</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clinician awareness of the patient's perspective on the existence and utility of RWE as it applies to shared decision-making conversations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FF712-0DFE-7FBA-20B1-7BBDB264A0ED}"/>
              </a:ext>
            </a:extLst>
          </p:cNvPr>
          <p:cNvSpPr>
            <a:spLocks noGrp="1"/>
          </p:cNvSpPr>
          <p:nvPr>
            <p:ph type="title"/>
          </p:nvPr>
        </p:nvSpPr>
        <p:spPr/>
        <p:txBody>
          <a:bodyPr/>
          <a:lstStyle/>
          <a:p>
            <a:r>
              <a:rPr lang="en-US" dirty="0"/>
              <a:t>The Benefits of RCTs</a:t>
            </a:r>
          </a:p>
        </p:txBody>
      </p:sp>
      <p:sp>
        <p:nvSpPr>
          <p:cNvPr id="3" name="Content Placeholder 2">
            <a:extLst>
              <a:ext uri="{FF2B5EF4-FFF2-40B4-BE49-F238E27FC236}">
                <a16:creationId xmlns:a16="http://schemas.microsoft.com/office/drawing/2014/main" id="{007CBE7E-FA1E-F0F9-39AC-9A04FC89A8E3}"/>
              </a:ext>
            </a:extLst>
          </p:cNvPr>
          <p:cNvSpPr>
            <a:spLocks noGrp="1"/>
          </p:cNvSpPr>
          <p:nvPr>
            <p:ph idx="1"/>
          </p:nvPr>
        </p:nvSpPr>
        <p:spPr/>
        <p:txBody>
          <a:bodyPr>
            <a:normAutofit/>
          </a:bodyPr>
          <a:lstStyle/>
          <a:p>
            <a:r>
              <a:rPr lang="en-US" dirty="0"/>
              <a:t>Has served us well as gold standard – highly reliable and strong internal validity</a:t>
            </a:r>
          </a:p>
          <a:p>
            <a:r>
              <a:rPr lang="en-US" dirty="0"/>
              <a:t>Can study the safety and efficacy of a treatment under well-defined, controlled clinical conditions in selected patient populations</a:t>
            </a:r>
          </a:p>
          <a:p>
            <a:r>
              <a:rPr lang="en-US" dirty="0"/>
              <a:t>More likely to learn of unexpected severe adverse effects</a:t>
            </a:r>
          </a:p>
          <a:p>
            <a:r>
              <a:rPr lang="en-US" dirty="0"/>
              <a:t>Beneficial features include randomization, blinding, intention-to-treat approaches, limits confounding factors – all allowing efficacy to be determined between two specific interventions</a:t>
            </a:r>
          </a:p>
          <a:p>
            <a:r>
              <a:rPr lang="en-US" dirty="0"/>
              <a:t>Design and end points understood by the scientific community</a:t>
            </a:r>
          </a:p>
          <a:p>
            <a:r>
              <a:rPr lang="en-US" dirty="0"/>
              <a:t>Protects patients from harm to the extent possible</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CDE45DA1-7D9E-1CB1-D9D7-FB08A44F7291}"/>
              </a:ext>
            </a:extLst>
          </p:cNvPr>
          <p:cNvSpPr>
            <a:spLocks noGrp="1"/>
          </p:cNvSpPr>
          <p:nvPr>
            <p:ph type="ftr" sz="quarter" idx="3"/>
          </p:nvPr>
        </p:nvSpPr>
        <p:spPr/>
        <p:txBody>
          <a:bodyPr/>
          <a:lstStyle/>
          <a:p>
            <a:r>
              <a:rPr lang="en-US"/>
              <a:t>Ho YF, et al. </a:t>
            </a:r>
            <a:r>
              <a:rPr lang="en-US" i="1"/>
              <a:t>Clin Transl Sci</a:t>
            </a:r>
            <a:r>
              <a:rPr lang="en-US"/>
              <a:t>. 2020;13(1):4-7.
Nazha B, et al. </a:t>
            </a:r>
            <a:r>
              <a:rPr lang="en-US" i="1"/>
              <a:t>Future Oncol</a:t>
            </a:r>
            <a:r>
              <a:rPr lang="en-US"/>
              <a:t>. 2021;17(8):965-977.</a:t>
            </a:r>
          </a:p>
        </p:txBody>
      </p:sp>
    </p:spTree>
    <p:extLst>
      <p:ext uri="{BB962C8B-B14F-4D97-AF65-F5344CB8AC3E}">
        <p14:creationId xmlns:p14="http://schemas.microsoft.com/office/powerpoint/2010/main" val="1382054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8D130-B96B-8EA7-645A-05D45980568E}"/>
              </a:ext>
            </a:extLst>
          </p:cNvPr>
          <p:cNvSpPr>
            <a:spLocks noGrp="1"/>
          </p:cNvSpPr>
          <p:nvPr>
            <p:ph type="title"/>
          </p:nvPr>
        </p:nvSpPr>
        <p:spPr>
          <a:xfrm>
            <a:off x="609600" y="199505"/>
            <a:ext cx="10744200" cy="1185577"/>
          </a:xfrm>
        </p:spPr>
        <p:txBody>
          <a:bodyPr/>
          <a:lstStyle/>
          <a:p>
            <a:r>
              <a:rPr lang="en-US" dirty="0"/>
              <a:t>The Limitations of RCTs</a:t>
            </a:r>
          </a:p>
        </p:txBody>
      </p:sp>
      <p:sp>
        <p:nvSpPr>
          <p:cNvPr id="3" name="Content Placeholder 2">
            <a:extLst>
              <a:ext uri="{FF2B5EF4-FFF2-40B4-BE49-F238E27FC236}">
                <a16:creationId xmlns:a16="http://schemas.microsoft.com/office/drawing/2014/main" id="{085BBC83-1BDB-734B-B363-085CA5091230}"/>
              </a:ext>
            </a:extLst>
          </p:cNvPr>
          <p:cNvSpPr>
            <a:spLocks noGrp="1"/>
          </p:cNvSpPr>
          <p:nvPr>
            <p:ph idx="1"/>
          </p:nvPr>
        </p:nvSpPr>
        <p:spPr>
          <a:xfrm>
            <a:off x="609600" y="1477906"/>
            <a:ext cx="10744200" cy="4722477"/>
          </a:xfrm>
        </p:spPr>
        <p:txBody>
          <a:bodyPr/>
          <a:lstStyle/>
          <a:p>
            <a:r>
              <a:rPr lang="en-US" dirty="0"/>
              <a:t>Not representative of the general population in real-world clinical practice</a:t>
            </a:r>
          </a:p>
          <a:p>
            <a:pPr lvl="1"/>
            <a:r>
              <a:rPr lang="en-US" dirty="0"/>
              <a:t>ECOG PS, minority populations, comorbidities, concurrent medications, compliance issues, elderly cancer patients</a:t>
            </a:r>
          </a:p>
          <a:p>
            <a:r>
              <a:rPr lang="en-US" dirty="0"/>
              <a:t>Follow up periods often shorter</a:t>
            </a:r>
          </a:p>
          <a:p>
            <a:r>
              <a:rPr lang="en-US" dirty="0"/>
              <a:t>Patient populations often smaller</a:t>
            </a:r>
          </a:p>
          <a:p>
            <a:r>
              <a:rPr lang="en-US" dirty="0"/>
              <a:t>Slow and costly to conduct and analyze</a:t>
            </a:r>
          </a:p>
          <a:p>
            <a:r>
              <a:rPr lang="en-US" dirty="0"/>
              <a:t>Comparator standard-of-care arms during trial design do not reflect standard-of care at trial completion</a:t>
            </a:r>
          </a:p>
        </p:txBody>
      </p:sp>
      <p:sp>
        <p:nvSpPr>
          <p:cNvPr id="9" name="Footer Placeholder 8">
            <a:extLst>
              <a:ext uri="{FF2B5EF4-FFF2-40B4-BE49-F238E27FC236}">
                <a16:creationId xmlns:a16="http://schemas.microsoft.com/office/drawing/2014/main" id="{43E25176-EBA0-5FCD-F7FD-92D6F8698041}"/>
              </a:ext>
            </a:extLst>
          </p:cNvPr>
          <p:cNvSpPr>
            <a:spLocks noGrp="1"/>
          </p:cNvSpPr>
          <p:nvPr>
            <p:ph type="ftr" sz="quarter" idx="3"/>
          </p:nvPr>
        </p:nvSpPr>
        <p:spPr/>
        <p:txBody>
          <a:bodyPr/>
          <a:lstStyle/>
          <a:p>
            <a:r>
              <a:rPr lang="en-US"/>
              <a:t>ECOG, Eastern Cooperative Oncology Group; PS, performance status.
Ho YF, et al. </a:t>
            </a:r>
            <a:r>
              <a:rPr lang="en-US" i="1"/>
              <a:t>Clin Transl Sci</a:t>
            </a:r>
            <a:r>
              <a:rPr lang="en-US"/>
              <a:t>. 2020;13(1):4-7.
Nazha B, et al. </a:t>
            </a:r>
            <a:r>
              <a:rPr lang="en-US" i="1"/>
              <a:t>Future Oncol</a:t>
            </a:r>
            <a:r>
              <a:rPr lang="en-US"/>
              <a:t>. 2021;17(8):965-977.</a:t>
            </a:r>
          </a:p>
        </p:txBody>
      </p:sp>
    </p:spTree>
    <p:extLst>
      <p:ext uri="{BB962C8B-B14F-4D97-AF65-F5344CB8AC3E}">
        <p14:creationId xmlns:p14="http://schemas.microsoft.com/office/powerpoint/2010/main" val="4245047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6CE67-5A34-98A5-CC31-F981E8E898DE}"/>
              </a:ext>
            </a:extLst>
          </p:cNvPr>
          <p:cNvSpPr>
            <a:spLocks noGrp="1"/>
          </p:cNvSpPr>
          <p:nvPr>
            <p:ph type="title"/>
          </p:nvPr>
        </p:nvSpPr>
        <p:spPr/>
        <p:txBody>
          <a:bodyPr/>
          <a:lstStyle/>
          <a:p>
            <a:r>
              <a:rPr lang="en-US" dirty="0"/>
              <a:t>The Benefits of Real-World Evidence</a:t>
            </a:r>
          </a:p>
        </p:txBody>
      </p:sp>
      <p:sp>
        <p:nvSpPr>
          <p:cNvPr id="3" name="Content Placeholder 2">
            <a:extLst>
              <a:ext uri="{FF2B5EF4-FFF2-40B4-BE49-F238E27FC236}">
                <a16:creationId xmlns:a16="http://schemas.microsoft.com/office/drawing/2014/main" id="{95A77014-FB1D-1F77-45BD-D65A9FFF9881}"/>
              </a:ext>
            </a:extLst>
          </p:cNvPr>
          <p:cNvSpPr>
            <a:spLocks noGrp="1"/>
          </p:cNvSpPr>
          <p:nvPr>
            <p:ph idx="1"/>
          </p:nvPr>
        </p:nvSpPr>
        <p:spPr/>
        <p:txBody>
          <a:bodyPr/>
          <a:lstStyle/>
          <a:p>
            <a:r>
              <a:rPr lang="en-US" dirty="0"/>
              <a:t>More patient diversity</a:t>
            </a:r>
          </a:p>
          <a:p>
            <a:r>
              <a:rPr lang="en-US" dirty="0"/>
              <a:t>Real-world treatment patterns</a:t>
            </a:r>
          </a:p>
          <a:p>
            <a:r>
              <a:rPr lang="en-US" dirty="0"/>
              <a:t>Larger sample size and longer follow up – may find benefits in niche populations</a:t>
            </a:r>
          </a:p>
          <a:p>
            <a:r>
              <a:rPr lang="en-US" dirty="0"/>
              <a:t>May uncover rare toxicity</a:t>
            </a:r>
          </a:p>
          <a:p>
            <a:r>
              <a:rPr lang="en-US" dirty="0"/>
              <a:t>Assessment of safety and tolerability in context with other comorbidities and concomitant medications</a:t>
            </a:r>
          </a:p>
          <a:p>
            <a:r>
              <a:rPr lang="en-US" dirty="0"/>
              <a:t>External validation can determine if risks or benefits are bigger or smaller than the RCTs </a:t>
            </a:r>
          </a:p>
          <a:p>
            <a:endParaRPr lang="en-US" dirty="0"/>
          </a:p>
        </p:txBody>
      </p:sp>
      <p:sp>
        <p:nvSpPr>
          <p:cNvPr id="5" name="Footer Placeholder 4">
            <a:extLst>
              <a:ext uri="{FF2B5EF4-FFF2-40B4-BE49-F238E27FC236}">
                <a16:creationId xmlns:a16="http://schemas.microsoft.com/office/drawing/2014/main" id="{938C464B-9D69-0962-C3E8-96C60F33DBAF}"/>
              </a:ext>
            </a:extLst>
          </p:cNvPr>
          <p:cNvSpPr>
            <a:spLocks noGrp="1"/>
          </p:cNvSpPr>
          <p:nvPr>
            <p:ph type="ftr" sz="quarter" idx="3"/>
          </p:nvPr>
        </p:nvSpPr>
        <p:spPr/>
        <p:txBody>
          <a:bodyPr/>
          <a:lstStyle/>
          <a:p>
            <a:r>
              <a:rPr lang="en-US"/>
              <a:t>Ho YF, et al. </a:t>
            </a:r>
            <a:r>
              <a:rPr lang="en-US" i="1"/>
              <a:t>Clin Transl Sci</a:t>
            </a:r>
            <a:r>
              <a:rPr lang="en-US"/>
              <a:t>. 2020;13(1):4-7.
Nazha B, et al. </a:t>
            </a:r>
            <a:r>
              <a:rPr lang="en-US" i="1"/>
              <a:t>Future Oncol. </a:t>
            </a:r>
            <a:r>
              <a:rPr lang="en-US"/>
              <a:t>2021;17(8):965-977.</a:t>
            </a:r>
          </a:p>
        </p:txBody>
      </p:sp>
    </p:spTree>
    <p:extLst>
      <p:ext uri="{BB962C8B-B14F-4D97-AF65-F5344CB8AC3E}">
        <p14:creationId xmlns:p14="http://schemas.microsoft.com/office/powerpoint/2010/main" val="3720269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CA840-FDE6-0E07-F6EE-2D458F827EA2}"/>
              </a:ext>
            </a:extLst>
          </p:cNvPr>
          <p:cNvSpPr>
            <a:spLocks noGrp="1"/>
          </p:cNvSpPr>
          <p:nvPr>
            <p:ph type="title"/>
          </p:nvPr>
        </p:nvSpPr>
        <p:spPr>
          <a:xfrm>
            <a:off x="609600" y="199505"/>
            <a:ext cx="10744200" cy="1185577"/>
          </a:xfrm>
        </p:spPr>
        <p:txBody>
          <a:bodyPr/>
          <a:lstStyle/>
          <a:p>
            <a:r>
              <a:rPr lang="en-US" dirty="0"/>
              <a:t>The Limitations of Real-World Data</a:t>
            </a:r>
          </a:p>
        </p:txBody>
      </p:sp>
      <p:sp>
        <p:nvSpPr>
          <p:cNvPr id="3" name="Content Placeholder 2">
            <a:extLst>
              <a:ext uri="{FF2B5EF4-FFF2-40B4-BE49-F238E27FC236}">
                <a16:creationId xmlns:a16="http://schemas.microsoft.com/office/drawing/2014/main" id="{DA1D027B-82F3-16CC-65B5-1E1EE09323D5}"/>
              </a:ext>
            </a:extLst>
          </p:cNvPr>
          <p:cNvSpPr>
            <a:spLocks noGrp="1"/>
          </p:cNvSpPr>
          <p:nvPr>
            <p:ph idx="1"/>
          </p:nvPr>
        </p:nvSpPr>
        <p:spPr>
          <a:xfrm>
            <a:off x="609600" y="1477906"/>
            <a:ext cx="10744200" cy="4722477"/>
          </a:xfrm>
        </p:spPr>
        <p:txBody>
          <a:bodyPr>
            <a:normAutofit fontScale="92500" lnSpcReduction="10000"/>
          </a:bodyPr>
          <a:lstStyle/>
          <a:p>
            <a:r>
              <a:rPr lang="en-US" dirty="0"/>
              <a:t>Where was the data collected and how was it used? EHRs, insurance claims, patient registries</a:t>
            </a:r>
          </a:p>
          <a:p>
            <a:pPr lvl="1"/>
            <a:r>
              <a:rPr lang="en-US" dirty="0"/>
              <a:t>EHRs – provide demographics, comorbidities, diagnostic data; but also unstructured data and evolving support of natural language processing technology</a:t>
            </a:r>
          </a:p>
          <a:p>
            <a:pPr lvl="1"/>
            <a:r>
              <a:rPr lang="en-US" dirty="0"/>
              <a:t>Insurance claims and registries – huge data sets to make subgroup analysis possible but limited by lack of data, proximity to disease status, and inconsistent data</a:t>
            </a:r>
          </a:p>
          <a:p>
            <a:r>
              <a:rPr lang="en-US" dirty="0"/>
              <a:t>No randomization or pre-assignment to a treatment arm </a:t>
            </a:r>
          </a:p>
          <a:p>
            <a:r>
              <a:rPr lang="en-US" dirty="0"/>
              <a:t>No stratification based on ECOG PS, comorbidities, age</a:t>
            </a:r>
          </a:p>
          <a:p>
            <a:r>
              <a:rPr lang="en-US" dirty="0"/>
              <a:t>No controlled data collection </a:t>
            </a:r>
          </a:p>
          <a:p>
            <a:pPr lvl="1"/>
            <a:r>
              <a:rPr lang="en-US" dirty="0"/>
              <a:t>Lack of structured data (no BICR, no pathology/biomarker central review) </a:t>
            </a:r>
          </a:p>
          <a:p>
            <a:pPr lvl="1"/>
            <a:r>
              <a:rPr lang="en-US" dirty="0"/>
              <a:t>True adherence, dose reductions, dose interruptions</a:t>
            </a:r>
          </a:p>
          <a:p>
            <a:pPr lvl="1"/>
            <a:r>
              <a:rPr lang="en-US" dirty="0"/>
              <a:t>AE reporting</a:t>
            </a:r>
          </a:p>
          <a:p>
            <a:pPr lvl="1"/>
            <a:r>
              <a:rPr lang="en-US" dirty="0"/>
              <a:t>Heterogeneous diagnostic information – inadequate or missing data</a:t>
            </a:r>
          </a:p>
        </p:txBody>
      </p:sp>
      <p:sp>
        <p:nvSpPr>
          <p:cNvPr id="8" name="Footer Placeholder 7">
            <a:extLst>
              <a:ext uri="{FF2B5EF4-FFF2-40B4-BE49-F238E27FC236}">
                <a16:creationId xmlns:a16="http://schemas.microsoft.com/office/drawing/2014/main" id="{EBC37CC2-560C-5417-B3AA-808236024884}"/>
              </a:ext>
            </a:extLst>
          </p:cNvPr>
          <p:cNvSpPr>
            <a:spLocks noGrp="1"/>
          </p:cNvSpPr>
          <p:nvPr>
            <p:ph type="ftr" sz="quarter" idx="3"/>
          </p:nvPr>
        </p:nvSpPr>
        <p:spPr/>
        <p:txBody>
          <a:bodyPr/>
          <a:lstStyle/>
          <a:p>
            <a:r>
              <a:rPr lang="en-US"/>
              <a:t>BICR, blinded independent committee review.
Ho YF, et al. Clin Transl Sci. 2020;13(1):4-7.
Nazha B, et al. Future Oncol. 2021;17(8):965-977.</a:t>
            </a:r>
          </a:p>
        </p:txBody>
      </p:sp>
    </p:spTree>
    <p:extLst>
      <p:ext uri="{BB962C8B-B14F-4D97-AF65-F5344CB8AC3E}">
        <p14:creationId xmlns:p14="http://schemas.microsoft.com/office/powerpoint/2010/main" val="1103829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5DC0F-09CE-9EED-6890-2A6C8DF5BE96}"/>
              </a:ext>
            </a:extLst>
          </p:cNvPr>
          <p:cNvSpPr>
            <a:spLocks noGrp="1"/>
          </p:cNvSpPr>
          <p:nvPr>
            <p:ph type="title"/>
          </p:nvPr>
        </p:nvSpPr>
        <p:spPr>
          <a:xfrm>
            <a:off x="609600" y="199505"/>
            <a:ext cx="10744200" cy="1185577"/>
          </a:xfrm>
        </p:spPr>
        <p:txBody>
          <a:bodyPr/>
          <a:lstStyle/>
          <a:p>
            <a:r>
              <a:rPr lang="en-US" dirty="0"/>
              <a:t>Why Are Both RCTs and RWE Needed in Oncology?</a:t>
            </a:r>
          </a:p>
        </p:txBody>
      </p:sp>
      <p:sp>
        <p:nvSpPr>
          <p:cNvPr id="3" name="Content Placeholder 2">
            <a:extLst>
              <a:ext uri="{FF2B5EF4-FFF2-40B4-BE49-F238E27FC236}">
                <a16:creationId xmlns:a16="http://schemas.microsoft.com/office/drawing/2014/main" id="{01C2C5CC-02E6-4FA2-8561-4EEDB0C858D5}"/>
              </a:ext>
            </a:extLst>
          </p:cNvPr>
          <p:cNvSpPr>
            <a:spLocks noGrp="1"/>
          </p:cNvSpPr>
          <p:nvPr>
            <p:ph idx="1"/>
          </p:nvPr>
        </p:nvSpPr>
        <p:spPr>
          <a:xfrm>
            <a:off x="609600" y="1477906"/>
            <a:ext cx="10744200" cy="4722477"/>
          </a:xfrm>
        </p:spPr>
        <p:txBody>
          <a:bodyPr/>
          <a:lstStyle/>
          <a:p>
            <a:r>
              <a:rPr lang="en-US" dirty="0"/>
              <a:t>Complimentary and valuable for understanding oncology interventions</a:t>
            </a:r>
          </a:p>
          <a:p>
            <a:r>
              <a:rPr lang="en-US" dirty="0"/>
              <a:t>Close gaps in knowledge on safety and efficacy</a:t>
            </a:r>
          </a:p>
          <a:p>
            <a:r>
              <a:rPr lang="en-US" dirty="0"/>
              <a:t>Hypothesis generating</a:t>
            </a:r>
          </a:p>
          <a:p>
            <a:r>
              <a:rPr lang="en-US" dirty="0"/>
              <a:t>Inform healthcare policy decisions</a:t>
            </a:r>
          </a:p>
          <a:p>
            <a:r>
              <a:rPr lang="en-US" dirty="0"/>
              <a:t>Can aid in communication between physician and patient</a:t>
            </a:r>
          </a:p>
        </p:txBody>
      </p:sp>
      <p:sp>
        <p:nvSpPr>
          <p:cNvPr id="7" name="Footer Placeholder 6">
            <a:extLst>
              <a:ext uri="{FF2B5EF4-FFF2-40B4-BE49-F238E27FC236}">
                <a16:creationId xmlns:a16="http://schemas.microsoft.com/office/drawing/2014/main" id="{9AA8450D-4E68-EC04-A077-1ACF4C4C3EFC}"/>
              </a:ext>
            </a:extLst>
          </p:cNvPr>
          <p:cNvSpPr>
            <a:spLocks noGrp="1"/>
          </p:cNvSpPr>
          <p:nvPr>
            <p:ph type="ftr" sz="quarter" idx="3"/>
          </p:nvPr>
        </p:nvSpPr>
        <p:spPr/>
        <p:txBody>
          <a:bodyPr/>
          <a:lstStyle/>
          <a:p>
            <a:r>
              <a:rPr lang="en-US"/>
              <a:t>Ho YF, et al. </a:t>
            </a:r>
            <a:r>
              <a:rPr lang="en-US" i="1"/>
              <a:t>Clin Transl Sci</a:t>
            </a:r>
            <a:r>
              <a:rPr lang="en-US"/>
              <a:t>. 2020;13(1):4-7.
Nazha B, et al. </a:t>
            </a:r>
            <a:r>
              <a:rPr lang="en-US" i="1"/>
              <a:t>Future Oncol</a:t>
            </a:r>
            <a:r>
              <a:rPr lang="en-US"/>
              <a:t>. 2021;17(8):965-977.</a:t>
            </a:r>
          </a:p>
        </p:txBody>
      </p:sp>
    </p:spTree>
    <p:extLst>
      <p:ext uri="{BB962C8B-B14F-4D97-AF65-F5344CB8AC3E}">
        <p14:creationId xmlns:p14="http://schemas.microsoft.com/office/powerpoint/2010/main" val="3058092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2022 Hem Onc">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 Hem Onc" id="{1BD2C11B-1E1D-4714-A12C-2D116F31C9E6}" vid="{7C79B49B-5FF8-488B-985C-FF1AF5D36A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2022 Hem Onc</Template>
  <TotalTime>0</TotalTime>
  <Words>928</Words>
  <Application>Microsoft Macintosh PowerPoint</Application>
  <PresentationFormat>Widescreen</PresentationFormat>
  <Paragraphs>77</Paragraphs>
  <Slides>9</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Century Gothic</vt:lpstr>
      <vt:lpstr>Trebuchet MS</vt:lpstr>
      <vt:lpstr>2022 Hem Onc</vt:lpstr>
      <vt:lpstr>Office Theme</vt:lpstr>
      <vt:lpstr>Balancing the Scales: The Complementary Roles of RCTs and RWE in Modern Healthcare</vt:lpstr>
      <vt:lpstr>PowerPoint Presentation</vt:lpstr>
      <vt:lpstr>Disclaimer</vt:lpstr>
      <vt:lpstr>The Benefits of RCTs</vt:lpstr>
      <vt:lpstr>The Limitations of RCTs</vt:lpstr>
      <vt:lpstr>The Benefits of Real-World Evidence</vt:lpstr>
      <vt:lpstr>The Limitations of Real-World Data</vt:lpstr>
      <vt:lpstr>Why Are Both RCTs and RWE Needed in Oncology?</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2019-05-10T15:34:56Z</dcterms:created>
  <dcterms:modified xsi:type="dcterms:W3CDTF">2023-12-05T18:14:56Z</dcterms:modified>
  <cp:category/>
</cp:coreProperties>
</file>