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77" r:id="rId5"/>
  </p:sldMasterIdLst>
  <p:notesMasterIdLst>
    <p:notesMasterId r:id="rId12"/>
  </p:notesMasterIdLst>
  <p:sldIdLst>
    <p:sldId id="262" r:id="rId6"/>
    <p:sldId id="265" r:id="rId7"/>
    <p:sldId id="256" r:id="rId8"/>
    <p:sldId id="287" r:id="rId9"/>
    <p:sldId id="257"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guide id="5" orient="horz" pos="45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795131-F131-DD8D-EC92-75A68C2343BF}" name="Tim Person" initials="TP" userId="S::tperson@ushealthconnect.com::b2b484d9-01a2-453c-8946-0f01071f09e2" providerId="AD"/>
  <p188:author id="{D152F57E-B2C8-EFF5-D23B-2510005833EF}" name="Miranda Rafferty" initials="MR" userId="S::mrafferty@ushealthconnect.com::5da9b471-329d-4caa-811b-8b7f79d54e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D55F7C-9833-244D-8C19-334782AA2438}" v="3" dt="2024-03-15T18:27:32.017"/>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6" autoAdjust="0"/>
    <p:restoredTop sz="94966" autoAdjust="0"/>
  </p:normalViewPr>
  <p:slideViewPr>
    <p:cSldViewPr snapToGrid="0">
      <p:cViewPr varScale="1">
        <p:scale>
          <a:sx n="117" d="100"/>
          <a:sy n="117" d="100"/>
        </p:scale>
        <p:origin x="1280" y="176"/>
      </p:cViewPr>
      <p:guideLst>
        <p:guide orient="horz" pos="2160"/>
        <p:guide pos="3840"/>
        <p:guide orient="horz" pos="720"/>
        <p:guide pos="528"/>
        <p:guide orient="horz" pos="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00689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51776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83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20549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0912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31866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61191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38874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336191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545659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3685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1039200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43"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hyperlink" Target="https://www.ahajournals.org/doi/suppl/10.1161/CIR.0000000000001193"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2855-CA44-3A54-FCC5-96A8BE4EB027}"/>
              </a:ext>
            </a:extLst>
          </p:cNvPr>
          <p:cNvSpPr>
            <a:spLocks noGrp="1"/>
          </p:cNvSpPr>
          <p:nvPr>
            <p:ph type="title"/>
          </p:nvPr>
        </p:nvSpPr>
        <p:spPr/>
        <p:txBody>
          <a:bodyPr/>
          <a:lstStyle/>
          <a:p>
            <a:r>
              <a:rPr lang="en-US" dirty="0"/>
              <a:t>Anticoagulation Management of AF: What Has Changed? </a:t>
            </a:r>
          </a:p>
        </p:txBody>
      </p:sp>
      <p:sp>
        <p:nvSpPr>
          <p:cNvPr id="3" name="Text Placeholder 2">
            <a:extLst>
              <a:ext uri="{FF2B5EF4-FFF2-40B4-BE49-F238E27FC236}">
                <a16:creationId xmlns:a16="http://schemas.microsoft.com/office/drawing/2014/main" id="{E0644E68-24EB-3BDB-3E5F-0B1387E86245}"/>
              </a:ext>
            </a:extLst>
          </p:cNvPr>
          <p:cNvSpPr>
            <a:spLocks noGrp="1"/>
          </p:cNvSpPr>
          <p:nvPr>
            <p:ph type="body" idx="1"/>
          </p:nvPr>
        </p:nvSpPr>
        <p:spPr/>
        <p:txBody>
          <a:bodyPr>
            <a:normAutofit fontScale="92500" lnSpcReduction="20000"/>
          </a:bodyPr>
          <a:lstStyle/>
          <a:p>
            <a:r>
              <a:rPr lang="en-US" dirty="0"/>
              <a:t>Sean </a:t>
            </a:r>
            <a:r>
              <a:rPr lang="en-US" dirty="0" err="1"/>
              <a:t>Pokorney</a:t>
            </a:r>
            <a:r>
              <a:rPr lang="en-US" dirty="0"/>
              <a:t>, MD</a:t>
            </a:r>
          </a:p>
          <a:p>
            <a:r>
              <a:rPr lang="en-US" dirty="0"/>
              <a:t>Assistant Professor of Medicine</a:t>
            </a:r>
          </a:p>
          <a:p>
            <a:r>
              <a:rPr lang="en-US" dirty="0"/>
              <a:t>Duke University</a:t>
            </a:r>
          </a:p>
          <a:p>
            <a:r>
              <a:rPr lang="en-US" dirty="0"/>
              <a:t>Duke Clinical Research Institute</a:t>
            </a:r>
          </a:p>
          <a:p>
            <a:r>
              <a:rPr lang="en-US" dirty="0"/>
              <a:t>Durham, NC</a:t>
            </a:r>
          </a:p>
          <a:p>
            <a:endParaRPr lang="en-US" dirty="0"/>
          </a:p>
        </p:txBody>
      </p:sp>
    </p:spTree>
    <p:extLst>
      <p:ext uri="{BB962C8B-B14F-4D97-AF65-F5344CB8AC3E}">
        <p14:creationId xmlns:p14="http://schemas.microsoft.com/office/powerpoint/2010/main" val="125389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ACC/AHA/ACCP/HRS Guideline Updates in the Management of Atrial Fibrillation</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current and emerging evidence-based guidance on the identification of and management of care for patients with AF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3">
            <a:extLst>
              <a:ext uri="{FF2B5EF4-FFF2-40B4-BE49-F238E27FC236}">
                <a16:creationId xmlns:a16="http://schemas.microsoft.com/office/drawing/2014/main" id="{E3230632-F60C-6608-D214-1A767E0E2F05}"/>
              </a:ext>
            </a:extLst>
          </p:cNvPr>
          <p:cNvGraphicFramePr>
            <a:graphicFrameLocks noGrp="1"/>
          </p:cNvGraphicFramePr>
          <p:nvPr>
            <p:extLst>
              <p:ext uri="{D42A27DB-BD31-4B8C-83A1-F6EECF244321}">
                <p14:modId xmlns:p14="http://schemas.microsoft.com/office/powerpoint/2010/main" val="2133118803"/>
              </p:ext>
            </p:extLst>
          </p:nvPr>
        </p:nvGraphicFramePr>
        <p:xfrm>
          <a:off x="858611" y="1022012"/>
          <a:ext cx="10115550" cy="4937761"/>
        </p:xfrm>
        <a:graphic>
          <a:graphicData uri="http://schemas.openxmlformats.org/drawingml/2006/table">
            <a:tbl>
              <a:tblPr firstRow="1" bandRow="1">
                <a:tableStyleId>{2D5ABB26-0587-4C30-8999-92F81FD0307C}</a:tableStyleId>
              </a:tblPr>
              <a:tblGrid>
                <a:gridCol w="1428079">
                  <a:extLst>
                    <a:ext uri="{9D8B030D-6E8A-4147-A177-3AD203B41FA5}">
                      <a16:colId xmlns:a16="http://schemas.microsoft.com/office/drawing/2014/main" val="20000"/>
                    </a:ext>
                  </a:extLst>
                </a:gridCol>
                <a:gridCol w="1428079">
                  <a:extLst>
                    <a:ext uri="{9D8B030D-6E8A-4147-A177-3AD203B41FA5}">
                      <a16:colId xmlns:a16="http://schemas.microsoft.com/office/drawing/2014/main" val="20001"/>
                    </a:ext>
                  </a:extLst>
                </a:gridCol>
                <a:gridCol w="7259392">
                  <a:extLst>
                    <a:ext uri="{9D8B030D-6E8A-4147-A177-3AD203B41FA5}">
                      <a16:colId xmlns:a16="http://schemas.microsoft.com/office/drawing/2014/main" val="20002"/>
                    </a:ext>
                  </a:extLst>
                </a:gridCol>
              </a:tblGrid>
              <a:tr h="530996">
                <a:tc gridSpan="3">
                  <a:txBody>
                    <a:bodyPr/>
                    <a:lstStyle/>
                    <a:p>
                      <a:pPr marL="52069">
                        <a:lnSpc>
                          <a:spcPct val="100000"/>
                        </a:lnSpc>
                        <a:spcBef>
                          <a:spcPts val="305"/>
                        </a:spcBef>
                      </a:pPr>
                      <a:r>
                        <a:rPr sz="1400" b="1" spc="20" dirty="0">
                          <a:solidFill>
                            <a:srgbClr val="FFFFFF"/>
                          </a:solidFill>
                          <a:latin typeface="+mn-lt"/>
                          <a:cs typeface="Calibri"/>
                        </a:rPr>
                        <a:t>Recommendations</a:t>
                      </a:r>
                      <a:r>
                        <a:rPr sz="1400" b="1" spc="90" dirty="0">
                          <a:solidFill>
                            <a:srgbClr val="FFFFFF"/>
                          </a:solidFill>
                          <a:latin typeface="+mn-lt"/>
                          <a:cs typeface="Calibri"/>
                        </a:rPr>
                        <a:t> </a:t>
                      </a:r>
                      <a:r>
                        <a:rPr sz="1400" b="1" spc="20" dirty="0">
                          <a:solidFill>
                            <a:srgbClr val="FFFFFF"/>
                          </a:solidFill>
                          <a:latin typeface="+mn-lt"/>
                          <a:cs typeface="Calibri"/>
                        </a:rPr>
                        <a:t>for</a:t>
                      </a:r>
                      <a:r>
                        <a:rPr sz="1400" b="1" spc="95" dirty="0">
                          <a:solidFill>
                            <a:srgbClr val="FFFFFF"/>
                          </a:solidFill>
                          <a:latin typeface="+mn-lt"/>
                          <a:cs typeface="Calibri"/>
                        </a:rPr>
                        <a:t> </a:t>
                      </a:r>
                      <a:r>
                        <a:rPr sz="1400" b="1" spc="10" dirty="0">
                          <a:solidFill>
                            <a:srgbClr val="FFFFFF"/>
                          </a:solidFill>
                          <a:latin typeface="+mn-lt"/>
                          <a:cs typeface="Calibri"/>
                        </a:rPr>
                        <a:t>Antithrombotic</a:t>
                      </a:r>
                      <a:r>
                        <a:rPr sz="1400" b="1" spc="95" dirty="0">
                          <a:solidFill>
                            <a:srgbClr val="FFFFFF"/>
                          </a:solidFill>
                          <a:latin typeface="+mn-lt"/>
                          <a:cs typeface="Calibri"/>
                        </a:rPr>
                        <a:t> </a:t>
                      </a:r>
                      <a:r>
                        <a:rPr sz="1400" b="1" spc="-10" dirty="0">
                          <a:solidFill>
                            <a:srgbClr val="FFFFFF"/>
                          </a:solidFill>
                          <a:latin typeface="+mn-lt"/>
                          <a:cs typeface="Calibri"/>
                        </a:rPr>
                        <a:t>Therapy</a:t>
                      </a:r>
                      <a:endParaRPr sz="1400" dirty="0">
                        <a:latin typeface="+mn-lt"/>
                        <a:cs typeface="Calibri"/>
                      </a:endParaRPr>
                    </a:p>
                    <a:p>
                      <a:pPr marL="52069" marR="550545">
                        <a:lnSpc>
                          <a:spcPct val="107200"/>
                        </a:lnSpc>
                      </a:pPr>
                      <a:r>
                        <a:rPr sz="1400" b="1" spc="20" dirty="0">
                          <a:solidFill>
                            <a:srgbClr val="FFFFFF"/>
                          </a:solidFill>
                          <a:latin typeface="+mn-lt"/>
                          <a:cs typeface="Calibri"/>
                        </a:rPr>
                        <a:t>Referenced</a:t>
                      </a:r>
                      <a:r>
                        <a:rPr sz="1400" b="1" spc="75" dirty="0">
                          <a:solidFill>
                            <a:srgbClr val="FFFFFF"/>
                          </a:solidFill>
                          <a:latin typeface="+mn-lt"/>
                          <a:cs typeface="Calibri"/>
                        </a:rPr>
                        <a:t> </a:t>
                      </a:r>
                      <a:r>
                        <a:rPr sz="1400" b="1" spc="20" dirty="0">
                          <a:solidFill>
                            <a:srgbClr val="FFFFFF"/>
                          </a:solidFill>
                          <a:latin typeface="+mn-lt"/>
                          <a:cs typeface="Calibri"/>
                        </a:rPr>
                        <a:t>studies</a:t>
                      </a:r>
                      <a:r>
                        <a:rPr sz="1400" b="1" spc="90" dirty="0">
                          <a:solidFill>
                            <a:srgbClr val="FFFFFF"/>
                          </a:solidFill>
                          <a:latin typeface="+mn-lt"/>
                          <a:cs typeface="Calibri"/>
                        </a:rPr>
                        <a:t> </a:t>
                      </a:r>
                      <a:r>
                        <a:rPr sz="1400" b="1" spc="20" dirty="0">
                          <a:solidFill>
                            <a:srgbClr val="FFFFFF"/>
                          </a:solidFill>
                          <a:latin typeface="+mn-lt"/>
                          <a:cs typeface="Calibri"/>
                        </a:rPr>
                        <a:t>that</a:t>
                      </a:r>
                      <a:r>
                        <a:rPr sz="1400" b="1" spc="90" dirty="0">
                          <a:solidFill>
                            <a:srgbClr val="FFFFFF"/>
                          </a:solidFill>
                          <a:latin typeface="+mn-lt"/>
                          <a:cs typeface="Calibri"/>
                        </a:rPr>
                        <a:t> </a:t>
                      </a:r>
                      <a:r>
                        <a:rPr sz="1400" b="1" spc="20" dirty="0">
                          <a:solidFill>
                            <a:srgbClr val="FFFFFF"/>
                          </a:solidFill>
                          <a:latin typeface="+mn-lt"/>
                          <a:cs typeface="Calibri"/>
                        </a:rPr>
                        <a:t>support</a:t>
                      </a:r>
                      <a:r>
                        <a:rPr sz="1400" b="1" spc="85" dirty="0">
                          <a:solidFill>
                            <a:srgbClr val="FFFFFF"/>
                          </a:solidFill>
                          <a:latin typeface="+mn-lt"/>
                          <a:cs typeface="Calibri"/>
                        </a:rPr>
                        <a:t> </a:t>
                      </a:r>
                      <a:r>
                        <a:rPr sz="1400" b="1" spc="20" dirty="0">
                          <a:solidFill>
                            <a:srgbClr val="FFFFFF"/>
                          </a:solidFill>
                          <a:latin typeface="+mn-lt"/>
                          <a:cs typeface="Calibri"/>
                        </a:rPr>
                        <a:t>the</a:t>
                      </a:r>
                      <a:r>
                        <a:rPr sz="1400" b="1" spc="90" dirty="0">
                          <a:solidFill>
                            <a:srgbClr val="FFFFFF"/>
                          </a:solidFill>
                          <a:latin typeface="+mn-lt"/>
                          <a:cs typeface="Calibri"/>
                        </a:rPr>
                        <a:t> </a:t>
                      </a:r>
                      <a:r>
                        <a:rPr sz="1400" b="1" spc="20" dirty="0">
                          <a:solidFill>
                            <a:srgbClr val="FFFFFF"/>
                          </a:solidFill>
                          <a:latin typeface="+mn-lt"/>
                          <a:cs typeface="Calibri"/>
                        </a:rPr>
                        <a:t>recommendations</a:t>
                      </a:r>
                      <a:r>
                        <a:rPr sz="1400" b="1" spc="90" dirty="0">
                          <a:solidFill>
                            <a:srgbClr val="FFFFFF"/>
                          </a:solidFill>
                          <a:latin typeface="+mn-lt"/>
                          <a:cs typeface="Calibri"/>
                        </a:rPr>
                        <a:t> </a:t>
                      </a:r>
                      <a:r>
                        <a:rPr sz="1400" b="1" spc="-25" dirty="0">
                          <a:solidFill>
                            <a:srgbClr val="FFFFFF"/>
                          </a:solidFill>
                          <a:latin typeface="+mn-lt"/>
                          <a:cs typeface="Calibri"/>
                        </a:rPr>
                        <a:t>ar</a:t>
                      </a:r>
                      <a:r>
                        <a:rPr lang="en-US" sz="1400" b="1" spc="-25" dirty="0">
                          <a:solidFill>
                            <a:srgbClr val="FFFFFF"/>
                          </a:solidFill>
                          <a:latin typeface="+mn-lt"/>
                          <a:cs typeface="Calibri"/>
                        </a:rPr>
                        <a:t>e </a:t>
                      </a:r>
                      <a:r>
                        <a:rPr sz="1400" b="1" spc="20" dirty="0">
                          <a:solidFill>
                            <a:srgbClr val="FFFFFF"/>
                          </a:solidFill>
                          <a:latin typeface="+mn-lt"/>
                          <a:cs typeface="Calibri"/>
                        </a:rPr>
                        <a:t>summarized</a:t>
                      </a:r>
                      <a:r>
                        <a:rPr sz="1400" b="1" spc="60" dirty="0">
                          <a:solidFill>
                            <a:srgbClr val="FFFFFF"/>
                          </a:solidFill>
                          <a:latin typeface="+mn-lt"/>
                          <a:cs typeface="Calibri"/>
                        </a:rPr>
                        <a:t> </a:t>
                      </a:r>
                      <a:r>
                        <a:rPr sz="1400" b="1" spc="20" dirty="0">
                          <a:solidFill>
                            <a:srgbClr val="FFFFFF"/>
                          </a:solidFill>
                          <a:latin typeface="+mn-lt"/>
                          <a:cs typeface="Calibri"/>
                        </a:rPr>
                        <a:t>in</a:t>
                      </a:r>
                      <a:r>
                        <a:rPr sz="1400" b="1" spc="65" dirty="0">
                          <a:solidFill>
                            <a:srgbClr val="FFFFFF"/>
                          </a:solidFill>
                          <a:latin typeface="+mn-lt"/>
                          <a:cs typeface="Calibri"/>
                        </a:rPr>
                        <a:t> </a:t>
                      </a:r>
                      <a:r>
                        <a:rPr sz="1400" b="1" spc="20" dirty="0">
                          <a:solidFill>
                            <a:srgbClr val="FFFFFF"/>
                          </a:solidFill>
                          <a:latin typeface="+mn-lt"/>
                          <a:cs typeface="Calibri"/>
                        </a:rPr>
                        <a:t>the</a:t>
                      </a:r>
                      <a:r>
                        <a:rPr sz="1400" b="1" spc="60" dirty="0">
                          <a:solidFill>
                            <a:srgbClr val="FFFFFF"/>
                          </a:solidFill>
                          <a:latin typeface="+mn-lt"/>
                          <a:cs typeface="Calibri"/>
                        </a:rPr>
                        <a:t> </a:t>
                      </a:r>
                      <a:r>
                        <a:rPr sz="1400" b="1" spc="20" dirty="0">
                          <a:solidFill>
                            <a:schemeClr val="bg1"/>
                          </a:solidFill>
                          <a:latin typeface="+mn-lt"/>
                          <a:cs typeface="Calibri"/>
                          <a:hlinkClick r:id="rId2">
                            <a:extLst>
                              <a:ext uri="{A12FA001-AC4F-418D-AE19-62706E023703}">
                                <ahyp:hlinkClr xmlns:ahyp="http://schemas.microsoft.com/office/drawing/2018/hyperlinkcolor" val="tx"/>
                              </a:ext>
                            </a:extLst>
                          </a:hlinkClick>
                        </a:rPr>
                        <a:t>Online</a:t>
                      </a:r>
                      <a:r>
                        <a:rPr sz="1400" b="1" spc="65" dirty="0">
                          <a:solidFill>
                            <a:schemeClr val="bg1"/>
                          </a:solidFill>
                          <a:latin typeface="+mn-lt"/>
                          <a:cs typeface="Calibri"/>
                          <a:hlinkClick r:id="rId2">
                            <a:extLst>
                              <a:ext uri="{A12FA001-AC4F-418D-AE19-62706E023703}">
                                <ahyp:hlinkClr xmlns:ahyp="http://schemas.microsoft.com/office/drawing/2018/hyperlinkcolor" val="tx"/>
                              </a:ext>
                            </a:extLst>
                          </a:hlinkClick>
                        </a:rPr>
                        <a:t> </a:t>
                      </a:r>
                      <a:r>
                        <a:rPr sz="1400" b="1" spc="20" dirty="0">
                          <a:solidFill>
                            <a:schemeClr val="bg1"/>
                          </a:solidFill>
                          <a:latin typeface="+mn-lt"/>
                          <a:cs typeface="Calibri"/>
                          <a:hlinkClick r:id="rId2">
                            <a:extLst>
                              <a:ext uri="{A12FA001-AC4F-418D-AE19-62706E023703}">
                                <ahyp:hlinkClr xmlns:ahyp="http://schemas.microsoft.com/office/drawing/2018/hyperlinkcolor" val="tx"/>
                              </a:ext>
                            </a:extLst>
                          </a:hlinkClick>
                        </a:rPr>
                        <a:t>Dat</a:t>
                      </a:r>
                      <a:r>
                        <a:rPr lang="en-US" sz="1400" b="1" spc="20" dirty="0">
                          <a:solidFill>
                            <a:schemeClr val="bg1"/>
                          </a:solidFill>
                          <a:latin typeface="+mn-lt"/>
                          <a:cs typeface="Calibri"/>
                          <a:hlinkClick r:id="rId2">
                            <a:extLst>
                              <a:ext uri="{A12FA001-AC4F-418D-AE19-62706E023703}">
                                <ahyp:hlinkClr xmlns:ahyp="http://schemas.microsoft.com/office/drawing/2018/hyperlinkcolor" val="tx"/>
                              </a:ext>
                            </a:extLst>
                          </a:hlinkClick>
                        </a:rPr>
                        <a:t>a </a:t>
                      </a:r>
                      <a:r>
                        <a:rPr sz="1400" b="1" spc="-10" dirty="0">
                          <a:solidFill>
                            <a:schemeClr val="bg1"/>
                          </a:solidFill>
                          <a:latin typeface="+mn-lt"/>
                          <a:cs typeface="Calibri"/>
                          <a:hlinkClick r:id="rId2">
                            <a:extLst>
                              <a:ext uri="{A12FA001-AC4F-418D-AE19-62706E023703}">
                                <ahyp:hlinkClr xmlns:ahyp="http://schemas.microsoft.com/office/drawing/2018/hyperlinkcolor" val="tx"/>
                              </a:ext>
                            </a:extLst>
                          </a:hlinkClick>
                        </a:rPr>
                        <a:t>Supplement</a:t>
                      </a:r>
                      <a:r>
                        <a:rPr sz="1400" b="1" spc="-10" dirty="0">
                          <a:solidFill>
                            <a:srgbClr val="FFFFFF"/>
                          </a:solidFill>
                          <a:latin typeface="+mn-lt"/>
                          <a:cs typeface="Calibri"/>
                        </a:rPr>
                        <a:t>.</a:t>
                      </a:r>
                      <a:endParaRPr sz="1400" dirty="0">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39404">
                <a:tc>
                  <a:txBody>
                    <a:bodyPr/>
                    <a:lstStyle/>
                    <a:p>
                      <a:pPr algn="ctr">
                        <a:lnSpc>
                          <a:spcPct val="100000"/>
                        </a:lnSpc>
                        <a:spcBef>
                          <a:spcPts val="305"/>
                        </a:spcBef>
                      </a:pPr>
                      <a:r>
                        <a:rPr sz="1400" b="1" spc="50" dirty="0">
                          <a:solidFill>
                            <a:schemeClr val="bg1"/>
                          </a:solidFill>
                          <a:latin typeface="+mn-lt"/>
                          <a:cs typeface="Calibri"/>
                        </a:rPr>
                        <a:t>COR</a:t>
                      </a:r>
                      <a:endParaRPr sz="14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65000"/>
                        <a:lumOff val="35000"/>
                      </a:schemeClr>
                    </a:solidFill>
                  </a:tcPr>
                </a:tc>
                <a:tc>
                  <a:txBody>
                    <a:bodyPr/>
                    <a:lstStyle/>
                    <a:p>
                      <a:pPr algn="ctr">
                        <a:lnSpc>
                          <a:spcPct val="100000"/>
                        </a:lnSpc>
                        <a:spcBef>
                          <a:spcPts val="305"/>
                        </a:spcBef>
                      </a:pPr>
                      <a:r>
                        <a:rPr sz="1400" b="1" spc="40" dirty="0">
                          <a:solidFill>
                            <a:schemeClr val="bg1"/>
                          </a:solidFill>
                          <a:latin typeface="+mn-lt"/>
                          <a:cs typeface="Calibri"/>
                        </a:rPr>
                        <a:t>LOE</a:t>
                      </a:r>
                      <a:endParaRPr sz="140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65000"/>
                        <a:lumOff val="35000"/>
                      </a:schemeClr>
                    </a:solidFill>
                  </a:tcPr>
                </a:tc>
                <a:tc>
                  <a:txBody>
                    <a:bodyPr/>
                    <a:lstStyle/>
                    <a:p>
                      <a:pPr marL="52069">
                        <a:lnSpc>
                          <a:spcPct val="100000"/>
                        </a:lnSpc>
                        <a:spcBef>
                          <a:spcPts val="305"/>
                        </a:spcBef>
                      </a:pPr>
                      <a:r>
                        <a:rPr sz="1400" b="1" spc="-10" dirty="0">
                          <a:solidFill>
                            <a:schemeClr val="bg1"/>
                          </a:solidFill>
                          <a:latin typeface="+mn-lt"/>
                          <a:cs typeface="Calibri"/>
                        </a:rPr>
                        <a:t>Recommendations</a:t>
                      </a:r>
                      <a:endParaRPr sz="14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65000"/>
                        <a:lumOff val="35000"/>
                      </a:schemeClr>
                    </a:solidFill>
                  </a:tcPr>
                </a:tc>
                <a:extLst>
                  <a:ext uri="{0D108BD9-81ED-4DB2-BD59-A6C34878D82A}">
                    <a16:rowId xmlns:a16="http://schemas.microsoft.com/office/drawing/2014/main" val="10001"/>
                  </a:ext>
                </a:extLst>
              </a:tr>
              <a:tr h="801299">
                <a:tc>
                  <a:txBody>
                    <a:bodyPr/>
                    <a:lstStyle/>
                    <a:p>
                      <a:pPr algn="ctr">
                        <a:lnSpc>
                          <a:spcPct val="100000"/>
                        </a:lnSpc>
                      </a:pPr>
                      <a:r>
                        <a:rPr sz="1400" b="1" spc="-50" dirty="0">
                          <a:solidFill>
                            <a:schemeClr val="tx1"/>
                          </a:solidFill>
                          <a:latin typeface="+mn-lt"/>
                          <a:cs typeface="Gill Sans MT"/>
                        </a:rPr>
                        <a:t>1</a:t>
                      </a:r>
                      <a:endParaRPr sz="1400" dirty="0">
                        <a:solidFill>
                          <a:schemeClr val="tx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3">
                        <a:lumMod val="20000"/>
                        <a:lumOff val="80000"/>
                      </a:schemeClr>
                    </a:solidFill>
                  </a:tcPr>
                </a:tc>
                <a:tc>
                  <a:txBody>
                    <a:bodyPr/>
                    <a:lstStyle/>
                    <a:p>
                      <a:pPr algn="ctr">
                        <a:lnSpc>
                          <a:spcPct val="100000"/>
                        </a:lnSpc>
                      </a:pPr>
                      <a:r>
                        <a:rPr sz="1400" b="1" spc="-50" dirty="0">
                          <a:solidFill>
                            <a:schemeClr val="bg1"/>
                          </a:solidFill>
                          <a:latin typeface="+mn-lt"/>
                          <a:cs typeface="Gill Sans MT"/>
                        </a:rPr>
                        <a:t>A</a:t>
                      </a:r>
                      <a:endParaRPr sz="14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3E6FB6"/>
                    </a:solidFill>
                  </a:tcPr>
                </a:tc>
                <a:tc>
                  <a:txBody>
                    <a:bodyPr/>
                    <a:lstStyle/>
                    <a:p>
                      <a:pPr marL="396240" marR="96520" indent="-342900">
                        <a:lnSpc>
                          <a:spcPct val="107100"/>
                        </a:lnSpc>
                        <a:spcBef>
                          <a:spcPts val="229"/>
                        </a:spcBef>
                        <a:buFont typeface="+mj-lt"/>
                        <a:buAutoNum type="arabicPeriod"/>
                      </a:pPr>
                      <a:r>
                        <a:rPr lang="en-US" sz="1400" spc="-40" dirty="0">
                          <a:solidFill>
                            <a:srgbClr val="231F20"/>
                          </a:solidFill>
                          <a:latin typeface="+mn-lt"/>
                          <a:cs typeface="Arial"/>
                        </a:rPr>
                        <a:t>F</a:t>
                      </a:r>
                      <a:r>
                        <a:rPr sz="1400" spc="-40" dirty="0">
                          <a:solidFill>
                            <a:srgbClr val="231F20"/>
                          </a:solidFill>
                          <a:latin typeface="+mn-lt"/>
                          <a:cs typeface="Arial"/>
                        </a:rPr>
                        <a:t>or</a:t>
                      </a:r>
                      <a:r>
                        <a:rPr sz="1400" spc="-10" dirty="0">
                          <a:solidFill>
                            <a:srgbClr val="231F20"/>
                          </a:solidFill>
                          <a:latin typeface="+mn-lt"/>
                          <a:cs typeface="Arial"/>
                        </a:rPr>
                        <a:t> </a:t>
                      </a:r>
                      <a:r>
                        <a:rPr sz="1400" spc="-20" dirty="0">
                          <a:solidFill>
                            <a:srgbClr val="231F20"/>
                          </a:solidFill>
                          <a:latin typeface="+mn-lt"/>
                          <a:cs typeface="Arial"/>
                        </a:rPr>
                        <a:t>patients</a:t>
                      </a:r>
                      <a:r>
                        <a:rPr sz="1400" spc="-15" dirty="0">
                          <a:solidFill>
                            <a:srgbClr val="231F20"/>
                          </a:solidFill>
                          <a:latin typeface="+mn-lt"/>
                          <a:cs typeface="Arial"/>
                        </a:rPr>
                        <a:t> </a:t>
                      </a:r>
                      <a:r>
                        <a:rPr sz="1400" spc="-10" dirty="0">
                          <a:solidFill>
                            <a:srgbClr val="231F20"/>
                          </a:solidFill>
                          <a:latin typeface="+mn-lt"/>
                          <a:cs typeface="Arial"/>
                        </a:rPr>
                        <a:t>with </a:t>
                      </a:r>
                      <a:r>
                        <a:rPr sz="1400" dirty="0">
                          <a:solidFill>
                            <a:srgbClr val="231F20"/>
                          </a:solidFill>
                          <a:latin typeface="+mn-lt"/>
                          <a:cs typeface="Arial"/>
                        </a:rPr>
                        <a:t>AF</a:t>
                      </a:r>
                      <a:r>
                        <a:rPr sz="1400" spc="-15" dirty="0">
                          <a:solidFill>
                            <a:srgbClr val="231F20"/>
                          </a:solidFill>
                          <a:latin typeface="+mn-lt"/>
                          <a:cs typeface="Arial"/>
                        </a:rPr>
                        <a:t> </a:t>
                      </a:r>
                      <a:r>
                        <a:rPr sz="1400" spc="-25" dirty="0">
                          <a:solidFill>
                            <a:srgbClr val="231F20"/>
                          </a:solidFill>
                          <a:latin typeface="+mn-lt"/>
                          <a:cs typeface="Arial"/>
                        </a:rPr>
                        <a:t>and</a:t>
                      </a:r>
                      <a:r>
                        <a:rPr sz="1400" spc="-15" dirty="0">
                          <a:solidFill>
                            <a:srgbClr val="231F20"/>
                          </a:solidFill>
                          <a:latin typeface="+mn-lt"/>
                          <a:cs typeface="Arial"/>
                        </a:rPr>
                        <a:t> </a:t>
                      </a:r>
                      <a:r>
                        <a:rPr sz="1400" spc="-20" dirty="0">
                          <a:solidFill>
                            <a:srgbClr val="231F20"/>
                          </a:solidFill>
                          <a:latin typeface="+mn-lt"/>
                          <a:cs typeface="Arial"/>
                        </a:rPr>
                        <a:t>an</a:t>
                      </a:r>
                      <a:r>
                        <a:rPr sz="1400" spc="-15" dirty="0">
                          <a:solidFill>
                            <a:srgbClr val="231F20"/>
                          </a:solidFill>
                          <a:latin typeface="+mn-lt"/>
                          <a:cs typeface="Arial"/>
                        </a:rPr>
                        <a:t> </a:t>
                      </a:r>
                      <a:r>
                        <a:rPr sz="1400" spc="-25" dirty="0">
                          <a:solidFill>
                            <a:srgbClr val="231F20"/>
                          </a:solidFill>
                          <a:latin typeface="+mn-lt"/>
                          <a:cs typeface="Arial"/>
                        </a:rPr>
                        <a:t>estimated</a:t>
                      </a:r>
                      <a:r>
                        <a:rPr sz="1400" spc="-15" dirty="0">
                          <a:solidFill>
                            <a:srgbClr val="231F20"/>
                          </a:solidFill>
                          <a:latin typeface="+mn-lt"/>
                          <a:cs typeface="Arial"/>
                        </a:rPr>
                        <a:t> </a:t>
                      </a:r>
                      <a:r>
                        <a:rPr sz="1400" spc="-10" dirty="0">
                          <a:solidFill>
                            <a:srgbClr val="231F20"/>
                          </a:solidFill>
                          <a:latin typeface="+mn-lt"/>
                          <a:cs typeface="Arial"/>
                        </a:rPr>
                        <a:t>annual</a:t>
                      </a:r>
                      <a:r>
                        <a:rPr lang="en-US" sz="1400" spc="500" dirty="0">
                          <a:solidFill>
                            <a:srgbClr val="231F20"/>
                          </a:solidFill>
                          <a:latin typeface="+mn-lt"/>
                          <a:cs typeface="Arial"/>
                        </a:rPr>
                        <a:t> </a:t>
                      </a:r>
                      <a:r>
                        <a:rPr sz="1400" spc="-25" dirty="0">
                          <a:solidFill>
                            <a:srgbClr val="231F20"/>
                          </a:solidFill>
                          <a:latin typeface="+mn-lt"/>
                          <a:cs typeface="Arial"/>
                        </a:rPr>
                        <a:t>thromboembolic</a:t>
                      </a:r>
                      <a:r>
                        <a:rPr sz="1400" dirty="0">
                          <a:solidFill>
                            <a:srgbClr val="231F20"/>
                          </a:solidFill>
                          <a:latin typeface="+mn-lt"/>
                          <a:cs typeface="Arial"/>
                        </a:rPr>
                        <a:t> </a:t>
                      </a:r>
                      <a:r>
                        <a:rPr sz="1400" spc="-10" dirty="0">
                          <a:solidFill>
                            <a:srgbClr val="231F20"/>
                          </a:solidFill>
                          <a:latin typeface="+mn-lt"/>
                          <a:cs typeface="Arial"/>
                        </a:rPr>
                        <a:t>risk</a:t>
                      </a:r>
                      <a:r>
                        <a:rPr sz="1400" spc="5" dirty="0">
                          <a:solidFill>
                            <a:srgbClr val="231F20"/>
                          </a:solidFill>
                          <a:latin typeface="+mn-lt"/>
                          <a:cs typeface="Arial"/>
                        </a:rPr>
                        <a:t> </a:t>
                      </a:r>
                      <a:r>
                        <a:rPr sz="1400" dirty="0">
                          <a:solidFill>
                            <a:srgbClr val="231F20"/>
                          </a:solidFill>
                          <a:latin typeface="+mn-lt"/>
                          <a:cs typeface="Arial"/>
                        </a:rPr>
                        <a:t>of</a:t>
                      </a:r>
                      <a:r>
                        <a:rPr sz="1400" spc="5" dirty="0">
                          <a:solidFill>
                            <a:srgbClr val="231F20"/>
                          </a:solidFill>
                          <a:latin typeface="+mn-lt"/>
                          <a:cs typeface="Arial"/>
                        </a:rPr>
                        <a:t> </a:t>
                      </a:r>
                      <a:r>
                        <a:rPr lang="en-US" sz="1400" dirty="0">
                          <a:solidFill>
                            <a:srgbClr val="231F20"/>
                          </a:solidFill>
                          <a:latin typeface="+mn-lt"/>
                          <a:cs typeface="Symbol"/>
                        </a:rPr>
                        <a:t>≥ </a:t>
                      </a:r>
                      <a:r>
                        <a:rPr sz="1400" dirty="0">
                          <a:solidFill>
                            <a:srgbClr val="231F20"/>
                          </a:solidFill>
                          <a:latin typeface="+mn-lt"/>
                          <a:cs typeface="Arial"/>
                        </a:rPr>
                        <a:t>2%</a:t>
                      </a:r>
                      <a:r>
                        <a:rPr sz="1400" spc="5" dirty="0">
                          <a:solidFill>
                            <a:srgbClr val="231F20"/>
                          </a:solidFill>
                          <a:latin typeface="+mn-lt"/>
                          <a:cs typeface="Arial"/>
                        </a:rPr>
                        <a:t> </a:t>
                      </a:r>
                      <a:r>
                        <a:rPr sz="1400" spc="-20" dirty="0">
                          <a:solidFill>
                            <a:srgbClr val="231F20"/>
                          </a:solidFill>
                          <a:latin typeface="+mn-lt"/>
                          <a:cs typeface="Arial"/>
                        </a:rPr>
                        <a:t>per</a:t>
                      </a:r>
                      <a:r>
                        <a:rPr sz="1400" dirty="0">
                          <a:solidFill>
                            <a:srgbClr val="231F20"/>
                          </a:solidFill>
                          <a:latin typeface="+mn-lt"/>
                          <a:cs typeface="Arial"/>
                        </a:rPr>
                        <a:t> </a:t>
                      </a:r>
                      <a:r>
                        <a:rPr sz="1400" spc="-40" dirty="0">
                          <a:solidFill>
                            <a:srgbClr val="231F20"/>
                          </a:solidFill>
                          <a:latin typeface="+mn-lt"/>
                          <a:cs typeface="Arial"/>
                        </a:rPr>
                        <a:t>year</a:t>
                      </a:r>
                      <a:r>
                        <a:rPr sz="1400" spc="5" dirty="0">
                          <a:solidFill>
                            <a:srgbClr val="231F20"/>
                          </a:solidFill>
                          <a:latin typeface="+mn-lt"/>
                          <a:cs typeface="Arial"/>
                        </a:rPr>
                        <a:t> </a:t>
                      </a:r>
                      <a:r>
                        <a:rPr sz="1400" spc="-20" dirty="0">
                          <a:solidFill>
                            <a:srgbClr val="231F20"/>
                          </a:solidFill>
                          <a:latin typeface="+mn-lt"/>
                          <a:cs typeface="Arial"/>
                        </a:rPr>
                        <a:t>(e</a:t>
                      </a:r>
                      <a:r>
                        <a:rPr lang="en-US" sz="1400" spc="-20" dirty="0">
                          <a:solidFill>
                            <a:srgbClr val="231F20"/>
                          </a:solidFill>
                          <a:latin typeface="+mn-lt"/>
                          <a:cs typeface="Arial"/>
                        </a:rPr>
                        <a:t>.</a:t>
                      </a:r>
                      <a:r>
                        <a:rPr sz="1400" spc="-20" dirty="0">
                          <a:solidFill>
                            <a:srgbClr val="231F20"/>
                          </a:solidFill>
                          <a:latin typeface="+mn-lt"/>
                          <a:cs typeface="Arial"/>
                        </a:rPr>
                        <a:t>g</a:t>
                      </a:r>
                      <a:r>
                        <a:rPr lang="en-US" sz="1400" spc="-20" dirty="0">
                          <a:solidFill>
                            <a:srgbClr val="231F20"/>
                          </a:solidFill>
                          <a:latin typeface="+mn-lt"/>
                          <a:cs typeface="Arial"/>
                        </a:rPr>
                        <a:t>., </a:t>
                      </a:r>
                      <a:r>
                        <a:rPr sz="1400" spc="-10" dirty="0">
                          <a:solidFill>
                            <a:srgbClr val="231F20"/>
                          </a:solidFill>
                          <a:latin typeface="+mn-lt"/>
                          <a:cs typeface="Arial"/>
                        </a:rPr>
                        <a:t>CHA</a:t>
                      </a:r>
                      <a:r>
                        <a:rPr sz="1200" spc="-15" baseline="-34722" dirty="0">
                          <a:solidFill>
                            <a:srgbClr val="231F20"/>
                          </a:solidFill>
                          <a:latin typeface="+mn-lt"/>
                          <a:cs typeface="Arial"/>
                        </a:rPr>
                        <a:t>2</a:t>
                      </a:r>
                      <a:r>
                        <a:rPr sz="1400" spc="-10" dirty="0">
                          <a:solidFill>
                            <a:srgbClr val="231F20"/>
                          </a:solidFill>
                          <a:latin typeface="+mn-lt"/>
                          <a:cs typeface="Arial"/>
                        </a:rPr>
                        <a:t>DS</a:t>
                      </a:r>
                      <a:r>
                        <a:rPr sz="1200" spc="-15" baseline="-34722" dirty="0">
                          <a:solidFill>
                            <a:srgbClr val="231F20"/>
                          </a:solidFill>
                          <a:latin typeface="+mn-lt"/>
                          <a:cs typeface="Arial"/>
                        </a:rPr>
                        <a:t>2</a:t>
                      </a:r>
                      <a:r>
                        <a:rPr sz="1400" spc="-10" dirty="0">
                          <a:solidFill>
                            <a:srgbClr val="231F20"/>
                          </a:solidFill>
                          <a:latin typeface="+mn-lt"/>
                          <a:cs typeface="Arial"/>
                        </a:rPr>
                        <a:t>-</a:t>
                      </a:r>
                      <a:r>
                        <a:rPr sz="1400" spc="-40" dirty="0">
                          <a:solidFill>
                            <a:srgbClr val="231F20"/>
                          </a:solidFill>
                          <a:latin typeface="+mn-lt"/>
                          <a:cs typeface="Arial"/>
                        </a:rPr>
                        <a:t>VASc</a:t>
                      </a:r>
                      <a:r>
                        <a:rPr sz="1400" spc="-5" dirty="0">
                          <a:solidFill>
                            <a:srgbClr val="231F20"/>
                          </a:solidFill>
                          <a:latin typeface="+mn-lt"/>
                          <a:cs typeface="Arial"/>
                        </a:rPr>
                        <a:t> </a:t>
                      </a:r>
                      <a:r>
                        <a:rPr sz="1400" spc="-25" dirty="0">
                          <a:solidFill>
                            <a:srgbClr val="231F20"/>
                          </a:solidFill>
                          <a:latin typeface="+mn-lt"/>
                          <a:cs typeface="Arial"/>
                        </a:rPr>
                        <a:t>score</a:t>
                      </a:r>
                      <a:r>
                        <a:rPr sz="1400" spc="-5" dirty="0">
                          <a:solidFill>
                            <a:srgbClr val="231F20"/>
                          </a:solidFill>
                          <a:latin typeface="+mn-lt"/>
                          <a:cs typeface="Arial"/>
                        </a:rPr>
                        <a:t> </a:t>
                      </a:r>
                      <a:r>
                        <a:rPr sz="1400" dirty="0">
                          <a:solidFill>
                            <a:srgbClr val="231F20"/>
                          </a:solidFill>
                          <a:latin typeface="+mn-lt"/>
                          <a:cs typeface="Arial"/>
                        </a:rPr>
                        <a:t>of </a:t>
                      </a:r>
                      <a:r>
                        <a:rPr lang="en-US" sz="1400" dirty="0">
                          <a:solidFill>
                            <a:srgbClr val="231F20"/>
                          </a:solidFill>
                          <a:latin typeface="+mn-lt"/>
                          <a:cs typeface="Symbol"/>
                        </a:rPr>
                        <a:t>≥ </a:t>
                      </a:r>
                      <a:r>
                        <a:rPr sz="1400" dirty="0">
                          <a:solidFill>
                            <a:srgbClr val="231F20"/>
                          </a:solidFill>
                          <a:latin typeface="+mn-lt"/>
                          <a:cs typeface="Arial"/>
                        </a:rPr>
                        <a:t>2</a:t>
                      </a:r>
                      <a:r>
                        <a:rPr sz="1400" spc="-5" dirty="0">
                          <a:solidFill>
                            <a:srgbClr val="231F20"/>
                          </a:solidFill>
                          <a:latin typeface="+mn-lt"/>
                          <a:cs typeface="Arial"/>
                        </a:rPr>
                        <a:t> </a:t>
                      </a:r>
                      <a:r>
                        <a:rPr sz="1400" dirty="0">
                          <a:solidFill>
                            <a:srgbClr val="231F20"/>
                          </a:solidFill>
                          <a:latin typeface="+mn-lt"/>
                          <a:cs typeface="Arial"/>
                        </a:rPr>
                        <a:t>in </a:t>
                      </a:r>
                      <a:r>
                        <a:rPr sz="1400" spc="-35" dirty="0">
                          <a:solidFill>
                            <a:srgbClr val="231F20"/>
                          </a:solidFill>
                          <a:latin typeface="+mn-lt"/>
                          <a:cs typeface="Arial"/>
                        </a:rPr>
                        <a:t>men</a:t>
                      </a:r>
                      <a:r>
                        <a:rPr sz="1400" spc="-5" dirty="0">
                          <a:solidFill>
                            <a:srgbClr val="231F20"/>
                          </a:solidFill>
                          <a:latin typeface="+mn-lt"/>
                          <a:cs typeface="Arial"/>
                        </a:rPr>
                        <a:t> </a:t>
                      </a:r>
                      <a:r>
                        <a:rPr sz="1400" spc="-25" dirty="0">
                          <a:solidFill>
                            <a:srgbClr val="231F20"/>
                          </a:solidFill>
                          <a:latin typeface="+mn-lt"/>
                          <a:cs typeface="Arial"/>
                        </a:rPr>
                        <a:t>and</a:t>
                      </a:r>
                      <a:r>
                        <a:rPr sz="1400" dirty="0">
                          <a:solidFill>
                            <a:srgbClr val="231F20"/>
                          </a:solidFill>
                          <a:latin typeface="+mn-lt"/>
                          <a:cs typeface="Arial"/>
                        </a:rPr>
                        <a:t> </a:t>
                      </a:r>
                      <a:r>
                        <a:rPr lang="en-US" sz="1400" dirty="0">
                          <a:solidFill>
                            <a:srgbClr val="231F20"/>
                          </a:solidFill>
                          <a:latin typeface="+mn-lt"/>
                          <a:cs typeface="Symbol"/>
                        </a:rPr>
                        <a:t>≥ </a:t>
                      </a:r>
                      <a:r>
                        <a:rPr sz="1400" dirty="0">
                          <a:solidFill>
                            <a:srgbClr val="231F20"/>
                          </a:solidFill>
                          <a:latin typeface="+mn-lt"/>
                          <a:cs typeface="Arial"/>
                        </a:rPr>
                        <a:t>3</a:t>
                      </a:r>
                      <a:r>
                        <a:rPr sz="1400" spc="-5" dirty="0">
                          <a:solidFill>
                            <a:srgbClr val="231F20"/>
                          </a:solidFill>
                          <a:latin typeface="+mn-lt"/>
                          <a:cs typeface="Arial"/>
                        </a:rPr>
                        <a:t> </a:t>
                      </a:r>
                      <a:r>
                        <a:rPr sz="1400" spc="-25" dirty="0">
                          <a:solidFill>
                            <a:srgbClr val="231F20"/>
                          </a:solidFill>
                          <a:latin typeface="+mn-lt"/>
                          <a:cs typeface="Arial"/>
                        </a:rPr>
                        <a:t>i</a:t>
                      </a:r>
                      <a:r>
                        <a:rPr lang="en-US" sz="1400" spc="-25" dirty="0">
                          <a:solidFill>
                            <a:srgbClr val="231F20"/>
                          </a:solidFill>
                          <a:latin typeface="+mn-lt"/>
                          <a:cs typeface="Arial"/>
                        </a:rPr>
                        <a:t>n </a:t>
                      </a:r>
                      <a:r>
                        <a:rPr sz="1400" spc="-35" dirty="0">
                          <a:solidFill>
                            <a:srgbClr val="231F20"/>
                          </a:solidFill>
                          <a:latin typeface="+mn-lt"/>
                          <a:cs typeface="Arial"/>
                        </a:rPr>
                        <a:t>women),</a:t>
                      </a:r>
                      <a:r>
                        <a:rPr sz="1400" spc="10" dirty="0">
                          <a:solidFill>
                            <a:srgbClr val="231F20"/>
                          </a:solidFill>
                          <a:latin typeface="+mn-lt"/>
                          <a:cs typeface="Arial"/>
                        </a:rPr>
                        <a:t> </a:t>
                      </a:r>
                      <a:r>
                        <a:rPr sz="1400" spc="-25" dirty="0">
                          <a:solidFill>
                            <a:srgbClr val="231F20"/>
                          </a:solidFill>
                          <a:latin typeface="+mn-lt"/>
                          <a:cs typeface="Arial"/>
                        </a:rPr>
                        <a:t>anticoagulation</a:t>
                      </a:r>
                      <a:r>
                        <a:rPr sz="1400" spc="15" dirty="0">
                          <a:solidFill>
                            <a:srgbClr val="231F20"/>
                          </a:solidFill>
                          <a:latin typeface="+mn-lt"/>
                          <a:cs typeface="Arial"/>
                        </a:rPr>
                        <a:t> </a:t>
                      </a:r>
                      <a:r>
                        <a:rPr sz="1400" dirty="0">
                          <a:solidFill>
                            <a:srgbClr val="231F20"/>
                          </a:solidFill>
                          <a:latin typeface="+mn-lt"/>
                          <a:cs typeface="Arial"/>
                        </a:rPr>
                        <a:t>is</a:t>
                      </a:r>
                      <a:r>
                        <a:rPr sz="1400" spc="15" dirty="0">
                          <a:solidFill>
                            <a:srgbClr val="231F20"/>
                          </a:solidFill>
                          <a:latin typeface="+mn-lt"/>
                          <a:cs typeface="Arial"/>
                        </a:rPr>
                        <a:t> </a:t>
                      </a:r>
                      <a:r>
                        <a:rPr sz="1400" spc="-30" dirty="0">
                          <a:solidFill>
                            <a:srgbClr val="231F20"/>
                          </a:solidFill>
                          <a:latin typeface="+mn-lt"/>
                          <a:cs typeface="Arial"/>
                        </a:rPr>
                        <a:t>recommended</a:t>
                      </a:r>
                      <a:r>
                        <a:rPr sz="1400" spc="15" dirty="0">
                          <a:solidFill>
                            <a:srgbClr val="231F20"/>
                          </a:solidFill>
                          <a:latin typeface="+mn-lt"/>
                          <a:cs typeface="Arial"/>
                        </a:rPr>
                        <a:t> </a:t>
                      </a:r>
                      <a:r>
                        <a:rPr sz="1400" spc="-25" dirty="0">
                          <a:solidFill>
                            <a:srgbClr val="231F20"/>
                          </a:solidFill>
                          <a:latin typeface="+mn-lt"/>
                          <a:cs typeface="Arial"/>
                        </a:rPr>
                        <a:t>t</a:t>
                      </a:r>
                      <a:r>
                        <a:rPr lang="en-US" sz="1400" spc="-25" dirty="0">
                          <a:solidFill>
                            <a:srgbClr val="231F20"/>
                          </a:solidFill>
                          <a:latin typeface="+mn-lt"/>
                          <a:cs typeface="Arial"/>
                        </a:rPr>
                        <a:t>o </a:t>
                      </a:r>
                      <a:r>
                        <a:rPr sz="1400" spc="-25" dirty="0">
                          <a:solidFill>
                            <a:srgbClr val="231F20"/>
                          </a:solidFill>
                          <a:latin typeface="+mn-lt"/>
                          <a:cs typeface="Arial"/>
                        </a:rPr>
                        <a:t>prevent</a:t>
                      </a:r>
                      <a:r>
                        <a:rPr sz="1400" dirty="0">
                          <a:solidFill>
                            <a:srgbClr val="231F20"/>
                          </a:solidFill>
                          <a:latin typeface="+mn-lt"/>
                          <a:cs typeface="Arial"/>
                        </a:rPr>
                        <a:t> </a:t>
                      </a:r>
                      <a:r>
                        <a:rPr sz="1400" spc="-20" dirty="0">
                          <a:solidFill>
                            <a:srgbClr val="231F20"/>
                          </a:solidFill>
                          <a:latin typeface="+mn-lt"/>
                          <a:cs typeface="Arial"/>
                        </a:rPr>
                        <a:t>stroke</a:t>
                      </a:r>
                      <a:r>
                        <a:rPr sz="1400" dirty="0">
                          <a:solidFill>
                            <a:srgbClr val="231F20"/>
                          </a:solidFill>
                          <a:latin typeface="+mn-lt"/>
                          <a:cs typeface="Arial"/>
                        </a:rPr>
                        <a:t> </a:t>
                      </a:r>
                      <a:r>
                        <a:rPr sz="1400" spc="-25" dirty="0">
                          <a:solidFill>
                            <a:srgbClr val="231F20"/>
                          </a:solidFill>
                          <a:latin typeface="+mn-lt"/>
                          <a:cs typeface="Arial"/>
                        </a:rPr>
                        <a:t>and</a:t>
                      </a:r>
                      <a:r>
                        <a:rPr sz="1400" spc="5" dirty="0">
                          <a:solidFill>
                            <a:srgbClr val="231F20"/>
                          </a:solidFill>
                          <a:latin typeface="+mn-lt"/>
                          <a:cs typeface="Arial"/>
                        </a:rPr>
                        <a:t> </a:t>
                      </a:r>
                      <a:r>
                        <a:rPr sz="1400" spc="-25" dirty="0">
                          <a:solidFill>
                            <a:srgbClr val="231F20"/>
                          </a:solidFill>
                          <a:latin typeface="+mn-lt"/>
                          <a:cs typeface="Arial"/>
                        </a:rPr>
                        <a:t>systemic</a:t>
                      </a:r>
                      <a:r>
                        <a:rPr sz="1400" dirty="0">
                          <a:solidFill>
                            <a:srgbClr val="231F20"/>
                          </a:solidFill>
                          <a:latin typeface="+mn-lt"/>
                          <a:cs typeface="Arial"/>
                        </a:rPr>
                        <a:t> </a:t>
                      </a:r>
                      <a:r>
                        <a:rPr sz="1400" spc="-30" dirty="0">
                          <a:solidFill>
                            <a:srgbClr val="231F20"/>
                          </a:solidFill>
                          <a:latin typeface="+mn-lt"/>
                          <a:cs typeface="Arial"/>
                        </a:rPr>
                        <a:t>thromboembolism.</a:t>
                      </a:r>
                      <a:r>
                        <a:rPr sz="1200" spc="-44" baseline="34722" dirty="0">
                          <a:solidFill>
                            <a:srgbClr val="231F20"/>
                          </a:solidFill>
                          <a:latin typeface="+mn-lt"/>
                          <a:cs typeface="Arial"/>
                        </a:rPr>
                        <a:t>1–7</a:t>
                      </a:r>
                      <a:endParaRPr sz="1200" baseline="34722" dirty="0">
                        <a:latin typeface="+mn-lt"/>
                        <a:cs typeface="Arial"/>
                      </a:endParaRPr>
                    </a:p>
                  </a:txBody>
                  <a:tcPr marL="0" marR="0" marT="29209"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038833">
                <a:tc>
                  <a:txBody>
                    <a:bodyPr/>
                    <a:lstStyle/>
                    <a:p>
                      <a:pPr algn="ctr">
                        <a:lnSpc>
                          <a:spcPct val="100000"/>
                        </a:lnSpc>
                      </a:pPr>
                      <a:r>
                        <a:rPr sz="1400" b="1" spc="-50" dirty="0">
                          <a:solidFill>
                            <a:schemeClr val="tx1"/>
                          </a:solidFill>
                          <a:latin typeface="+mn-lt"/>
                          <a:cs typeface="Gill Sans MT"/>
                        </a:rPr>
                        <a:t>1</a:t>
                      </a:r>
                      <a:endParaRPr sz="1400" dirty="0">
                        <a:solidFill>
                          <a:schemeClr val="tx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3">
                        <a:lumMod val="20000"/>
                        <a:lumOff val="80000"/>
                      </a:schemeClr>
                    </a:solidFill>
                  </a:tcPr>
                </a:tc>
                <a:tc>
                  <a:txBody>
                    <a:bodyPr/>
                    <a:lstStyle/>
                    <a:p>
                      <a:pPr algn="ctr">
                        <a:lnSpc>
                          <a:spcPct val="100000"/>
                        </a:lnSpc>
                      </a:pPr>
                      <a:r>
                        <a:rPr sz="1400" b="1" spc="-50" dirty="0">
                          <a:solidFill>
                            <a:schemeClr val="bg1"/>
                          </a:solidFill>
                          <a:latin typeface="+mn-lt"/>
                          <a:cs typeface="Gill Sans MT"/>
                        </a:rPr>
                        <a:t>A</a:t>
                      </a:r>
                      <a:endParaRPr sz="14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3E6FB6"/>
                    </a:solidFill>
                  </a:tcPr>
                </a:tc>
                <a:tc>
                  <a:txBody>
                    <a:bodyPr/>
                    <a:lstStyle/>
                    <a:p>
                      <a:pPr marL="396240" marR="100330" indent="-342900">
                        <a:lnSpc>
                          <a:spcPct val="107200"/>
                        </a:lnSpc>
                        <a:spcBef>
                          <a:spcPts val="185"/>
                        </a:spcBef>
                        <a:buFont typeface="+mj-lt"/>
                        <a:buAutoNum type="arabicPeriod" startAt="2"/>
                      </a:pPr>
                      <a:r>
                        <a:rPr sz="1400" spc="-20" dirty="0">
                          <a:solidFill>
                            <a:srgbClr val="231F20"/>
                          </a:solidFill>
                          <a:latin typeface="+mn-lt"/>
                          <a:cs typeface="Arial"/>
                        </a:rPr>
                        <a:t>In patients </a:t>
                      </a:r>
                      <a:r>
                        <a:rPr sz="1400" spc="-10" dirty="0">
                          <a:solidFill>
                            <a:srgbClr val="231F20"/>
                          </a:solidFill>
                          <a:latin typeface="+mn-lt"/>
                          <a:cs typeface="Arial"/>
                        </a:rPr>
                        <a:t>with</a:t>
                      </a:r>
                      <a:r>
                        <a:rPr sz="1400" spc="-25" dirty="0">
                          <a:solidFill>
                            <a:srgbClr val="231F20"/>
                          </a:solidFill>
                          <a:latin typeface="+mn-lt"/>
                          <a:cs typeface="Arial"/>
                        </a:rPr>
                        <a:t> </a:t>
                      </a:r>
                      <a:r>
                        <a:rPr sz="1400" dirty="0">
                          <a:solidFill>
                            <a:srgbClr val="231F20"/>
                          </a:solidFill>
                          <a:latin typeface="+mn-lt"/>
                          <a:cs typeface="Arial"/>
                        </a:rPr>
                        <a:t>AF</a:t>
                      </a:r>
                      <a:r>
                        <a:rPr sz="1400" spc="-20" dirty="0">
                          <a:solidFill>
                            <a:srgbClr val="231F20"/>
                          </a:solidFill>
                          <a:latin typeface="+mn-lt"/>
                          <a:cs typeface="Arial"/>
                        </a:rPr>
                        <a:t> who </a:t>
                      </a:r>
                      <a:r>
                        <a:rPr sz="1400" spc="-10" dirty="0">
                          <a:solidFill>
                            <a:srgbClr val="231F20"/>
                          </a:solidFill>
                          <a:latin typeface="+mn-lt"/>
                          <a:cs typeface="Arial"/>
                        </a:rPr>
                        <a:t>do</a:t>
                      </a:r>
                      <a:r>
                        <a:rPr sz="1400" spc="-20" dirty="0">
                          <a:solidFill>
                            <a:srgbClr val="231F20"/>
                          </a:solidFill>
                          <a:latin typeface="+mn-lt"/>
                          <a:cs typeface="Arial"/>
                        </a:rPr>
                        <a:t> </a:t>
                      </a:r>
                      <a:r>
                        <a:rPr sz="1400" spc="-10" dirty="0">
                          <a:solidFill>
                            <a:srgbClr val="231F20"/>
                          </a:solidFill>
                          <a:latin typeface="+mn-lt"/>
                          <a:cs typeface="Arial"/>
                        </a:rPr>
                        <a:t>not</a:t>
                      </a:r>
                      <a:r>
                        <a:rPr sz="1400" spc="-20" dirty="0">
                          <a:solidFill>
                            <a:srgbClr val="231F20"/>
                          </a:solidFill>
                          <a:latin typeface="+mn-lt"/>
                          <a:cs typeface="Arial"/>
                        </a:rPr>
                        <a:t> </a:t>
                      </a:r>
                      <a:r>
                        <a:rPr sz="1400" spc="-45" dirty="0">
                          <a:solidFill>
                            <a:srgbClr val="231F20"/>
                          </a:solidFill>
                          <a:latin typeface="+mn-lt"/>
                          <a:cs typeface="Arial"/>
                        </a:rPr>
                        <a:t>have</a:t>
                      </a:r>
                      <a:r>
                        <a:rPr sz="1400" spc="-5" dirty="0">
                          <a:solidFill>
                            <a:srgbClr val="231F20"/>
                          </a:solidFill>
                          <a:latin typeface="+mn-lt"/>
                          <a:cs typeface="Arial"/>
                        </a:rPr>
                        <a:t> </a:t>
                      </a:r>
                      <a:r>
                        <a:rPr sz="1400" dirty="0">
                          <a:solidFill>
                            <a:srgbClr val="231F20"/>
                          </a:solidFill>
                          <a:latin typeface="+mn-lt"/>
                          <a:cs typeface="Arial"/>
                        </a:rPr>
                        <a:t>a</a:t>
                      </a:r>
                      <a:r>
                        <a:rPr sz="1400" spc="-25" dirty="0">
                          <a:solidFill>
                            <a:srgbClr val="231F20"/>
                          </a:solidFill>
                          <a:latin typeface="+mn-lt"/>
                          <a:cs typeface="Arial"/>
                        </a:rPr>
                        <a:t> </a:t>
                      </a:r>
                      <a:r>
                        <a:rPr sz="1400" spc="-20" dirty="0">
                          <a:solidFill>
                            <a:srgbClr val="231F20"/>
                          </a:solidFill>
                          <a:latin typeface="+mn-lt"/>
                          <a:cs typeface="Arial"/>
                        </a:rPr>
                        <a:t>history </a:t>
                      </a:r>
                      <a:r>
                        <a:rPr sz="1400" spc="-25" dirty="0">
                          <a:solidFill>
                            <a:srgbClr val="231F20"/>
                          </a:solidFill>
                          <a:latin typeface="+mn-lt"/>
                          <a:cs typeface="Arial"/>
                        </a:rPr>
                        <a:t>o</a:t>
                      </a:r>
                      <a:r>
                        <a:rPr lang="en-US" sz="1400" spc="-25" dirty="0">
                          <a:solidFill>
                            <a:srgbClr val="231F20"/>
                          </a:solidFill>
                          <a:latin typeface="+mn-lt"/>
                          <a:cs typeface="Arial"/>
                        </a:rPr>
                        <a:t>f </a:t>
                      </a:r>
                      <a:r>
                        <a:rPr sz="1400" spc="-30" dirty="0">
                          <a:solidFill>
                            <a:srgbClr val="231F20"/>
                          </a:solidFill>
                          <a:latin typeface="+mn-lt"/>
                          <a:cs typeface="Arial"/>
                        </a:rPr>
                        <a:t>moderate</a:t>
                      </a:r>
                      <a:r>
                        <a:rPr sz="1400" dirty="0">
                          <a:solidFill>
                            <a:srgbClr val="231F20"/>
                          </a:solidFill>
                          <a:latin typeface="+mn-lt"/>
                          <a:cs typeface="Arial"/>
                        </a:rPr>
                        <a:t> to </a:t>
                      </a:r>
                      <a:r>
                        <a:rPr sz="1400" spc="-30" dirty="0">
                          <a:solidFill>
                            <a:srgbClr val="231F20"/>
                          </a:solidFill>
                          <a:latin typeface="+mn-lt"/>
                          <a:cs typeface="Arial"/>
                        </a:rPr>
                        <a:t>severe</a:t>
                      </a:r>
                      <a:r>
                        <a:rPr sz="1400" dirty="0">
                          <a:solidFill>
                            <a:srgbClr val="231F20"/>
                          </a:solidFill>
                          <a:latin typeface="+mn-lt"/>
                          <a:cs typeface="Arial"/>
                        </a:rPr>
                        <a:t> </a:t>
                      </a:r>
                      <a:r>
                        <a:rPr sz="1400" spc="-25" dirty="0">
                          <a:solidFill>
                            <a:srgbClr val="231F20"/>
                          </a:solidFill>
                          <a:latin typeface="+mn-lt"/>
                          <a:cs typeface="Arial"/>
                        </a:rPr>
                        <a:t>rheumatic</a:t>
                      </a:r>
                      <a:r>
                        <a:rPr sz="1400" dirty="0">
                          <a:solidFill>
                            <a:srgbClr val="231F20"/>
                          </a:solidFill>
                          <a:latin typeface="+mn-lt"/>
                          <a:cs typeface="Arial"/>
                        </a:rPr>
                        <a:t> </a:t>
                      </a:r>
                      <a:r>
                        <a:rPr sz="1400" spc="-20" dirty="0">
                          <a:solidFill>
                            <a:srgbClr val="231F20"/>
                          </a:solidFill>
                          <a:latin typeface="+mn-lt"/>
                          <a:cs typeface="Arial"/>
                        </a:rPr>
                        <a:t>mitral</a:t>
                      </a:r>
                      <a:r>
                        <a:rPr sz="1400" dirty="0">
                          <a:solidFill>
                            <a:srgbClr val="231F20"/>
                          </a:solidFill>
                          <a:latin typeface="+mn-lt"/>
                          <a:cs typeface="Arial"/>
                        </a:rPr>
                        <a:t> </a:t>
                      </a:r>
                      <a:r>
                        <a:rPr sz="1400" spc="-25" dirty="0">
                          <a:solidFill>
                            <a:srgbClr val="231F20"/>
                          </a:solidFill>
                          <a:latin typeface="+mn-lt"/>
                          <a:cs typeface="Arial"/>
                        </a:rPr>
                        <a:t>stenosis</a:t>
                      </a:r>
                      <a:r>
                        <a:rPr sz="1400" dirty="0">
                          <a:solidFill>
                            <a:srgbClr val="231F20"/>
                          </a:solidFill>
                          <a:latin typeface="+mn-lt"/>
                          <a:cs typeface="Arial"/>
                        </a:rPr>
                        <a:t> </a:t>
                      </a:r>
                      <a:r>
                        <a:rPr sz="1400" spc="-25" dirty="0">
                          <a:solidFill>
                            <a:srgbClr val="231F20"/>
                          </a:solidFill>
                          <a:latin typeface="+mn-lt"/>
                          <a:cs typeface="Arial"/>
                        </a:rPr>
                        <a:t>o</a:t>
                      </a:r>
                      <a:r>
                        <a:rPr lang="en-US" sz="1400" spc="-25" dirty="0">
                          <a:solidFill>
                            <a:srgbClr val="231F20"/>
                          </a:solidFill>
                          <a:latin typeface="+mn-lt"/>
                          <a:cs typeface="Arial"/>
                        </a:rPr>
                        <a:t>r </a:t>
                      </a:r>
                      <a:r>
                        <a:rPr sz="1400" dirty="0">
                          <a:solidFill>
                            <a:srgbClr val="231F20"/>
                          </a:solidFill>
                          <a:latin typeface="+mn-lt"/>
                          <a:cs typeface="Arial"/>
                        </a:rPr>
                        <a:t>a</a:t>
                      </a:r>
                      <a:r>
                        <a:rPr sz="1400" spc="-10" dirty="0">
                          <a:solidFill>
                            <a:srgbClr val="231F20"/>
                          </a:solidFill>
                          <a:latin typeface="+mn-lt"/>
                          <a:cs typeface="Arial"/>
                        </a:rPr>
                        <a:t> </a:t>
                      </a:r>
                      <a:r>
                        <a:rPr sz="1400" spc="-30" dirty="0">
                          <a:solidFill>
                            <a:srgbClr val="231F20"/>
                          </a:solidFill>
                          <a:latin typeface="+mn-lt"/>
                          <a:cs typeface="Arial"/>
                        </a:rPr>
                        <a:t>mechanical</a:t>
                      </a:r>
                      <a:r>
                        <a:rPr sz="1400" spc="-5" dirty="0">
                          <a:solidFill>
                            <a:srgbClr val="231F20"/>
                          </a:solidFill>
                          <a:latin typeface="+mn-lt"/>
                          <a:cs typeface="Arial"/>
                        </a:rPr>
                        <a:t> </a:t>
                      </a:r>
                      <a:r>
                        <a:rPr sz="1400" spc="-20" dirty="0">
                          <a:solidFill>
                            <a:srgbClr val="231F20"/>
                          </a:solidFill>
                          <a:latin typeface="+mn-lt"/>
                          <a:cs typeface="Arial"/>
                        </a:rPr>
                        <a:t>heart</a:t>
                      </a:r>
                      <a:r>
                        <a:rPr sz="1400" spc="-10" dirty="0">
                          <a:solidFill>
                            <a:srgbClr val="231F20"/>
                          </a:solidFill>
                          <a:latin typeface="+mn-lt"/>
                          <a:cs typeface="Arial"/>
                        </a:rPr>
                        <a:t> </a:t>
                      </a:r>
                      <a:r>
                        <a:rPr sz="1400" spc="-55" dirty="0">
                          <a:solidFill>
                            <a:srgbClr val="231F20"/>
                          </a:solidFill>
                          <a:latin typeface="+mn-lt"/>
                          <a:cs typeface="Arial"/>
                        </a:rPr>
                        <a:t>valve,</a:t>
                      </a:r>
                      <a:r>
                        <a:rPr sz="1400" spc="-5" dirty="0">
                          <a:solidFill>
                            <a:srgbClr val="231F20"/>
                          </a:solidFill>
                          <a:latin typeface="+mn-lt"/>
                          <a:cs typeface="Arial"/>
                        </a:rPr>
                        <a:t> </a:t>
                      </a:r>
                      <a:r>
                        <a:rPr sz="1400" spc="-25" dirty="0">
                          <a:solidFill>
                            <a:srgbClr val="231F20"/>
                          </a:solidFill>
                          <a:latin typeface="+mn-lt"/>
                          <a:cs typeface="Arial"/>
                        </a:rPr>
                        <a:t>and</a:t>
                      </a:r>
                      <a:r>
                        <a:rPr sz="1400" spc="-5" dirty="0">
                          <a:solidFill>
                            <a:srgbClr val="231F20"/>
                          </a:solidFill>
                          <a:latin typeface="+mn-lt"/>
                          <a:cs typeface="Arial"/>
                        </a:rPr>
                        <a:t> </a:t>
                      </a:r>
                      <a:r>
                        <a:rPr sz="1400" spc="-20" dirty="0">
                          <a:solidFill>
                            <a:srgbClr val="231F20"/>
                          </a:solidFill>
                          <a:latin typeface="+mn-lt"/>
                          <a:cs typeface="Arial"/>
                        </a:rPr>
                        <a:t>who</a:t>
                      </a:r>
                      <a:r>
                        <a:rPr sz="1400" spc="-10" dirty="0">
                          <a:solidFill>
                            <a:srgbClr val="231F20"/>
                          </a:solidFill>
                          <a:latin typeface="+mn-lt"/>
                          <a:cs typeface="Arial"/>
                        </a:rPr>
                        <a:t> </a:t>
                      </a:r>
                      <a:r>
                        <a:rPr sz="1400" spc="-20" dirty="0">
                          <a:solidFill>
                            <a:srgbClr val="231F20"/>
                          </a:solidFill>
                          <a:latin typeface="+mn-lt"/>
                          <a:cs typeface="Arial"/>
                        </a:rPr>
                        <a:t>are</a:t>
                      </a:r>
                      <a:r>
                        <a:rPr sz="1400" spc="-5" dirty="0">
                          <a:solidFill>
                            <a:srgbClr val="231F20"/>
                          </a:solidFill>
                          <a:latin typeface="+mn-lt"/>
                          <a:cs typeface="Arial"/>
                        </a:rPr>
                        <a:t> </a:t>
                      </a:r>
                      <a:r>
                        <a:rPr sz="1400" spc="-30" dirty="0">
                          <a:solidFill>
                            <a:srgbClr val="231F20"/>
                          </a:solidFill>
                          <a:latin typeface="+mn-lt"/>
                          <a:cs typeface="Arial"/>
                        </a:rPr>
                        <a:t>candidates</a:t>
                      </a:r>
                      <a:r>
                        <a:rPr lang="en-US" sz="1400" spc="-30" dirty="0">
                          <a:solidFill>
                            <a:srgbClr val="231F20"/>
                          </a:solidFill>
                          <a:latin typeface="+mn-lt"/>
                          <a:cs typeface="Arial"/>
                        </a:rPr>
                        <a:t> </a:t>
                      </a:r>
                      <a:r>
                        <a:rPr sz="1400" dirty="0">
                          <a:solidFill>
                            <a:srgbClr val="231F20"/>
                          </a:solidFill>
                          <a:latin typeface="+mn-lt"/>
                          <a:cs typeface="Arial"/>
                        </a:rPr>
                        <a:t>for </a:t>
                      </a:r>
                      <a:r>
                        <a:rPr sz="1400" spc="-25" dirty="0">
                          <a:solidFill>
                            <a:srgbClr val="231F20"/>
                          </a:solidFill>
                          <a:latin typeface="+mn-lt"/>
                          <a:cs typeface="Arial"/>
                        </a:rPr>
                        <a:t>anticoagulation,</a:t>
                      </a:r>
                      <a:r>
                        <a:rPr sz="1400" dirty="0">
                          <a:solidFill>
                            <a:srgbClr val="231F20"/>
                          </a:solidFill>
                          <a:latin typeface="+mn-lt"/>
                          <a:cs typeface="Arial"/>
                        </a:rPr>
                        <a:t> </a:t>
                      </a:r>
                      <a:r>
                        <a:rPr sz="1400" spc="-35" dirty="0">
                          <a:solidFill>
                            <a:srgbClr val="231F20"/>
                          </a:solidFill>
                          <a:latin typeface="+mn-lt"/>
                          <a:cs typeface="Arial"/>
                        </a:rPr>
                        <a:t>DOACs</a:t>
                      </a:r>
                      <a:r>
                        <a:rPr sz="1400" dirty="0">
                          <a:solidFill>
                            <a:srgbClr val="231F20"/>
                          </a:solidFill>
                          <a:latin typeface="+mn-lt"/>
                          <a:cs typeface="Arial"/>
                        </a:rPr>
                        <a:t> </a:t>
                      </a:r>
                      <a:r>
                        <a:rPr sz="1400" spc="-20" dirty="0">
                          <a:solidFill>
                            <a:srgbClr val="231F20"/>
                          </a:solidFill>
                          <a:latin typeface="+mn-lt"/>
                          <a:cs typeface="Arial"/>
                        </a:rPr>
                        <a:t>are</a:t>
                      </a:r>
                      <a:r>
                        <a:rPr sz="1400" dirty="0">
                          <a:solidFill>
                            <a:srgbClr val="231F20"/>
                          </a:solidFill>
                          <a:latin typeface="+mn-lt"/>
                          <a:cs typeface="Arial"/>
                        </a:rPr>
                        <a:t> </a:t>
                      </a:r>
                      <a:r>
                        <a:rPr sz="1400" spc="-30" dirty="0">
                          <a:solidFill>
                            <a:srgbClr val="231F20"/>
                          </a:solidFill>
                          <a:latin typeface="+mn-lt"/>
                          <a:cs typeface="Arial"/>
                        </a:rPr>
                        <a:t>recommended</a:t>
                      </a:r>
                      <a:r>
                        <a:rPr sz="1400" dirty="0">
                          <a:solidFill>
                            <a:srgbClr val="231F20"/>
                          </a:solidFill>
                          <a:latin typeface="+mn-lt"/>
                          <a:cs typeface="Arial"/>
                        </a:rPr>
                        <a:t> </a:t>
                      </a:r>
                      <a:r>
                        <a:rPr sz="1400" spc="-40" dirty="0">
                          <a:solidFill>
                            <a:srgbClr val="231F20"/>
                          </a:solidFill>
                          <a:latin typeface="+mn-lt"/>
                          <a:cs typeface="Arial"/>
                        </a:rPr>
                        <a:t>ove</a:t>
                      </a:r>
                      <a:r>
                        <a:rPr lang="en-US" sz="1400" spc="-40" dirty="0">
                          <a:solidFill>
                            <a:srgbClr val="231F20"/>
                          </a:solidFill>
                          <a:latin typeface="+mn-lt"/>
                          <a:cs typeface="Arial"/>
                        </a:rPr>
                        <a:t>r </a:t>
                      </a:r>
                      <a:r>
                        <a:rPr sz="1400" spc="-20" dirty="0">
                          <a:solidFill>
                            <a:srgbClr val="231F20"/>
                          </a:solidFill>
                          <a:latin typeface="+mn-lt"/>
                          <a:cs typeface="Arial"/>
                        </a:rPr>
                        <a:t>warfarin</a:t>
                      </a:r>
                      <a:r>
                        <a:rPr sz="1400" spc="-10" dirty="0">
                          <a:solidFill>
                            <a:srgbClr val="231F20"/>
                          </a:solidFill>
                          <a:latin typeface="+mn-lt"/>
                          <a:cs typeface="Arial"/>
                        </a:rPr>
                        <a:t> </a:t>
                      </a:r>
                      <a:r>
                        <a:rPr sz="1400" dirty="0">
                          <a:solidFill>
                            <a:srgbClr val="231F20"/>
                          </a:solidFill>
                          <a:latin typeface="+mn-lt"/>
                          <a:cs typeface="Arial"/>
                        </a:rPr>
                        <a:t>to</a:t>
                      </a:r>
                      <a:r>
                        <a:rPr sz="1400" spc="-10" dirty="0">
                          <a:solidFill>
                            <a:srgbClr val="231F20"/>
                          </a:solidFill>
                          <a:latin typeface="+mn-lt"/>
                          <a:cs typeface="Arial"/>
                        </a:rPr>
                        <a:t> </a:t>
                      </a:r>
                      <a:r>
                        <a:rPr sz="1400" spc="-20" dirty="0">
                          <a:solidFill>
                            <a:srgbClr val="231F20"/>
                          </a:solidFill>
                          <a:latin typeface="+mn-lt"/>
                          <a:cs typeface="Arial"/>
                        </a:rPr>
                        <a:t>reduce</a:t>
                      </a:r>
                      <a:r>
                        <a:rPr sz="1400" spc="-10" dirty="0">
                          <a:solidFill>
                            <a:srgbClr val="231F20"/>
                          </a:solidFill>
                          <a:latin typeface="+mn-lt"/>
                          <a:cs typeface="Arial"/>
                        </a:rPr>
                        <a:t> the</a:t>
                      </a:r>
                      <a:r>
                        <a:rPr sz="1400" spc="-5" dirty="0">
                          <a:solidFill>
                            <a:srgbClr val="231F20"/>
                          </a:solidFill>
                          <a:latin typeface="+mn-lt"/>
                          <a:cs typeface="Arial"/>
                        </a:rPr>
                        <a:t> </a:t>
                      </a:r>
                      <a:r>
                        <a:rPr sz="1400" spc="-10" dirty="0">
                          <a:solidFill>
                            <a:srgbClr val="231F20"/>
                          </a:solidFill>
                          <a:latin typeface="+mn-lt"/>
                          <a:cs typeface="Arial"/>
                        </a:rPr>
                        <a:t>risk </a:t>
                      </a:r>
                      <a:r>
                        <a:rPr sz="1400" dirty="0">
                          <a:solidFill>
                            <a:srgbClr val="231F20"/>
                          </a:solidFill>
                          <a:latin typeface="+mn-lt"/>
                          <a:cs typeface="Arial"/>
                        </a:rPr>
                        <a:t>of</a:t>
                      </a:r>
                      <a:r>
                        <a:rPr sz="1400" spc="-10" dirty="0">
                          <a:solidFill>
                            <a:srgbClr val="231F20"/>
                          </a:solidFill>
                          <a:latin typeface="+mn-lt"/>
                          <a:cs typeface="Arial"/>
                        </a:rPr>
                        <a:t> </a:t>
                      </a:r>
                      <a:r>
                        <a:rPr sz="1400" spc="-35" dirty="0">
                          <a:solidFill>
                            <a:srgbClr val="231F20"/>
                          </a:solidFill>
                          <a:latin typeface="+mn-lt"/>
                          <a:cs typeface="Arial"/>
                        </a:rPr>
                        <a:t>mortality,</a:t>
                      </a:r>
                      <a:r>
                        <a:rPr sz="1400" spc="-5" dirty="0">
                          <a:solidFill>
                            <a:srgbClr val="231F20"/>
                          </a:solidFill>
                          <a:latin typeface="+mn-lt"/>
                          <a:cs typeface="Arial"/>
                        </a:rPr>
                        <a:t> </a:t>
                      </a:r>
                      <a:r>
                        <a:rPr sz="1400" spc="-10" dirty="0">
                          <a:solidFill>
                            <a:srgbClr val="231F20"/>
                          </a:solidFill>
                          <a:latin typeface="+mn-lt"/>
                          <a:cs typeface="Arial"/>
                        </a:rPr>
                        <a:t>stroke</a:t>
                      </a:r>
                      <a:r>
                        <a:rPr lang="en-US" sz="1400" spc="-10" dirty="0">
                          <a:solidFill>
                            <a:srgbClr val="231F20"/>
                          </a:solidFill>
                          <a:latin typeface="+mn-lt"/>
                          <a:cs typeface="Arial"/>
                        </a:rPr>
                        <a:t>, </a:t>
                      </a:r>
                      <a:r>
                        <a:rPr sz="1400" spc="-25" dirty="0">
                          <a:solidFill>
                            <a:srgbClr val="231F20"/>
                          </a:solidFill>
                          <a:latin typeface="+mn-lt"/>
                          <a:cs typeface="Arial"/>
                        </a:rPr>
                        <a:t>systemic</a:t>
                      </a:r>
                      <a:r>
                        <a:rPr sz="1400" dirty="0">
                          <a:solidFill>
                            <a:srgbClr val="231F20"/>
                          </a:solidFill>
                          <a:latin typeface="+mn-lt"/>
                          <a:cs typeface="Arial"/>
                        </a:rPr>
                        <a:t> </a:t>
                      </a:r>
                      <a:r>
                        <a:rPr sz="1400" spc="-35" dirty="0">
                          <a:solidFill>
                            <a:srgbClr val="231F20"/>
                          </a:solidFill>
                          <a:latin typeface="+mn-lt"/>
                          <a:cs typeface="Arial"/>
                        </a:rPr>
                        <a:t>embolism,</a:t>
                      </a:r>
                      <a:r>
                        <a:rPr sz="1400" dirty="0">
                          <a:solidFill>
                            <a:srgbClr val="231F20"/>
                          </a:solidFill>
                          <a:latin typeface="+mn-lt"/>
                          <a:cs typeface="Arial"/>
                        </a:rPr>
                        <a:t> </a:t>
                      </a:r>
                      <a:r>
                        <a:rPr sz="1400" spc="-25" dirty="0">
                          <a:solidFill>
                            <a:srgbClr val="231F20"/>
                          </a:solidFill>
                          <a:latin typeface="+mn-lt"/>
                          <a:cs typeface="Arial"/>
                        </a:rPr>
                        <a:t>and</a:t>
                      </a:r>
                      <a:r>
                        <a:rPr sz="1400" spc="5" dirty="0">
                          <a:solidFill>
                            <a:srgbClr val="231F20"/>
                          </a:solidFill>
                          <a:latin typeface="+mn-lt"/>
                          <a:cs typeface="Arial"/>
                        </a:rPr>
                        <a:t> </a:t>
                      </a:r>
                      <a:r>
                        <a:rPr sz="1400" spc="-10" dirty="0">
                          <a:solidFill>
                            <a:srgbClr val="231F20"/>
                          </a:solidFill>
                          <a:latin typeface="+mn-lt"/>
                          <a:cs typeface="Arial"/>
                        </a:rPr>
                        <a:t>ICH.</a:t>
                      </a:r>
                      <a:r>
                        <a:rPr sz="1200" spc="-15" baseline="34722" dirty="0">
                          <a:solidFill>
                            <a:srgbClr val="231F20"/>
                          </a:solidFill>
                          <a:latin typeface="+mn-lt"/>
                          <a:cs typeface="Arial"/>
                        </a:rPr>
                        <a:t>1–7</a:t>
                      </a:r>
                      <a:endParaRPr sz="1200" baseline="34722" dirty="0">
                        <a:latin typeface="+mn-lt"/>
                        <a:cs typeface="Arial"/>
                      </a:endParaRPr>
                    </a:p>
                  </a:txBody>
                  <a:tcPr marL="0" marR="0" marT="234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r h="781079">
                <a:tc>
                  <a:txBody>
                    <a:bodyPr/>
                    <a:lstStyle/>
                    <a:p>
                      <a:pPr algn="ctr">
                        <a:lnSpc>
                          <a:spcPct val="100000"/>
                        </a:lnSpc>
                      </a:pPr>
                      <a:r>
                        <a:rPr sz="1400" b="1" spc="-25" dirty="0">
                          <a:solidFill>
                            <a:schemeClr val="bg1"/>
                          </a:solidFill>
                          <a:latin typeface="+mn-lt"/>
                          <a:cs typeface="Gill Sans MT"/>
                        </a:rPr>
                        <a:t>2a</a:t>
                      </a:r>
                      <a:endParaRPr sz="14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algn="ctr">
                        <a:lnSpc>
                          <a:spcPct val="100000"/>
                        </a:lnSpc>
                      </a:pPr>
                      <a:r>
                        <a:rPr sz="1400" b="1" spc="-50" dirty="0">
                          <a:solidFill>
                            <a:schemeClr val="bg1"/>
                          </a:solidFill>
                          <a:latin typeface="+mn-lt"/>
                          <a:cs typeface="Gill Sans MT"/>
                        </a:rPr>
                        <a:t>A</a:t>
                      </a:r>
                      <a:endParaRPr sz="14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3E6FB6"/>
                    </a:solidFill>
                  </a:tcPr>
                </a:tc>
                <a:tc>
                  <a:txBody>
                    <a:bodyPr/>
                    <a:lstStyle/>
                    <a:p>
                      <a:pPr marL="396240" marR="94615" indent="-342900">
                        <a:lnSpc>
                          <a:spcPct val="107100"/>
                        </a:lnSpc>
                        <a:spcBef>
                          <a:spcPts val="185"/>
                        </a:spcBef>
                        <a:buFont typeface="+mj-lt"/>
                        <a:buAutoNum type="arabicPeriod" startAt="3"/>
                      </a:pPr>
                      <a:r>
                        <a:rPr sz="1400" spc="-40" dirty="0">
                          <a:solidFill>
                            <a:srgbClr val="231F20"/>
                          </a:solidFill>
                          <a:latin typeface="+mn-lt"/>
                          <a:cs typeface="Arial"/>
                        </a:rPr>
                        <a:t>For</a:t>
                      </a:r>
                      <a:r>
                        <a:rPr sz="1400" spc="-10" dirty="0">
                          <a:solidFill>
                            <a:srgbClr val="231F20"/>
                          </a:solidFill>
                          <a:latin typeface="+mn-lt"/>
                          <a:cs typeface="Arial"/>
                        </a:rPr>
                        <a:t> </a:t>
                      </a:r>
                      <a:r>
                        <a:rPr sz="1400" spc="-20" dirty="0">
                          <a:solidFill>
                            <a:srgbClr val="231F20"/>
                          </a:solidFill>
                          <a:latin typeface="+mn-lt"/>
                          <a:cs typeface="Arial"/>
                        </a:rPr>
                        <a:t>patients</a:t>
                      </a:r>
                      <a:r>
                        <a:rPr sz="1400" spc="-15" dirty="0">
                          <a:solidFill>
                            <a:srgbClr val="231F20"/>
                          </a:solidFill>
                          <a:latin typeface="+mn-lt"/>
                          <a:cs typeface="Arial"/>
                        </a:rPr>
                        <a:t> </a:t>
                      </a:r>
                      <a:r>
                        <a:rPr sz="1400" spc="-10" dirty="0">
                          <a:solidFill>
                            <a:srgbClr val="231F20"/>
                          </a:solidFill>
                          <a:latin typeface="+mn-lt"/>
                          <a:cs typeface="Arial"/>
                        </a:rPr>
                        <a:t>with </a:t>
                      </a:r>
                      <a:r>
                        <a:rPr sz="1400" dirty="0">
                          <a:solidFill>
                            <a:srgbClr val="231F20"/>
                          </a:solidFill>
                          <a:latin typeface="+mn-lt"/>
                          <a:cs typeface="Arial"/>
                        </a:rPr>
                        <a:t>AF</a:t>
                      </a:r>
                      <a:r>
                        <a:rPr sz="1400" spc="-15" dirty="0">
                          <a:solidFill>
                            <a:srgbClr val="231F20"/>
                          </a:solidFill>
                          <a:latin typeface="+mn-lt"/>
                          <a:cs typeface="Arial"/>
                        </a:rPr>
                        <a:t> </a:t>
                      </a:r>
                      <a:r>
                        <a:rPr sz="1400" spc="-25" dirty="0">
                          <a:solidFill>
                            <a:srgbClr val="231F20"/>
                          </a:solidFill>
                          <a:latin typeface="+mn-lt"/>
                          <a:cs typeface="Arial"/>
                        </a:rPr>
                        <a:t>and</a:t>
                      </a:r>
                      <a:r>
                        <a:rPr sz="1400" spc="-15" dirty="0">
                          <a:solidFill>
                            <a:srgbClr val="231F20"/>
                          </a:solidFill>
                          <a:latin typeface="+mn-lt"/>
                          <a:cs typeface="Arial"/>
                        </a:rPr>
                        <a:t> </a:t>
                      </a:r>
                      <a:r>
                        <a:rPr sz="1400" spc="-20" dirty="0">
                          <a:solidFill>
                            <a:srgbClr val="231F20"/>
                          </a:solidFill>
                          <a:latin typeface="+mn-lt"/>
                          <a:cs typeface="Arial"/>
                        </a:rPr>
                        <a:t>an</a:t>
                      </a:r>
                      <a:r>
                        <a:rPr sz="1400" spc="-15" dirty="0">
                          <a:solidFill>
                            <a:srgbClr val="231F20"/>
                          </a:solidFill>
                          <a:latin typeface="+mn-lt"/>
                          <a:cs typeface="Arial"/>
                        </a:rPr>
                        <a:t> </a:t>
                      </a:r>
                      <a:r>
                        <a:rPr sz="1400" spc="-25" dirty="0">
                          <a:solidFill>
                            <a:srgbClr val="231F20"/>
                          </a:solidFill>
                          <a:latin typeface="+mn-lt"/>
                          <a:cs typeface="Arial"/>
                        </a:rPr>
                        <a:t>estimated</a:t>
                      </a:r>
                      <a:r>
                        <a:rPr sz="1400" spc="-15" dirty="0">
                          <a:solidFill>
                            <a:srgbClr val="231F20"/>
                          </a:solidFill>
                          <a:latin typeface="+mn-lt"/>
                          <a:cs typeface="Arial"/>
                        </a:rPr>
                        <a:t> </a:t>
                      </a:r>
                      <a:r>
                        <a:rPr sz="1400" spc="-10" dirty="0">
                          <a:solidFill>
                            <a:srgbClr val="231F20"/>
                          </a:solidFill>
                          <a:latin typeface="+mn-lt"/>
                          <a:cs typeface="Arial"/>
                        </a:rPr>
                        <a:t>annua</a:t>
                      </a:r>
                      <a:r>
                        <a:rPr lang="en-US" sz="1400" spc="-10" dirty="0">
                          <a:solidFill>
                            <a:srgbClr val="231F20"/>
                          </a:solidFill>
                          <a:latin typeface="+mn-lt"/>
                          <a:cs typeface="Arial"/>
                        </a:rPr>
                        <a:t>l </a:t>
                      </a:r>
                      <a:r>
                        <a:rPr sz="1400" spc="-25" dirty="0">
                          <a:solidFill>
                            <a:srgbClr val="231F20"/>
                          </a:solidFill>
                          <a:latin typeface="+mn-lt"/>
                          <a:cs typeface="Arial"/>
                        </a:rPr>
                        <a:t>thromboembolic</a:t>
                      </a:r>
                      <a:r>
                        <a:rPr sz="1400" dirty="0">
                          <a:solidFill>
                            <a:srgbClr val="231F20"/>
                          </a:solidFill>
                          <a:latin typeface="+mn-lt"/>
                          <a:cs typeface="Arial"/>
                        </a:rPr>
                        <a:t> </a:t>
                      </a:r>
                      <a:r>
                        <a:rPr sz="1400" spc="-10" dirty="0">
                          <a:solidFill>
                            <a:srgbClr val="231F20"/>
                          </a:solidFill>
                          <a:latin typeface="+mn-lt"/>
                          <a:cs typeface="Arial"/>
                        </a:rPr>
                        <a:t>risk</a:t>
                      </a:r>
                      <a:r>
                        <a:rPr sz="1400" spc="5" dirty="0">
                          <a:solidFill>
                            <a:srgbClr val="231F20"/>
                          </a:solidFill>
                          <a:latin typeface="+mn-lt"/>
                          <a:cs typeface="Arial"/>
                        </a:rPr>
                        <a:t> </a:t>
                      </a:r>
                      <a:r>
                        <a:rPr sz="1400" dirty="0">
                          <a:solidFill>
                            <a:srgbClr val="231F20"/>
                          </a:solidFill>
                          <a:latin typeface="+mn-lt"/>
                          <a:cs typeface="Arial"/>
                        </a:rPr>
                        <a:t>of</a:t>
                      </a:r>
                      <a:r>
                        <a:rPr sz="1400" spc="5" dirty="0">
                          <a:solidFill>
                            <a:srgbClr val="231F20"/>
                          </a:solidFill>
                          <a:latin typeface="+mn-lt"/>
                          <a:cs typeface="Arial"/>
                        </a:rPr>
                        <a:t> </a:t>
                      </a:r>
                      <a:r>
                        <a:rPr lang="en-US" sz="1400" dirty="0">
                          <a:solidFill>
                            <a:srgbClr val="231F20"/>
                          </a:solidFill>
                          <a:latin typeface="+mn-lt"/>
                          <a:cs typeface="Symbol"/>
                        </a:rPr>
                        <a:t>≥ </a:t>
                      </a:r>
                      <a:r>
                        <a:rPr sz="1400" dirty="0">
                          <a:solidFill>
                            <a:srgbClr val="231F20"/>
                          </a:solidFill>
                          <a:latin typeface="+mn-lt"/>
                          <a:cs typeface="Arial"/>
                        </a:rPr>
                        <a:t>1%</a:t>
                      </a:r>
                      <a:r>
                        <a:rPr sz="1400" spc="5" dirty="0">
                          <a:solidFill>
                            <a:srgbClr val="231F20"/>
                          </a:solidFill>
                          <a:latin typeface="+mn-lt"/>
                          <a:cs typeface="Arial"/>
                        </a:rPr>
                        <a:t> </a:t>
                      </a:r>
                      <a:r>
                        <a:rPr sz="1400" spc="-10" dirty="0">
                          <a:solidFill>
                            <a:srgbClr val="231F20"/>
                          </a:solidFill>
                          <a:latin typeface="+mn-lt"/>
                          <a:cs typeface="Arial"/>
                        </a:rPr>
                        <a:t>but</a:t>
                      </a:r>
                      <a:r>
                        <a:rPr sz="1400" spc="5" dirty="0">
                          <a:solidFill>
                            <a:srgbClr val="231F20"/>
                          </a:solidFill>
                          <a:latin typeface="+mn-lt"/>
                          <a:cs typeface="Arial"/>
                        </a:rPr>
                        <a:t> </a:t>
                      </a:r>
                      <a:r>
                        <a:rPr sz="1400" dirty="0">
                          <a:solidFill>
                            <a:srgbClr val="231F20"/>
                          </a:solidFill>
                          <a:latin typeface="+mn-lt"/>
                          <a:cs typeface="Arial"/>
                        </a:rPr>
                        <a:t>&lt;</a:t>
                      </a:r>
                      <a:r>
                        <a:rPr lang="en-US" sz="1400" dirty="0">
                          <a:solidFill>
                            <a:srgbClr val="231F20"/>
                          </a:solidFill>
                          <a:latin typeface="+mn-lt"/>
                          <a:cs typeface="Arial"/>
                        </a:rPr>
                        <a:t> </a:t>
                      </a:r>
                      <a:r>
                        <a:rPr sz="1400" dirty="0">
                          <a:solidFill>
                            <a:srgbClr val="231F20"/>
                          </a:solidFill>
                          <a:latin typeface="+mn-lt"/>
                          <a:cs typeface="Arial"/>
                        </a:rPr>
                        <a:t>2%</a:t>
                      </a:r>
                      <a:r>
                        <a:rPr sz="1400" spc="5" dirty="0">
                          <a:solidFill>
                            <a:srgbClr val="231F20"/>
                          </a:solidFill>
                          <a:latin typeface="+mn-lt"/>
                          <a:cs typeface="Arial"/>
                        </a:rPr>
                        <a:t> </a:t>
                      </a:r>
                      <a:r>
                        <a:rPr sz="1400" spc="-20" dirty="0">
                          <a:solidFill>
                            <a:srgbClr val="231F20"/>
                          </a:solidFill>
                          <a:latin typeface="+mn-lt"/>
                          <a:cs typeface="Arial"/>
                        </a:rPr>
                        <a:t>per</a:t>
                      </a:r>
                      <a:r>
                        <a:rPr sz="1400" spc="5" dirty="0">
                          <a:solidFill>
                            <a:srgbClr val="231F20"/>
                          </a:solidFill>
                          <a:latin typeface="+mn-lt"/>
                          <a:cs typeface="Arial"/>
                        </a:rPr>
                        <a:t> </a:t>
                      </a:r>
                      <a:r>
                        <a:rPr sz="1400" spc="-20" dirty="0">
                          <a:solidFill>
                            <a:srgbClr val="231F20"/>
                          </a:solidFill>
                          <a:latin typeface="+mn-lt"/>
                          <a:cs typeface="Arial"/>
                        </a:rPr>
                        <a:t>yea</a:t>
                      </a:r>
                      <a:r>
                        <a:rPr lang="en-US" sz="1400" spc="-20" dirty="0">
                          <a:solidFill>
                            <a:srgbClr val="231F20"/>
                          </a:solidFill>
                          <a:latin typeface="+mn-lt"/>
                          <a:cs typeface="Arial"/>
                        </a:rPr>
                        <a:t>r </a:t>
                      </a:r>
                      <a:r>
                        <a:rPr sz="1400" spc="-30" dirty="0">
                          <a:solidFill>
                            <a:srgbClr val="231F20"/>
                          </a:solidFill>
                          <a:latin typeface="+mn-lt"/>
                          <a:cs typeface="Arial"/>
                        </a:rPr>
                        <a:t>(equivalent</a:t>
                      </a:r>
                      <a:r>
                        <a:rPr sz="1400" dirty="0">
                          <a:solidFill>
                            <a:srgbClr val="231F20"/>
                          </a:solidFill>
                          <a:latin typeface="+mn-lt"/>
                          <a:cs typeface="Arial"/>
                        </a:rPr>
                        <a:t> to </a:t>
                      </a:r>
                      <a:r>
                        <a:rPr sz="1400" spc="-10" dirty="0">
                          <a:solidFill>
                            <a:srgbClr val="231F20"/>
                          </a:solidFill>
                          <a:latin typeface="+mn-lt"/>
                          <a:cs typeface="Arial"/>
                        </a:rPr>
                        <a:t>CHA</a:t>
                      </a:r>
                      <a:r>
                        <a:rPr sz="1200" spc="-15" baseline="-34722" dirty="0">
                          <a:solidFill>
                            <a:srgbClr val="231F20"/>
                          </a:solidFill>
                          <a:latin typeface="+mn-lt"/>
                          <a:cs typeface="Arial"/>
                        </a:rPr>
                        <a:t>2</a:t>
                      </a:r>
                      <a:r>
                        <a:rPr sz="1400" spc="-10" dirty="0">
                          <a:solidFill>
                            <a:srgbClr val="231F20"/>
                          </a:solidFill>
                          <a:latin typeface="+mn-lt"/>
                          <a:cs typeface="Arial"/>
                        </a:rPr>
                        <a:t>DS</a:t>
                      </a:r>
                      <a:r>
                        <a:rPr sz="1200" spc="-15" baseline="-34722" dirty="0">
                          <a:solidFill>
                            <a:srgbClr val="231F20"/>
                          </a:solidFill>
                          <a:latin typeface="+mn-lt"/>
                          <a:cs typeface="Arial"/>
                        </a:rPr>
                        <a:t>2</a:t>
                      </a:r>
                      <a:r>
                        <a:rPr sz="1400" spc="-10" dirty="0">
                          <a:solidFill>
                            <a:srgbClr val="231F20"/>
                          </a:solidFill>
                          <a:latin typeface="+mn-lt"/>
                          <a:cs typeface="Arial"/>
                        </a:rPr>
                        <a:t>-</a:t>
                      </a:r>
                      <a:r>
                        <a:rPr sz="1400" spc="-40" dirty="0">
                          <a:solidFill>
                            <a:srgbClr val="231F20"/>
                          </a:solidFill>
                          <a:latin typeface="+mn-lt"/>
                          <a:cs typeface="Arial"/>
                        </a:rPr>
                        <a:t>VASc</a:t>
                      </a:r>
                      <a:r>
                        <a:rPr sz="1400" spc="5" dirty="0">
                          <a:solidFill>
                            <a:srgbClr val="231F20"/>
                          </a:solidFill>
                          <a:latin typeface="+mn-lt"/>
                          <a:cs typeface="Arial"/>
                        </a:rPr>
                        <a:t> </a:t>
                      </a:r>
                      <a:r>
                        <a:rPr sz="1400" spc="-25" dirty="0">
                          <a:solidFill>
                            <a:srgbClr val="231F20"/>
                          </a:solidFill>
                          <a:latin typeface="+mn-lt"/>
                          <a:cs typeface="Arial"/>
                        </a:rPr>
                        <a:t>score</a:t>
                      </a:r>
                      <a:r>
                        <a:rPr sz="1400" dirty="0">
                          <a:solidFill>
                            <a:srgbClr val="231F20"/>
                          </a:solidFill>
                          <a:latin typeface="+mn-lt"/>
                          <a:cs typeface="Arial"/>
                        </a:rPr>
                        <a:t> of</a:t>
                      </a:r>
                      <a:r>
                        <a:rPr sz="1400" spc="5" dirty="0">
                          <a:solidFill>
                            <a:srgbClr val="231F20"/>
                          </a:solidFill>
                          <a:latin typeface="+mn-lt"/>
                          <a:cs typeface="Arial"/>
                        </a:rPr>
                        <a:t> </a:t>
                      </a:r>
                      <a:r>
                        <a:rPr sz="1400" dirty="0">
                          <a:solidFill>
                            <a:srgbClr val="231F20"/>
                          </a:solidFill>
                          <a:latin typeface="+mn-lt"/>
                          <a:cs typeface="Arial"/>
                        </a:rPr>
                        <a:t>1 in </a:t>
                      </a:r>
                      <a:r>
                        <a:rPr sz="1400" spc="-25" dirty="0">
                          <a:solidFill>
                            <a:srgbClr val="231F20"/>
                          </a:solidFill>
                          <a:latin typeface="+mn-lt"/>
                          <a:cs typeface="Arial"/>
                        </a:rPr>
                        <a:t>me</a:t>
                      </a:r>
                      <a:r>
                        <a:rPr lang="en-US" sz="1400" spc="-25" dirty="0">
                          <a:solidFill>
                            <a:srgbClr val="231F20"/>
                          </a:solidFill>
                          <a:latin typeface="+mn-lt"/>
                          <a:cs typeface="Arial"/>
                        </a:rPr>
                        <a:t>n </a:t>
                      </a:r>
                      <a:r>
                        <a:rPr sz="1400" spc="-25" dirty="0">
                          <a:solidFill>
                            <a:srgbClr val="231F20"/>
                          </a:solidFill>
                          <a:latin typeface="+mn-lt"/>
                          <a:cs typeface="Arial"/>
                        </a:rPr>
                        <a:t>and</a:t>
                      </a:r>
                      <a:r>
                        <a:rPr sz="1400" dirty="0">
                          <a:solidFill>
                            <a:srgbClr val="231F20"/>
                          </a:solidFill>
                          <a:latin typeface="+mn-lt"/>
                          <a:cs typeface="Arial"/>
                        </a:rPr>
                        <a:t> 2 in </a:t>
                      </a:r>
                      <a:r>
                        <a:rPr sz="1400" spc="-35" dirty="0">
                          <a:solidFill>
                            <a:srgbClr val="231F20"/>
                          </a:solidFill>
                          <a:latin typeface="+mn-lt"/>
                          <a:cs typeface="Arial"/>
                        </a:rPr>
                        <a:t>women),</a:t>
                      </a:r>
                      <a:r>
                        <a:rPr sz="1400" dirty="0">
                          <a:solidFill>
                            <a:srgbClr val="231F20"/>
                          </a:solidFill>
                          <a:latin typeface="+mn-lt"/>
                          <a:cs typeface="Arial"/>
                        </a:rPr>
                        <a:t> </a:t>
                      </a:r>
                      <a:r>
                        <a:rPr sz="1400" spc="-25" dirty="0">
                          <a:solidFill>
                            <a:srgbClr val="231F20"/>
                          </a:solidFill>
                          <a:latin typeface="+mn-lt"/>
                          <a:cs typeface="Arial"/>
                        </a:rPr>
                        <a:t>anticoagulation</a:t>
                      </a:r>
                      <a:r>
                        <a:rPr sz="1400" dirty="0">
                          <a:solidFill>
                            <a:srgbClr val="231F20"/>
                          </a:solidFill>
                          <a:latin typeface="+mn-lt"/>
                          <a:cs typeface="Arial"/>
                        </a:rPr>
                        <a:t> is </a:t>
                      </a:r>
                      <a:r>
                        <a:rPr sz="1400" spc="-25" dirty="0">
                          <a:solidFill>
                            <a:srgbClr val="231F20"/>
                          </a:solidFill>
                          <a:latin typeface="+mn-lt"/>
                          <a:cs typeface="Arial"/>
                        </a:rPr>
                        <a:t>reasonable</a:t>
                      </a:r>
                      <a:r>
                        <a:rPr sz="1400" dirty="0">
                          <a:solidFill>
                            <a:srgbClr val="231F20"/>
                          </a:solidFill>
                          <a:latin typeface="+mn-lt"/>
                          <a:cs typeface="Arial"/>
                        </a:rPr>
                        <a:t> </a:t>
                      </a:r>
                      <a:r>
                        <a:rPr sz="1400" spc="-25" dirty="0">
                          <a:solidFill>
                            <a:srgbClr val="231F20"/>
                          </a:solidFill>
                          <a:latin typeface="+mn-lt"/>
                          <a:cs typeface="Arial"/>
                        </a:rPr>
                        <a:t>t</a:t>
                      </a:r>
                      <a:r>
                        <a:rPr lang="en-US" sz="1400" spc="-25" dirty="0">
                          <a:solidFill>
                            <a:srgbClr val="231F20"/>
                          </a:solidFill>
                          <a:latin typeface="+mn-lt"/>
                          <a:cs typeface="Arial"/>
                        </a:rPr>
                        <a:t>o </a:t>
                      </a:r>
                      <a:r>
                        <a:rPr sz="1400" spc="-25" dirty="0">
                          <a:solidFill>
                            <a:srgbClr val="231F20"/>
                          </a:solidFill>
                          <a:latin typeface="+mn-lt"/>
                          <a:cs typeface="Arial"/>
                        </a:rPr>
                        <a:t>prevent</a:t>
                      </a:r>
                      <a:r>
                        <a:rPr sz="1400" dirty="0">
                          <a:solidFill>
                            <a:srgbClr val="231F20"/>
                          </a:solidFill>
                          <a:latin typeface="+mn-lt"/>
                          <a:cs typeface="Arial"/>
                        </a:rPr>
                        <a:t> </a:t>
                      </a:r>
                      <a:r>
                        <a:rPr sz="1400" spc="-20" dirty="0">
                          <a:solidFill>
                            <a:srgbClr val="231F20"/>
                          </a:solidFill>
                          <a:latin typeface="+mn-lt"/>
                          <a:cs typeface="Arial"/>
                        </a:rPr>
                        <a:t>stroke</a:t>
                      </a:r>
                      <a:r>
                        <a:rPr sz="1400" dirty="0">
                          <a:solidFill>
                            <a:srgbClr val="231F20"/>
                          </a:solidFill>
                          <a:latin typeface="+mn-lt"/>
                          <a:cs typeface="Arial"/>
                        </a:rPr>
                        <a:t> </a:t>
                      </a:r>
                      <a:r>
                        <a:rPr sz="1400" spc="-25" dirty="0">
                          <a:solidFill>
                            <a:srgbClr val="231F20"/>
                          </a:solidFill>
                          <a:latin typeface="+mn-lt"/>
                          <a:cs typeface="Arial"/>
                        </a:rPr>
                        <a:t>and</a:t>
                      </a:r>
                      <a:r>
                        <a:rPr sz="1400" spc="5" dirty="0">
                          <a:solidFill>
                            <a:srgbClr val="231F20"/>
                          </a:solidFill>
                          <a:latin typeface="+mn-lt"/>
                          <a:cs typeface="Arial"/>
                        </a:rPr>
                        <a:t> </a:t>
                      </a:r>
                      <a:r>
                        <a:rPr sz="1400" spc="-25" dirty="0">
                          <a:solidFill>
                            <a:srgbClr val="231F20"/>
                          </a:solidFill>
                          <a:latin typeface="+mn-lt"/>
                          <a:cs typeface="Arial"/>
                        </a:rPr>
                        <a:t>systemic</a:t>
                      </a:r>
                      <a:r>
                        <a:rPr sz="1400" dirty="0">
                          <a:solidFill>
                            <a:srgbClr val="231F20"/>
                          </a:solidFill>
                          <a:latin typeface="+mn-lt"/>
                          <a:cs typeface="Arial"/>
                        </a:rPr>
                        <a:t> </a:t>
                      </a:r>
                      <a:r>
                        <a:rPr sz="1400" spc="-20" dirty="0">
                          <a:solidFill>
                            <a:srgbClr val="231F20"/>
                          </a:solidFill>
                          <a:latin typeface="+mn-lt"/>
                          <a:cs typeface="Arial"/>
                        </a:rPr>
                        <a:t>thromboembolism.</a:t>
                      </a:r>
                      <a:r>
                        <a:rPr sz="1200" spc="-30" baseline="34722" dirty="0">
                          <a:solidFill>
                            <a:srgbClr val="231F20"/>
                          </a:solidFill>
                          <a:latin typeface="+mn-lt"/>
                          <a:cs typeface="Arial"/>
                        </a:rPr>
                        <a:t>1,3</a:t>
                      </a:r>
                      <a:endParaRPr sz="1200" baseline="34722" dirty="0">
                        <a:latin typeface="+mn-lt"/>
                        <a:cs typeface="Arial"/>
                      </a:endParaRPr>
                    </a:p>
                  </a:txBody>
                  <a:tcPr marL="0" marR="0" marT="234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4"/>
                  </a:ext>
                </a:extLst>
              </a:tr>
              <a:tr h="850339">
                <a:tc>
                  <a:txBody>
                    <a:bodyPr/>
                    <a:lstStyle/>
                    <a:p>
                      <a:pPr algn="ctr">
                        <a:lnSpc>
                          <a:spcPct val="100000"/>
                        </a:lnSpc>
                      </a:pPr>
                      <a:r>
                        <a:rPr lang="en-US" sz="1400" b="1" spc="-25" dirty="0">
                          <a:solidFill>
                            <a:schemeClr val="bg1"/>
                          </a:solidFill>
                          <a:latin typeface="+mn-lt"/>
                          <a:cs typeface="Gill Sans MT"/>
                        </a:rPr>
                        <a:t>3</a:t>
                      </a:r>
                      <a:r>
                        <a:rPr sz="1400" b="1" spc="-25" dirty="0">
                          <a:solidFill>
                            <a:schemeClr val="bg1"/>
                          </a:solidFill>
                          <a:latin typeface="+mn-lt"/>
                          <a:cs typeface="Gill Sans MT"/>
                        </a:rPr>
                        <a:t>:</a:t>
                      </a:r>
                      <a:endParaRPr sz="1400" dirty="0">
                        <a:solidFill>
                          <a:schemeClr val="bg1"/>
                        </a:solidFill>
                        <a:latin typeface="+mn-lt"/>
                        <a:cs typeface="Gill Sans MT"/>
                      </a:endParaRPr>
                    </a:p>
                    <a:p>
                      <a:pPr algn="ctr">
                        <a:lnSpc>
                          <a:spcPct val="100000"/>
                        </a:lnSpc>
                        <a:spcBef>
                          <a:spcPts val="60"/>
                        </a:spcBef>
                      </a:pPr>
                      <a:r>
                        <a:rPr sz="1400" b="1" spc="-20" dirty="0">
                          <a:solidFill>
                            <a:schemeClr val="bg1"/>
                          </a:solidFill>
                          <a:latin typeface="+mn-lt"/>
                          <a:cs typeface="Gill Sans MT"/>
                        </a:rPr>
                        <a:t>Harm</a:t>
                      </a:r>
                      <a:endParaRPr sz="1400" dirty="0">
                        <a:solidFill>
                          <a:schemeClr val="bg1"/>
                        </a:solidFill>
                        <a:latin typeface="+mn-lt"/>
                        <a:cs typeface="Gill Sans MT"/>
                      </a:endParaRPr>
                    </a:p>
                  </a:txBody>
                  <a:tcPr marL="0" marR="0" marT="10033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lumMod val="50000"/>
                      </a:schemeClr>
                    </a:solidFill>
                  </a:tcPr>
                </a:tc>
                <a:tc>
                  <a:txBody>
                    <a:bodyPr/>
                    <a:lstStyle/>
                    <a:p>
                      <a:pPr algn="ctr">
                        <a:lnSpc>
                          <a:spcPct val="100000"/>
                        </a:lnSpc>
                      </a:pPr>
                      <a:r>
                        <a:rPr sz="1400" b="1" dirty="0">
                          <a:solidFill>
                            <a:schemeClr val="bg1"/>
                          </a:solidFill>
                          <a:latin typeface="+mn-lt"/>
                          <a:cs typeface="Gill Sans MT"/>
                        </a:rPr>
                        <a:t>B-</a:t>
                      </a:r>
                      <a:r>
                        <a:rPr sz="1400" b="1" spc="-50" dirty="0">
                          <a:solidFill>
                            <a:schemeClr val="bg1"/>
                          </a:solidFill>
                          <a:latin typeface="+mn-lt"/>
                          <a:cs typeface="Gill Sans MT"/>
                        </a:rPr>
                        <a:t>R</a:t>
                      </a:r>
                      <a:endParaRPr sz="14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649DD4"/>
                    </a:solidFill>
                  </a:tcPr>
                </a:tc>
                <a:tc>
                  <a:txBody>
                    <a:bodyPr/>
                    <a:lstStyle/>
                    <a:p>
                      <a:pPr marL="396240" marR="80010" indent="-342900">
                        <a:lnSpc>
                          <a:spcPct val="107200"/>
                        </a:lnSpc>
                        <a:spcBef>
                          <a:spcPts val="185"/>
                        </a:spcBef>
                        <a:buFont typeface="+mj-lt"/>
                        <a:buAutoNum type="arabicPeriod" startAt="4"/>
                      </a:pPr>
                      <a:r>
                        <a:rPr lang="en-US" sz="1400" spc="-20" dirty="0">
                          <a:solidFill>
                            <a:srgbClr val="231F20"/>
                          </a:solidFill>
                          <a:latin typeface="+mn-lt"/>
                          <a:cs typeface="Arial"/>
                        </a:rPr>
                        <a:t>I</a:t>
                      </a:r>
                      <a:r>
                        <a:rPr sz="1400" spc="-20" dirty="0">
                          <a:solidFill>
                            <a:srgbClr val="231F20"/>
                          </a:solidFill>
                          <a:latin typeface="+mn-lt"/>
                          <a:cs typeface="Arial"/>
                        </a:rPr>
                        <a:t>n patients</a:t>
                      </a:r>
                      <a:r>
                        <a:rPr sz="1400" spc="-25" dirty="0">
                          <a:solidFill>
                            <a:srgbClr val="231F20"/>
                          </a:solidFill>
                          <a:latin typeface="+mn-lt"/>
                          <a:cs typeface="Arial"/>
                        </a:rPr>
                        <a:t> </a:t>
                      </a:r>
                      <a:r>
                        <a:rPr sz="1400" spc="-10" dirty="0">
                          <a:solidFill>
                            <a:srgbClr val="231F20"/>
                          </a:solidFill>
                          <a:latin typeface="+mn-lt"/>
                          <a:cs typeface="Arial"/>
                        </a:rPr>
                        <a:t>with</a:t>
                      </a:r>
                      <a:r>
                        <a:rPr sz="1400" spc="-20" dirty="0">
                          <a:solidFill>
                            <a:srgbClr val="231F20"/>
                          </a:solidFill>
                          <a:latin typeface="+mn-lt"/>
                          <a:cs typeface="Arial"/>
                        </a:rPr>
                        <a:t> </a:t>
                      </a:r>
                      <a:r>
                        <a:rPr sz="1400" dirty="0">
                          <a:solidFill>
                            <a:srgbClr val="231F20"/>
                          </a:solidFill>
                          <a:latin typeface="+mn-lt"/>
                          <a:cs typeface="Arial"/>
                        </a:rPr>
                        <a:t>AF</a:t>
                      </a:r>
                      <a:r>
                        <a:rPr sz="1400" spc="-20" dirty="0">
                          <a:solidFill>
                            <a:srgbClr val="231F20"/>
                          </a:solidFill>
                          <a:latin typeface="+mn-lt"/>
                          <a:cs typeface="Arial"/>
                        </a:rPr>
                        <a:t> who are</a:t>
                      </a:r>
                      <a:r>
                        <a:rPr sz="1400" spc="-25" dirty="0">
                          <a:solidFill>
                            <a:srgbClr val="231F20"/>
                          </a:solidFill>
                          <a:latin typeface="+mn-lt"/>
                          <a:cs typeface="Arial"/>
                        </a:rPr>
                        <a:t> candidates</a:t>
                      </a:r>
                      <a:r>
                        <a:rPr sz="1400" spc="-20" dirty="0">
                          <a:solidFill>
                            <a:srgbClr val="231F20"/>
                          </a:solidFill>
                          <a:latin typeface="+mn-lt"/>
                          <a:cs typeface="Arial"/>
                        </a:rPr>
                        <a:t> </a:t>
                      </a:r>
                      <a:r>
                        <a:rPr sz="1400" dirty="0">
                          <a:solidFill>
                            <a:srgbClr val="231F20"/>
                          </a:solidFill>
                          <a:latin typeface="+mn-lt"/>
                          <a:cs typeface="Arial"/>
                        </a:rPr>
                        <a:t>for</a:t>
                      </a:r>
                      <a:r>
                        <a:rPr sz="1400" spc="-20" dirty="0">
                          <a:solidFill>
                            <a:srgbClr val="231F20"/>
                          </a:solidFill>
                          <a:latin typeface="+mn-lt"/>
                          <a:cs typeface="Arial"/>
                        </a:rPr>
                        <a:t> </a:t>
                      </a:r>
                      <a:r>
                        <a:rPr sz="1400" spc="-10" dirty="0">
                          <a:solidFill>
                            <a:srgbClr val="231F20"/>
                          </a:solidFill>
                          <a:latin typeface="+mn-lt"/>
                          <a:cs typeface="Arial"/>
                        </a:rPr>
                        <a:t>antico</a:t>
                      </a:r>
                      <a:r>
                        <a:rPr sz="1400" spc="-20" dirty="0">
                          <a:solidFill>
                            <a:srgbClr val="231F20"/>
                          </a:solidFill>
                          <a:latin typeface="+mn-lt"/>
                          <a:cs typeface="Arial"/>
                        </a:rPr>
                        <a:t>agulation</a:t>
                      </a:r>
                      <a:r>
                        <a:rPr sz="1400" spc="-15" dirty="0">
                          <a:solidFill>
                            <a:srgbClr val="231F20"/>
                          </a:solidFill>
                          <a:latin typeface="+mn-lt"/>
                          <a:cs typeface="Arial"/>
                        </a:rPr>
                        <a:t> </a:t>
                      </a:r>
                      <a:r>
                        <a:rPr sz="1400" spc="-25" dirty="0">
                          <a:solidFill>
                            <a:srgbClr val="231F20"/>
                          </a:solidFill>
                          <a:latin typeface="+mn-lt"/>
                          <a:cs typeface="Arial"/>
                        </a:rPr>
                        <a:t>and</a:t>
                      </a:r>
                      <a:r>
                        <a:rPr sz="1400" spc="-15" dirty="0">
                          <a:solidFill>
                            <a:srgbClr val="231F20"/>
                          </a:solidFill>
                          <a:latin typeface="+mn-lt"/>
                          <a:cs typeface="Arial"/>
                        </a:rPr>
                        <a:t> </a:t>
                      </a:r>
                      <a:r>
                        <a:rPr sz="1400" spc="-10" dirty="0">
                          <a:solidFill>
                            <a:srgbClr val="231F20"/>
                          </a:solidFill>
                          <a:latin typeface="+mn-lt"/>
                          <a:cs typeface="Arial"/>
                        </a:rPr>
                        <a:t>without </a:t>
                      </a:r>
                      <a:r>
                        <a:rPr sz="1400" spc="-20" dirty="0">
                          <a:solidFill>
                            <a:srgbClr val="231F20"/>
                          </a:solidFill>
                          <a:latin typeface="+mn-lt"/>
                          <a:cs typeface="Arial"/>
                        </a:rPr>
                        <a:t>an</a:t>
                      </a:r>
                      <a:r>
                        <a:rPr sz="1400" spc="-15" dirty="0">
                          <a:solidFill>
                            <a:srgbClr val="231F20"/>
                          </a:solidFill>
                          <a:latin typeface="+mn-lt"/>
                          <a:cs typeface="Arial"/>
                        </a:rPr>
                        <a:t> </a:t>
                      </a:r>
                      <a:r>
                        <a:rPr sz="1400" spc="-20" dirty="0">
                          <a:solidFill>
                            <a:srgbClr val="231F20"/>
                          </a:solidFill>
                          <a:latin typeface="+mn-lt"/>
                          <a:cs typeface="Arial"/>
                        </a:rPr>
                        <a:t>indication</a:t>
                      </a:r>
                      <a:r>
                        <a:rPr sz="1400" spc="-15" dirty="0">
                          <a:solidFill>
                            <a:srgbClr val="231F20"/>
                          </a:solidFill>
                          <a:latin typeface="+mn-lt"/>
                          <a:cs typeface="Arial"/>
                        </a:rPr>
                        <a:t> </a:t>
                      </a:r>
                      <a:r>
                        <a:rPr sz="1400" dirty="0">
                          <a:solidFill>
                            <a:srgbClr val="231F20"/>
                          </a:solidFill>
                          <a:latin typeface="+mn-lt"/>
                          <a:cs typeface="Arial"/>
                        </a:rPr>
                        <a:t>for</a:t>
                      </a:r>
                      <a:r>
                        <a:rPr sz="1400" spc="-10" dirty="0">
                          <a:solidFill>
                            <a:srgbClr val="231F20"/>
                          </a:solidFill>
                          <a:latin typeface="+mn-lt"/>
                          <a:cs typeface="Arial"/>
                        </a:rPr>
                        <a:t> </a:t>
                      </a:r>
                      <a:r>
                        <a:rPr sz="1400" spc="-20" dirty="0">
                          <a:solidFill>
                            <a:srgbClr val="231F20"/>
                          </a:solidFill>
                          <a:latin typeface="+mn-lt"/>
                          <a:cs typeface="Arial"/>
                        </a:rPr>
                        <a:t>antiplatelet</a:t>
                      </a:r>
                      <a:r>
                        <a:rPr lang="en-US" sz="1400" spc="-20" dirty="0">
                          <a:solidFill>
                            <a:srgbClr val="231F20"/>
                          </a:solidFill>
                          <a:latin typeface="+mn-lt"/>
                          <a:cs typeface="Arial"/>
                        </a:rPr>
                        <a:t> </a:t>
                      </a:r>
                      <a:r>
                        <a:rPr sz="1400" spc="-40" dirty="0">
                          <a:solidFill>
                            <a:srgbClr val="231F20"/>
                          </a:solidFill>
                          <a:latin typeface="+mn-lt"/>
                          <a:cs typeface="Arial"/>
                        </a:rPr>
                        <a:t>therapy,</a:t>
                      </a:r>
                      <a:r>
                        <a:rPr sz="1400" spc="-10" dirty="0">
                          <a:solidFill>
                            <a:srgbClr val="231F20"/>
                          </a:solidFill>
                          <a:latin typeface="+mn-lt"/>
                          <a:cs typeface="Arial"/>
                        </a:rPr>
                        <a:t> </a:t>
                      </a:r>
                      <a:r>
                        <a:rPr sz="1400" spc="-20" dirty="0">
                          <a:solidFill>
                            <a:srgbClr val="231F20"/>
                          </a:solidFill>
                          <a:latin typeface="+mn-lt"/>
                          <a:cs typeface="Arial"/>
                        </a:rPr>
                        <a:t>aspirin</a:t>
                      </a:r>
                      <a:r>
                        <a:rPr sz="1400" spc="-25" dirty="0">
                          <a:solidFill>
                            <a:srgbClr val="231F20"/>
                          </a:solidFill>
                          <a:latin typeface="+mn-lt"/>
                          <a:cs typeface="Arial"/>
                        </a:rPr>
                        <a:t> </a:t>
                      </a:r>
                      <a:r>
                        <a:rPr sz="1400" spc="-10" dirty="0">
                          <a:solidFill>
                            <a:srgbClr val="231F20"/>
                          </a:solidFill>
                          <a:latin typeface="+mn-lt"/>
                          <a:cs typeface="Arial"/>
                        </a:rPr>
                        <a:t>either</a:t>
                      </a:r>
                      <a:r>
                        <a:rPr sz="1400" spc="-15" dirty="0">
                          <a:solidFill>
                            <a:srgbClr val="231F20"/>
                          </a:solidFill>
                          <a:latin typeface="+mn-lt"/>
                          <a:cs typeface="Arial"/>
                        </a:rPr>
                        <a:t> </a:t>
                      </a:r>
                      <a:r>
                        <a:rPr sz="1400" spc="-20" dirty="0">
                          <a:solidFill>
                            <a:srgbClr val="231F20"/>
                          </a:solidFill>
                          <a:latin typeface="+mn-lt"/>
                          <a:cs typeface="Arial"/>
                        </a:rPr>
                        <a:t>alone</a:t>
                      </a:r>
                      <a:r>
                        <a:rPr sz="1400" spc="-15" dirty="0">
                          <a:solidFill>
                            <a:srgbClr val="231F20"/>
                          </a:solidFill>
                          <a:latin typeface="+mn-lt"/>
                          <a:cs typeface="Arial"/>
                        </a:rPr>
                        <a:t> </a:t>
                      </a:r>
                      <a:r>
                        <a:rPr sz="1400" dirty="0">
                          <a:solidFill>
                            <a:srgbClr val="231F20"/>
                          </a:solidFill>
                          <a:latin typeface="+mn-lt"/>
                          <a:cs typeface="Arial"/>
                        </a:rPr>
                        <a:t>or</a:t>
                      </a:r>
                      <a:r>
                        <a:rPr sz="1400" spc="-15" dirty="0">
                          <a:solidFill>
                            <a:srgbClr val="231F20"/>
                          </a:solidFill>
                          <a:latin typeface="+mn-lt"/>
                          <a:cs typeface="Arial"/>
                        </a:rPr>
                        <a:t> </a:t>
                      </a:r>
                      <a:r>
                        <a:rPr sz="1400" dirty="0">
                          <a:solidFill>
                            <a:srgbClr val="231F20"/>
                          </a:solidFill>
                          <a:latin typeface="+mn-lt"/>
                          <a:cs typeface="Arial"/>
                        </a:rPr>
                        <a:t>in</a:t>
                      </a:r>
                      <a:r>
                        <a:rPr sz="1400" spc="-15" dirty="0">
                          <a:solidFill>
                            <a:srgbClr val="231F20"/>
                          </a:solidFill>
                          <a:latin typeface="+mn-lt"/>
                          <a:cs typeface="Arial"/>
                        </a:rPr>
                        <a:t> </a:t>
                      </a:r>
                      <a:r>
                        <a:rPr sz="1400" spc="-25" dirty="0">
                          <a:solidFill>
                            <a:srgbClr val="231F20"/>
                          </a:solidFill>
                          <a:latin typeface="+mn-lt"/>
                          <a:cs typeface="Arial"/>
                        </a:rPr>
                        <a:t>combination</a:t>
                      </a:r>
                      <a:r>
                        <a:rPr sz="1400" spc="-15" dirty="0">
                          <a:solidFill>
                            <a:srgbClr val="231F20"/>
                          </a:solidFill>
                          <a:latin typeface="+mn-lt"/>
                          <a:cs typeface="Arial"/>
                        </a:rPr>
                        <a:t> </a:t>
                      </a:r>
                      <a:r>
                        <a:rPr sz="1400" spc="-25" dirty="0">
                          <a:solidFill>
                            <a:srgbClr val="231F20"/>
                          </a:solidFill>
                          <a:latin typeface="+mn-lt"/>
                          <a:cs typeface="Arial"/>
                        </a:rPr>
                        <a:t>with</a:t>
                      </a:r>
                      <a:r>
                        <a:rPr lang="en-US" sz="1400" spc="-25" dirty="0">
                          <a:solidFill>
                            <a:srgbClr val="231F20"/>
                          </a:solidFill>
                          <a:latin typeface="+mn-lt"/>
                          <a:cs typeface="Arial"/>
                        </a:rPr>
                        <a:t> c</a:t>
                      </a:r>
                      <a:r>
                        <a:rPr sz="1400" spc="-20" dirty="0">
                          <a:solidFill>
                            <a:srgbClr val="231F20"/>
                          </a:solidFill>
                          <a:latin typeface="+mn-lt"/>
                          <a:cs typeface="Arial"/>
                        </a:rPr>
                        <a:t>lopidogrel</a:t>
                      </a:r>
                      <a:r>
                        <a:rPr sz="1400" spc="10" dirty="0">
                          <a:solidFill>
                            <a:srgbClr val="231F20"/>
                          </a:solidFill>
                          <a:latin typeface="+mn-lt"/>
                          <a:cs typeface="Arial"/>
                        </a:rPr>
                        <a:t> </a:t>
                      </a:r>
                      <a:r>
                        <a:rPr sz="1400" spc="-30" dirty="0">
                          <a:solidFill>
                            <a:srgbClr val="231F20"/>
                          </a:solidFill>
                          <a:latin typeface="+mn-lt"/>
                          <a:cs typeface="Arial"/>
                        </a:rPr>
                        <a:t>as</a:t>
                      </a:r>
                      <a:r>
                        <a:rPr sz="1400" spc="10" dirty="0">
                          <a:solidFill>
                            <a:srgbClr val="231F20"/>
                          </a:solidFill>
                          <a:latin typeface="+mn-lt"/>
                          <a:cs typeface="Arial"/>
                        </a:rPr>
                        <a:t> </a:t>
                      </a:r>
                      <a:r>
                        <a:rPr sz="1400" spc="-20" dirty="0">
                          <a:solidFill>
                            <a:srgbClr val="231F20"/>
                          </a:solidFill>
                          <a:latin typeface="+mn-lt"/>
                          <a:cs typeface="Arial"/>
                        </a:rPr>
                        <a:t>an</a:t>
                      </a:r>
                      <a:r>
                        <a:rPr sz="1400" spc="15" dirty="0">
                          <a:solidFill>
                            <a:srgbClr val="231F20"/>
                          </a:solidFill>
                          <a:latin typeface="+mn-lt"/>
                          <a:cs typeface="Arial"/>
                        </a:rPr>
                        <a:t> </a:t>
                      </a:r>
                      <a:r>
                        <a:rPr sz="1400" spc="-25" dirty="0">
                          <a:solidFill>
                            <a:srgbClr val="231F20"/>
                          </a:solidFill>
                          <a:latin typeface="+mn-lt"/>
                          <a:cs typeface="Arial"/>
                        </a:rPr>
                        <a:t>alternative</a:t>
                      </a:r>
                      <a:r>
                        <a:rPr sz="1400" spc="10" dirty="0">
                          <a:solidFill>
                            <a:srgbClr val="231F20"/>
                          </a:solidFill>
                          <a:latin typeface="+mn-lt"/>
                          <a:cs typeface="Arial"/>
                        </a:rPr>
                        <a:t> </a:t>
                      </a:r>
                      <a:r>
                        <a:rPr sz="1400" dirty="0">
                          <a:solidFill>
                            <a:srgbClr val="231F20"/>
                          </a:solidFill>
                          <a:latin typeface="+mn-lt"/>
                          <a:cs typeface="Arial"/>
                        </a:rPr>
                        <a:t>to</a:t>
                      </a:r>
                      <a:r>
                        <a:rPr sz="1400" spc="15" dirty="0">
                          <a:solidFill>
                            <a:srgbClr val="231F20"/>
                          </a:solidFill>
                          <a:latin typeface="+mn-lt"/>
                          <a:cs typeface="Arial"/>
                        </a:rPr>
                        <a:t> </a:t>
                      </a:r>
                      <a:r>
                        <a:rPr sz="1400" spc="-25" dirty="0">
                          <a:solidFill>
                            <a:srgbClr val="231F20"/>
                          </a:solidFill>
                          <a:latin typeface="+mn-lt"/>
                          <a:cs typeface="Arial"/>
                        </a:rPr>
                        <a:t>anticoagulation</a:t>
                      </a:r>
                      <a:r>
                        <a:rPr sz="1400" spc="10" dirty="0">
                          <a:solidFill>
                            <a:srgbClr val="231F20"/>
                          </a:solidFill>
                          <a:latin typeface="+mn-lt"/>
                          <a:cs typeface="Arial"/>
                        </a:rPr>
                        <a:t> </a:t>
                      </a:r>
                      <a:r>
                        <a:rPr sz="1400" spc="-25" dirty="0">
                          <a:solidFill>
                            <a:srgbClr val="231F20"/>
                          </a:solidFill>
                          <a:latin typeface="+mn-lt"/>
                          <a:cs typeface="Arial"/>
                        </a:rPr>
                        <a:t>is</a:t>
                      </a:r>
                      <a:r>
                        <a:rPr lang="en-US" sz="1400" spc="-25" dirty="0">
                          <a:solidFill>
                            <a:srgbClr val="231F20"/>
                          </a:solidFill>
                          <a:latin typeface="+mn-lt"/>
                          <a:cs typeface="Arial"/>
                        </a:rPr>
                        <a:t> n</a:t>
                      </a:r>
                      <a:r>
                        <a:rPr sz="1400" spc="-10" dirty="0">
                          <a:solidFill>
                            <a:srgbClr val="231F20"/>
                          </a:solidFill>
                          <a:latin typeface="+mn-lt"/>
                          <a:cs typeface="Arial"/>
                        </a:rPr>
                        <a:t>ot </a:t>
                      </a:r>
                      <a:r>
                        <a:rPr sz="1400" spc="-30" dirty="0">
                          <a:solidFill>
                            <a:srgbClr val="231F20"/>
                          </a:solidFill>
                          <a:latin typeface="+mn-lt"/>
                          <a:cs typeface="Arial"/>
                        </a:rPr>
                        <a:t>recommended</a:t>
                      </a:r>
                      <a:r>
                        <a:rPr sz="1400" spc="-5" dirty="0">
                          <a:solidFill>
                            <a:srgbClr val="231F20"/>
                          </a:solidFill>
                          <a:latin typeface="+mn-lt"/>
                          <a:cs typeface="Arial"/>
                        </a:rPr>
                        <a:t> </a:t>
                      </a:r>
                      <a:r>
                        <a:rPr sz="1400" dirty="0">
                          <a:solidFill>
                            <a:srgbClr val="231F20"/>
                          </a:solidFill>
                          <a:latin typeface="+mn-lt"/>
                          <a:cs typeface="Arial"/>
                        </a:rPr>
                        <a:t>to</a:t>
                      </a:r>
                      <a:r>
                        <a:rPr sz="1400" spc="-10" dirty="0">
                          <a:solidFill>
                            <a:srgbClr val="231F20"/>
                          </a:solidFill>
                          <a:latin typeface="+mn-lt"/>
                          <a:cs typeface="Arial"/>
                        </a:rPr>
                        <a:t> </a:t>
                      </a:r>
                      <a:r>
                        <a:rPr sz="1400" spc="-20" dirty="0">
                          <a:solidFill>
                            <a:srgbClr val="231F20"/>
                          </a:solidFill>
                          <a:latin typeface="+mn-lt"/>
                          <a:cs typeface="Arial"/>
                        </a:rPr>
                        <a:t>reduce</a:t>
                      </a:r>
                      <a:r>
                        <a:rPr sz="1400" spc="-5" dirty="0">
                          <a:solidFill>
                            <a:srgbClr val="231F20"/>
                          </a:solidFill>
                          <a:latin typeface="+mn-lt"/>
                          <a:cs typeface="Arial"/>
                        </a:rPr>
                        <a:t> </a:t>
                      </a:r>
                      <a:r>
                        <a:rPr sz="1400" spc="-20" dirty="0">
                          <a:solidFill>
                            <a:srgbClr val="231F20"/>
                          </a:solidFill>
                          <a:latin typeface="+mn-lt"/>
                          <a:cs typeface="Arial"/>
                        </a:rPr>
                        <a:t>stroke</a:t>
                      </a:r>
                      <a:r>
                        <a:rPr sz="1400" spc="-5" dirty="0">
                          <a:solidFill>
                            <a:srgbClr val="231F20"/>
                          </a:solidFill>
                          <a:latin typeface="+mn-lt"/>
                          <a:cs typeface="Arial"/>
                        </a:rPr>
                        <a:t> </a:t>
                      </a:r>
                      <a:r>
                        <a:rPr sz="1400" spc="-10" dirty="0">
                          <a:solidFill>
                            <a:srgbClr val="231F20"/>
                          </a:solidFill>
                          <a:latin typeface="+mn-lt"/>
                          <a:cs typeface="Arial"/>
                        </a:rPr>
                        <a:t>risk.</a:t>
                      </a:r>
                      <a:r>
                        <a:rPr sz="1200" spc="-15" baseline="34722" dirty="0">
                          <a:solidFill>
                            <a:srgbClr val="231F20"/>
                          </a:solidFill>
                          <a:latin typeface="+mn-lt"/>
                          <a:cs typeface="Arial"/>
                        </a:rPr>
                        <a:t>8,9</a:t>
                      </a:r>
                      <a:endParaRPr sz="1200" baseline="34722" dirty="0">
                        <a:latin typeface="+mn-lt"/>
                        <a:cs typeface="Arial"/>
                      </a:endParaRPr>
                    </a:p>
                  </a:txBody>
                  <a:tcPr marL="0" marR="0" marT="234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5"/>
                  </a:ext>
                </a:extLst>
              </a:tr>
              <a:tr h="595811">
                <a:tc>
                  <a:txBody>
                    <a:bodyPr/>
                    <a:lstStyle/>
                    <a:p>
                      <a:pPr marL="99060" algn="ctr">
                        <a:lnSpc>
                          <a:spcPct val="100000"/>
                        </a:lnSpc>
                        <a:spcBef>
                          <a:spcPts val="695"/>
                        </a:spcBef>
                      </a:pPr>
                      <a:r>
                        <a:rPr sz="1400" b="1" dirty="0">
                          <a:solidFill>
                            <a:schemeClr val="bg1"/>
                          </a:solidFill>
                          <a:latin typeface="+mn-lt"/>
                          <a:cs typeface="Gill Sans MT"/>
                        </a:rPr>
                        <a:t>3:</a:t>
                      </a:r>
                      <a:r>
                        <a:rPr sz="1400" b="1" spc="10" dirty="0">
                          <a:solidFill>
                            <a:schemeClr val="bg1"/>
                          </a:solidFill>
                          <a:latin typeface="+mn-lt"/>
                          <a:cs typeface="Gill Sans MT"/>
                        </a:rPr>
                        <a:t> </a:t>
                      </a:r>
                      <a:r>
                        <a:rPr sz="1400" b="1" spc="-35" dirty="0">
                          <a:solidFill>
                            <a:schemeClr val="bg1"/>
                          </a:solidFill>
                          <a:latin typeface="+mn-lt"/>
                          <a:cs typeface="Gill Sans MT"/>
                        </a:rPr>
                        <a:t>No</a:t>
                      </a:r>
                      <a:endParaRPr sz="1400" dirty="0">
                        <a:solidFill>
                          <a:schemeClr val="bg1"/>
                        </a:solidFill>
                        <a:latin typeface="+mn-lt"/>
                        <a:cs typeface="Gill Sans MT"/>
                      </a:endParaRPr>
                    </a:p>
                    <a:p>
                      <a:pPr marL="53975" algn="ctr">
                        <a:lnSpc>
                          <a:spcPct val="100000"/>
                        </a:lnSpc>
                        <a:spcBef>
                          <a:spcPts val="60"/>
                        </a:spcBef>
                      </a:pPr>
                      <a:r>
                        <a:rPr sz="1400" b="1" spc="-10" dirty="0">
                          <a:solidFill>
                            <a:schemeClr val="bg1"/>
                          </a:solidFill>
                          <a:latin typeface="+mn-lt"/>
                          <a:cs typeface="Gill Sans MT"/>
                        </a:rPr>
                        <a:t>Benefit</a:t>
                      </a:r>
                      <a:endParaRPr sz="1400" dirty="0">
                        <a:solidFill>
                          <a:schemeClr val="bg1"/>
                        </a:solidFill>
                        <a:latin typeface="+mn-lt"/>
                        <a:cs typeface="Gill Sans MT"/>
                      </a:endParaRPr>
                    </a:p>
                  </a:txBody>
                  <a:tcPr marL="0" marR="0" marT="8826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lumMod val="50000"/>
                      </a:schemeClr>
                    </a:solidFill>
                  </a:tcPr>
                </a:tc>
                <a:tc>
                  <a:txBody>
                    <a:bodyPr/>
                    <a:lstStyle/>
                    <a:p>
                      <a:pPr algn="ctr">
                        <a:lnSpc>
                          <a:spcPct val="100000"/>
                        </a:lnSpc>
                      </a:pPr>
                      <a:r>
                        <a:rPr sz="1400" b="1" spc="-25" dirty="0">
                          <a:solidFill>
                            <a:schemeClr val="bg1"/>
                          </a:solidFill>
                          <a:latin typeface="+mn-lt"/>
                          <a:cs typeface="Gill Sans MT"/>
                        </a:rPr>
                        <a:t>B-NR</a:t>
                      </a:r>
                      <a:endParaRPr sz="1400" dirty="0">
                        <a:solidFill>
                          <a:schemeClr val="bg1"/>
                        </a:solidFill>
                        <a:latin typeface="+mn-lt"/>
                        <a:cs typeface="Gill Sans MT"/>
                      </a:endParaRPr>
                    </a:p>
                  </a:txBody>
                  <a:tcPr marL="0" marR="0" marT="4318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649DD4"/>
                    </a:solidFill>
                  </a:tcPr>
                </a:tc>
                <a:tc>
                  <a:txBody>
                    <a:bodyPr/>
                    <a:lstStyle/>
                    <a:p>
                      <a:pPr marL="396240" marR="64769" indent="-342900">
                        <a:lnSpc>
                          <a:spcPct val="107200"/>
                        </a:lnSpc>
                        <a:spcBef>
                          <a:spcPts val="185"/>
                        </a:spcBef>
                        <a:buFont typeface="+mj-lt"/>
                        <a:buAutoNum type="arabicPeriod" startAt="5"/>
                      </a:pPr>
                      <a:r>
                        <a:rPr sz="1400" spc="-20" dirty="0">
                          <a:solidFill>
                            <a:srgbClr val="231F20"/>
                          </a:solidFill>
                          <a:latin typeface="+mn-lt"/>
                          <a:cs typeface="Arial"/>
                        </a:rPr>
                        <a:t>In patients</a:t>
                      </a:r>
                      <a:r>
                        <a:rPr sz="1400" spc="-15" dirty="0">
                          <a:solidFill>
                            <a:srgbClr val="231F20"/>
                          </a:solidFill>
                          <a:latin typeface="+mn-lt"/>
                          <a:cs typeface="Arial"/>
                        </a:rPr>
                        <a:t> </a:t>
                      </a:r>
                      <a:r>
                        <a:rPr sz="1400" spc="-10" dirty="0">
                          <a:solidFill>
                            <a:srgbClr val="231F20"/>
                          </a:solidFill>
                          <a:latin typeface="+mn-lt"/>
                          <a:cs typeface="Arial"/>
                        </a:rPr>
                        <a:t>with</a:t>
                      </a:r>
                      <a:r>
                        <a:rPr sz="1400" spc="-20" dirty="0">
                          <a:solidFill>
                            <a:srgbClr val="231F20"/>
                          </a:solidFill>
                          <a:latin typeface="+mn-lt"/>
                          <a:cs typeface="Arial"/>
                        </a:rPr>
                        <a:t> </a:t>
                      </a:r>
                      <a:r>
                        <a:rPr sz="1400" dirty="0">
                          <a:solidFill>
                            <a:srgbClr val="231F20"/>
                          </a:solidFill>
                          <a:latin typeface="+mn-lt"/>
                          <a:cs typeface="Arial"/>
                        </a:rPr>
                        <a:t>AF</a:t>
                      </a:r>
                      <a:r>
                        <a:rPr sz="1400" spc="-20" dirty="0">
                          <a:solidFill>
                            <a:srgbClr val="231F20"/>
                          </a:solidFill>
                          <a:latin typeface="+mn-lt"/>
                          <a:cs typeface="Arial"/>
                        </a:rPr>
                        <a:t> </a:t>
                      </a:r>
                      <a:r>
                        <a:rPr sz="1400" spc="-10" dirty="0">
                          <a:solidFill>
                            <a:srgbClr val="231F20"/>
                          </a:solidFill>
                          <a:latin typeface="+mn-lt"/>
                          <a:cs typeface="Arial"/>
                        </a:rPr>
                        <a:t>without</a:t>
                      </a:r>
                      <a:r>
                        <a:rPr sz="1400" spc="-20" dirty="0">
                          <a:solidFill>
                            <a:srgbClr val="231F20"/>
                          </a:solidFill>
                          <a:latin typeface="+mn-lt"/>
                          <a:cs typeface="Arial"/>
                        </a:rPr>
                        <a:t> </a:t>
                      </a:r>
                      <a:r>
                        <a:rPr sz="1400" spc="-10" dirty="0">
                          <a:solidFill>
                            <a:srgbClr val="231F20"/>
                          </a:solidFill>
                          <a:latin typeface="+mn-lt"/>
                          <a:cs typeface="Arial"/>
                        </a:rPr>
                        <a:t>risk</a:t>
                      </a:r>
                      <a:r>
                        <a:rPr sz="1400" spc="-20" dirty="0">
                          <a:solidFill>
                            <a:srgbClr val="231F20"/>
                          </a:solidFill>
                          <a:latin typeface="+mn-lt"/>
                          <a:cs typeface="Arial"/>
                        </a:rPr>
                        <a:t> factors</a:t>
                      </a:r>
                      <a:r>
                        <a:rPr sz="1400" spc="-15" dirty="0">
                          <a:solidFill>
                            <a:srgbClr val="231F20"/>
                          </a:solidFill>
                          <a:latin typeface="+mn-lt"/>
                          <a:cs typeface="Arial"/>
                        </a:rPr>
                        <a:t> </a:t>
                      </a:r>
                      <a:r>
                        <a:rPr sz="1400" dirty="0">
                          <a:solidFill>
                            <a:srgbClr val="231F20"/>
                          </a:solidFill>
                          <a:latin typeface="+mn-lt"/>
                          <a:cs typeface="Arial"/>
                        </a:rPr>
                        <a:t>for</a:t>
                      </a:r>
                      <a:r>
                        <a:rPr sz="1400" spc="-20" dirty="0">
                          <a:solidFill>
                            <a:srgbClr val="231F20"/>
                          </a:solidFill>
                          <a:latin typeface="+mn-lt"/>
                          <a:cs typeface="Arial"/>
                        </a:rPr>
                        <a:t> </a:t>
                      </a:r>
                      <a:r>
                        <a:rPr sz="1400" spc="-10" dirty="0">
                          <a:solidFill>
                            <a:srgbClr val="231F20"/>
                          </a:solidFill>
                          <a:latin typeface="+mn-lt"/>
                          <a:cs typeface="Arial"/>
                        </a:rPr>
                        <a:t>stroke</a:t>
                      </a:r>
                      <a:r>
                        <a:rPr lang="en-US" sz="1400" spc="-10" dirty="0">
                          <a:solidFill>
                            <a:srgbClr val="231F20"/>
                          </a:solidFill>
                          <a:latin typeface="+mn-lt"/>
                          <a:cs typeface="Arial"/>
                        </a:rPr>
                        <a:t>, </a:t>
                      </a:r>
                      <a:r>
                        <a:rPr sz="1400" spc="-20" dirty="0">
                          <a:solidFill>
                            <a:srgbClr val="231F20"/>
                          </a:solidFill>
                          <a:latin typeface="+mn-lt"/>
                          <a:cs typeface="Arial"/>
                        </a:rPr>
                        <a:t>aspirin</a:t>
                      </a:r>
                      <a:r>
                        <a:rPr sz="1400" dirty="0">
                          <a:solidFill>
                            <a:srgbClr val="231F20"/>
                          </a:solidFill>
                          <a:latin typeface="+mn-lt"/>
                          <a:cs typeface="Arial"/>
                        </a:rPr>
                        <a:t> </a:t>
                      </a:r>
                      <a:r>
                        <a:rPr sz="1400" spc="-30" dirty="0">
                          <a:solidFill>
                            <a:srgbClr val="231F20"/>
                          </a:solidFill>
                          <a:latin typeface="+mn-lt"/>
                          <a:cs typeface="Arial"/>
                        </a:rPr>
                        <a:t>monotherapy</a:t>
                      </a:r>
                      <a:r>
                        <a:rPr sz="1400" dirty="0">
                          <a:solidFill>
                            <a:srgbClr val="231F20"/>
                          </a:solidFill>
                          <a:latin typeface="+mn-lt"/>
                          <a:cs typeface="Arial"/>
                        </a:rPr>
                        <a:t> for </a:t>
                      </a:r>
                      <a:r>
                        <a:rPr sz="1400" spc="-25" dirty="0">
                          <a:solidFill>
                            <a:srgbClr val="231F20"/>
                          </a:solidFill>
                          <a:latin typeface="+mn-lt"/>
                          <a:cs typeface="Arial"/>
                        </a:rPr>
                        <a:t>prevention</a:t>
                      </a:r>
                      <a:r>
                        <a:rPr sz="1400" spc="5" dirty="0">
                          <a:solidFill>
                            <a:srgbClr val="231F20"/>
                          </a:solidFill>
                          <a:latin typeface="+mn-lt"/>
                          <a:cs typeface="Arial"/>
                        </a:rPr>
                        <a:t> </a:t>
                      </a:r>
                      <a:r>
                        <a:rPr sz="1400" dirty="0">
                          <a:solidFill>
                            <a:srgbClr val="231F20"/>
                          </a:solidFill>
                          <a:latin typeface="+mn-lt"/>
                          <a:cs typeface="Arial"/>
                        </a:rPr>
                        <a:t>of </a:t>
                      </a:r>
                      <a:r>
                        <a:rPr sz="1400" spc="-30" dirty="0">
                          <a:solidFill>
                            <a:srgbClr val="231F20"/>
                          </a:solidFill>
                          <a:latin typeface="+mn-lt"/>
                          <a:cs typeface="Arial"/>
                        </a:rPr>
                        <a:t>thromboem</a:t>
                      </a:r>
                      <a:r>
                        <a:rPr sz="1400" spc="-10" dirty="0">
                          <a:solidFill>
                            <a:srgbClr val="231F20"/>
                          </a:solidFill>
                          <a:latin typeface="+mn-lt"/>
                          <a:cs typeface="Arial"/>
                        </a:rPr>
                        <a:t>bolic</a:t>
                      </a:r>
                      <a:r>
                        <a:rPr sz="1400" spc="-20" dirty="0">
                          <a:solidFill>
                            <a:srgbClr val="231F20"/>
                          </a:solidFill>
                          <a:latin typeface="+mn-lt"/>
                          <a:cs typeface="Arial"/>
                        </a:rPr>
                        <a:t> </a:t>
                      </a:r>
                      <a:r>
                        <a:rPr sz="1400" spc="-30" dirty="0">
                          <a:solidFill>
                            <a:srgbClr val="231F20"/>
                          </a:solidFill>
                          <a:latin typeface="+mn-lt"/>
                          <a:cs typeface="Arial"/>
                        </a:rPr>
                        <a:t>events</a:t>
                      </a:r>
                      <a:r>
                        <a:rPr sz="1400" spc="-20" dirty="0">
                          <a:solidFill>
                            <a:srgbClr val="231F20"/>
                          </a:solidFill>
                          <a:latin typeface="+mn-lt"/>
                          <a:cs typeface="Arial"/>
                        </a:rPr>
                        <a:t> </a:t>
                      </a:r>
                      <a:r>
                        <a:rPr sz="1400" dirty="0">
                          <a:solidFill>
                            <a:srgbClr val="231F20"/>
                          </a:solidFill>
                          <a:latin typeface="+mn-lt"/>
                          <a:cs typeface="Arial"/>
                        </a:rPr>
                        <a:t>is</a:t>
                      </a:r>
                      <a:r>
                        <a:rPr sz="1400" spc="-20" dirty="0">
                          <a:solidFill>
                            <a:srgbClr val="231F20"/>
                          </a:solidFill>
                          <a:latin typeface="+mn-lt"/>
                          <a:cs typeface="Arial"/>
                        </a:rPr>
                        <a:t> </a:t>
                      </a:r>
                      <a:r>
                        <a:rPr sz="1400" dirty="0">
                          <a:solidFill>
                            <a:srgbClr val="231F20"/>
                          </a:solidFill>
                          <a:latin typeface="+mn-lt"/>
                          <a:cs typeface="Arial"/>
                        </a:rPr>
                        <a:t>of</a:t>
                      </a:r>
                      <a:r>
                        <a:rPr sz="1400" spc="-15" dirty="0">
                          <a:solidFill>
                            <a:srgbClr val="231F20"/>
                          </a:solidFill>
                          <a:latin typeface="+mn-lt"/>
                          <a:cs typeface="Arial"/>
                        </a:rPr>
                        <a:t> </a:t>
                      </a:r>
                      <a:r>
                        <a:rPr sz="1400" spc="-10" dirty="0">
                          <a:solidFill>
                            <a:srgbClr val="231F20"/>
                          </a:solidFill>
                          <a:latin typeface="+mn-lt"/>
                          <a:cs typeface="Arial"/>
                        </a:rPr>
                        <a:t>no</a:t>
                      </a:r>
                      <a:r>
                        <a:rPr sz="1400" spc="-20" dirty="0">
                          <a:solidFill>
                            <a:srgbClr val="231F20"/>
                          </a:solidFill>
                          <a:latin typeface="+mn-lt"/>
                          <a:cs typeface="Arial"/>
                        </a:rPr>
                        <a:t> </a:t>
                      </a:r>
                      <a:r>
                        <a:rPr sz="1400" spc="-10" dirty="0">
                          <a:solidFill>
                            <a:srgbClr val="231F20"/>
                          </a:solidFill>
                          <a:latin typeface="+mn-lt"/>
                          <a:cs typeface="Arial"/>
                        </a:rPr>
                        <a:t>benefit.</a:t>
                      </a:r>
                      <a:r>
                        <a:rPr sz="1200" spc="-15" baseline="34722" dirty="0">
                          <a:solidFill>
                            <a:srgbClr val="231F20"/>
                          </a:solidFill>
                          <a:latin typeface="+mn-lt"/>
                          <a:cs typeface="Arial"/>
                        </a:rPr>
                        <a:t>10,11</a:t>
                      </a:r>
                      <a:endParaRPr sz="1200" baseline="34722" dirty="0">
                        <a:latin typeface="+mn-lt"/>
                        <a:cs typeface="Arial"/>
                      </a:endParaRPr>
                    </a:p>
                  </a:txBody>
                  <a:tcPr marL="0" marR="0" marT="2349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6"/>
                  </a:ext>
                </a:extLst>
              </a:tr>
            </a:tbl>
          </a:graphicData>
        </a:graphic>
      </p:graphicFrame>
      <p:sp>
        <p:nvSpPr>
          <p:cNvPr id="2" name="TextShape 1">
            <a:extLst>
              <a:ext uri="{FF2B5EF4-FFF2-40B4-BE49-F238E27FC236}">
                <a16:creationId xmlns:a16="http://schemas.microsoft.com/office/drawing/2014/main" id="{80F41C5C-5EBB-F747-F5E3-D8CCD6C4EEFB}"/>
              </a:ext>
            </a:extLst>
          </p:cNvPr>
          <p:cNvSpPr txBox="1"/>
          <p:nvPr/>
        </p:nvSpPr>
        <p:spPr>
          <a:xfrm>
            <a:off x="847725" y="6248400"/>
            <a:ext cx="8888458" cy="575310"/>
          </a:xfrm>
          <a:prstGeom prst="rect">
            <a:avLst/>
          </a:prstGeom>
          <a:noFill/>
          <a:ln>
            <a:noFill/>
          </a:ln>
        </p:spPr>
        <p:txBody>
          <a:bodyPr lIns="36000" tIns="46800" rIns="36000" bIns="46800" anchor="b" anchorCtr="1"/>
          <a:lstStyle/>
          <a:p>
            <a:r>
              <a:rPr lang="en-US" sz="1100" dirty="0">
                <a:solidFill>
                  <a:schemeClr val="tx1">
                    <a:lumMod val="50000"/>
                    <a:lumOff val="50000"/>
                  </a:schemeClr>
                </a:solidFill>
              </a:rPr>
              <a:t>AF, atrial fibrillation; COR, class of recommendation; DOAC, direct oral anticoagulant; ICH, intracranial hemorrhage; LOE, level of evidence; </a:t>
            </a:r>
          </a:p>
          <a:p>
            <a:r>
              <a:rPr lang="en-US" sz="1100" dirty="0" err="1">
                <a:solidFill>
                  <a:schemeClr val="tx1">
                    <a:lumMod val="50000"/>
                    <a:lumOff val="50000"/>
                  </a:schemeClr>
                </a:solidFill>
              </a:rPr>
              <a:t>Joglar</a:t>
            </a:r>
            <a:r>
              <a:rPr lang="en-US" sz="1100" dirty="0">
                <a:solidFill>
                  <a:schemeClr val="tx1">
                    <a:lumMod val="50000"/>
                    <a:lumOff val="50000"/>
                  </a:schemeClr>
                </a:solidFill>
              </a:rPr>
              <a:t> JA, et al. </a:t>
            </a:r>
            <a:r>
              <a:rPr lang="en-US" sz="1100" i="1" dirty="0">
                <a:solidFill>
                  <a:schemeClr val="tx1">
                    <a:lumMod val="50000"/>
                    <a:lumOff val="50000"/>
                  </a:schemeClr>
                </a:solidFill>
              </a:rPr>
              <a:t>Circulation</a:t>
            </a:r>
            <a:r>
              <a:rPr lang="en-US" sz="1100" dirty="0">
                <a:solidFill>
                  <a:schemeClr val="tx1">
                    <a:lumMod val="50000"/>
                    <a:lumOff val="50000"/>
                  </a:schemeClr>
                </a:solidFill>
              </a:rPr>
              <a:t>.2024;149(1):e1-e156.</a:t>
            </a:r>
          </a:p>
          <a:p>
            <a:r>
              <a:rPr lang="en-US" sz="1100" spc="-1" dirty="0">
                <a:solidFill>
                  <a:schemeClr val="tx1">
                    <a:lumMod val="50000"/>
                    <a:lumOff val="50000"/>
                  </a:schemeClr>
                </a:solidFill>
                <a:latin typeface="Arial"/>
              </a:rPr>
              <a:t>© 2023 by the American College of Cardiology Foundation and the American Heart Association, Inc.</a:t>
            </a:r>
          </a:p>
        </p:txBody>
      </p:sp>
      <p:sp>
        <p:nvSpPr>
          <p:cNvPr id="6" name="Title 1">
            <a:extLst>
              <a:ext uri="{FF2B5EF4-FFF2-40B4-BE49-F238E27FC236}">
                <a16:creationId xmlns:a16="http://schemas.microsoft.com/office/drawing/2014/main" id="{C6531341-02CB-C51B-B4E4-6531D05AE52E}"/>
              </a:ext>
            </a:extLst>
          </p:cNvPr>
          <p:cNvSpPr>
            <a:spLocks noGrp="1"/>
          </p:cNvSpPr>
          <p:nvPr>
            <p:ph type="title"/>
          </p:nvPr>
        </p:nvSpPr>
        <p:spPr>
          <a:xfrm>
            <a:off x="838200" y="171450"/>
            <a:ext cx="10515600" cy="753523"/>
          </a:xfrm>
        </p:spPr>
        <p:txBody>
          <a:bodyPr/>
          <a:lstStyle/>
          <a:p>
            <a:r>
              <a:rPr lang="en-US" sz="3600" b="1" spc="-10" dirty="0">
                <a:solidFill>
                  <a:schemeClr val="accent1"/>
                </a:solidFill>
                <a:latin typeface="+mn-lt"/>
                <a:cs typeface="Gill Sans MT"/>
              </a:rPr>
              <a:t>Antithrombotic</a:t>
            </a:r>
            <a:r>
              <a:rPr lang="en-US" sz="3600" b="1" spc="60" dirty="0">
                <a:solidFill>
                  <a:schemeClr val="accent1"/>
                </a:solidFill>
                <a:latin typeface="+mn-lt"/>
                <a:cs typeface="Gill Sans MT"/>
              </a:rPr>
              <a:t> </a:t>
            </a:r>
            <a:r>
              <a:rPr lang="en-US" sz="3600" b="1" spc="-10" dirty="0">
                <a:solidFill>
                  <a:schemeClr val="accent1"/>
                </a:solidFill>
                <a:latin typeface="+mn-lt"/>
                <a:cs typeface="Gill Sans MT"/>
              </a:rPr>
              <a:t>Therapy</a:t>
            </a:r>
            <a:endParaRPr lang="en-US" dirty="0">
              <a:latin typeface="+mn-lt"/>
            </a:endParaRPr>
          </a:p>
        </p:txBody>
      </p:sp>
    </p:spTree>
    <p:extLst>
      <p:ext uri="{BB962C8B-B14F-4D97-AF65-F5344CB8AC3E}">
        <p14:creationId xmlns:p14="http://schemas.microsoft.com/office/powerpoint/2010/main" val="314997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in graphic">
            <a:extLst>
              <a:ext uri="{FF2B5EF4-FFF2-40B4-BE49-F238E27FC236}">
                <a16:creationId xmlns:a16="http://schemas.microsoft.com/office/drawing/2014/main" id="{82AA2E0A-5FF7-6067-72BA-E92F9405634E}"/>
              </a:ext>
            </a:extLst>
          </p:cNvPr>
          <p:cNvPicPr>
            <a:picLocks noChangeAspect="1"/>
          </p:cNvPicPr>
          <p:nvPr/>
        </p:nvPicPr>
        <p:blipFill>
          <a:blip r:embed="rId2"/>
          <a:stretch/>
        </p:blipFill>
        <p:spPr>
          <a:xfrm>
            <a:off x="3430702" y="1235244"/>
            <a:ext cx="5330595" cy="5121106"/>
          </a:xfrm>
          <a:prstGeom prst="rect">
            <a:avLst/>
          </a:prstGeom>
          <a:ln>
            <a:noFill/>
          </a:ln>
        </p:spPr>
      </p:pic>
      <p:sp>
        <p:nvSpPr>
          <p:cNvPr id="2" name="Title 1">
            <a:extLst>
              <a:ext uri="{FF2B5EF4-FFF2-40B4-BE49-F238E27FC236}">
                <a16:creationId xmlns:a16="http://schemas.microsoft.com/office/drawing/2014/main" id="{297FEC61-C604-4EF6-A7D0-B5933E80159F}"/>
              </a:ext>
            </a:extLst>
          </p:cNvPr>
          <p:cNvSpPr>
            <a:spLocks noGrp="1"/>
          </p:cNvSpPr>
          <p:nvPr>
            <p:ph type="title"/>
          </p:nvPr>
        </p:nvSpPr>
        <p:spPr/>
        <p:txBody>
          <a:bodyPr/>
          <a:lstStyle/>
          <a:p>
            <a:r>
              <a:rPr lang="en-US" spc="-10" dirty="0">
                <a:latin typeface="+mn-lt"/>
                <a:cs typeface="Gill Sans MT"/>
              </a:rPr>
              <a:t>Antithrombotic</a:t>
            </a:r>
            <a:r>
              <a:rPr lang="en-US" spc="60" dirty="0">
                <a:latin typeface="+mn-lt"/>
                <a:cs typeface="Gill Sans MT"/>
              </a:rPr>
              <a:t> </a:t>
            </a:r>
            <a:r>
              <a:rPr lang="en-US" spc="-10" dirty="0">
                <a:latin typeface="+mn-lt"/>
                <a:cs typeface="Gill Sans MT"/>
              </a:rPr>
              <a:t>Options in Patients with AF</a:t>
            </a:r>
            <a:endParaRPr lang="en-US" dirty="0">
              <a:latin typeface="+mn-lt"/>
            </a:endParaRPr>
          </a:p>
        </p:txBody>
      </p:sp>
      <p:sp>
        <p:nvSpPr>
          <p:cNvPr id="4" name="Footer Placeholder 3">
            <a:extLst>
              <a:ext uri="{FF2B5EF4-FFF2-40B4-BE49-F238E27FC236}">
                <a16:creationId xmlns:a16="http://schemas.microsoft.com/office/drawing/2014/main" id="{5D561A52-1127-45C3-8AA3-E28929B04E37}"/>
              </a:ext>
            </a:extLst>
          </p:cNvPr>
          <p:cNvSpPr>
            <a:spLocks noGrp="1"/>
          </p:cNvSpPr>
          <p:nvPr>
            <p:ph type="ftr" sz="quarter" idx="3"/>
          </p:nvPr>
        </p:nvSpPr>
        <p:spPr>
          <a:xfrm>
            <a:off x="838200" y="6356350"/>
            <a:ext cx="8895348" cy="365125"/>
          </a:xfrm>
        </p:spPr>
        <p:txBody>
          <a:bodyPr/>
          <a:lstStyle/>
          <a:p>
            <a:r>
              <a:rPr lang="en-US" sz="1000" dirty="0" err="1">
                <a:solidFill>
                  <a:schemeClr val="tx1">
                    <a:lumMod val="50000"/>
                    <a:lumOff val="50000"/>
                  </a:schemeClr>
                </a:solidFill>
              </a:rPr>
              <a:t>Joglar</a:t>
            </a:r>
            <a:r>
              <a:rPr lang="en-US" sz="1000" dirty="0">
                <a:solidFill>
                  <a:schemeClr val="tx1">
                    <a:lumMod val="50000"/>
                    <a:lumOff val="50000"/>
                  </a:schemeClr>
                </a:solidFill>
              </a:rPr>
              <a:t> JA, et al. </a:t>
            </a:r>
            <a:r>
              <a:rPr lang="en-US" sz="1000" i="1" dirty="0">
                <a:solidFill>
                  <a:schemeClr val="tx1">
                    <a:lumMod val="50000"/>
                    <a:lumOff val="50000"/>
                  </a:schemeClr>
                </a:solidFill>
              </a:rPr>
              <a:t>Circulation</a:t>
            </a:r>
            <a:r>
              <a:rPr lang="en-US" sz="1000" dirty="0">
                <a:solidFill>
                  <a:schemeClr val="tx1">
                    <a:lumMod val="50000"/>
                    <a:lumOff val="50000"/>
                  </a:schemeClr>
                </a:solidFill>
              </a:rPr>
              <a:t>.2024;149(1):e1-e156.</a:t>
            </a:r>
            <a:endParaRPr lang="en-US" sz="1000" spc="-1" dirty="0">
              <a:solidFill>
                <a:schemeClr val="tx1">
                  <a:lumMod val="50000"/>
                  <a:lumOff val="50000"/>
                </a:schemeClr>
              </a:solidFill>
              <a:latin typeface="Arial"/>
            </a:endParaRPr>
          </a:p>
          <a:p>
            <a:r>
              <a:rPr lang="en-US" sz="1000" spc="-1" dirty="0">
                <a:solidFill>
                  <a:schemeClr val="tx1">
                    <a:lumMod val="50000"/>
                    <a:lumOff val="50000"/>
                  </a:schemeClr>
                </a:solidFill>
                <a:latin typeface="Arial"/>
              </a:rPr>
              <a:t>© 2023 by the American College of Cardiology Foundation and the American Heart Association, Inc.</a:t>
            </a:r>
          </a:p>
        </p:txBody>
      </p:sp>
    </p:spTree>
    <p:extLst>
      <p:ext uri="{BB962C8B-B14F-4D97-AF65-F5344CB8AC3E}">
        <p14:creationId xmlns:p14="http://schemas.microsoft.com/office/powerpoint/2010/main" val="3421976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95586756212B47840914FA42A7DFF7" ma:contentTypeVersion="10" ma:contentTypeDescription="Create a new document." ma:contentTypeScope="" ma:versionID="0677e42cbb7839a32b402a059841ec3f">
  <xsd:schema xmlns:xsd="http://www.w3.org/2001/XMLSchema" xmlns:xs="http://www.w3.org/2001/XMLSchema" xmlns:p="http://schemas.microsoft.com/office/2006/metadata/properties" xmlns:ns2="08a7e203-25bb-4df2-907b-c109ba9c4447" xmlns:ns3="980b2c3f-f7ab-431e-83c5-2586860ecf01" targetNamespace="http://schemas.microsoft.com/office/2006/metadata/properties" ma:root="true" ma:fieldsID="96ebed7a2a8bea515107fb5564f7cd90" ns2:_="" ns3:_="">
    <xsd:import namespace="08a7e203-25bb-4df2-907b-c109ba9c4447"/>
    <xsd:import namespace="980b2c3f-f7ab-431e-83c5-2586860ecf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7e203-25bb-4df2-907b-c109ba9c4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0b2c3f-f7ab-431e-83c5-2586860ecf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C5359B-EB2E-426C-B291-10EE47433AFB}">
  <ds:schemaRefs>
    <ds:schemaRef ds:uri="http://schemas.microsoft.com/sharepoint/v3/contenttype/forms"/>
  </ds:schemaRefs>
</ds:datastoreItem>
</file>

<file path=customXml/itemProps2.xml><?xml version="1.0" encoding="utf-8"?>
<ds:datastoreItem xmlns:ds="http://schemas.openxmlformats.org/officeDocument/2006/customXml" ds:itemID="{AB407559-A7B7-47B6-942F-BA942C77EB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a7e203-25bb-4df2-907b-c109ba9c4447"/>
    <ds:schemaRef ds:uri="980b2c3f-f7ab-431e-83c5-2586860ec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E407A7-98C0-441F-89F5-990F1A49A711}">
  <ds:schemaRefs>
    <ds:schemaRef ds:uri="08a7e203-25bb-4df2-907b-c109ba9c4447"/>
    <ds:schemaRef ds:uri="http://www.w3.org/XML/1998/namespace"/>
    <ds:schemaRef ds:uri="http://schemas.microsoft.com/office/infopath/2007/PartnerControls"/>
    <ds:schemaRef ds:uri="http://purl.org/dc/terms/"/>
    <ds:schemaRef ds:uri="980b2c3f-f7ab-431e-83c5-2586860ecf01"/>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Theme3</Template>
  <TotalTime>906</TotalTime>
  <Words>684</Words>
  <Application>Microsoft Macintosh PowerPoint</Application>
  <PresentationFormat>Widescreen</PresentationFormat>
  <Paragraphs>61</Paragraphs>
  <Slides>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Century Gothic</vt:lpstr>
      <vt:lpstr>Trebuchet MS</vt:lpstr>
      <vt:lpstr>DHOTG23</vt:lpstr>
      <vt:lpstr>Office Theme</vt:lpstr>
      <vt:lpstr>Anticoagulation Management of AF: What Has Changed? </vt:lpstr>
      <vt:lpstr>PowerPoint Presentation</vt:lpstr>
      <vt:lpstr>Disclaimer</vt:lpstr>
      <vt:lpstr>Antithrombotic Therapy</vt:lpstr>
      <vt:lpstr>Antithrombotic Options in Patients with AF</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Anticoagulation Management of AF: What Has Changed? </dc:title>
  <dc:subject/>
  <dc:creator>MedEd On The Go</dc:creator>
  <cp:keywords/>
  <dc:description/>
  <cp:lastModifiedBy>Harley Kidner</cp:lastModifiedBy>
  <cp:revision>68</cp:revision>
  <dcterms:created xsi:type="dcterms:W3CDTF">2017-09-06T16:07:56Z</dcterms:created>
  <dcterms:modified xsi:type="dcterms:W3CDTF">2024-03-15T18:27:35Z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0x0101009D95586756212B47840914FA42A7DFF7</vt:lpwstr>
  </property>
</Properties>
</file>