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 id="2147483677" r:id="rId5"/>
  </p:sldMasterIdLst>
  <p:notesMasterIdLst>
    <p:notesMasterId r:id="rId18"/>
  </p:notesMasterIdLst>
  <p:sldIdLst>
    <p:sldId id="256" r:id="rId6"/>
    <p:sldId id="277" r:id="rId7"/>
    <p:sldId id="278" r:id="rId8"/>
    <p:sldId id="263" r:id="rId9"/>
    <p:sldId id="264" r:id="rId10"/>
    <p:sldId id="257" r:id="rId11"/>
    <p:sldId id="258" r:id="rId12"/>
    <p:sldId id="259" r:id="rId13"/>
    <p:sldId id="260" r:id="rId14"/>
    <p:sldId id="261" r:id="rId15"/>
    <p:sldId id="262" r:id="rId16"/>
    <p:sldId id="27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9E6F2A-39BB-C595-2B1B-E0E41582E05F}" name="Robert Knight" initials="RK" userId="6061f2fc072689fa" providerId="Windows Live"/>
  <p188:author id="{B8EE6C36-20C4-65E1-2DFE-451279FB28B0}" name="Vin Kalathiveetil" initials="VK" userId="S::vink@ushealthconnect.com::1aa2e0d2-9ff1-4f24-98ac-64b5f8166875" providerId="AD"/>
  <p188:author id="{6EB12EAF-BC4E-6B6B-0102-503011D8EEE7}" name="Emily Jebing" initials="EJ" userId="Emily Jebing" providerId="None"/>
  <p188:author id="{D47A32F2-A097-A01D-F7FF-2E045A3A27AA}" name="Olivia Marshall" initials="OM" userId="S::omarshall@ushealthconnect.com::ff4eb11f-1293-460e-bc55-670f617c422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939DF2-780F-A744-8931-1F95143744D4}" v="4" dt="2024-01-18T19:00:35.1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14" autoAdjust="0"/>
    <p:restoredTop sz="95850" autoAdjust="0"/>
  </p:normalViewPr>
  <p:slideViewPr>
    <p:cSldViewPr snapToGrid="0">
      <p:cViewPr varScale="1">
        <p:scale>
          <a:sx n="118" d="100"/>
          <a:sy n="118" d="100"/>
        </p:scale>
        <p:origin x="100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11939DF2-780F-A744-8931-1F95143744D4}"/>
    <pc:docChg chg="addSld delSld modSld sldOrd">
      <pc:chgData name="Harley Kidner" userId="5b13863f-857f-45ba-b29d-d3555fa5f842" providerId="ADAL" clId="{11939DF2-780F-A744-8931-1F95143744D4}" dt="2024-01-18T19:00:39.366" v="3" actId="20578"/>
      <pc:docMkLst>
        <pc:docMk/>
      </pc:docMkLst>
      <pc:sldChg chg="add del">
        <pc:chgData name="Harley Kidner" userId="5b13863f-857f-45ba-b29d-d3555fa5f842" providerId="ADAL" clId="{11939DF2-780F-A744-8931-1F95143744D4}" dt="2024-01-18T19:00:35.155" v="2"/>
        <pc:sldMkLst>
          <pc:docMk/>
          <pc:sldMk cId="2600770121" sldId="277"/>
        </pc:sldMkLst>
      </pc:sldChg>
      <pc:sldChg chg="add del">
        <pc:chgData name="Harley Kidner" userId="5b13863f-857f-45ba-b29d-d3555fa5f842" providerId="ADAL" clId="{11939DF2-780F-A744-8931-1F95143744D4}" dt="2024-01-18T19:00:35.155" v="2"/>
        <pc:sldMkLst>
          <pc:docMk/>
          <pc:sldMk cId="3306514557" sldId="278"/>
        </pc:sldMkLst>
      </pc:sldChg>
      <pc:sldChg chg="add del ord">
        <pc:chgData name="Harley Kidner" userId="5b13863f-857f-45ba-b29d-d3555fa5f842" providerId="ADAL" clId="{11939DF2-780F-A744-8931-1F95143744D4}" dt="2024-01-18T19:00:39.366" v="3" actId="20578"/>
        <pc:sldMkLst>
          <pc:docMk/>
          <pc:sldMk cId="2405816164" sldId="2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EEE3E4-8610-6E43-B616-BE311623BBF9}" type="datetimeFigureOut">
              <a:rPr lang="en-US" smtClean="0"/>
              <a:t>1/18/24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1FC026-6BBF-AA43-B596-5822B9887275}" type="slidenum">
              <a:rPr lang="en-US" smtClean="0"/>
              <a:t>‹#›</a:t>
            </a:fld>
            <a:endParaRPr lang="en-US"/>
          </a:p>
        </p:txBody>
      </p:sp>
    </p:spTree>
    <p:extLst>
      <p:ext uri="{BB962C8B-B14F-4D97-AF65-F5344CB8AC3E}">
        <p14:creationId xmlns:p14="http://schemas.microsoft.com/office/powerpoint/2010/main" val="1511821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1FC026-6BBF-AA43-B596-5822B9887275}" type="slidenum">
              <a:rPr lang="en-US" smtClean="0"/>
              <a:t>6</a:t>
            </a:fld>
            <a:endParaRPr lang="en-US"/>
          </a:p>
        </p:txBody>
      </p:sp>
    </p:spTree>
    <p:extLst>
      <p:ext uri="{BB962C8B-B14F-4D97-AF65-F5344CB8AC3E}">
        <p14:creationId xmlns:p14="http://schemas.microsoft.com/office/powerpoint/2010/main" val="1852669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1FC026-6BBF-AA43-B596-5822B9887275}" type="slidenum">
              <a:rPr lang="en-US" smtClean="0"/>
              <a:t>10</a:t>
            </a:fld>
            <a:endParaRPr lang="en-US"/>
          </a:p>
        </p:txBody>
      </p:sp>
    </p:spTree>
    <p:extLst>
      <p:ext uri="{BB962C8B-B14F-4D97-AF65-F5344CB8AC3E}">
        <p14:creationId xmlns:p14="http://schemas.microsoft.com/office/powerpoint/2010/main" val="3261783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533091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2922828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4248680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4274627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6186076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2028530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1917904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1719949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17388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72831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10561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2024323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62410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485037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364373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438545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104094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512988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677055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71085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32961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196820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781815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889541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3749569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sp>
        <p:nvSpPr>
          <p:cNvPr id="2" name="Rectangle 1">
            <a:extLst>
              <a:ext uri="{FF2B5EF4-FFF2-40B4-BE49-F238E27FC236}">
                <a16:creationId xmlns:a16="http://schemas.microsoft.com/office/drawing/2014/main" id="{BD74F4CE-395A-4073-FF24-4366DF594CB2}"/>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54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a:p>
        </p:txBody>
      </p:sp>
    </p:spTree>
    <p:extLst>
      <p:ext uri="{BB962C8B-B14F-4D97-AF65-F5344CB8AC3E}">
        <p14:creationId xmlns:p14="http://schemas.microsoft.com/office/powerpoint/2010/main" val="1469724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231624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1/18/24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276390453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6.png"/><Relationship Id="rId7" Type="http://schemas.openxmlformats.org/officeDocument/2006/relationships/hyperlink" Target="http://www.mededonthego.com/" TargetMode="External"/><Relationship Id="rId2" Type="http://schemas.openxmlformats.org/officeDocument/2006/relationships/notesSlide" Target="../notesSlides/notesSlide4.xml"/><Relationship Id="rId1" Type="http://schemas.openxmlformats.org/officeDocument/2006/relationships/slideLayout" Target="../slideLayouts/slideLayout23.xml"/><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21.svg"/><Relationship Id="rId4" Type="http://schemas.openxmlformats.org/officeDocument/2006/relationships/image" Target="../media/image17.svg"/><Relationship Id="rId9" Type="http://schemas.openxmlformats.org/officeDocument/2006/relationships/image" Target="../media/image20.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19"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13.jpe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40D28-91F1-75FA-7DCE-84AD46467D94}"/>
              </a:ext>
            </a:extLst>
          </p:cNvPr>
          <p:cNvSpPr>
            <a:spLocks noGrp="1"/>
          </p:cNvSpPr>
          <p:nvPr>
            <p:ph type="title"/>
          </p:nvPr>
        </p:nvSpPr>
        <p:spPr>
          <a:xfrm>
            <a:off x="831850" y="1101482"/>
            <a:ext cx="10515600" cy="2825748"/>
          </a:xfrm>
        </p:spPr>
        <p:txBody>
          <a:bodyPr/>
          <a:lstStyle/>
          <a:p>
            <a:r>
              <a:rPr lang="en-US" dirty="0"/>
              <a:t>Identifying Patients at Risk for VTE</a:t>
            </a:r>
          </a:p>
        </p:txBody>
      </p:sp>
      <p:sp>
        <p:nvSpPr>
          <p:cNvPr id="3" name="Subtitle 2">
            <a:extLst>
              <a:ext uri="{FF2B5EF4-FFF2-40B4-BE49-F238E27FC236}">
                <a16:creationId xmlns:a16="http://schemas.microsoft.com/office/drawing/2014/main" id="{A66B01CB-B860-9CB2-7FE7-95192E5A6AA8}"/>
              </a:ext>
            </a:extLst>
          </p:cNvPr>
          <p:cNvSpPr>
            <a:spLocks noGrp="1"/>
          </p:cNvSpPr>
          <p:nvPr>
            <p:ph type="body" idx="1"/>
          </p:nvPr>
        </p:nvSpPr>
        <p:spPr>
          <a:xfrm>
            <a:off x="831850" y="4208338"/>
            <a:ext cx="10515600" cy="1766887"/>
          </a:xfrm>
        </p:spPr>
        <p:txBody>
          <a:bodyPr>
            <a:normAutofit fontScale="70000" lnSpcReduction="20000"/>
          </a:bodyPr>
          <a:lstStyle/>
          <a:p>
            <a:r>
              <a:rPr lang="en-US" dirty="0"/>
              <a:t>Geoffrey Barnes, MD, MSc</a:t>
            </a:r>
          </a:p>
          <a:p>
            <a:r>
              <a:rPr lang="en-US" dirty="0"/>
              <a:t>Associate Professor of Internal Medicine</a:t>
            </a:r>
          </a:p>
          <a:p>
            <a:r>
              <a:rPr lang="en-US" dirty="0"/>
              <a:t>Vascular and Cardiovascular Medicine</a:t>
            </a:r>
          </a:p>
          <a:p>
            <a:r>
              <a:rPr lang="en-US" dirty="0"/>
              <a:t>Frankel Cardiovascular Center</a:t>
            </a:r>
          </a:p>
          <a:p>
            <a:r>
              <a:rPr lang="en-US" dirty="0"/>
              <a:t>University of Michigan</a:t>
            </a:r>
          </a:p>
          <a:p>
            <a:r>
              <a:rPr lang="en-US" dirty="0"/>
              <a:t>Ann Arbor, MI</a:t>
            </a:r>
          </a:p>
        </p:txBody>
      </p:sp>
    </p:spTree>
    <p:extLst>
      <p:ext uri="{BB962C8B-B14F-4D97-AF65-F5344CB8AC3E}">
        <p14:creationId xmlns:p14="http://schemas.microsoft.com/office/powerpoint/2010/main" val="482462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A86F2-E359-7BAB-428D-72DC519E04D4}"/>
              </a:ext>
            </a:extLst>
          </p:cNvPr>
          <p:cNvSpPr>
            <a:spLocks noGrp="1"/>
          </p:cNvSpPr>
          <p:nvPr>
            <p:ph type="title"/>
          </p:nvPr>
        </p:nvSpPr>
        <p:spPr>
          <a:xfrm>
            <a:off x="838200" y="-1"/>
            <a:ext cx="10515600" cy="1105949"/>
          </a:xfrm>
        </p:spPr>
        <p:txBody>
          <a:bodyPr/>
          <a:lstStyle/>
          <a:p>
            <a:r>
              <a:rPr lang="en-US" dirty="0"/>
              <a:t>Diagnostic Algorithms for DVT and PE</a:t>
            </a:r>
          </a:p>
        </p:txBody>
      </p:sp>
      <p:sp>
        <p:nvSpPr>
          <p:cNvPr id="4" name="Rounded Rectangle 3">
            <a:extLst>
              <a:ext uri="{FF2B5EF4-FFF2-40B4-BE49-F238E27FC236}">
                <a16:creationId xmlns:a16="http://schemas.microsoft.com/office/drawing/2014/main" id="{AF3E01A1-C49C-E07E-DBBB-079D4DA74266}"/>
              </a:ext>
            </a:extLst>
          </p:cNvPr>
          <p:cNvSpPr/>
          <p:nvPr/>
        </p:nvSpPr>
        <p:spPr>
          <a:xfrm>
            <a:off x="2128790" y="1698009"/>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Wells DVT Score</a:t>
            </a:r>
          </a:p>
        </p:txBody>
      </p:sp>
      <p:sp>
        <p:nvSpPr>
          <p:cNvPr id="5" name="Rounded Rectangle 4">
            <a:extLst>
              <a:ext uri="{FF2B5EF4-FFF2-40B4-BE49-F238E27FC236}">
                <a16:creationId xmlns:a16="http://schemas.microsoft.com/office/drawing/2014/main" id="{B5C6AEFA-B73D-DCD3-1233-6E3968AACDB8}"/>
              </a:ext>
            </a:extLst>
          </p:cNvPr>
          <p:cNvSpPr/>
          <p:nvPr/>
        </p:nvSpPr>
        <p:spPr>
          <a:xfrm>
            <a:off x="1208745" y="2565577"/>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DVT Unlikely (≤1)</a:t>
            </a:r>
          </a:p>
        </p:txBody>
      </p:sp>
      <p:sp>
        <p:nvSpPr>
          <p:cNvPr id="6" name="Rounded Rectangle 5">
            <a:extLst>
              <a:ext uri="{FF2B5EF4-FFF2-40B4-BE49-F238E27FC236}">
                <a16:creationId xmlns:a16="http://schemas.microsoft.com/office/drawing/2014/main" id="{5CEA5154-B826-B881-DA20-20FFAFA13366}"/>
              </a:ext>
            </a:extLst>
          </p:cNvPr>
          <p:cNvSpPr/>
          <p:nvPr/>
        </p:nvSpPr>
        <p:spPr>
          <a:xfrm>
            <a:off x="1208745" y="3705755"/>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D-dimer test</a:t>
            </a:r>
          </a:p>
        </p:txBody>
      </p:sp>
      <p:sp>
        <p:nvSpPr>
          <p:cNvPr id="7" name="Rounded Rectangle 6">
            <a:extLst>
              <a:ext uri="{FF2B5EF4-FFF2-40B4-BE49-F238E27FC236}">
                <a16:creationId xmlns:a16="http://schemas.microsoft.com/office/drawing/2014/main" id="{D11D8697-E42F-F404-5794-FAAC4554E9B3}"/>
              </a:ext>
            </a:extLst>
          </p:cNvPr>
          <p:cNvSpPr/>
          <p:nvPr/>
        </p:nvSpPr>
        <p:spPr>
          <a:xfrm>
            <a:off x="1208744" y="4998333"/>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DVT “ruled out”</a:t>
            </a:r>
          </a:p>
        </p:txBody>
      </p:sp>
      <p:sp>
        <p:nvSpPr>
          <p:cNvPr id="8" name="Rounded Rectangle 7">
            <a:extLst>
              <a:ext uri="{FF2B5EF4-FFF2-40B4-BE49-F238E27FC236}">
                <a16:creationId xmlns:a16="http://schemas.microsoft.com/office/drawing/2014/main" id="{50BEBC79-8350-0139-4EB1-F6D706025EF4}"/>
              </a:ext>
            </a:extLst>
          </p:cNvPr>
          <p:cNvSpPr/>
          <p:nvPr/>
        </p:nvSpPr>
        <p:spPr>
          <a:xfrm>
            <a:off x="3127856" y="2565577"/>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DVT Likely (&gt;1)</a:t>
            </a:r>
          </a:p>
        </p:txBody>
      </p:sp>
      <p:sp>
        <p:nvSpPr>
          <p:cNvPr id="9" name="Rounded Rectangle 8">
            <a:extLst>
              <a:ext uri="{FF2B5EF4-FFF2-40B4-BE49-F238E27FC236}">
                <a16:creationId xmlns:a16="http://schemas.microsoft.com/office/drawing/2014/main" id="{9F3526AD-773B-E4B5-3996-46CB81E700A8}"/>
              </a:ext>
            </a:extLst>
          </p:cNvPr>
          <p:cNvSpPr/>
          <p:nvPr/>
        </p:nvSpPr>
        <p:spPr>
          <a:xfrm>
            <a:off x="3093989" y="4685244"/>
            <a:ext cx="1540933" cy="84366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DVT Scan (compression ultrasound)</a:t>
            </a:r>
          </a:p>
        </p:txBody>
      </p:sp>
      <p:cxnSp>
        <p:nvCxnSpPr>
          <p:cNvPr id="11" name="Straight Arrow Connector 10">
            <a:extLst>
              <a:ext uri="{FF2B5EF4-FFF2-40B4-BE49-F238E27FC236}">
                <a16:creationId xmlns:a16="http://schemas.microsoft.com/office/drawing/2014/main" id="{23A148AD-0C65-7F2E-8A28-8071CCC6E029}"/>
              </a:ext>
            </a:extLst>
          </p:cNvPr>
          <p:cNvCxnSpPr>
            <a:stCxn id="4" idx="2"/>
            <a:endCxn id="5" idx="0"/>
          </p:cNvCxnSpPr>
          <p:nvPr/>
        </p:nvCxnSpPr>
        <p:spPr>
          <a:xfrm flipH="1">
            <a:off x="1925590" y="2228587"/>
            <a:ext cx="920045" cy="33699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BEB938D-723B-F6CD-3956-1C5C342B98CF}"/>
              </a:ext>
            </a:extLst>
          </p:cNvPr>
          <p:cNvCxnSpPr>
            <a:cxnSpLocks/>
            <a:stCxn id="4" idx="2"/>
            <a:endCxn id="8" idx="0"/>
          </p:cNvCxnSpPr>
          <p:nvPr/>
        </p:nvCxnSpPr>
        <p:spPr>
          <a:xfrm>
            <a:off x="2845635" y="2228587"/>
            <a:ext cx="999066" cy="33699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B6FBDE0-FBC7-6316-76D6-6337E5280FD0}"/>
              </a:ext>
            </a:extLst>
          </p:cNvPr>
          <p:cNvCxnSpPr>
            <a:cxnSpLocks/>
            <a:stCxn id="5" idx="2"/>
            <a:endCxn id="6" idx="0"/>
          </p:cNvCxnSpPr>
          <p:nvPr/>
        </p:nvCxnSpPr>
        <p:spPr>
          <a:xfrm>
            <a:off x="1925590" y="3096155"/>
            <a:ext cx="0" cy="6096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9AC4F603-212C-D0A3-3B1A-007F3CB1FD92}"/>
              </a:ext>
            </a:extLst>
          </p:cNvPr>
          <p:cNvCxnSpPr>
            <a:cxnSpLocks/>
            <a:stCxn id="8" idx="2"/>
            <a:endCxn id="9" idx="0"/>
          </p:cNvCxnSpPr>
          <p:nvPr/>
        </p:nvCxnSpPr>
        <p:spPr>
          <a:xfrm>
            <a:off x="3844701" y="3096155"/>
            <a:ext cx="19755" cy="15890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E9DD903A-13AA-C364-9A4A-5142BF9E5C09}"/>
              </a:ext>
            </a:extLst>
          </p:cNvPr>
          <p:cNvCxnSpPr>
            <a:cxnSpLocks/>
            <a:stCxn id="6" idx="2"/>
            <a:endCxn id="7" idx="0"/>
          </p:cNvCxnSpPr>
          <p:nvPr/>
        </p:nvCxnSpPr>
        <p:spPr>
          <a:xfrm flipH="1">
            <a:off x="1925589" y="4236333"/>
            <a:ext cx="1" cy="7620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9D4DC17A-2EB4-FEB5-8250-8D28EF5E70B1}"/>
              </a:ext>
            </a:extLst>
          </p:cNvPr>
          <p:cNvCxnSpPr>
            <a:cxnSpLocks/>
            <a:stCxn id="6" idx="2"/>
            <a:endCxn id="9" idx="0"/>
          </p:cNvCxnSpPr>
          <p:nvPr/>
        </p:nvCxnSpPr>
        <p:spPr>
          <a:xfrm>
            <a:off x="1925590" y="4236333"/>
            <a:ext cx="1938866" cy="44891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B685B3B-7077-9B34-BCB3-F67BF92F3669}"/>
              </a:ext>
            </a:extLst>
          </p:cNvPr>
          <p:cNvSpPr txBox="1"/>
          <p:nvPr/>
        </p:nvSpPr>
        <p:spPr>
          <a:xfrm>
            <a:off x="2787870" y="4154666"/>
            <a:ext cx="441146"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a:t>
            </a:r>
          </a:p>
        </p:txBody>
      </p:sp>
      <p:sp>
        <p:nvSpPr>
          <p:cNvPr id="29" name="TextBox 28">
            <a:extLst>
              <a:ext uri="{FF2B5EF4-FFF2-40B4-BE49-F238E27FC236}">
                <a16:creationId xmlns:a16="http://schemas.microsoft.com/office/drawing/2014/main" id="{344E4832-DED2-47CE-2F6B-561149326704}"/>
              </a:ext>
            </a:extLst>
          </p:cNvPr>
          <p:cNvSpPr txBox="1"/>
          <p:nvPr/>
        </p:nvSpPr>
        <p:spPr>
          <a:xfrm>
            <a:off x="1521758" y="4444311"/>
            <a:ext cx="396262"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a:t>
            </a:r>
          </a:p>
        </p:txBody>
      </p:sp>
      <p:sp>
        <p:nvSpPr>
          <p:cNvPr id="30" name="Rounded Rectangle 29">
            <a:extLst>
              <a:ext uri="{FF2B5EF4-FFF2-40B4-BE49-F238E27FC236}">
                <a16:creationId xmlns:a16="http://schemas.microsoft.com/office/drawing/2014/main" id="{38375291-AF6E-9FDE-08F6-A9DF1DB4DF89}"/>
              </a:ext>
            </a:extLst>
          </p:cNvPr>
          <p:cNvSpPr/>
          <p:nvPr/>
        </p:nvSpPr>
        <p:spPr>
          <a:xfrm>
            <a:off x="8149744" y="1765033"/>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Wells PE Score</a:t>
            </a:r>
          </a:p>
        </p:txBody>
      </p:sp>
      <p:sp>
        <p:nvSpPr>
          <p:cNvPr id="31" name="Rounded Rectangle 30">
            <a:extLst>
              <a:ext uri="{FF2B5EF4-FFF2-40B4-BE49-F238E27FC236}">
                <a16:creationId xmlns:a16="http://schemas.microsoft.com/office/drawing/2014/main" id="{D2238404-7A66-92B1-CD92-802233F2FFDC}"/>
              </a:ext>
            </a:extLst>
          </p:cNvPr>
          <p:cNvSpPr/>
          <p:nvPr/>
        </p:nvSpPr>
        <p:spPr>
          <a:xfrm>
            <a:off x="6716055" y="2565577"/>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PE Unlikely (≤4)</a:t>
            </a:r>
          </a:p>
        </p:txBody>
      </p:sp>
      <p:sp>
        <p:nvSpPr>
          <p:cNvPr id="32" name="Rounded Rectangle 31">
            <a:extLst>
              <a:ext uri="{FF2B5EF4-FFF2-40B4-BE49-F238E27FC236}">
                <a16:creationId xmlns:a16="http://schemas.microsoft.com/office/drawing/2014/main" id="{5FA2CB41-CDCC-274C-50A6-8378A1EFB643}"/>
              </a:ext>
            </a:extLst>
          </p:cNvPr>
          <p:cNvSpPr/>
          <p:nvPr/>
        </p:nvSpPr>
        <p:spPr>
          <a:xfrm>
            <a:off x="9549566" y="2565577"/>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PE Likely (&gt;4)</a:t>
            </a:r>
          </a:p>
        </p:txBody>
      </p:sp>
      <p:sp>
        <p:nvSpPr>
          <p:cNvPr id="33" name="Rounded Rectangle 32">
            <a:extLst>
              <a:ext uri="{FF2B5EF4-FFF2-40B4-BE49-F238E27FC236}">
                <a16:creationId xmlns:a16="http://schemas.microsoft.com/office/drawing/2014/main" id="{7543D592-F984-7CFF-CA2E-A8134439B496}"/>
              </a:ext>
            </a:extLst>
          </p:cNvPr>
          <p:cNvSpPr/>
          <p:nvPr/>
        </p:nvSpPr>
        <p:spPr>
          <a:xfrm>
            <a:off x="5558941" y="3550969"/>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Check PERC Rule</a:t>
            </a:r>
          </a:p>
        </p:txBody>
      </p:sp>
      <p:sp>
        <p:nvSpPr>
          <p:cNvPr id="35" name="Rounded Rectangle 34">
            <a:extLst>
              <a:ext uri="{FF2B5EF4-FFF2-40B4-BE49-F238E27FC236}">
                <a16:creationId xmlns:a16="http://schemas.microsoft.com/office/drawing/2014/main" id="{A2C50C3A-53B0-E09C-78E6-F6998D3ADF1E}"/>
              </a:ext>
            </a:extLst>
          </p:cNvPr>
          <p:cNvSpPr/>
          <p:nvPr/>
        </p:nvSpPr>
        <p:spPr>
          <a:xfrm>
            <a:off x="6603165" y="4691477"/>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PE “ruled out”</a:t>
            </a:r>
          </a:p>
        </p:txBody>
      </p:sp>
      <p:sp>
        <p:nvSpPr>
          <p:cNvPr id="36" name="Rounded Rectangle 35">
            <a:extLst>
              <a:ext uri="{FF2B5EF4-FFF2-40B4-BE49-F238E27FC236}">
                <a16:creationId xmlns:a16="http://schemas.microsoft.com/office/drawing/2014/main" id="{C419C3AA-FDBA-991F-270E-9AF63EB78011}"/>
              </a:ext>
            </a:extLst>
          </p:cNvPr>
          <p:cNvSpPr/>
          <p:nvPr/>
        </p:nvSpPr>
        <p:spPr>
          <a:xfrm>
            <a:off x="7709475" y="3538276"/>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D-dimer test</a:t>
            </a:r>
          </a:p>
        </p:txBody>
      </p:sp>
      <p:sp>
        <p:nvSpPr>
          <p:cNvPr id="37" name="Rounded Rectangle 36">
            <a:extLst>
              <a:ext uri="{FF2B5EF4-FFF2-40B4-BE49-F238E27FC236}">
                <a16:creationId xmlns:a16="http://schemas.microsoft.com/office/drawing/2014/main" id="{FBAAF363-23BB-C8F0-940A-439D16D12258}"/>
              </a:ext>
            </a:extLst>
          </p:cNvPr>
          <p:cNvSpPr/>
          <p:nvPr/>
        </p:nvSpPr>
        <p:spPr>
          <a:xfrm>
            <a:off x="9566499" y="4691477"/>
            <a:ext cx="1433689" cy="530578"/>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panose="020F0502020204030204" pitchFamily="34" charset="0"/>
                <a:cs typeface="Calibri" panose="020F0502020204030204" pitchFamily="34" charset="0"/>
              </a:rPr>
              <a:t>PECT</a:t>
            </a:r>
          </a:p>
        </p:txBody>
      </p:sp>
      <p:cxnSp>
        <p:nvCxnSpPr>
          <p:cNvPr id="38" name="Straight Arrow Connector 37">
            <a:extLst>
              <a:ext uri="{FF2B5EF4-FFF2-40B4-BE49-F238E27FC236}">
                <a16:creationId xmlns:a16="http://schemas.microsoft.com/office/drawing/2014/main" id="{882F6769-935D-D8E6-C582-E606C2C69214}"/>
              </a:ext>
            </a:extLst>
          </p:cNvPr>
          <p:cNvCxnSpPr>
            <a:cxnSpLocks/>
            <a:stCxn id="30" idx="2"/>
            <a:endCxn id="31" idx="0"/>
          </p:cNvCxnSpPr>
          <p:nvPr/>
        </p:nvCxnSpPr>
        <p:spPr>
          <a:xfrm flipH="1">
            <a:off x="7432900" y="2295611"/>
            <a:ext cx="1433689" cy="2699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0184F414-B71E-7637-92BF-730DD782E826}"/>
              </a:ext>
            </a:extLst>
          </p:cNvPr>
          <p:cNvCxnSpPr>
            <a:cxnSpLocks/>
            <a:stCxn id="30" idx="2"/>
            <a:endCxn id="32" idx="0"/>
          </p:cNvCxnSpPr>
          <p:nvPr/>
        </p:nvCxnSpPr>
        <p:spPr>
          <a:xfrm>
            <a:off x="8866589" y="2295611"/>
            <a:ext cx="1399822" cy="2699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1185FAD3-A883-911F-5B37-1CEE2439090B}"/>
              </a:ext>
            </a:extLst>
          </p:cNvPr>
          <p:cNvCxnSpPr>
            <a:cxnSpLocks/>
            <a:stCxn id="31" idx="2"/>
            <a:endCxn id="33" idx="0"/>
          </p:cNvCxnSpPr>
          <p:nvPr/>
        </p:nvCxnSpPr>
        <p:spPr>
          <a:xfrm flipH="1">
            <a:off x="6275786" y="3096155"/>
            <a:ext cx="1157114" cy="45481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61DAEA2C-C470-2954-56C7-EC9EAB2C4014}"/>
              </a:ext>
            </a:extLst>
          </p:cNvPr>
          <p:cNvCxnSpPr>
            <a:cxnSpLocks/>
            <a:stCxn id="31" idx="2"/>
            <a:endCxn id="36" idx="0"/>
          </p:cNvCxnSpPr>
          <p:nvPr/>
        </p:nvCxnSpPr>
        <p:spPr>
          <a:xfrm>
            <a:off x="7432900" y="3096155"/>
            <a:ext cx="993420" cy="44212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BA9E329C-FDC7-9D30-04A6-072F190A674B}"/>
              </a:ext>
            </a:extLst>
          </p:cNvPr>
          <p:cNvCxnSpPr>
            <a:cxnSpLocks/>
            <a:stCxn id="33" idx="2"/>
            <a:endCxn id="35" idx="0"/>
          </p:cNvCxnSpPr>
          <p:nvPr/>
        </p:nvCxnSpPr>
        <p:spPr>
          <a:xfrm>
            <a:off x="6275786" y="4081547"/>
            <a:ext cx="1044224" cy="6099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AA264CAF-7A52-A1FC-2B1E-1C6960DA07F5}"/>
              </a:ext>
            </a:extLst>
          </p:cNvPr>
          <p:cNvCxnSpPr>
            <a:cxnSpLocks/>
            <a:stCxn id="33" idx="3"/>
            <a:endCxn id="36" idx="1"/>
          </p:cNvCxnSpPr>
          <p:nvPr/>
        </p:nvCxnSpPr>
        <p:spPr>
          <a:xfrm flipV="1">
            <a:off x="6992630" y="3812972"/>
            <a:ext cx="707438" cy="328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177592B4-6983-587E-BBBD-381EC51023E9}"/>
              </a:ext>
            </a:extLst>
          </p:cNvPr>
          <p:cNvCxnSpPr>
            <a:cxnSpLocks/>
            <a:stCxn id="36" idx="2"/>
            <a:endCxn id="35" idx="0"/>
          </p:cNvCxnSpPr>
          <p:nvPr/>
        </p:nvCxnSpPr>
        <p:spPr>
          <a:xfrm flipH="1">
            <a:off x="7320010" y="4068854"/>
            <a:ext cx="1106310" cy="62262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933DBB7B-A29A-5BC3-2D65-D6970A0C870C}"/>
              </a:ext>
            </a:extLst>
          </p:cNvPr>
          <p:cNvCxnSpPr>
            <a:cxnSpLocks/>
            <a:stCxn id="36" idx="2"/>
            <a:endCxn id="37" idx="0"/>
          </p:cNvCxnSpPr>
          <p:nvPr/>
        </p:nvCxnSpPr>
        <p:spPr>
          <a:xfrm>
            <a:off x="8426320" y="4068854"/>
            <a:ext cx="1857024" cy="62262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4E75FA3A-E0A4-83B8-4177-67BE6EB18180}"/>
              </a:ext>
            </a:extLst>
          </p:cNvPr>
          <p:cNvCxnSpPr>
            <a:cxnSpLocks/>
            <a:stCxn id="32" idx="2"/>
            <a:endCxn id="37" idx="0"/>
          </p:cNvCxnSpPr>
          <p:nvPr/>
        </p:nvCxnSpPr>
        <p:spPr>
          <a:xfrm>
            <a:off x="10266411" y="3096155"/>
            <a:ext cx="16933" cy="159532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0ADB1063-96A5-F73B-BEC6-B2CC17B44E46}"/>
              </a:ext>
            </a:extLst>
          </p:cNvPr>
          <p:cNvSpPr txBox="1"/>
          <p:nvPr/>
        </p:nvSpPr>
        <p:spPr>
          <a:xfrm>
            <a:off x="6372265" y="4242458"/>
            <a:ext cx="396262"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a:t>
            </a:r>
          </a:p>
        </p:txBody>
      </p:sp>
      <p:sp>
        <p:nvSpPr>
          <p:cNvPr id="69" name="TextBox 68">
            <a:extLst>
              <a:ext uri="{FF2B5EF4-FFF2-40B4-BE49-F238E27FC236}">
                <a16:creationId xmlns:a16="http://schemas.microsoft.com/office/drawing/2014/main" id="{7DE4E8B0-0067-4283-7FAF-5B8B9119BCFD}"/>
              </a:ext>
            </a:extLst>
          </p:cNvPr>
          <p:cNvSpPr txBox="1"/>
          <p:nvPr/>
        </p:nvSpPr>
        <p:spPr>
          <a:xfrm>
            <a:off x="7888433" y="4242458"/>
            <a:ext cx="396262"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a:t>
            </a:r>
          </a:p>
        </p:txBody>
      </p:sp>
      <p:sp>
        <p:nvSpPr>
          <p:cNvPr id="70" name="TextBox 69">
            <a:extLst>
              <a:ext uri="{FF2B5EF4-FFF2-40B4-BE49-F238E27FC236}">
                <a16:creationId xmlns:a16="http://schemas.microsoft.com/office/drawing/2014/main" id="{44CCA56A-6234-4D10-84F2-878331EFC9D8}"/>
              </a:ext>
            </a:extLst>
          </p:cNvPr>
          <p:cNvSpPr txBox="1"/>
          <p:nvPr/>
        </p:nvSpPr>
        <p:spPr>
          <a:xfrm>
            <a:off x="7133531" y="3457324"/>
            <a:ext cx="441146"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a:t>
            </a:r>
          </a:p>
        </p:txBody>
      </p:sp>
      <p:sp>
        <p:nvSpPr>
          <p:cNvPr id="71" name="TextBox 70">
            <a:extLst>
              <a:ext uri="{FF2B5EF4-FFF2-40B4-BE49-F238E27FC236}">
                <a16:creationId xmlns:a16="http://schemas.microsoft.com/office/drawing/2014/main" id="{E58E3608-3419-B7A7-D968-10608463E3C2}"/>
              </a:ext>
            </a:extLst>
          </p:cNvPr>
          <p:cNvSpPr txBox="1"/>
          <p:nvPr/>
        </p:nvSpPr>
        <p:spPr>
          <a:xfrm>
            <a:off x="8866588" y="4276932"/>
            <a:ext cx="441146" cy="369332"/>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a:t>
            </a:r>
          </a:p>
        </p:txBody>
      </p:sp>
      <p:sp>
        <p:nvSpPr>
          <p:cNvPr id="18" name="Footer Placeholder 17">
            <a:extLst>
              <a:ext uri="{FF2B5EF4-FFF2-40B4-BE49-F238E27FC236}">
                <a16:creationId xmlns:a16="http://schemas.microsoft.com/office/drawing/2014/main" id="{B6F9CDCA-E507-ACD9-C67A-38C6196CFB57}"/>
              </a:ext>
            </a:extLst>
          </p:cNvPr>
          <p:cNvSpPr>
            <a:spLocks noGrp="1"/>
          </p:cNvSpPr>
          <p:nvPr>
            <p:ph type="ftr" sz="quarter" idx="3"/>
          </p:nvPr>
        </p:nvSpPr>
        <p:spPr/>
        <p:txBody>
          <a:bodyPr/>
          <a:lstStyle/>
          <a:p>
            <a:r>
              <a:rPr lang="en-US" dirty="0"/>
              <a:t>PECT, positron emission computed tomography.
Wells PS, et al. </a:t>
            </a:r>
            <a:r>
              <a:rPr lang="en-US" i="1" dirty="0"/>
              <a:t>Ann Intern Med</a:t>
            </a:r>
            <a:r>
              <a:rPr lang="en-US" dirty="0"/>
              <a:t>. 2018;168(2):131-40. </a:t>
            </a:r>
          </a:p>
        </p:txBody>
      </p:sp>
    </p:spTree>
    <p:extLst>
      <p:ext uri="{BB962C8B-B14F-4D97-AF65-F5344CB8AC3E}">
        <p14:creationId xmlns:p14="http://schemas.microsoft.com/office/powerpoint/2010/main" val="137782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0E31DF-836E-3C38-BB88-C5F779F0E3B6}"/>
              </a:ext>
            </a:extLst>
          </p:cNvPr>
          <p:cNvSpPr>
            <a:spLocks noGrp="1"/>
          </p:cNvSpPr>
          <p:nvPr>
            <p:ph idx="1"/>
          </p:nvPr>
        </p:nvSpPr>
        <p:spPr>
          <a:xfrm>
            <a:off x="838200" y="1285336"/>
            <a:ext cx="10515600" cy="4891627"/>
          </a:xfrm>
        </p:spPr>
        <p:txBody>
          <a:bodyPr vert="horz" lIns="91440" tIns="45720" rIns="91440" bIns="45720" rtlCol="0" anchor="t">
            <a:normAutofit/>
          </a:bodyPr>
          <a:lstStyle/>
          <a:p>
            <a:r>
              <a:rPr lang="en-US" sz="3200" dirty="0">
                <a:latin typeface="Calibri"/>
                <a:ea typeface="Calibri"/>
                <a:cs typeface="Calibri"/>
              </a:rPr>
              <a:t>62-year-old woman with R leg swelling, pain, history of cancer</a:t>
            </a:r>
          </a:p>
          <a:p>
            <a:r>
              <a:rPr lang="en-US" sz="3200" dirty="0">
                <a:latin typeface="Calibri"/>
                <a:ea typeface="Calibri"/>
                <a:cs typeface="Calibri"/>
              </a:rPr>
              <a:t>How to approach DVT diagnosis?</a:t>
            </a:r>
          </a:p>
          <a:p>
            <a:pPr lvl="1"/>
            <a:r>
              <a:rPr lang="en-US" sz="2800" dirty="0">
                <a:latin typeface="Calibri"/>
                <a:ea typeface="Calibri"/>
                <a:cs typeface="Calibri"/>
              </a:rPr>
              <a:t>Wells Score = 4 (cancer, entire leg swelling, asymmetric swelling, tenderness)</a:t>
            </a:r>
          </a:p>
          <a:p>
            <a:pPr lvl="1"/>
            <a:r>
              <a:rPr lang="en-US" sz="2800" dirty="0">
                <a:latin typeface="Calibri"/>
                <a:ea typeface="Calibri"/>
                <a:cs typeface="Calibri"/>
              </a:rPr>
              <a:t>Wells Score of 4 </a:t>
            </a:r>
            <a:r>
              <a:rPr lang="en-US" sz="2800" dirty="0">
                <a:latin typeface="Calibri"/>
                <a:ea typeface="Calibri"/>
                <a:cs typeface="Calibri"/>
                <a:sym typeface="Wingdings" pitchFamily="2" charset="2"/>
              </a:rPr>
              <a:t> High risk  DVT scan (compression ultrasound)</a:t>
            </a:r>
            <a:endParaRPr lang="en-US" sz="2800" dirty="0">
              <a:latin typeface="Calibri"/>
              <a:ea typeface="Calibri"/>
              <a:cs typeface="Calibri"/>
            </a:endParaRPr>
          </a:p>
        </p:txBody>
      </p:sp>
      <p:sp>
        <p:nvSpPr>
          <p:cNvPr id="2" name="Title 1">
            <a:extLst>
              <a:ext uri="{FF2B5EF4-FFF2-40B4-BE49-F238E27FC236}">
                <a16:creationId xmlns:a16="http://schemas.microsoft.com/office/drawing/2014/main" id="{928F9A94-F0CB-9349-CEE6-B1FA04CD8A63}"/>
              </a:ext>
            </a:extLst>
          </p:cNvPr>
          <p:cNvSpPr>
            <a:spLocks noGrp="1"/>
          </p:cNvSpPr>
          <p:nvPr>
            <p:ph type="title"/>
          </p:nvPr>
        </p:nvSpPr>
        <p:spPr>
          <a:xfrm>
            <a:off x="838200" y="-1"/>
            <a:ext cx="10515600" cy="1105949"/>
          </a:xfrm>
        </p:spPr>
        <p:txBody>
          <a:bodyPr/>
          <a:lstStyle/>
          <a:p>
            <a:r>
              <a:rPr lang="en-US" dirty="0"/>
              <a:t>Return to the Case</a:t>
            </a:r>
          </a:p>
        </p:txBody>
      </p:sp>
    </p:spTree>
    <p:extLst>
      <p:ext uri="{BB962C8B-B14F-4D97-AF65-F5344CB8AC3E}">
        <p14:creationId xmlns:p14="http://schemas.microsoft.com/office/powerpoint/2010/main" val="2777442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18548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Treating and Preventing Clots: Anticoagulation in Atrial Fibrillation and Venous Thromboembolism</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Discuss appropriate diagnostic criteria and challenges faced in screening patients who may be at risk for blood clots due to either AF or VTE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appropriate candidates for oral anticoagulation when AF or VTE is detected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Develop evidence-based, individualized treatment plans for patients with an indication for oral anticoagulation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9AAF89-718A-4C41-F2DE-E30CF35262FB}"/>
              </a:ext>
            </a:extLst>
          </p:cNvPr>
          <p:cNvSpPr>
            <a:spLocks noGrp="1"/>
          </p:cNvSpPr>
          <p:nvPr>
            <p:ph sz="half" idx="1"/>
          </p:nvPr>
        </p:nvSpPr>
        <p:spPr/>
        <p:txBody>
          <a:bodyPr>
            <a:normAutofit/>
          </a:bodyPr>
          <a:lstStyle/>
          <a:p>
            <a:r>
              <a:rPr lang="en-US" dirty="0"/>
              <a:t>62-year-old woman presents to primary care clinic with 3 days </a:t>
            </a:r>
            <a:br>
              <a:rPr lang="en-US" dirty="0"/>
            </a:br>
            <a:r>
              <a:rPr lang="en-US" dirty="0"/>
              <a:t>of R leg swelling and pain</a:t>
            </a:r>
          </a:p>
          <a:p>
            <a:r>
              <a:rPr lang="en-US" dirty="0"/>
              <a:t>PMH: Breast cancer – lumpectomy 2 months ago</a:t>
            </a:r>
          </a:p>
          <a:p>
            <a:r>
              <a:rPr lang="en-US" dirty="0"/>
              <a:t>PE: R leg with pitting edema, mild erythema, and larger </a:t>
            </a:r>
            <a:br>
              <a:rPr lang="en-US" dirty="0"/>
            </a:br>
            <a:r>
              <a:rPr lang="en-US" dirty="0"/>
              <a:t>than L leg at mid calf</a:t>
            </a:r>
          </a:p>
        </p:txBody>
      </p:sp>
      <p:pic>
        <p:nvPicPr>
          <p:cNvPr id="6" name="Content Placeholder 5" descr="A person sitting on a couch holding a cane&#10;&#10;Description automatically generated">
            <a:extLst>
              <a:ext uri="{FF2B5EF4-FFF2-40B4-BE49-F238E27FC236}">
                <a16:creationId xmlns:a16="http://schemas.microsoft.com/office/drawing/2014/main" id="{51E1036D-5989-7436-0038-6E2B550BC9AE}"/>
              </a:ext>
            </a:extLst>
          </p:cNvPr>
          <p:cNvPicPr>
            <a:picLocks noGrp="1" noChangeAspect="1"/>
          </p:cNvPicPr>
          <p:nvPr>
            <p:ph sz="half" idx="2"/>
          </p:nvPr>
        </p:nvPicPr>
        <p:blipFill>
          <a:blip r:embed="rId2" cstate="screen">
            <a:extLst>
              <a:ext uri="{28A0092B-C50C-407E-A947-70E740481C1C}">
                <a14:useLocalDpi xmlns:a14="http://schemas.microsoft.com/office/drawing/2010/main"/>
              </a:ext>
            </a:extLst>
          </a:blip>
          <a:stretch>
            <a:fillRect/>
          </a:stretch>
        </p:blipFill>
        <p:spPr>
          <a:xfrm>
            <a:off x="6172202" y="1285335"/>
            <a:ext cx="5181600" cy="3455502"/>
          </a:xfrm>
          <a:prstGeom prst="roundRect">
            <a:avLst>
              <a:gd name="adj" fmla="val 6540"/>
            </a:avLst>
          </a:prstGeom>
        </p:spPr>
      </p:pic>
      <p:sp>
        <p:nvSpPr>
          <p:cNvPr id="2" name="Title 1">
            <a:extLst>
              <a:ext uri="{FF2B5EF4-FFF2-40B4-BE49-F238E27FC236}">
                <a16:creationId xmlns:a16="http://schemas.microsoft.com/office/drawing/2014/main" id="{CBA901A7-EEEF-D09D-6EEB-68B6977DF034}"/>
              </a:ext>
            </a:extLst>
          </p:cNvPr>
          <p:cNvSpPr>
            <a:spLocks noGrp="1"/>
          </p:cNvSpPr>
          <p:nvPr>
            <p:ph type="title"/>
          </p:nvPr>
        </p:nvSpPr>
        <p:spPr/>
        <p:txBody>
          <a:bodyPr/>
          <a:lstStyle/>
          <a:p>
            <a:r>
              <a:rPr lang="en-US" dirty="0"/>
              <a:t>Clinical Case</a:t>
            </a:r>
          </a:p>
        </p:txBody>
      </p:sp>
      <p:sp>
        <p:nvSpPr>
          <p:cNvPr id="9" name="Footer Placeholder 8">
            <a:extLst>
              <a:ext uri="{FF2B5EF4-FFF2-40B4-BE49-F238E27FC236}">
                <a16:creationId xmlns:a16="http://schemas.microsoft.com/office/drawing/2014/main" id="{ABB4277D-D7F4-CBB3-21B7-5EE2D13188F6}"/>
              </a:ext>
            </a:extLst>
          </p:cNvPr>
          <p:cNvSpPr>
            <a:spLocks noGrp="1"/>
          </p:cNvSpPr>
          <p:nvPr>
            <p:ph type="ftr" sz="quarter" idx="3"/>
          </p:nvPr>
        </p:nvSpPr>
        <p:spPr/>
        <p:txBody>
          <a:bodyPr/>
          <a:lstStyle/>
          <a:p>
            <a:r>
              <a:rPr lang="en-US"/>
              <a:t>DVT, deep venous thrombosis; L, left; PE, physical examination; PMH, past medical history; R, right.</a:t>
            </a:r>
          </a:p>
        </p:txBody>
      </p:sp>
    </p:spTree>
    <p:extLst>
      <p:ext uri="{BB962C8B-B14F-4D97-AF65-F5344CB8AC3E}">
        <p14:creationId xmlns:p14="http://schemas.microsoft.com/office/powerpoint/2010/main" val="1719201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9AAF89-718A-4C41-F2DE-E30CF35262FB}"/>
              </a:ext>
            </a:extLst>
          </p:cNvPr>
          <p:cNvSpPr>
            <a:spLocks noGrp="1"/>
          </p:cNvSpPr>
          <p:nvPr>
            <p:ph sz="half" idx="1"/>
          </p:nvPr>
        </p:nvSpPr>
        <p:spPr/>
        <p:txBody>
          <a:bodyPr>
            <a:normAutofit/>
          </a:bodyPr>
          <a:lstStyle/>
          <a:p>
            <a:r>
              <a:rPr lang="en-US" dirty="0"/>
              <a:t>Key question:</a:t>
            </a:r>
          </a:p>
          <a:p>
            <a:pPr marL="514350" indent="-514350">
              <a:buFont typeface="+mj-lt"/>
              <a:buAutoNum type="arabicParenR"/>
            </a:pPr>
            <a:r>
              <a:rPr lang="en-US" dirty="0"/>
              <a:t>How best to go about diagnosis of DVT?</a:t>
            </a:r>
          </a:p>
        </p:txBody>
      </p:sp>
      <p:pic>
        <p:nvPicPr>
          <p:cNvPr id="6" name="Content Placeholder 5" descr="A person sitting on a couch holding a cane&#10;&#10;Description automatically generated">
            <a:extLst>
              <a:ext uri="{FF2B5EF4-FFF2-40B4-BE49-F238E27FC236}">
                <a16:creationId xmlns:a16="http://schemas.microsoft.com/office/drawing/2014/main" id="{51E1036D-5989-7436-0038-6E2B550BC9AE}"/>
              </a:ext>
            </a:extLst>
          </p:cNvPr>
          <p:cNvPicPr>
            <a:picLocks noGrp="1" noChangeAspect="1"/>
          </p:cNvPicPr>
          <p:nvPr>
            <p:ph sz="half" idx="2"/>
          </p:nvPr>
        </p:nvPicPr>
        <p:blipFill>
          <a:blip r:embed="rId2" cstate="screen">
            <a:extLst>
              <a:ext uri="{28A0092B-C50C-407E-A947-70E740481C1C}">
                <a14:useLocalDpi xmlns:a14="http://schemas.microsoft.com/office/drawing/2010/main"/>
              </a:ext>
            </a:extLst>
          </a:blip>
          <a:stretch>
            <a:fillRect/>
          </a:stretch>
        </p:blipFill>
        <p:spPr>
          <a:xfrm>
            <a:off x="6172202" y="1285335"/>
            <a:ext cx="5181600" cy="3455502"/>
          </a:xfrm>
          <a:prstGeom prst="roundRect">
            <a:avLst>
              <a:gd name="adj" fmla="val 6540"/>
            </a:avLst>
          </a:prstGeom>
        </p:spPr>
      </p:pic>
      <p:sp>
        <p:nvSpPr>
          <p:cNvPr id="2" name="Title 1">
            <a:extLst>
              <a:ext uri="{FF2B5EF4-FFF2-40B4-BE49-F238E27FC236}">
                <a16:creationId xmlns:a16="http://schemas.microsoft.com/office/drawing/2014/main" id="{CBA901A7-EEEF-D09D-6EEB-68B6977DF034}"/>
              </a:ext>
            </a:extLst>
          </p:cNvPr>
          <p:cNvSpPr>
            <a:spLocks noGrp="1"/>
          </p:cNvSpPr>
          <p:nvPr>
            <p:ph type="title"/>
          </p:nvPr>
        </p:nvSpPr>
        <p:spPr/>
        <p:txBody>
          <a:bodyPr/>
          <a:lstStyle/>
          <a:p>
            <a:r>
              <a:rPr lang="en-US" dirty="0"/>
              <a:t>Clinical Case</a:t>
            </a:r>
          </a:p>
        </p:txBody>
      </p:sp>
      <p:sp>
        <p:nvSpPr>
          <p:cNvPr id="9" name="Footer Placeholder 8">
            <a:extLst>
              <a:ext uri="{FF2B5EF4-FFF2-40B4-BE49-F238E27FC236}">
                <a16:creationId xmlns:a16="http://schemas.microsoft.com/office/drawing/2014/main" id="{ABB4277D-D7F4-CBB3-21B7-5EE2D13188F6}"/>
              </a:ext>
            </a:extLst>
          </p:cNvPr>
          <p:cNvSpPr>
            <a:spLocks noGrp="1"/>
          </p:cNvSpPr>
          <p:nvPr>
            <p:ph type="ftr" sz="quarter" idx="3"/>
          </p:nvPr>
        </p:nvSpPr>
        <p:spPr/>
        <p:txBody>
          <a:bodyPr/>
          <a:lstStyle/>
          <a:p>
            <a:r>
              <a:rPr lang="en-US"/>
              <a:t>DVT, deep venous thrombosis; L, left; PE, physical examination; PMH, past medical history; R, right.</a:t>
            </a:r>
          </a:p>
        </p:txBody>
      </p:sp>
    </p:spTree>
    <p:extLst>
      <p:ext uri="{BB962C8B-B14F-4D97-AF65-F5344CB8AC3E}">
        <p14:creationId xmlns:p14="http://schemas.microsoft.com/office/powerpoint/2010/main" val="2212465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CE4C2-609C-FAB1-EEA4-8C84FE00712D}"/>
              </a:ext>
            </a:extLst>
          </p:cNvPr>
          <p:cNvSpPr>
            <a:spLocks noGrp="1"/>
          </p:cNvSpPr>
          <p:nvPr>
            <p:ph type="title"/>
          </p:nvPr>
        </p:nvSpPr>
        <p:spPr/>
        <p:txBody>
          <a:bodyPr/>
          <a:lstStyle/>
          <a:p>
            <a:r>
              <a:rPr lang="en-US" dirty="0"/>
              <a:t>Defining Venous Thromboembolism (VTE)</a:t>
            </a:r>
          </a:p>
        </p:txBody>
      </p:sp>
      <p:sp>
        <p:nvSpPr>
          <p:cNvPr id="7" name="Footer Placeholder 6">
            <a:extLst>
              <a:ext uri="{FF2B5EF4-FFF2-40B4-BE49-F238E27FC236}">
                <a16:creationId xmlns:a16="http://schemas.microsoft.com/office/drawing/2014/main" id="{18ABD009-4118-F438-1ED0-F0AAD3BA9946}"/>
              </a:ext>
            </a:extLst>
          </p:cNvPr>
          <p:cNvSpPr>
            <a:spLocks noGrp="1"/>
          </p:cNvSpPr>
          <p:nvPr>
            <p:ph type="ftr" sz="quarter" idx="3"/>
          </p:nvPr>
        </p:nvSpPr>
        <p:spPr/>
        <p:txBody>
          <a:bodyPr/>
          <a:lstStyle/>
          <a:p>
            <a:r>
              <a:rPr lang="en-US" dirty="0"/>
              <a:t>VTE, venous thromboembolism.
International Society on Thrombosis and </a:t>
            </a:r>
            <a:r>
              <a:rPr lang="en-US" dirty="0" err="1"/>
              <a:t>Haemostasis</a:t>
            </a:r>
            <a:r>
              <a:rPr lang="en-US" dirty="0"/>
              <a:t>. </a:t>
            </a:r>
            <a:r>
              <a:rPr lang="en-US" dirty="0" err="1"/>
              <a:t>worldthrombosisday.org</a:t>
            </a:r>
            <a:endParaRPr lang="en-US" dirty="0"/>
          </a:p>
        </p:txBody>
      </p:sp>
      <p:sp>
        <p:nvSpPr>
          <p:cNvPr id="9" name="TextBox 8">
            <a:extLst>
              <a:ext uri="{FF2B5EF4-FFF2-40B4-BE49-F238E27FC236}">
                <a16:creationId xmlns:a16="http://schemas.microsoft.com/office/drawing/2014/main" id="{E54DB2B3-9748-7C6F-F642-AE76D77C967C}"/>
              </a:ext>
            </a:extLst>
          </p:cNvPr>
          <p:cNvSpPr txBox="1"/>
          <p:nvPr/>
        </p:nvSpPr>
        <p:spPr>
          <a:xfrm>
            <a:off x="838200" y="2892223"/>
            <a:ext cx="2954514" cy="2431435"/>
          </a:xfrm>
          <a:prstGeom prst="rect">
            <a:avLst/>
          </a:prstGeom>
          <a:noFill/>
        </p:spPr>
        <p:txBody>
          <a:bodyPr wrap="square">
            <a:spAutoFit/>
          </a:bodyPr>
          <a:lstStyle/>
          <a:p>
            <a:r>
              <a:rPr lang="en-US" sz="1900" dirty="0">
                <a:effectLst/>
                <a:latin typeface="Calibri" panose="020F0502020204030204" pitchFamily="34" charset="0"/>
                <a:cs typeface="Calibri" panose="020F0502020204030204" pitchFamily="34" charset="0"/>
              </a:rPr>
              <a:t>When a blood clot that has formed in the deep veins of the leg (or sometimes the arm) breaks away and travels to your lungs, it becomes a pulmonary embolism - this is potentially life threatening.</a:t>
            </a:r>
          </a:p>
        </p:txBody>
      </p:sp>
      <p:grpSp>
        <p:nvGrpSpPr>
          <p:cNvPr id="42" name="Group 41">
            <a:extLst>
              <a:ext uri="{FF2B5EF4-FFF2-40B4-BE49-F238E27FC236}">
                <a16:creationId xmlns:a16="http://schemas.microsoft.com/office/drawing/2014/main" id="{71377A77-56A0-FAC5-83B9-72858CD1062A}"/>
              </a:ext>
            </a:extLst>
          </p:cNvPr>
          <p:cNvGrpSpPr/>
          <p:nvPr/>
        </p:nvGrpSpPr>
        <p:grpSpPr>
          <a:xfrm>
            <a:off x="838200" y="1496486"/>
            <a:ext cx="3184168" cy="919660"/>
            <a:chOff x="838200" y="1496486"/>
            <a:chExt cx="3184168" cy="919660"/>
          </a:xfrm>
        </p:grpSpPr>
        <p:sp>
          <p:nvSpPr>
            <p:cNvPr id="20" name="TextBox 19">
              <a:extLst>
                <a:ext uri="{FF2B5EF4-FFF2-40B4-BE49-F238E27FC236}">
                  <a16:creationId xmlns:a16="http://schemas.microsoft.com/office/drawing/2014/main" id="{D7C89C6B-3215-73A7-5FCE-6D68300A84AE}"/>
                </a:ext>
              </a:extLst>
            </p:cNvPr>
            <p:cNvSpPr txBox="1"/>
            <p:nvPr/>
          </p:nvSpPr>
          <p:spPr>
            <a:xfrm>
              <a:off x="1754015" y="1627562"/>
              <a:ext cx="2268353" cy="707886"/>
            </a:xfrm>
            <a:prstGeom prst="rect">
              <a:avLst/>
            </a:prstGeom>
            <a:noFill/>
          </p:spPr>
          <p:txBody>
            <a:bodyPr wrap="square">
              <a:spAutoFit/>
            </a:bodyPr>
            <a:lstStyle/>
            <a:p>
              <a:pPr marL="0" indent="0">
                <a:buNone/>
              </a:pPr>
              <a:r>
                <a:rPr lang="en-US" sz="2000" b="1" dirty="0">
                  <a:latin typeface="Calibri" panose="020F0502020204030204" pitchFamily="34" charset="0"/>
                  <a:cs typeface="Calibri" panose="020F0502020204030204" pitchFamily="34" charset="0"/>
                </a:rPr>
                <a:t>Pulmonary </a:t>
              </a:r>
              <a:br>
                <a:rPr lang="en-US" sz="2000" b="1" dirty="0">
                  <a:latin typeface="Calibri" panose="020F0502020204030204" pitchFamily="34" charset="0"/>
                  <a:cs typeface="Calibri" panose="020F0502020204030204" pitchFamily="34" charset="0"/>
                </a:rPr>
              </a:br>
              <a:r>
                <a:rPr lang="en-US" sz="2000" b="1" dirty="0">
                  <a:latin typeface="Calibri" panose="020F0502020204030204" pitchFamily="34" charset="0"/>
                  <a:cs typeface="Calibri" panose="020F0502020204030204" pitchFamily="34" charset="0"/>
                </a:rPr>
                <a:t>Embolism (PE)</a:t>
              </a:r>
              <a:endParaRPr lang="en-US" sz="1400" b="1" dirty="0">
                <a:effectLst/>
                <a:latin typeface="Calibri" panose="020F0502020204030204" pitchFamily="34" charset="0"/>
                <a:cs typeface="Calibri" panose="020F0502020204030204" pitchFamily="34" charset="0"/>
              </a:endParaRPr>
            </a:p>
          </p:txBody>
        </p:sp>
        <p:pic>
          <p:nvPicPr>
            <p:cNvPr id="6" name="Picture 5" descr="A red lungs with a white background&#10;&#10;Description automatically generated">
              <a:extLst>
                <a:ext uri="{FF2B5EF4-FFF2-40B4-BE49-F238E27FC236}">
                  <a16:creationId xmlns:a16="http://schemas.microsoft.com/office/drawing/2014/main" id="{AE77AF9F-90AD-F012-089A-28AF07408B9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38200" y="1496486"/>
              <a:ext cx="915815" cy="919660"/>
            </a:xfrm>
            <a:prstGeom prst="rect">
              <a:avLst/>
            </a:prstGeom>
          </p:spPr>
        </p:pic>
      </p:grpSp>
      <p:sp>
        <p:nvSpPr>
          <p:cNvPr id="16" name="TextBox 15">
            <a:extLst>
              <a:ext uri="{FF2B5EF4-FFF2-40B4-BE49-F238E27FC236}">
                <a16:creationId xmlns:a16="http://schemas.microsoft.com/office/drawing/2014/main" id="{2C771F16-F370-EFD0-C8BD-CC11FCC437C2}"/>
              </a:ext>
            </a:extLst>
          </p:cNvPr>
          <p:cNvSpPr txBox="1"/>
          <p:nvPr/>
        </p:nvSpPr>
        <p:spPr>
          <a:xfrm>
            <a:off x="4066824" y="2892223"/>
            <a:ext cx="2954514" cy="2139047"/>
          </a:xfrm>
          <a:prstGeom prst="rect">
            <a:avLst/>
          </a:prstGeom>
          <a:noFill/>
        </p:spPr>
        <p:txBody>
          <a:bodyPr wrap="square">
            <a:spAutoFit/>
          </a:bodyPr>
          <a:lstStyle/>
          <a:p>
            <a:r>
              <a:rPr lang="en-US" sz="1900" dirty="0">
                <a:effectLst/>
                <a:latin typeface="Calibri" panose="020F0502020204030204" pitchFamily="34" charset="0"/>
                <a:cs typeface="Calibri" panose="020F0502020204030204" pitchFamily="34" charset="0"/>
              </a:rPr>
              <a:t>When a blood clot forms in a deep vein of the legs (or arms), this is called a "deep vein thrombosis" or DVT. If not prevented or caught early, DVT can cause serious medical problems.</a:t>
            </a:r>
          </a:p>
        </p:txBody>
      </p:sp>
      <p:sp>
        <p:nvSpPr>
          <p:cNvPr id="17" name="TextBox 16">
            <a:extLst>
              <a:ext uri="{FF2B5EF4-FFF2-40B4-BE49-F238E27FC236}">
                <a16:creationId xmlns:a16="http://schemas.microsoft.com/office/drawing/2014/main" id="{16A78240-6288-E6CB-A18B-E71C5B4E3B04}"/>
              </a:ext>
            </a:extLst>
          </p:cNvPr>
          <p:cNvSpPr txBox="1"/>
          <p:nvPr/>
        </p:nvSpPr>
        <p:spPr>
          <a:xfrm>
            <a:off x="7645401" y="2892223"/>
            <a:ext cx="3708399" cy="3308598"/>
          </a:xfrm>
          <a:prstGeom prst="rect">
            <a:avLst/>
          </a:prstGeom>
          <a:noFill/>
        </p:spPr>
        <p:txBody>
          <a:bodyPr wrap="square">
            <a:spAutoFit/>
          </a:bodyPr>
          <a:lstStyle/>
          <a:p>
            <a:r>
              <a:rPr lang="en-US" sz="1900" dirty="0">
                <a:effectLst/>
                <a:latin typeface="Calibri" panose="020F0502020204030204" pitchFamily="34" charset="0"/>
                <a:cs typeface="Calibri" panose="020F0502020204030204" pitchFamily="34" charset="0"/>
              </a:rPr>
              <a:t>If not prevented</a:t>
            </a:r>
          </a:p>
          <a:p>
            <a:r>
              <a:rPr lang="en-US" sz="1900" dirty="0">
                <a:effectLst/>
                <a:latin typeface="Calibri" panose="020F0502020204030204" pitchFamily="34" charset="0"/>
                <a:cs typeface="Calibri" panose="020F0502020204030204" pitchFamily="34" charset="0"/>
              </a:rPr>
              <a:t>or caught early, a deep vein thrombosis (DVT) can progress, with the blood clot breaking away and traveling to your lungs and becoming a potentially deadly pulmonary embolism (PE), which requires immediate medical attention. Together, DVT and </a:t>
            </a:r>
            <a:br>
              <a:rPr lang="en-US" sz="1900" dirty="0">
                <a:effectLst/>
                <a:latin typeface="Calibri" panose="020F0502020204030204" pitchFamily="34" charset="0"/>
                <a:cs typeface="Calibri" panose="020F0502020204030204" pitchFamily="34" charset="0"/>
              </a:rPr>
            </a:br>
            <a:r>
              <a:rPr lang="en-US" sz="1900" dirty="0">
                <a:effectLst/>
                <a:latin typeface="Calibri" panose="020F0502020204030204" pitchFamily="34" charset="0"/>
                <a:cs typeface="Calibri" panose="020F0502020204030204" pitchFamily="34" charset="0"/>
              </a:rPr>
              <a:t>PE are known as venous thromboembolism (VTE).</a:t>
            </a:r>
          </a:p>
        </p:txBody>
      </p:sp>
      <p:grpSp>
        <p:nvGrpSpPr>
          <p:cNvPr id="41" name="Group 40">
            <a:extLst>
              <a:ext uri="{FF2B5EF4-FFF2-40B4-BE49-F238E27FC236}">
                <a16:creationId xmlns:a16="http://schemas.microsoft.com/office/drawing/2014/main" id="{F7C4E9ED-CC41-5C53-8824-13A09D97F1C4}"/>
              </a:ext>
            </a:extLst>
          </p:cNvPr>
          <p:cNvGrpSpPr/>
          <p:nvPr/>
        </p:nvGrpSpPr>
        <p:grpSpPr>
          <a:xfrm>
            <a:off x="4134910" y="1524325"/>
            <a:ext cx="3293177" cy="1004711"/>
            <a:chOff x="4134910" y="1524325"/>
            <a:chExt cx="3293177" cy="1004711"/>
          </a:xfrm>
        </p:grpSpPr>
        <p:pic>
          <p:nvPicPr>
            <p:cNvPr id="11" name="Picture 10" descr="A red leg with a white background&#10;&#10;Description automatically generated">
              <a:extLst>
                <a:ext uri="{FF2B5EF4-FFF2-40B4-BE49-F238E27FC236}">
                  <a16:creationId xmlns:a16="http://schemas.microsoft.com/office/drawing/2014/main" id="{6F43543B-ECA3-8822-1F62-77534575A233}"/>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134910" y="1524325"/>
              <a:ext cx="912282" cy="1004711"/>
            </a:xfrm>
            <a:prstGeom prst="rect">
              <a:avLst/>
            </a:prstGeom>
          </p:spPr>
        </p:pic>
        <p:sp>
          <p:nvSpPr>
            <p:cNvPr id="21" name="TextBox 20">
              <a:extLst>
                <a:ext uri="{FF2B5EF4-FFF2-40B4-BE49-F238E27FC236}">
                  <a16:creationId xmlns:a16="http://schemas.microsoft.com/office/drawing/2014/main" id="{935BB782-9682-E05E-5D67-64374B2F2FED}"/>
                </a:ext>
              </a:extLst>
            </p:cNvPr>
            <p:cNvSpPr txBox="1"/>
            <p:nvPr/>
          </p:nvSpPr>
          <p:spPr>
            <a:xfrm>
              <a:off x="4892319" y="1627562"/>
              <a:ext cx="2535768" cy="707886"/>
            </a:xfrm>
            <a:prstGeom prst="rect">
              <a:avLst/>
            </a:prstGeom>
            <a:noFill/>
          </p:spPr>
          <p:txBody>
            <a:bodyPr wrap="square">
              <a:spAutoFit/>
            </a:bodyPr>
            <a:lstStyle/>
            <a:p>
              <a:pPr marL="0" indent="0">
                <a:buNone/>
              </a:pPr>
              <a:r>
                <a:rPr lang="en-US" sz="2000" b="1" dirty="0">
                  <a:latin typeface="Calibri" panose="020F0502020204030204" pitchFamily="34" charset="0"/>
                  <a:cs typeface="Calibri" panose="020F0502020204030204" pitchFamily="34" charset="0"/>
                </a:rPr>
                <a:t>Deep Vein Thrombosis (DVT)</a:t>
              </a:r>
              <a:endParaRPr lang="en-US" sz="1400" b="1" dirty="0">
                <a:effectLst/>
                <a:latin typeface="Calibri" panose="020F0502020204030204" pitchFamily="34" charset="0"/>
                <a:cs typeface="Calibri" panose="020F0502020204030204" pitchFamily="34" charset="0"/>
              </a:endParaRPr>
            </a:p>
          </p:txBody>
        </p:sp>
      </p:grpSp>
      <p:grpSp>
        <p:nvGrpSpPr>
          <p:cNvPr id="40" name="Group 39">
            <a:extLst>
              <a:ext uri="{FF2B5EF4-FFF2-40B4-BE49-F238E27FC236}">
                <a16:creationId xmlns:a16="http://schemas.microsoft.com/office/drawing/2014/main" id="{F5998F03-15EA-9247-2C92-A67077362466}"/>
              </a:ext>
            </a:extLst>
          </p:cNvPr>
          <p:cNvGrpSpPr/>
          <p:nvPr/>
        </p:nvGrpSpPr>
        <p:grpSpPr>
          <a:xfrm>
            <a:off x="8216195" y="1327423"/>
            <a:ext cx="2934756" cy="1208967"/>
            <a:chOff x="8216195" y="1327423"/>
            <a:chExt cx="2934756" cy="1208967"/>
          </a:xfrm>
        </p:grpSpPr>
        <p:pic>
          <p:nvPicPr>
            <p:cNvPr id="13" name="Picture 12" descr="A red and blue logo&#10;&#10;Description automatically generated">
              <a:extLst>
                <a:ext uri="{FF2B5EF4-FFF2-40B4-BE49-F238E27FC236}">
                  <a16:creationId xmlns:a16="http://schemas.microsoft.com/office/drawing/2014/main" id="{3F4EB225-C0B8-E268-F81A-2D6D2222C66F}"/>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8216195" y="1327423"/>
              <a:ext cx="1283405" cy="1208967"/>
            </a:xfrm>
            <a:prstGeom prst="rect">
              <a:avLst/>
            </a:prstGeom>
          </p:spPr>
        </p:pic>
        <p:sp>
          <p:nvSpPr>
            <p:cNvPr id="22" name="TextBox 21">
              <a:extLst>
                <a:ext uri="{FF2B5EF4-FFF2-40B4-BE49-F238E27FC236}">
                  <a16:creationId xmlns:a16="http://schemas.microsoft.com/office/drawing/2014/main" id="{DAA5D34D-306A-C3F2-18DE-09589C9D21D7}"/>
                </a:ext>
              </a:extLst>
            </p:cNvPr>
            <p:cNvSpPr txBox="1"/>
            <p:nvPr/>
          </p:nvSpPr>
          <p:spPr>
            <a:xfrm>
              <a:off x="9516885" y="1627562"/>
              <a:ext cx="1634066" cy="707886"/>
            </a:xfrm>
            <a:prstGeom prst="rect">
              <a:avLst/>
            </a:prstGeom>
            <a:noFill/>
          </p:spPr>
          <p:txBody>
            <a:bodyPr wrap="square">
              <a:spAutoFit/>
            </a:bodyPr>
            <a:lstStyle/>
            <a:p>
              <a:r>
                <a:rPr lang="en-US" sz="2000" b="1" dirty="0">
                  <a:effectLst/>
                  <a:latin typeface="Calibri" panose="020F0502020204030204" pitchFamily="34" charset="0"/>
                  <a:cs typeface="Calibri" panose="020F0502020204030204" pitchFamily="34" charset="0"/>
                </a:rPr>
                <a:t>DVT + PE </a:t>
              </a:r>
              <a:br>
                <a:rPr lang="en-US" sz="2000" b="1" dirty="0">
                  <a:effectLst/>
                  <a:latin typeface="Calibri" panose="020F0502020204030204" pitchFamily="34" charset="0"/>
                  <a:cs typeface="Calibri" panose="020F0502020204030204" pitchFamily="34" charset="0"/>
                </a:rPr>
              </a:br>
              <a:r>
                <a:rPr lang="en-US" sz="2000" b="1" dirty="0">
                  <a:effectLst/>
                  <a:latin typeface="Calibri" panose="020F0502020204030204" pitchFamily="34" charset="0"/>
                  <a:cs typeface="Calibri" panose="020F0502020204030204" pitchFamily="34" charset="0"/>
                </a:rPr>
                <a:t>= VTE</a:t>
              </a:r>
            </a:p>
          </p:txBody>
        </p:sp>
      </p:grpSp>
      <p:cxnSp>
        <p:nvCxnSpPr>
          <p:cNvPr id="27" name="Straight Connector 26">
            <a:extLst>
              <a:ext uri="{FF2B5EF4-FFF2-40B4-BE49-F238E27FC236}">
                <a16:creationId xmlns:a16="http://schemas.microsoft.com/office/drawing/2014/main" id="{78DAF77A-4325-D9BF-2686-C8905BDAC43C}"/>
              </a:ext>
            </a:extLst>
          </p:cNvPr>
          <p:cNvCxnSpPr>
            <a:cxnSpLocks/>
          </p:cNvCxnSpPr>
          <p:nvPr/>
        </p:nvCxnSpPr>
        <p:spPr>
          <a:xfrm>
            <a:off x="838200" y="2703443"/>
            <a:ext cx="295451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2D99E45-767E-7C87-FA93-7EEBDCEB3FC0}"/>
              </a:ext>
            </a:extLst>
          </p:cNvPr>
          <p:cNvCxnSpPr>
            <a:cxnSpLocks/>
          </p:cNvCxnSpPr>
          <p:nvPr/>
        </p:nvCxnSpPr>
        <p:spPr>
          <a:xfrm>
            <a:off x="4066823" y="2703443"/>
            <a:ext cx="295451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3EF13F6-C6CF-7092-355F-04823DC1124C}"/>
              </a:ext>
            </a:extLst>
          </p:cNvPr>
          <p:cNvCxnSpPr>
            <a:cxnSpLocks/>
          </p:cNvCxnSpPr>
          <p:nvPr/>
        </p:nvCxnSpPr>
        <p:spPr>
          <a:xfrm>
            <a:off x="7645401" y="2703443"/>
            <a:ext cx="3708399"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4003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0B949-F846-4640-F053-3F698A2E38DE}"/>
              </a:ext>
            </a:extLst>
          </p:cNvPr>
          <p:cNvSpPr>
            <a:spLocks noGrp="1"/>
          </p:cNvSpPr>
          <p:nvPr>
            <p:ph type="title"/>
          </p:nvPr>
        </p:nvSpPr>
        <p:spPr>
          <a:xfrm>
            <a:off x="838200" y="-1"/>
            <a:ext cx="10515600" cy="1105949"/>
          </a:xfrm>
        </p:spPr>
        <p:txBody>
          <a:bodyPr/>
          <a:lstStyle/>
          <a:p>
            <a:r>
              <a:rPr lang="en-US" dirty="0"/>
              <a:t>DVT and PE: Common Signs and Symptoms</a:t>
            </a:r>
          </a:p>
        </p:txBody>
      </p:sp>
      <p:graphicFrame>
        <p:nvGraphicFramePr>
          <p:cNvPr id="7" name="Content Placeholder 3">
            <a:extLst>
              <a:ext uri="{FF2B5EF4-FFF2-40B4-BE49-F238E27FC236}">
                <a16:creationId xmlns:a16="http://schemas.microsoft.com/office/drawing/2014/main" id="{99C7BC0B-96CD-611C-5189-92EB8DCDF40D}"/>
              </a:ext>
            </a:extLst>
          </p:cNvPr>
          <p:cNvGraphicFramePr>
            <a:graphicFrameLocks/>
          </p:cNvGraphicFramePr>
          <p:nvPr>
            <p:extLst>
              <p:ext uri="{D42A27DB-BD31-4B8C-83A1-F6EECF244321}">
                <p14:modId xmlns:p14="http://schemas.microsoft.com/office/powerpoint/2010/main" val="1457398017"/>
              </p:ext>
            </p:extLst>
          </p:nvPr>
        </p:nvGraphicFramePr>
        <p:xfrm>
          <a:off x="2590801" y="2763853"/>
          <a:ext cx="7010398" cy="22250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303030550"/>
                    </a:ext>
                  </a:extLst>
                </a:gridCol>
                <a:gridCol w="3505199">
                  <a:extLst>
                    <a:ext uri="{9D8B030D-6E8A-4147-A177-3AD203B41FA5}">
                      <a16:colId xmlns:a16="http://schemas.microsoft.com/office/drawing/2014/main" val="162015194"/>
                    </a:ext>
                  </a:extLst>
                </a:gridCol>
              </a:tblGrid>
              <a:tr h="370840">
                <a:tc>
                  <a:txBody>
                    <a:bodyPr/>
                    <a:lstStyle/>
                    <a:p>
                      <a:pPr algn="ctr"/>
                      <a:r>
                        <a:rPr lang="en-US" dirty="0"/>
                        <a:t>Deep Vein Thrombosis</a:t>
                      </a:r>
                    </a:p>
                  </a:txBody>
                  <a:tcPr/>
                </a:tc>
                <a:tc>
                  <a:txBody>
                    <a:bodyPr/>
                    <a:lstStyle/>
                    <a:p>
                      <a:pPr algn="ctr"/>
                      <a:r>
                        <a:rPr lang="en-US" dirty="0"/>
                        <a:t>Pulmonary Embolism</a:t>
                      </a:r>
                    </a:p>
                  </a:txBody>
                  <a:tcPr/>
                </a:tc>
                <a:extLst>
                  <a:ext uri="{0D108BD9-81ED-4DB2-BD59-A6C34878D82A}">
                    <a16:rowId xmlns:a16="http://schemas.microsoft.com/office/drawing/2014/main" val="1161411373"/>
                  </a:ext>
                </a:extLst>
              </a:tr>
              <a:tr h="370840">
                <a:tc>
                  <a:txBody>
                    <a:bodyPr/>
                    <a:lstStyle/>
                    <a:p>
                      <a:pPr algn="ctr"/>
                      <a:r>
                        <a:rPr lang="en-US" dirty="0"/>
                        <a:t>Leg swelling (unilateral)</a:t>
                      </a:r>
                    </a:p>
                  </a:txBody>
                  <a:tcPr/>
                </a:tc>
                <a:tc>
                  <a:txBody>
                    <a:bodyPr/>
                    <a:lstStyle/>
                    <a:p>
                      <a:pPr algn="ctr"/>
                      <a:r>
                        <a:rPr lang="en-US" dirty="0"/>
                        <a:t>Shortness of breath</a:t>
                      </a:r>
                    </a:p>
                  </a:txBody>
                  <a:tcPr/>
                </a:tc>
                <a:extLst>
                  <a:ext uri="{0D108BD9-81ED-4DB2-BD59-A6C34878D82A}">
                    <a16:rowId xmlns:a16="http://schemas.microsoft.com/office/drawing/2014/main" val="543829411"/>
                  </a:ext>
                </a:extLst>
              </a:tr>
              <a:tr h="370840">
                <a:tc>
                  <a:txBody>
                    <a:bodyPr/>
                    <a:lstStyle/>
                    <a:p>
                      <a:pPr algn="ctr"/>
                      <a:r>
                        <a:rPr lang="en-US" dirty="0">
                          <a:solidFill>
                            <a:schemeClr val="tx1"/>
                          </a:solidFill>
                        </a:rPr>
                        <a:t>Leg pain</a:t>
                      </a:r>
                    </a:p>
                  </a:txBody>
                  <a:tcPr/>
                </a:tc>
                <a:tc>
                  <a:txBody>
                    <a:bodyPr/>
                    <a:lstStyle/>
                    <a:p>
                      <a:pPr algn="ctr"/>
                      <a:r>
                        <a:rPr lang="en-US" dirty="0"/>
                        <a:t>Chest pain/discomfort</a:t>
                      </a:r>
                    </a:p>
                  </a:txBody>
                  <a:tcPr/>
                </a:tc>
                <a:extLst>
                  <a:ext uri="{0D108BD9-81ED-4DB2-BD59-A6C34878D82A}">
                    <a16:rowId xmlns:a16="http://schemas.microsoft.com/office/drawing/2014/main" val="920162207"/>
                  </a:ext>
                </a:extLst>
              </a:tr>
              <a:tr h="370840">
                <a:tc>
                  <a:txBody>
                    <a:bodyPr/>
                    <a:lstStyle/>
                    <a:p>
                      <a:pPr algn="ctr"/>
                      <a:r>
                        <a:rPr lang="en-US" dirty="0"/>
                        <a:t>Redness</a:t>
                      </a:r>
                    </a:p>
                  </a:txBody>
                  <a:tcPr/>
                </a:tc>
                <a:tc>
                  <a:txBody>
                    <a:bodyPr/>
                    <a:lstStyle/>
                    <a:p>
                      <a:pPr algn="ctr"/>
                      <a:r>
                        <a:rPr lang="en-US" dirty="0"/>
                        <a:t>Tachycardia</a:t>
                      </a:r>
                    </a:p>
                  </a:txBody>
                  <a:tcPr/>
                </a:tc>
                <a:extLst>
                  <a:ext uri="{0D108BD9-81ED-4DB2-BD59-A6C34878D82A}">
                    <a16:rowId xmlns:a16="http://schemas.microsoft.com/office/drawing/2014/main" val="3094693173"/>
                  </a:ext>
                </a:extLst>
              </a:tr>
              <a:tr h="370840">
                <a:tc>
                  <a:txBody>
                    <a:bodyPr/>
                    <a:lstStyle/>
                    <a:p>
                      <a:pPr algn="ctr"/>
                      <a:r>
                        <a:rPr lang="en-US" dirty="0"/>
                        <a:t>Tenderness to touch</a:t>
                      </a:r>
                    </a:p>
                  </a:txBody>
                  <a:tcPr/>
                </a:tc>
                <a:tc>
                  <a:txBody>
                    <a:bodyPr/>
                    <a:lstStyle/>
                    <a:p>
                      <a:pPr algn="ctr"/>
                      <a:r>
                        <a:rPr lang="en-US" dirty="0"/>
                        <a:t>Tachypnea</a:t>
                      </a:r>
                    </a:p>
                  </a:txBody>
                  <a:tcPr/>
                </a:tc>
                <a:extLst>
                  <a:ext uri="{0D108BD9-81ED-4DB2-BD59-A6C34878D82A}">
                    <a16:rowId xmlns:a16="http://schemas.microsoft.com/office/drawing/2014/main" val="911189778"/>
                  </a:ext>
                </a:extLst>
              </a:tr>
              <a:tr h="370840">
                <a:tc>
                  <a:txBody>
                    <a:bodyPr/>
                    <a:lstStyle/>
                    <a:p>
                      <a:pPr algn="ctr"/>
                      <a:endParaRPr lang="en-US" dirty="0"/>
                    </a:p>
                  </a:txBody>
                  <a:tcPr/>
                </a:tc>
                <a:tc>
                  <a:txBody>
                    <a:bodyPr/>
                    <a:lstStyle/>
                    <a:p>
                      <a:pPr algn="ctr"/>
                      <a:r>
                        <a:rPr lang="en-US" dirty="0"/>
                        <a:t>Hypoxia</a:t>
                      </a:r>
                    </a:p>
                  </a:txBody>
                  <a:tcPr/>
                </a:tc>
                <a:extLst>
                  <a:ext uri="{0D108BD9-81ED-4DB2-BD59-A6C34878D82A}">
                    <a16:rowId xmlns:a16="http://schemas.microsoft.com/office/drawing/2014/main" val="474649432"/>
                  </a:ext>
                </a:extLst>
              </a:tr>
            </a:tbl>
          </a:graphicData>
        </a:graphic>
      </p:graphicFrame>
      <p:grpSp>
        <p:nvGrpSpPr>
          <p:cNvPr id="8" name="Group 7">
            <a:extLst>
              <a:ext uri="{FF2B5EF4-FFF2-40B4-BE49-F238E27FC236}">
                <a16:creationId xmlns:a16="http://schemas.microsoft.com/office/drawing/2014/main" id="{E2B6EEF7-DD06-1416-2F4C-E5B19E11C95C}"/>
              </a:ext>
            </a:extLst>
          </p:cNvPr>
          <p:cNvGrpSpPr/>
          <p:nvPr/>
        </p:nvGrpSpPr>
        <p:grpSpPr>
          <a:xfrm>
            <a:off x="9230877" y="2419471"/>
            <a:ext cx="997461" cy="997461"/>
            <a:chOff x="9174433" y="3112840"/>
            <a:chExt cx="1806498" cy="1806498"/>
          </a:xfrm>
        </p:grpSpPr>
        <p:sp>
          <p:nvSpPr>
            <p:cNvPr id="9" name="Oval 8">
              <a:extLst>
                <a:ext uri="{FF2B5EF4-FFF2-40B4-BE49-F238E27FC236}">
                  <a16:creationId xmlns:a16="http://schemas.microsoft.com/office/drawing/2014/main" id="{878DC4BD-7E58-5E86-4FE9-5CEF84840D1F}"/>
                </a:ext>
              </a:extLst>
            </p:cNvPr>
            <p:cNvSpPr/>
            <p:nvPr/>
          </p:nvSpPr>
          <p:spPr>
            <a:xfrm>
              <a:off x="9174433" y="3112840"/>
              <a:ext cx="1806498" cy="1806498"/>
            </a:xfrm>
            <a:prstGeom prst="ellipse">
              <a:avLst/>
            </a:prstGeom>
            <a:solidFill>
              <a:schemeClr val="bg1"/>
            </a:solidFill>
            <a:ln w="571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black and white image of a human lungs&#10;&#10;Description automatically generated">
              <a:extLst>
                <a:ext uri="{FF2B5EF4-FFF2-40B4-BE49-F238E27FC236}">
                  <a16:creationId xmlns:a16="http://schemas.microsoft.com/office/drawing/2014/main" id="{EECDF642-BBD3-5816-3AFB-A8539659E14F}"/>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9508503" y="3471298"/>
              <a:ext cx="1182031" cy="1072210"/>
            </a:xfrm>
            <a:prstGeom prst="rect">
              <a:avLst/>
            </a:prstGeom>
          </p:spPr>
        </p:pic>
      </p:grpSp>
      <p:grpSp>
        <p:nvGrpSpPr>
          <p:cNvPr id="11" name="Group 10">
            <a:extLst>
              <a:ext uri="{FF2B5EF4-FFF2-40B4-BE49-F238E27FC236}">
                <a16:creationId xmlns:a16="http://schemas.microsoft.com/office/drawing/2014/main" id="{733F03C4-AA4D-D8A5-EC8F-4FBF5735D30E}"/>
              </a:ext>
            </a:extLst>
          </p:cNvPr>
          <p:cNvGrpSpPr/>
          <p:nvPr/>
        </p:nvGrpSpPr>
        <p:grpSpPr>
          <a:xfrm>
            <a:off x="1963662" y="2428878"/>
            <a:ext cx="997461" cy="997461"/>
            <a:chOff x="1211069" y="3112840"/>
            <a:chExt cx="1806498" cy="1806498"/>
          </a:xfrm>
        </p:grpSpPr>
        <p:sp>
          <p:nvSpPr>
            <p:cNvPr id="12" name="Oval 11">
              <a:extLst>
                <a:ext uri="{FF2B5EF4-FFF2-40B4-BE49-F238E27FC236}">
                  <a16:creationId xmlns:a16="http://schemas.microsoft.com/office/drawing/2014/main" id="{94B4140C-AB2A-83A4-002D-FDBD462A45C3}"/>
                </a:ext>
              </a:extLst>
            </p:cNvPr>
            <p:cNvSpPr/>
            <p:nvPr/>
          </p:nvSpPr>
          <p:spPr>
            <a:xfrm>
              <a:off x="1211069" y="3112840"/>
              <a:ext cx="1806498" cy="1806498"/>
            </a:xfrm>
            <a:prstGeom prst="ellipse">
              <a:avLst/>
            </a:prstGeom>
            <a:solidFill>
              <a:schemeClr val="bg1"/>
            </a:solidFill>
            <a:ln w="571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black and white image of a human lungs&#10;&#10;Description automatically generated">
              <a:extLst>
                <a:ext uri="{FF2B5EF4-FFF2-40B4-BE49-F238E27FC236}">
                  <a16:creationId xmlns:a16="http://schemas.microsoft.com/office/drawing/2014/main" id="{0D9F2503-0E08-1771-8B30-61B547E68D9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556292" y="3531612"/>
              <a:ext cx="942180" cy="973487"/>
            </a:xfrm>
            <a:prstGeom prst="rect">
              <a:avLst/>
            </a:prstGeom>
          </p:spPr>
        </p:pic>
      </p:grpSp>
    </p:spTree>
    <p:extLst>
      <p:ext uri="{BB962C8B-B14F-4D97-AF65-F5344CB8AC3E}">
        <p14:creationId xmlns:p14="http://schemas.microsoft.com/office/powerpoint/2010/main" val="2508042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C1B859B-585B-1B05-3DAC-378C0F68481D}"/>
              </a:ext>
            </a:extLst>
          </p:cNvPr>
          <p:cNvGraphicFramePr>
            <a:graphicFrameLocks noGrp="1"/>
          </p:cNvGraphicFramePr>
          <p:nvPr>
            <p:ph idx="1"/>
            <p:extLst>
              <p:ext uri="{D42A27DB-BD31-4B8C-83A1-F6EECF244321}">
                <p14:modId xmlns:p14="http://schemas.microsoft.com/office/powerpoint/2010/main" val="3755534270"/>
              </p:ext>
            </p:extLst>
          </p:nvPr>
        </p:nvGraphicFramePr>
        <p:xfrm>
          <a:off x="838200" y="1388516"/>
          <a:ext cx="10515598" cy="4079240"/>
        </p:xfrm>
        <a:graphic>
          <a:graphicData uri="http://schemas.openxmlformats.org/drawingml/2006/table">
            <a:tbl>
              <a:tblPr firstRow="1" bandRow="1">
                <a:tableStyleId>{5C22544A-7EE6-4342-B048-85BDC9FD1C3A}</a:tableStyleId>
              </a:tblPr>
              <a:tblGrid>
                <a:gridCol w="4495799">
                  <a:extLst>
                    <a:ext uri="{9D8B030D-6E8A-4147-A177-3AD203B41FA5}">
                      <a16:colId xmlns:a16="http://schemas.microsoft.com/office/drawing/2014/main" val="4277145303"/>
                    </a:ext>
                  </a:extLst>
                </a:gridCol>
                <a:gridCol w="960120">
                  <a:extLst>
                    <a:ext uri="{9D8B030D-6E8A-4147-A177-3AD203B41FA5}">
                      <a16:colId xmlns:a16="http://schemas.microsoft.com/office/drawing/2014/main" val="2203448907"/>
                    </a:ext>
                  </a:extLst>
                </a:gridCol>
                <a:gridCol w="3907485">
                  <a:extLst>
                    <a:ext uri="{9D8B030D-6E8A-4147-A177-3AD203B41FA5}">
                      <a16:colId xmlns:a16="http://schemas.microsoft.com/office/drawing/2014/main" val="709725636"/>
                    </a:ext>
                  </a:extLst>
                </a:gridCol>
                <a:gridCol w="1152194">
                  <a:extLst>
                    <a:ext uri="{9D8B030D-6E8A-4147-A177-3AD203B41FA5}">
                      <a16:colId xmlns:a16="http://schemas.microsoft.com/office/drawing/2014/main" val="1285842411"/>
                    </a:ext>
                  </a:extLst>
                </a:gridCol>
              </a:tblGrid>
              <a:tr h="370840">
                <a:tc>
                  <a:txBody>
                    <a:bodyPr/>
                    <a:lstStyle/>
                    <a:p>
                      <a:r>
                        <a:rPr lang="en-US" sz="1400" dirty="0">
                          <a:latin typeface="Calibri" panose="020F0502020204030204" pitchFamily="34" charset="0"/>
                          <a:cs typeface="Calibri" panose="020F0502020204030204" pitchFamily="34" charset="0"/>
                        </a:rPr>
                        <a:t>Wells DVT Score</a:t>
                      </a:r>
                    </a:p>
                  </a:txBody>
                  <a:tcPr/>
                </a:tc>
                <a:tc>
                  <a:txBody>
                    <a:bodyPr/>
                    <a:lstStyle/>
                    <a:p>
                      <a:r>
                        <a:rPr lang="en-US" sz="1400" dirty="0">
                          <a:latin typeface="Calibri" panose="020F0502020204030204" pitchFamily="34" charset="0"/>
                          <a:cs typeface="Calibri" panose="020F0502020204030204" pitchFamily="34" charset="0"/>
                        </a:rPr>
                        <a:t>Points</a:t>
                      </a:r>
                    </a:p>
                  </a:txBody>
                  <a:tcPr/>
                </a:tc>
                <a:tc>
                  <a:txBody>
                    <a:bodyPr/>
                    <a:lstStyle/>
                    <a:p>
                      <a:r>
                        <a:rPr lang="en-US" sz="1400" dirty="0">
                          <a:latin typeface="Calibri" panose="020F0502020204030204" pitchFamily="34" charset="0"/>
                          <a:cs typeface="Calibri" panose="020F0502020204030204" pitchFamily="34" charset="0"/>
                        </a:rPr>
                        <a:t>Wells PE Score</a:t>
                      </a:r>
                    </a:p>
                  </a:txBody>
                  <a:tcPr/>
                </a:tc>
                <a:tc>
                  <a:txBody>
                    <a:bodyPr/>
                    <a:lstStyle/>
                    <a:p>
                      <a:r>
                        <a:rPr lang="en-US" sz="1400" dirty="0">
                          <a:latin typeface="Calibri" panose="020F0502020204030204" pitchFamily="34" charset="0"/>
                          <a:cs typeface="Calibri" panose="020F0502020204030204" pitchFamily="34" charset="0"/>
                        </a:rPr>
                        <a:t>Points</a:t>
                      </a:r>
                    </a:p>
                  </a:txBody>
                  <a:tcPr/>
                </a:tc>
                <a:extLst>
                  <a:ext uri="{0D108BD9-81ED-4DB2-BD59-A6C34878D82A}">
                    <a16:rowId xmlns:a16="http://schemas.microsoft.com/office/drawing/2014/main" val="3187408337"/>
                  </a:ext>
                </a:extLst>
              </a:tr>
              <a:tr h="370840">
                <a:tc>
                  <a:txBody>
                    <a:bodyPr/>
                    <a:lstStyle/>
                    <a:p>
                      <a:r>
                        <a:rPr lang="en-US" sz="1400" dirty="0">
                          <a:latin typeface="Calibri" panose="020F0502020204030204" pitchFamily="34" charset="0"/>
                          <a:cs typeface="Calibri" panose="020F0502020204030204" pitchFamily="34" charset="0"/>
                        </a:rPr>
                        <a:t>Cancer treatment (within 6 months)</a:t>
                      </a:r>
                    </a:p>
                  </a:txBody>
                  <a:tcPr/>
                </a:tc>
                <a:tc>
                  <a:txBody>
                    <a:bodyPr/>
                    <a:lstStyle/>
                    <a:p>
                      <a:r>
                        <a:rPr lang="en-US" sz="1400" dirty="0">
                          <a:latin typeface="Calibri" panose="020F0502020204030204" pitchFamily="34" charset="0"/>
                          <a:cs typeface="Calibri" panose="020F0502020204030204" pitchFamily="34" charset="0"/>
                        </a:rPr>
                        <a:t>1</a:t>
                      </a:r>
                    </a:p>
                  </a:txBody>
                  <a:tcPr/>
                </a:tc>
                <a:tc>
                  <a:txBody>
                    <a:bodyPr/>
                    <a:lstStyle/>
                    <a:p>
                      <a:r>
                        <a:rPr lang="en-US" sz="1400" dirty="0">
                          <a:latin typeface="Calibri" panose="020F0502020204030204" pitchFamily="34" charset="0"/>
                          <a:cs typeface="Calibri" panose="020F0502020204030204" pitchFamily="34" charset="0"/>
                        </a:rPr>
                        <a:t>Signs or symptoms of DVT</a:t>
                      </a:r>
                    </a:p>
                  </a:txBody>
                  <a:tcPr/>
                </a:tc>
                <a:tc>
                  <a:txBody>
                    <a:bodyPr/>
                    <a:lstStyle/>
                    <a:p>
                      <a:r>
                        <a:rPr lang="en-US" sz="14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634543304"/>
                  </a:ext>
                </a:extLst>
              </a:tr>
              <a:tr h="370840">
                <a:tc>
                  <a:txBody>
                    <a:bodyPr/>
                    <a:lstStyle/>
                    <a:p>
                      <a:r>
                        <a:rPr lang="en-US" sz="1400" dirty="0">
                          <a:latin typeface="Calibri" panose="020F0502020204030204" pitchFamily="34" charset="0"/>
                          <a:cs typeface="Calibri" panose="020F0502020204030204" pitchFamily="34" charset="0"/>
                        </a:rPr>
                        <a:t>Paralysis, paresis, or immobilization of leg</a:t>
                      </a:r>
                    </a:p>
                  </a:txBody>
                  <a:tcPr/>
                </a:tc>
                <a:tc>
                  <a:txBody>
                    <a:bodyPr/>
                    <a:lstStyle/>
                    <a:p>
                      <a:r>
                        <a:rPr lang="en-US" sz="1400" dirty="0">
                          <a:latin typeface="Calibri" panose="020F0502020204030204" pitchFamily="34" charset="0"/>
                          <a:cs typeface="Calibri" panose="020F0502020204030204" pitchFamily="34" charset="0"/>
                        </a:rPr>
                        <a:t>1</a:t>
                      </a:r>
                    </a:p>
                  </a:txBody>
                  <a:tcPr/>
                </a:tc>
                <a:tc>
                  <a:txBody>
                    <a:bodyPr/>
                    <a:lstStyle/>
                    <a:p>
                      <a:r>
                        <a:rPr lang="en-US" sz="1400" dirty="0">
                          <a:latin typeface="Calibri" panose="020F0502020204030204" pitchFamily="34" charset="0"/>
                          <a:cs typeface="Calibri" panose="020F0502020204030204" pitchFamily="34" charset="0"/>
                        </a:rPr>
                        <a:t>Alternative diagnosis less likely than PE</a:t>
                      </a:r>
                    </a:p>
                  </a:txBody>
                  <a:tcPr/>
                </a:tc>
                <a:tc>
                  <a:txBody>
                    <a:bodyPr/>
                    <a:lstStyle/>
                    <a:p>
                      <a:r>
                        <a:rPr lang="en-US" sz="1400" dirty="0">
                          <a:latin typeface="Calibri" panose="020F0502020204030204" pitchFamily="34" charset="0"/>
                          <a:cs typeface="Calibri" panose="020F0502020204030204" pitchFamily="34" charset="0"/>
                        </a:rPr>
                        <a:t>3</a:t>
                      </a:r>
                    </a:p>
                  </a:txBody>
                  <a:tcPr/>
                </a:tc>
                <a:extLst>
                  <a:ext uri="{0D108BD9-81ED-4DB2-BD59-A6C34878D82A}">
                    <a16:rowId xmlns:a16="http://schemas.microsoft.com/office/drawing/2014/main" val="1581792086"/>
                  </a:ext>
                </a:extLst>
              </a:tr>
              <a:tr h="370840">
                <a:tc>
                  <a:txBody>
                    <a:bodyPr/>
                    <a:lstStyle/>
                    <a:p>
                      <a:r>
                        <a:rPr lang="en-US" sz="1400" dirty="0">
                          <a:latin typeface="Calibri" panose="020F0502020204030204" pitchFamily="34" charset="0"/>
                          <a:cs typeface="Calibri" panose="020F0502020204030204" pitchFamily="34" charset="0"/>
                        </a:rPr>
                        <a:t>Bedridden for &gt;3 days or major surgery (within 4 weeks)</a:t>
                      </a:r>
                    </a:p>
                  </a:txBody>
                  <a:tcPr/>
                </a:tc>
                <a:tc>
                  <a:txBody>
                    <a:bodyPr/>
                    <a:lstStyle/>
                    <a:p>
                      <a:r>
                        <a:rPr lang="en-US" sz="1400" dirty="0">
                          <a:latin typeface="Calibri" panose="020F0502020204030204" pitchFamily="34" charset="0"/>
                          <a:cs typeface="Calibri" panose="020F0502020204030204" pitchFamily="34" charset="0"/>
                        </a:rPr>
                        <a:t>1</a:t>
                      </a:r>
                    </a:p>
                  </a:txBody>
                  <a:tcPr/>
                </a:tc>
                <a:tc>
                  <a:txBody>
                    <a:bodyPr/>
                    <a:lstStyle/>
                    <a:p>
                      <a:r>
                        <a:rPr lang="en-US" sz="1400" dirty="0">
                          <a:latin typeface="Calibri" panose="020F0502020204030204" pitchFamily="34" charset="0"/>
                          <a:cs typeface="Calibri" panose="020F0502020204030204" pitchFamily="34" charset="0"/>
                        </a:rPr>
                        <a:t>HR &gt;100</a:t>
                      </a:r>
                    </a:p>
                  </a:txBody>
                  <a:tcPr/>
                </a:tc>
                <a:tc>
                  <a:txBody>
                    <a:bodyPr/>
                    <a:lstStyle/>
                    <a:p>
                      <a:r>
                        <a:rPr lang="en-US" sz="1400" dirty="0">
                          <a:latin typeface="Calibri" panose="020F0502020204030204" pitchFamily="34" charset="0"/>
                          <a:cs typeface="Calibri" panose="020F0502020204030204" pitchFamily="34" charset="0"/>
                        </a:rPr>
                        <a:t>1.5</a:t>
                      </a:r>
                    </a:p>
                  </a:txBody>
                  <a:tcPr/>
                </a:tc>
                <a:extLst>
                  <a:ext uri="{0D108BD9-81ED-4DB2-BD59-A6C34878D82A}">
                    <a16:rowId xmlns:a16="http://schemas.microsoft.com/office/drawing/2014/main" val="3235587038"/>
                  </a:ext>
                </a:extLst>
              </a:tr>
              <a:tr h="370840">
                <a:tc>
                  <a:txBody>
                    <a:bodyPr/>
                    <a:lstStyle/>
                    <a:p>
                      <a:r>
                        <a:rPr lang="en-US" sz="1400" dirty="0">
                          <a:latin typeface="Calibri" panose="020F0502020204030204" pitchFamily="34" charset="0"/>
                          <a:cs typeface="Calibri" panose="020F0502020204030204" pitchFamily="34" charset="0"/>
                        </a:rPr>
                        <a:t>Localized tenderness along deep vein</a:t>
                      </a:r>
                    </a:p>
                  </a:txBody>
                  <a:tcPr/>
                </a:tc>
                <a:tc>
                  <a:txBody>
                    <a:bodyPr/>
                    <a:lstStyle/>
                    <a:p>
                      <a:r>
                        <a:rPr lang="en-US" sz="1400" dirty="0">
                          <a:latin typeface="Calibri" panose="020F0502020204030204" pitchFamily="34" charset="0"/>
                          <a:cs typeface="Calibri" panose="020F0502020204030204" pitchFamily="34" charset="0"/>
                        </a:rPr>
                        <a:t>1</a:t>
                      </a:r>
                    </a:p>
                  </a:txBody>
                  <a:tcPr/>
                </a:tc>
                <a:tc>
                  <a:txBody>
                    <a:bodyPr/>
                    <a:lstStyle/>
                    <a:p>
                      <a:r>
                        <a:rPr lang="en-US" sz="1400" dirty="0">
                          <a:latin typeface="Calibri" panose="020F0502020204030204" pitchFamily="34" charset="0"/>
                          <a:cs typeface="Calibri" panose="020F0502020204030204" pitchFamily="34" charset="0"/>
                        </a:rPr>
                        <a:t>Immobilization or surgery (within 4 weeks)</a:t>
                      </a:r>
                    </a:p>
                  </a:txBody>
                  <a:tcPr/>
                </a:tc>
                <a:tc>
                  <a:txBody>
                    <a:bodyPr/>
                    <a:lstStyle/>
                    <a:p>
                      <a:r>
                        <a:rPr lang="en-US" sz="1400" dirty="0">
                          <a:latin typeface="Calibri" panose="020F0502020204030204" pitchFamily="34" charset="0"/>
                          <a:cs typeface="Calibri" panose="020F0502020204030204" pitchFamily="34" charset="0"/>
                        </a:rPr>
                        <a:t>1.5</a:t>
                      </a:r>
                    </a:p>
                  </a:txBody>
                  <a:tcPr/>
                </a:tc>
                <a:extLst>
                  <a:ext uri="{0D108BD9-81ED-4DB2-BD59-A6C34878D82A}">
                    <a16:rowId xmlns:a16="http://schemas.microsoft.com/office/drawing/2014/main" val="2065086367"/>
                  </a:ext>
                </a:extLst>
              </a:tr>
              <a:tr h="370840">
                <a:tc>
                  <a:txBody>
                    <a:bodyPr/>
                    <a:lstStyle/>
                    <a:p>
                      <a:r>
                        <a:rPr lang="en-US" sz="1400" dirty="0">
                          <a:latin typeface="Calibri" panose="020F0502020204030204" pitchFamily="34" charset="0"/>
                          <a:cs typeface="Calibri" panose="020F0502020204030204" pitchFamily="34" charset="0"/>
                        </a:rPr>
                        <a:t>Entire leg swollen</a:t>
                      </a:r>
                    </a:p>
                  </a:txBody>
                  <a:tcPr/>
                </a:tc>
                <a:tc>
                  <a:txBody>
                    <a:bodyPr/>
                    <a:lstStyle/>
                    <a:p>
                      <a:r>
                        <a:rPr lang="en-US" sz="1400" dirty="0">
                          <a:latin typeface="Calibri" panose="020F0502020204030204" pitchFamily="34" charset="0"/>
                          <a:cs typeface="Calibri" panose="020F0502020204030204" pitchFamily="34" charset="0"/>
                        </a:rPr>
                        <a:t>1</a:t>
                      </a:r>
                    </a:p>
                  </a:txBody>
                  <a:tcPr/>
                </a:tc>
                <a:tc>
                  <a:txBody>
                    <a:bodyPr/>
                    <a:lstStyle/>
                    <a:p>
                      <a:r>
                        <a:rPr lang="en-US" sz="1400" dirty="0">
                          <a:latin typeface="Calibri" panose="020F0502020204030204" pitchFamily="34" charset="0"/>
                          <a:cs typeface="Calibri" panose="020F0502020204030204" pitchFamily="34" charset="0"/>
                        </a:rPr>
                        <a:t>History of DVT/PE</a:t>
                      </a:r>
                    </a:p>
                  </a:txBody>
                  <a:tcPr/>
                </a:tc>
                <a:tc>
                  <a:txBody>
                    <a:bodyPr/>
                    <a:lstStyle/>
                    <a:p>
                      <a:r>
                        <a:rPr lang="en-US" sz="1400" dirty="0">
                          <a:latin typeface="Calibri" panose="020F0502020204030204" pitchFamily="34" charset="0"/>
                          <a:cs typeface="Calibri" panose="020F0502020204030204" pitchFamily="34" charset="0"/>
                        </a:rPr>
                        <a:t>1.5</a:t>
                      </a:r>
                    </a:p>
                  </a:txBody>
                  <a:tcPr/>
                </a:tc>
                <a:extLst>
                  <a:ext uri="{0D108BD9-81ED-4DB2-BD59-A6C34878D82A}">
                    <a16:rowId xmlns:a16="http://schemas.microsoft.com/office/drawing/2014/main" val="3769870737"/>
                  </a:ext>
                </a:extLst>
              </a:tr>
              <a:tr h="370840">
                <a:tc>
                  <a:txBody>
                    <a:bodyPr/>
                    <a:lstStyle/>
                    <a:p>
                      <a:r>
                        <a:rPr lang="en-US" sz="1400" dirty="0">
                          <a:latin typeface="Calibri" panose="020F0502020204030204" pitchFamily="34" charset="0"/>
                          <a:cs typeface="Calibri" panose="020F0502020204030204" pitchFamily="34" charset="0"/>
                        </a:rPr>
                        <a:t>Calf swelling &gt;3cm larger than contralateral leg</a:t>
                      </a:r>
                    </a:p>
                  </a:txBody>
                  <a:tcPr/>
                </a:tc>
                <a:tc>
                  <a:txBody>
                    <a:bodyPr/>
                    <a:lstStyle/>
                    <a:p>
                      <a:r>
                        <a:rPr lang="en-US" sz="1400" dirty="0">
                          <a:latin typeface="Calibri" panose="020F0502020204030204" pitchFamily="34" charset="0"/>
                          <a:cs typeface="Calibri" panose="020F0502020204030204" pitchFamily="34" charset="0"/>
                        </a:rPr>
                        <a:t>1</a:t>
                      </a:r>
                    </a:p>
                  </a:txBody>
                  <a:tcPr/>
                </a:tc>
                <a:tc>
                  <a:txBody>
                    <a:bodyPr/>
                    <a:lstStyle/>
                    <a:p>
                      <a:r>
                        <a:rPr lang="en-US" sz="1400" dirty="0">
                          <a:latin typeface="Calibri" panose="020F0502020204030204" pitchFamily="34" charset="0"/>
                          <a:cs typeface="Calibri" panose="020F0502020204030204" pitchFamily="34" charset="0"/>
                        </a:rPr>
                        <a:t>Hemoptysis</a:t>
                      </a:r>
                    </a:p>
                  </a:txBody>
                  <a:tcPr/>
                </a:tc>
                <a:tc>
                  <a:txBody>
                    <a:bodyPr/>
                    <a:lstStyle/>
                    <a:p>
                      <a:r>
                        <a:rPr lang="en-US" sz="14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761176011"/>
                  </a:ext>
                </a:extLst>
              </a:tr>
              <a:tr h="370840">
                <a:tc>
                  <a:txBody>
                    <a:bodyPr/>
                    <a:lstStyle/>
                    <a:p>
                      <a:r>
                        <a:rPr lang="en-US" sz="1400" dirty="0">
                          <a:latin typeface="Calibri" panose="020F0502020204030204" pitchFamily="34" charset="0"/>
                          <a:cs typeface="Calibri" panose="020F0502020204030204" pitchFamily="34" charset="0"/>
                        </a:rPr>
                        <a:t>Pitting edema (asymmetric)</a:t>
                      </a:r>
                    </a:p>
                  </a:txBody>
                  <a:tcPr/>
                </a:tc>
                <a:tc>
                  <a:txBody>
                    <a:bodyPr/>
                    <a:lstStyle/>
                    <a:p>
                      <a:r>
                        <a:rPr lang="en-US" sz="1400" dirty="0">
                          <a:latin typeface="Calibri" panose="020F0502020204030204" pitchFamily="34" charset="0"/>
                          <a:cs typeface="Calibri" panose="020F0502020204030204" pitchFamily="34" charset="0"/>
                        </a:rPr>
                        <a:t>1</a:t>
                      </a:r>
                    </a:p>
                  </a:txBody>
                  <a:tcPr/>
                </a:tc>
                <a:tc>
                  <a:txBody>
                    <a:bodyPr/>
                    <a:lstStyle/>
                    <a:p>
                      <a:r>
                        <a:rPr lang="en-US" sz="1400" dirty="0">
                          <a:latin typeface="Calibri" panose="020F0502020204030204" pitchFamily="34" charset="0"/>
                          <a:cs typeface="Calibri" panose="020F0502020204030204" pitchFamily="34" charset="0"/>
                        </a:rPr>
                        <a:t>Active cancer</a:t>
                      </a:r>
                    </a:p>
                  </a:txBody>
                  <a:tcPr/>
                </a:tc>
                <a:tc>
                  <a:txBody>
                    <a:bodyPr/>
                    <a:lstStyle/>
                    <a:p>
                      <a:r>
                        <a:rPr lang="en-US" sz="14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3337217120"/>
                  </a:ext>
                </a:extLst>
              </a:tr>
              <a:tr h="370840">
                <a:tc>
                  <a:txBody>
                    <a:bodyPr/>
                    <a:lstStyle/>
                    <a:p>
                      <a:r>
                        <a:rPr lang="en-US" sz="1400" dirty="0">
                          <a:latin typeface="Calibri" panose="020F0502020204030204" pitchFamily="34" charset="0"/>
                          <a:cs typeface="Calibri" panose="020F0502020204030204" pitchFamily="34" charset="0"/>
                        </a:rPr>
                        <a:t>Collateral superficial veins (non-varicose)</a:t>
                      </a:r>
                    </a:p>
                  </a:txBody>
                  <a:tcPr/>
                </a:tc>
                <a:tc>
                  <a:txBody>
                    <a:bodyPr/>
                    <a:lstStyle/>
                    <a:p>
                      <a:r>
                        <a:rPr lang="en-US" sz="1400" dirty="0">
                          <a:latin typeface="Calibri" panose="020F0502020204030204" pitchFamily="34" charset="0"/>
                          <a:cs typeface="Calibri" panose="020F0502020204030204" pitchFamily="34" charset="0"/>
                        </a:rPr>
                        <a:t>1</a:t>
                      </a:r>
                    </a:p>
                  </a:txBody>
                  <a:tcPr/>
                </a:tc>
                <a:tc>
                  <a:txBody>
                    <a:bodyPr/>
                    <a:lstStyle/>
                    <a:p>
                      <a:endParaRPr lang="en-US" sz="1400">
                        <a:latin typeface="Calibri" panose="020F0502020204030204" pitchFamily="34" charset="0"/>
                        <a:cs typeface="Calibri" panose="020F0502020204030204" pitchFamily="34" charset="0"/>
                      </a:endParaRPr>
                    </a:p>
                  </a:txBody>
                  <a:tcPr/>
                </a:tc>
                <a:tc>
                  <a:txBody>
                    <a:bodyPr/>
                    <a:lstStyle/>
                    <a:p>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15019430"/>
                  </a:ext>
                </a:extLst>
              </a:tr>
              <a:tr h="370840">
                <a:tc>
                  <a:txBody>
                    <a:bodyPr/>
                    <a:lstStyle/>
                    <a:p>
                      <a:r>
                        <a:rPr lang="en-US" sz="1400" dirty="0">
                          <a:latin typeface="Calibri" panose="020F0502020204030204" pitchFamily="34" charset="0"/>
                          <a:cs typeface="Calibri" panose="020F0502020204030204" pitchFamily="34" charset="0"/>
                        </a:rPr>
                        <a:t>History of DVT</a:t>
                      </a:r>
                    </a:p>
                  </a:txBody>
                  <a:tcPr/>
                </a:tc>
                <a:tc>
                  <a:txBody>
                    <a:bodyPr/>
                    <a:lstStyle/>
                    <a:p>
                      <a:r>
                        <a:rPr lang="en-US" sz="1400" dirty="0">
                          <a:latin typeface="Calibri" panose="020F0502020204030204" pitchFamily="34" charset="0"/>
                          <a:cs typeface="Calibri" panose="020F0502020204030204" pitchFamily="34" charset="0"/>
                        </a:rPr>
                        <a:t>1</a:t>
                      </a:r>
                    </a:p>
                  </a:txBody>
                  <a:tcPr/>
                </a:tc>
                <a:tc>
                  <a:txBody>
                    <a:bodyPr/>
                    <a:lstStyle/>
                    <a:p>
                      <a:endParaRPr lang="en-US" sz="1400">
                        <a:latin typeface="Calibri" panose="020F0502020204030204" pitchFamily="34" charset="0"/>
                        <a:cs typeface="Calibri" panose="020F0502020204030204" pitchFamily="34" charset="0"/>
                      </a:endParaRPr>
                    </a:p>
                  </a:txBody>
                  <a:tcPr/>
                </a:tc>
                <a:tc>
                  <a:txBody>
                    <a:bodyPr/>
                    <a:lstStyle/>
                    <a:p>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26237875"/>
                  </a:ext>
                </a:extLst>
              </a:tr>
              <a:tr h="370840">
                <a:tc>
                  <a:txBody>
                    <a:bodyPr/>
                    <a:lstStyle/>
                    <a:p>
                      <a:r>
                        <a:rPr lang="en-US" sz="1400" dirty="0">
                          <a:latin typeface="Calibri" panose="020F0502020204030204" pitchFamily="34" charset="0"/>
                          <a:cs typeface="Calibri" panose="020F0502020204030204" pitchFamily="34" charset="0"/>
                        </a:rPr>
                        <a:t>Alternative diagnosis as/more likely than DVT</a:t>
                      </a:r>
                    </a:p>
                  </a:txBody>
                  <a:tcPr/>
                </a:tc>
                <a:tc>
                  <a:txBody>
                    <a:bodyPr/>
                    <a:lstStyle/>
                    <a:p>
                      <a:r>
                        <a:rPr lang="en-US" sz="1400" dirty="0">
                          <a:latin typeface="Calibri" panose="020F0502020204030204" pitchFamily="34" charset="0"/>
                          <a:cs typeface="Calibri" panose="020F0502020204030204" pitchFamily="34" charset="0"/>
                        </a:rPr>
                        <a:t>-2</a:t>
                      </a:r>
                    </a:p>
                  </a:txBody>
                  <a:tcPr/>
                </a:tc>
                <a:tc>
                  <a:txBody>
                    <a:bodyPr/>
                    <a:lstStyle/>
                    <a:p>
                      <a:endParaRPr lang="en-US" sz="1400" dirty="0">
                        <a:latin typeface="Calibri" panose="020F0502020204030204" pitchFamily="34" charset="0"/>
                        <a:cs typeface="Calibri" panose="020F0502020204030204" pitchFamily="34" charset="0"/>
                      </a:endParaRPr>
                    </a:p>
                  </a:txBody>
                  <a:tcPr/>
                </a:tc>
                <a:tc>
                  <a:txBody>
                    <a:bodyPr/>
                    <a:lstStyle/>
                    <a:p>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43798940"/>
                  </a:ext>
                </a:extLst>
              </a:tr>
            </a:tbl>
          </a:graphicData>
        </a:graphic>
      </p:graphicFrame>
      <p:sp>
        <p:nvSpPr>
          <p:cNvPr id="2" name="Title 1">
            <a:extLst>
              <a:ext uri="{FF2B5EF4-FFF2-40B4-BE49-F238E27FC236}">
                <a16:creationId xmlns:a16="http://schemas.microsoft.com/office/drawing/2014/main" id="{25B64E40-14E8-3B80-F6FF-04EF9504CAA3}"/>
              </a:ext>
            </a:extLst>
          </p:cNvPr>
          <p:cNvSpPr>
            <a:spLocks noGrp="1"/>
          </p:cNvSpPr>
          <p:nvPr>
            <p:ph type="title"/>
          </p:nvPr>
        </p:nvSpPr>
        <p:spPr>
          <a:xfrm>
            <a:off x="838200" y="-1"/>
            <a:ext cx="10515600" cy="1105949"/>
          </a:xfrm>
        </p:spPr>
        <p:txBody>
          <a:bodyPr/>
          <a:lstStyle/>
          <a:p>
            <a:r>
              <a:rPr lang="en-US" dirty="0"/>
              <a:t>Predicting DVT and PE: The Wells Scores</a:t>
            </a:r>
          </a:p>
        </p:txBody>
      </p:sp>
      <p:sp>
        <p:nvSpPr>
          <p:cNvPr id="6" name="TextBox 5">
            <a:extLst>
              <a:ext uri="{FF2B5EF4-FFF2-40B4-BE49-F238E27FC236}">
                <a16:creationId xmlns:a16="http://schemas.microsoft.com/office/drawing/2014/main" id="{59CD073E-E9EC-C500-DFD5-076F2ADF9107}"/>
              </a:ext>
            </a:extLst>
          </p:cNvPr>
          <p:cNvSpPr txBox="1"/>
          <p:nvPr/>
        </p:nvSpPr>
        <p:spPr>
          <a:xfrm>
            <a:off x="838200" y="5544132"/>
            <a:ext cx="4480249" cy="307777"/>
          </a:xfrm>
          <a:prstGeom prst="rect">
            <a:avLst/>
          </a:prstGeom>
          <a:noFill/>
        </p:spPr>
        <p:txBody>
          <a:bodyPr wrap="square" rtlCol="0">
            <a:spAutoFit/>
          </a:bodyPr>
          <a:lstStyle/>
          <a:p>
            <a:r>
              <a:rPr lang="en-US" sz="1400" dirty="0">
                <a:latin typeface="Calibri" panose="020F0502020204030204" pitchFamily="34" charset="0"/>
                <a:cs typeface="Calibri" panose="020F0502020204030204" pitchFamily="34" charset="0"/>
              </a:rPr>
              <a:t>DVT Score: ≤1 </a:t>
            </a:r>
            <a:r>
              <a:rPr lang="en-US" sz="1400" dirty="0">
                <a:latin typeface="Calibri" panose="020F0502020204030204" pitchFamily="34" charset="0"/>
                <a:cs typeface="Calibri" panose="020F0502020204030204" pitchFamily="34" charset="0"/>
                <a:sym typeface="Wingdings" pitchFamily="2" charset="2"/>
              </a:rPr>
              <a:t> DVT is unlikely</a:t>
            </a:r>
            <a:endParaRPr lang="en-US" sz="1400"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DB8430D5-AD25-59D1-A8A3-29F0EE831CDB}"/>
              </a:ext>
            </a:extLst>
          </p:cNvPr>
          <p:cNvSpPr txBox="1"/>
          <p:nvPr/>
        </p:nvSpPr>
        <p:spPr>
          <a:xfrm>
            <a:off x="6307494" y="5544132"/>
            <a:ext cx="3909526" cy="307777"/>
          </a:xfrm>
          <a:prstGeom prst="rect">
            <a:avLst/>
          </a:prstGeom>
          <a:noFill/>
        </p:spPr>
        <p:txBody>
          <a:bodyPr wrap="square" rtlCol="0">
            <a:spAutoFit/>
          </a:bodyPr>
          <a:lstStyle/>
          <a:p>
            <a:r>
              <a:rPr lang="en-US" sz="1400" dirty="0">
                <a:latin typeface="Calibri" panose="020F0502020204030204" pitchFamily="34" charset="0"/>
                <a:cs typeface="Calibri" panose="020F0502020204030204" pitchFamily="34" charset="0"/>
              </a:rPr>
              <a:t>PE Score: ≤4 </a:t>
            </a:r>
            <a:r>
              <a:rPr lang="en-US" sz="1400" dirty="0">
                <a:latin typeface="Calibri" panose="020F0502020204030204" pitchFamily="34" charset="0"/>
                <a:cs typeface="Calibri" panose="020F0502020204030204" pitchFamily="34" charset="0"/>
                <a:sym typeface="Wingdings" pitchFamily="2" charset="2"/>
              </a:rPr>
              <a:t> PE is unlikely</a:t>
            </a:r>
            <a:endParaRPr lang="en-US" sz="1400" dirty="0">
              <a:latin typeface="Calibri" panose="020F0502020204030204" pitchFamily="34" charset="0"/>
              <a:cs typeface="Calibri" panose="020F0502020204030204" pitchFamily="34" charset="0"/>
            </a:endParaRPr>
          </a:p>
        </p:txBody>
      </p:sp>
      <p:sp>
        <p:nvSpPr>
          <p:cNvPr id="13" name="Footer Placeholder 12">
            <a:extLst>
              <a:ext uri="{FF2B5EF4-FFF2-40B4-BE49-F238E27FC236}">
                <a16:creationId xmlns:a16="http://schemas.microsoft.com/office/drawing/2014/main" id="{C9A3FB8B-A457-07A5-1F60-C9EF42E4FDAB}"/>
              </a:ext>
            </a:extLst>
          </p:cNvPr>
          <p:cNvSpPr>
            <a:spLocks noGrp="1"/>
          </p:cNvSpPr>
          <p:nvPr>
            <p:ph type="ftr" sz="quarter" idx="3"/>
          </p:nvPr>
        </p:nvSpPr>
        <p:spPr/>
        <p:txBody>
          <a:bodyPr/>
          <a:lstStyle/>
          <a:p>
            <a:r>
              <a:rPr lang="en-US" dirty="0"/>
              <a:t>HR, heart rate.
Wells PS, et al. </a:t>
            </a:r>
            <a:r>
              <a:rPr lang="en-US" i="1" dirty="0"/>
              <a:t>Ann Intern Med</a:t>
            </a:r>
            <a:r>
              <a:rPr lang="en-US" dirty="0"/>
              <a:t>. 2018;168(2):131-140. </a:t>
            </a:r>
          </a:p>
        </p:txBody>
      </p:sp>
    </p:spTree>
    <p:extLst>
      <p:ext uri="{BB962C8B-B14F-4D97-AF65-F5344CB8AC3E}">
        <p14:creationId xmlns:p14="http://schemas.microsoft.com/office/powerpoint/2010/main" val="3947680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A503895-987F-1D98-6789-5C715C2E5845}"/>
              </a:ext>
            </a:extLst>
          </p:cNvPr>
          <p:cNvGraphicFramePr>
            <a:graphicFrameLocks noGrp="1"/>
          </p:cNvGraphicFramePr>
          <p:nvPr>
            <p:ph idx="1"/>
            <p:extLst>
              <p:ext uri="{D42A27DB-BD31-4B8C-83A1-F6EECF244321}">
                <p14:modId xmlns:p14="http://schemas.microsoft.com/office/powerpoint/2010/main" val="1768077115"/>
              </p:ext>
            </p:extLst>
          </p:nvPr>
        </p:nvGraphicFramePr>
        <p:xfrm>
          <a:off x="922867" y="1490221"/>
          <a:ext cx="5257800" cy="41148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791668223"/>
                    </a:ext>
                  </a:extLst>
                </a:gridCol>
              </a:tblGrid>
              <a:tr h="370840">
                <a:tc>
                  <a:txBody>
                    <a:bodyPr/>
                    <a:lstStyle/>
                    <a:p>
                      <a:r>
                        <a:rPr lang="en-US" sz="2400" dirty="0">
                          <a:latin typeface="Calibri" panose="020F0502020204030204" pitchFamily="34" charset="0"/>
                          <a:cs typeface="Calibri" panose="020F0502020204030204" pitchFamily="34" charset="0"/>
                        </a:rPr>
                        <a:t>PERC Rule Criteria</a:t>
                      </a:r>
                    </a:p>
                  </a:txBody>
                  <a:tcPr/>
                </a:tc>
                <a:extLst>
                  <a:ext uri="{0D108BD9-81ED-4DB2-BD59-A6C34878D82A}">
                    <a16:rowId xmlns:a16="http://schemas.microsoft.com/office/drawing/2014/main" val="1020438582"/>
                  </a:ext>
                </a:extLst>
              </a:tr>
              <a:tr h="370840">
                <a:tc>
                  <a:txBody>
                    <a:bodyPr/>
                    <a:lstStyle/>
                    <a:p>
                      <a:r>
                        <a:rPr lang="en-US" sz="2400" dirty="0">
                          <a:latin typeface="Calibri" panose="020F0502020204030204" pitchFamily="34" charset="0"/>
                          <a:cs typeface="Calibri" panose="020F0502020204030204" pitchFamily="34" charset="0"/>
                        </a:rPr>
                        <a:t>Hypoxia (SpO2 &lt;95%)</a:t>
                      </a:r>
                    </a:p>
                  </a:txBody>
                  <a:tcPr/>
                </a:tc>
                <a:extLst>
                  <a:ext uri="{0D108BD9-81ED-4DB2-BD59-A6C34878D82A}">
                    <a16:rowId xmlns:a16="http://schemas.microsoft.com/office/drawing/2014/main" val="975738264"/>
                  </a:ext>
                </a:extLst>
              </a:tr>
              <a:tr h="370840">
                <a:tc>
                  <a:txBody>
                    <a:bodyPr/>
                    <a:lstStyle/>
                    <a:p>
                      <a:r>
                        <a:rPr lang="en-US" sz="2400" dirty="0">
                          <a:latin typeface="Calibri" panose="020F0502020204030204" pitchFamily="34" charset="0"/>
                          <a:cs typeface="Calibri" panose="020F0502020204030204" pitchFamily="34" charset="0"/>
                        </a:rPr>
                        <a:t>Unilateral leg swelling</a:t>
                      </a:r>
                    </a:p>
                  </a:txBody>
                  <a:tcPr/>
                </a:tc>
                <a:extLst>
                  <a:ext uri="{0D108BD9-81ED-4DB2-BD59-A6C34878D82A}">
                    <a16:rowId xmlns:a16="http://schemas.microsoft.com/office/drawing/2014/main" val="334252187"/>
                  </a:ext>
                </a:extLst>
              </a:tr>
              <a:tr h="370840">
                <a:tc>
                  <a:txBody>
                    <a:bodyPr/>
                    <a:lstStyle/>
                    <a:p>
                      <a:r>
                        <a:rPr lang="en-US" sz="2400" dirty="0">
                          <a:latin typeface="Calibri" panose="020F0502020204030204" pitchFamily="34" charset="0"/>
                          <a:cs typeface="Calibri" panose="020F0502020204030204" pitchFamily="34" charset="0"/>
                        </a:rPr>
                        <a:t>Hemoptysis</a:t>
                      </a:r>
                    </a:p>
                  </a:txBody>
                  <a:tcPr/>
                </a:tc>
                <a:extLst>
                  <a:ext uri="{0D108BD9-81ED-4DB2-BD59-A6C34878D82A}">
                    <a16:rowId xmlns:a16="http://schemas.microsoft.com/office/drawing/2014/main" val="1256037106"/>
                  </a:ext>
                </a:extLst>
              </a:tr>
              <a:tr h="370840">
                <a:tc>
                  <a:txBody>
                    <a:bodyPr/>
                    <a:lstStyle/>
                    <a:p>
                      <a:r>
                        <a:rPr lang="en-US" sz="2400" dirty="0">
                          <a:latin typeface="Calibri" panose="020F0502020204030204" pitchFamily="34" charset="0"/>
                          <a:cs typeface="Calibri" panose="020F0502020204030204" pitchFamily="34" charset="0"/>
                        </a:rPr>
                        <a:t>Prior DVT/PE</a:t>
                      </a:r>
                    </a:p>
                  </a:txBody>
                  <a:tcPr/>
                </a:tc>
                <a:extLst>
                  <a:ext uri="{0D108BD9-81ED-4DB2-BD59-A6C34878D82A}">
                    <a16:rowId xmlns:a16="http://schemas.microsoft.com/office/drawing/2014/main" val="1784896722"/>
                  </a:ext>
                </a:extLst>
              </a:tr>
              <a:tr h="370840">
                <a:tc>
                  <a:txBody>
                    <a:bodyPr/>
                    <a:lstStyle/>
                    <a:p>
                      <a:r>
                        <a:rPr lang="en-US" sz="2400" dirty="0">
                          <a:latin typeface="Calibri" panose="020F0502020204030204" pitchFamily="34" charset="0"/>
                          <a:cs typeface="Calibri" panose="020F0502020204030204" pitchFamily="34" charset="0"/>
                        </a:rPr>
                        <a:t>Recent surgery/trauma</a:t>
                      </a:r>
                    </a:p>
                  </a:txBody>
                  <a:tcPr/>
                </a:tc>
                <a:extLst>
                  <a:ext uri="{0D108BD9-81ED-4DB2-BD59-A6C34878D82A}">
                    <a16:rowId xmlns:a16="http://schemas.microsoft.com/office/drawing/2014/main" val="465929690"/>
                  </a:ext>
                </a:extLst>
              </a:tr>
              <a:tr h="370840">
                <a:tc>
                  <a:txBody>
                    <a:bodyPr/>
                    <a:lstStyle/>
                    <a:p>
                      <a:r>
                        <a:rPr lang="en-US" sz="2400" dirty="0">
                          <a:latin typeface="Calibri" panose="020F0502020204030204" pitchFamily="34" charset="0"/>
                          <a:cs typeface="Calibri" panose="020F0502020204030204" pitchFamily="34" charset="0"/>
                        </a:rPr>
                        <a:t>Age &gt;50</a:t>
                      </a:r>
                    </a:p>
                  </a:txBody>
                  <a:tcPr/>
                </a:tc>
                <a:extLst>
                  <a:ext uri="{0D108BD9-81ED-4DB2-BD59-A6C34878D82A}">
                    <a16:rowId xmlns:a16="http://schemas.microsoft.com/office/drawing/2014/main" val="4055904217"/>
                  </a:ext>
                </a:extLst>
              </a:tr>
              <a:tr h="370840">
                <a:tc>
                  <a:txBody>
                    <a:bodyPr/>
                    <a:lstStyle/>
                    <a:p>
                      <a:r>
                        <a:rPr lang="en-US" sz="2400" dirty="0">
                          <a:latin typeface="Calibri" panose="020F0502020204030204" pitchFamily="34" charset="0"/>
                          <a:cs typeface="Calibri" panose="020F0502020204030204" pitchFamily="34" charset="0"/>
                        </a:rPr>
                        <a:t>Hormone use</a:t>
                      </a:r>
                    </a:p>
                  </a:txBody>
                  <a:tcPr/>
                </a:tc>
                <a:extLst>
                  <a:ext uri="{0D108BD9-81ED-4DB2-BD59-A6C34878D82A}">
                    <a16:rowId xmlns:a16="http://schemas.microsoft.com/office/drawing/2014/main" val="2969292668"/>
                  </a:ext>
                </a:extLst>
              </a:tr>
              <a:tr h="370840">
                <a:tc>
                  <a:txBody>
                    <a:bodyPr/>
                    <a:lstStyle/>
                    <a:p>
                      <a:r>
                        <a:rPr lang="en-US" sz="2400" dirty="0">
                          <a:latin typeface="Calibri" panose="020F0502020204030204" pitchFamily="34" charset="0"/>
                          <a:cs typeface="Calibri" panose="020F0502020204030204" pitchFamily="34" charset="0"/>
                        </a:rPr>
                        <a:t>Tachycardia</a:t>
                      </a:r>
                    </a:p>
                  </a:txBody>
                  <a:tcPr/>
                </a:tc>
                <a:extLst>
                  <a:ext uri="{0D108BD9-81ED-4DB2-BD59-A6C34878D82A}">
                    <a16:rowId xmlns:a16="http://schemas.microsoft.com/office/drawing/2014/main" val="2583798458"/>
                  </a:ext>
                </a:extLst>
              </a:tr>
            </a:tbl>
          </a:graphicData>
        </a:graphic>
      </p:graphicFrame>
      <p:sp>
        <p:nvSpPr>
          <p:cNvPr id="2" name="Title 1">
            <a:extLst>
              <a:ext uri="{FF2B5EF4-FFF2-40B4-BE49-F238E27FC236}">
                <a16:creationId xmlns:a16="http://schemas.microsoft.com/office/drawing/2014/main" id="{29592B71-AAB7-AAF4-2572-551A2BE93BCE}"/>
              </a:ext>
            </a:extLst>
          </p:cNvPr>
          <p:cNvSpPr>
            <a:spLocks noGrp="1"/>
          </p:cNvSpPr>
          <p:nvPr>
            <p:ph type="title"/>
          </p:nvPr>
        </p:nvSpPr>
        <p:spPr>
          <a:xfrm>
            <a:off x="838200" y="-1"/>
            <a:ext cx="10515600" cy="1105949"/>
          </a:xfrm>
        </p:spPr>
        <p:txBody>
          <a:bodyPr/>
          <a:lstStyle/>
          <a:p>
            <a:r>
              <a:rPr lang="en-US" dirty="0"/>
              <a:t>Predicting PE: The PERC Rule</a:t>
            </a:r>
          </a:p>
        </p:txBody>
      </p:sp>
      <p:sp>
        <p:nvSpPr>
          <p:cNvPr id="5" name="TextBox 4">
            <a:extLst>
              <a:ext uri="{FF2B5EF4-FFF2-40B4-BE49-F238E27FC236}">
                <a16:creationId xmlns:a16="http://schemas.microsoft.com/office/drawing/2014/main" id="{51809A65-4F17-4456-5130-D58C8B743800}"/>
              </a:ext>
            </a:extLst>
          </p:cNvPr>
          <p:cNvSpPr txBox="1"/>
          <p:nvPr/>
        </p:nvSpPr>
        <p:spPr>
          <a:xfrm>
            <a:off x="6690923" y="2865406"/>
            <a:ext cx="3984803" cy="1200329"/>
          </a:xfrm>
          <a:prstGeom prst="rect">
            <a:avLst/>
          </a:prstGeom>
          <a:noFill/>
        </p:spPr>
        <p:txBody>
          <a:bodyPr wrap="square" lIns="91440" tIns="45720" rIns="91440" bIns="45720" rtlCol="0" anchor="t">
            <a:spAutoFit/>
          </a:bodyPr>
          <a:lstStyle/>
          <a:p>
            <a:r>
              <a:rPr lang="en-US" sz="2400" b="1" dirty="0">
                <a:solidFill>
                  <a:schemeClr val="accent1"/>
                </a:solidFill>
                <a:latin typeface="Calibri"/>
                <a:ea typeface="Calibri"/>
                <a:cs typeface="Calibri"/>
              </a:rPr>
              <a:t>If NO PERC criteria are present </a:t>
            </a:r>
            <a:r>
              <a:rPr lang="en-US" sz="2400" b="1" dirty="0">
                <a:solidFill>
                  <a:schemeClr val="accent1"/>
                </a:solidFill>
                <a:latin typeface="Calibri"/>
                <a:ea typeface="Calibri"/>
                <a:cs typeface="Calibri"/>
                <a:sym typeface="Wingdings" pitchFamily="2" charset="2"/>
              </a:rPr>
              <a:t> PE can be “ruled out” without further testing</a:t>
            </a:r>
            <a:endParaRPr lang="en-US" sz="2400" b="1" dirty="0">
              <a:solidFill>
                <a:schemeClr val="accent1"/>
              </a:solidFill>
              <a:latin typeface="Calibri"/>
              <a:ea typeface="Calibri"/>
              <a:cs typeface="Calibri"/>
            </a:endParaRPr>
          </a:p>
        </p:txBody>
      </p:sp>
      <p:sp>
        <p:nvSpPr>
          <p:cNvPr id="8" name="Footer Placeholder 7">
            <a:extLst>
              <a:ext uri="{FF2B5EF4-FFF2-40B4-BE49-F238E27FC236}">
                <a16:creationId xmlns:a16="http://schemas.microsoft.com/office/drawing/2014/main" id="{B7EC8E07-936E-CBD2-F71C-A028BA87585D}"/>
              </a:ext>
            </a:extLst>
          </p:cNvPr>
          <p:cNvSpPr>
            <a:spLocks noGrp="1"/>
          </p:cNvSpPr>
          <p:nvPr>
            <p:ph type="ftr" sz="quarter" idx="3"/>
          </p:nvPr>
        </p:nvSpPr>
        <p:spPr/>
        <p:txBody>
          <a:bodyPr/>
          <a:lstStyle/>
          <a:p>
            <a:r>
              <a:rPr lang="en-US" dirty="0"/>
              <a:t>PERC, pulmonary embolism rule-out criteria.
Wells PS, et al. </a:t>
            </a:r>
            <a:r>
              <a:rPr lang="en-US" i="1" dirty="0"/>
              <a:t>Ann Intern Med</a:t>
            </a:r>
            <a:r>
              <a:rPr lang="en-US" dirty="0"/>
              <a:t>. 2018;168(2):131-40. </a:t>
            </a:r>
          </a:p>
        </p:txBody>
      </p:sp>
    </p:spTree>
    <p:extLst>
      <p:ext uri="{BB962C8B-B14F-4D97-AF65-F5344CB8AC3E}">
        <p14:creationId xmlns:p14="http://schemas.microsoft.com/office/powerpoint/2010/main" val="2710245147"/>
      </p:ext>
    </p:extLst>
  </p:cSld>
  <p:clrMapOvr>
    <a:masterClrMapping/>
  </p:clrMapOvr>
</p:sld>
</file>

<file path=ppt/theme/theme1.xml><?xml version="1.0" encoding="utf-8"?>
<a:theme xmlns:a="http://schemas.openxmlformats.org/drawingml/2006/main" name="DukeHeartOTG-Dec20">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ukeHeartOTG-Dec20" id="{656702E6-AFD5-B64D-B922-50C01D458BF2}" vid="{8F9CDEC0-C36A-9544-86EC-D9D88437D7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8EAEF4-1873-4734-BB7D-D9B4E31B8E85}">
  <ds:schemaRefs>
    <ds:schemaRef ds:uri="http://schemas.microsoft.com/office/2006/metadata/properties"/>
    <ds:schemaRef ds:uri="http://www.w3.org/XML/1998/namespace"/>
    <ds:schemaRef ds:uri="http://schemas.microsoft.com/office/2006/documentManagement/types"/>
    <ds:schemaRef ds:uri="a9d8bbac-cce3-475c-b9fe-65ecbcec7edd"/>
    <ds:schemaRef ds:uri="f55e9ad1-4522-4e5b-8d2e-6f450f6d945f"/>
    <ds:schemaRef ds:uri="http://purl.org/dc/elements/1.1/"/>
    <ds:schemaRef ds:uri="http://purl.org/dc/dcmitype/"/>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36AC5C8D-35F0-4BA5-9AF1-6CCE876397D0}"/>
</file>

<file path=customXml/itemProps3.xml><?xml version="1.0" encoding="utf-8"?>
<ds:datastoreItem xmlns:ds="http://schemas.openxmlformats.org/officeDocument/2006/customXml" ds:itemID="{83B9D4F5-73F2-4246-B3B3-41784384A1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DukeHeartOTG-Dec20</Template>
  <TotalTime>1793</TotalTime>
  <Words>1075</Words>
  <Application>Microsoft Macintosh PowerPoint</Application>
  <PresentationFormat>Widescreen</PresentationFormat>
  <Paragraphs>146</Paragraphs>
  <Slides>12</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Century Gothic</vt:lpstr>
      <vt:lpstr>Trebuchet MS</vt:lpstr>
      <vt:lpstr>DukeHeartOTG-Dec20</vt:lpstr>
      <vt:lpstr>Office Theme</vt:lpstr>
      <vt:lpstr>Identifying Patients at Risk for VTE</vt:lpstr>
      <vt:lpstr>PowerPoint Presentation</vt:lpstr>
      <vt:lpstr>Disclaimer</vt:lpstr>
      <vt:lpstr>Clinical Case</vt:lpstr>
      <vt:lpstr>Clinical Case</vt:lpstr>
      <vt:lpstr>Defining Venous Thromboembolism (VTE)</vt:lpstr>
      <vt:lpstr>DVT and PE: Common Signs and Symptoms</vt:lpstr>
      <vt:lpstr>Predicting DVT and PE: The Wells Scores</vt:lpstr>
      <vt:lpstr>Predicting PE: The PERC Rule</vt:lpstr>
      <vt:lpstr>Diagnostic Algorithms for DVT and PE</vt:lpstr>
      <vt:lpstr>Return to the Case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Patients at Risk for VTE</dc:title>
  <dc:subject/>
  <dc:creator>MedEd On The Go</dc:creator>
  <cp:keywords/>
  <dc:description/>
  <cp:lastModifiedBy>Harley Kidner</cp:lastModifiedBy>
  <cp:revision>49</cp:revision>
  <dcterms:created xsi:type="dcterms:W3CDTF">2023-12-04T20:48:58Z</dcterms:created>
  <dcterms:modified xsi:type="dcterms:W3CDTF">2024-01-18T19:00:39Z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y fmtid="{D5CDD505-2E9C-101B-9397-08002B2CF9AE}" pid="3" name="MediaServiceImageTags">
    <vt:lpwstr/>
  </property>
</Properties>
</file>