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18"/>
  </p:notesMasterIdLst>
  <p:sldIdLst>
    <p:sldId id="256" r:id="rId6"/>
    <p:sldId id="277" r:id="rId7"/>
    <p:sldId id="278" r:id="rId8"/>
    <p:sldId id="257" r:id="rId9"/>
    <p:sldId id="264" r:id="rId10"/>
    <p:sldId id="258" r:id="rId11"/>
    <p:sldId id="259" r:id="rId12"/>
    <p:sldId id="260" r:id="rId13"/>
    <p:sldId id="261" r:id="rId14"/>
    <p:sldId id="262" r:id="rId15"/>
    <p:sldId id="263"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B45"/>
    <a:srgbClr val="23B3E6"/>
    <a:srgbClr val="FF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15107-9054-EE4B-B9ED-F4B32D17A170}" v="6" dt="2024-01-18T19:01:44.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6327"/>
  </p:normalViewPr>
  <p:slideViewPr>
    <p:cSldViewPr snapToGrid="0">
      <p:cViewPr varScale="1">
        <p:scale>
          <a:sx n="119" d="100"/>
          <a:sy n="119" d="100"/>
        </p:scale>
        <p:origin x="1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FE615107-9054-EE4B-B9ED-F4B32D17A170}"/>
    <pc:docChg chg="addSld delSld modSld sldOrd">
      <pc:chgData name="Harley Kidner" userId="5b13863f-857f-45ba-b29d-d3555fa5f842" providerId="ADAL" clId="{FE615107-9054-EE4B-B9ED-F4B32D17A170}" dt="2024-01-18T19:01:47.148" v="3" actId="20578"/>
      <pc:docMkLst>
        <pc:docMk/>
      </pc:docMkLst>
      <pc:sldChg chg="add del">
        <pc:chgData name="Harley Kidner" userId="5b13863f-857f-45ba-b29d-d3555fa5f842" providerId="ADAL" clId="{FE615107-9054-EE4B-B9ED-F4B32D17A170}" dt="2024-01-18T19:01:44.452" v="2"/>
        <pc:sldMkLst>
          <pc:docMk/>
          <pc:sldMk cId="2600770121" sldId="277"/>
        </pc:sldMkLst>
      </pc:sldChg>
      <pc:sldChg chg="add del">
        <pc:chgData name="Harley Kidner" userId="5b13863f-857f-45ba-b29d-d3555fa5f842" providerId="ADAL" clId="{FE615107-9054-EE4B-B9ED-F4B32D17A170}" dt="2024-01-18T19:01:44.452" v="2"/>
        <pc:sldMkLst>
          <pc:docMk/>
          <pc:sldMk cId="3306514557" sldId="278"/>
        </pc:sldMkLst>
      </pc:sldChg>
      <pc:sldChg chg="add del ord">
        <pc:chgData name="Harley Kidner" userId="5b13863f-857f-45ba-b29d-d3555fa5f842" providerId="ADAL" clId="{FE615107-9054-EE4B-B9ED-F4B32D17A170}" dt="2024-01-18T19:01:47.148" v="3" actId="20578"/>
        <pc:sldMkLst>
          <pc:docMk/>
          <pc:sldMk cId="2405816164"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C0ED7-B45D-44CF-821B-485403E829AF}"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DE08D-4136-451A-86FB-AEA717DBF49F}" type="slidenum">
              <a:rPr lang="en-US" smtClean="0"/>
              <a:t>‹#›</a:t>
            </a:fld>
            <a:endParaRPr lang="en-US"/>
          </a:p>
        </p:txBody>
      </p:sp>
    </p:spTree>
    <p:extLst>
      <p:ext uri="{BB962C8B-B14F-4D97-AF65-F5344CB8AC3E}">
        <p14:creationId xmlns:p14="http://schemas.microsoft.com/office/powerpoint/2010/main" val="2151450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6990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0087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29706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2275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27973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454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6114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6046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0373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023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646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284999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544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57949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77036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20157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0504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2841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5108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391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426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150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2863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53944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7144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43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5576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044259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027663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1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2116-9F27-70C8-B8EA-24F54FA7EFC5}"/>
              </a:ext>
            </a:extLst>
          </p:cNvPr>
          <p:cNvSpPr>
            <a:spLocks noGrp="1"/>
          </p:cNvSpPr>
          <p:nvPr>
            <p:ph type="title"/>
          </p:nvPr>
        </p:nvSpPr>
        <p:spPr>
          <a:xfrm>
            <a:off x="831850" y="1101482"/>
            <a:ext cx="10515600" cy="2825748"/>
          </a:xfrm>
        </p:spPr>
        <p:txBody>
          <a:bodyPr/>
          <a:lstStyle/>
          <a:p>
            <a:r>
              <a:rPr lang="en-US" dirty="0"/>
              <a:t>Selecting Anticoagulants for </a:t>
            </a:r>
            <a:br>
              <a:rPr lang="en-US" dirty="0"/>
            </a:br>
            <a:r>
              <a:rPr lang="en-US" dirty="0"/>
              <a:t>Acute VTE</a:t>
            </a:r>
          </a:p>
        </p:txBody>
      </p:sp>
      <p:sp>
        <p:nvSpPr>
          <p:cNvPr id="3" name="Subtitle 2">
            <a:extLst>
              <a:ext uri="{FF2B5EF4-FFF2-40B4-BE49-F238E27FC236}">
                <a16:creationId xmlns:a16="http://schemas.microsoft.com/office/drawing/2014/main" id="{0B18A648-7E69-081D-4DF9-3EF8E7DD8314}"/>
              </a:ext>
            </a:extLst>
          </p:cNvPr>
          <p:cNvSpPr>
            <a:spLocks noGrp="1"/>
          </p:cNvSpPr>
          <p:nvPr>
            <p:ph type="body" idx="1"/>
          </p:nvPr>
        </p:nvSpPr>
        <p:spPr>
          <a:xfrm>
            <a:off x="831850" y="4208338"/>
            <a:ext cx="10515600" cy="1766887"/>
          </a:xfrm>
        </p:spPr>
        <p:txBody>
          <a:bodyPr>
            <a:normAutofit fontScale="70000" lnSpcReduction="20000"/>
          </a:bodyPr>
          <a:lstStyle/>
          <a:p>
            <a:r>
              <a:rPr lang="en-US" dirty="0"/>
              <a:t>Geoffrey Barnes, MD, MSc</a:t>
            </a:r>
          </a:p>
          <a:p>
            <a:r>
              <a:rPr lang="en-US" dirty="0"/>
              <a:t>Associate Professor of Internal Medicine</a:t>
            </a:r>
          </a:p>
          <a:p>
            <a:r>
              <a:rPr lang="en-US" dirty="0"/>
              <a:t>Vascular and Cardiovascular Medicine</a:t>
            </a:r>
          </a:p>
          <a:p>
            <a:r>
              <a:rPr lang="en-US" dirty="0"/>
              <a:t>Frankel Cardiovascular Center</a:t>
            </a:r>
          </a:p>
          <a:p>
            <a:r>
              <a:rPr lang="en-US" dirty="0"/>
              <a:t>University of Michigan</a:t>
            </a:r>
          </a:p>
          <a:p>
            <a:r>
              <a:rPr lang="en-US" dirty="0"/>
              <a:t>Ann Arbor, MI</a:t>
            </a:r>
          </a:p>
        </p:txBody>
      </p:sp>
    </p:spTree>
    <p:extLst>
      <p:ext uri="{BB962C8B-B14F-4D97-AF65-F5344CB8AC3E}">
        <p14:creationId xmlns:p14="http://schemas.microsoft.com/office/powerpoint/2010/main" val="22609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03AB-1CDA-EE25-12D1-321EE0C6D8FB}"/>
              </a:ext>
            </a:extLst>
          </p:cNvPr>
          <p:cNvSpPr>
            <a:spLocks noGrp="1"/>
          </p:cNvSpPr>
          <p:nvPr>
            <p:ph type="title"/>
          </p:nvPr>
        </p:nvSpPr>
        <p:spPr>
          <a:xfrm>
            <a:off x="838200" y="-1"/>
            <a:ext cx="10515600" cy="1105949"/>
          </a:xfrm>
        </p:spPr>
        <p:txBody>
          <a:bodyPr/>
          <a:lstStyle/>
          <a:p>
            <a:r>
              <a:rPr lang="en-US" dirty="0"/>
              <a:t>Selecting Anticoagulants</a:t>
            </a:r>
          </a:p>
        </p:txBody>
      </p:sp>
      <p:sp>
        <p:nvSpPr>
          <p:cNvPr id="7" name="Footer Placeholder 6">
            <a:extLst>
              <a:ext uri="{FF2B5EF4-FFF2-40B4-BE49-F238E27FC236}">
                <a16:creationId xmlns:a16="http://schemas.microsoft.com/office/drawing/2014/main" id="{D9F2CCE6-28FE-E553-43D6-E26449E16B1A}"/>
              </a:ext>
            </a:extLst>
          </p:cNvPr>
          <p:cNvSpPr>
            <a:spLocks noGrp="1"/>
          </p:cNvSpPr>
          <p:nvPr>
            <p:ph type="ftr" sz="quarter" idx="3"/>
          </p:nvPr>
        </p:nvSpPr>
        <p:spPr/>
        <p:txBody>
          <a:bodyPr/>
          <a:lstStyle/>
          <a:p>
            <a:r>
              <a:rPr lang="en-US" dirty="0"/>
              <a:t>BID, twice per day; INR, international normalized ratio. 
Renner E, et al. </a:t>
            </a:r>
            <a:r>
              <a:rPr lang="en-US" i="1" dirty="0"/>
              <a:t>J Am Coll </a:t>
            </a:r>
            <a:r>
              <a:rPr lang="en-US" i="1" dirty="0" err="1"/>
              <a:t>Cardiol</a:t>
            </a:r>
            <a:r>
              <a:rPr lang="en-US" dirty="0"/>
              <a:t>. 2020;76(18):2142-54.</a:t>
            </a:r>
          </a:p>
        </p:txBody>
      </p:sp>
      <p:grpSp>
        <p:nvGrpSpPr>
          <p:cNvPr id="31" name="Group 30">
            <a:extLst>
              <a:ext uri="{FF2B5EF4-FFF2-40B4-BE49-F238E27FC236}">
                <a16:creationId xmlns:a16="http://schemas.microsoft.com/office/drawing/2014/main" id="{695DB8E9-030D-FFC8-C934-D729429AA7D8}"/>
              </a:ext>
            </a:extLst>
          </p:cNvPr>
          <p:cNvGrpSpPr/>
          <p:nvPr/>
        </p:nvGrpSpPr>
        <p:grpSpPr>
          <a:xfrm>
            <a:off x="1814276" y="1337098"/>
            <a:ext cx="9010742" cy="4788102"/>
            <a:chOff x="1814276" y="1475126"/>
            <a:chExt cx="9010742" cy="4788102"/>
          </a:xfrm>
        </p:grpSpPr>
        <p:sp>
          <p:nvSpPr>
            <p:cNvPr id="3" name="TextBox 2">
              <a:extLst>
                <a:ext uri="{FF2B5EF4-FFF2-40B4-BE49-F238E27FC236}">
                  <a16:creationId xmlns:a16="http://schemas.microsoft.com/office/drawing/2014/main" id="{3B5B0D4B-0369-C776-13F1-BB99A5CBA9CF}"/>
                </a:ext>
              </a:extLst>
            </p:cNvPr>
            <p:cNvSpPr txBox="1"/>
            <p:nvPr/>
          </p:nvSpPr>
          <p:spPr>
            <a:xfrm rot="16200000">
              <a:off x="1381409" y="2084605"/>
              <a:ext cx="1388952" cy="307777"/>
            </a:xfrm>
            <a:prstGeom prst="rect">
              <a:avLst/>
            </a:prstGeom>
            <a:noFill/>
          </p:spPr>
          <p:txBody>
            <a:bodyPr wrap="square" rtlCol="0" anchor="ctr">
              <a:spAutoFit/>
            </a:bodyPr>
            <a:lstStyle/>
            <a:p>
              <a:pPr algn="ctr"/>
              <a:r>
                <a:rPr lang="en-US" sz="1400" b="1" dirty="0">
                  <a:latin typeface="Calibri" panose="020F0502020204030204" pitchFamily="34" charset="0"/>
                  <a:cs typeface="Calibri" panose="020F0502020204030204" pitchFamily="34" charset="0"/>
                </a:rPr>
                <a:t>Oral only</a:t>
              </a:r>
            </a:p>
          </p:txBody>
        </p:sp>
        <p:sp>
          <p:nvSpPr>
            <p:cNvPr id="5" name="TextBox 4">
              <a:extLst>
                <a:ext uri="{FF2B5EF4-FFF2-40B4-BE49-F238E27FC236}">
                  <a16:creationId xmlns:a16="http://schemas.microsoft.com/office/drawing/2014/main" id="{9464E52E-E775-1EA3-11D1-E7C1864FD98E}"/>
                </a:ext>
              </a:extLst>
            </p:cNvPr>
            <p:cNvSpPr txBox="1"/>
            <p:nvPr/>
          </p:nvSpPr>
          <p:spPr>
            <a:xfrm rot="16200000">
              <a:off x="1381410" y="4982567"/>
              <a:ext cx="1388952" cy="523220"/>
            </a:xfrm>
            <a:prstGeom prst="rect">
              <a:avLst/>
            </a:prstGeom>
            <a:noFill/>
          </p:spPr>
          <p:txBody>
            <a:bodyPr wrap="square" rtlCol="0" anchor="ctr">
              <a:spAutoFit/>
            </a:bodyPr>
            <a:lstStyle/>
            <a:p>
              <a:pPr algn="ctr"/>
              <a:r>
                <a:rPr lang="en-US" sz="1400" b="1" dirty="0">
                  <a:latin typeface="Calibri" panose="020F0502020204030204" pitchFamily="34" charset="0"/>
                  <a:cs typeface="Calibri" panose="020F0502020204030204" pitchFamily="34" charset="0"/>
                </a:rPr>
                <a:t>Parenteral</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Lead in</a:t>
              </a:r>
            </a:p>
          </p:txBody>
        </p:sp>
        <p:sp>
          <p:nvSpPr>
            <p:cNvPr id="6" name="TextBox 5">
              <a:extLst>
                <a:ext uri="{FF2B5EF4-FFF2-40B4-BE49-F238E27FC236}">
                  <a16:creationId xmlns:a16="http://schemas.microsoft.com/office/drawing/2014/main" id="{BE4C3204-7D84-3C4F-0403-AF2F9F50093E}"/>
                </a:ext>
              </a:extLst>
            </p:cNvPr>
            <p:cNvSpPr txBox="1"/>
            <p:nvPr/>
          </p:nvSpPr>
          <p:spPr>
            <a:xfrm>
              <a:off x="2482071" y="1475126"/>
              <a:ext cx="1729213" cy="1246495"/>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15 mg</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BID x21 days</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10 mg</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BID x7 days</a:t>
              </a:r>
            </a:p>
          </p:txBody>
        </p:sp>
        <p:sp>
          <p:nvSpPr>
            <p:cNvPr id="10" name="TextBox 9">
              <a:extLst>
                <a:ext uri="{FF2B5EF4-FFF2-40B4-BE49-F238E27FC236}">
                  <a16:creationId xmlns:a16="http://schemas.microsoft.com/office/drawing/2014/main" id="{439AB9D6-37B2-BE45-135C-29431960DA09}"/>
                </a:ext>
              </a:extLst>
            </p:cNvPr>
            <p:cNvSpPr txBox="1"/>
            <p:nvPr/>
          </p:nvSpPr>
          <p:spPr>
            <a:xfrm>
              <a:off x="7035690" y="1705958"/>
              <a:ext cx="2525917" cy="78483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10 or 20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2,5 or 5 mg BID</a:t>
              </a:r>
            </a:p>
          </p:txBody>
        </p:sp>
        <p:sp>
          <p:nvSpPr>
            <p:cNvPr id="12" name="TextBox 11">
              <a:extLst>
                <a:ext uri="{FF2B5EF4-FFF2-40B4-BE49-F238E27FC236}">
                  <a16:creationId xmlns:a16="http://schemas.microsoft.com/office/drawing/2014/main" id="{8BE033C8-283D-ACD7-2F1D-F3265C8B8A8B}"/>
                </a:ext>
              </a:extLst>
            </p:cNvPr>
            <p:cNvSpPr txBox="1"/>
            <p:nvPr/>
          </p:nvSpPr>
          <p:spPr>
            <a:xfrm>
              <a:off x="4407108" y="1705958"/>
              <a:ext cx="2109458" cy="78483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20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5 mg BID</a:t>
              </a:r>
            </a:p>
          </p:txBody>
        </p:sp>
        <p:sp>
          <p:nvSpPr>
            <p:cNvPr id="14" name="TextBox 13">
              <a:extLst>
                <a:ext uri="{FF2B5EF4-FFF2-40B4-BE49-F238E27FC236}">
                  <a16:creationId xmlns:a16="http://schemas.microsoft.com/office/drawing/2014/main" id="{46203980-9EB4-6E3D-72C1-86175D04170F}"/>
                </a:ext>
              </a:extLst>
            </p:cNvPr>
            <p:cNvSpPr txBox="1"/>
            <p:nvPr/>
          </p:nvSpPr>
          <p:spPr>
            <a:xfrm>
              <a:off x="2482071" y="4555068"/>
              <a:ext cx="1729213" cy="170816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Enoxaparin</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1 mg/kg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OR</a:t>
              </a:r>
            </a:p>
            <a:p>
              <a:pPr algn="ctr"/>
              <a:endParaRPr lang="en-US" sz="1500" dirty="0">
                <a:latin typeface="Calibri" panose="020F0502020204030204" pitchFamily="34" charset="0"/>
                <a:cs typeface="Calibri" panose="020F0502020204030204" pitchFamily="34" charset="0"/>
              </a:endParaRPr>
            </a:p>
            <a:p>
              <a:pPr algn="ctr"/>
              <a:r>
                <a:rPr lang="en-US" sz="1500" dirty="0" err="1">
                  <a:latin typeface="Calibri" panose="020F0502020204030204" pitchFamily="34" charset="0"/>
                  <a:cs typeface="Calibri" panose="020F0502020204030204" pitchFamily="34" charset="0"/>
                </a:rPr>
                <a:t>Unfractioned</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heparin</a:t>
              </a:r>
            </a:p>
          </p:txBody>
        </p:sp>
        <p:sp>
          <p:nvSpPr>
            <p:cNvPr id="17" name="TextBox 16">
              <a:extLst>
                <a:ext uri="{FF2B5EF4-FFF2-40B4-BE49-F238E27FC236}">
                  <a16:creationId xmlns:a16="http://schemas.microsoft.com/office/drawing/2014/main" id="{1FC1AA13-F972-E82D-B5A5-FBC22BFB1097}"/>
                </a:ext>
              </a:extLst>
            </p:cNvPr>
            <p:cNvSpPr txBox="1"/>
            <p:nvPr/>
          </p:nvSpPr>
          <p:spPr>
            <a:xfrm>
              <a:off x="4289719" y="4555068"/>
              <a:ext cx="2344236" cy="170816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Apixaban 5 mg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Dabigatran 150 mg BID</a:t>
              </a:r>
            </a:p>
            <a:p>
              <a:pPr algn="ctr"/>
              <a:endParaRPr lang="en-US" sz="1500" dirty="0">
                <a:latin typeface="Calibri" panose="020F0502020204030204" pitchFamily="34" charset="0"/>
                <a:cs typeface="Calibri" panose="020F0502020204030204" pitchFamily="34" charset="0"/>
              </a:endParaRPr>
            </a:p>
            <a:p>
              <a:pPr algn="ctr"/>
              <a:r>
                <a:rPr lang="en-US" sz="1500" dirty="0" err="1">
                  <a:latin typeface="Calibri" panose="020F0502020204030204" pitchFamily="34" charset="0"/>
                  <a:cs typeface="Calibri" panose="020F0502020204030204" pitchFamily="34" charset="0"/>
                </a:rPr>
                <a:t>Edoxaban</a:t>
              </a:r>
              <a:r>
                <a:rPr lang="en-US" sz="1500" dirty="0">
                  <a:latin typeface="Calibri" panose="020F0502020204030204" pitchFamily="34" charset="0"/>
                  <a:cs typeface="Calibri" panose="020F0502020204030204" pitchFamily="34" charset="0"/>
                </a:rPr>
                <a:t> 60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Warfarin (INR goal 2.0-3.0)</a:t>
              </a:r>
            </a:p>
          </p:txBody>
        </p:sp>
        <p:sp>
          <p:nvSpPr>
            <p:cNvPr id="18" name="TextBox 17">
              <a:extLst>
                <a:ext uri="{FF2B5EF4-FFF2-40B4-BE49-F238E27FC236}">
                  <a16:creationId xmlns:a16="http://schemas.microsoft.com/office/drawing/2014/main" id="{A16E8C62-DB53-AB5A-B064-03ABFE9EB5A7}"/>
                </a:ext>
              </a:extLst>
            </p:cNvPr>
            <p:cNvSpPr txBox="1"/>
            <p:nvPr/>
          </p:nvSpPr>
          <p:spPr>
            <a:xfrm>
              <a:off x="7126530" y="4670484"/>
              <a:ext cx="2344236" cy="1477328"/>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Apixaban 2,5 or 5 mg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Dabigatran 150 mg BID</a:t>
              </a:r>
            </a:p>
            <a:p>
              <a:pPr algn="ctr"/>
              <a:endParaRPr lang="en-US" sz="1500" dirty="0">
                <a:latin typeface="Calibri" panose="020F0502020204030204" pitchFamily="34" charset="0"/>
                <a:cs typeface="Calibri" panose="020F0502020204030204" pitchFamily="34" charset="0"/>
              </a:endParaRP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Warfarin (INR goal 2.0-3.0)</a:t>
              </a:r>
            </a:p>
          </p:txBody>
        </p:sp>
        <p:grpSp>
          <p:nvGrpSpPr>
            <p:cNvPr id="30" name="Group 29">
              <a:extLst>
                <a:ext uri="{FF2B5EF4-FFF2-40B4-BE49-F238E27FC236}">
                  <a16:creationId xmlns:a16="http://schemas.microsoft.com/office/drawing/2014/main" id="{B8BE351B-A2B5-A396-DCA4-68A308D37BAB}"/>
                </a:ext>
              </a:extLst>
            </p:cNvPr>
            <p:cNvGrpSpPr/>
            <p:nvPr/>
          </p:nvGrpSpPr>
          <p:grpSpPr>
            <a:xfrm>
              <a:off x="2575537" y="3097925"/>
              <a:ext cx="1542281" cy="1064153"/>
              <a:chOff x="2549267" y="3097925"/>
              <a:chExt cx="1542281" cy="1064153"/>
            </a:xfrm>
          </p:grpSpPr>
          <p:sp>
            <p:nvSpPr>
              <p:cNvPr id="26" name="Rectangle 25">
                <a:extLst>
                  <a:ext uri="{FF2B5EF4-FFF2-40B4-BE49-F238E27FC236}">
                    <a16:creationId xmlns:a16="http://schemas.microsoft.com/office/drawing/2014/main" id="{52780115-A802-5631-44E8-747709CDFA1B}"/>
                  </a:ext>
                </a:extLst>
              </p:cNvPr>
              <p:cNvSpPr/>
              <p:nvPr/>
            </p:nvSpPr>
            <p:spPr>
              <a:xfrm>
                <a:off x="2549267" y="3097925"/>
                <a:ext cx="1542281" cy="1064153"/>
              </a:xfrm>
              <a:prstGeom prst="rect">
                <a:avLst/>
              </a:prstGeom>
              <a:solidFill>
                <a:srgbClr val="FFBB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362BA0-9AB6-A625-A1A3-F6CD68E3F9FD}"/>
                  </a:ext>
                </a:extLst>
              </p:cNvPr>
              <p:cNvSpPr txBox="1"/>
              <p:nvPr/>
            </p:nvSpPr>
            <p:spPr>
              <a:xfrm>
                <a:off x="2549267" y="3195509"/>
                <a:ext cx="1542281" cy="877163"/>
              </a:xfrm>
              <a:prstGeom prst="rect">
                <a:avLst/>
              </a:prstGeom>
              <a:solidFill>
                <a:srgbClr val="FFBB45"/>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Initial</a:t>
                </a:r>
                <a:br>
                  <a:rPr lang="en-US" sz="1500" dirty="0">
                    <a:solidFill>
                      <a:schemeClr val="bg1"/>
                    </a:solidFill>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Management </a:t>
                </a:r>
                <a:br>
                  <a:rPr lang="en-US" sz="1500" dirty="0">
                    <a:solidFill>
                      <a:schemeClr val="bg1"/>
                    </a:solidFill>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(5-21 days)</a:t>
                </a:r>
              </a:p>
            </p:txBody>
          </p:sp>
        </p:grpSp>
        <p:grpSp>
          <p:nvGrpSpPr>
            <p:cNvPr id="29" name="Group 28">
              <a:extLst>
                <a:ext uri="{FF2B5EF4-FFF2-40B4-BE49-F238E27FC236}">
                  <a16:creationId xmlns:a16="http://schemas.microsoft.com/office/drawing/2014/main" id="{97DDCD06-6FF4-08C5-84AA-F185538AF5A9}"/>
                </a:ext>
              </a:extLst>
            </p:cNvPr>
            <p:cNvGrpSpPr/>
            <p:nvPr/>
          </p:nvGrpSpPr>
          <p:grpSpPr>
            <a:xfrm>
              <a:off x="4091548" y="3097925"/>
              <a:ext cx="2740579" cy="1064153"/>
              <a:chOff x="4091548" y="3097925"/>
              <a:chExt cx="2740579" cy="1064153"/>
            </a:xfrm>
          </p:grpSpPr>
          <p:sp>
            <p:nvSpPr>
              <p:cNvPr id="25" name="Rectangle 24">
                <a:extLst>
                  <a:ext uri="{FF2B5EF4-FFF2-40B4-BE49-F238E27FC236}">
                    <a16:creationId xmlns:a16="http://schemas.microsoft.com/office/drawing/2014/main" id="{FC5A115A-126F-3E9A-415F-2224A7E9671B}"/>
                  </a:ext>
                </a:extLst>
              </p:cNvPr>
              <p:cNvSpPr/>
              <p:nvPr/>
            </p:nvSpPr>
            <p:spPr>
              <a:xfrm>
                <a:off x="4091548" y="3097925"/>
                <a:ext cx="2740579" cy="1064153"/>
              </a:xfrm>
              <a:prstGeom prst="rect">
                <a:avLst/>
              </a:prstGeom>
              <a:solidFill>
                <a:srgbClr val="23B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27E453-6D5A-627D-4F41-414A9AC3F8C2}"/>
                  </a:ext>
                </a:extLst>
              </p:cNvPr>
              <p:cNvSpPr txBox="1"/>
              <p:nvPr/>
            </p:nvSpPr>
            <p:spPr>
              <a:xfrm>
                <a:off x="4091548" y="3310925"/>
                <a:ext cx="2740579" cy="646331"/>
              </a:xfrm>
              <a:prstGeom prst="rect">
                <a:avLst/>
              </a:prstGeom>
              <a:solidFill>
                <a:srgbClr val="23B3E6"/>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Primary Treatment</a:t>
                </a:r>
              </a:p>
              <a:p>
                <a:pPr algn="ctr"/>
                <a:r>
                  <a:rPr lang="en-US" sz="1500" dirty="0">
                    <a:solidFill>
                      <a:schemeClr val="bg1"/>
                    </a:solidFill>
                    <a:latin typeface="Calibri" panose="020F0502020204030204" pitchFamily="34" charset="0"/>
                    <a:cs typeface="Calibri" panose="020F0502020204030204" pitchFamily="34" charset="0"/>
                  </a:rPr>
                  <a:t>(3-6 month)</a:t>
                </a:r>
              </a:p>
            </p:txBody>
          </p:sp>
        </p:grpSp>
        <p:grpSp>
          <p:nvGrpSpPr>
            <p:cNvPr id="28" name="Group 27">
              <a:extLst>
                <a:ext uri="{FF2B5EF4-FFF2-40B4-BE49-F238E27FC236}">
                  <a16:creationId xmlns:a16="http://schemas.microsoft.com/office/drawing/2014/main" id="{9A3ECC9F-785C-FD4F-DEA5-90A247D0293A}"/>
                </a:ext>
              </a:extLst>
            </p:cNvPr>
            <p:cNvGrpSpPr/>
            <p:nvPr/>
          </p:nvGrpSpPr>
          <p:grpSpPr>
            <a:xfrm>
              <a:off x="6829200" y="2565323"/>
              <a:ext cx="3995818" cy="2129356"/>
              <a:chOff x="6829200" y="2565323"/>
              <a:chExt cx="3995818" cy="2129356"/>
            </a:xfrm>
          </p:grpSpPr>
          <p:sp>
            <p:nvSpPr>
              <p:cNvPr id="24" name="Right Arrow 23">
                <a:extLst>
                  <a:ext uri="{FF2B5EF4-FFF2-40B4-BE49-F238E27FC236}">
                    <a16:creationId xmlns:a16="http://schemas.microsoft.com/office/drawing/2014/main" id="{66568414-DBC1-694B-B632-C8B2A496889E}"/>
                  </a:ext>
                </a:extLst>
              </p:cNvPr>
              <p:cNvSpPr/>
              <p:nvPr/>
            </p:nvSpPr>
            <p:spPr>
              <a:xfrm>
                <a:off x="6829200" y="2565323"/>
                <a:ext cx="3995818" cy="2129356"/>
              </a:xfrm>
              <a:prstGeom prst="rightArrow">
                <a:avLst/>
              </a:prstGeom>
              <a:solidFill>
                <a:srgbClr val="FF48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4ABC97-DC46-A5AC-2FA1-54616E5001FC}"/>
                  </a:ext>
                </a:extLst>
              </p:cNvPr>
              <p:cNvSpPr txBox="1"/>
              <p:nvPr/>
            </p:nvSpPr>
            <p:spPr>
              <a:xfrm>
                <a:off x="6832127" y="3310925"/>
                <a:ext cx="2918455" cy="646331"/>
              </a:xfrm>
              <a:prstGeom prst="rect">
                <a:avLst/>
              </a:prstGeom>
              <a:solidFill>
                <a:srgbClr val="FF4832"/>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Secondary Prevention</a:t>
                </a:r>
              </a:p>
              <a:p>
                <a:pPr algn="ctr"/>
                <a:r>
                  <a:rPr lang="en-US" sz="1500" dirty="0">
                    <a:solidFill>
                      <a:schemeClr val="bg1"/>
                    </a:solidFill>
                    <a:latin typeface="Calibri" panose="020F0502020204030204" pitchFamily="34" charset="0"/>
                    <a:cs typeface="Calibri" panose="020F0502020204030204" pitchFamily="34" charset="0"/>
                  </a:rPr>
                  <a:t>(beyond 3-6 month)</a:t>
                </a:r>
              </a:p>
            </p:txBody>
          </p:sp>
        </p:grpSp>
      </p:grpSp>
    </p:spTree>
    <p:extLst>
      <p:ext uri="{BB962C8B-B14F-4D97-AF65-F5344CB8AC3E}">
        <p14:creationId xmlns:p14="http://schemas.microsoft.com/office/powerpoint/2010/main" val="80577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B22CC-7F98-01D7-5D9A-D2105CC550FF}"/>
              </a:ext>
            </a:extLst>
          </p:cNvPr>
          <p:cNvSpPr>
            <a:spLocks noGrp="1"/>
          </p:cNvSpPr>
          <p:nvPr>
            <p:ph idx="1"/>
          </p:nvPr>
        </p:nvSpPr>
        <p:spPr>
          <a:xfrm>
            <a:off x="838200" y="1285336"/>
            <a:ext cx="10515600" cy="4891627"/>
          </a:xfrm>
        </p:spPr>
        <p:txBody>
          <a:bodyPr/>
          <a:lstStyle/>
          <a:p>
            <a:r>
              <a:rPr lang="en-US" dirty="0"/>
              <a:t>74-year-old man with acute PE</a:t>
            </a:r>
          </a:p>
          <a:p>
            <a:endParaRPr lang="en-US" dirty="0"/>
          </a:p>
          <a:p>
            <a:pPr marL="0" indent="0">
              <a:buNone/>
            </a:pPr>
            <a:r>
              <a:rPr lang="en-US" dirty="0"/>
              <a:t>What anticoagulant is best?</a:t>
            </a:r>
          </a:p>
          <a:p>
            <a:r>
              <a:rPr lang="en-US" dirty="0"/>
              <a:t>Low risk PE, no HESTIA criteria </a:t>
            </a:r>
            <a:r>
              <a:rPr lang="en-US" dirty="0">
                <a:sym typeface="Wingdings" pitchFamily="2" charset="2"/>
              </a:rPr>
              <a:t> home discharge is advised</a:t>
            </a:r>
            <a:endParaRPr lang="en-US" dirty="0"/>
          </a:p>
          <a:p>
            <a:r>
              <a:rPr lang="en-US" dirty="0"/>
              <a:t>Prefer oral anticoagulation</a:t>
            </a:r>
          </a:p>
          <a:p>
            <a:pPr lvl="1"/>
            <a:r>
              <a:rPr lang="en-US" dirty="0"/>
              <a:t>Apixaban 10 mg BID x7d, then 5mg BID</a:t>
            </a:r>
          </a:p>
          <a:p>
            <a:pPr lvl="1"/>
            <a:r>
              <a:rPr lang="en-US" dirty="0"/>
              <a:t>Rivaroxaban 15 mg BID x21d, then 20mg daily</a:t>
            </a:r>
          </a:p>
        </p:txBody>
      </p:sp>
      <p:sp>
        <p:nvSpPr>
          <p:cNvPr id="2" name="Title 1">
            <a:extLst>
              <a:ext uri="{FF2B5EF4-FFF2-40B4-BE49-F238E27FC236}">
                <a16:creationId xmlns:a16="http://schemas.microsoft.com/office/drawing/2014/main" id="{4BF71C84-BA6B-2CC2-B4AA-92DAD4AA13EF}"/>
              </a:ext>
            </a:extLst>
          </p:cNvPr>
          <p:cNvSpPr>
            <a:spLocks noGrp="1"/>
          </p:cNvSpPr>
          <p:nvPr>
            <p:ph type="title"/>
          </p:nvPr>
        </p:nvSpPr>
        <p:spPr>
          <a:xfrm>
            <a:off x="838200" y="-1"/>
            <a:ext cx="10515600" cy="1105949"/>
          </a:xfrm>
        </p:spPr>
        <p:txBody>
          <a:bodyPr/>
          <a:lstStyle/>
          <a:p>
            <a:r>
              <a:rPr lang="en-US" dirty="0"/>
              <a:t>Return to Case</a:t>
            </a:r>
          </a:p>
        </p:txBody>
      </p:sp>
    </p:spTree>
    <p:extLst>
      <p:ext uri="{BB962C8B-B14F-4D97-AF65-F5344CB8AC3E}">
        <p14:creationId xmlns:p14="http://schemas.microsoft.com/office/powerpoint/2010/main" val="97816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854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DF8CD-A72B-894E-9297-E9951920E688}"/>
              </a:ext>
            </a:extLst>
          </p:cNvPr>
          <p:cNvSpPr>
            <a:spLocks noGrp="1"/>
          </p:cNvSpPr>
          <p:nvPr>
            <p:ph sz="half" idx="1"/>
          </p:nvPr>
        </p:nvSpPr>
        <p:spPr/>
        <p:txBody>
          <a:bodyPr>
            <a:normAutofit/>
          </a:bodyPr>
          <a:lstStyle/>
          <a:p>
            <a:r>
              <a:rPr lang="en-US" dirty="0"/>
              <a:t>74-year-old man with a history of HTN presents to the ED with acute onset dyspnea, mild chest pain; tore his Achilles tendon 3 weeks prior</a:t>
            </a:r>
          </a:p>
          <a:p>
            <a:r>
              <a:rPr lang="en-US" dirty="0"/>
              <a:t>HR 82, RR 22, BP 132/86, SpO2 96% </a:t>
            </a:r>
            <a:r>
              <a:rPr lang="en-US" dirty="0" err="1"/>
              <a:t>ra</a:t>
            </a:r>
            <a:endParaRPr lang="en-US" dirty="0"/>
          </a:p>
          <a:p>
            <a:r>
              <a:rPr lang="en-US" dirty="0"/>
              <a:t>Troponin “normal”</a:t>
            </a:r>
          </a:p>
          <a:p>
            <a:r>
              <a:rPr lang="en-US" dirty="0"/>
              <a:t>PECT: Right lower lobe segmental PE, no RV strain</a:t>
            </a:r>
          </a:p>
        </p:txBody>
      </p:sp>
      <p:pic>
        <p:nvPicPr>
          <p:cNvPr id="6" name="Content Placeholder 5" descr="A person holding his hand on his chest&#10;&#10;Description automatically generated">
            <a:extLst>
              <a:ext uri="{FF2B5EF4-FFF2-40B4-BE49-F238E27FC236}">
                <a16:creationId xmlns:a16="http://schemas.microsoft.com/office/drawing/2014/main" id="{20325526-882B-A823-4164-AAB8C6D8CF1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1285335"/>
            <a:ext cx="5181600" cy="3454400"/>
          </a:xfrm>
          <a:prstGeom prst="roundRect">
            <a:avLst>
              <a:gd name="adj" fmla="val 5953"/>
            </a:avLst>
          </a:prstGeom>
        </p:spPr>
      </p:pic>
      <p:sp>
        <p:nvSpPr>
          <p:cNvPr id="2" name="Title 1">
            <a:extLst>
              <a:ext uri="{FF2B5EF4-FFF2-40B4-BE49-F238E27FC236}">
                <a16:creationId xmlns:a16="http://schemas.microsoft.com/office/drawing/2014/main" id="{BD82594D-29BB-BA6E-9826-F637442D6FCD}"/>
              </a:ext>
            </a:extLst>
          </p:cNvPr>
          <p:cNvSpPr>
            <a:spLocks noGrp="1"/>
          </p:cNvSpPr>
          <p:nvPr>
            <p:ph type="title"/>
          </p:nvPr>
        </p:nvSpPr>
        <p:spPr/>
        <p:txBody>
          <a:bodyPr/>
          <a:lstStyle/>
          <a:p>
            <a:r>
              <a:rPr lang="en-US" dirty="0"/>
              <a:t>Clinical Case</a:t>
            </a:r>
          </a:p>
        </p:txBody>
      </p:sp>
      <p:sp>
        <p:nvSpPr>
          <p:cNvPr id="10" name="Footer Placeholder 9">
            <a:extLst>
              <a:ext uri="{FF2B5EF4-FFF2-40B4-BE49-F238E27FC236}">
                <a16:creationId xmlns:a16="http://schemas.microsoft.com/office/drawing/2014/main" id="{1C0D79D1-2C5B-D939-801F-5A0953775B54}"/>
              </a:ext>
            </a:extLst>
          </p:cNvPr>
          <p:cNvSpPr>
            <a:spLocks noGrp="1"/>
          </p:cNvSpPr>
          <p:nvPr>
            <p:ph type="ftr" sz="quarter" idx="3"/>
          </p:nvPr>
        </p:nvSpPr>
        <p:spPr/>
        <p:txBody>
          <a:bodyPr/>
          <a:lstStyle/>
          <a:p>
            <a:r>
              <a:rPr lang="en-US"/>
              <a:t>BP, blood pressure; ED, emergency department; HR, heart rate; HTN, hypertension; PE, pulmonary embolism; PECT, positron emission computed tomography; ra, room air; RR, respiratory rate; RV, right ventricle.</a:t>
            </a:r>
          </a:p>
        </p:txBody>
      </p:sp>
    </p:spTree>
    <p:extLst>
      <p:ext uri="{BB962C8B-B14F-4D97-AF65-F5344CB8AC3E}">
        <p14:creationId xmlns:p14="http://schemas.microsoft.com/office/powerpoint/2010/main" val="310422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DF8CD-A72B-894E-9297-E9951920E688}"/>
              </a:ext>
            </a:extLst>
          </p:cNvPr>
          <p:cNvSpPr>
            <a:spLocks noGrp="1"/>
          </p:cNvSpPr>
          <p:nvPr>
            <p:ph sz="half" idx="1"/>
          </p:nvPr>
        </p:nvSpPr>
        <p:spPr/>
        <p:txBody>
          <a:bodyPr>
            <a:normAutofit/>
          </a:bodyPr>
          <a:lstStyle/>
          <a:p>
            <a:pPr marL="0" indent="0">
              <a:buNone/>
            </a:pPr>
            <a:r>
              <a:rPr lang="en-US" dirty="0"/>
              <a:t>Key question:</a:t>
            </a:r>
          </a:p>
          <a:p>
            <a:r>
              <a:rPr lang="en-US" dirty="0"/>
              <a:t>What anticoagulant is best for this patient?</a:t>
            </a:r>
          </a:p>
        </p:txBody>
      </p:sp>
      <p:pic>
        <p:nvPicPr>
          <p:cNvPr id="6" name="Content Placeholder 5" descr="A person holding his hand on his chest&#10;&#10;Description automatically generated">
            <a:extLst>
              <a:ext uri="{FF2B5EF4-FFF2-40B4-BE49-F238E27FC236}">
                <a16:creationId xmlns:a16="http://schemas.microsoft.com/office/drawing/2014/main" id="{20325526-882B-A823-4164-AAB8C6D8CF1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1285335"/>
            <a:ext cx="5181600" cy="3454400"/>
          </a:xfrm>
          <a:prstGeom prst="roundRect">
            <a:avLst>
              <a:gd name="adj" fmla="val 5953"/>
            </a:avLst>
          </a:prstGeom>
        </p:spPr>
      </p:pic>
      <p:sp>
        <p:nvSpPr>
          <p:cNvPr id="2" name="Title 1">
            <a:extLst>
              <a:ext uri="{FF2B5EF4-FFF2-40B4-BE49-F238E27FC236}">
                <a16:creationId xmlns:a16="http://schemas.microsoft.com/office/drawing/2014/main" id="{BD82594D-29BB-BA6E-9826-F637442D6FCD}"/>
              </a:ext>
            </a:extLst>
          </p:cNvPr>
          <p:cNvSpPr>
            <a:spLocks noGrp="1"/>
          </p:cNvSpPr>
          <p:nvPr>
            <p:ph type="title"/>
          </p:nvPr>
        </p:nvSpPr>
        <p:spPr/>
        <p:txBody>
          <a:bodyPr/>
          <a:lstStyle/>
          <a:p>
            <a:r>
              <a:rPr lang="en-US" dirty="0"/>
              <a:t>Clinical Case</a:t>
            </a:r>
          </a:p>
        </p:txBody>
      </p:sp>
      <p:sp>
        <p:nvSpPr>
          <p:cNvPr id="10" name="Footer Placeholder 9">
            <a:extLst>
              <a:ext uri="{FF2B5EF4-FFF2-40B4-BE49-F238E27FC236}">
                <a16:creationId xmlns:a16="http://schemas.microsoft.com/office/drawing/2014/main" id="{1C0D79D1-2C5B-D939-801F-5A0953775B54}"/>
              </a:ext>
            </a:extLst>
          </p:cNvPr>
          <p:cNvSpPr>
            <a:spLocks noGrp="1"/>
          </p:cNvSpPr>
          <p:nvPr>
            <p:ph type="ftr" sz="quarter" idx="3"/>
          </p:nvPr>
        </p:nvSpPr>
        <p:spPr/>
        <p:txBody>
          <a:bodyPr/>
          <a:lstStyle/>
          <a:p>
            <a:r>
              <a:rPr lang="en-US"/>
              <a:t>BP, blood pressure; ED, emergency department; HR, heart rate; HTN, hypertension; PE, pulmonary embolism; PECT, positron emission computed tomography; ra, room air; RR, respiratory rate; RV, right ventricle.</a:t>
            </a:r>
          </a:p>
        </p:txBody>
      </p:sp>
    </p:spTree>
    <p:extLst>
      <p:ext uri="{BB962C8B-B14F-4D97-AF65-F5344CB8AC3E}">
        <p14:creationId xmlns:p14="http://schemas.microsoft.com/office/powerpoint/2010/main" val="262073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106A9-D211-6667-86C6-AC8E90586E14}"/>
              </a:ext>
            </a:extLst>
          </p:cNvPr>
          <p:cNvSpPr>
            <a:spLocks noGrp="1"/>
          </p:cNvSpPr>
          <p:nvPr>
            <p:ph idx="1"/>
          </p:nvPr>
        </p:nvSpPr>
        <p:spPr>
          <a:xfrm>
            <a:off x="838200" y="1276372"/>
            <a:ext cx="10515600" cy="4900591"/>
          </a:xfrm>
        </p:spPr>
        <p:txBody>
          <a:bodyPr vert="horz" lIns="91440" tIns="45720" rIns="91440" bIns="45720" rtlCol="0" anchor="t">
            <a:normAutofit/>
          </a:bodyPr>
          <a:lstStyle/>
          <a:p>
            <a:r>
              <a:rPr lang="en-US" dirty="0">
                <a:latin typeface="Calibri"/>
                <a:cs typeface="Calibri"/>
              </a:rPr>
              <a:t>Purpose of anticoagulation: prevent VTE extension/new clot</a:t>
            </a:r>
          </a:p>
          <a:p>
            <a:endParaRPr lang="en-US" sz="700" dirty="0">
              <a:latin typeface="Calibri"/>
              <a:cs typeface="Calibri"/>
            </a:endParaRPr>
          </a:p>
          <a:p>
            <a:r>
              <a:rPr lang="en-US" dirty="0"/>
              <a:t>Needs to be initiated ASAP</a:t>
            </a:r>
          </a:p>
          <a:p>
            <a:endParaRPr lang="en-US" sz="700" dirty="0"/>
          </a:p>
          <a:p>
            <a:r>
              <a:rPr lang="en-US" dirty="0"/>
              <a:t>Goal: Rapid onset</a:t>
            </a:r>
          </a:p>
        </p:txBody>
      </p:sp>
      <p:sp>
        <p:nvSpPr>
          <p:cNvPr id="2" name="Title 1">
            <a:extLst>
              <a:ext uri="{FF2B5EF4-FFF2-40B4-BE49-F238E27FC236}">
                <a16:creationId xmlns:a16="http://schemas.microsoft.com/office/drawing/2014/main" id="{9D1E1ADE-96B1-CE36-FE18-C782867B23A8}"/>
              </a:ext>
            </a:extLst>
          </p:cNvPr>
          <p:cNvSpPr>
            <a:spLocks noGrp="1"/>
          </p:cNvSpPr>
          <p:nvPr>
            <p:ph type="title"/>
          </p:nvPr>
        </p:nvSpPr>
        <p:spPr>
          <a:xfrm>
            <a:off x="838200" y="-1"/>
            <a:ext cx="10515600" cy="1105949"/>
          </a:xfrm>
        </p:spPr>
        <p:txBody>
          <a:bodyPr/>
          <a:lstStyle/>
          <a:p>
            <a:r>
              <a:rPr lang="en-US" dirty="0"/>
              <a:t>Anticoagulation is Key for All VTE</a:t>
            </a:r>
          </a:p>
        </p:txBody>
      </p:sp>
      <p:sp>
        <p:nvSpPr>
          <p:cNvPr id="7" name="Footer Placeholder 6">
            <a:extLst>
              <a:ext uri="{FF2B5EF4-FFF2-40B4-BE49-F238E27FC236}">
                <a16:creationId xmlns:a16="http://schemas.microsoft.com/office/drawing/2014/main" id="{CD8B5311-1852-BC10-1B33-9283B1D752BA}"/>
              </a:ext>
            </a:extLst>
          </p:cNvPr>
          <p:cNvSpPr>
            <a:spLocks noGrp="1"/>
          </p:cNvSpPr>
          <p:nvPr>
            <p:ph type="ftr" sz="quarter" idx="3"/>
          </p:nvPr>
        </p:nvSpPr>
        <p:spPr/>
        <p:txBody>
          <a:bodyPr/>
          <a:lstStyle/>
          <a:p>
            <a:r>
              <a:rPr lang="en-US"/>
              <a:t>ASAP, as soon as possible; VTE, venous thromboembolism.</a:t>
            </a:r>
          </a:p>
        </p:txBody>
      </p:sp>
    </p:spTree>
    <p:extLst>
      <p:ext uri="{BB962C8B-B14F-4D97-AF65-F5344CB8AC3E}">
        <p14:creationId xmlns:p14="http://schemas.microsoft.com/office/powerpoint/2010/main" val="205816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7AA85-8EEC-E8AA-976F-1A0B5DE580C7}"/>
              </a:ext>
            </a:extLst>
          </p:cNvPr>
          <p:cNvSpPr>
            <a:spLocks noGrp="1"/>
          </p:cNvSpPr>
          <p:nvPr>
            <p:ph sz="half" idx="1"/>
          </p:nvPr>
        </p:nvSpPr>
        <p:spPr>
          <a:xfrm>
            <a:off x="838200" y="1285335"/>
            <a:ext cx="5181600" cy="4891628"/>
          </a:xfrm>
        </p:spPr>
        <p:txBody>
          <a:bodyPr/>
          <a:lstStyle/>
          <a:p>
            <a:r>
              <a:rPr lang="en-US" dirty="0"/>
              <a:t>Phlegmasia </a:t>
            </a:r>
            <a:r>
              <a:rPr lang="en-US" dirty="0" err="1"/>
              <a:t>cerula</a:t>
            </a:r>
            <a:r>
              <a:rPr lang="en-US" dirty="0"/>
              <a:t> </a:t>
            </a:r>
            <a:r>
              <a:rPr lang="en-US" dirty="0" err="1"/>
              <a:t>dolens</a:t>
            </a:r>
            <a:endParaRPr lang="en-US" dirty="0"/>
          </a:p>
          <a:p>
            <a:r>
              <a:rPr lang="en-US" dirty="0"/>
              <a:t>Venous occlusion </a:t>
            </a:r>
            <a:r>
              <a:rPr lang="en-US" dirty="0">
                <a:sym typeface="Wingdings" pitchFamily="2" charset="2"/>
              </a:rPr>
              <a:t> increased limb pressure  arterial ischemia</a:t>
            </a:r>
          </a:p>
          <a:p>
            <a:r>
              <a:rPr lang="en-US" dirty="0">
                <a:sym typeface="Wingdings" pitchFamily="2" charset="2"/>
              </a:rPr>
              <a:t>Requires rapid thrombectomy/thrombolysis</a:t>
            </a:r>
          </a:p>
          <a:p>
            <a:pPr lvl="1"/>
            <a:r>
              <a:rPr lang="en-US" dirty="0">
                <a:sym typeface="Wingdings" pitchFamily="2" charset="2"/>
              </a:rPr>
              <a:t>Unfractionated heparin preferred anticoagulant</a:t>
            </a:r>
            <a:endParaRPr lang="en-US" dirty="0"/>
          </a:p>
        </p:txBody>
      </p:sp>
      <p:sp>
        <p:nvSpPr>
          <p:cNvPr id="2" name="Title 1">
            <a:extLst>
              <a:ext uri="{FF2B5EF4-FFF2-40B4-BE49-F238E27FC236}">
                <a16:creationId xmlns:a16="http://schemas.microsoft.com/office/drawing/2014/main" id="{964199C3-DA42-D267-C348-80BBDDB21B69}"/>
              </a:ext>
            </a:extLst>
          </p:cNvPr>
          <p:cNvSpPr>
            <a:spLocks noGrp="1"/>
          </p:cNvSpPr>
          <p:nvPr>
            <p:ph type="title"/>
          </p:nvPr>
        </p:nvSpPr>
        <p:spPr>
          <a:xfrm>
            <a:off x="838200" y="-1"/>
            <a:ext cx="10515600" cy="1105949"/>
          </a:xfrm>
        </p:spPr>
        <p:txBody>
          <a:bodyPr/>
          <a:lstStyle/>
          <a:p>
            <a:r>
              <a:rPr lang="en-US" dirty="0"/>
              <a:t>When to Use Heparin: DVT</a:t>
            </a:r>
          </a:p>
        </p:txBody>
      </p:sp>
      <p:pic>
        <p:nvPicPr>
          <p:cNvPr id="4" name="Picture 3">
            <a:extLst>
              <a:ext uri="{FF2B5EF4-FFF2-40B4-BE49-F238E27FC236}">
                <a16:creationId xmlns:a16="http://schemas.microsoft.com/office/drawing/2014/main" id="{6F8ADD21-BCE7-5934-AED3-308D23F4A4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1" y="1285335"/>
            <a:ext cx="5181600" cy="3864643"/>
          </a:xfrm>
          <a:prstGeom prst="roundRect">
            <a:avLst/>
          </a:prstGeom>
        </p:spPr>
      </p:pic>
      <p:sp>
        <p:nvSpPr>
          <p:cNvPr id="12" name="Footer Placeholder 11">
            <a:extLst>
              <a:ext uri="{FF2B5EF4-FFF2-40B4-BE49-F238E27FC236}">
                <a16:creationId xmlns:a16="http://schemas.microsoft.com/office/drawing/2014/main" id="{1CF6BA6C-E4F1-7E43-F5B9-9BFBA5BFC3AA}"/>
              </a:ext>
            </a:extLst>
          </p:cNvPr>
          <p:cNvSpPr>
            <a:spLocks noGrp="1"/>
          </p:cNvSpPr>
          <p:nvPr>
            <p:ph type="ftr" sz="quarter" idx="3"/>
          </p:nvPr>
        </p:nvSpPr>
        <p:spPr/>
        <p:txBody>
          <a:bodyPr/>
          <a:lstStyle/>
          <a:p>
            <a:r>
              <a:rPr lang="en-US" dirty="0"/>
              <a:t>DVT, deep venous thromboembolism.
</a:t>
            </a:r>
            <a:r>
              <a:rPr lang="en-US" dirty="0" err="1"/>
              <a:t>Mumoli</a:t>
            </a:r>
            <a:r>
              <a:rPr lang="en-US" dirty="0"/>
              <a:t> N, et al. </a:t>
            </a:r>
            <a:r>
              <a:rPr lang="en-US" i="1" dirty="0"/>
              <a:t>Circulation</a:t>
            </a:r>
            <a:r>
              <a:rPr lang="en-US" dirty="0"/>
              <a:t>. 2012;125(8):1056-7.</a:t>
            </a:r>
          </a:p>
        </p:txBody>
      </p:sp>
    </p:spTree>
    <p:extLst>
      <p:ext uri="{BB962C8B-B14F-4D97-AF65-F5344CB8AC3E}">
        <p14:creationId xmlns:p14="http://schemas.microsoft.com/office/powerpoint/2010/main" val="317208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8977-F9B5-1FC9-BC2B-5A8C0D5523A2}"/>
              </a:ext>
            </a:extLst>
          </p:cNvPr>
          <p:cNvSpPr>
            <a:spLocks noGrp="1"/>
          </p:cNvSpPr>
          <p:nvPr>
            <p:ph type="title"/>
          </p:nvPr>
        </p:nvSpPr>
        <p:spPr>
          <a:xfrm>
            <a:off x="838200" y="222635"/>
            <a:ext cx="10515600" cy="1106488"/>
          </a:xfrm>
        </p:spPr>
        <p:txBody>
          <a:bodyPr/>
          <a:lstStyle/>
          <a:p>
            <a:r>
              <a:rPr lang="en-US" dirty="0"/>
              <a:t>Anticoagulation in PE: Importance of </a:t>
            </a:r>
            <a:br>
              <a:rPr lang="en-US" dirty="0"/>
            </a:br>
            <a:r>
              <a:rPr lang="en-US" dirty="0"/>
              <a:t>Risk Stratification</a:t>
            </a:r>
          </a:p>
        </p:txBody>
      </p:sp>
      <p:pic>
        <p:nvPicPr>
          <p:cNvPr id="4" name="Picture 3">
            <a:extLst>
              <a:ext uri="{FF2B5EF4-FFF2-40B4-BE49-F238E27FC236}">
                <a16:creationId xmlns:a16="http://schemas.microsoft.com/office/drawing/2014/main" id="{19069EC4-E23A-474B-ADF0-23B1228F5D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82"/>
          <a:stretch/>
        </p:blipFill>
        <p:spPr>
          <a:xfrm>
            <a:off x="838199" y="1652288"/>
            <a:ext cx="8753061" cy="3336655"/>
          </a:xfrm>
          <a:prstGeom prst="rect">
            <a:avLst/>
          </a:prstGeom>
        </p:spPr>
      </p:pic>
      <p:sp>
        <p:nvSpPr>
          <p:cNvPr id="6" name="TextBox 5">
            <a:extLst>
              <a:ext uri="{FF2B5EF4-FFF2-40B4-BE49-F238E27FC236}">
                <a16:creationId xmlns:a16="http://schemas.microsoft.com/office/drawing/2014/main" id="{A45CA6C8-E304-24C3-5C8F-BD5E784D429F}"/>
              </a:ext>
            </a:extLst>
          </p:cNvPr>
          <p:cNvSpPr txBox="1"/>
          <p:nvPr/>
        </p:nvSpPr>
        <p:spPr>
          <a:xfrm>
            <a:off x="9865501" y="3071682"/>
            <a:ext cx="1755343"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“Advanced therapy” recommended</a:t>
            </a:r>
          </a:p>
        </p:txBody>
      </p:sp>
      <p:sp>
        <p:nvSpPr>
          <p:cNvPr id="7" name="Right Brace 6">
            <a:extLst>
              <a:ext uri="{FF2B5EF4-FFF2-40B4-BE49-F238E27FC236}">
                <a16:creationId xmlns:a16="http://schemas.microsoft.com/office/drawing/2014/main" id="{8A69B320-3D1A-4DF2-EA79-48830782F2B2}"/>
              </a:ext>
            </a:extLst>
          </p:cNvPr>
          <p:cNvSpPr/>
          <p:nvPr/>
        </p:nvSpPr>
        <p:spPr>
          <a:xfrm>
            <a:off x="9591261" y="3075755"/>
            <a:ext cx="327991" cy="55193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5BAF5215-2589-80DD-0803-BD051861D1B5}"/>
              </a:ext>
            </a:extLst>
          </p:cNvPr>
          <p:cNvSpPr/>
          <p:nvPr/>
        </p:nvSpPr>
        <p:spPr>
          <a:xfrm>
            <a:off x="9591261" y="4233381"/>
            <a:ext cx="327991" cy="6543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DFE8FF86-769E-78D3-DEB7-3412E432AFDE}"/>
              </a:ext>
            </a:extLst>
          </p:cNvPr>
          <p:cNvSpPr txBox="1"/>
          <p:nvPr/>
        </p:nvSpPr>
        <p:spPr>
          <a:xfrm>
            <a:off x="9865501" y="3707127"/>
            <a:ext cx="1755343"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Hospitalization recommended</a:t>
            </a:r>
          </a:p>
        </p:txBody>
      </p:sp>
      <p:sp>
        <p:nvSpPr>
          <p:cNvPr id="11" name="TextBox 10">
            <a:extLst>
              <a:ext uri="{FF2B5EF4-FFF2-40B4-BE49-F238E27FC236}">
                <a16:creationId xmlns:a16="http://schemas.microsoft.com/office/drawing/2014/main" id="{3D1DE94D-3DA4-26AF-ACE0-DD8BA918B3B5}"/>
              </a:ext>
            </a:extLst>
          </p:cNvPr>
          <p:cNvSpPr txBox="1"/>
          <p:nvPr/>
        </p:nvSpPr>
        <p:spPr>
          <a:xfrm>
            <a:off x="9865501" y="4344787"/>
            <a:ext cx="1755343"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Consider Home Discharge</a:t>
            </a:r>
          </a:p>
        </p:txBody>
      </p:sp>
      <p:sp>
        <p:nvSpPr>
          <p:cNvPr id="14" name="Right Brace 13">
            <a:extLst>
              <a:ext uri="{FF2B5EF4-FFF2-40B4-BE49-F238E27FC236}">
                <a16:creationId xmlns:a16="http://schemas.microsoft.com/office/drawing/2014/main" id="{33A668AE-4CB0-F6F1-300B-E4693A7B9D53}"/>
              </a:ext>
            </a:extLst>
          </p:cNvPr>
          <p:cNvSpPr/>
          <p:nvPr/>
        </p:nvSpPr>
        <p:spPr>
          <a:xfrm>
            <a:off x="9591261" y="3652697"/>
            <a:ext cx="327991" cy="55193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0701896C-8F80-4233-843D-754340B4FF6A}"/>
              </a:ext>
            </a:extLst>
          </p:cNvPr>
          <p:cNvSpPr>
            <a:spLocks noGrp="1"/>
          </p:cNvSpPr>
          <p:nvPr>
            <p:ph type="ftr" sz="quarter" idx="3"/>
          </p:nvPr>
        </p:nvSpPr>
        <p:spPr/>
        <p:txBody>
          <a:bodyPr/>
          <a:lstStyle/>
          <a:p>
            <a:r>
              <a:rPr lang="en-US" dirty="0"/>
              <a:t>CTPA, computed tomography pulmonary angiography; PESI; pulmonary embolism severity index; </a:t>
            </a:r>
            <a:r>
              <a:rPr lang="en-US" dirty="0" err="1"/>
              <a:t>sPESI</a:t>
            </a:r>
            <a:r>
              <a:rPr lang="en-US" dirty="0"/>
              <a:t>, simplified pulmonary embolism severity index; TTE, transthoracic echocardiogram.
</a:t>
            </a:r>
            <a:r>
              <a:rPr lang="en-US" dirty="0" err="1"/>
              <a:t>Konstantinides</a:t>
            </a:r>
            <a:r>
              <a:rPr lang="en-US" dirty="0"/>
              <a:t> SV, et al. </a:t>
            </a:r>
            <a:r>
              <a:rPr lang="en-US" i="1" dirty="0" err="1"/>
              <a:t>Eur</a:t>
            </a:r>
            <a:r>
              <a:rPr lang="en-US" i="1" dirty="0"/>
              <a:t> Heart J</a:t>
            </a:r>
            <a:r>
              <a:rPr lang="en-US" dirty="0"/>
              <a:t>. 2020;41(4):543-603.</a:t>
            </a:r>
          </a:p>
        </p:txBody>
      </p:sp>
    </p:spTree>
    <p:extLst>
      <p:ext uri="{BB962C8B-B14F-4D97-AF65-F5344CB8AC3E}">
        <p14:creationId xmlns:p14="http://schemas.microsoft.com/office/powerpoint/2010/main" val="38391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P spid="11"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D7F1-E4CE-627C-EEE0-BDB03A9B2A79}"/>
              </a:ext>
            </a:extLst>
          </p:cNvPr>
          <p:cNvSpPr>
            <a:spLocks noGrp="1"/>
          </p:cNvSpPr>
          <p:nvPr>
            <p:ph type="title"/>
          </p:nvPr>
        </p:nvSpPr>
        <p:spPr/>
        <p:txBody>
          <a:bodyPr/>
          <a:lstStyle/>
          <a:p>
            <a:r>
              <a:rPr lang="en-US" dirty="0"/>
              <a:t>Selecting Patients for Home PE Treatment</a:t>
            </a:r>
          </a:p>
        </p:txBody>
      </p:sp>
      <p:sp>
        <p:nvSpPr>
          <p:cNvPr id="4" name="Rounded Rectangle 3">
            <a:extLst>
              <a:ext uri="{FF2B5EF4-FFF2-40B4-BE49-F238E27FC236}">
                <a16:creationId xmlns:a16="http://schemas.microsoft.com/office/drawing/2014/main" id="{DF0250DE-609B-54BE-D3A5-AADE21C1446B}"/>
              </a:ext>
            </a:extLst>
          </p:cNvPr>
          <p:cNvSpPr/>
          <p:nvPr/>
        </p:nvSpPr>
        <p:spPr>
          <a:xfrm>
            <a:off x="838200" y="3205094"/>
            <a:ext cx="1951384" cy="11628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Calibri"/>
                <a:cs typeface="Calibri"/>
              </a:rPr>
              <a:t>“Low Risk” by </a:t>
            </a:r>
            <a:br>
              <a:rPr lang="en-US" dirty="0">
                <a:latin typeface="Calibri"/>
                <a:cs typeface="Calibri"/>
              </a:rPr>
            </a:br>
            <a:r>
              <a:rPr lang="en-US" dirty="0">
                <a:latin typeface="Calibri"/>
                <a:cs typeface="Calibri"/>
              </a:rPr>
              <a:t>ESC Criteria</a:t>
            </a:r>
          </a:p>
        </p:txBody>
      </p:sp>
      <p:sp>
        <p:nvSpPr>
          <p:cNvPr id="5" name="Rounded Rectangle 4">
            <a:extLst>
              <a:ext uri="{FF2B5EF4-FFF2-40B4-BE49-F238E27FC236}">
                <a16:creationId xmlns:a16="http://schemas.microsoft.com/office/drawing/2014/main" id="{92701C8D-7888-1690-1EEE-DE0F7C38C46B}"/>
              </a:ext>
            </a:extLst>
          </p:cNvPr>
          <p:cNvSpPr/>
          <p:nvPr/>
        </p:nvSpPr>
        <p:spPr>
          <a:xfrm>
            <a:off x="3498573" y="1679713"/>
            <a:ext cx="5257801" cy="42141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HESTIA Criteria</a:t>
            </a:r>
          </a:p>
          <a:p>
            <a:pPr marL="342900" indent="-342900">
              <a:buAutoNum type="arabicParenR"/>
            </a:pPr>
            <a:r>
              <a:rPr lang="en-US" dirty="0">
                <a:latin typeface="Calibri" panose="020F0502020204030204" pitchFamily="34" charset="0"/>
                <a:cs typeface="Calibri" panose="020F0502020204030204" pitchFamily="34" charset="0"/>
              </a:rPr>
              <a:t>Hemodynamic instability?</a:t>
            </a:r>
          </a:p>
          <a:p>
            <a:pPr marL="342900" indent="-342900">
              <a:buAutoNum type="arabicParenR"/>
            </a:pPr>
            <a:r>
              <a:rPr lang="en-US" dirty="0">
                <a:latin typeface="Calibri" panose="020F0502020204030204" pitchFamily="34" charset="0"/>
                <a:cs typeface="Calibri" panose="020F0502020204030204" pitchFamily="34" charset="0"/>
              </a:rPr>
              <a:t>Thrombolysis/thrombectomy needed?</a:t>
            </a:r>
          </a:p>
          <a:p>
            <a:pPr marL="342900" indent="-342900">
              <a:buAutoNum type="arabicParenR"/>
            </a:pPr>
            <a:r>
              <a:rPr lang="en-US" dirty="0">
                <a:latin typeface="Calibri" panose="020F0502020204030204" pitchFamily="34" charset="0"/>
                <a:cs typeface="Calibri" panose="020F0502020204030204" pitchFamily="34" charset="0"/>
              </a:rPr>
              <a:t>Active bleeding/high risk of bleeding?</a:t>
            </a:r>
          </a:p>
          <a:p>
            <a:pPr marL="342900" indent="-342900">
              <a:buAutoNum type="arabicParenR"/>
            </a:pPr>
            <a:r>
              <a:rPr lang="en-US" dirty="0">
                <a:latin typeface="Calibri" panose="020F0502020204030204" pitchFamily="34" charset="0"/>
                <a:cs typeface="Calibri" panose="020F0502020204030204" pitchFamily="34" charset="0"/>
              </a:rPr>
              <a:t>O2 requirement?</a:t>
            </a:r>
          </a:p>
          <a:p>
            <a:pPr marL="342900" indent="-342900">
              <a:buAutoNum type="arabicParenR"/>
            </a:pPr>
            <a:r>
              <a:rPr lang="en-US" dirty="0">
                <a:latin typeface="Calibri" panose="020F0502020204030204" pitchFamily="34" charset="0"/>
                <a:cs typeface="Calibri" panose="020F0502020204030204" pitchFamily="34" charset="0"/>
              </a:rPr>
              <a:t>PE diagnosed on anticoagulation?</a:t>
            </a:r>
          </a:p>
          <a:p>
            <a:pPr marL="342900" indent="-342900">
              <a:buAutoNum type="arabicParenR"/>
            </a:pPr>
            <a:r>
              <a:rPr lang="en-US" dirty="0">
                <a:latin typeface="Calibri" panose="020F0502020204030204" pitchFamily="34" charset="0"/>
                <a:cs typeface="Calibri" panose="020F0502020204030204" pitchFamily="34" charset="0"/>
              </a:rPr>
              <a:t>Pain requiring IV medications?</a:t>
            </a:r>
          </a:p>
          <a:p>
            <a:pPr marL="342900" indent="-342900">
              <a:buAutoNum type="arabicParenR"/>
            </a:pPr>
            <a:r>
              <a:rPr lang="en-US" dirty="0">
                <a:latin typeface="Calibri" panose="020F0502020204030204" pitchFamily="34" charset="0"/>
                <a:cs typeface="Calibri" panose="020F0502020204030204" pitchFamily="34" charset="0"/>
              </a:rPr>
              <a:t>Medical or social need for hospitalization?</a:t>
            </a:r>
          </a:p>
          <a:p>
            <a:pPr marL="342900" indent="-342900">
              <a:buAutoNum type="arabicParenR"/>
            </a:pPr>
            <a:r>
              <a:rPr lang="en-US" dirty="0" err="1">
                <a:latin typeface="Calibri" panose="020F0502020204030204" pitchFamily="34" charset="0"/>
                <a:cs typeface="Calibri" panose="020F0502020204030204" pitchFamily="34" charset="0"/>
              </a:rPr>
              <a:t>CrCl</a:t>
            </a:r>
            <a:r>
              <a:rPr lang="en-US" dirty="0">
                <a:latin typeface="Calibri" panose="020F0502020204030204" pitchFamily="34" charset="0"/>
                <a:cs typeface="Calibri" panose="020F0502020204030204" pitchFamily="34" charset="0"/>
              </a:rPr>
              <a:t> &lt; 30 ml/min</a:t>
            </a:r>
          </a:p>
          <a:p>
            <a:pPr marL="342900" indent="-342900">
              <a:buAutoNum type="arabicParenR"/>
            </a:pPr>
            <a:r>
              <a:rPr lang="en-US" dirty="0">
                <a:latin typeface="Calibri" panose="020F0502020204030204" pitchFamily="34" charset="0"/>
                <a:cs typeface="Calibri" panose="020F0502020204030204" pitchFamily="34" charset="0"/>
              </a:rPr>
              <a:t>Severe liver impairment?</a:t>
            </a:r>
          </a:p>
          <a:p>
            <a:pPr marL="342900" indent="-342900">
              <a:buAutoNum type="arabicParenR"/>
            </a:pPr>
            <a:r>
              <a:rPr lang="en-US" dirty="0">
                <a:latin typeface="Calibri" panose="020F0502020204030204" pitchFamily="34" charset="0"/>
                <a:cs typeface="Calibri" panose="020F0502020204030204" pitchFamily="34" charset="0"/>
              </a:rPr>
              <a:t>Pregnant?</a:t>
            </a:r>
          </a:p>
          <a:p>
            <a:pPr marL="342900" indent="-342900">
              <a:buAutoNum type="arabicParenR"/>
            </a:pPr>
            <a:r>
              <a:rPr lang="en-US" dirty="0">
                <a:latin typeface="Calibri" panose="020F0502020204030204" pitchFamily="34" charset="0"/>
                <a:cs typeface="Calibri" panose="020F0502020204030204" pitchFamily="34" charset="0"/>
              </a:rPr>
              <a:t>History of heparin-inducted thrombocytopenia?</a:t>
            </a:r>
          </a:p>
        </p:txBody>
      </p:sp>
      <p:cxnSp>
        <p:nvCxnSpPr>
          <p:cNvPr id="7" name="Straight Arrow Connector 6">
            <a:extLst>
              <a:ext uri="{FF2B5EF4-FFF2-40B4-BE49-F238E27FC236}">
                <a16:creationId xmlns:a16="http://schemas.microsoft.com/office/drawing/2014/main" id="{129998D5-879F-23B2-69F6-78910F307F1E}"/>
              </a:ext>
            </a:extLst>
          </p:cNvPr>
          <p:cNvCxnSpPr>
            <a:cxnSpLocks/>
            <a:stCxn id="4" idx="3"/>
            <a:endCxn id="5" idx="1"/>
          </p:cNvCxnSpPr>
          <p:nvPr/>
        </p:nvCxnSpPr>
        <p:spPr>
          <a:xfrm>
            <a:off x="2789584" y="3786533"/>
            <a:ext cx="708989" cy="2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BFD093DF-7208-73E4-486B-5DDC2A66C1BB}"/>
              </a:ext>
            </a:extLst>
          </p:cNvPr>
          <p:cNvSpPr/>
          <p:nvPr/>
        </p:nvSpPr>
        <p:spPr>
          <a:xfrm>
            <a:off x="9932503" y="2723321"/>
            <a:ext cx="1421297" cy="5565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Admit</a:t>
            </a:r>
          </a:p>
        </p:txBody>
      </p:sp>
      <p:sp>
        <p:nvSpPr>
          <p:cNvPr id="10" name="Rounded Rectangle 9">
            <a:extLst>
              <a:ext uri="{FF2B5EF4-FFF2-40B4-BE49-F238E27FC236}">
                <a16:creationId xmlns:a16="http://schemas.microsoft.com/office/drawing/2014/main" id="{5CCB95B9-D88B-DA82-384B-0BF28745C5B3}"/>
              </a:ext>
            </a:extLst>
          </p:cNvPr>
          <p:cNvSpPr/>
          <p:nvPr/>
        </p:nvSpPr>
        <p:spPr>
          <a:xfrm>
            <a:off x="9932503" y="4114801"/>
            <a:ext cx="1421297" cy="73880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Home Discharge</a:t>
            </a:r>
          </a:p>
        </p:txBody>
      </p:sp>
      <p:cxnSp>
        <p:nvCxnSpPr>
          <p:cNvPr id="11" name="Straight Arrow Connector 10">
            <a:extLst>
              <a:ext uri="{FF2B5EF4-FFF2-40B4-BE49-F238E27FC236}">
                <a16:creationId xmlns:a16="http://schemas.microsoft.com/office/drawing/2014/main" id="{F578BDFB-570D-3FF5-25E6-91718DF9CA73}"/>
              </a:ext>
            </a:extLst>
          </p:cNvPr>
          <p:cNvCxnSpPr>
            <a:cxnSpLocks/>
            <a:stCxn id="5" idx="3"/>
            <a:endCxn id="9" idx="1"/>
          </p:cNvCxnSpPr>
          <p:nvPr/>
        </p:nvCxnSpPr>
        <p:spPr>
          <a:xfrm flipV="1">
            <a:off x="8756374" y="3001617"/>
            <a:ext cx="1176129" cy="7851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05EF81-D7E9-6DE1-8B8F-42F631EB02E0}"/>
              </a:ext>
            </a:extLst>
          </p:cNvPr>
          <p:cNvCxnSpPr>
            <a:cxnSpLocks/>
            <a:stCxn id="5" idx="3"/>
          </p:cNvCxnSpPr>
          <p:nvPr/>
        </p:nvCxnSpPr>
        <p:spPr>
          <a:xfrm>
            <a:off x="8756374" y="3786809"/>
            <a:ext cx="1176129" cy="6973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80BD37-6B0C-9EBD-759C-65480F98A617}"/>
              </a:ext>
            </a:extLst>
          </p:cNvPr>
          <p:cNvSpPr txBox="1"/>
          <p:nvPr/>
        </p:nvSpPr>
        <p:spPr>
          <a:xfrm>
            <a:off x="9035753" y="2693532"/>
            <a:ext cx="77085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 Yes</a:t>
            </a:r>
          </a:p>
        </p:txBody>
      </p:sp>
      <p:sp>
        <p:nvSpPr>
          <p:cNvPr id="18" name="TextBox 17">
            <a:extLst>
              <a:ext uri="{FF2B5EF4-FFF2-40B4-BE49-F238E27FC236}">
                <a16:creationId xmlns:a16="http://schemas.microsoft.com/office/drawing/2014/main" id="{8A60039F-54B6-CB45-92AD-5E3C2DE3484A}"/>
              </a:ext>
            </a:extLst>
          </p:cNvPr>
          <p:cNvSpPr txBox="1"/>
          <p:nvPr/>
        </p:nvSpPr>
        <p:spPr>
          <a:xfrm>
            <a:off x="9032168" y="4204415"/>
            <a:ext cx="67863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 to all</a:t>
            </a:r>
          </a:p>
        </p:txBody>
      </p:sp>
      <p:sp>
        <p:nvSpPr>
          <p:cNvPr id="15" name="Footer Placeholder 14">
            <a:extLst>
              <a:ext uri="{FF2B5EF4-FFF2-40B4-BE49-F238E27FC236}">
                <a16:creationId xmlns:a16="http://schemas.microsoft.com/office/drawing/2014/main" id="{1738D397-8F52-7203-DA03-7CB09A3952F2}"/>
              </a:ext>
            </a:extLst>
          </p:cNvPr>
          <p:cNvSpPr>
            <a:spLocks noGrp="1"/>
          </p:cNvSpPr>
          <p:nvPr>
            <p:ph type="ftr" sz="quarter" idx="3"/>
          </p:nvPr>
        </p:nvSpPr>
        <p:spPr/>
        <p:txBody>
          <a:bodyPr/>
          <a:lstStyle/>
          <a:p>
            <a:r>
              <a:rPr lang="en-US" dirty="0" err="1"/>
              <a:t>CrCl</a:t>
            </a:r>
            <a:r>
              <a:rPr lang="en-US" dirty="0"/>
              <a:t>, creatinine clearance; ESC, European Society of Cardiology; HESTIA, Home Evaluation of Stroke Induced Aid; IV, intravenous. 
</a:t>
            </a:r>
            <a:r>
              <a:rPr lang="en-US" dirty="0" err="1"/>
              <a:t>Konstantinides</a:t>
            </a:r>
            <a:r>
              <a:rPr lang="en-US" dirty="0"/>
              <a:t> SV, et al. </a:t>
            </a:r>
            <a:r>
              <a:rPr lang="en-US" i="1" dirty="0" err="1"/>
              <a:t>Eur</a:t>
            </a:r>
            <a:r>
              <a:rPr lang="en-US" i="1" dirty="0"/>
              <a:t> Heart J</a:t>
            </a:r>
            <a:r>
              <a:rPr lang="en-US" dirty="0"/>
              <a:t>. 2020;41(4):543-603.</a:t>
            </a:r>
          </a:p>
        </p:txBody>
      </p:sp>
    </p:spTree>
    <p:extLst>
      <p:ext uri="{BB962C8B-B14F-4D97-AF65-F5344CB8AC3E}">
        <p14:creationId xmlns:p14="http://schemas.microsoft.com/office/powerpoint/2010/main" val="1566904798"/>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40EACA-56FD-41A1-BB41-9A08266EFB1E}"/>
</file>

<file path=customXml/itemProps2.xml><?xml version="1.0" encoding="utf-8"?>
<ds:datastoreItem xmlns:ds="http://schemas.openxmlformats.org/officeDocument/2006/customXml" ds:itemID="{6BEC3CEF-5D82-4B5C-B6BD-8A4C61F03DE3}">
  <ds:schemaRefs>
    <ds:schemaRef ds:uri="http://schemas.microsoft.com/sharepoint/v3/contenttype/forms"/>
  </ds:schemaRefs>
</ds:datastoreItem>
</file>

<file path=customXml/itemProps3.xml><?xml version="1.0" encoding="utf-8"?>
<ds:datastoreItem xmlns:ds="http://schemas.openxmlformats.org/officeDocument/2006/customXml" ds:itemID="{10705A5F-6BFE-45F7-AA17-ED2922EE33E0}">
  <ds:schemaRefs>
    <ds:schemaRef ds:uri="http://purl.org/dc/elements/1.1/"/>
    <ds:schemaRef ds:uri="http://purl.org/dc/dcmitype/"/>
    <ds:schemaRef ds:uri="http://schemas.microsoft.com/office/2006/metadata/properties"/>
    <ds:schemaRef ds:uri="http://schemas.microsoft.com/office/infopath/2007/PartnerControls"/>
    <ds:schemaRef ds:uri="a9d8bbac-cce3-475c-b9fe-65ecbcec7edd"/>
    <ds:schemaRef ds:uri="http://www.w3.org/XML/1998/namespace"/>
    <ds:schemaRef ds:uri="http://schemas.microsoft.com/office/2006/documentManagement/types"/>
    <ds:schemaRef ds:uri="f55e9ad1-4522-4e5b-8d2e-6f450f6d945f"/>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DukeHeartOTG-Dec20</Template>
  <TotalTime>1205</TotalTime>
  <Words>975</Words>
  <Application>Microsoft Macintosh PowerPoint</Application>
  <PresentationFormat>Widescreen</PresentationFormat>
  <Paragraphs>125</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Trebuchet MS</vt:lpstr>
      <vt:lpstr>Wingdings</vt:lpstr>
      <vt:lpstr>DukeHeartOTG-Dec20</vt:lpstr>
      <vt:lpstr>Office Theme</vt:lpstr>
      <vt:lpstr>Selecting Anticoagulants for  Acute VTE</vt:lpstr>
      <vt:lpstr>PowerPoint Presentation</vt:lpstr>
      <vt:lpstr>Disclaimer</vt:lpstr>
      <vt:lpstr>Clinical Case</vt:lpstr>
      <vt:lpstr>Clinical Case</vt:lpstr>
      <vt:lpstr>Anticoagulation is Key for All VTE</vt:lpstr>
      <vt:lpstr>When to Use Heparin: DVT</vt:lpstr>
      <vt:lpstr>Anticoagulation in PE: Importance of  Risk Stratification</vt:lpstr>
      <vt:lpstr>Selecting Patients for Home PE Treatment</vt:lpstr>
      <vt:lpstr>Selecting Anticoagulants</vt:lpstr>
      <vt:lpstr>Return to Case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Anticoagulants for Acute VTE</dc:title>
  <dc:subject/>
  <dc:creator>MedEd On The Go</dc:creator>
  <cp:keywords/>
  <dc:description/>
  <cp:lastModifiedBy>Harley Kidner</cp:lastModifiedBy>
  <cp:revision>43</cp:revision>
  <dcterms:created xsi:type="dcterms:W3CDTF">2023-12-04T23:58:15Z</dcterms:created>
  <dcterms:modified xsi:type="dcterms:W3CDTF">2024-01-18T19:01:48Z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