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17"/>
  </p:notesMasterIdLst>
  <p:sldIdLst>
    <p:sldId id="256" r:id="rId6"/>
    <p:sldId id="277" r:id="rId7"/>
    <p:sldId id="278" r:id="rId8"/>
    <p:sldId id="257" r:id="rId9"/>
    <p:sldId id="263" r:id="rId10"/>
    <p:sldId id="258" r:id="rId11"/>
    <p:sldId id="259" r:id="rId12"/>
    <p:sldId id="260" r:id="rId13"/>
    <p:sldId id="261" r:id="rId14"/>
    <p:sldId id="262"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97008-FC4C-CE40-9D06-7F7ED46342D4}" v="4" dt="2024-01-18T19:01:26.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5918"/>
  </p:normalViewPr>
  <p:slideViewPr>
    <p:cSldViewPr snapToGrid="0">
      <p:cViewPr varScale="1">
        <p:scale>
          <a:sx n="118" d="100"/>
          <a:sy n="118" d="100"/>
        </p:scale>
        <p:origin x="11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B8A97008-FC4C-CE40-9D06-7F7ED46342D4}"/>
    <pc:docChg chg="addSld delSld modSld sldOrd">
      <pc:chgData name="Harley Kidner" userId="5b13863f-857f-45ba-b29d-d3555fa5f842" providerId="ADAL" clId="{B8A97008-FC4C-CE40-9D06-7F7ED46342D4}" dt="2024-01-18T19:01:31.284" v="3" actId="20578"/>
      <pc:docMkLst>
        <pc:docMk/>
      </pc:docMkLst>
      <pc:sldChg chg="add del">
        <pc:chgData name="Harley Kidner" userId="5b13863f-857f-45ba-b29d-d3555fa5f842" providerId="ADAL" clId="{B8A97008-FC4C-CE40-9D06-7F7ED46342D4}" dt="2024-01-18T19:01:26.848" v="2"/>
        <pc:sldMkLst>
          <pc:docMk/>
          <pc:sldMk cId="2600770121" sldId="277"/>
        </pc:sldMkLst>
      </pc:sldChg>
      <pc:sldChg chg="add del">
        <pc:chgData name="Harley Kidner" userId="5b13863f-857f-45ba-b29d-d3555fa5f842" providerId="ADAL" clId="{B8A97008-FC4C-CE40-9D06-7F7ED46342D4}" dt="2024-01-18T19:01:26.848" v="2"/>
        <pc:sldMkLst>
          <pc:docMk/>
          <pc:sldMk cId="3306514557" sldId="278"/>
        </pc:sldMkLst>
      </pc:sldChg>
      <pc:sldChg chg="add del ord">
        <pc:chgData name="Harley Kidner" userId="5b13863f-857f-45ba-b29d-d3555fa5f842" providerId="ADAL" clId="{B8A97008-FC4C-CE40-9D06-7F7ED46342D4}" dt="2024-01-18T19:01:31.284" v="3" actId="20578"/>
        <pc:sldMkLst>
          <pc:docMk/>
          <pc:sldMk cId="2405816164"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B700A-959E-4165-B38D-12E13559E180}"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48254-B19D-4EDF-B709-83C0891BBF06}" type="slidenum">
              <a:rPr lang="en-US" smtClean="0"/>
              <a:t>‹#›</a:t>
            </a:fld>
            <a:endParaRPr lang="en-US"/>
          </a:p>
        </p:txBody>
      </p:sp>
    </p:spTree>
    <p:extLst>
      <p:ext uri="{BB962C8B-B14F-4D97-AF65-F5344CB8AC3E}">
        <p14:creationId xmlns:p14="http://schemas.microsoft.com/office/powerpoint/2010/main" val="283264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69420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3888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98910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62886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7046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747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0347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189333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42897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77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4998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42664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56685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46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564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59585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227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8016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2599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495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53706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00164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744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682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1936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01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1758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973093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2239275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1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B4D7-0D98-805A-1AC0-1F52AFFFAEA5}"/>
              </a:ext>
            </a:extLst>
          </p:cNvPr>
          <p:cNvSpPr>
            <a:spLocks noGrp="1"/>
          </p:cNvSpPr>
          <p:nvPr>
            <p:ph type="title"/>
          </p:nvPr>
        </p:nvSpPr>
        <p:spPr>
          <a:xfrm>
            <a:off x="831850" y="1101482"/>
            <a:ext cx="10515600" cy="2825748"/>
          </a:xfrm>
        </p:spPr>
        <p:txBody>
          <a:bodyPr>
            <a:normAutofit/>
          </a:bodyPr>
          <a:lstStyle/>
          <a:p>
            <a:r>
              <a:rPr lang="en-US" dirty="0"/>
              <a:t>Ongoing Oral Anticoagulation Management</a:t>
            </a:r>
          </a:p>
        </p:txBody>
      </p:sp>
      <p:sp>
        <p:nvSpPr>
          <p:cNvPr id="3" name="Subtitle 2">
            <a:extLst>
              <a:ext uri="{FF2B5EF4-FFF2-40B4-BE49-F238E27FC236}">
                <a16:creationId xmlns:a16="http://schemas.microsoft.com/office/drawing/2014/main" id="{B2F0B0C6-AFA2-F909-95EF-78D03B43B8C3}"/>
              </a:ext>
            </a:extLst>
          </p:cNvPr>
          <p:cNvSpPr>
            <a:spLocks noGrp="1"/>
          </p:cNvSpPr>
          <p:nvPr>
            <p:ph type="body" idx="1"/>
          </p:nvPr>
        </p:nvSpPr>
        <p:spPr>
          <a:xfrm>
            <a:off x="831850" y="4208338"/>
            <a:ext cx="10515600" cy="1766887"/>
          </a:xfrm>
        </p:spPr>
        <p:txBody>
          <a:bodyPr>
            <a:normAutofit fontScale="70000" lnSpcReduction="20000"/>
          </a:bodyPr>
          <a:lstStyle/>
          <a:p>
            <a:r>
              <a:rPr lang="en-US" dirty="0"/>
              <a:t>Geoffrey Barnes, MD, MSc</a:t>
            </a:r>
          </a:p>
          <a:p>
            <a:r>
              <a:rPr lang="en-US" dirty="0"/>
              <a:t>Associate Professor of Internal Medicine</a:t>
            </a:r>
          </a:p>
          <a:p>
            <a:r>
              <a:rPr lang="en-US" dirty="0"/>
              <a:t>Vascular and Cardiovascular Medicine</a:t>
            </a:r>
          </a:p>
          <a:p>
            <a:r>
              <a:rPr lang="en-US" dirty="0"/>
              <a:t>Frankel Cardiovascular Center</a:t>
            </a:r>
          </a:p>
          <a:p>
            <a:r>
              <a:rPr lang="en-US" dirty="0"/>
              <a:t>University of Michigan</a:t>
            </a:r>
          </a:p>
          <a:p>
            <a:r>
              <a:rPr lang="en-US" dirty="0"/>
              <a:t>Ann Arbor, MI</a:t>
            </a:r>
          </a:p>
        </p:txBody>
      </p:sp>
    </p:spTree>
    <p:extLst>
      <p:ext uri="{BB962C8B-B14F-4D97-AF65-F5344CB8AC3E}">
        <p14:creationId xmlns:p14="http://schemas.microsoft.com/office/powerpoint/2010/main" val="10353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4742E-1032-6517-7379-A4917F252D40}"/>
              </a:ext>
            </a:extLst>
          </p:cNvPr>
          <p:cNvSpPr>
            <a:spLocks noGrp="1"/>
          </p:cNvSpPr>
          <p:nvPr>
            <p:ph idx="1"/>
          </p:nvPr>
        </p:nvSpPr>
        <p:spPr>
          <a:xfrm>
            <a:off x="838200" y="1285336"/>
            <a:ext cx="10515600" cy="4891627"/>
          </a:xfrm>
        </p:spPr>
        <p:txBody>
          <a:bodyPr vert="horz" lIns="91440" tIns="45720" rIns="91440" bIns="45720" rtlCol="0" anchor="t">
            <a:normAutofit/>
          </a:bodyPr>
          <a:lstStyle/>
          <a:p>
            <a:r>
              <a:rPr lang="en-US" dirty="0"/>
              <a:t>64-year-old woman with acute PE</a:t>
            </a:r>
          </a:p>
          <a:p>
            <a:endParaRPr lang="en-US" dirty="0"/>
          </a:p>
          <a:p>
            <a:pPr marL="0" indent="0">
              <a:buNone/>
            </a:pPr>
            <a:r>
              <a:rPr lang="en-US" b="1" dirty="0">
                <a:latin typeface="Calibri"/>
                <a:ea typeface="Calibri"/>
                <a:cs typeface="Calibri"/>
              </a:rPr>
              <a:t>What follow up is appropriate?</a:t>
            </a:r>
          </a:p>
          <a:p>
            <a:r>
              <a:rPr lang="en-US" dirty="0"/>
              <a:t>Ensure access to medication, dose change at 21 days </a:t>
            </a:r>
            <a:br>
              <a:rPr lang="en-US" dirty="0"/>
            </a:br>
            <a:r>
              <a:rPr lang="en-US" dirty="0"/>
              <a:t>(apixaban 5 mg BID)</a:t>
            </a:r>
          </a:p>
          <a:p>
            <a:r>
              <a:rPr lang="en-US" dirty="0"/>
              <a:t>Discuss prevention/treatment of anticoagulation-related complications</a:t>
            </a:r>
          </a:p>
          <a:p>
            <a:r>
              <a:rPr lang="en-US" dirty="0"/>
              <a:t>Discuss short- versus long-term treatment plan</a:t>
            </a:r>
          </a:p>
          <a:p>
            <a:endParaRPr lang="en-US" dirty="0"/>
          </a:p>
        </p:txBody>
      </p:sp>
      <p:sp>
        <p:nvSpPr>
          <p:cNvPr id="2" name="Title 1">
            <a:extLst>
              <a:ext uri="{FF2B5EF4-FFF2-40B4-BE49-F238E27FC236}">
                <a16:creationId xmlns:a16="http://schemas.microsoft.com/office/drawing/2014/main" id="{159D97C5-6667-1715-4B91-97F67567E318}"/>
              </a:ext>
            </a:extLst>
          </p:cNvPr>
          <p:cNvSpPr>
            <a:spLocks noGrp="1"/>
          </p:cNvSpPr>
          <p:nvPr>
            <p:ph type="title"/>
          </p:nvPr>
        </p:nvSpPr>
        <p:spPr>
          <a:xfrm>
            <a:off x="838200" y="-1"/>
            <a:ext cx="10515600" cy="1105949"/>
          </a:xfrm>
        </p:spPr>
        <p:txBody>
          <a:bodyPr/>
          <a:lstStyle/>
          <a:p>
            <a:r>
              <a:rPr lang="en-US" dirty="0"/>
              <a:t>Return to the Case</a:t>
            </a:r>
          </a:p>
        </p:txBody>
      </p:sp>
    </p:spTree>
    <p:extLst>
      <p:ext uri="{BB962C8B-B14F-4D97-AF65-F5344CB8AC3E}">
        <p14:creationId xmlns:p14="http://schemas.microsoft.com/office/powerpoint/2010/main" val="311286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854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78216-D221-4E13-10D8-0FED11CB955B}"/>
              </a:ext>
            </a:extLst>
          </p:cNvPr>
          <p:cNvSpPr>
            <a:spLocks noGrp="1"/>
          </p:cNvSpPr>
          <p:nvPr>
            <p:ph sz="half" idx="1"/>
          </p:nvPr>
        </p:nvSpPr>
        <p:spPr/>
        <p:txBody>
          <a:bodyPr>
            <a:normAutofit/>
          </a:bodyPr>
          <a:lstStyle/>
          <a:p>
            <a:r>
              <a:rPr lang="en-US" dirty="0"/>
              <a:t>64-year-old woman is diagnosed with low-risk acute pulmonary embolism</a:t>
            </a:r>
          </a:p>
          <a:p>
            <a:r>
              <a:rPr lang="en-US" dirty="0"/>
              <a:t>Started on apixaban 10 mg BID in the ED</a:t>
            </a:r>
          </a:p>
          <a:p>
            <a:r>
              <a:rPr lang="en-US" dirty="0"/>
              <a:t>Referral to your clinic for follow up</a:t>
            </a:r>
          </a:p>
        </p:txBody>
      </p:sp>
      <p:pic>
        <p:nvPicPr>
          <p:cNvPr id="6" name="Content Placeholder 5" descr="Paramedics helping a person in a stretcher&#10;&#10;Description automatically generated">
            <a:extLst>
              <a:ext uri="{FF2B5EF4-FFF2-40B4-BE49-F238E27FC236}">
                <a16:creationId xmlns:a16="http://schemas.microsoft.com/office/drawing/2014/main" id="{D8519ACD-4846-3F4C-FDBA-865C9B3426DD}"/>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1285335"/>
            <a:ext cx="5181600" cy="3454400"/>
          </a:xfrm>
          <a:prstGeom prst="roundRect">
            <a:avLst>
              <a:gd name="adj" fmla="val 8274"/>
            </a:avLst>
          </a:prstGeom>
        </p:spPr>
      </p:pic>
      <p:sp>
        <p:nvSpPr>
          <p:cNvPr id="2" name="Title 1">
            <a:extLst>
              <a:ext uri="{FF2B5EF4-FFF2-40B4-BE49-F238E27FC236}">
                <a16:creationId xmlns:a16="http://schemas.microsoft.com/office/drawing/2014/main" id="{1BCE8569-CDD1-28CB-C3FA-54EB4B62860F}"/>
              </a:ext>
            </a:extLst>
          </p:cNvPr>
          <p:cNvSpPr>
            <a:spLocks noGrp="1"/>
          </p:cNvSpPr>
          <p:nvPr>
            <p:ph type="title"/>
          </p:nvPr>
        </p:nvSpPr>
        <p:spPr/>
        <p:txBody>
          <a:bodyPr/>
          <a:lstStyle/>
          <a:p>
            <a:r>
              <a:rPr lang="en-US" dirty="0"/>
              <a:t>Clinical Case</a:t>
            </a:r>
          </a:p>
        </p:txBody>
      </p:sp>
      <p:sp>
        <p:nvSpPr>
          <p:cNvPr id="8" name="Footer Placeholder 7">
            <a:extLst>
              <a:ext uri="{FF2B5EF4-FFF2-40B4-BE49-F238E27FC236}">
                <a16:creationId xmlns:a16="http://schemas.microsoft.com/office/drawing/2014/main" id="{9F9100A9-64E9-44B4-BCAB-5DE7C25D223B}"/>
              </a:ext>
            </a:extLst>
          </p:cNvPr>
          <p:cNvSpPr>
            <a:spLocks noGrp="1"/>
          </p:cNvSpPr>
          <p:nvPr>
            <p:ph type="ftr" sz="quarter" idx="3"/>
          </p:nvPr>
        </p:nvSpPr>
        <p:spPr/>
        <p:txBody>
          <a:bodyPr/>
          <a:lstStyle/>
          <a:p>
            <a:r>
              <a:rPr lang="en-US"/>
              <a:t>BID, twice daily; ED, emergency department.</a:t>
            </a:r>
          </a:p>
        </p:txBody>
      </p:sp>
    </p:spTree>
    <p:extLst>
      <p:ext uri="{BB962C8B-B14F-4D97-AF65-F5344CB8AC3E}">
        <p14:creationId xmlns:p14="http://schemas.microsoft.com/office/powerpoint/2010/main" val="364382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78216-D221-4E13-10D8-0FED11CB955B}"/>
              </a:ext>
            </a:extLst>
          </p:cNvPr>
          <p:cNvSpPr>
            <a:spLocks noGrp="1"/>
          </p:cNvSpPr>
          <p:nvPr>
            <p:ph sz="half" idx="1"/>
          </p:nvPr>
        </p:nvSpPr>
        <p:spPr/>
        <p:txBody>
          <a:bodyPr>
            <a:normAutofit/>
          </a:bodyPr>
          <a:lstStyle/>
          <a:p>
            <a:pPr marL="0" indent="0">
              <a:buNone/>
            </a:pPr>
            <a:r>
              <a:rPr lang="en-US" dirty="0"/>
              <a:t>Key Question?</a:t>
            </a:r>
          </a:p>
          <a:p>
            <a:r>
              <a:rPr lang="en-US" dirty="0"/>
              <a:t>What follow up for her anticoagulation is appropriate?</a:t>
            </a:r>
          </a:p>
        </p:txBody>
      </p:sp>
      <p:pic>
        <p:nvPicPr>
          <p:cNvPr id="6" name="Content Placeholder 5" descr="Paramedics helping a person in a stretcher&#10;&#10;Description automatically generated">
            <a:extLst>
              <a:ext uri="{FF2B5EF4-FFF2-40B4-BE49-F238E27FC236}">
                <a16:creationId xmlns:a16="http://schemas.microsoft.com/office/drawing/2014/main" id="{D8519ACD-4846-3F4C-FDBA-865C9B3426DD}"/>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1285335"/>
            <a:ext cx="5181600" cy="3454400"/>
          </a:xfrm>
          <a:prstGeom prst="roundRect">
            <a:avLst>
              <a:gd name="adj" fmla="val 8274"/>
            </a:avLst>
          </a:prstGeom>
        </p:spPr>
      </p:pic>
      <p:sp>
        <p:nvSpPr>
          <p:cNvPr id="2" name="Title 1">
            <a:extLst>
              <a:ext uri="{FF2B5EF4-FFF2-40B4-BE49-F238E27FC236}">
                <a16:creationId xmlns:a16="http://schemas.microsoft.com/office/drawing/2014/main" id="{1BCE8569-CDD1-28CB-C3FA-54EB4B62860F}"/>
              </a:ext>
            </a:extLst>
          </p:cNvPr>
          <p:cNvSpPr>
            <a:spLocks noGrp="1"/>
          </p:cNvSpPr>
          <p:nvPr>
            <p:ph type="title"/>
          </p:nvPr>
        </p:nvSpPr>
        <p:spPr/>
        <p:txBody>
          <a:bodyPr/>
          <a:lstStyle/>
          <a:p>
            <a:r>
              <a:rPr lang="en-US" dirty="0"/>
              <a:t>Clinical Case</a:t>
            </a:r>
          </a:p>
        </p:txBody>
      </p:sp>
      <p:sp>
        <p:nvSpPr>
          <p:cNvPr id="8" name="Footer Placeholder 7">
            <a:extLst>
              <a:ext uri="{FF2B5EF4-FFF2-40B4-BE49-F238E27FC236}">
                <a16:creationId xmlns:a16="http://schemas.microsoft.com/office/drawing/2014/main" id="{9F9100A9-64E9-44B4-BCAB-5DE7C25D223B}"/>
              </a:ext>
            </a:extLst>
          </p:cNvPr>
          <p:cNvSpPr>
            <a:spLocks noGrp="1"/>
          </p:cNvSpPr>
          <p:nvPr>
            <p:ph type="ftr" sz="quarter" idx="3"/>
          </p:nvPr>
        </p:nvSpPr>
        <p:spPr/>
        <p:txBody>
          <a:bodyPr/>
          <a:lstStyle/>
          <a:p>
            <a:r>
              <a:rPr lang="en-US"/>
              <a:t>BID, twice daily; ED, emergency department.</a:t>
            </a:r>
          </a:p>
        </p:txBody>
      </p:sp>
    </p:spTree>
    <p:extLst>
      <p:ext uri="{BB962C8B-B14F-4D97-AF65-F5344CB8AC3E}">
        <p14:creationId xmlns:p14="http://schemas.microsoft.com/office/powerpoint/2010/main" val="412100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44AE1-CDD2-02B4-889D-44478CE8735A}"/>
              </a:ext>
            </a:extLst>
          </p:cNvPr>
          <p:cNvSpPr>
            <a:spLocks noGrp="1"/>
          </p:cNvSpPr>
          <p:nvPr>
            <p:ph idx="1"/>
          </p:nvPr>
        </p:nvSpPr>
        <p:spPr/>
        <p:txBody>
          <a:bodyPr/>
          <a:lstStyle/>
          <a:p>
            <a:r>
              <a:rPr lang="en-US" dirty="0"/>
              <a:t>Did they get the medication as prescribed?</a:t>
            </a:r>
          </a:p>
          <a:p>
            <a:pPr lvl="1"/>
            <a:r>
              <a:rPr lang="en-US" dirty="0"/>
              <a:t>Cost</a:t>
            </a:r>
          </a:p>
          <a:p>
            <a:pPr lvl="1"/>
            <a:r>
              <a:rPr lang="en-US" dirty="0"/>
              <a:t>Access</a:t>
            </a:r>
          </a:p>
          <a:p>
            <a:r>
              <a:rPr lang="en-US" dirty="0"/>
              <a:t>Are they taking the medication as prescribed?</a:t>
            </a:r>
          </a:p>
          <a:p>
            <a:pPr lvl="1"/>
            <a:r>
              <a:rPr lang="en-US" dirty="0"/>
              <a:t>Dosing</a:t>
            </a:r>
          </a:p>
          <a:p>
            <a:pPr lvl="1"/>
            <a:r>
              <a:rPr lang="en-US" dirty="0"/>
              <a:t>Frequency</a:t>
            </a:r>
          </a:p>
          <a:p>
            <a:r>
              <a:rPr lang="en-US" dirty="0"/>
              <a:t>Are there other factors that contribute to bleeding risk?</a:t>
            </a:r>
          </a:p>
          <a:p>
            <a:pPr lvl="1"/>
            <a:r>
              <a:rPr lang="en-US" dirty="0"/>
              <a:t>Drug-drug interactions</a:t>
            </a:r>
          </a:p>
          <a:p>
            <a:pPr lvl="1"/>
            <a:r>
              <a:rPr lang="en-US" dirty="0"/>
              <a:t>Other anti-thrombotic medications</a:t>
            </a:r>
          </a:p>
        </p:txBody>
      </p:sp>
      <p:sp>
        <p:nvSpPr>
          <p:cNvPr id="2" name="Title 1">
            <a:extLst>
              <a:ext uri="{FF2B5EF4-FFF2-40B4-BE49-F238E27FC236}">
                <a16:creationId xmlns:a16="http://schemas.microsoft.com/office/drawing/2014/main" id="{635E6957-B982-4A10-EEC1-D1A5F019C809}"/>
              </a:ext>
            </a:extLst>
          </p:cNvPr>
          <p:cNvSpPr>
            <a:spLocks noGrp="1"/>
          </p:cNvSpPr>
          <p:nvPr>
            <p:ph type="title"/>
          </p:nvPr>
        </p:nvSpPr>
        <p:spPr/>
        <p:txBody>
          <a:bodyPr/>
          <a:lstStyle/>
          <a:p>
            <a:r>
              <a:rPr lang="en-US" dirty="0"/>
              <a:t>Considerations in the First Month</a:t>
            </a:r>
          </a:p>
        </p:txBody>
      </p:sp>
    </p:spTree>
    <p:extLst>
      <p:ext uri="{BB962C8B-B14F-4D97-AF65-F5344CB8AC3E}">
        <p14:creationId xmlns:p14="http://schemas.microsoft.com/office/powerpoint/2010/main" val="318317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057A-9DCE-BFCE-0491-CAF567B31D85}"/>
              </a:ext>
            </a:extLst>
          </p:cNvPr>
          <p:cNvSpPr>
            <a:spLocks noGrp="1"/>
          </p:cNvSpPr>
          <p:nvPr>
            <p:ph type="title"/>
          </p:nvPr>
        </p:nvSpPr>
        <p:spPr>
          <a:xfrm>
            <a:off x="838200" y="-1"/>
            <a:ext cx="10515600" cy="1105949"/>
          </a:xfrm>
        </p:spPr>
        <p:txBody>
          <a:bodyPr/>
          <a:lstStyle/>
          <a:p>
            <a:r>
              <a:rPr lang="en-US" dirty="0"/>
              <a:t>Preparing for Dosing Transitions</a:t>
            </a:r>
          </a:p>
        </p:txBody>
      </p:sp>
      <p:sp>
        <p:nvSpPr>
          <p:cNvPr id="9" name="Footer Placeholder 8">
            <a:extLst>
              <a:ext uri="{FF2B5EF4-FFF2-40B4-BE49-F238E27FC236}">
                <a16:creationId xmlns:a16="http://schemas.microsoft.com/office/drawing/2014/main" id="{4ABB0AEC-E6FD-C338-FE74-B9F7DB1948A0}"/>
              </a:ext>
            </a:extLst>
          </p:cNvPr>
          <p:cNvSpPr>
            <a:spLocks noGrp="1"/>
          </p:cNvSpPr>
          <p:nvPr>
            <p:ph type="ftr" sz="quarter" idx="3"/>
          </p:nvPr>
        </p:nvSpPr>
        <p:spPr/>
        <p:txBody>
          <a:bodyPr/>
          <a:lstStyle/>
          <a:p>
            <a:r>
              <a:rPr lang="en-US" dirty="0"/>
              <a:t>INR, international normalized ratio. 
Renner E, et al. </a:t>
            </a:r>
            <a:r>
              <a:rPr lang="en-US" i="1" dirty="0"/>
              <a:t>J Am Coll </a:t>
            </a:r>
            <a:r>
              <a:rPr lang="en-US" i="1" dirty="0" err="1"/>
              <a:t>Cardiol</a:t>
            </a:r>
            <a:r>
              <a:rPr lang="en-US" dirty="0"/>
              <a:t>. 2020;76(18):2142-54.</a:t>
            </a:r>
          </a:p>
        </p:txBody>
      </p:sp>
      <p:grpSp>
        <p:nvGrpSpPr>
          <p:cNvPr id="3" name="Group 2">
            <a:extLst>
              <a:ext uri="{FF2B5EF4-FFF2-40B4-BE49-F238E27FC236}">
                <a16:creationId xmlns:a16="http://schemas.microsoft.com/office/drawing/2014/main" id="{F0694FC5-841C-89F0-01AF-5D53A578982A}"/>
              </a:ext>
            </a:extLst>
          </p:cNvPr>
          <p:cNvGrpSpPr/>
          <p:nvPr/>
        </p:nvGrpSpPr>
        <p:grpSpPr>
          <a:xfrm>
            <a:off x="1814276" y="1337098"/>
            <a:ext cx="9010742" cy="4788102"/>
            <a:chOff x="1814276" y="1475126"/>
            <a:chExt cx="9010742" cy="4788102"/>
          </a:xfrm>
        </p:grpSpPr>
        <p:sp>
          <p:nvSpPr>
            <p:cNvPr id="5" name="TextBox 4">
              <a:extLst>
                <a:ext uri="{FF2B5EF4-FFF2-40B4-BE49-F238E27FC236}">
                  <a16:creationId xmlns:a16="http://schemas.microsoft.com/office/drawing/2014/main" id="{5D6BBAD3-384B-A422-B1FB-F0F58163CEBE}"/>
                </a:ext>
              </a:extLst>
            </p:cNvPr>
            <p:cNvSpPr txBox="1"/>
            <p:nvPr/>
          </p:nvSpPr>
          <p:spPr>
            <a:xfrm rot="16200000">
              <a:off x="1381409" y="2084605"/>
              <a:ext cx="1388952" cy="307777"/>
            </a:xfrm>
            <a:prstGeom prst="rect">
              <a:avLst/>
            </a:prstGeom>
            <a:noFill/>
          </p:spPr>
          <p:txBody>
            <a:bodyPr wrap="square" rtlCol="0" anchor="ctr">
              <a:spAutoFit/>
            </a:bodyPr>
            <a:lstStyle/>
            <a:p>
              <a:pPr algn="ctr"/>
              <a:r>
                <a:rPr lang="en-US" sz="1400" b="1" dirty="0">
                  <a:latin typeface="Calibri" panose="020F0502020204030204" pitchFamily="34" charset="0"/>
                  <a:cs typeface="Calibri" panose="020F0502020204030204" pitchFamily="34" charset="0"/>
                </a:rPr>
                <a:t>Oral only</a:t>
              </a:r>
            </a:p>
          </p:txBody>
        </p:sp>
        <p:sp>
          <p:nvSpPr>
            <p:cNvPr id="6" name="TextBox 5">
              <a:extLst>
                <a:ext uri="{FF2B5EF4-FFF2-40B4-BE49-F238E27FC236}">
                  <a16:creationId xmlns:a16="http://schemas.microsoft.com/office/drawing/2014/main" id="{EE4C5BF6-7067-7848-9E0D-AF812E327E7F}"/>
                </a:ext>
              </a:extLst>
            </p:cNvPr>
            <p:cNvSpPr txBox="1"/>
            <p:nvPr/>
          </p:nvSpPr>
          <p:spPr>
            <a:xfrm rot="16200000">
              <a:off x="1381410" y="4982567"/>
              <a:ext cx="1388952" cy="523220"/>
            </a:xfrm>
            <a:prstGeom prst="rect">
              <a:avLst/>
            </a:prstGeom>
            <a:noFill/>
          </p:spPr>
          <p:txBody>
            <a:bodyPr wrap="square" rtlCol="0" anchor="ctr">
              <a:spAutoFit/>
            </a:bodyPr>
            <a:lstStyle/>
            <a:p>
              <a:pPr algn="ctr"/>
              <a:r>
                <a:rPr lang="en-US" sz="1400" b="1" dirty="0">
                  <a:latin typeface="Calibri" panose="020F0502020204030204" pitchFamily="34" charset="0"/>
                  <a:cs typeface="Calibri" panose="020F0502020204030204" pitchFamily="34" charset="0"/>
                </a:rPr>
                <a:t>Parenteral</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Lead in</a:t>
              </a:r>
            </a:p>
          </p:txBody>
        </p:sp>
        <p:sp>
          <p:nvSpPr>
            <p:cNvPr id="7" name="TextBox 6">
              <a:extLst>
                <a:ext uri="{FF2B5EF4-FFF2-40B4-BE49-F238E27FC236}">
                  <a16:creationId xmlns:a16="http://schemas.microsoft.com/office/drawing/2014/main" id="{EF7C6FC9-ABA5-A678-579D-15D8FDD670C6}"/>
                </a:ext>
              </a:extLst>
            </p:cNvPr>
            <p:cNvSpPr txBox="1"/>
            <p:nvPr/>
          </p:nvSpPr>
          <p:spPr>
            <a:xfrm>
              <a:off x="2482071" y="1475126"/>
              <a:ext cx="1729213" cy="1246495"/>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Rivaroxaban 15 mg</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BID x21 days</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Apixaban 10 mg</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BID x7 days</a:t>
              </a:r>
            </a:p>
          </p:txBody>
        </p:sp>
        <p:sp>
          <p:nvSpPr>
            <p:cNvPr id="10" name="TextBox 9">
              <a:extLst>
                <a:ext uri="{FF2B5EF4-FFF2-40B4-BE49-F238E27FC236}">
                  <a16:creationId xmlns:a16="http://schemas.microsoft.com/office/drawing/2014/main" id="{B7C008FC-001F-E32C-40C2-A230071C41C6}"/>
                </a:ext>
              </a:extLst>
            </p:cNvPr>
            <p:cNvSpPr txBox="1"/>
            <p:nvPr/>
          </p:nvSpPr>
          <p:spPr>
            <a:xfrm>
              <a:off x="7035690" y="1705958"/>
              <a:ext cx="2525917" cy="78483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Rivaroxaban 10 or 20 mg daily</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Apixaban 2,5 or 5 mg BID</a:t>
              </a:r>
            </a:p>
          </p:txBody>
        </p:sp>
        <p:sp>
          <p:nvSpPr>
            <p:cNvPr id="11" name="TextBox 10">
              <a:extLst>
                <a:ext uri="{FF2B5EF4-FFF2-40B4-BE49-F238E27FC236}">
                  <a16:creationId xmlns:a16="http://schemas.microsoft.com/office/drawing/2014/main" id="{1E53B5C4-64BD-F8C8-FCC5-7D2CE99121E2}"/>
                </a:ext>
              </a:extLst>
            </p:cNvPr>
            <p:cNvSpPr txBox="1"/>
            <p:nvPr/>
          </p:nvSpPr>
          <p:spPr>
            <a:xfrm>
              <a:off x="4407108" y="1705958"/>
              <a:ext cx="2109458" cy="78483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Rivaroxaban 20 mg daily</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Apixaban 5 mg BID</a:t>
              </a:r>
            </a:p>
          </p:txBody>
        </p:sp>
        <p:sp>
          <p:nvSpPr>
            <p:cNvPr id="12" name="TextBox 11">
              <a:extLst>
                <a:ext uri="{FF2B5EF4-FFF2-40B4-BE49-F238E27FC236}">
                  <a16:creationId xmlns:a16="http://schemas.microsoft.com/office/drawing/2014/main" id="{3FAAE5EC-0D5B-5F60-B0B1-2126EE0DA671}"/>
                </a:ext>
              </a:extLst>
            </p:cNvPr>
            <p:cNvSpPr txBox="1"/>
            <p:nvPr/>
          </p:nvSpPr>
          <p:spPr>
            <a:xfrm>
              <a:off x="2482071" y="4555068"/>
              <a:ext cx="1729213" cy="170816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Enoxaparin</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1 mg/kg BID</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OR</a:t>
              </a:r>
            </a:p>
            <a:p>
              <a:pPr algn="ctr"/>
              <a:endParaRPr lang="en-US" sz="1500" dirty="0">
                <a:latin typeface="Calibri" panose="020F0502020204030204" pitchFamily="34" charset="0"/>
                <a:cs typeface="Calibri" panose="020F0502020204030204" pitchFamily="34" charset="0"/>
              </a:endParaRPr>
            </a:p>
            <a:p>
              <a:pPr algn="ctr"/>
              <a:r>
                <a:rPr lang="en-US" sz="1500" dirty="0" err="1">
                  <a:latin typeface="Calibri" panose="020F0502020204030204" pitchFamily="34" charset="0"/>
                  <a:cs typeface="Calibri" panose="020F0502020204030204" pitchFamily="34" charset="0"/>
                </a:rPr>
                <a:t>Unfractioned</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heparin</a:t>
              </a:r>
            </a:p>
          </p:txBody>
        </p:sp>
        <p:sp>
          <p:nvSpPr>
            <p:cNvPr id="13" name="TextBox 12">
              <a:extLst>
                <a:ext uri="{FF2B5EF4-FFF2-40B4-BE49-F238E27FC236}">
                  <a16:creationId xmlns:a16="http://schemas.microsoft.com/office/drawing/2014/main" id="{1A4ED5A7-9769-450D-36F7-BF235058C211}"/>
                </a:ext>
              </a:extLst>
            </p:cNvPr>
            <p:cNvSpPr txBox="1"/>
            <p:nvPr/>
          </p:nvSpPr>
          <p:spPr>
            <a:xfrm>
              <a:off x="4289719" y="4555068"/>
              <a:ext cx="2344236" cy="1708160"/>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Apixaban 5 mg BID</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Dabigatran 150 mg BID</a:t>
              </a:r>
            </a:p>
            <a:p>
              <a:pPr algn="ctr"/>
              <a:endParaRPr lang="en-US" sz="1500" dirty="0">
                <a:latin typeface="Calibri" panose="020F0502020204030204" pitchFamily="34" charset="0"/>
                <a:cs typeface="Calibri" panose="020F0502020204030204" pitchFamily="34" charset="0"/>
              </a:endParaRPr>
            </a:p>
            <a:p>
              <a:pPr algn="ctr"/>
              <a:r>
                <a:rPr lang="en-US" sz="1500" dirty="0" err="1">
                  <a:latin typeface="Calibri" panose="020F0502020204030204" pitchFamily="34" charset="0"/>
                  <a:cs typeface="Calibri" panose="020F0502020204030204" pitchFamily="34" charset="0"/>
                </a:rPr>
                <a:t>Edoxaban</a:t>
              </a:r>
              <a:r>
                <a:rPr lang="en-US" sz="1500" dirty="0">
                  <a:latin typeface="Calibri" panose="020F0502020204030204" pitchFamily="34" charset="0"/>
                  <a:cs typeface="Calibri" panose="020F0502020204030204" pitchFamily="34" charset="0"/>
                </a:rPr>
                <a:t> 60 mg daily</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Warfarin (INR goal 2.0-3.0)</a:t>
              </a:r>
            </a:p>
          </p:txBody>
        </p:sp>
        <p:sp>
          <p:nvSpPr>
            <p:cNvPr id="14" name="TextBox 13">
              <a:extLst>
                <a:ext uri="{FF2B5EF4-FFF2-40B4-BE49-F238E27FC236}">
                  <a16:creationId xmlns:a16="http://schemas.microsoft.com/office/drawing/2014/main" id="{B376A8C3-2800-9DF0-09EE-E832EF913E39}"/>
                </a:ext>
              </a:extLst>
            </p:cNvPr>
            <p:cNvSpPr txBox="1"/>
            <p:nvPr/>
          </p:nvSpPr>
          <p:spPr>
            <a:xfrm>
              <a:off x="7126530" y="4670484"/>
              <a:ext cx="2344236" cy="1477328"/>
            </a:xfrm>
            <a:prstGeom prst="rect">
              <a:avLst/>
            </a:prstGeom>
            <a:noFill/>
          </p:spPr>
          <p:txBody>
            <a:bodyPr wrap="square" rtlCol="0" anchor="ctr">
              <a:spAutoFit/>
            </a:bodyPr>
            <a:lstStyle/>
            <a:p>
              <a:pPr algn="ctr"/>
              <a:r>
                <a:rPr lang="en-US" sz="1500" dirty="0">
                  <a:latin typeface="Calibri" panose="020F0502020204030204" pitchFamily="34" charset="0"/>
                  <a:cs typeface="Calibri" panose="020F0502020204030204" pitchFamily="34" charset="0"/>
                </a:rPr>
                <a:t>Apixaban 2,5 or 5 mg BID</a:t>
              </a: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Dabigatran 150 mg BID</a:t>
              </a:r>
            </a:p>
            <a:p>
              <a:pPr algn="ctr"/>
              <a:endParaRPr lang="en-US" sz="1500" dirty="0">
                <a:latin typeface="Calibri" panose="020F0502020204030204" pitchFamily="34" charset="0"/>
                <a:cs typeface="Calibri" panose="020F0502020204030204" pitchFamily="34" charset="0"/>
              </a:endParaRPr>
            </a:p>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Warfarin (INR goal 2.0-3.0)</a:t>
              </a:r>
            </a:p>
          </p:txBody>
        </p:sp>
        <p:grpSp>
          <p:nvGrpSpPr>
            <p:cNvPr id="15" name="Group 14">
              <a:extLst>
                <a:ext uri="{FF2B5EF4-FFF2-40B4-BE49-F238E27FC236}">
                  <a16:creationId xmlns:a16="http://schemas.microsoft.com/office/drawing/2014/main" id="{2AA99C09-72E8-8918-05F8-969DDF31DEA5}"/>
                </a:ext>
              </a:extLst>
            </p:cNvPr>
            <p:cNvGrpSpPr/>
            <p:nvPr/>
          </p:nvGrpSpPr>
          <p:grpSpPr>
            <a:xfrm>
              <a:off x="2575537" y="3097925"/>
              <a:ext cx="1542281" cy="1064153"/>
              <a:chOff x="2549267" y="3097925"/>
              <a:chExt cx="1542281" cy="1064153"/>
            </a:xfrm>
          </p:grpSpPr>
          <p:sp>
            <p:nvSpPr>
              <p:cNvPr id="22" name="Rectangle 21">
                <a:extLst>
                  <a:ext uri="{FF2B5EF4-FFF2-40B4-BE49-F238E27FC236}">
                    <a16:creationId xmlns:a16="http://schemas.microsoft.com/office/drawing/2014/main" id="{58182518-9147-F58F-0FDF-D5A61CEEBDC1}"/>
                  </a:ext>
                </a:extLst>
              </p:cNvPr>
              <p:cNvSpPr/>
              <p:nvPr/>
            </p:nvSpPr>
            <p:spPr>
              <a:xfrm>
                <a:off x="2549267" y="3097925"/>
                <a:ext cx="1542281" cy="1064153"/>
              </a:xfrm>
              <a:prstGeom prst="rect">
                <a:avLst/>
              </a:prstGeom>
              <a:solidFill>
                <a:srgbClr val="FFBB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D13992B-844C-F44F-26A6-B7807DD51F37}"/>
                  </a:ext>
                </a:extLst>
              </p:cNvPr>
              <p:cNvSpPr txBox="1"/>
              <p:nvPr/>
            </p:nvSpPr>
            <p:spPr>
              <a:xfrm>
                <a:off x="2549267" y="3195509"/>
                <a:ext cx="1542281" cy="877163"/>
              </a:xfrm>
              <a:prstGeom prst="rect">
                <a:avLst/>
              </a:prstGeom>
              <a:solidFill>
                <a:srgbClr val="FFBB45"/>
              </a:solidFill>
            </p:spPr>
            <p:txBody>
              <a:bodyPr wrap="square" tIns="91440" bIns="91440" rtlCol="0" anchor="ctr">
                <a:spAutoFit/>
              </a:bodyPr>
              <a:lstStyle/>
              <a:p>
                <a:pPr algn="ctr"/>
                <a:r>
                  <a:rPr lang="en-US" sz="1500" dirty="0">
                    <a:solidFill>
                      <a:schemeClr val="bg1"/>
                    </a:solidFill>
                    <a:latin typeface="Calibri" panose="020F0502020204030204" pitchFamily="34" charset="0"/>
                    <a:cs typeface="Calibri" panose="020F0502020204030204" pitchFamily="34" charset="0"/>
                  </a:rPr>
                  <a:t>Initial</a:t>
                </a:r>
                <a:br>
                  <a:rPr lang="en-US" sz="1500" dirty="0">
                    <a:solidFill>
                      <a:schemeClr val="bg1"/>
                    </a:solidFill>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Management </a:t>
                </a:r>
                <a:br>
                  <a:rPr lang="en-US" sz="1500" dirty="0">
                    <a:solidFill>
                      <a:schemeClr val="bg1"/>
                    </a:solidFill>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(5-21 days)</a:t>
                </a:r>
              </a:p>
            </p:txBody>
          </p:sp>
        </p:grpSp>
        <p:grpSp>
          <p:nvGrpSpPr>
            <p:cNvPr id="16" name="Group 15">
              <a:extLst>
                <a:ext uri="{FF2B5EF4-FFF2-40B4-BE49-F238E27FC236}">
                  <a16:creationId xmlns:a16="http://schemas.microsoft.com/office/drawing/2014/main" id="{1CDACA22-77AE-9054-DBE4-3251A76099AD}"/>
                </a:ext>
              </a:extLst>
            </p:cNvPr>
            <p:cNvGrpSpPr/>
            <p:nvPr/>
          </p:nvGrpSpPr>
          <p:grpSpPr>
            <a:xfrm>
              <a:off x="4091548" y="3097925"/>
              <a:ext cx="2740579" cy="1064153"/>
              <a:chOff x="4091548" y="3097925"/>
              <a:chExt cx="2740579" cy="1064153"/>
            </a:xfrm>
          </p:grpSpPr>
          <p:sp>
            <p:nvSpPr>
              <p:cNvPr id="20" name="Rectangle 19">
                <a:extLst>
                  <a:ext uri="{FF2B5EF4-FFF2-40B4-BE49-F238E27FC236}">
                    <a16:creationId xmlns:a16="http://schemas.microsoft.com/office/drawing/2014/main" id="{0AC17C6D-13C1-6CBF-BD29-7978202BA5F1}"/>
                  </a:ext>
                </a:extLst>
              </p:cNvPr>
              <p:cNvSpPr/>
              <p:nvPr/>
            </p:nvSpPr>
            <p:spPr>
              <a:xfrm>
                <a:off x="4091548" y="3097925"/>
                <a:ext cx="2740579" cy="1064153"/>
              </a:xfrm>
              <a:prstGeom prst="rect">
                <a:avLst/>
              </a:prstGeom>
              <a:solidFill>
                <a:srgbClr val="23B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4B4EE8D-4147-A31F-9EB3-E694FFB96E2A}"/>
                  </a:ext>
                </a:extLst>
              </p:cNvPr>
              <p:cNvSpPr txBox="1"/>
              <p:nvPr/>
            </p:nvSpPr>
            <p:spPr>
              <a:xfrm>
                <a:off x="4091548" y="3310925"/>
                <a:ext cx="2740579" cy="646331"/>
              </a:xfrm>
              <a:prstGeom prst="rect">
                <a:avLst/>
              </a:prstGeom>
              <a:solidFill>
                <a:srgbClr val="23B3E6"/>
              </a:solidFill>
            </p:spPr>
            <p:txBody>
              <a:bodyPr wrap="square" tIns="91440" bIns="91440" rtlCol="0" anchor="ctr">
                <a:spAutoFit/>
              </a:bodyPr>
              <a:lstStyle/>
              <a:p>
                <a:pPr algn="ctr"/>
                <a:r>
                  <a:rPr lang="en-US" sz="1500" dirty="0">
                    <a:solidFill>
                      <a:schemeClr val="bg1"/>
                    </a:solidFill>
                    <a:latin typeface="Calibri" panose="020F0502020204030204" pitchFamily="34" charset="0"/>
                    <a:cs typeface="Calibri" panose="020F0502020204030204" pitchFamily="34" charset="0"/>
                  </a:rPr>
                  <a:t>Primary Treatment</a:t>
                </a:r>
              </a:p>
              <a:p>
                <a:pPr algn="ctr"/>
                <a:r>
                  <a:rPr lang="en-US" sz="1500" dirty="0">
                    <a:solidFill>
                      <a:schemeClr val="bg1"/>
                    </a:solidFill>
                    <a:latin typeface="Calibri" panose="020F0502020204030204" pitchFamily="34" charset="0"/>
                    <a:cs typeface="Calibri" panose="020F0502020204030204" pitchFamily="34" charset="0"/>
                  </a:rPr>
                  <a:t>(3-6 month)</a:t>
                </a:r>
              </a:p>
            </p:txBody>
          </p:sp>
        </p:grpSp>
        <p:grpSp>
          <p:nvGrpSpPr>
            <p:cNvPr id="17" name="Group 16">
              <a:extLst>
                <a:ext uri="{FF2B5EF4-FFF2-40B4-BE49-F238E27FC236}">
                  <a16:creationId xmlns:a16="http://schemas.microsoft.com/office/drawing/2014/main" id="{09F5BCA7-1058-A580-8288-910A1270AE08}"/>
                </a:ext>
              </a:extLst>
            </p:cNvPr>
            <p:cNvGrpSpPr/>
            <p:nvPr/>
          </p:nvGrpSpPr>
          <p:grpSpPr>
            <a:xfrm>
              <a:off x="6829200" y="2565323"/>
              <a:ext cx="3995818" cy="2129356"/>
              <a:chOff x="6829200" y="2565323"/>
              <a:chExt cx="3995818" cy="2129356"/>
            </a:xfrm>
          </p:grpSpPr>
          <p:sp>
            <p:nvSpPr>
              <p:cNvPr id="18" name="Right Arrow 17">
                <a:extLst>
                  <a:ext uri="{FF2B5EF4-FFF2-40B4-BE49-F238E27FC236}">
                    <a16:creationId xmlns:a16="http://schemas.microsoft.com/office/drawing/2014/main" id="{8C33BD85-125C-3C93-499A-2965B945057B}"/>
                  </a:ext>
                </a:extLst>
              </p:cNvPr>
              <p:cNvSpPr/>
              <p:nvPr/>
            </p:nvSpPr>
            <p:spPr>
              <a:xfrm>
                <a:off x="6829200" y="2565323"/>
                <a:ext cx="3995818" cy="2129356"/>
              </a:xfrm>
              <a:prstGeom prst="rightArrow">
                <a:avLst/>
              </a:prstGeom>
              <a:solidFill>
                <a:srgbClr val="FF48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EFB6B6-2F35-832D-6CDE-38DBC3DFD50E}"/>
                  </a:ext>
                </a:extLst>
              </p:cNvPr>
              <p:cNvSpPr txBox="1"/>
              <p:nvPr/>
            </p:nvSpPr>
            <p:spPr>
              <a:xfrm>
                <a:off x="6832127" y="3310925"/>
                <a:ext cx="2918455" cy="646331"/>
              </a:xfrm>
              <a:prstGeom prst="rect">
                <a:avLst/>
              </a:prstGeom>
              <a:solidFill>
                <a:srgbClr val="FF4832"/>
              </a:solidFill>
            </p:spPr>
            <p:txBody>
              <a:bodyPr wrap="square" tIns="91440" bIns="91440" rtlCol="0" anchor="ctr">
                <a:spAutoFit/>
              </a:bodyPr>
              <a:lstStyle/>
              <a:p>
                <a:pPr algn="ctr"/>
                <a:r>
                  <a:rPr lang="en-US" sz="1500" dirty="0">
                    <a:solidFill>
                      <a:schemeClr val="bg1"/>
                    </a:solidFill>
                    <a:latin typeface="Calibri" panose="020F0502020204030204" pitchFamily="34" charset="0"/>
                    <a:cs typeface="Calibri" panose="020F0502020204030204" pitchFamily="34" charset="0"/>
                  </a:rPr>
                  <a:t>Secondary Prevention</a:t>
                </a:r>
              </a:p>
              <a:p>
                <a:pPr algn="ctr"/>
                <a:r>
                  <a:rPr lang="en-US" sz="1500" dirty="0">
                    <a:solidFill>
                      <a:schemeClr val="bg1"/>
                    </a:solidFill>
                    <a:latin typeface="Calibri" panose="020F0502020204030204" pitchFamily="34" charset="0"/>
                    <a:cs typeface="Calibri" panose="020F0502020204030204" pitchFamily="34" charset="0"/>
                  </a:rPr>
                  <a:t>(beyond 3-6 month)</a:t>
                </a:r>
              </a:p>
            </p:txBody>
          </p:sp>
        </p:grpSp>
      </p:grpSp>
    </p:spTree>
    <p:extLst>
      <p:ext uri="{BB962C8B-B14F-4D97-AF65-F5344CB8AC3E}">
        <p14:creationId xmlns:p14="http://schemas.microsoft.com/office/powerpoint/2010/main" val="204861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9C9D7-6321-4667-5FE5-409B62DD518A}"/>
              </a:ext>
            </a:extLst>
          </p:cNvPr>
          <p:cNvSpPr>
            <a:spLocks noGrp="1"/>
          </p:cNvSpPr>
          <p:nvPr>
            <p:ph idx="1"/>
          </p:nvPr>
        </p:nvSpPr>
        <p:spPr>
          <a:xfrm>
            <a:off x="2145829" y="1285336"/>
            <a:ext cx="9207971" cy="4891627"/>
          </a:xfrm>
        </p:spPr>
        <p:txBody>
          <a:bodyPr>
            <a:normAutofit/>
          </a:bodyPr>
          <a:lstStyle/>
          <a:p>
            <a:r>
              <a:rPr lang="en-US" dirty="0"/>
              <a:t>How to prevent complications</a:t>
            </a:r>
          </a:p>
          <a:p>
            <a:pPr lvl="1"/>
            <a:r>
              <a:rPr lang="en-US" dirty="0"/>
              <a:t>Avoid nose bleeds </a:t>
            </a:r>
            <a:r>
              <a:rPr lang="en-US" dirty="0">
                <a:sym typeface="Wingdings" pitchFamily="2" charset="2"/>
              </a:rPr>
              <a:t> saline spray, Vaseline</a:t>
            </a:r>
          </a:p>
          <a:p>
            <a:pPr lvl="1"/>
            <a:r>
              <a:rPr lang="en-US" dirty="0"/>
              <a:t>PPI if multiple anti-thrombotic medications</a:t>
            </a:r>
          </a:p>
          <a:p>
            <a:endParaRPr lang="en-US" dirty="0"/>
          </a:p>
          <a:p>
            <a:r>
              <a:rPr lang="en-US" dirty="0"/>
              <a:t>How to treat complications</a:t>
            </a:r>
          </a:p>
          <a:p>
            <a:pPr lvl="1"/>
            <a:r>
              <a:rPr lang="en-US" dirty="0"/>
              <a:t>Proper nosebleed management</a:t>
            </a:r>
          </a:p>
          <a:p>
            <a:pPr lvl="1"/>
            <a:r>
              <a:rPr lang="en-US" dirty="0"/>
              <a:t>Do NOT stop meds without contacting doctor</a:t>
            </a:r>
          </a:p>
        </p:txBody>
      </p:sp>
      <p:sp>
        <p:nvSpPr>
          <p:cNvPr id="2" name="Title 1">
            <a:extLst>
              <a:ext uri="{FF2B5EF4-FFF2-40B4-BE49-F238E27FC236}">
                <a16:creationId xmlns:a16="http://schemas.microsoft.com/office/drawing/2014/main" id="{E6CC77DE-0E3C-49F2-8019-A3EBC4933FF8}"/>
              </a:ext>
            </a:extLst>
          </p:cNvPr>
          <p:cNvSpPr>
            <a:spLocks noGrp="1"/>
          </p:cNvSpPr>
          <p:nvPr>
            <p:ph type="title"/>
          </p:nvPr>
        </p:nvSpPr>
        <p:spPr>
          <a:xfrm>
            <a:off x="838200" y="-1"/>
            <a:ext cx="10515600" cy="1105949"/>
          </a:xfrm>
        </p:spPr>
        <p:txBody>
          <a:bodyPr/>
          <a:lstStyle/>
          <a:p>
            <a:r>
              <a:rPr lang="en-US" dirty="0"/>
              <a:t>Experiencing Drug-Related Complications</a:t>
            </a:r>
          </a:p>
        </p:txBody>
      </p:sp>
      <p:sp>
        <p:nvSpPr>
          <p:cNvPr id="10" name="Footer Placeholder 9">
            <a:extLst>
              <a:ext uri="{FF2B5EF4-FFF2-40B4-BE49-F238E27FC236}">
                <a16:creationId xmlns:a16="http://schemas.microsoft.com/office/drawing/2014/main" id="{893642F9-6C3B-576C-83E3-427E38FB595E}"/>
              </a:ext>
            </a:extLst>
          </p:cNvPr>
          <p:cNvSpPr>
            <a:spLocks noGrp="1"/>
          </p:cNvSpPr>
          <p:nvPr>
            <p:ph type="ftr" sz="quarter" idx="3"/>
          </p:nvPr>
        </p:nvSpPr>
        <p:spPr/>
        <p:txBody>
          <a:bodyPr/>
          <a:lstStyle/>
          <a:p>
            <a:r>
              <a:rPr lang="en-US" dirty="0"/>
              <a:t>PPI, proton-pump inhibitor.</a:t>
            </a:r>
          </a:p>
        </p:txBody>
      </p:sp>
      <p:pic>
        <p:nvPicPr>
          <p:cNvPr id="4" name="Graphic 3" descr="Stop with solid fill">
            <a:extLst>
              <a:ext uri="{FF2B5EF4-FFF2-40B4-BE49-F238E27FC236}">
                <a16:creationId xmlns:a16="http://schemas.microsoft.com/office/drawing/2014/main" id="{80CD001C-1887-6B01-0528-D56689B44D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170" y="1259652"/>
            <a:ext cx="914400" cy="914400"/>
          </a:xfrm>
          <a:prstGeom prst="rect">
            <a:avLst/>
          </a:prstGeom>
        </p:spPr>
      </p:pic>
      <p:pic>
        <p:nvPicPr>
          <p:cNvPr id="5" name="Graphic 4" descr="Medical with solid fill">
            <a:extLst>
              <a:ext uri="{FF2B5EF4-FFF2-40B4-BE49-F238E27FC236}">
                <a16:creationId xmlns:a16="http://schemas.microsoft.com/office/drawing/2014/main" id="{C31012CF-A4F9-8802-92EB-69F5E57E35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170" y="3122319"/>
            <a:ext cx="914400" cy="914400"/>
          </a:xfrm>
          <a:prstGeom prst="rect">
            <a:avLst/>
          </a:prstGeom>
        </p:spPr>
      </p:pic>
    </p:spTree>
    <p:extLst>
      <p:ext uri="{BB962C8B-B14F-4D97-AF65-F5344CB8AC3E}">
        <p14:creationId xmlns:p14="http://schemas.microsoft.com/office/powerpoint/2010/main" val="16082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B62A-6B44-D17B-B7B3-D1903E222BA2}"/>
              </a:ext>
            </a:extLst>
          </p:cNvPr>
          <p:cNvSpPr>
            <a:spLocks noGrp="1"/>
          </p:cNvSpPr>
          <p:nvPr>
            <p:ph type="title"/>
          </p:nvPr>
        </p:nvSpPr>
        <p:spPr>
          <a:xfrm>
            <a:off x="838200" y="-1"/>
            <a:ext cx="10515600" cy="1105949"/>
          </a:xfrm>
        </p:spPr>
        <p:txBody>
          <a:bodyPr/>
          <a:lstStyle/>
          <a:p>
            <a:r>
              <a:rPr lang="en-US" dirty="0"/>
              <a:t>Short Versus Long-Term Anticoagulation</a:t>
            </a:r>
          </a:p>
        </p:txBody>
      </p:sp>
      <p:pic>
        <p:nvPicPr>
          <p:cNvPr id="9" name="Picture 8">
            <a:extLst>
              <a:ext uri="{FF2B5EF4-FFF2-40B4-BE49-F238E27FC236}">
                <a16:creationId xmlns:a16="http://schemas.microsoft.com/office/drawing/2014/main" id="{9E4C62A3-5BC2-A959-59F6-E3A8FB3EE0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51423" y="1398588"/>
            <a:ext cx="8809383" cy="4605940"/>
          </a:xfrm>
          <a:prstGeom prst="rect">
            <a:avLst/>
          </a:prstGeom>
        </p:spPr>
      </p:pic>
      <p:sp>
        <p:nvSpPr>
          <p:cNvPr id="5" name="Footer Placeholder 4">
            <a:extLst>
              <a:ext uri="{FF2B5EF4-FFF2-40B4-BE49-F238E27FC236}">
                <a16:creationId xmlns:a16="http://schemas.microsoft.com/office/drawing/2014/main" id="{1FCF26FE-EFA6-8572-CD25-FEFB6EB72C1F}"/>
              </a:ext>
            </a:extLst>
          </p:cNvPr>
          <p:cNvSpPr>
            <a:spLocks noGrp="1"/>
          </p:cNvSpPr>
          <p:nvPr>
            <p:ph type="ftr" sz="quarter" idx="3"/>
          </p:nvPr>
        </p:nvSpPr>
        <p:spPr/>
        <p:txBody>
          <a:bodyPr/>
          <a:lstStyle/>
          <a:p>
            <a:r>
              <a:rPr lang="en-US" dirty="0"/>
              <a:t>VKA, vitamin K agonist. 
Renner E, et al. </a:t>
            </a:r>
            <a:r>
              <a:rPr lang="en-US" i="1" dirty="0"/>
              <a:t>J Am Coll </a:t>
            </a:r>
            <a:r>
              <a:rPr lang="en-US" i="1" dirty="0" err="1"/>
              <a:t>Cardiol</a:t>
            </a:r>
            <a:r>
              <a:rPr lang="en-US" dirty="0"/>
              <a:t>. 2020;76(18):2142-54.</a:t>
            </a:r>
          </a:p>
        </p:txBody>
      </p:sp>
    </p:spTree>
    <p:extLst>
      <p:ext uri="{BB962C8B-B14F-4D97-AF65-F5344CB8AC3E}">
        <p14:creationId xmlns:p14="http://schemas.microsoft.com/office/powerpoint/2010/main" val="70505355"/>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9F7B8-653D-4397-A79E-899BA7E175E2}">
  <ds:schemaRefs>
    <ds:schemaRef ds:uri="http://schemas.microsoft.com/sharepoint/v3/contenttype/forms"/>
  </ds:schemaRefs>
</ds:datastoreItem>
</file>

<file path=customXml/itemProps2.xml><?xml version="1.0" encoding="utf-8"?>
<ds:datastoreItem xmlns:ds="http://schemas.openxmlformats.org/officeDocument/2006/customXml" ds:itemID="{CA48D907-8575-428B-BB63-A88D542AEA89}">
  <ds:schemaRefs>
    <ds:schemaRef ds:uri="a9d8bbac-cce3-475c-b9fe-65ecbcec7edd"/>
    <ds:schemaRef ds:uri="http://schemas.openxmlformats.org/package/2006/metadata/core-properties"/>
    <ds:schemaRef ds:uri="http://purl.org/dc/terms/"/>
    <ds:schemaRef ds:uri="http://schemas.microsoft.com/office/2006/documentManagement/types"/>
    <ds:schemaRef ds:uri="http://www.w3.org/XML/1998/namespace"/>
    <ds:schemaRef ds:uri="f55e9ad1-4522-4e5b-8d2e-6f450f6d945f"/>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A952572-E2CF-4235-9AB2-7170B700EF0C}"/>
</file>

<file path=docProps/app.xml><?xml version="1.0" encoding="utf-8"?>
<Properties xmlns="http://schemas.openxmlformats.org/officeDocument/2006/extended-properties" xmlns:vt="http://schemas.openxmlformats.org/officeDocument/2006/docPropsVTypes">
  <Template>DukeHeartOTG-Dec20</Template>
  <TotalTime>319</TotalTime>
  <Words>710</Words>
  <Application>Microsoft Macintosh PowerPoint</Application>
  <PresentationFormat>Widescreen</PresentationFormat>
  <Paragraphs>107</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Trebuchet MS</vt:lpstr>
      <vt:lpstr>Wingdings</vt:lpstr>
      <vt:lpstr>DukeHeartOTG-Dec20</vt:lpstr>
      <vt:lpstr>Office Theme</vt:lpstr>
      <vt:lpstr>Ongoing Oral Anticoagulation Management</vt:lpstr>
      <vt:lpstr>PowerPoint Presentation</vt:lpstr>
      <vt:lpstr>Disclaimer</vt:lpstr>
      <vt:lpstr>Clinical Case</vt:lpstr>
      <vt:lpstr>Clinical Case</vt:lpstr>
      <vt:lpstr>Considerations in the First Month</vt:lpstr>
      <vt:lpstr>Preparing for Dosing Transitions</vt:lpstr>
      <vt:lpstr>Experiencing Drug-Related Complications</vt:lpstr>
      <vt:lpstr>Short Versus Long-Term Anticoagulation</vt:lpstr>
      <vt:lpstr>Return to the Case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Ongoing Oral Anticoagulation Management</dc:title>
  <dc:subject/>
  <dc:creator>MedEd On The Go</dc:creator>
  <cp:keywords/>
  <dc:description/>
  <cp:lastModifiedBy>Harley Kidner</cp:lastModifiedBy>
  <cp:revision>29</cp:revision>
  <dcterms:created xsi:type="dcterms:W3CDTF">2023-12-05T17:17:18Z</dcterms:created>
  <dcterms:modified xsi:type="dcterms:W3CDTF">2024-01-18T19:01:33Z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