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Lst>
  <p:notesMasterIdLst>
    <p:notesMasterId r:id="rId18"/>
  </p:notesMasterIdLst>
  <p:sldIdLst>
    <p:sldId id="256" r:id="rId6"/>
    <p:sldId id="277" r:id="rId7"/>
    <p:sldId id="278" r:id="rId8"/>
    <p:sldId id="260" r:id="rId9"/>
    <p:sldId id="257" r:id="rId10"/>
    <p:sldId id="258" r:id="rId11"/>
    <p:sldId id="261" r:id="rId12"/>
    <p:sldId id="264" r:id="rId13"/>
    <p:sldId id="259" r:id="rId14"/>
    <p:sldId id="262" r:id="rId15"/>
    <p:sldId id="263"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8EE6C36-20C4-65E1-2DFE-451279FB28B0}" name="Vin Kalathiveetil" initials="VK" userId="S::vink@ushealthconnect.com::1aa2e0d2-9ff1-4f24-98ac-64b5f8166875"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5DFA7-5D48-514A-AEE3-DFBDABA04238}" v="4" dt="2024-01-18T19:00:16.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6327" autoAdjust="0"/>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61C5DFA7-5D48-514A-AEE3-DFBDABA04238}"/>
    <pc:docChg chg="addSld delSld modSld sldOrd">
      <pc:chgData name="Harley Kidner" userId="5b13863f-857f-45ba-b29d-d3555fa5f842" providerId="ADAL" clId="{61C5DFA7-5D48-514A-AEE3-DFBDABA04238}" dt="2024-01-18T19:00:22.021" v="3" actId="20578"/>
      <pc:docMkLst>
        <pc:docMk/>
      </pc:docMkLst>
      <pc:sldChg chg="add del">
        <pc:chgData name="Harley Kidner" userId="5b13863f-857f-45ba-b29d-d3555fa5f842" providerId="ADAL" clId="{61C5DFA7-5D48-514A-AEE3-DFBDABA04238}" dt="2024-01-18T19:00:16.926" v="2"/>
        <pc:sldMkLst>
          <pc:docMk/>
          <pc:sldMk cId="2600770121" sldId="277"/>
        </pc:sldMkLst>
      </pc:sldChg>
      <pc:sldChg chg="add del">
        <pc:chgData name="Harley Kidner" userId="5b13863f-857f-45ba-b29d-d3555fa5f842" providerId="ADAL" clId="{61C5DFA7-5D48-514A-AEE3-DFBDABA04238}" dt="2024-01-18T19:00:16.926" v="2"/>
        <pc:sldMkLst>
          <pc:docMk/>
          <pc:sldMk cId="3306514557" sldId="278"/>
        </pc:sldMkLst>
      </pc:sldChg>
      <pc:sldChg chg="add del ord">
        <pc:chgData name="Harley Kidner" userId="5b13863f-857f-45ba-b29d-d3555fa5f842" providerId="ADAL" clId="{61C5DFA7-5D48-514A-AEE3-DFBDABA04238}" dt="2024-01-18T19:00:22.021" v="3" actId="20578"/>
        <pc:sldMkLst>
          <pc:docMk/>
          <pc:sldMk cId="2405816164"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5F61F-B4B5-4861-B4A1-DF8F039A430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70C542D-7641-4C64-A43B-4B226A72966B}">
      <dgm:prSet phldrT="[Text]"/>
      <dgm:spPr/>
      <dgm:t>
        <a:bodyPr/>
        <a:lstStyle/>
        <a:p>
          <a:r>
            <a:rPr lang="en-US" dirty="0"/>
            <a:t>Pertinent ROS</a:t>
          </a:r>
        </a:p>
      </dgm:t>
    </dgm:pt>
    <dgm:pt modelId="{E8AA2E41-86BE-4820-A8CE-4B67DAEC096D}" type="parTrans" cxnId="{4F411DFE-9850-4727-A189-F0C05F81C425}">
      <dgm:prSet/>
      <dgm:spPr/>
      <dgm:t>
        <a:bodyPr/>
        <a:lstStyle/>
        <a:p>
          <a:endParaRPr lang="en-US"/>
        </a:p>
      </dgm:t>
    </dgm:pt>
    <dgm:pt modelId="{D8A64215-B815-4105-B8C7-9A66F1BEDC8A}" type="sibTrans" cxnId="{4F411DFE-9850-4727-A189-F0C05F81C425}">
      <dgm:prSet/>
      <dgm:spPr/>
      <dgm:t>
        <a:bodyPr/>
        <a:lstStyle/>
        <a:p>
          <a:endParaRPr lang="en-US"/>
        </a:p>
      </dgm:t>
    </dgm:pt>
    <dgm:pt modelId="{901B958B-85AC-4596-A740-A7491E2EFAE3}">
      <dgm:prSet phldrT="[Text]"/>
      <dgm:spPr/>
      <dgm:t>
        <a:bodyPr/>
        <a:lstStyle/>
        <a:p>
          <a:r>
            <a:rPr lang="en-US" dirty="0"/>
            <a:t>No prior CAD or symptoms</a:t>
          </a:r>
        </a:p>
      </dgm:t>
    </dgm:pt>
    <dgm:pt modelId="{30DD0D2F-69DA-4A80-A4CB-50E7E15D204D}" type="parTrans" cxnId="{1F11E857-C500-4FEF-9093-B11E16BC7F11}">
      <dgm:prSet/>
      <dgm:spPr/>
      <dgm:t>
        <a:bodyPr/>
        <a:lstStyle/>
        <a:p>
          <a:endParaRPr lang="en-US"/>
        </a:p>
      </dgm:t>
    </dgm:pt>
    <dgm:pt modelId="{3E7BC4C6-F438-405B-980E-4CB4BE398889}" type="sibTrans" cxnId="{1F11E857-C500-4FEF-9093-B11E16BC7F11}">
      <dgm:prSet/>
      <dgm:spPr/>
      <dgm:t>
        <a:bodyPr/>
        <a:lstStyle/>
        <a:p>
          <a:endParaRPr lang="en-US"/>
        </a:p>
      </dgm:t>
    </dgm:pt>
    <dgm:pt modelId="{772EAF44-ACA2-4CCE-87E1-71DC8E45319D}">
      <dgm:prSet phldrT="[Text]"/>
      <dgm:spPr/>
      <dgm:t>
        <a:bodyPr/>
        <a:lstStyle/>
        <a:p>
          <a:r>
            <a:rPr lang="en-US" dirty="0"/>
            <a:t>Exam</a:t>
          </a:r>
        </a:p>
      </dgm:t>
    </dgm:pt>
    <dgm:pt modelId="{3FFD8667-012B-4A95-8ABB-9D7BC088E7DB}" type="parTrans" cxnId="{4D3DBF83-0C99-4FE4-9F11-DCF3D920525D}">
      <dgm:prSet/>
      <dgm:spPr/>
      <dgm:t>
        <a:bodyPr/>
        <a:lstStyle/>
        <a:p>
          <a:endParaRPr lang="en-US"/>
        </a:p>
      </dgm:t>
    </dgm:pt>
    <dgm:pt modelId="{D406E151-535C-4B06-98AC-1E87A3DFB4EA}" type="sibTrans" cxnId="{4D3DBF83-0C99-4FE4-9F11-DCF3D920525D}">
      <dgm:prSet/>
      <dgm:spPr/>
      <dgm:t>
        <a:bodyPr/>
        <a:lstStyle/>
        <a:p>
          <a:endParaRPr lang="en-US"/>
        </a:p>
      </dgm:t>
    </dgm:pt>
    <dgm:pt modelId="{25D6E983-6F84-4C76-9D01-6AB3631A6A15}">
      <dgm:prSet phldrT="[Text]"/>
      <dgm:spPr/>
      <dgm:t>
        <a:bodyPr/>
        <a:lstStyle/>
        <a:p>
          <a:r>
            <a:rPr lang="en-US" dirty="0"/>
            <a:t>Heart rate 120s sinus tachycardia, Oxygen 93% on room air, no leg edema or swelling</a:t>
          </a:r>
        </a:p>
      </dgm:t>
    </dgm:pt>
    <dgm:pt modelId="{ACB475FF-58D0-4DA1-8891-E85778E96E87}" type="parTrans" cxnId="{DDCE6939-D6A9-4EC5-A6E1-6502001A6C18}">
      <dgm:prSet/>
      <dgm:spPr/>
      <dgm:t>
        <a:bodyPr/>
        <a:lstStyle/>
        <a:p>
          <a:endParaRPr lang="en-US"/>
        </a:p>
      </dgm:t>
    </dgm:pt>
    <dgm:pt modelId="{788760B8-4953-4F41-9D7A-C3F1491186F3}" type="sibTrans" cxnId="{DDCE6939-D6A9-4EC5-A6E1-6502001A6C18}">
      <dgm:prSet/>
      <dgm:spPr/>
      <dgm:t>
        <a:bodyPr/>
        <a:lstStyle/>
        <a:p>
          <a:endParaRPr lang="en-US"/>
        </a:p>
      </dgm:t>
    </dgm:pt>
    <dgm:pt modelId="{97E9AB03-81C5-44B4-BA77-7625BD5AB0BE}">
      <dgm:prSet phldrT="[Text]"/>
      <dgm:spPr/>
      <dgm:t>
        <a:bodyPr/>
        <a:lstStyle/>
        <a:p>
          <a:r>
            <a:rPr lang="en-US" dirty="0"/>
            <a:t>Imaging</a:t>
          </a:r>
        </a:p>
      </dgm:t>
    </dgm:pt>
    <dgm:pt modelId="{B84BD7AD-CAE1-4765-9B9D-ADBE8217FE63}" type="parTrans" cxnId="{017B70E0-F646-4884-98B4-EF7D091C133B}">
      <dgm:prSet/>
      <dgm:spPr/>
      <dgm:t>
        <a:bodyPr/>
        <a:lstStyle/>
        <a:p>
          <a:endParaRPr lang="en-US"/>
        </a:p>
      </dgm:t>
    </dgm:pt>
    <dgm:pt modelId="{D989D388-5610-43EA-8D29-41B680409A0A}" type="sibTrans" cxnId="{017B70E0-F646-4884-98B4-EF7D091C133B}">
      <dgm:prSet/>
      <dgm:spPr/>
      <dgm:t>
        <a:bodyPr/>
        <a:lstStyle/>
        <a:p>
          <a:endParaRPr lang="en-US"/>
        </a:p>
      </dgm:t>
    </dgm:pt>
    <dgm:pt modelId="{78A57318-CDE7-44A2-AA4D-79AFA477A250}">
      <dgm:prSet phldrT="[Text]"/>
      <dgm:spPr/>
      <dgm:t>
        <a:bodyPr/>
        <a:lstStyle/>
        <a:p>
          <a:r>
            <a:rPr lang="en-US" dirty="0"/>
            <a:t>CXR: hyperinflation but clear lung fields</a:t>
          </a:r>
        </a:p>
      </dgm:t>
    </dgm:pt>
    <dgm:pt modelId="{576D6FE9-193E-4847-912E-D326FC33C745}" type="parTrans" cxnId="{41ADA8D6-C291-4E04-B07D-A2A44A66A872}">
      <dgm:prSet/>
      <dgm:spPr/>
      <dgm:t>
        <a:bodyPr/>
        <a:lstStyle/>
        <a:p>
          <a:endParaRPr lang="en-US"/>
        </a:p>
      </dgm:t>
    </dgm:pt>
    <dgm:pt modelId="{ACDD7BF9-AA00-46F9-B695-D37A3BC1CBBF}" type="sibTrans" cxnId="{41ADA8D6-C291-4E04-B07D-A2A44A66A872}">
      <dgm:prSet/>
      <dgm:spPr/>
      <dgm:t>
        <a:bodyPr/>
        <a:lstStyle/>
        <a:p>
          <a:endParaRPr lang="en-US"/>
        </a:p>
      </dgm:t>
    </dgm:pt>
    <dgm:pt modelId="{F5CC11B0-2610-43C5-AE99-C7E1ED97F24D}">
      <dgm:prSet phldrT="[Text]"/>
      <dgm:spPr/>
      <dgm:t>
        <a:bodyPr/>
        <a:lstStyle/>
        <a:p>
          <a:r>
            <a:rPr lang="en-US" dirty="0"/>
            <a:t>No DVT symptoms, recent surgery, or active cancer</a:t>
          </a:r>
        </a:p>
      </dgm:t>
    </dgm:pt>
    <dgm:pt modelId="{297B83A6-050D-47D9-85D9-6E95A3788F76}" type="parTrans" cxnId="{1882FFFD-BF07-47D9-B5CF-20F6C72474DC}">
      <dgm:prSet/>
      <dgm:spPr/>
      <dgm:t>
        <a:bodyPr/>
        <a:lstStyle/>
        <a:p>
          <a:endParaRPr lang="en-US"/>
        </a:p>
      </dgm:t>
    </dgm:pt>
    <dgm:pt modelId="{99966636-CC3D-45EF-B2C1-6ED7886DCB3C}" type="sibTrans" cxnId="{1882FFFD-BF07-47D9-B5CF-20F6C72474DC}">
      <dgm:prSet/>
      <dgm:spPr/>
      <dgm:t>
        <a:bodyPr/>
        <a:lstStyle/>
        <a:p>
          <a:endParaRPr lang="en-US"/>
        </a:p>
      </dgm:t>
    </dgm:pt>
    <dgm:pt modelId="{996B94F8-CFB8-40E8-8AAB-54E50C2D9BC9}">
      <dgm:prSet phldrT="[Text]"/>
      <dgm:spPr/>
      <dgm:t>
        <a:bodyPr/>
        <a:lstStyle/>
        <a:p>
          <a:r>
            <a:rPr lang="en-US" dirty="0"/>
            <a:t>Recent viral upper respiratory infection requiring 3 day hospitalization but resolved 2 weeks ago</a:t>
          </a:r>
        </a:p>
      </dgm:t>
    </dgm:pt>
    <dgm:pt modelId="{10FFE006-F245-483B-8EBC-A2BB55D11ACB}" type="parTrans" cxnId="{17A22D0F-B6B2-4B25-BC4A-55C75087417C}">
      <dgm:prSet/>
      <dgm:spPr/>
      <dgm:t>
        <a:bodyPr/>
        <a:lstStyle/>
        <a:p>
          <a:endParaRPr lang="en-US"/>
        </a:p>
      </dgm:t>
    </dgm:pt>
    <dgm:pt modelId="{9AEA7B10-FDB9-49FA-B7DA-E0B799B20E1E}" type="sibTrans" cxnId="{17A22D0F-B6B2-4B25-BC4A-55C75087417C}">
      <dgm:prSet/>
      <dgm:spPr/>
      <dgm:t>
        <a:bodyPr/>
        <a:lstStyle/>
        <a:p>
          <a:endParaRPr lang="en-US"/>
        </a:p>
      </dgm:t>
    </dgm:pt>
    <dgm:pt modelId="{48CFADDA-6BF3-4A63-90A1-8D15D150A746}">
      <dgm:prSet phldrT="[Text]"/>
      <dgm:spPr/>
      <dgm:t>
        <a:bodyPr/>
        <a:lstStyle/>
        <a:p>
          <a:r>
            <a:rPr lang="en-US" dirty="0"/>
            <a:t>ECG: normal sinus rhythm, tachycardia, no acute changes </a:t>
          </a:r>
        </a:p>
      </dgm:t>
    </dgm:pt>
    <dgm:pt modelId="{825A4143-F05F-44A8-8C55-1C25C0F747A1}" type="parTrans" cxnId="{82198076-802E-4710-AE87-AAA17B69A7F3}">
      <dgm:prSet/>
      <dgm:spPr/>
      <dgm:t>
        <a:bodyPr/>
        <a:lstStyle/>
        <a:p>
          <a:endParaRPr lang="en-US"/>
        </a:p>
      </dgm:t>
    </dgm:pt>
    <dgm:pt modelId="{B0D31B83-8E0F-4C76-BC58-454A3261E5AF}" type="sibTrans" cxnId="{82198076-802E-4710-AE87-AAA17B69A7F3}">
      <dgm:prSet/>
      <dgm:spPr/>
      <dgm:t>
        <a:bodyPr/>
        <a:lstStyle/>
        <a:p>
          <a:endParaRPr lang="en-US"/>
        </a:p>
      </dgm:t>
    </dgm:pt>
    <dgm:pt modelId="{80F524F1-731D-42AA-BF02-0408F3DB4585}" type="pres">
      <dgm:prSet presAssocID="{FE15F61F-B4B5-4861-B4A1-DF8F039A430B}" presName="linearFlow" presStyleCnt="0">
        <dgm:presLayoutVars>
          <dgm:dir/>
          <dgm:animLvl val="lvl"/>
          <dgm:resizeHandles val="exact"/>
        </dgm:presLayoutVars>
      </dgm:prSet>
      <dgm:spPr/>
    </dgm:pt>
    <dgm:pt modelId="{C2CA55C5-26DC-49D4-99DE-15975D8CD682}" type="pres">
      <dgm:prSet presAssocID="{570C542D-7641-4C64-A43B-4B226A72966B}" presName="composite" presStyleCnt="0"/>
      <dgm:spPr/>
    </dgm:pt>
    <dgm:pt modelId="{CDEFC183-D98D-4463-8BEA-ACABA62E49D7}" type="pres">
      <dgm:prSet presAssocID="{570C542D-7641-4C64-A43B-4B226A72966B}" presName="parTx" presStyleLbl="node1" presStyleIdx="0" presStyleCnt="3">
        <dgm:presLayoutVars>
          <dgm:chMax val="0"/>
          <dgm:chPref val="0"/>
          <dgm:bulletEnabled val="1"/>
        </dgm:presLayoutVars>
      </dgm:prSet>
      <dgm:spPr/>
    </dgm:pt>
    <dgm:pt modelId="{14DED9BC-B2B6-44BC-82FE-CC24307D5A3E}" type="pres">
      <dgm:prSet presAssocID="{570C542D-7641-4C64-A43B-4B226A72966B}" presName="parSh" presStyleLbl="node1" presStyleIdx="0" presStyleCnt="3"/>
      <dgm:spPr/>
    </dgm:pt>
    <dgm:pt modelId="{4E9621FD-DCAA-48D5-BD91-9CA292D55A28}" type="pres">
      <dgm:prSet presAssocID="{570C542D-7641-4C64-A43B-4B226A72966B}" presName="desTx" presStyleLbl="fgAcc1" presStyleIdx="0" presStyleCnt="3">
        <dgm:presLayoutVars>
          <dgm:bulletEnabled val="1"/>
        </dgm:presLayoutVars>
      </dgm:prSet>
      <dgm:spPr/>
    </dgm:pt>
    <dgm:pt modelId="{649A1E2B-92D9-4F02-9EFC-3070D1627A19}" type="pres">
      <dgm:prSet presAssocID="{D8A64215-B815-4105-B8C7-9A66F1BEDC8A}" presName="sibTrans" presStyleLbl="sibTrans2D1" presStyleIdx="0" presStyleCnt="2"/>
      <dgm:spPr/>
    </dgm:pt>
    <dgm:pt modelId="{5C4EE0CA-B621-4ADF-83AB-929A552E3287}" type="pres">
      <dgm:prSet presAssocID="{D8A64215-B815-4105-B8C7-9A66F1BEDC8A}" presName="connTx" presStyleLbl="sibTrans2D1" presStyleIdx="0" presStyleCnt="2"/>
      <dgm:spPr/>
    </dgm:pt>
    <dgm:pt modelId="{1A3889A2-E9C5-42F9-B2E0-1B89962DCEB6}" type="pres">
      <dgm:prSet presAssocID="{772EAF44-ACA2-4CCE-87E1-71DC8E45319D}" presName="composite" presStyleCnt="0"/>
      <dgm:spPr/>
    </dgm:pt>
    <dgm:pt modelId="{E8F4AC5A-5DA9-4BEC-93FB-68A4D8728717}" type="pres">
      <dgm:prSet presAssocID="{772EAF44-ACA2-4CCE-87E1-71DC8E45319D}" presName="parTx" presStyleLbl="node1" presStyleIdx="0" presStyleCnt="3">
        <dgm:presLayoutVars>
          <dgm:chMax val="0"/>
          <dgm:chPref val="0"/>
          <dgm:bulletEnabled val="1"/>
        </dgm:presLayoutVars>
      </dgm:prSet>
      <dgm:spPr/>
    </dgm:pt>
    <dgm:pt modelId="{A6E70BA8-3B43-498A-BF0B-4C01D9F67B13}" type="pres">
      <dgm:prSet presAssocID="{772EAF44-ACA2-4CCE-87E1-71DC8E45319D}" presName="parSh" presStyleLbl="node1" presStyleIdx="1" presStyleCnt="3"/>
      <dgm:spPr/>
    </dgm:pt>
    <dgm:pt modelId="{D57302A3-EF90-4A0F-9E54-89D121A256EF}" type="pres">
      <dgm:prSet presAssocID="{772EAF44-ACA2-4CCE-87E1-71DC8E45319D}" presName="desTx" presStyleLbl="fgAcc1" presStyleIdx="1" presStyleCnt="3">
        <dgm:presLayoutVars>
          <dgm:bulletEnabled val="1"/>
        </dgm:presLayoutVars>
      </dgm:prSet>
      <dgm:spPr/>
    </dgm:pt>
    <dgm:pt modelId="{0EF7B75F-C21E-4BC2-9FCD-09F8B9A5B700}" type="pres">
      <dgm:prSet presAssocID="{D406E151-535C-4B06-98AC-1E87A3DFB4EA}" presName="sibTrans" presStyleLbl="sibTrans2D1" presStyleIdx="1" presStyleCnt="2"/>
      <dgm:spPr/>
    </dgm:pt>
    <dgm:pt modelId="{6A61A8CD-7AB8-4016-84BD-74487F66EC27}" type="pres">
      <dgm:prSet presAssocID="{D406E151-535C-4B06-98AC-1E87A3DFB4EA}" presName="connTx" presStyleLbl="sibTrans2D1" presStyleIdx="1" presStyleCnt="2"/>
      <dgm:spPr/>
    </dgm:pt>
    <dgm:pt modelId="{EAF66DCB-6BCB-463E-B8EA-D73A612F90BB}" type="pres">
      <dgm:prSet presAssocID="{97E9AB03-81C5-44B4-BA77-7625BD5AB0BE}" presName="composite" presStyleCnt="0"/>
      <dgm:spPr/>
    </dgm:pt>
    <dgm:pt modelId="{471A07B7-863F-4BC6-93FC-A2CE325EF200}" type="pres">
      <dgm:prSet presAssocID="{97E9AB03-81C5-44B4-BA77-7625BD5AB0BE}" presName="parTx" presStyleLbl="node1" presStyleIdx="1" presStyleCnt="3">
        <dgm:presLayoutVars>
          <dgm:chMax val="0"/>
          <dgm:chPref val="0"/>
          <dgm:bulletEnabled val="1"/>
        </dgm:presLayoutVars>
      </dgm:prSet>
      <dgm:spPr/>
    </dgm:pt>
    <dgm:pt modelId="{757ADAFD-ACD0-4B27-95FB-80A5E3CC79D2}" type="pres">
      <dgm:prSet presAssocID="{97E9AB03-81C5-44B4-BA77-7625BD5AB0BE}" presName="parSh" presStyleLbl="node1" presStyleIdx="2" presStyleCnt="3"/>
      <dgm:spPr/>
    </dgm:pt>
    <dgm:pt modelId="{F07C54EB-3317-4CFD-B97D-B1DED4B3F1B5}" type="pres">
      <dgm:prSet presAssocID="{97E9AB03-81C5-44B4-BA77-7625BD5AB0BE}" presName="desTx" presStyleLbl="fgAcc1" presStyleIdx="2" presStyleCnt="3">
        <dgm:presLayoutVars>
          <dgm:bulletEnabled val="1"/>
        </dgm:presLayoutVars>
      </dgm:prSet>
      <dgm:spPr/>
    </dgm:pt>
  </dgm:ptLst>
  <dgm:cxnLst>
    <dgm:cxn modelId="{87CAA401-76E0-486C-AD4A-46E02F58C487}" type="presOf" srcId="{FE15F61F-B4B5-4861-B4A1-DF8F039A430B}" destId="{80F524F1-731D-42AA-BF02-0408F3DB4585}" srcOrd="0" destOrd="0" presId="urn:microsoft.com/office/officeart/2005/8/layout/process3"/>
    <dgm:cxn modelId="{17A22D0F-B6B2-4B25-BC4A-55C75087417C}" srcId="{570C542D-7641-4C64-A43B-4B226A72966B}" destId="{996B94F8-CFB8-40E8-8AAB-54E50C2D9BC9}" srcOrd="2" destOrd="0" parTransId="{10FFE006-F245-483B-8EBC-A2BB55D11ACB}" sibTransId="{9AEA7B10-FDB9-49FA-B7DA-E0B799B20E1E}"/>
    <dgm:cxn modelId="{4B626C12-6150-4389-8987-3B83B03BE8DD}" type="presOf" srcId="{901B958B-85AC-4596-A740-A7491E2EFAE3}" destId="{4E9621FD-DCAA-48D5-BD91-9CA292D55A28}" srcOrd="0" destOrd="0" presId="urn:microsoft.com/office/officeart/2005/8/layout/process3"/>
    <dgm:cxn modelId="{B008D731-76D2-44D2-9A5B-ACD702B7F98D}" type="presOf" srcId="{D406E151-535C-4B06-98AC-1E87A3DFB4EA}" destId="{6A61A8CD-7AB8-4016-84BD-74487F66EC27}" srcOrd="1" destOrd="0" presId="urn:microsoft.com/office/officeart/2005/8/layout/process3"/>
    <dgm:cxn modelId="{DDCE6939-D6A9-4EC5-A6E1-6502001A6C18}" srcId="{772EAF44-ACA2-4CCE-87E1-71DC8E45319D}" destId="{25D6E983-6F84-4C76-9D01-6AB3631A6A15}" srcOrd="0" destOrd="0" parTransId="{ACB475FF-58D0-4DA1-8891-E85778E96E87}" sibTransId="{788760B8-4953-4F41-9D7A-C3F1491186F3}"/>
    <dgm:cxn modelId="{57813046-97DD-4C7F-95FD-EF0F0A9FE2E5}" type="presOf" srcId="{25D6E983-6F84-4C76-9D01-6AB3631A6A15}" destId="{D57302A3-EF90-4A0F-9E54-89D121A256EF}" srcOrd="0" destOrd="0" presId="urn:microsoft.com/office/officeart/2005/8/layout/process3"/>
    <dgm:cxn modelId="{1F11E857-C500-4FEF-9093-B11E16BC7F11}" srcId="{570C542D-7641-4C64-A43B-4B226A72966B}" destId="{901B958B-85AC-4596-A740-A7491E2EFAE3}" srcOrd="0" destOrd="0" parTransId="{30DD0D2F-69DA-4A80-A4CB-50E7E15D204D}" sibTransId="{3E7BC4C6-F438-405B-980E-4CB4BE398889}"/>
    <dgm:cxn modelId="{0E83C761-D16D-4A77-9A57-0634735D2C09}" type="presOf" srcId="{D8A64215-B815-4105-B8C7-9A66F1BEDC8A}" destId="{649A1E2B-92D9-4F02-9EFC-3070D1627A19}" srcOrd="0" destOrd="0" presId="urn:microsoft.com/office/officeart/2005/8/layout/process3"/>
    <dgm:cxn modelId="{891F9968-1697-4D82-9E40-36003E0D9208}" type="presOf" srcId="{78A57318-CDE7-44A2-AA4D-79AFA477A250}" destId="{F07C54EB-3317-4CFD-B97D-B1DED4B3F1B5}" srcOrd="0" destOrd="0" presId="urn:microsoft.com/office/officeart/2005/8/layout/process3"/>
    <dgm:cxn modelId="{82198076-802E-4710-AE87-AAA17B69A7F3}" srcId="{97E9AB03-81C5-44B4-BA77-7625BD5AB0BE}" destId="{48CFADDA-6BF3-4A63-90A1-8D15D150A746}" srcOrd="1" destOrd="0" parTransId="{825A4143-F05F-44A8-8C55-1C25C0F747A1}" sibTransId="{B0D31B83-8E0F-4C76-BC58-454A3261E5AF}"/>
    <dgm:cxn modelId="{9C792D80-87CB-4C91-B25C-07100908C69B}" type="presOf" srcId="{F5CC11B0-2610-43C5-AE99-C7E1ED97F24D}" destId="{4E9621FD-DCAA-48D5-BD91-9CA292D55A28}" srcOrd="0" destOrd="1" presId="urn:microsoft.com/office/officeart/2005/8/layout/process3"/>
    <dgm:cxn modelId="{3A12F781-9B1D-481C-A776-C9EB03CDCE94}" type="presOf" srcId="{570C542D-7641-4C64-A43B-4B226A72966B}" destId="{14DED9BC-B2B6-44BC-82FE-CC24307D5A3E}" srcOrd="1" destOrd="0" presId="urn:microsoft.com/office/officeart/2005/8/layout/process3"/>
    <dgm:cxn modelId="{4D3DBF83-0C99-4FE4-9F11-DCF3D920525D}" srcId="{FE15F61F-B4B5-4861-B4A1-DF8F039A430B}" destId="{772EAF44-ACA2-4CCE-87E1-71DC8E45319D}" srcOrd="1" destOrd="0" parTransId="{3FFD8667-012B-4A95-8ABB-9D7BC088E7DB}" sibTransId="{D406E151-535C-4B06-98AC-1E87A3DFB4EA}"/>
    <dgm:cxn modelId="{C0674F8B-9F0C-498A-B55D-6E4B6AEA5A9E}" type="presOf" srcId="{772EAF44-ACA2-4CCE-87E1-71DC8E45319D}" destId="{A6E70BA8-3B43-498A-BF0B-4C01D9F67B13}" srcOrd="1" destOrd="0" presId="urn:microsoft.com/office/officeart/2005/8/layout/process3"/>
    <dgm:cxn modelId="{EA906CA3-07A5-4644-BCC5-C355C9267845}" type="presOf" srcId="{772EAF44-ACA2-4CCE-87E1-71DC8E45319D}" destId="{E8F4AC5A-5DA9-4BEC-93FB-68A4D8728717}" srcOrd="0" destOrd="0" presId="urn:microsoft.com/office/officeart/2005/8/layout/process3"/>
    <dgm:cxn modelId="{F01A01A6-E151-4B68-BFBD-31AEED9D40D8}" type="presOf" srcId="{570C542D-7641-4C64-A43B-4B226A72966B}" destId="{CDEFC183-D98D-4463-8BEA-ACABA62E49D7}" srcOrd="0" destOrd="0" presId="urn:microsoft.com/office/officeart/2005/8/layout/process3"/>
    <dgm:cxn modelId="{37AE65B6-E59C-42A8-B82F-90C3CAFA5904}" type="presOf" srcId="{48CFADDA-6BF3-4A63-90A1-8D15D150A746}" destId="{F07C54EB-3317-4CFD-B97D-B1DED4B3F1B5}" srcOrd="0" destOrd="1" presId="urn:microsoft.com/office/officeart/2005/8/layout/process3"/>
    <dgm:cxn modelId="{C3225ACD-BA82-47F7-8C0A-BAFB9C9B9C13}" type="presOf" srcId="{996B94F8-CFB8-40E8-8AAB-54E50C2D9BC9}" destId="{4E9621FD-DCAA-48D5-BD91-9CA292D55A28}" srcOrd="0" destOrd="2" presId="urn:microsoft.com/office/officeart/2005/8/layout/process3"/>
    <dgm:cxn modelId="{41ADA8D6-C291-4E04-B07D-A2A44A66A872}" srcId="{97E9AB03-81C5-44B4-BA77-7625BD5AB0BE}" destId="{78A57318-CDE7-44A2-AA4D-79AFA477A250}" srcOrd="0" destOrd="0" parTransId="{576D6FE9-193E-4847-912E-D326FC33C745}" sibTransId="{ACDD7BF9-AA00-46F9-B695-D37A3BC1CBBF}"/>
    <dgm:cxn modelId="{017B70E0-F646-4884-98B4-EF7D091C133B}" srcId="{FE15F61F-B4B5-4861-B4A1-DF8F039A430B}" destId="{97E9AB03-81C5-44B4-BA77-7625BD5AB0BE}" srcOrd="2" destOrd="0" parTransId="{B84BD7AD-CAE1-4765-9B9D-ADBE8217FE63}" sibTransId="{D989D388-5610-43EA-8D29-41B680409A0A}"/>
    <dgm:cxn modelId="{069586E8-5D0A-4167-964E-BC3D70F3111E}" type="presOf" srcId="{D406E151-535C-4B06-98AC-1E87A3DFB4EA}" destId="{0EF7B75F-C21E-4BC2-9FCD-09F8B9A5B700}" srcOrd="0" destOrd="0" presId="urn:microsoft.com/office/officeart/2005/8/layout/process3"/>
    <dgm:cxn modelId="{1F42AEEA-6EE1-44EA-91B5-FB020723FF45}" type="presOf" srcId="{D8A64215-B815-4105-B8C7-9A66F1BEDC8A}" destId="{5C4EE0CA-B621-4ADF-83AB-929A552E3287}" srcOrd="1" destOrd="0" presId="urn:microsoft.com/office/officeart/2005/8/layout/process3"/>
    <dgm:cxn modelId="{B339C9EC-39F9-4563-B127-D0685F11F40C}" type="presOf" srcId="{97E9AB03-81C5-44B4-BA77-7625BD5AB0BE}" destId="{757ADAFD-ACD0-4B27-95FB-80A5E3CC79D2}" srcOrd="1" destOrd="0" presId="urn:microsoft.com/office/officeart/2005/8/layout/process3"/>
    <dgm:cxn modelId="{A397D9FC-3DC7-48CF-9DD1-F150F6D3321C}" type="presOf" srcId="{97E9AB03-81C5-44B4-BA77-7625BD5AB0BE}" destId="{471A07B7-863F-4BC6-93FC-A2CE325EF200}" srcOrd="0" destOrd="0" presId="urn:microsoft.com/office/officeart/2005/8/layout/process3"/>
    <dgm:cxn modelId="{1882FFFD-BF07-47D9-B5CF-20F6C72474DC}" srcId="{570C542D-7641-4C64-A43B-4B226A72966B}" destId="{F5CC11B0-2610-43C5-AE99-C7E1ED97F24D}" srcOrd="1" destOrd="0" parTransId="{297B83A6-050D-47D9-85D9-6E95A3788F76}" sibTransId="{99966636-CC3D-45EF-B2C1-6ED7886DCB3C}"/>
    <dgm:cxn modelId="{4F411DFE-9850-4727-A189-F0C05F81C425}" srcId="{FE15F61F-B4B5-4861-B4A1-DF8F039A430B}" destId="{570C542D-7641-4C64-A43B-4B226A72966B}" srcOrd="0" destOrd="0" parTransId="{E8AA2E41-86BE-4820-A8CE-4B67DAEC096D}" sibTransId="{D8A64215-B815-4105-B8C7-9A66F1BEDC8A}"/>
    <dgm:cxn modelId="{B2BD8745-0B6E-413D-AD7B-0101C870F1DE}" type="presParOf" srcId="{80F524F1-731D-42AA-BF02-0408F3DB4585}" destId="{C2CA55C5-26DC-49D4-99DE-15975D8CD682}" srcOrd="0" destOrd="0" presId="urn:microsoft.com/office/officeart/2005/8/layout/process3"/>
    <dgm:cxn modelId="{7FC680AC-531A-4679-A671-06AFA8332BAA}" type="presParOf" srcId="{C2CA55C5-26DC-49D4-99DE-15975D8CD682}" destId="{CDEFC183-D98D-4463-8BEA-ACABA62E49D7}" srcOrd="0" destOrd="0" presId="urn:microsoft.com/office/officeart/2005/8/layout/process3"/>
    <dgm:cxn modelId="{D2F7446D-5C61-4692-AFA3-665089503308}" type="presParOf" srcId="{C2CA55C5-26DC-49D4-99DE-15975D8CD682}" destId="{14DED9BC-B2B6-44BC-82FE-CC24307D5A3E}" srcOrd="1" destOrd="0" presId="urn:microsoft.com/office/officeart/2005/8/layout/process3"/>
    <dgm:cxn modelId="{E2DEF280-4DD4-4B87-B7CB-71B4CB1CED71}" type="presParOf" srcId="{C2CA55C5-26DC-49D4-99DE-15975D8CD682}" destId="{4E9621FD-DCAA-48D5-BD91-9CA292D55A28}" srcOrd="2" destOrd="0" presId="urn:microsoft.com/office/officeart/2005/8/layout/process3"/>
    <dgm:cxn modelId="{D0D7DE74-A819-486F-8854-D09931EF6F76}" type="presParOf" srcId="{80F524F1-731D-42AA-BF02-0408F3DB4585}" destId="{649A1E2B-92D9-4F02-9EFC-3070D1627A19}" srcOrd="1" destOrd="0" presId="urn:microsoft.com/office/officeart/2005/8/layout/process3"/>
    <dgm:cxn modelId="{3D65C8C5-52E1-4DB3-85F3-A51606958512}" type="presParOf" srcId="{649A1E2B-92D9-4F02-9EFC-3070D1627A19}" destId="{5C4EE0CA-B621-4ADF-83AB-929A552E3287}" srcOrd="0" destOrd="0" presId="urn:microsoft.com/office/officeart/2005/8/layout/process3"/>
    <dgm:cxn modelId="{348B4AD2-587F-41A2-9222-F2E4D66332B8}" type="presParOf" srcId="{80F524F1-731D-42AA-BF02-0408F3DB4585}" destId="{1A3889A2-E9C5-42F9-B2E0-1B89962DCEB6}" srcOrd="2" destOrd="0" presId="urn:microsoft.com/office/officeart/2005/8/layout/process3"/>
    <dgm:cxn modelId="{1C9F120C-7770-47E1-9D2F-902480A3322F}" type="presParOf" srcId="{1A3889A2-E9C5-42F9-B2E0-1B89962DCEB6}" destId="{E8F4AC5A-5DA9-4BEC-93FB-68A4D8728717}" srcOrd="0" destOrd="0" presId="urn:microsoft.com/office/officeart/2005/8/layout/process3"/>
    <dgm:cxn modelId="{1036481C-E51C-4A19-88FB-B824BEA5DEC4}" type="presParOf" srcId="{1A3889A2-E9C5-42F9-B2E0-1B89962DCEB6}" destId="{A6E70BA8-3B43-498A-BF0B-4C01D9F67B13}" srcOrd="1" destOrd="0" presId="urn:microsoft.com/office/officeart/2005/8/layout/process3"/>
    <dgm:cxn modelId="{36937F82-8C85-4CA6-9DD6-707CFCFC3ED1}" type="presParOf" srcId="{1A3889A2-E9C5-42F9-B2E0-1B89962DCEB6}" destId="{D57302A3-EF90-4A0F-9E54-89D121A256EF}" srcOrd="2" destOrd="0" presId="urn:microsoft.com/office/officeart/2005/8/layout/process3"/>
    <dgm:cxn modelId="{126F71AC-B46B-41E2-ADA8-C094F11700D7}" type="presParOf" srcId="{80F524F1-731D-42AA-BF02-0408F3DB4585}" destId="{0EF7B75F-C21E-4BC2-9FCD-09F8B9A5B700}" srcOrd="3" destOrd="0" presId="urn:microsoft.com/office/officeart/2005/8/layout/process3"/>
    <dgm:cxn modelId="{72B45B2B-E8CF-42FD-99BE-A3758A229E35}" type="presParOf" srcId="{0EF7B75F-C21E-4BC2-9FCD-09F8B9A5B700}" destId="{6A61A8CD-7AB8-4016-84BD-74487F66EC27}" srcOrd="0" destOrd="0" presId="urn:microsoft.com/office/officeart/2005/8/layout/process3"/>
    <dgm:cxn modelId="{F0D9293C-8ECD-419E-8AC3-2AAFF27046B1}" type="presParOf" srcId="{80F524F1-731D-42AA-BF02-0408F3DB4585}" destId="{EAF66DCB-6BCB-463E-B8EA-D73A612F90BB}" srcOrd="4" destOrd="0" presId="urn:microsoft.com/office/officeart/2005/8/layout/process3"/>
    <dgm:cxn modelId="{5D0E8FEA-3A17-4788-A9EA-8D804F4A289E}" type="presParOf" srcId="{EAF66DCB-6BCB-463E-B8EA-D73A612F90BB}" destId="{471A07B7-863F-4BC6-93FC-A2CE325EF200}" srcOrd="0" destOrd="0" presId="urn:microsoft.com/office/officeart/2005/8/layout/process3"/>
    <dgm:cxn modelId="{DC697F17-5B43-4604-88AF-D96DFF8C9E2B}" type="presParOf" srcId="{EAF66DCB-6BCB-463E-B8EA-D73A612F90BB}" destId="{757ADAFD-ACD0-4B27-95FB-80A5E3CC79D2}" srcOrd="1" destOrd="0" presId="urn:microsoft.com/office/officeart/2005/8/layout/process3"/>
    <dgm:cxn modelId="{24D9ED5F-F47E-4ED8-87A7-A9517D209177}" type="presParOf" srcId="{EAF66DCB-6BCB-463E-B8EA-D73A612F90BB}" destId="{F07C54EB-3317-4CFD-B97D-B1DED4B3F1B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5F61F-B4B5-4861-B4A1-DF8F039A430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70C542D-7641-4C64-A43B-4B226A72966B}">
      <dgm:prSet phldrT="[Text]"/>
      <dgm:spPr/>
      <dgm:t>
        <a:bodyPr/>
        <a:lstStyle/>
        <a:p>
          <a:r>
            <a:rPr lang="en-US" dirty="0"/>
            <a:t>Pertinent ROS</a:t>
          </a:r>
        </a:p>
      </dgm:t>
    </dgm:pt>
    <dgm:pt modelId="{E8AA2E41-86BE-4820-A8CE-4B67DAEC096D}" type="parTrans" cxnId="{4F411DFE-9850-4727-A189-F0C05F81C425}">
      <dgm:prSet/>
      <dgm:spPr/>
      <dgm:t>
        <a:bodyPr/>
        <a:lstStyle/>
        <a:p>
          <a:endParaRPr lang="en-US"/>
        </a:p>
      </dgm:t>
    </dgm:pt>
    <dgm:pt modelId="{D8A64215-B815-4105-B8C7-9A66F1BEDC8A}" type="sibTrans" cxnId="{4F411DFE-9850-4727-A189-F0C05F81C425}">
      <dgm:prSet/>
      <dgm:spPr/>
      <dgm:t>
        <a:bodyPr/>
        <a:lstStyle/>
        <a:p>
          <a:endParaRPr lang="en-US"/>
        </a:p>
      </dgm:t>
    </dgm:pt>
    <dgm:pt modelId="{901B958B-85AC-4596-A740-A7491E2EFAE3}">
      <dgm:prSet phldrT="[Text]"/>
      <dgm:spPr/>
      <dgm:t>
        <a:bodyPr/>
        <a:lstStyle/>
        <a:p>
          <a:r>
            <a:rPr lang="en-US" dirty="0"/>
            <a:t>No prior CAD or symptoms</a:t>
          </a:r>
        </a:p>
      </dgm:t>
    </dgm:pt>
    <dgm:pt modelId="{30DD0D2F-69DA-4A80-A4CB-50E7E15D204D}" type="parTrans" cxnId="{1F11E857-C500-4FEF-9093-B11E16BC7F11}">
      <dgm:prSet/>
      <dgm:spPr/>
      <dgm:t>
        <a:bodyPr/>
        <a:lstStyle/>
        <a:p>
          <a:endParaRPr lang="en-US"/>
        </a:p>
      </dgm:t>
    </dgm:pt>
    <dgm:pt modelId="{3E7BC4C6-F438-405B-980E-4CB4BE398889}" type="sibTrans" cxnId="{1F11E857-C500-4FEF-9093-B11E16BC7F11}">
      <dgm:prSet/>
      <dgm:spPr/>
      <dgm:t>
        <a:bodyPr/>
        <a:lstStyle/>
        <a:p>
          <a:endParaRPr lang="en-US"/>
        </a:p>
      </dgm:t>
    </dgm:pt>
    <dgm:pt modelId="{772EAF44-ACA2-4CCE-87E1-71DC8E45319D}">
      <dgm:prSet phldrT="[Text]"/>
      <dgm:spPr/>
      <dgm:t>
        <a:bodyPr/>
        <a:lstStyle/>
        <a:p>
          <a:r>
            <a:rPr lang="en-US" dirty="0"/>
            <a:t>Exam</a:t>
          </a:r>
        </a:p>
      </dgm:t>
    </dgm:pt>
    <dgm:pt modelId="{3FFD8667-012B-4A95-8ABB-9D7BC088E7DB}" type="parTrans" cxnId="{4D3DBF83-0C99-4FE4-9F11-DCF3D920525D}">
      <dgm:prSet/>
      <dgm:spPr/>
      <dgm:t>
        <a:bodyPr/>
        <a:lstStyle/>
        <a:p>
          <a:endParaRPr lang="en-US"/>
        </a:p>
      </dgm:t>
    </dgm:pt>
    <dgm:pt modelId="{D406E151-535C-4B06-98AC-1E87A3DFB4EA}" type="sibTrans" cxnId="{4D3DBF83-0C99-4FE4-9F11-DCF3D920525D}">
      <dgm:prSet/>
      <dgm:spPr/>
      <dgm:t>
        <a:bodyPr/>
        <a:lstStyle/>
        <a:p>
          <a:endParaRPr lang="en-US"/>
        </a:p>
      </dgm:t>
    </dgm:pt>
    <dgm:pt modelId="{25D6E983-6F84-4C76-9D01-6AB3631A6A15}">
      <dgm:prSet phldrT="[Text]" custT="1"/>
      <dgm:spPr/>
      <dgm:t>
        <a:bodyPr/>
        <a:lstStyle/>
        <a:p>
          <a:r>
            <a:rPr lang="en-US" sz="2000" b="1" dirty="0">
              <a:solidFill>
                <a:srgbClr val="FF0000"/>
              </a:solidFill>
            </a:rPr>
            <a:t>Heart rate 120s </a:t>
          </a:r>
          <a:r>
            <a:rPr lang="en-US" sz="2000" dirty="0"/>
            <a:t>sinus tachycardia, Oxygen 93% on room air, no leg edema or swelling</a:t>
          </a:r>
        </a:p>
      </dgm:t>
    </dgm:pt>
    <dgm:pt modelId="{ACB475FF-58D0-4DA1-8891-E85778E96E87}" type="parTrans" cxnId="{DDCE6939-D6A9-4EC5-A6E1-6502001A6C18}">
      <dgm:prSet/>
      <dgm:spPr/>
      <dgm:t>
        <a:bodyPr/>
        <a:lstStyle/>
        <a:p>
          <a:endParaRPr lang="en-US"/>
        </a:p>
      </dgm:t>
    </dgm:pt>
    <dgm:pt modelId="{788760B8-4953-4F41-9D7A-C3F1491186F3}" type="sibTrans" cxnId="{DDCE6939-D6A9-4EC5-A6E1-6502001A6C18}">
      <dgm:prSet/>
      <dgm:spPr/>
      <dgm:t>
        <a:bodyPr/>
        <a:lstStyle/>
        <a:p>
          <a:endParaRPr lang="en-US"/>
        </a:p>
      </dgm:t>
    </dgm:pt>
    <dgm:pt modelId="{97E9AB03-81C5-44B4-BA77-7625BD5AB0BE}">
      <dgm:prSet phldrT="[Text]"/>
      <dgm:spPr/>
      <dgm:t>
        <a:bodyPr/>
        <a:lstStyle/>
        <a:p>
          <a:r>
            <a:rPr lang="en-US" dirty="0"/>
            <a:t>Imaging</a:t>
          </a:r>
        </a:p>
      </dgm:t>
    </dgm:pt>
    <dgm:pt modelId="{B84BD7AD-CAE1-4765-9B9D-ADBE8217FE63}" type="parTrans" cxnId="{017B70E0-F646-4884-98B4-EF7D091C133B}">
      <dgm:prSet/>
      <dgm:spPr/>
      <dgm:t>
        <a:bodyPr/>
        <a:lstStyle/>
        <a:p>
          <a:endParaRPr lang="en-US"/>
        </a:p>
      </dgm:t>
    </dgm:pt>
    <dgm:pt modelId="{D989D388-5610-43EA-8D29-41B680409A0A}" type="sibTrans" cxnId="{017B70E0-F646-4884-98B4-EF7D091C133B}">
      <dgm:prSet/>
      <dgm:spPr/>
      <dgm:t>
        <a:bodyPr/>
        <a:lstStyle/>
        <a:p>
          <a:endParaRPr lang="en-US"/>
        </a:p>
      </dgm:t>
    </dgm:pt>
    <dgm:pt modelId="{78A57318-CDE7-44A2-AA4D-79AFA477A250}">
      <dgm:prSet phldrT="[Text]" custT="1"/>
      <dgm:spPr/>
      <dgm:t>
        <a:bodyPr/>
        <a:lstStyle/>
        <a:p>
          <a:r>
            <a:rPr lang="en-US" sz="2000" dirty="0"/>
            <a:t>CXR: hyperinflation but clear lung fields</a:t>
          </a:r>
        </a:p>
      </dgm:t>
    </dgm:pt>
    <dgm:pt modelId="{576D6FE9-193E-4847-912E-D326FC33C745}" type="parTrans" cxnId="{41ADA8D6-C291-4E04-B07D-A2A44A66A872}">
      <dgm:prSet/>
      <dgm:spPr/>
      <dgm:t>
        <a:bodyPr/>
        <a:lstStyle/>
        <a:p>
          <a:endParaRPr lang="en-US"/>
        </a:p>
      </dgm:t>
    </dgm:pt>
    <dgm:pt modelId="{ACDD7BF9-AA00-46F9-B695-D37A3BC1CBBF}" type="sibTrans" cxnId="{41ADA8D6-C291-4E04-B07D-A2A44A66A872}">
      <dgm:prSet/>
      <dgm:spPr/>
      <dgm:t>
        <a:bodyPr/>
        <a:lstStyle/>
        <a:p>
          <a:endParaRPr lang="en-US"/>
        </a:p>
      </dgm:t>
    </dgm:pt>
    <dgm:pt modelId="{F5CC11B0-2610-43C5-AE99-C7E1ED97F24D}">
      <dgm:prSet phldrT="[Text]"/>
      <dgm:spPr/>
      <dgm:t>
        <a:bodyPr/>
        <a:lstStyle/>
        <a:p>
          <a:r>
            <a:rPr lang="en-US" dirty="0"/>
            <a:t>No DVT symptoms, recent surgery, or active cancer</a:t>
          </a:r>
        </a:p>
      </dgm:t>
    </dgm:pt>
    <dgm:pt modelId="{297B83A6-050D-47D9-85D9-6E95A3788F76}" type="parTrans" cxnId="{1882FFFD-BF07-47D9-B5CF-20F6C72474DC}">
      <dgm:prSet/>
      <dgm:spPr/>
      <dgm:t>
        <a:bodyPr/>
        <a:lstStyle/>
        <a:p>
          <a:endParaRPr lang="en-US"/>
        </a:p>
      </dgm:t>
    </dgm:pt>
    <dgm:pt modelId="{99966636-CC3D-45EF-B2C1-6ED7886DCB3C}" type="sibTrans" cxnId="{1882FFFD-BF07-47D9-B5CF-20F6C72474DC}">
      <dgm:prSet/>
      <dgm:spPr/>
      <dgm:t>
        <a:bodyPr/>
        <a:lstStyle/>
        <a:p>
          <a:endParaRPr lang="en-US"/>
        </a:p>
      </dgm:t>
    </dgm:pt>
    <dgm:pt modelId="{996B94F8-CFB8-40E8-8AAB-54E50C2D9BC9}">
      <dgm:prSet phldrT="[Text]"/>
      <dgm:spPr/>
      <dgm:t>
        <a:bodyPr/>
        <a:lstStyle/>
        <a:p>
          <a:r>
            <a:rPr lang="en-US" dirty="0"/>
            <a:t>Recent viral upper respiratory infection </a:t>
          </a:r>
          <a:r>
            <a:rPr lang="en-US" b="1" dirty="0">
              <a:solidFill>
                <a:srgbClr val="FF0000"/>
              </a:solidFill>
            </a:rPr>
            <a:t>requiring 3 day hospitalization </a:t>
          </a:r>
          <a:r>
            <a:rPr lang="en-US" dirty="0"/>
            <a:t>but resolved 2 weeks ago</a:t>
          </a:r>
        </a:p>
      </dgm:t>
    </dgm:pt>
    <dgm:pt modelId="{10FFE006-F245-483B-8EBC-A2BB55D11ACB}" type="parTrans" cxnId="{17A22D0F-B6B2-4B25-BC4A-55C75087417C}">
      <dgm:prSet/>
      <dgm:spPr/>
      <dgm:t>
        <a:bodyPr/>
        <a:lstStyle/>
        <a:p>
          <a:endParaRPr lang="en-US"/>
        </a:p>
      </dgm:t>
    </dgm:pt>
    <dgm:pt modelId="{9AEA7B10-FDB9-49FA-B7DA-E0B799B20E1E}" type="sibTrans" cxnId="{17A22D0F-B6B2-4B25-BC4A-55C75087417C}">
      <dgm:prSet/>
      <dgm:spPr/>
      <dgm:t>
        <a:bodyPr/>
        <a:lstStyle/>
        <a:p>
          <a:endParaRPr lang="en-US"/>
        </a:p>
      </dgm:t>
    </dgm:pt>
    <dgm:pt modelId="{48CFADDA-6BF3-4A63-90A1-8D15D150A746}">
      <dgm:prSet phldrT="[Text]" custT="1"/>
      <dgm:spPr/>
      <dgm:t>
        <a:bodyPr/>
        <a:lstStyle/>
        <a:p>
          <a:r>
            <a:rPr lang="en-US" sz="2000" dirty="0"/>
            <a:t>ECG: normal sinus rhythm, tachycardia, no acute changes </a:t>
          </a:r>
        </a:p>
      </dgm:t>
    </dgm:pt>
    <dgm:pt modelId="{825A4143-F05F-44A8-8C55-1C25C0F747A1}" type="parTrans" cxnId="{82198076-802E-4710-AE87-AAA17B69A7F3}">
      <dgm:prSet/>
      <dgm:spPr/>
      <dgm:t>
        <a:bodyPr/>
        <a:lstStyle/>
        <a:p>
          <a:endParaRPr lang="en-US"/>
        </a:p>
      </dgm:t>
    </dgm:pt>
    <dgm:pt modelId="{B0D31B83-8E0F-4C76-BC58-454A3261E5AF}" type="sibTrans" cxnId="{82198076-802E-4710-AE87-AAA17B69A7F3}">
      <dgm:prSet/>
      <dgm:spPr/>
      <dgm:t>
        <a:bodyPr/>
        <a:lstStyle/>
        <a:p>
          <a:endParaRPr lang="en-US"/>
        </a:p>
      </dgm:t>
    </dgm:pt>
    <dgm:pt modelId="{80F524F1-731D-42AA-BF02-0408F3DB4585}" type="pres">
      <dgm:prSet presAssocID="{FE15F61F-B4B5-4861-B4A1-DF8F039A430B}" presName="linearFlow" presStyleCnt="0">
        <dgm:presLayoutVars>
          <dgm:dir/>
          <dgm:animLvl val="lvl"/>
          <dgm:resizeHandles val="exact"/>
        </dgm:presLayoutVars>
      </dgm:prSet>
      <dgm:spPr/>
    </dgm:pt>
    <dgm:pt modelId="{C2CA55C5-26DC-49D4-99DE-15975D8CD682}" type="pres">
      <dgm:prSet presAssocID="{570C542D-7641-4C64-A43B-4B226A72966B}" presName="composite" presStyleCnt="0"/>
      <dgm:spPr/>
    </dgm:pt>
    <dgm:pt modelId="{CDEFC183-D98D-4463-8BEA-ACABA62E49D7}" type="pres">
      <dgm:prSet presAssocID="{570C542D-7641-4C64-A43B-4B226A72966B}" presName="parTx" presStyleLbl="node1" presStyleIdx="0" presStyleCnt="3">
        <dgm:presLayoutVars>
          <dgm:chMax val="0"/>
          <dgm:chPref val="0"/>
          <dgm:bulletEnabled val="1"/>
        </dgm:presLayoutVars>
      </dgm:prSet>
      <dgm:spPr/>
    </dgm:pt>
    <dgm:pt modelId="{14DED9BC-B2B6-44BC-82FE-CC24307D5A3E}" type="pres">
      <dgm:prSet presAssocID="{570C542D-7641-4C64-A43B-4B226A72966B}" presName="parSh" presStyleLbl="node1" presStyleIdx="0" presStyleCnt="3"/>
      <dgm:spPr/>
    </dgm:pt>
    <dgm:pt modelId="{4E9621FD-DCAA-48D5-BD91-9CA292D55A28}" type="pres">
      <dgm:prSet presAssocID="{570C542D-7641-4C64-A43B-4B226A72966B}" presName="desTx" presStyleLbl="fgAcc1" presStyleIdx="0" presStyleCnt="3">
        <dgm:presLayoutVars>
          <dgm:bulletEnabled val="1"/>
        </dgm:presLayoutVars>
      </dgm:prSet>
      <dgm:spPr/>
    </dgm:pt>
    <dgm:pt modelId="{649A1E2B-92D9-4F02-9EFC-3070D1627A19}" type="pres">
      <dgm:prSet presAssocID="{D8A64215-B815-4105-B8C7-9A66F1BEDC8A}" presName="sibTrans" presStyleLbl="sibTrans2D1" presStyleIdx="0" presStyleCnt="2"/>
      <dgm:spPr/>
    </dgm:pt>
    <dgm:pt modelId="{5C4EE0CA-B621-4ADF-83AB-929A552E3287}" type="pres">
      <dgm:prSet presAssocID="{D8A64215-B815-4105-B8C7-9A66F1BEDC8A}" presName="connTx" presStyleLbl="sibTrans2D1" presStyleIdx="0" presStyleCnt="2"/>
      <dgm:spPr/>
    </dgm:pt>
    <dgm:pt modelId="{1A3889A2-E9C5-42F9-B2E0-1B89962DCEB6}" type="pres">
      <dgm:prSet presAssocID="{772EAF44-ACA2-4CCE-87E1-71DC8E45319D}" presName="composite" presStyleCnt="0"/>
      <dgm:spPr/>
    </dgm:pt>
    <dgm:pt modelId="{E8F4AC5A-5DA9-4BEC-93FB-68A4D8728717}" type="pres">
      <dgm:prSet presAssocID="{772EAF44-ACA2-4CCE-87E1-71DC8E45319D}" presName="parTx" presStyleLbl="node1" presStyleIdx="0" presStyleCnt="3">
        <dgm:presLayoutVars>
          <dgm:chMax val="0"/>
          <dgm:chPref val="0"/>
          <dgm:bulletEnabled val="1"/>
        </dgm:presLayoutVars>
      </dgm:prSet>
      <dgm:spPr/>
    </dgm:pt>
    <dgm:pt modelId="{A6E70BA8-3B43-498A-BF0B-4C01D9F67B13}" type="pres">
      <dgm:prSet presAssocID="{772EAF44-ACA2-4CCE-87E1-71DC8E45319D}" presName="parSh" presStyleLbl="node1" presStyleIdx="1" presStyleCnt="3"/>
      <dgm:spPr/>
    </dgm:pt>
    <dgm:pt modelId="{D57302A3-EF90-4A0F-9E54-89D121A256EF}" type="pres">
      <dgm:prSet presAssocID="{772EAF44-ACA2-4CCE-87E1-71DC8E45319D}" presName="desTx" presStyleLbl="fgAcc1" presStyleIdx="1" presStyleCnt="3">
        <dgm:presLayoutVars>
          <dgm:bulletEnabled val="1"/>
        </dgm:presLayoutVars>
      </dgm:prSet>
      <dgm:spPr/>
    </dgm:pt>
    <dgm:pt modelId="{0EF7B75F-C21E-4BC2-9FCD-09F8B9A5B700}" type="pres">
      <dgm:prSet presAssocID="{D406E151-535C-4B06-98AC-1E87A3DFB4EA}" presName="sibTrans" presStyleLbl="sibTrans2D1" presStyleIdx="1" presStyleCnt="2"/>
      <dgm:spPr/>
    </dgm:pt>
    <dgm:pt modelId="{6A61A8CD-7AB8-4016-84BD-74487F66EC27}" type="pres">
      <dgm:prSet presAssocID="{D406E151-535C-4B06-98AC-1E87A3DFB4EA}" presName="connTx" presStyleLbl="sibTrans2D1" presStyleIdx="1" presStyleCnt="2"/>
      <dgm:spPr/>
    </dgm:pt>
    <dgm:pt modelId="{EAF66DCB-6BCB-463E-B8EA-D73A612F90BB}" type="pres">
      <dgm:prSet presAssocID="{97E9AB03-81C5-44B4-BA77-7625BD5AB0BE}" presName="composite" presStyleCnt="0"/>
      <dgm:spPr/>
    </dgm:pt>
    <dgm:pt modelId="{471A07B7-863F-4BC6-93FC-A2CE325EF200}" type="pres">
      <dgm:prSet presAssocID="{97E9AB03-81C5-44B4-BA77-7625BD5AB0BE}" presName="parTx" presStyleLbl="node1" presStyleIdx="1" presStyleCnt="3">
        <dgm:presLayoutVars>
          <dgm:chMax val="0"/>
          <dgm:chPref val="0"/>
          <dgm:bulletEnabled val="1"/>
        </dgm:presLayoutVars>
      </dgm:prSet>
      <dgm:spPr/>
    </dgm:pt>
    <dgm:pt modelId="{757ADAFD-ACD0-4B27-95FB-80A5E3CC79D2}" type="pres">
      <dgm:prSet presAssocID="{97E9AB03-81C5-44B4-BA77-7625BD5AB0BE}" presName="parSh" presStyleLbl="node1" presStyleIdx="2" presStyleCnt="3"/>
      <dgm:spPr/>
    </dgm:pt>
    <dgm:pt modelId="{F07C54EB-3317-4CFD-B97D-B1DED4B3F1B5}" type="pres">
      <dgm:prSet presAssocID="{97E9AB03-81C5-44B4-BA77-7625BD5AB0BE}" presName="desTx" presStyleLbl="fgAcc1" presStyleIdx="2" presStyleCnt="3">
        <dgm:presLayoutVars>
          <dgm:bulletEnabled val="1"/>
        </dgm:presLayoutVars>
      </dgm:prSet>
      <dgm:spPr/>
    </dgm:pt>
  </dgm:ptLst>
  <dgm:cxnLst>
    <dgm:cxn modelId="{87CAA401-76E0-486C-AD4A-46E02F58C487}" type="presOf" srcId="{FE15F61F-B4B5-4861-B4A1-DF8F039A430B}" destId="{80F524F1-731D-42AA-BF02-0408F3DB4585}" srcOrd="0" destOrd="0" presId="urn:microsoft.com/office/officeart/2005/8/layout/process3"/>
    <dgm:cxn modelId="{17A22D0F-B6B2-4B25-BC4A-55C75087417C}" srcId="{570C542D-7641-4C64-A43B-4B226A72966B}" destId="{996B94F8-CFB8-40E8-8AAB-54E50C2D9BC9}" srcOrd="2" destOrd="0" parTransId="{10FFE006-F245-483B-8EBC-A2BB55D11ACB}" sibTransId="{9AEA7B10-FDB9-49FA-B7DA-E0B799B20E1E}"/>
    <dgm:cxn modelId="{4B626C12-6150-4389-8987-3B83B03BE8DD}" type="presOf" srcId="{901B958B-85AC-4596-A740-A7491E2EFAE3}" destId="{4E9621FD-DCAA-48D5-BD91-9CA292D55A28}" srcOrd="0" destOrd="0" presId="urn:microsoft.com/office/officeart/2005/8/layout/process3"/>
    <dgm:cxn modelId="{B008D731-76D2-44D2-9A5B-ACD702B7F98D}" type="presOf" srcId="{D406E151-535C-4B06-98AC-1E87A3DFB4EA}" destId="{6A61A8CD-7AB8-4016-84BD-74487F66EC27}" srcOrd="1" destOrd="0" presId="urn:microsoft.com/office/officeart/2005/8/layout/process3"/>
    <dgm:cxn modelId="{DDCE6939-D6A9-4EC5-A6E1-6502001A6C18}" srcId="{772EAF44-ACA2-4CCE-87E1-71DC8E45319D}" destId="{25D6E983-6F84-4C76-9D01-6AB3631A6A15}" srcOrd="0" destOrd="0" parTransId="{ACB475FF-58D0-4DA1-8891-E85778E96E87}" sibTransId="{788760B8-4953-4F41-9D7A-C3F1491186F3}"/>
    <dgm:cxn modelId="{57813046-97DD-4C7F-95FD-EF0F0A9FE2E5}" type="presOf" srcId="{25D6E983-6F84-4C76-9D01-6AB3631A6A15}" destId="{D57302A3-EF90-4A0F-9E54-89D121A256EF}" srcOrd="0" destOrd="0" presId="urn:microsoft.com/office/officeart/2005/8/layout/process3"/>
    <dgm:cxn modelId="{1F11E857-C500-4FEF-9093-B11E16BC7F11}" srcId="{570C542D-7641-4C64-A43B-4B226A72966B}" destId="{901B958B-85AC-4596-A740-A7491E2EFAE3}" srcOrd="0" destOrd="0" parTransId="{30DD0D2F-69DA-4A80-A4CB-50E7E15D204D}" sibTransId="{3E7BC4C6-F438-405B-980E-4CB4BE398889}"/>
    <dgm:cxn modelId="{0E83C761-D16D-4A77-9A57-0634735D2C09}" type="presOf" srcId="{D8A64215-B815-4105-B8C7-9A66F1BEDC8A}" destId="{649A1E2B-92D9-4F02-9EFC-3070D1627A19}" srcOrd="0" destOrd="0" presId="urn:microsoft.com/office/officeart/2005/8/layout/process3"/>
    <dgm:cxn modelId="{891F9968-1697-4D82-9E40-36003E0D9208}" type="presOf" srcId="{78A57318-CDE7-44A2-AA4D-79AFA477A250}" destId="{F07C54EB-3317-4CFD-B97D-B1DED4B3F1B5}" srcOrd="0" destOrd="0" presId="urn:microsoft.com/office/officeart/2005/8/layout/process3"/>
    <dgm:cxn modelId="{82198076-802E-4710-AE87-AAA17B69A7F3}" srcId="{97E9AB03-81C5-44B4-BA77-7625BD5AB0BE}" destId="{48CFADDA-6BF3-4A63-90A1-8D15D150A746}" srcOrd="1" destOrd="0" parTransId="{825A4143-F05F-44A8-8C55-1C25C0F747A1}" sibTransId="{B0D31B83-8E0F-4C76-BC58-454A3261E5AF}"/>
    <dgm:cxn modelId="{9C792D80-87CB-4C91-B25C-07100908C69B}" type="presOf" srcId="{F5CC11B0-2610-43C5-AE99-C7E1ED97F24D}" destId="{4E9621FD-DCAA-48D5-BD91-9CA292D55A28}" srcOrd="0" destOrd="1" presId="urn:microsoft.com/office/officeart/2005/8/layout/process3"/>
    <dgm:cxn modelId="{3A12F781-9B1D-481C-A776-C9EB03CDCE94}" type="presOf" srcId="{570C542D-7641-4C64-A43B-4B226A72966B}" destId="{14DED9BC-B2B6-44BC-82FE-CC24307D5A3E}" srcOrd="1" destOrd="0" presId="urn:microsoft.com/office/officeart/2005/8/layout/process3"/>
    <dgm:cxn modelId="{4D3DBF83-0C99-4FE4-9F11-DCF3D920525D}" srcId="{FE15F61F-B4B5-4861-B4A1-DF8F039A430B}" destId="{772EAF44-ACA2-4CCE-87E1-71DC8E45319D}" srcOrd="1" destOrd="0" parTransId="{3FFD8667-012B-4A95-8ABB-9D7BC088E7DB}" sibTransId="{D406E151-535C-4B06-98AC-1E87A3DFB4EA}"/>
    <dgm:cxn modelId="{C0674F8B-9F0C-498A-B55D-6E4B6AEA5A9E}" type="presOf" srcId="{772EAF44-ACA2-4CCE-87E1-71DC8E45319D}" destId="{A6E70BA8-3B43-498A-BF0B-4C01D9F67B13}" srcOrd="1" destOrd="0" presId="urn:microsoft.com/office/officeart/2005/8/layout/process3"/>
    <dgm:cxn modelId="{EA906CA3-07A5-4644-BCC5-C355C9267845}" type="presOf" srcId="{772EAF44-ACA2-4CCE-87E1-71DC8E45319D}" destId="{E8F4AC5A-5DA9-4BEC-93FB-68A4D8728717}" srcOrd="0" destOrd="0" presId="urn:microsoft.com/office/officeart/2005/8/layout/process3"/>
    <dgm:cxn modelId="{F01A01A6-E151-4B68-BFBD-31AEED9D40D8}" type="presOf" srcId="{570C542D-7641-4C64-A43B-4B226A72966B}" destId="{CDEFC183-D98D-4463-8BEA-ACABA62E49D7}" srcOrd="0" destOrd="0" presId="urn:microsoft.com/office/officeart/2005/8/layout/process3"/>
    <dgm:cxn modelId="{37AE65B6-E59C-42A8-B82F-90C3CAFA5904}" type="presOf" srcId="{48CFADDA-6BF3-4A63-90A1-8D15D150A746}" destId="{F07C54EB-3317-4CFD-B97D-B1DED4B3F1B5}" srcOrd="0" destOrd="1" presId="urn:microsoft.com/office/officeart/2005/8/layout/process3"/>
    <dgm:cxn modelId="{C3225ACD-BA82-47F7-8C0A-BAFB9C9B9C13}" type="presOf" srcId="{996B94F8-CFB8-40E8-8AAB-54E50C2D9BC9}" destId="{4E9621FD-DCAA-48D5-BD91-9CA292D55A28}" srcOrd="0" destOrd="2" presId="urn:microsoft.com/office/officeart/2005/8/layout/process3"/>
    <dgm:cxn modelId="{41ADA8D6-C291-4E04-B07D-A2A44A66A872}" srcId="{97E9AB03-81C5-44B4-BA77-7625BD5AB0BE}" destId="{78A57318-CDE7-44A2-AA4D-79AFA477A250}" srcOrd="0" destOrd="0" parTransId="{576D6FE9-193E-4847-912E-D326FC33C745}" sibTransId="{ACDD7BF9-AA00-46F9-B695-D37A3BC1CBBF}"/>
    <dgm:cxn modelId="{017B70E0-F646-4884-98B4-EF7D091C133B}" srcId="{FE15F61F-B4B5-4861-B4A1-DF8F039A430B}" destId="{97E9AB03-81C5-44B4-BA77-7625BD5AB0BE}" srcOrd="2" destOrd="0" parTransId="{B84BD7AD-CAE1-4765-9B9D-ADBE8217FE63}" sibTransId="{D989D388-5610-43EA-8D29-41B680409A0A}"/>
    <dgm:cxn modelId="{069586E8-5D0A-4167-964E-BC3D70F3111E}" type="presOf" srcId="{D406E151-535C-4B06-98AC-1E87A3DFB4EA}" destId="{0EF7B75F-C21E-4BC2-9FCD-09F8B9A5B700}" srcOrd="0" destOrd="0" presId="urn:microsoft.com/office/officeart/2005/8/layout/process3"/>
    <dgm:cxn modelId="{1F42AEEA-6EE1-44EA-91B5-FB020723FF45}" type="presOf" srcId="{D8A64215-B815-4105-B8C7-9A66F1BEDC8A}" destId="{5C4EE0CA-B621-4ADF-83AB-929A552E3287}" srcOrd="1" destOrd="0" presId="urn:microsoft.com/office/officeart/2005/8/layout/process3"/>
    <dgm:cxn modelId="{B339C9EC-39F9-4563-B127-D0685F11F40C}" type="presOf" srcId="{97E9AB03-81C5-44B4-BA77-7625BD5AB0BE}" destId="{757ADAFD-ACD0-4B27-95FB-80A5E3CC79D2}" srcOrd="1" destOrd="0" presId="urn:microsoft.com/office/officeart/2005/8/layout/process3"/>
    <dgm:cxn modelId="{A397D9FC-3DC7-48CF-9DD1-F150F6D3321C}" type="presOf" srcId="{97E9AB03-81C5-44B4-BA77-7625BD5AB0BE}" destId="{471A07B7-863F-4BC6-93FC-A2CE325EF200}" srcOrd="0" destOrd="0" presId="urn:microsoft.com/office/officeart/2005/8/layout/process3"/>
    <dgm:cxn modelId="{1882FFFD-BF07-47D9-B5CF-20F6C72474DC}" srcId="{570C542D-7641-4C64-A43B-4B226A72966B}" destId="{F5CC11B0-2610-43C5-AE99-C7E1ED97F24D}" srcOrd="1" destOrd="0" parTransId="{297B83A6-050D-47D9-85D9-6E95A3788F76}" sibTransId="{99966636-CC3D-45EF-B2C1-6ED7886DCB3C}"/>
    <dgm:cxn modelId="{4F411DFE-9850-4727-A189-F0C05F81C425}" srcId="{FE15F61F-B4B5-4861-B4A1-DF8F039A430B}" destId="{570C542D-7641-4C64-A43B-4B226A72966B}" srcOrd="0" destOrd="0" parTransId="{E8AA2E41-86BE-4820-A8CE-4B67DAEC096D}" sibTransId="{D8A64215-B815-4105-B8C7-9A66F1BEDC8A}"/>
    <dgm:cxn modelId="{B2BD8745-0B6E-413D-AD7B-0101C870F1DE}" type="presParOf" srcId="{80F524F1-731D-42AA-BF02-0408F3DB4585}" destId="{C2CA55C5-26DC-49D4-99DE-15975D8CD682}" srcOrd="0" destOrd="0" presId="urn:microsoft.com/office/officeart/2005/8/layout/process3"/>
    <dgm:cxn modelId="{7FC680AC-531A-4679-A671-06AFA8332BAA}" type="presParOf" srcId="{C2CA55C5-26DC-49D4-99DE-15975D8CD682}" destId="{CDEFC183-D98D-4463-8BEA-ACABA62E49D7}" srcOrd="0" destOrd="0" presId="urn:microsoft.com/office/officeart/2005/8/layout/process3"/>
    <dgm:cxn modelId="{D2F7446D-5C61-4692-AFA3-665089503308}" type="presParOf" srcId="{C2CA55C5-26DC-49D4-99DE-15975D8CD682}" destId="{14DED9BC-B2B6-44BC-82FE-CC24307D5A3E}" srcOrd="1" destOrd="0" presId="urn:microsoft.com/office/officeart/2005/8/layout/process3"/>
    <dgm:cxn modelId="{E2DEF280-4DD4-4B87-B7CB-71B4CB1CED71}" type="presParOf" srcId="{C2CA55C5-26DC-49D4-99DE-15975D8CD682}" destId="{4E9621FD-DCAA-48D5-BD91-9CA292D55A28}" srcOrd="2" destOrd="0" presId="urn:microsoft.com/office/officeart/2005/8/layout/process3"/>
    <dgm:cxn modelId="{D0D7DE74-A819-486F-8854-D09931EF6F76}" type="presParOf" srcId="{80F524F1-731D-42AA-BF02-0408F3DB4585}" destId="{649A1E2B-92D9-4F02-9EFC-3070D1627A19}" srcOrd="1" destOrd="0" presId="urn:microsoft.com/office/officeart/2005/8/layout/process3"/>
    <dgm:cxn modelId="{3D65C8C5-52E1-4DB3-85F3-A51606958512}" type="presParOf" srcId="{649A1E2B-92D9-4F02-9EFC-3070D1627A19}" destId="{5C4EE0CA-B621-4ADF-83AB-929A552E3287}" srcOrd="0" destOrd="0" presId="urn:microsoft.com/office/officeart/2005/8/layout/process3"/>
    <dgm:cxn modelId="{348B4AD2-587F-41A2-9222-F2E4D66332B8}" type="presParOf" srcId="{80F524F1-731D-42AA-BF02-0408F3DB4585}" destId="{1A3889A2-E9C5-42F9-B2E0-1B89962DCEB6}" srcOrd="2" destOrd="0" presId="urn:microsoft.com/office/officeart/2005/8/layout/process3"/>
    <dgm:cxn modelId="{1C9F120C-7770-47E1-9D2F-902480A3322F}" type="presParOf" srcId="{1A3889A2-E9C5-42F9-B2E0-1B89962DCEB6}" destId="{E8F4AC5A-5DA9-4BEC-93FB-68A4D8728717}" srcOrd="0" destOrd="0" presId="urn:microsoft.com/office/officeart/2005/8/layout/process3"/>
    <dgm:cxn modelId="{1036481C-E51C-4A19-88FB-B824BEA5DEC4}" type="presParOf" srcId="{1A3889A2-E9C5-42F9-B2E0-1B89962DCEB6}" destId="{A6E70BA8-3B43-498A-BF0B-4C01D9F67B13}" srcOrd="1" destOrd="0" presId="urn:microsoft.com/office/officeart/2005/8/layout/process3"/>
    <dgm:cxn modelId="{36937F82-8C85-4CA6-9DD6-707CFCFC3ED1}" type="presParOf" srcId="{1A3889A2-E9C5-42F9-B2E0-1B89962DCEB6}" destId="{D57302A3-EF90-4A0F-9E54-89D121A256EF}" srcOrd="2" destOrd="0" presId="urn:microsoft.com/office/officeart/2005/8/layout/process3"/>
    <dgm:cxn modelId="{126F71AC-B46B-41E2-ADA8-C094F11700D7}" type="presParOf" srcId="{80F524F1-731D-42AA-BF02-0408F3DB4585}" destId="{0EF7B75F-C21E-4BC2-9FCD-09F8B9A5B700}" srcOrd="3" destOrd="0" presId="urn:microsoft.com/office/officeart/2005/8/layout/process3"/>
    <dgm:cxn modelId="{72B45B2B-E8CF-42FD-99BE-A3758A229E35}" type="presParOf" srcId="{0EF7B75F-C21E-4BC2-9FCD-09F8B9A5B700}" destId="{6A61A8CD-7AB8-4016-84BD-74487F66EC27}" srcOrd="0" destOrd="0" presId="urn:microsoft.com/office/officeart/2005/8/layout/process3"/>
    <dgm:cxn modelId="{F0D9293C-8ECD-419E-8AC3-2AAFF27046B1}" type="presParOf" srcId="{80F524F1-731D-42AA-BF02-0408F3DB4585}" destId="{EAF66DCB-6BCB-463E-B8EA-D73A612F90BB}" srcOrd="4" destOrd="0" presId="urn:microsoft.com/office/officeart/2005/8/layout/process3"/>
    <dgm:cxn modelId="{5D0E8FEA-3A17-4788-A9EA-8D804F4A289E}" type="presParOf" srcId="{EAF66DCB-6BCB-463E-B8EA-D73A612F90BB}" destId="{471A07B7-863F-4BC6-93FC-A2CE325EF200}" srcOrd="0" destOrd="0" presId="urn:microsoft.com/office/officeart/2005/8/layout/process3"/>
    <dgm:cxn modelId="{DC697F17-5B43-4604-88AF-D96DFF8C9E2B}" type="presParOf" srcId="{EAF66DCB-6BCB-463E-B8EA-D73A612F90BB}" destId="{757ADAFD-ACD0-4B27-95FB-80A5E3CC79D2}" srcOrd="1" destOrd="0" presId="urn:microsoft.com/office/officeart/2005/8/layout/process3"/>
    <dgm:cxn modelId="{24D9ED5F-F47E-4ED8-87A7-A9517D209177}" type="presParOf" srcId="{EAF66DCB-6BCB-463E-B8EA-D73A612F90BB}" destId="{F07C54EB-3317-4CFD-B97D-B1DED4B3F1B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D9BC-B2B6-44BC-82FE-CC24307D5A3E}">
      <dsp:nvSpPr>
        <dsp:cNvPr id="0" name=""/>
        <dsp:cNvSpPr/>
      </dsp:nvSpPr>
      <dsp:spPr>
        <a:xfrm>
          <a:off x="5078" y="224096"/>
          <a:ext cx="2309096" cy="5183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Pertinent ROS</a:t>
          </a:r>
        </a:p>
      </dsp:txBody>
      <dsp:txXfrm>
        <a:off x="5078" y="224096"/>
        <a:ext cx="2309096" cy="345600"/>
      </dsp:txXfrm>
    </dsp:sp>
    <dsp:sp modelId="{4E9621FD-DCAA-48D5-BD91-9CA292D55A28}">
      <dsp:nvSpPr>
        <dsp:cNvPr id="0" name=""/>
        <dsp:cNvSpPr/>
      </dsp:nvSpPr>
      <dsp:spPr>
        <a:xfrm>
          <a:off x="478025" y="569695"/>
          <a:ext cx="2309096" cy="15984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No prior CAD or symptoms</a:t>
          </a:r>
        </a:p>
        <a:p>
          <a:pPr marL="114300" lvl="1" indent="-114300" algn="l" defTabSz="533400">
            <a:lnSpc>
              <a:spcPct val="90000"/>
            </a:lnSpc>
            <a:spcBef>
              <a:spcPct val="0"/>
            </a:spcBef>
            <a:spcAft>
              <a:spcPct val="15000"/>
            </a:spcAft>
            <a:buChar char="•"/>
          </a:pPr>
          <a:r>
            <a:rPr lang="en-US" sz="1200" kern="1200" dirty="0"/>
            <a:t>No DVT symptoms, recent surgery, or active cancer</a:t>
          </a:r>
        </a:p>
        <a:p>
          <a:pPr marL="114300" lvl="1" indent="-114300" algn="l" defTabSz="533400">
            <a:lnSpc>
              <a:spcPct val="90000"/>
            </a:lnSpc>
            <a:spcBef>
              <a:spcPct val="0"/>
            </a:spcBef>
            <a:spcAft>
              <a:spcPct val="15000"/>
            </a:spcAft>
            <a:buChar char="•"/>
          </a:pPr>
          <a:r>
            <a:rPr lang="en-US" sz="1200" kern="1200" dirty="0"/>
            <a:t>Recent viral upper respiratory infection requiring 3 day hospitalization but resolved 2 weeks ago</a:t>
          </a:r>
        </a:p>
      </dsp:txBody>
      <dsp:txXfrm>
        <a:off x="524841" y="616511"/>
        <a:ext cx="2215464" cy="1504768"/>
      </dsp:txXfrm>
    </dsp:sp>
    <dsp:sp modelId="{649A1E2B-92D9-4F02-9EFC-3070D1627A19}">
      <dsp:nvSpPr>
        <dsp:cNvPr id="0" name=""/>
        <dsp:cNvSpPr/>
      </dsp:nvSpPr>
      <dsp:spPr>
        <a:xfrm>
          <a:off x="2664225" y="109446"/>
          <a:ext cx="742107" cy="5748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64225" y="224426"/>
        <a:ext cx="569638" cy="344938"/>
      </dsp:txXfrm>
    </dsp:sp>
    <dsp:sp modelId="{A6E70BA8-3B43-498A-BF0B-4C01D9F67B13}">
      <dsp:nvSpPr>
        <dsp:cNvPr id="0" name=""/>
        <dsp:cNvSpPr/>
      </dsp:nvSpPr>
      <dsp:spPr>
        <a:xfrm>
          <a:off x="3714377" y="224096"/>
          <a:ext cx="2309096" cy="5183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Exam</a:t>
          </a:r>
        </a:p>
      </dsp:txBody>
      <dsp:txXfrm>
        <a:off x="3714377" y="224096"/>
        <a:ext cx="2309096" cy="345600"/>
      </dsp:txXfrm>
    </dsp:sp>
    <dsp:sp modelId="{D57302A3-EF90-4A0F-9E54-89D121A256EF}">
      <dsp:nvSpPr>
        <dsp:cNvPr id="0" name=""/>
        <dsp:cNvSpPr/>
      </dsp:nvSpPr>
      <dsp:spPr>
        <a:xfrm>
          <a:off x="4187325" y="569695"/>
          <a:ext cx="2309096" cy="15984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Heart rate 120s sinus tachycardia, Oxygen 93% on room air, no leg edema or swelling</a:t>
          </a:r>
        </a:p>
      </dsp:txBody>
      <dsp:txXfrm>
        <a:off x="4234141" y="616511"/>
        <a:ext cx="2215464" cy="1504768"/>
      </dsp:txXfrm>
    </dsp:sp>
    <dsp:sp modelId="{0EF7B75F-C21E-4BC2-9FCD-09F8B9A5B700}">
      <dsp:nvSpPr>
        <dsp:cNvPr id="0" name=""/>
        <dsp:cNvSpPr/>
      </dsp:nvSpPr>
      <dsp:spPr>
        <a:xfrm>
          <a:off x="6373525" y="109446"/>
          <a:ext cx="742107" cy="5748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373525" y="224426"/>
        <a:ext cx="569638" cy="344938"/>
      </dsp:txXfrm>
    </dsp:sp>
    <dsp:sp modelId="{757ADAFD-ACD0-4B27-95FB-80A5E3CC79D2}">
      <dsp:nvSpPr>
        <dsp:cNvPr id="0" name=""/>
        <dsp:cNvSpPr/>
      </dsp:nvSpPr>
      <dsp:spPr>
        <a:xfrm>
          <a:off x="7423677" y="224096"/>
          <a:ext cx="2309096" cy="5183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Imaging</a:t>
          </a:r>
        </a:p>
      </dsp:txBody>
      <dsp:txXfrm>
        <a:off x="7423677" y="224096"/>
        <a:ext cx="2309096" cy="345600"/>
      </dsp:txXfrm>
    </dsp:sp>
    <dsp:sp modelId="{F07C54EB-3317-4CFD-B97D-B1DED4B3F1B5}">
      <dsp:nvSpPr>
        <dsp:cNvPr id="0" name=""/>
        <dsp:cNvSpPr/>
      </dsp:nvSpPr>
      <dsp:spPr>
        <a:xfrm>
          <a:off x="7896624" y="569695"/>
          <a:ext cx="2309096" cy="15984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CXR: hyperinflation but clear lung fields</a:t>
          </a:r>
        </a:p>
        <a:p>
          <a:pPr marL="114300" lvl="1" indent="-114300" algn="l" defTabSz="533400">
            <a:lnSpc>
              <a:spcPct val="90000"/>
            </a:lnSpc>
            <a:spcBef>
              <a:spcPct val="0"/>
            </a:spcBef>
            <a:spcAft>
              <a:spcPct val="15000"/>
            </a:spcAft>
            <a:buChar char="•"/>
          </a:pPr>
          <a:r>
            <a:rPr lang="en-US" sz="1200" kern="1200" dirty="0"/>
            <a:t>ECG: normal sinus rhythm, tachycardia, no acute changes </a:t>
          </a:r>
        </a:p>
      </dsp:txBody>
      <dsp:txXfrm>
        <a:off x="7943440" y="616511"/>
        <a:ext cx="2215464" cy="1504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D9BC-B2B6-44BC-82FE-CC24307D5A3E}">
      <dsp:nvSpPr>
        <dsp:cNvPr id="0" name=""/>
        <dsp:cNvSpPr/>
      </dsp:nvSpPr>
      <dsp:spPr>
        <a:xfrm>
          <a:off x="5230" y="27089"/>
          <a:ext cx="23780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Pertinent ROS</a:t>
          </a:r>
        </a:p>
      </dsp:txBody>
      <dsp:txXfrm>
        <a:off x="5230" y="27089"/>
        <a:ext cx="2378024" cy="432000"/>
      </dsp:txXfrm>
    </dsp:sp>
    <dsp:sp modelId="{4E9621FD-DCAA-48D5-BD91-9CA292D55A28}">
      <dsp:nvSpPr>
        <dsp:cNvPr id="0" name=""/>
        <dsp:cNvSpPr/>
      </dsp:nvSpPr>
      <dsp:spPr>
        <a:xfrm>
          <a:off x="492295" y="459089"/>
          <a:ext cx="2378024" cy="258187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 prior CAD or symptoms</a:t>
          </a:r>
        </a:p>
        <a:p>
          <a:pPr marL="114300" lvl="1" indent="-114300" algn="l" defTabSz="666750">
            <a:lnSpc>
              <a:spcPct val="90000"/>
            </a:lnSpc>
            <a:spcBef>
              <a:spcPct val="0"/>
            </a:spcBef>
            <a:spcAft>
              <a:spcPct val="15000"/>
            </a:spcAft>
            <a:buChar char="•"/>
          </a:pPr>
          <a:r>
            <a:rPr lang="en-US" sz="1500" kern="1200" dirty="0"/>
            <a:t>No DVT symptoms, recent surgery, or active cancer</a:t>
          </a:r>
        </a:p>
        <a:p>
          <a:pPr marL="114300" lvl="1" indent="-114300" algn="l" defTabSz="666750">
            <a:lnSpc>
              <a:spcPct val="90000"/>
            </a:lnSpc>
            <a:spcBef>
              <a:spcPct val="0"/>
            </a:spcBef>
            <a:spcAft>
              <a:spcPct val="15000"/>
            </a:spcAft>
            <a:buChar char="•"/>
          </a:pPr>
          <a:r>
            <a:rPr lang="en-US" sz="1500" kern="1200" dirty="0"/>
            <a:t>Recent viral upper respiratory infection </a:t>
          </a:r>
          <a:r>
            <a:rPr lang="en-US" sz="1500" b="1" kern="1200" dirty="0">
              <a:solidFill>
                <a:srgbClr val="FF0000"/>
              </a:solidFill>
            </a:rPr>
            <a:t>requiring 3 day hospitalization </a:t>
          </a:r>
          <a:r>
            <a:rPr lang="en-US" sz="1500" kern="1200" dirty="0"/>
            <a:t>but resolved 2 weeks ago</a:t>
          </a:r>
        </a:p>
      </dsp:txBody>
      <dsp:txXfrm>
        <a:off x="561945" y="528739"/>
        <a:ext cx="2238724" cy="2442575"/>
      </dsp:txXfrm>
    </dsp:sp>
    <dsp:sp modelId="{649A1E2B-92D9-4F02-9EFC-3070D1627A19}">
      <dsp:nvSpPr>
        <dsp:cNvPr id="0" name=""/>
        <dsp:cNvSpPr/>
      </dsp:nvSpPr>
      <dsp:spPr>
        <a:xfrm>
          <a:off x="2743754" y="-52940"/>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743754" y="65472"/>
        <a:ext cx="586641" cy="355235"/>
      </dsp:txXfrm>
    </dsp:sp>
    <dsp:sp modelId="{A6E70BA8-3B43-498A-BF0B-4C01D9F67B13}">
      <dsp:nvSpPr>
        <dsp:cNvPr id="0" name=""/>
        <dsp:cNvSpPr/>
      </dsp:nvSpPr>
      <dsp:spPr>
        <a:xfrm>
          <a:off x="3825254" y="27089"/>
          <a:ext cx="23780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Exam</a:t>
          </a:r>
        </a:p>
      </dsp:txBody>
      <dsp:txXfrm>
        <a:off x="3825254" y="27089"/>
        <a:ext cx="2378024" cy="432000"/>
      </dsp:txXfrm>
    </dsp:sp>
    <dsp:sp modelId="{D57302A3-EF90-4A0F-9E54-89D121A256EF}">
      <dsp:nvSpPr>
        <dsp:cNvPr id="0" name=""/>
        <dsp:cNvSpPr/>
      </dsp:nvSpPr>
      <dsp:spPr>
        <a:xfrm>
          <a:off x="4312320" y="459089"/>
          <a:ext cx="2378024" cy="258187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rgbClr val="FF0000"/>
              </a:solidFill>
            </a:rPr>
            <a:t>Heart rate 120s </a:t>
          </a:r>
          <a:r>
            <a:rPr lang="en-US" sz="2000" kern="1200" dirty="0"/>
            <a:t>sinus tachycardia, Oxygen 93% on room air, no leg edema or swelling</a:t>
          </a:r>
        </a:p>
      </dsp:txBody>
      <dsp:txXfrm>
        <a:off x="4381970" y="528739"/>
        <a:ext cx="2238724" cy="2442575"/>
      </dsp:txXfrm>
    </dsp:sp>
    <dsp:sp modelId="{0EF7B75F-C21E-4BC2-9FCD-09F8B9A5B700}">
      <dsp:nvSpPr>
        <dsp:cNvPr id="0" name=""/>
        <dsp:cNvSpPr/>
      </dsp:nvSpPr>
      <dsp:spPr>
        <a:xfrm>
          <a:off x="6563779" y="-52940"/>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563779" y="65472"/>
        <a:ext cx="586641" cy="355235"/>
      </dsp:txXfrm>
    </dsp:sp>
    <dsp:sp modelId="{757ADAFD-ACD0-4B27-95FB-80A5E3CC79D2}">
      <dsp:nvSpPr>
        <dsp:cNvPr id="0" name=""/>
        <dsp:cNvSpPr/>
      </dsp:nvSpPr>
      <dsp:spPr>
        <a:xfrm>
          <a:off x="7645279" y="27089"/>
          <a:ext cx="23780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Imaging</a:t>
          </a:r>
        </a:p>
      </dsp:txBody>
      <dsp:txXfrm>
        <a:off x="7645279" y="27089"/>
        <a:ext cx="2378024" cy="432000"/>
      </dsp:txXfrm>
    </dsp:sp>
    <dsp:sp modelId="{F07C54EB-3317-4CFD-B97D-B1DED4B3F1B5}">
      <dsp:nvSpPr>
        <dsp:cNvPr id="0" name=""/>
        <dsp:cNvSpPr/>
      </dsp:nvSpPr>
      <dsp:spPr>
        <a:xfrm>
          <a:off x="8132345" y="459089"/>
          <a:ext cx="2378024" cy="258187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CXR: hyperinflation but clear lung fields</a:t>
          </a:r>
        </a:p>
        <a:p>
          <a:pPr marL="228600" lvl="1" indent="-228600" algn="l" defTabSz="889000">
            <a:lnSpc>
              <a:spcPct val="90000"/>
            </a:lnSpc>
            <a:spcBef>
              <a:spcPct val="0"/>
            </a:spcBef>
            <a:spcAft>
              <a:spcPct val="15000"/>
            </a:spcAft>
            <a:buChar char="•"/>
          </a:pPr>
          <a:r>
            <a:rPr lang="en-US" sz="2000" kern="1200" dirty="0"/>
            <a:t>ECG: normal sinus rhythm, tachycardia, no acute changes </a:t>
          </a:r>
        </a:p>
      </dsp:txBody>
      <dsp:txXfrm>
        <a:off x="8201995" y="528739"/>
        <a:ext cx="2238724" cy="24425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70803-8BE4-4208-A623-959F85830366}"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C8D59-FA62-4860-961C-F9EA70FBA228}" type="slidenum">
              <a:rPr lang="en-US" smtClean="0"/>
              <a:t>‹#›</a:t>
            </a:fld>
            <a:endParaRPr lang="en-US"/>
          </a:p>
        </p:txBody>
      </p:sp>
    </p:spTree>
    <p:extLst>
      <p:ext uri="{BB962C8B-B14F-4D97-AF65-F5344CB8AC3E}">
        <p14:creationId xmlns:p14="http://schemas.microsoft.com/office/powerpoint/2010/main" val="304032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C8D59-FA62-4860-961C-F9EA70FBA228}" type="slidenum">
              <a:rPr lang="en-US" smtClean="0"/>
              <a:t>1</a:t>
            </a:fld>
            <a:endParaRPr lang="en-US"/>
          </a:p>
        </p:txBody>
      </p:sp>
    </p:spTree>
    <p:extLst>
      <p:ext uri="{BB962C8B-B14F-4D97-AF65-F5344CB8AC3E}">
        <p14:creationId xmlns:p14="http://schemas.microsoft.com/office/powerpoint/2010/main" val="290891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C8D59-FA62-4860-961C-F9EA70FBA228}" type="slidenum">
              <a:rPr lang="en-US" smtClean="0"/>
              <a:t>4</a:t>
            </a:fld>
            <a:endParaRPr lang="en-US"/>
          </a:p>
        </p:txBody>
      </p:sp>
    </p:spTree>
    <p:extLst>
      <p:ext uri="{BB962C8B-B14F-4D97-AF65-F5344CB8AC3E}">
        <p14:creationId xmlns:p14="http://schemas.microsoft.com/office/powerpoint/2010/main" val="102052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C8D59-FA62-4860-961C-F9EA70FBA228}" type="slidenum">
              <a:rPr lang="en-US" smtClean="0"/>
              <a:t>10</a:t>
            </a:fld>
            <a:endParaRPr lang="en-US"/>
          </a:p>
        </p:txBody>
      </p:sp>
    </p:spTree>
    <p:extLst>
      <p:ext uri="{BB962C8B-B14F-4D97-AF65-F5344CB8AC3E}">
        <p14:creationId xmlns:p14="http://schemas.microsoft.com/office/powerpoint/2010/main" val="336930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74649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8377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16448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719224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4425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2566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26773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4436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39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097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0035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4790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070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7174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45081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7479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2188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0224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7901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026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6367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9705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146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0432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61225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28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21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438683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782284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19"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9AB46-A558-4581-A92F-5B6F8BAF9BC0}"/>
              </a:ext>
            </a:extLst>
          </p:cNvPr>
          <p:cNvSpPr>
            <a:spLocks noGrp="1"/>
          </p:cNvSpPr>
          <p:nvPr>
            <p:ph type="title"/>
          </p:nvPr>
        </p:nvSpPr>
        <p:spPr>
          <a:xfrm>
            <a:off x="831850" y="1101482"/>
            <a:ext cx="10515600" cy="2825748"/>
          </a:xfrm>
        </p:spPr>
        <p:txBody>
          <a:bodyPr>
            <a:normAutofit/>
          </a:bodyPr>
          <a:lstStyle/>
          <a:p>
            <a:r>
              <a:rPr lang="en-US" dirty="0"/>
              <a:t>Case: Recognizing the Signs &amp; Symptoms of VTE</a:t>
            </a:r>
          </a:p>
        </p:txBody>
      </p:sp>
      <p:sp>
        <p:nvSpPr>
          <p:cNvPr id="3" name="Subtitle 2">
            <a:extLst>
              <a:ext uri="{FF2B5EF4-FFF2-40B4-BE49-F238E27FC236}">
                <a16:creationId xmlns:a16="http://schemas.microsoft.com/office/drawing/2014/main" id="{DCCBEA4D-CDAC-4A0A-A2BA-D265DE499BCE}"/>
              </a:ext>
            </a:extLst>
          </p:cNvPr>
          <p:cNvSpPr>
            <a:spLocks noGrp="1"/>
          </p:cNvSpPr>
          <p:nvPr>
            <p:ph type="body" idx="1"/>
          </p:nvPr>
        </p:nvSpPr>
        <p:spPr>
          <a:xfrm>
            <a:off x="831850" y="4208338"/>
            <a:ext cx="10515600" cy="1766887"/>
          </a:xfrm>
        </p:spPr>
        <p:txBody>
          <a:bodyPr>
            <a:normAutofit fontScale="70000" lnSpcReduction="20000"/>
          </a:bodyPr>
          <a:lstStyle/>
          <a:p>
            <a:r>
              <a:rPr lang="en-US" dirty="0"/>
              <a:t>Dennis I. Narcisse, MD, MS </a:t>
            </a:r>
          </a:p>
          <a:p>
            <a:r>
              <a:rPr lang="en-US" dirty="0"/>
              <a:t>Fellow in Cardiovascular Disease </a:t>
            </a:r>
          </a:p>
          <a:p>
            <a:r>
              <a:rPr lang="en-US" dirty="0"/>
              <a:t>Division of Cardiology </a:t>
            </a:r>
          </a:p>
          <a:p>
            <a:r>
              <a:rPr lang="en-US" dirty="0"/>
              <a:t>Duke University Medical Center</a:t>
            </a:r>
          </a:p>
          <a:p>
            <a:r>
              <a:rPr lang="en-US" dirty="0"/>
              <a:t>Duke Clinical Research Institute </a:t>
            </a:r>
          </a:p>
          <a:p>
            <a:r>
              <a:rPr lang="en-US" dirty="0"/>
              <a:t>Durham, NC</a:t>
            </a:r>
          </a:p>
        </p:txBody>
      </p:sp>
    </p:spTree>
    <p:extLst>
      <p:ext uri="{BB962C8B-B14F-4D97-AF65-F5344CB8AC3E}">
        <p14:creationId xmlns:p14="http://schemas.microsoft.com/office/powerpoint/2010/main" val="385483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12A91-4F62-4B86-9FC1-A0FBEB2CCE65}"/>
              </a:ext>
            </a:extLst>
          </p:cNvPr>
          <p:cNvSpPr>
            <a:spLocks noGrp="1"/>
          </p:cNvSpPr>
          <p:nvPr>
            <p:ph idx="1"/>
          </p:nvPr>
        </p:nvSpPr>
        <p:spPr/>
        <p:txBody>
          <a:bodyPr>
            <a:normAutofit/>
          </a:bodyPr>
          <a:lstStyle/>
          <a:p>
            <a:r>
              <a:rPr lang="en-US" sz="2400" b="1" dirty="0">
                <a:solidFill>
                  <a:srgbClr val="FF0000"/>
                </a:solidFill>
              </a:rPr>
              <a:t>72 year old </a:t>
            </a:r>
            <a:r>
              <a:rPr lang="en-US" sz="2400" dirty="0"/>
              <a:t>female</a:t>
            </a:r>
          </a:p>
          <a:p>
            <a:r>
              <a:rPr lang="en-US" sz="2400" dirty="0"/>
              <a:t>Past Medical History: COPD, Type 2 Diabetes, HTN, </a:t>
            </a:r>
            <a:r>
              <a:rPr lang="en-US" sz="2400" b="1" dirty="0">
                <a:solidFill>
                  <a:srgbClr val="FF0000"/>
                </a:solidFill>
              </a:rPr>
              <a:t>Obesity (BMI 38)</a:t>
            </a:r>
          </a:p>
          <a:p>
            <a:r>
              <a:rPr lang="en-US" sz="2400" dirty="0"/>
              <a:t>Medications: Tiotropium, albuterol, metformin, lisinopril</a:t>
            </a:r>
          </a:p>
          <a:p>
            <a:r>
              <a:rPr lang="en-US" sz="2400" dirty="0"/>
              <a:t>Presenting symptoms: chest pain and </a:t>
            </a:r>
            <a:r>
              <a:rPr lang="en-US" sz="2400" b="1" dirty="0">
                <a:solidFill>
                  <a:srgbClr val="FF0000"/>
                </a:solidFill>
              </a:rPr>
              <a:t>dyspnea progressive over 12 hours </a:t>
            </a:r>
          </a:p>
        </p:txBody>
      </p:sp>
      <p:sp>
        <p:nvSpPr>
          <p:cNvPr id="2" name="Title 1">
            <a:extLst>
              <a:ext uri="{FF2B5EF4-FFF2-40B4-BE49-F238E27FC236}">
                <a16:creationId xmlns:a16="http://schemas.microsoft.com/office/drawing/2014/main" id="{9683BD2E-443A-4E0C-B57A-EAE9C30BEA89}"/>
              </a:ext>
            </a:extLst>
          </p:cNvPr>
          <p:cNvSpPr>
            <a:spLocks noGrp="1"/>
          </p:cNvSpPr>
          <p:nvPr>
            <p:ph type="title"/>
          </p:nvPr>
        </p:nvSpPr>
        <p:spPr/>
        <p:txBody>
          <a:bodyPr/>
          <a:lstStyle/>
          <a:p>
            <a:r>
              <a:rPr lang="en-US" dirty="0"/>
              <a:t>Back to the case: </a:t>
            </a:r>
          </a:p>
        </p:txBody>
      </p:sp>
      <p:graphicFrame>
        <p:nvGraphicFramePr>
          <p:cNvPr id="4" name="Diagram 3">
            <a:extLst>
              <a:ext uri="{FF2B5EF4-FFF2-40B4-BE49-F238E27FC236}">
                <a16:creationId xmlns:a16="http://schemas.microsoft.com/office/drawing/2014/main" id="{469DB6BB-8F60-4581-863F-9CC8FBFF8173}"/>
              </a:ext>
            </a:extLst>
          </p:cNvPr>
          <p:cNvGraphicFramePr/>
          <p:nvPr>
            <p:extLst>
              <p:ext uri="{D42A27DB-BD31-4B8C-83A1-F6EECF244321}">
                <p14:modId xmlns:p14="http://schemas.microsoft.com/office/powerpoint/2010/main" val="167683272"/>
              </p:ext>
            </p:extLst>
          </p:nvPr>
        </p:nvGraphicFramePr>
        <p:xfrm>
          <a:off x="838200" y="3429000"/>
          <a:ext cx="10515600" cy="3068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Bent Line 5">
            <a:extLst>
              <a:ext uri="{FF2B5EF4-FFF2-40B4-BE49-F238E27FC236}">
                <a16:creationId xmlns:a16="http://schemas.microsoft.com/office/drawing/2014/main" id="{C71FD09E-78BD-4C50-87D9-71086F91229C}"/>
              </a:ext>
            </a:extLst>
          </p:cNvPr>
          <p:cNvSpPr/>
          <p:nvPr/>
        </p:nvSpPr>
        <p:spPr>
          <a:xfrm>
            <a:off x="7995833" y="347725"/>
            <a:ext cx="3357967" cy="1235042"/>
          </a:xfrm>
          <a:prstGeom prst="borderCallout2">
            <a:avLst>
              <a:gd name="adj1" fmla="val 18750"/>
              <a:gd name="adj2" fmla="val -3301"/>
              <a:gd name="adj3" fmla="val 18750"/>
              <a:gd name="adj4" fmla="val -16667"/>
              <a:gd name="adj5" fmla="val 118938"/>
              <a:gd name="adj6" fmla="val -49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Wells’ Criteria for PE can objectify risk of PE based on signs and symptoms. This case is a score of 6, which is moderate or “PE Likely” (16-28%)</a:t>
            </a:r>
          </a:p>
        </p:txBody>
      </p:sp>
    </p:spTree>
    <p:extLst>
      <p:ext uri="{BB962C8B-B14F-4D97-AF65-F5344CB8AC3E}">
        <p14:creationId xmlns:p14="http://schemas.microsoft.com/office/powerpoint/2010/main" val="214021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25EAC-B0E0-4318-B2E8-AD325E758572}"/>
              </a:ext>
            </a:extLst>
          </p:cNvPr>
          <p:cNvSpPr>
            <a:spLocks noGrp="1"/>
          </p:cNvSpPr>
          <p:nvPr>
            <p:ph idx="1"/>
          </p:nvPr>
        </p:nvSpPr>
        <p:spPr>
          <a:xfrm>
            <a:off x="838200" y="1285336"/>
            <a:ext cx="10515600" cy="4891627"/>
          </a:xfrm>
        </p:spPr>
        <p:txBody>
          <a:bodyPr/>
          <a:lstStyle/>
          <a:p>
            <a:r>
              <a:rPr lang="en-US" dirty="0"/>
              <a:t>VTE is composed of DVT and PE and are often challenging to recognize clinically due to varying degree of symptoms</a:t>
            </a:r>
          </a:p>
          <a:p>
            <a:r>
              <a:rPr lang="en-US" dirty="0"/>
              <a:t>Clinical signs and symptoms of VTE lack specificity individually, but the absence of symptoms drastically reduces the likelihood </a:t>
            </a:r>
          </a:p>
          <a:p>
            <a:r>
              <a:rPr lang="en-US" dirty="0"/>
              <a:t>Scoring systems are useful to help determine pretest probabilities of DVT and PE (such as Wells Scoring system) </a:t>
            </a:r>
          </a:p>
        </p:txBody>
      </p:sp>
      <p:sp>
        <p:nvSpPr>
          <p:cNvPr id="2" name="Title 1">
            <a:extLst>
              <a:ext uri="{FF2B5EF4-FFF2-40B4-BE49-F238E27FC236}">
                <a16:creationId xmlns:a16="http://schemas.microsoft.com/office/drawing/2014/main" id="{865ADBFF-B619-4E0B-8CAF-E23EC6BC4C8F}"/>
              </a:ext>
            </a:extLst>
          </p:cNvPr>
          <p:cNvSpPr>
            <a:spLocks noGrp="1"/>
          </p:cNvSpPr>
          <p:nvPr>
            <p:ph type="title"/>
          </p:nvPr>
        </p:nvSpPr>
        <p:spPr>
          <a:xfrm>
            <a:off x="838200" y="-1"/>
            <a:ext cx="10515600" cy="1105949"/>
          </a:xfrm>
        </p:spPr>
        <p:txBody>
          <a:bodyPr/>
          <a:lstStyle/>
          <a:p>
            <a:r>
              <a:rPr lang="en-US" dirty="0"/>
              <a:t>Conclusion</a:t>
            </a:r>
          </a:p>
        </p:txBody>
      </p:sp>
    </p:spTree>
    <p:extLst>
      <p:ext uri="{BB962C8B-B14F-4D97-AF65-F5344CB8AC3E}">
        <p14:creationId xmlns:p14="http://schemas.microsoft.com/office/powerpoint/2010/main" val="88049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854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12A91-4F62-4B86-9FC1-A0FBEB2CCE65}"/>
              </a:ext>
            </a:extLst>
          </p:cNvPr>
          <p:cNvSpPr>
            <a:spLocks noGrp="1"/>
          </p:cNvSpPr>
          <p:nvPr>
            <p:ph sz="half" idx="1"/>
          </p:nvPr>
        </p:nvSpPr>
        <p:spPr>
          <a:xfrm>
            <a:off x="838200" y="1285335"/>
            <a:ext cx="5181600" cy="2819526"/>
          </a:xfrm>
        </p:spPr>
        <p:txBody>
          <a:bodyPr>
            <a:normAutofit/>
          </a:bodyPr>
          <a:lstStyle/>
          <a:p>
            <a:r>
              <a:rPr lang="en-US" sz="2000" dirty="0"/>
              <a:t>72 </a:t>
            </a:r>
            <a:r>
              <a:rPr lang="en-US" sz="2000" dirty="0" err="1"/>
              <a:t>y.o</a:t>
            </a:r>
            <a:r>
              <a:rPr lang="en-US" sz="2000" dirty="0"/>
              <a:t>. female</a:t>
            </a:r>
          </a:p>
          <a:p>
            <a:r>
              <a:rPr lang="en-US" sz="2000" b="1" dirty="0"/>
              <a:t>Past Medical History: </a:t>
            </a:r>
            <a:r>
              <a:rPr lang="en-US" sz="2000" dirty="0"/>
              <a:t>COPD, Type 2 Diabetes, HTN, Obesity (BMI 38)</a:t>
            </a:r>
          </a:p>
          <a:p>
            <a:r>
              <a:rPr lang="en-US" sz="2000" b="1" dirty="0"/>
              <a:t>Medications:</a:t>
            </a:r>
            <a:r>
              <a:rPr lang="en-US" sz="2000" dirty="0"/>
              <a:t> Tiotropium, albuterol, metformin, lisinopril</a:t>
            </a:r>
          </a:p>
          <a:p>
            <a:r>
              <a:rPr lang="en-US" sz="2000" b="1" dirty="0"/>
              <a:t>Presenting symptoms: </a:t>
            </a:r>
            <a:r>
              <a:rPr lang="en-US" sz="2000" dirty="0"/>
              <a:t>chest pain and dyspnea progressive over 12 hours </a:t>
            </a:r>
            <a:endParaRPr lang="en-US" sz="2000" b="1" dirty="0"/>
          </a:p>
        </p:txBody>
      </p:sp>
      <p:pic>
        <p:nvPicPr>
          <p:cNvPr id="12" name="Content Placeholder 11" descr="A close-up of a person&#10;&#10;Description automatically generated">
            <a:extLst>
              <a:ext uri="{FF2B5EF4-FFF2-40B4-BE49-F238E27FC236}">
                <a16:creationId xmlns:a16="http://schemas.microsoft.com/office/drawing/2014/main" id="{BB9FB25A-6CB5-65F9-76BF-E365A200481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172200" y="1285335"/>
            <a:ext cx="5181600" cy="2640139"/>
          </a:xfrm>
          <a:prstGeom prst="roundRect">
            <a:avLst>
              <a:gd name="adj" fmla="val 5750"/>
            </a:avLst>
          </a:prstGeom>
        </p:spPr>
      </p:pic>
      <p:sp>
        <p:nvSpPr>
          <p:cNvPr id="2" name="Title 1">
            <a:extLst>
              <a:ext uri="{FF2B5EF4-FFF2-40B4-BE49-F238E27FC236}">
                <a16:creationId xmlns:a16="http://schemas.microsoft.com/office/drawing/2014/main" id="{9683BD2E-443A-4E0C-B57A-EAE9C30BEA89}"/>
              </a:ext>
            </a:extLst>
          </p:cNvPr>
          <p:cNvSpPr>
            <a:spLocks noGrp="1"/>
          </p:cNvSpPr>
          <p:nvPr>
            <p:ph type="title"/>
          </p:nvPr>
        </p:nvSpPr>
        <p:spPr/>
        <p:txBody>
          <a:bodyPr/>
          <a:lstStyle/>
          <a:p>
            <a:r>
              <a:rPr lang="en-US"/>
              <a:t>Case Presentation: </a:t>
            </a:r>
            <a:endParaRPr lang="en-US" dirty="0"/>
          </a:p>
        </p:txBody>
      </p:sp>
      <p:sp>
        <p:nvSpPr>
          <p:cNvPr id="9" name="Footer Placeholder 8">
            <a:extLst>
              <a:ext uri="{FF2B5EF4-FFF2-40B4-BE49-F238E27FC236}">
                <a16:creationId xmlns:a16="http://schemas.microsoft.com/office/drawing/2014/main" id="{205249D6-1BE1-F193-2E14-F1F48FA5B643}"/>
              </a:ext>
            </a:extLst>
          </p:cNvPr>
          <p:cNvSpPr>
            <a:spLocks noGrp="1"/>
          </p:cNvSpPr>
          <p:nvPr>
            <p:ph type="ftr" sz="quarter" idx="3"/>
          </p:nvPr>
        </p:nvSpPr>
        <p:spPr/>
        <p:txBody>
          <a:bodyPr/>
          <a:lstStyle/>
          <a:p>
            <a:r>
              <a:rPr lang="en-US" dirty="0"/>
              <a:t>COPD: chronic obstructive pulmonary disease, HTN: hypertension, BMI: body mass index, ROS: review of symptoms, CAD: coronary artery disease, DVT: deep venous thrombosis, </a:t>
            </a:r>
            <a:br>
              <a:rPr lang="en-US" dirty="0"/>
            </a:br>
            <a:r>
              <a:rPr lang="en-US" dirty="0"/>
              <a:t>CXR: chest x-ray, ECG: electrocardiogram </a:t>
            </a:r>
          </a:p>
        </p:txBody>
      </p:sp>
      <p:graphicFrame>
        <p:nvGraphicFramePr>
          <p:cNvPr id="13" name="Diagram 12">
            <a:extLst>
              <a:ext uri="{FF2B5EF4-FFF2-40B4-BE49-F238E27FC236}">
                <a16:creationId xmlns:a16="http://schemas.microsoft.com/office/drawing/2014/main" id="{B04ECF98-BCA9-6C2C-7301-0A4613DC4CAD}"/>
              </a:ext>
            </a:extLst>
          </p:cNvPr>
          <p:cNvGraphicFramePr/>
          <p:nvPr>
            <p:extLst>
              <p:ext uri="{D42A27DB-BD31-4B8C-83A1-F6EECF244321}">
                <p14:modId xmlns:p14="http://schemas.microsoft.com/office/powerpoint/2010/main" val="4045597535"/>
              </p:ext>
            </p:extLst>
          </p:nvPr>
        </p:nvGraphicFramePr>
        <p:xfrm>
          <a:off x="1143000" y="3974634"/>
          <a:ext cx="10210800" cy="2392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loud Callout 4">
            <a:extLst>
              <a:ext uri="{FF2B5EF4-FFF2-40B4-BE49-F238E27FC236}">
                <a16:creationId xmlns:a16="http://schemas.microsoft.com/office/drawing/2014/main" id="{210E33A2-4FEC-AEF6-997A-5DB6B1A44107}"/>
              </a:ext>
            </a:extLst>
          </p:cNvPr>
          <p:cNvSpPr/>
          <p:nvPr/>
        </p:nvSpPr>
        <p:spPr>
          <a:xfrm>
            <a:off x="9357132" y="329490"/>
            <a:ext cx="2404172" cy="1268135"/>
          </a:xfrm>
          <a:prstGeom prst="cloudCallout">
            <a:avLst/>
          </a:prstGeom>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What is the likelihood this case is VTE? </a:t>
            </a:r>
          </a:p>
        </p:txBody>
      </p:sp>
    </p:spTree>
    <p:extLst>
      <p:ext uri="{BB962C8B-B14F-4D97-AF65-F5344CB8AC3E}">
        <p14:creationId xmlns:p14="http://schemas.microsoft.com/office/powerpoint/2010/main" val="135792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A5BF7-F1C9-45B3-92C4-6B053F6C1CB5}"/>
              </a:ext>
            </a:extLst>
          </p:cNvPr>
          <p:cNvSpPr>
            <a:spLocks noGrp="1"/>
          </p:cNvSpPr>
          <p:nvPr>
            <p:ph idx="1"/>
          </p:nvPr>
        </p:nvSpPr>
        <p:spPr>
          <a:xfrm>
            <a:off x="838200" y="1285875"/>
            <a:ext cx="7490791" cy="4891088"/>
          </a:xfrm>
        </p:spPr>
        <p:txBody>
          <a:bodyPr>
            <a:normAutofit/>
          </a:bodyPr>
          <a:lstStyle/>
          <a:p>
            <a:r>
              <a:rPr lang="en-US" dirty="0"/>
              <a:t>VTE is a single disease entity with 2 clinical presentations: deep vein thrombosis (DVT) and pulmonary embolism (PE) </a:t>
            </a:r>
          </a:p>
          <a:p>
            <a:r>
              <a:rPr lang="en-US" dirty="0"/>
              <a:t>Affects approximately 10 million people every year worldwide</a:t>
            </a:r>
          </a:p>
          <a:p>
            <a:r>
              <a:rPr lang="en-US" dirty="0"/>
              <a:t>Remains the first cause of preventable hospital death and associated with short- and long-term morbidity, disability, and health care costs</a:t>
            </a:r>
          </a:p>
          <a:p>
            <a:r>
              <a:rPr lang="en-US" dirty="0"/>
              <a:t>Important to diagnose accurately to reduce unnecessary exposure to anticoagulation </a:t>
            </a:r>
          </a:p>
        </p:txBody>
      </p:sp>
      <p:sp>
        <p:nvSpPr>
          <p:cNvPr id="2" name="Title 1">
            <a:extLst>
              <a:ext uri="{FF2B5EF4-FFF2-40B4-BE49-F238E27FC236}">
                <a16:creationId xmlns:a16="http://schemas.microsoft.com/office/drawing/2014/main" id="{72060E24-4A60-4E18-923E-C156ECC7D077}"/>
              </a:ext>
            </a:extLst>
          </p:cNvPr>
          <p:cNvSpPr>
            <a:spLocks noGrp="1"/>
          </p:cNvSpPr>
          <p:nvPr>
            <p:ph type="title"/>
          </p:nvPr>
        </p:nvSpPr>
        <p:spPr>
          <a:xfrm>
            <a:off x="838200" y="-1"/>
            <a:ext cx="10515600" cy="1105949"/>
          </a:xfrm>
        </p:spPr>
        <p:txBody>
          <a:bodyPr/>
          <a:lstStyle/>
          <a:p>
            <a:r>
              <a:rPr lang="en-US" dirty="0"/>
              <a:t>Venous Thromboembolism (VTE) </a:t>
            </a:r>
          </a:p>
        </p:txBody>
      </p:sp>
      <p:sp>
        <p:nvSpPr>
          <p:cNvPr id="4" name="Footer Placeholder 3">
            <a:extLst>
              <a:ext uri="{FF2B5EF4-FFF2-40B4-BE49-F238E27FC236}">
                <a16:creationId xmlns:a16="http://schemas.microsoft.com/office/drawing/2014/main" id="{6C443385-8131-02B6-693C-985F595BF05A}"/>
              </a:ext>
            </a:extLst>
          </p:cNvPr>
          <p:cNvSpPr>
            <a:spLocks noGrp="1"/>
          </p:cNvSpPr>
          <p:nvPr>
            <p:ph type="ftr" sz="quarter" idx="3"/>
          </p:nvPr>
        </p:nvSpPr>
        <p:spPr>
          <a:xfrm>
            <a:off x="838200" y="6356350"/>
            <a:ext cx="10515600" cy="365125"/>
          </a:xfrm>
        </p:spPr>
        <p:txBody>
          <a:bodyPr/>
          <a:lstStyle/>
          <a:p>
            <a:r>
              <a:rPr lang="en-US" dirty="0" err="1"/>
              <a:t>Potere</a:t>
            </a:r>
            <a:r>
              <a:rPr lang="en-US" dirty="0"/>
              <a:t> N, et al. </a:t>
            </a:r>
            <a:r>
              <a:rPr lang="en-US" i="1" dirty="0"/>
              <a:t>JACC Basic </a:t>
            </a:r>
            <a:r>
              <a:rPr lang="en-US" i="1" dirty="0" err="1"/>
              <a:t>Transl</a:t>
            </a:r>
            <a:r>
              <a:rPr lang="en-US" i="1" dirty="0"/>
              <a:t> Sci. </a:t>
            </a:r>
            <a:r>
              <a:rPr lang="en-US" dirty="0"/>
              <a:t>2023 ;8(9):1245-1261.</a:t>
            </a:r>
          </a:p>
        </p:txBody>
      </p:sp>
      <p:pic>
        <p:nvPicPr>
          <p:cNvPr id="5" name="Picture 4">
            <a:extLst>
              <a:ext uri="{FF2B5EF4-FFF2-40B4-BE49-F238E27FC236}">
                <a16:creationId xmlns:a16="http://schemas.microsoft.com/office/drawing/2014/main" id="{AEB12097-76BD-4971-8D13-C85C2E4E3B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957" t="1113" b="713"/>
          <a:stretch/>
        </p:blipFill>
        <p:spPr>
          <a:xfrm>
            <a:off x="8985871" y="501889"/>
            <a:ext cx="2367929" cy="5967664"/>
          </a:xfrm>
          <a:prstGeom prst="rect">
            <a:avLst/>
          </a:prstGeom>
        </p:spPr>
      </p:pic>
    </p:spTree>
    <p:extLst>
      <p:ext uri="{BB962C8B-B14F-4D97-AF65-F5344CB8AC3E}">
        <p14:creationId xmlns:p14="http://schemas.microsoft.com/office/powerpoint/2010/main" val="78592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478142A-5B48-8EB2-C24B-937C24EEF6D6}"/>
              </a:ext>
            </a:extLst>
          </p:cNvPr>
          <p:cNvSpPr/>
          <p:nvPr/>
        </p:nvSpPr>
        <p:spPr>
          <a:xfrm>
            <a:off x="742609" y="3116676"/>
            <a:ext cx="6523164" cy="2455990"/>
          </a:xfrm>
          <a:prstGeom prst="roundRect">
            <a:avLst/>
          </a:prstGeom>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F3B106-5449-4142-ADA4-DE6E5D3725EE}"/>
              </a:ext>
            </a:extLst>
          </p:cNvPr>
          <p:cNvSpPr>
            <a:spLocks noGrp="1"/>
          </p:cNvSpPr>
          <p:nvPr>
            <p:ph sz="half" idx="1"/>
          </p:nvPr>
        </p:nvSpPr>
        <p:spPr>
          <a:xfrm>
            <a:off x="838199" y="1285335"/>
            <a:ext cx="6551141" cy="1619238"/>
          </a:xfrm>
        </p:spPr>
        <p:txBody>
          <a:bodyPr vert="horz" lIns="91440" tIns="45720" rIns="91440" bIns="45720" rtlCol="0" anchor="t">
            <a:normAutofit/>
          </a:bodyPr>
          <a:lstStyle/>
          <a:p>
            <a:r>
              <a:rPr lang="en-US" dirty="0"/>
              <a:t>Impacts &gt; 2 million US individuals per year</a:t>
            </a:r>
          </a:p>
          <a:p>
            <a:r>
              <a:rPr lang="en-US" dirty="0"/>
              <a:t>Features are nonspecific and many patients are asymptomatic</a:t>
            </a:r>
          </a:p>
          <a:p>
            <a:endParaRPr lang="en-US" dirty="0">
              <a:ea typeface="Calibri"/>
            </a:endParaRPr>
          </a:p>
        </p:txBody>
      </p:sp>
      <p:sp>
        <p:nvSpPr>
          <p:cNvPr id="2" name="Title 1">
            <a:extLst>
              <a:ext uri="{FF2B5EF4-FFF2-40B4-BE49-F238E27FC236}">
                <a16:creationId xmlns:a16="http://schemas.microsoft.com/office/drawing/2014/main" id="{3D7AE077-4CD1-495F-A6C6-8E14D9311270}"/>
              </a:ext>
            </a:extLst>
          </p:cNvPr>
          <p:cNvSpPr>
            <a:spLocks noGrp="1"/>
          </p:cNvSpPr>
          <p:nvPr>
            <p:ph type="title"/>
          </p:nvPr>
        </p:nvSpPr>
        <p:spPr/>
        <p:txBody>
          <a:bodyPr/>
          <a:lstStyle/>
          <a:p>
            <a:r>
              <a:rPr lang="en-US" dirty="0"/>
              <a:t>Deep Vein Thrombosis </a:t>
            </a:r>
          </a:p>
        </p:txBody>
      </p:sp>
      <p:sp>
        <p:nvSpPr>
          <p:cNvPr id="7" name="Footer Placeholder 6">
            <a:extLst>
              <a:ext uri="{FF2B5EF4-FFF2-40B4-BE49-F238E27FC236}">
                <a16:creationId xmlns:a16="http://schemas.microsoft.com/office/drawing/2014/main" id="{09727DFC-13D7-EB3E-387E-035F8B8BBB44}"/>
              </a:ext>
            </a:extLst>
          </p:cNvPr>
          <p:cNvSpPr>
            <a:spLocks noGrp="1"/>
          </p:cNvSpPr>
          <p:nvPr>
            <p:ph type="ftr" sz="quarter" idx="3"/>
          </p:nvPr>
        </p:nvSpPr>
        <p:spPr/>
        <p:txBody>
          <a:bodyPr/>
          <a:lstStyle/>
          <a:p>
            <a:r>
              <a:rPr lang="en-US" dirty="0"/>
              <a:t>Wells PS, et al. </a:t>
            </a:r>
            <a:r>
              <a:rPr lang="en-US" i="1" dirty="0"/>
              <a:t>N </a:t>
            </a:r>
            <a:r>
              <a:rPr lang="en-US" i="1" dirty="0" err="1"/>
              <a:t>Engl</a:t>
            </a:r>
            <a:r>
              <a:rPr lang="en-US" i="1" dirty="0"/>
              <a:t> J Med</a:t>
            </a:r>
            <a:r>
              <a:rPr lang="en-US" dirty="0"/>
              <a:t>. 2003;349(13):1227-35. </a:t>
            </a:r>
          </a:p>
        </p:txBody>
      </p:sp>
      <p:graphicFrame>
        <p:nvGraphicFramePr>
          <p:cNvPr id="5" name="Table 4">
            <a:extLst>
              <a:ext uri="{FF2B5EF4-FFF2-40B4-BE49-F238E27FC236}">
                <a16:creationId xmlns:a16="http://schemas.microsoft.com/office/drawing/2014/main" id="{DA220F84-0FB7-4CB3-AB1E-F0D68089F3BF}"/>
              </a:ext>
            </a:extLst>
          </p:cNvPr>
          <p:cNvGraphicFramePr>
            <a:graphicFrameLocks noGrp="1"/>
          </p:cNvGraphicFramePr>
          <p:nvPr>
            <p:extLst>
              <p:ext uri="{D42A27DB-BD31-4B8C-83A1-F6EECF244321}">
                <p14:modId xmlns:p14="http://schemas.microsoft.com/office/powerpoint/2010/main" val="2096879456"/>
              </p:ext>
            </p:extLst>
          </p:nvPr>
        </p:nvGraphicFramePr>
        <p:xfrm>
          <a:off x="7525856" y="1285335"/>
          <a:ext cx="4057013" cy="3662680"/>
        </p:xfrm>
        <a:graphic>
          <a:graphicData uri="http://schemas.openxmlformats.org/drawingml/2006/table">
            <a:tbl>
              <a:tblPr firstRow="1" bandRow="1">
                <a:tableStyleId>{5940675A-B579-460E-94D1-54222C63F5DA}</a:tableStyleId>
              </a:tblPr>
              <a:tblGrid>
                <a:gridCol w="2952134">
                  <a:extLst>
                    <a:ext uri="{9D8B030D-6E8A-4147-A177-3AD203B41FA5}">
                      <a16:colId xmlns:a16="http://schemas.microsoft.com/office/drawing/2014/main" val="3899270574"/>
                    </a:ext>
                  </a:extLst>
                </a:gridCol>
                <a:gridCol w="1104879">
                  <a:extLst>
                    <a:ext uri="{9D8B030D-6E8A-4147-A177-3AD203B41FA5}">
                      <a16:colId xmlns:a16="http://schemas.microsoft.com/office/drawing/2014/main" val="3978969902"/>
                    </a:ext>
                  </a:extLst>
                </a:gridCol>
              </a:tblGrid>
              <a:tr h="370840">
                <a:tc gridSpan="2">
                  <a:txBody>
                    <a:bodyPr/>
                    <a:lstStyle/>
                    <a:p>
                      <a:r>
                        <a:rPr lang="en-CA" sz="2400" b="1" dirty="0">
                          <a:solidFill>
                            <a:schemeClr val="bg1"/>
                          </a:solidFill>
                        </a:rPr>
                        <a:t>Wells Score for Leg DVT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hMerge="1">
                  <a:txBody>
                    <a:bodyPr/>
                    <a:lstStyle/>
                    <a:p>
                      <a:endParaRPr lang="en-CA" sz="2000" b="1"/>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448442275"/>
                  </a:ext>
                </a:extLst>
              </a:tr>
              <a:tr h="370840">
                <a:tc>
                  <a:txBody>
                    <a:bodyPr/>
                    <a:lstStyle/>
                    <a:p>
                      <a:r>
                        <a:rPr lang="en-CA" sz="1800" dirty="0">
                          <a:solidFill>
                            <a:schemeClr val="tx1">
                              <a:lumMod val="50000"/>
                              <a:lumOff val="50000"/>
                            </a:schemeClr>
                          </a:solidFill>
                        </a:rPr>
                        <a:t>Active cancer</a:t>
                      </a:r>
                    </a:p>
                    <a:p>
                      <a:r>
                        <a:rPr lang="en-CA" sz="1800" dirty="0">
                          <a:solidFill>
                            <a:schemeClr val="tx1">
                              <a:lumMod val="50000"/>
                              <a:lumOff val="50000"/>
                            </a:schemeClr>
                          </a:solidFill>
                        </a:rPr>
                        <a:t>Localized tenderness</a:t>
                      </a:r>
                    </a:p>
                    <a:p>
                      <a:r>
                        <a:rPr lang="en-CA" sz="1800" dirty="0">
                          <a:solidFill>
                            <a:schemeClr val="tx1">
                              <a:lumMod val="50000"/>
                              <a:lumOff val="50000"/>
                            </a:schemeClr>
                          </a:solidFill>
                        </a:rPr>
                        <a:t>Entire leg swollen</a:t>
                      </a:r>
                    </a:p>
                    <a:p>
                      <a:r>
                        <a:rPr lang="en-CA" sz="1800" dirty="0">
                          <a:solidFill>
                            <a:schemeClr val="tx1">
                              <a:lumMod val="50000"/>
                              <a:lumOff val="50000"/>
                            </a:schemeClr>
                          </a:solidFill>
                        </a:rPr>
                        <a:t>Calf swelling &gt; 3 cm</a:t>
                      </a:r>
                    </a:p>
                    <a:p>
                      <a:r>
                        <a:rPr lang="en-CA" sz="1800" dirty="0">
                          <a:solidFill>
                            <a:schemeClr val="tx1">
                              <a:lumMod val="50000"/>
                              <a:lumOff val="50000"/>
                            </a:schemeClr>
                          </a:solidFill>
                        </a:rPr>
                        <a:t>Pitting edema</a:t>
                      </a:r>
                    </a:p>
                    <a:p>
                      <a:r>
                        <a:rPr lang="en-CA" sz="1800" dirty="0">
                          <a:solidFill>
                            <a:schemeClr val="tx1">
                              <a:lumMod val="50000"/>
                              <a:lumOff val="50000"/>
                            </a:schemeClr>
                          </a:solidFill>
                        </a:rPr>
                        <a:t>Collateral superficial veins</a:t>
                      </a:r>
                    </a:p>
                    <a:p>
                      <a:r>
                        <a:rPr lang="en-CA" sz="1800" dirty="0">
                          <a:solidFill>
                            <a:schemeClr val="tx1">
                              <a:lumMod val="50000"/>
                              <a:lumOff val="50000"/>
                            </a:schemeClr>
                          </a:solidFill>
                        </a:rPr>
                        <a:t>Previous DVT</a:t>
                      </a:r>
                    </a:p>
                    <a:p>
                      <a:r>
                        <a:rPr lang="en-CA" sz="1800" dirty="0">
                          <a:solidFill>
                            <a:schemeClr val="tx1">
                              <a:lumMod val="50000"/>
                              <a:lumOff val="50000"/>
                            </a:schemeClr>
                          </a:solidFill>
                        </a:rPr>
                        <a:t>Bedridden/surgery</a:t>
                      </a:r>
                    </a:p>
                    <a:p>
                      <a:r>
                        <a:rPr lang="en-CA" sz="1800" dirty="0">
                          <a:solidFill>
                            <a:schemeClr val="tx1">
                              <a:lumMod val="50000"/>
                              <a:lumOff val="50000"/>
                            </a:schemeClr>
                          </a:solidFill>
                        </a:rPr>
                        <a:t>Paralysis</a:t>
                      </a:r>
                    </a:p>
                    <a:p>
                      <a:r>
                        <a:rPr lang="en-CA" sz="1800" dirty="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4" name="TextBox 3">
            <a:extLst>
              <a:ext uri="{FF2B5EF4-FFF2-40B4-BE49-F238E27FC236}">
                <a16:creationId xmlns:a16="http://schemas.microsoft.com/office/drawing/2014/main" id="{D6AB15AB-B06D-81E2-34EB-D20201FD46AA}"/>
              </a:ext>
            </a:extLst>
          </p:cNvPr>
          <p:cNvSpPr txBox="1"/>
          <p:nvPr/>
        </p:nvSpPr>
        <p:spPr>
          <a:xfrm>
            <a:off x="7484930" y="5133328"/>
            <a:ext cx="4138863" cy="830997"/>
          </a:xfrm>
          <a:prstGeom prst="rect">
            <a:avLst/>
          </a:prstGeom>
          <a:noFill/>
        </p:spPr>
        <p:txBody>
          <a:bodyPr wrap="square" rtlCol="0">
            <a:spAutoFit/>
          </a:bodyPr>
          <a:lstStyle/>
          <a:p>
            <a:r>
              <a:rPr lang="en-US" sz="1200" dirty="0"/>
              <a:t>A score of two or higher indicates that the probability of DVT is likely; a score of less than two indicates that the probability of DVT is unlikely. In patients with symptoms in both legs, the more symptomatic leg is used.</a:t>
            </a:r>
          </a:p>
        </p:txBody>
      </p:sp>
      <p:sp>
        <p:nvSpPr>
          <p:cNvPr id="9" name="TextBox 8">
            <a:extLst>
              <a:ext uri="{FF2B5EF4-FFF2-40B4-BE49-F238E27FC236}">
                <a16:creationId xmlns:a16="http://schemas.microsoft.com/office/drawing/2014/main" id="{61C96B39-3867-91FE-03D2-C0D7BA2468F7}"/>
              </a:ext>
            </a:extLst>
          </p:cNvPr>
          <p:cNvSpPr txBox="1"/>
          <p:nvPr/>
        </p:nvSpPr>
        <p:spPr>
          <a:xfrm>
            <a:off x="1806311" y="3336284"/>
            <a:ext cx="49727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chemeClr val="bg1"/>
                </a:solidFill>
                <a:latin typeface="Calibri"/>
                <a:cs typeface="Arial"/>
              </a:rPr>
              <a:t>Common risk factors include:​</a:t>
            </a:r>
            <a:endParaRPr lang="en-US" dirty="0">
              <a:solidFill>
                <a:schemeClr val="bg1"/>
              </a:solidFill>
            </a:endParaRPr>
          </a:p>
          <a:p>
            <a:pPr marL="0" lvl="1"/>
            <a:endParaRPr lang="en-US" sz="2200" dirty="0">
              <a:solidFill>
                <a:schemeClr val="bg1"/>
              </a:solidFill>
              <a:latin typeface="Calibri"/>
              <a:ea typeface="Calibri"/>
              <a:cs typeface="Arial"/>
            </a:endParaRPr>
          </a:p>
        </p:txBody>
      </p:sp>
      <p:sp>
        <p:nvSpPr>
          <p:cNvPr id="10" name="TextBox 9">
            <a:extLst>
              <a:ext uri="{FF2B5EF4-FFF2-40B4-BE49-F238E27FC236}">
                <a16:creationId xmlns:a16="http://schemas.microsoft.com/office/drawing/2014/main" id="{4DB0919E-4A9A-5E62-059D-BACB9F9C1B9B}"/>
              </a:ext>
            </a:extLst>
          </p:cNvPr>
          <p:cNvSpPr txBox="1"/>
          <p:nvPr/>
        </p:nvSpPr>
        <p:spPr>
          <a:xfrm>
            <a:off x="1806311" y="3894137"/>
            <a:ext cx="5138188" cy="2462213"/>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228600" lvl="1" indent="-228600">
              <a:buChar char="•"/>
            </a:pPr>
            <a:r>
              <a:rPr lang="en-US" sz="2200" dirty="0">
                <a:solidFill>
                  <a:schemeClr val="bg1"/>
                </a:solidFill>
                <a:latin typeface="Calibri"/>
                <a:cs typeface="Arial"/>
              </a:rPr>
              <a:t>Immobilization​​</a:t>
            </a:r>
          </a:p>
          <a:p>
            <a:pPr marL="228600" lvl="1" indent="-228600">
              <a:buChar char="•"/>
            </a:pPr>
            <a:r>
              <a:rPr lang="en-US" sz="2200" dirty="0">
                <a:solidFill>
                  <a:schemeClr val="bg1"/>
                </a:solidFill>
                <a:latin typeface="Calibri"/>
                <a:cs typeface="Arial"/>
              </a:rPr>
              <a:t>Recent surgery​​</a:t>
            </a:r>
          </a:p>
          <a:p>
            <a:pPr marL="228600" lvl="1" indent="-228600">
              <a:buChar char="•"/>
            </a:pPr>
            <a:r>
              <a:rPr lang="en-US" sz="2200" dirty="0">
                <a:solidFill>
                  <a:schemeClr val="bg1"/>
                </a:solidFill>
                <a:latin typeface="Calibri"/>
                <a:cs typeface="Arial"/>
              </a:rPr>
              <a:t>Obesity​​</a:t>
            </a:r>
          </a:p>
          <a:p>
            <a:pPr marL="228600" lvl="1" indent="-228600">
              <a:buChar char="•"/>
            </a:pPr>
            <a:r>
              <a:rPr lang="en-US" sz="2200" dirty="0">
                <a:solidFill>
                  <a:schemeClr val="bg1"/>
                </a:solidFill>
                <a:latin typeface="Calibri"/>
                <a:cs typeface="Arial"/>
              </a:rPr>
              <a:t>Malignancy​​</a:t>
            </a:r>
          </a:p>
          <a:p>
            <a:pPr marL="228600" lvl="1" indent="-228600">
              <a:buChar char="•"/>
            </a:pPr>
            <a:endParaRPr lang="en-US" sz="2200" dirty="0">
              <a:solidFill>
                <a:schemeClr val="bg1"/>
              </a:solidFill>
              <a:latin typeface="Calibri"/>
              <a:cs typeface="Arial"/>
            </a:endParaRPr>
          </a:p>
          <a:p>
            <a:pPr marL="228600" lvl="1" indent="-228600">
              <a:buChar char="•"/>
            </a:pPr>
            <a:endParaRPr lang="en-US" sz="2200" dirty="0">
              <a:solidFill>
                <a:schemeClr val="bg1"/>
              </a:solidFill>
              <a:latin typeface="Calibri"/>
              <a:cs typeface="Arial"/>
            </a:endParaRPr>
          </a:p>
          <a:p>
            <a:pPr marL="228600" lvl="1" indent="-228600">
              <a:buChar char="•"/>
            </a:pPr>
            <a:endParaRPr lang="en-US" sz="2200" dirty="0">
              <a:solidFill>
                <a:schemeClr val="bg1"/>
              </a:solidFill>
              <a:latin typeface="Calibri"/>
              <a:cs typeface="Arial"/>
            </a:endParaRPr>
          </a:p>
          <a:p>
            <a:pPr marL="228600" lvl="1" indent="-228600">
              <a:buChar char="•"/>
            </a:pPr>
            <a:r>
              <a:rPr lang="en-US" sz="2200" dirty="0">
                <a:solidFill>
                  <a:schemeClr val="bg1"/>
                </a:solidFill>
                <a:latin typeface="Calibri"/>
                <a:cs typeface="Arial"/>
              </a:rPr>
              <a:t>Oral contraceptives​​</a:t>
            </a:r>
          </a:p>
          <a:p>
            <a:pPr marL="228600" lvl="1" indent="-228600">
              <a:buChar char="•"/>
            </a:pPr>
            <a:r>
              <a:rPr lang="en-US" sz="2200" dirty="0">
                <a:solidFill>
                  <a:schemeClr val="bg1"/>
                </a:solidFill>
                <a:latin typeface="Calibri"/>
                <a:cs typeface="Arial"/>
              </a:rPr>
              <a:t>Pregnancy​​</a:t>
            </a:r>
          </a:p>
          <a:p>
            <a:pPr marL="228600" lvl="1" indent="-228600">
              <a:buChar char="•"/>
            </a:pPr>
            <a:r>
              <a:rPr lang="en-US" sz="2200" dirty="0">
                <a:solidFill>
                  <a:schemeClr val="bg1"/>
                </a:solidFill>
                <a:latin typeface="Calibri"/>
                <a:cs typeface="Arial"/>
              </a:rPr>
              <a:t>Age &gt; 65</a:t>
            </a:r>
          </a:p>
        </p:txBody>
      </p:sp>
      <p:pic>
        <p:nvPicPr>
          <p:cNvPr id="12" name="Graphic 11" descr="Warning with solid fill">
            <a:extLst>
              <a:ext uri="{FF2B5EF4-FFF2-40B4-BE49-F238E27FC236}">
                <a16:creationId xmlns:a16="http://schemas.microsoft.com/office/drawing/2014/main" id="{0DE0BD8F-0CE6-A6F1-B83A-948983BA892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70" y="3234046"/>
            <a:ext cx="677819" cy="677819"/>
          </a:xfrm>
          <a:prstGeom prst="rect">
            <a:avLst/>
          </a:prstGeom>
        </p:spPr>
      </p:pic>
    </p:spTree>
    <p:extLst>
      <p:ext uri="{BB962C8B-B14F-4D97-AF65-F5344CB8AC3E}">
        <p14:creationId xmlns:p14="http://schemas.microsoft.com/office/powerpoint/2010/main" val="187071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7C98BCA4-EEDF-386D-E863-C1AE32340309}"/>
              </a:ext>
            </a:extLst>
          </p:cNvPr>
          <p:cNvGraphicFramePr>
            <a:graphicFrameLocks noGrp="1"/>
          </p:cNvGraphicFramePr>
          <p:nvPr>
            <p:extLst>
              <p:ext uri="{D42A27DB-BD31-4B8C-83A1-F6EECF244321}">
                <p14:modId xmlns:p14="http://schemas.microsoft.com/office/powerpoint/2010/main" val="3077895794"/>
              </p:ext>
            </p:extLst>
          </p:nvPr>
        </p:nvGraphicFramePr>
        <p:xfrm>
          <a:off x="838201" y="1375277"/>
          <a:ext cx="7796642" cy="3484880"/>
        </p:xfrm>
        <a:graphic>
          <a:graphicData uri="http://schemas.openxmlformats.org/drawingml/2006/table">
            <a:tbl>
              <a:tblPr firstRow="1" bandRow="1">
                <a:tableStyleId>{5C22544A-7EE6-4342-B048-85BDC9FD1C3A}</a:tableStyleId>
              </a:tblPr>
              <a:tblGrid>
                <a:gridCol w="1113806">
                  <a:extLst>
                    <a:ext uri="{9D8B030D-6E8A-4147-A177-3AD203B41FA5}">
                      <a16:colId xmlns:a16="http://schemas.microsoft.com/office/drawing/2014/main" val="2269334283"/>
                    </a:ext>
                  </a:extLst>
                </a:gridCol>
                <a:gridCol w="1113806">
                  <a:extLst>
                    <a:ext uri="{9D8B030D-6E8A-4147-A177-3AD203B41FA5}">
                      <a16:colId xmlns:a16="http://schemas.microsoft.com/office/drawing/2014/main" val="1989341746"/>
                    </a:ext>
                  </a:extLst>
                </a:gridCol>
                <a:gridCol w="1113806">
                  <a:extLst>
                    <a:ext uri="{9D8B030D-6E8A-4147-A177-3AD203B41FA5}">
                      <a16:colId xmlns:a16="http://schemas.microsoft.com/office/drawing/2014/main" val="912049336"/>
                    </a:ext>
                  </a:extLst>
                </a:gridCol>
                <a:gridCol w="1113806">
                  <a:extLst>
                    <a:ext uri="{9D8B030D-6E8A-4147-A177-3AD203B41FA5}">
                      <a16:colId xmlns:a16="http://schemas.microsoft.com/office/drawing/2014/main" val="1298533352"/>
                    </a:ext>
                  </a:extLst>
                </a:gridCol>
                <a:gridCol w="1113806">
                  <a:extLst>
                    <a:ext uri="{9D8B030D-6E8A-4147-A177-3AD203B41FA5}">
                      <a16:colId xmlns:a16="http://schemas.microsoft.com/office/drawing/2014/main" val="1698198664"/>
                    </a:ext>
                  </a:extLst>
                </a:gridCol>
                <a:gridCol w="1113806">
                  <a:extLst>
                    <a:ext uri="{9D8B030D-6E8A-4147-A177-3AD203B41FA5}">
                      <a16:colId xmlns:a16="http://schemas.microsoft.com/office/drawing/2014/main" val="3440103852"/>
                    </a:ext>
                  </a:extLst>
                </a:gridCol>
                <a:gridCol w="1113806">
                  <a:extLst>
                    <a:ext uri="{9D8B030D-6E8A-4147-A177-3AD203B41FA5}">
                      <a16:colId xmlns:a16="http://schemas.microsoft.com/office/drawing/2014/main" val="2343234016"/>
                    </a:ext>
                  </a:extLst>
                </a:gridCol>
              </a:tblGrid>
              <a:tr h="370840">
                <a:tc>
                  <a:txBody>
                    <a:bodyPr/>
                    <a:lstStyle/>
                    <a:p>
                      <a:r>
                        <a:rPr lang="en-US" sz="1400" dirty="0"/>
                        <a:t>Signs and Symptoms</a:t>
                      </a:r>
                    </a:p>
                  </a:txBody>
                  <a:tcPr anchor="ctr"/>
                </a:tc>
                <a:tc gridSpan="6">
                  <a:txBody>
                    <a:bodyPr/>
                    <a:lstStyle/>
                    <a:p>
                      <a:r>
                        <a:rPr lang="en-US" sz="1400" dirty="0"/>
                        <a:t>Source</a:t>
                      </a:r>
                    </a:p>
                  </a:txBody>
                  <a:tcPr anchor="ct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66510797"/>
                  </a:ext>
                </a:extLst>
              </a:tr>
              <a:tr h="370840">
                <a:tc>
                  <a:txBody>
                    <a:bodyPr/>
                    <a:lstStyle/>
                    <a:p>
                      <a:endParaRPr lang="en-US" sz="1200"/>
                    </a:p>
                  </a:txBody>
                  <a:tcPr anchor="ctr"/>
                </a:tc>
                <a:tc gridSpan="2">
                  <a:txBody>
                    <a:bodyPr/>
                    <a:lstStyle/>
                    <a:p>
                      <a:r>
                        <a:rPr lang="en-US" sz="1200" b="1" dirty="0" err="1"/>
                        <a:t>O’Donell</a:t>
                      </a:r>
                      <a:r>
                        <a:rPr lang="en-US" sz="1200" b="1" dirty="0"/>
                        <a:t> et al,</a:t>
                      </a:r>
                      <a:r>
                        <a:rPr lang="en-US" sz="1200" b="1" baseline="30000" dirty="0"/>
                        <a:t>3</a:t>
                      </a:r>
                      <a:r>
                        <a:rPr lang="en-US" sz="1200" b="1" dirty="0"/>
                        <a:t> Grade A, %</a:t>
                      </a:r>
                    </a:p>
                  </a:txBody>
                  <a:tcPr anchor="ctr"/>
                </a:tc>
                <a:tc hMerge="1">
                  <a:txBody>
                    <a:bodyPr/>
                    <a:lstStyle/>
                    <a:p>
                      <a:endParaRPr lang="en-US" sz="1400" dirty="0"/>
                    </a:p>
                  </a:txBody>
                  <a:tcPr/>
                </a:tc>
                <a:tc gridSpan="2">
                  <a:txBody>
                    <a:bodyPr/>
                    <a:lstStyle/>
                    <a:p>
                      <a:r>
                        <a:rPr lang="en-US" sz="1200" b="1" dirty="0"/>
                        <a:t>Hager,</a:t>
                      </a:r>
                      <a:r>
                        <a:rPr lang="en-US" sz="1200" b="1" baseline="30000" dirty="0"/>
                        <a:t>4</a:t>
                      </a:r>
                      <a:r>
                        <a:rPr lang="en-US" sz="1200" b="1" dirty="0"/>
                        <a:t> Grade B, %</a:t>
                      </a:r>
                    </a:p>
                  </a:txBody>
                  <a:tcPr anchor="ctr"/>
                </a:tc>
                <a:tc hMerge="1">
                  <a:txBody>
                    <a:bodyPr/>
                    <a:lstStyle/>
                    <a:p>
                      <a:endParaRPr lang="en-US" sz="1400" dirty="0"/>
                    </a:p>
                  </a:txBody>
                  <a:tcPr/>
                </a:tc>
                <a:tc gridSpan="2">
                  <a:txBody>
                    <a:bodyPr/>
                    <a:lstStyle/>
                    <a:p>
                      <a:r>
                        <a:rPr lang="en-US" sz="1200" b="1" dirty="0"/>
                        <a:t>Molloy et al,</a:t>
                      </a:r>
                      <a:r>
                        <a:rPr lang="en-US" sz="1200" b="1" baseline="30000" dirty="0"/>
                        <a:t>12</a:t>
                      </a:r>
                      <a:r>
                        <a:rPr lang="en-US" sz="1200" b="1" dirty="0"/>
                        <a:t> Grade A, %</a:t>
                      </a:r>
                    </a:p>
                  </a:txBody>
                  <a:tcPr anchor="ctr"/>
                </a:tc>
                <a:tc hMerge="1">
                  <a:txBody>
                    <a:bodyPr/>
                    <a:lstStyle/>
                    <a:p>
                      <a:endParaRPr lang="en-US" sz="1400" dirty="0"/>
                    </a:p>
                  </a:txBody>
                  <a:tcPr/>
                </a:tc>
                <a:extLst>
                  <a:ext uri="{0D108BD9-81ED-4DB2-BD59-A6C34878D82A}">
                    <a16:rowId xmlns:a16="http://schemas.microsoft.com/office/drawing/2014/main" val="4263235126"/>
                  </a:ext>
                </a:extLst>
              </a:tr>
              <a:tr h="370840">
                <a:tc>
                  <a:txBody>
                    <a:bodyPr/>
                    <a:lstStyle/>
                    <a:p>
                      <a:endParaRPr lang="en-US" sz="1200"/>
                    </a:p>
                  </a:txBody>
                  <a:tcPr anchor="ctr"/>
                </a:tc>
                <a:tc>
                  <a:txBody>
                    <a:bodyPr/>
                    <a:lstStyle/>
                    <a:p>
                      <a:r>
                        <a:rPr lang="en-US" sz="1200" b="1" dirty="0"/>
                        <a:t>DVT+</a:t>
                      </a:r>
                    </a:p>
                  </a:txBody>
                  <a:tcPr anchor="ctr"/>
                </a:tc>
                <a:tc>
                  <a:txBody>
                    <a:bodyPr/>
                    <a:lstStyle/>
                    <a:p>
                      <a:r>
                        <a:rPr lang="en-US" sz="1200" b="1" dirty="0"/>
                        <a:t>DVT-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DVT+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DVT-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DVT+</a:t>
                      </a:r>
                    </a:p>
                  </a:txBody>
                  <a:tcPr anchor="ctr"/>
                </a:tc>
                <a:tc>
                  <a:txBody>
                    <a:bodyPr/>
                    <a:lstStyle/>
                    <a:p>
                      <a:r>
                        <a:rPr lang="en-US" sz="1200" b="1" dirty="0"/>
                        <a:t>DVT-</a:t>
                      </a:r>
                    </a:p>
                  </a:txBody>
                  <a:tcPr anchor="ctr"/>
                </a:tc>
                <a:extLst>
                  <a:ext uri="{0D108BD9-81ED-4DB2-BD59-A6C34878D82A}">
                    <a16:rowId xmlns:a16="http://schemas.microsoft.com/office/drawing/2014/main" val="1786233299"/>
                  </a:ext>
                </a:extLst>
              </a:tr>
              <a:tr h="370840">
                <a:tc>
                  <a:txBody>
                    <a:bodyPr/>
                    <a:lstStyle/>
                    <a:p>
                      <a:r>
                        <a:rPr lang="en-US" sz="1200" dirty="0"/>
                        <a:t>Pain</a:t>
                      </a:r>
                    </a:p>
                  </a:txBody>
                  <a:tcPr anchor="ctr"/>
                </a:tc>
                <a:tc>
                  <a:txBody>
                    <a:bodyPr/>
                    <a:lstStyle/>
                    <a:p>
                      <a:r>
                        <a:rPr lang="en-US" sz="1200" dirty="0"/>
                        <a:t>78</a:t>
                      </a:r>
                    </a:p>
                  </a:txBody>
                  <a:tcPr anchor="ctr"/>
                </a:tc>
                <a:tc>
                  <a:txBody>
                    <a:bodyPr/>
                    <a:lstStyle/>
                    <a:p>
                      <a:r>
                        <a:rPr lang="en-US" sz="1200" dirty="0"/>
                        <a:t>75</a:t>
                      </a:r>
                    </a:p>
                  </a:txBody>
                  <a:tcPr anchor="ctr"/>
                </a:tc>
                <a:tc>
                  <a:txBody>
                    <a:bodyPr/>
                    <a:lstStyle/>
                    <a:p>
                      <a:r>
                        <a:rPr lang="en-US" sz="1200" dirty="0"/>
                        <a:t>90</a:t>
                      </a:r>
                    </a:p>
                  </a:txBody>
                  <a:tcPr anchor="ctr"/>
                </a:tc>
                <a:tc>
                  <a:txBody>
                    <a:bodyPr/>
                    <a:lstStyle/>
                    <a:p>
                      <a:r>
                        <a:rPr lang="en-US" sz="1200" dirty="0"/>
                        <a:t>97</a:t>
                      </a:r>
                    </a:p>
                  </a:txBody>
                  <a:tcPr anchor="ctr"/>
                </a:tc>
                <a:tc>
                  <a:txBody>
                    <a:bodyPr/>
                    <a:lstStyle/>
                    <a:p>
                      <a:r>
                        <a:rPr lang="en-US" sz="1200" dirty="0"/>
                        <a:t>48</a:t>
                      </a:r>
                    </a:p>
                  </a:txBody>
                  <a:tcPr anchor="ctr"/>
                </a:tc>
                <a:tc>
                  <a:txBody>
                    <a:bodyPr/>
                    <a:lstStyle/>
                    <a:p>
                      <a:r>
                        <a:rPr lang="en-US" sz="1200" dirty="0"/>
                        <a:t>23</a:t>
                      </a:r>
                    </a:p>
                  </a:txBody>
                  <a:tcPr anchor="ctr"/>
                </a:tc>
                <a:extLst>
                  <a:ext uri="{0D108BD9-81ED-4DB2-BD59-A6C34878D82A}">
                    <a16:rowId xmlns:a16="http://schemas.microsoft.com/office/drawing/2014/main" val="1752485741"/>
                  </a:ext>
                </a:extLst>
              </a:tr>
              <a:tr h="370840">
                <a:tc>
                  <a:txBody>
                    <a:bodyPr/>
                    <a:lstStyle/>
                    <a:p>
                      <a:r>
                        <a:rPr lang="en-US" sz="1200" dirty="0"/>
                        <a:t>Tenderness</a:t>
                      </a:r>
                    </a:p>
                  </a:txBody>
                  <a:tcPr anchor="ctr"/>
                </a:tc>
                <a:tc>
                  <a:txBody>
                    <a:bodyPr/>
                    <a:lstStyle/>
                    <a:p>
                      <a:r>
                        <a:rPr lang="en-US" sz="1200" dirty="0"/>
                        <a:t>76</a:t>
                      </a:r>
                    </a:p>
                  </a:txBody>
                  <a:tcPr anchor="ctr"/>
                </a:tc>
                <a:tc>
                  <a:txBody>
                    <a:bodyPr/>
                    <a:lstStyle/>
                    <a:p>
                      <a:r>
                        <a:rPr lang="en-US" sz="1200" dirty="0"/>
                        <a:t>89</a:t>
                      </a:r>
                    </a:p>
                  </a:txBody>
                  <a:tcPr anchor="ctr"/>
                </a:tc>
                <a:tc>
                  <a:txBody>
                    <a:bodyPr/>
                    <a:lstStyle/>
                    <a:p>
                      <a:r>
                        <a:rPr lang="en-US" sz="1200" dirty="0"/>
                        <a:t>84</a:t>
                      </a:r>
                    </a:p>
                  </a:txBody>
                  <a:tcPr anchor="ctr"/>
                </a:tc>
                <a:tc>
                  <a:txBody>
                    <a:bodyPr/>
                    <a:lstStyle/>
                    <a:p>
                      <a:r>
                        <a:rPr lang="en-US" sz="1200" dirty="0"/>
                        <a:t>74</a:t>
                      </a:r>
                    </a:p>
                  </a:txBody>
                  <a:tcPr anchor="ctr"/>
                </a:tc>
                <a:tc>
                  <a:txBody>
                    <a:bodyPr/>
                    <a:lstStyle/>
                    <a:p>
                      <a:r>
                        <a:rPr lang="en-US" sz="1200" dirty="0"/>
                        <a:t>43</a:t>
                      </a:r>
                    </a:p>
                  </a:txBody>
                  <a:tcPr anchor="ctr"/>
                </a:tc>
                <a:tc>
                  <a:txBody>
                    <a:bodyPr/>
                    <a:lstStyle/>
                    <a:p>
                      <a:r>
                        <a:rPr lang="en-US" sz="1200" dirty="0"/>
                        <a:t>35</a:t>
                      </a:r>
                    </a:p>
                  </a:txBody>
                  <a:tcPr anchor="ctr"/>
                </a:tc>
                <a:extLst>
                  <a:ext uri="{0D108BD9-81ED-4DB2-BD59-A6C34878D82A}">
                    <a16:rowId xmlns:a16="http://schemas.microsoft.com/office/drawing/2014/main" val="3091314891"/>
                  </a:ext>
                </a:extLst>
              </a:tr>
              <a:tr h="370840">
                <a:tc>
                  <a:txBody>
                    <a:bodyPr/>
                    <a:lstStyle/>
                    <a:p>
                      <a:r>
                        <a:rPr lang="en-US" sz="1200" dirty="0"/>
                        <a:t>Edema</a:t>
                      </a:r>
                    </a:p>
                  </a:txBody>
                  <a:tcPr anchor="ctr"/>
                </a:tc>
                <a:tc>
                  <a:txBody>
                    <a:bodyPr/>
                    <a:lstStyle/>
                    <a:p>
                      <a:r>
                        <a:rPr lang="en-US" sz="1200" dirty="0"/>
                        <a:t>78</a:t>
                      </a:r>
                    </a:p>
                  </a:txBody>
                  <a:tcPr anchor="ctr"/>
                </a:tc>
                <a:tc>
                  <a:txBody>
                    <a:bodyPr/>
                    <a:lstStyle/>
                    <a:p>
                      <a:r>
                        <a:rPr lang="en-US" sz="1200" dirty="0"/>
                        <a:t>67</a:t>
                      </a:r>
                    </a:p>
                  </a:txBody>
                  <a:tcPr anchor="ctr"/>
                </a:tc>
                <a:tc>
                  <a:txBody>
                    <a:bodyPr/>
                    <a:lstStyle/>
                    <a:p>
                      <a:r>
                        <a:rPr lang="en-US" sz="1200" dirty="0"/>
                        <a:t>82</a:t>
                      </a:r>
                    </a:p>
                  </a:txBody>
                  <a:tcPr anchor="ctr"/>
                </a:tc>
                <a:tc>
                  <a:txBody>
                    <a:bodyPr/>
                    <a:lstStyle/>
                    <a:p>
                      <a:r>
                        <a:rPr lang="en-US" sz="1200" dirty="0"/>
                        <a:t>32</a:t>
                      </a:r>
                    </a:p>
                  </a:txBody>
                  <a:tcPr anchor="ctr"/>
                </a:tc>
                <a:tc>
                  <a:txBody>
                    <a:bodyPr/>
                    <a:lstStyle/>
                    <a:p>
                      <a:r>
                        <a:rPr lang="en-US" sz="1200" dirty="0"/>
                        <a:t>43</a:t>
                      </a:r>
                    </a:p>
                  </a:txBody>
                  <a:tcPr anchor="ctr"/>
                </a:tc>
                <a:tc>
                  <a:txBody>
                    <a:bodyPr/>
                    <a:lstStyle/>
                    <a:p>
                      <a:r>
                        <a:rPr lang="en-US" sz="1200" dirty="0"/>
                        <a:t>26</a:t>
                      </a:r>
                    </a:p>
                  </a:txBody>
                  <a:tcPr anchor="ctr"/>
                </a:tc>
                <a:extLst>
                  <a:ext uri="{0D108BD9-81ED-4DB2-BD59-A6C34878D82A}">
                    <a16:rowId xmlns:a16="http://schemas.microsoft.com/office/drawing/2014/main" val="3096829860"/>
                  </a:ext>
                </a:extLst>
              </a:tr>
              <a:tr h="370840">
                <a:tc>
                  <a:txBody>
                    <a:bodyPr/>
                    <a:lstStyle/>
                    <a:p>
                      <a:endParaRPr lang="en-US" sz="1200" dirty="0"/>
                    </a:p>
                  </a:txBody>
                  <a:tcPr anchor="ctr"/>
                </a:tc>
                <a:tc>
                  <a:txBody>
                    <a:bodyPr/>
                    <a:lstStyle/>
                    <a:p>
                      <a:r>
                        <a:rPr lang="en-US" sz="1200" dirty="0"/>
                        <a:t>56</a:t>
                      </a:r>
                    </a:p>
                  </a:txBody>
                  <a:tcPr anchor="ctr"/>
                </a:tc>
                <a:tc>
                  <a:txBody>
                    <a:bodyPr/>
                    <a:lstStyle/>
                    <a:p>
                      <a:r>
                        <a:rPr lang="en-US" sz="1200" dirty="0"/>
                        <a:t>61</a:t>
                      </a:r>
                    </a:p>
                  </a:txBody>
                  <a:tcPr anchor="ctr"/>
                </a:tc>
                <a:tc>
                  <a:txBody>
                    <a:bodyPr/>
                    <a:lstStyle/>
                    <a:p>
                      <a:r>
                        <a:rPr lang="en-US" sz="1200" dirty="0"/>
                        <a:t>33</a:t>
                      </a:r>
                    </a:p>
                  </a:txBody>
                  <a:tcPr anchor="ctr"/>
                </a:tc>
                <a:tc>
                  <a:txBody>
                    <a:bodyPr/>
                    <a:lstStyle/>
                    <a:p>
                      <a:r>
                        <a:rPr lang="en-US" sz="1200" dirty="0"/>
                        <a:t>21</a:t>
                      </a:r>
                    </a:p>
                  </a:txBody>
                  <a:tcPr anchor="ctr"/>
                </a:tc>
                <a:tc>
                  <a:txBody>
                    <a:bodyPr/>
                    <a:lstStyle/>
                    <a:p>
                      <a:r>
                        <a:rPr lang="en-US" sz="1200" dirty="0"/>
                        <a:t>11</a:t>
                      </a:r>
                    </a:p>
                  </a:txBody>
                  <a:tcPr anchor="ctr"/>
                </a:tc>
                <a:tc>
                  <a:txBody>
                    <a:bodyPr/>
                    <a:lstStyle/>
                    <a:p>
                      <a:r>
                        <a:rPr lang="en-US" sz="1200" dirty="0"/>
                        <a:t>11</a:t>
                      </a:r>
                    </a:p>
                  </a:txBody>
                  <a:tcPr anchor="ctr"/>
                </a:tc>
                <a:extLst>
                  <a:ext uri="{0D108BD9-81ED-4DB2-BD59-A6C34878D82A}">
                    <a16:rowId xmlns:a16="http://schemas.microsoft.com/office/drawing/2014/main" val="3446058099"/>
                  </a:ext>
                </a:extLst>
              </a:tr>
              <a:tr h="370840">
                <a:tc>
                  <a:txBody>
                    <a:bodyPr/>
                    <a:lstStyle/>
                    <a:p>
                      <a:r>
                        <a:rPr lang="en-US" sz="1200" dirty="0" err="1"/>
                        <a:t>Swelling</a:t>
                      </a:r>
                      <a:r>
                        <a:rPr lang="en-US" sz="1200" baseline="30000" dirty="0" err="1"/>
                        <a:t>b</a:t>
                      </a:r>
                      <a:endParaRPr lang="en-US" sz="1200" baseline="30000" dirty="0"/>
                    </a:p>
                  </a:txBody>
                  <a:tcPr anchor="ctr"/>
                </a:tc>
                <a:tc>
                  <a:txBody>
                    <a:bodyPr/>
                    <a:lstStyle/>
                    <a:p>
                      <a:r>
                        <a:rPr lang="en-US" sz="1200" dirty="0"/>
                        <a:t>85</a:t>
                      </a:r>
                    </a:p>
                  </a:txBody>
                  <a:tcPr anchor="ctr"/>
                </a:tc>
                <a:tc>
                  <a:txBody>
                    <a:bodyPr/>
                    <a:lstStyle/>
                    <a:p>
                      <a:r>
                        <a:rPr lang="en-US" sz="1200" dirty="0"/>
                        <a:t>56</a:t>
                      </a:r>
                    </a:p>
                  </a:txBody>
                  <a:tcPr anchor="ctr"/>
                </a:tc>
                <a:tc>
                  <a:txBody>
                    <a:bodyPr/>
                    <a:lstStyle/>
                    <a:p>
                      <a:r>
                        <a:rPr lang="en-US" sz="1200" dirty="0"/>
                        <a:t>…</a:t>
                      </a:r>
                      <a:r>
                        <a:rPr lang="en-US" sz="1200" baseline="30000" dirty="0"/>
                        <a:t>c</a:t>
                      </a:r>
                    </a:p>
                  </a:txBody>
                  <a:tcPr anchor="ctr"/>
                </a:tc>
                <a:tc>
                  <a:txBody>
                    <a:bodyPr/>
                    <a:lstStyle/>
                    <a:p>
                      <a:r>
                        <a:rPr lang="en-US" sz="1200" dirty="0"/>
                        <a:t>…</a:t>
                      </a:r>
                    </a:p>
                  </a:txBody>
                  <a:tcPr anchor="ctr"/>
                </a:tc>
                <a:tc>
                  <a:txBody>
                    <a:bodyPr/>
                    <a:lstStyle/>
                    <a:p>
                      <a:r>
                        <a:rPr lang="en-US" sz="1200" dirty="0"/>
                        <a:t>41</a:t>
                      </a:r>
                    </a:p>
                  </a:txBody>
                  <a:tcPr anchor="ctr"/>
                </a:tc>
                <a:tc>
                  <a:txBody>
                    <a:bodyPr/>
                    <a:lstStyle/>
                    <a:p>
                      <a:r>
                        <a:rPr lang="en-US" sz="1200" dirty="0"/>
                        <a:t>39</a:t>
                      </a:r>
                    </a:p>
                  </a:txBody>
                  <a:tcPr anchor="ctr"/>
                </a:tc>
                <a:extLst>
                  <a:ext uri="{0D108BD9-81ED-4DB2-BD59-A6C34878D82A}">
                    <a16:rowId xmlns:a16="http://schemas.microsoft.com/office/drawing/2014/main" val="4281764356"/>
                  </a:ext>
                </a:extLst>
              </a:tr>
              <a:tr h="370840">
                <a:tc>
                  <a:txBody>
                    <a:bodyPr/>
                    <a:lstStyle/>
                    <a:p>
                      <a:r>
                        <a:rPr lang="en-US" sz="1200" dirty="0" err="1"/>
                        <a:t>Erythema</a:t>
                      </a:r>
                      <a:r>
                        <a:rPr lang="en-US" sz="1200" baseline="30000" dirty="0" err="1"/>
                        <a:t>b</a:t>
                      </a:r>
                      <a:endParaRPr lang="en-US" sz="1200" baseline="30000" dirty="0"/>
                    </a:p>
                  </a:txBody>
                  <a:tcPr anchor="ctr"/>
                </a:tc>
                <a:tc>
                  <a:txBody>
                    <a:bodyPr/>
                    <a:lstStyle/>
                    <a:p>
                      <a:r>
                        <a:rPr lang="en-US" sz="1200" dirty="0"/>
                        <a:t>24</a:t>
                      </a:r>
                    </a:p>
                  </a:txBody>
                  <a:tcPr anchor="ctr"/>
                </a:tc>
                <a:tc>
                  <a:txBody>
                    <a:bodyPr/>
                    <a:lstStyle/>
                    <a:p>
                      <a:r>
                        <a:rPr lang="en-US" sz="1200" dirty="0"/>
                        <a:t>38</a:t>
                      </a:r>
                    </a:p>
                  </a:txBody>
                  <a:tcPr anchor="ctr"/>
                </a:tc>
                <a:tc>
                  <a:txBody>
                    <a:bodyPr/>
                    <a:lstStyle/>
                    <a:p>
                      <a:r>
                        <a:rPr lang="en-US" sz="1200" dirty="0"/>
                        <a:t>…</a:t>
                      </a:r>
                    </a:p>
                  </a:txBody>
                  <a:tcPr anchor="ctr"/>
                </a:tc>
                <a:tc>
                  <a:txBody>
                    <a:bodyPr/>
                    <a:lstStyle/>
                    <a:p>
                      <a:r>
                        <a:rPr lang="en-US" sz="1200" dirty="0"/>
                        <a:t>…</a:t>
                      </a:r>
                    </a:p>
                  </a:txBody>
                  <a:tcPr anchor="ctr"/>
                </a:tc>
                <a:tc>
                  <a:txBody>
                    <a:bodyPr/>
                    <a:lstStyle/>
                    <a:p>
                      <a:r>
                        <a:rPr lang="en-US" sz="1200" dirty="0"/>
                        <a:t>…</a:t>
                      </a:r>
                    </a:p>
                  </a:txBody>
                  <a:tcPr anchor="ctr"/>
                </a:tc>
                <a:tc>
                  <a:txBody>
                    <a:bodyPr/>
                    <a:lstStyle/>
                    <a:p>
                      <a:r>
                        <a:rPr lang="en-US" sz="1200" dirty="0"/>
                        <a:t>…</a:t>
                      </a:r>
                    </a:p>
                  </a:txBody>
                  <a:tcPr anchor="ctr"/>
                </a:tc>
                <a:extLst>
                  <a:ext uri="{0D108BD9-81ED-4DB2-BD59-A6C34878D82A}">
                    <a16:rowId xmlns:a16="http://schemas.microsoft.com/office/drawing/2014/main" val="2594340013"/>
                  </a:ext>
                </a:extLst>
              </a:tr>
            </a:tbl>
          </a:graphicData>
        </a:graphic>
      </p:graphicFrame>
      <p:sp>
        <p:nvSpPr>
          <p:cNvPr id="2" name="Title 1">
            <a:extLst>
              <a:ext uri="{FF2B5EF4-FFF2-40B4-BE49-F238E27FC236}">
                <a16:creationId xmlns:a16="http://schemas.microsoft.com/office/drawing/2014/main" id="{97F84FD2-A838-4C70-9341-8EB6C516CCA4}"/>
              </a:ext>
            </a:extLst>
          </p:cNvPr>
          <p:cNvSpPr>
            <a:spLocks noGrp="1"/>
          </p:cNvSpPr>
          <p:nvPr>
            <p:ph type="title"/>
          </p:nvPr>
        </p:nvSpPr>
        <p:spPr>
          <a:xfrm>
            <a:off x="838200" y="-1"/>
            <a:ext cx="10515600" cy="1105949"/>
          </a:xfrm>
        </p:spPr>
        <p:txBody>
          <a:bodyPr/>
          <a:lstStyle/>
          <a:p>
            <a:r>
              <a:rPr lang="en-US" dirty="0"/>
              <a:t>You will know it when you see it?</a:t>
            </a:r>
          </a:p>
        </p:txBody>
      </p:sp>
      <p:sp>
        <p:nvSpPr>
          <p:cNvPr id="3" name="Footer Placeholder 2">
            <a:extLst>
              <a:ext uri="{FF2B5EF4-FFF2-40B4-BE49-F238E27FC236}">
                <a16:creationId xmlns:a16="http://schemas.microsoft.com/office/drawing/2014/main" id="{FA17AA4D-588D-2DD0-274F-3CDFB54F39FF}"/>
              </a:ext>
            </a:extLst>
          </p:cNvPr>
          <p:cNvSpPr>
            <a:spLocks noGrp="1"/>
          </p:cNvSpPr>
          <p:nvPr>
            <p:ph type="ftr" sz="quarter" idx="3"/>
          </p:nvPr>
        </p:nvSpPr>
        <p:spPr>
          <a:xfrm>
            <a:off x="838200" y="6356350"/>
            <a:ext cx="10515600" cy="365125"/>
          </a:xfrm>
        </p:spPr>
        <p:txBody>
          <a:bodyPr/>
          <a:lstStyle/>
          <a:p>
            <a:r>
              <a:rPr lang="en-US"/>
              <a:t>Simel et al. JAMA Ration Clinical Exam. 2009</a:t>
            </a:r>
            <a:endParaRPr lang="en-US" dirty="0"/>
          </a:p>
        </p:txBody>
      </p:sp>
    </p:spTree>
    <p:extLst>
      <p:ext uri="{BB962C8B-B14F-4D97-AF65-F5344CB8AC3E}">
        <p14:creationId xmlns:p14="http://schemas.microsoft.com/office/powerpoint/2010/main" val="424482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7C98BCA4-EEDF-386D-E863-C1AE32340309}"/>
              </a:ext>
            </a:extLst>
          </p:cNvPr>
          <p:cNvGraphicFramePr>
            <a:graphicFrameLocks noGrp="1"/>
          </p:cNvGraphicFramePr>
          <p:nvPr/>
        </p:nvGraphicFramePr>
        <p:xfrm>
          <a:off x="838201" y="1375277"/>
          <a:ext cx="7796642" cy="3484880"/>
        </p:xfrm>
        <a:graphic>
          <a:graphicData uri="http://schemas.openxmlformats.org/drawingml/2006/table">
            <a:tbl>
              <a:tblPr firstRow="1" bandRow="1">
                <a:tableStyleId>{5C22544A-7EE6-4342-B048-85BDC9FD1C3A}</a:tableStyleId>
              </a:tblPr>
              <a:tblGrid>
                <a:gridCol w="1113806">
                  <a:extLst>
                    <a:ext uri="{9D8B030D-6E8A-4147-A177-3AD203B41FA5}">
                      <a16:colId xmlns:a16="http://schemas.microsoft.com/office/drawing/2014/main" val="2269334283"/>
                    </a:ext>
                  </a:extLst>
                </a:gridCol>
                <a:gridCol w="1113806">
                  <a:extLst>
                    <a:ext uri="{9D8B030D-6E8A-4147-A177-3AD203B41FA5}">
                      <a16:colId xmlns:a16="http://schemas.microsoft.com/office/drawing/2014/main" val="1989341746"/>
                    </a:ext>
                  </a:extLst>
                </a:gridCol>
                <a:gridCol w="1113806">
                  <a:extLst>
                    <a:ext uri="{9D8B030D-6E8A-4147-A177-3AD203B41FA5}">
                      <a16:colId xmlns:a16="http://schemas.microsoft.com/office/drawing/2014/main" val="912049336"/>
                    </a:ext>
                  </a:extLst>
                </a:gridCol>
                <a:gridCol w="1113806">
                  <a:extLst>
                    <a:ext uri="{9D8B030D-6E8A-4147-A177-3AD203B41FA5}">
                      <a16:colId xmlns:a16="http://schemas.microsoft.com/office/drawing/2014/main" val="1298533352"/>
                    </a:ext>
                  </a:extLst>
                </a:gridCol>
                <a:gridCol w="1113806">
                  <a:extLst>
                    <a:ext uri="{9D8B030D-6E8A-4147-A177-3AD203B41FA5}">
                      <a16:colId xmlns:a16="http://schemas.microsoft.com/office/drawing/2014/main" val="1698198664"/>
                    </a:ext>
                  </a:extLst>
                </a:gridCol>
                <a:gridCol w="1113806">
                  <a:extLst>
                    <a:ext uri="{9D8B030D-6E8A-4147-A177-3AD203B41FA5}">
                      <a16:colId xmlns:a16="http://schemas.microsoft.com/office/drawing/2014/main" val="3440103852"/>
                    </a:ext>
                  </a:extLst>
                </a:gridCol>
                <a:gridCol w="1113806">
                  <a:extLst>
                    <a:ext uri="{9D8B030D-6E8A-4147-A177-3AD203B41FA5}">
                      <a16:colId xmlns:a16="http://schemas.microsoft.com/office/drawing/2014/main" val="2343234016"/>
                    </a:ext>
                  </a:extLst>
                </a:gridCol>
              </a:tblGrid>
              <a:tr h="370840">
                <a:tc>
                  <a:txBody>
                    <a:bodyPr/>
                    <a:lstStyle/>
                    <a:p>
                      <a:r>
                        <a:rPr lang="en-US" sz="1400" dirty="0"/>
                        <a:t>Signs and Symptoms</a:t>
                      </a:r>
                    </a:p>
                  </a:txBody>
                  <a:tcPr anchor="ctr"/>
                </a:tc>
                <a:tc gridSpan="6">
                  <a:txBody>
                    <a:bodyPr/>
                    <a:lstStyle/>
                    <a:p>
                      <a:r>
                        <a:rPr lang="en-US" sz="1400" dirty="0"/>
                        <a:t>Source</a:t>
                      </a:r>
                    </a:p>
                  </a:txBody>
                  <a:tcPr anchor="ct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66510797"/>
                  </a:ext>
                </a:extLst>
              </a:tr>
              <a:tr h="370840">
                <a:tc>
                  <a:txBody>
                    <a:bodyPr/>
                    <a:lstStyle/>
                    <a:p>
                      <a:endParaRPr lang="en-US" sz="1200"/>
                    </a:p>
                  </a:txBody>
                  <a:tcPr anchor="ctr"/>
                </a:tc>
                <a:tc gridSpan="2">
                  <a:txBody>
                    <a:bodyPr/>
                    <a:lstStyle/>
                    <a:p>
                      <a:r>
                        <a:rPr lang="en-US" sz="1200" b="1" dirty="0" err="1"/>
                        <a:t>O’Donell</a:t>
                      </a:r>
                      <a:r>
                        <a:rPr lang="en-US" sz="1200" b="1" dirty="0"/>
                        <a:t> et al,</a:t>
                      </a:r>
                      <a:r>
                        <a:rPr lang="en-US" sz="1200" b="1" baseline="30000" dirty="0"/>
                        <a:t>3</a:t>
                      </a:r>
                      <a:r>
                        <a:rPr lang="en-US" sz="1200" b="1" dirty="0"/>
                        <a:t> Grade A, %</a:t>
                      </a:r>
                    </a:p>
                  </a:txBody>
                  <a:tcPr anchor="ctr"/>
                </a:tc>
                <a:tc hMerge="1">
                  <a:txBody>
                    <a:bodyPr/>
                    <a:lstStyle/>
                    <a:p>
                      <a:endParaRPr lang="en-US" sz="1400" dirty="0"/>
                    </a:p>
                  </a:txBody>
                  <a:tcPr/>
                </a:tc>
                <a:tc gridSpan="2">
                  <a:txBody>
                    <a:bodyPr/>
                    <a:lstStyle/>
                    <a:p>
                      <a:r>
                        <a:rPr lang="en-US" sz="1200" b="1" dirty="0"/>
                        <a:t>Hager,</a:t>
                      </a:r>
                      <a:r>
                        <a:rPr lang="en-US" sz="1200" b="1" baseline="30000" dirty="0"/>
                        <a:t>4</a:t>
                      </a:r>
                      <a:r>
                        <a:rPr lang="en-US" sz="1200" b="1" dirty="0"/>
                        <a:t> Grade B, %</a:t>
                      </a:r>
                    </a:p>
                  </a:txBody>
                  <a:tcPr anchor="ctr"/>
                </a:tc>
                <a:tc hMerge="1">
                  <a:txBody>
                    <a:bodyPr/>
                    <a:lstStyle/>
                    <a:p>
                      <a:endParaRPr lang="en-US" sz="1400" dirty="0"/>
                    </a:p>
                  </a:txBody>
                  <a:tcPr/>
                </a:tc>
                <a:tc gridSpan="2">
                  <a:txBody>
                    <a:bodyPr/>
                    <a:lstStyle/>
                    <a:p>
                      <a:r>
                        <a:rPr lang="en-US" sz="1200" b="1" dirty="0"/>
                        <a:t>Molloy et al,</a:t>
                      </a:r>
                      <a:r>
                        <a:rPr lang="en-US" sz="1200" b="1" baseline="30000" dirty="0"/>
                        <a:t>12</a:t>
                      </a:r>
                      <a:r>
                        <a:rPr lang="en-US" sz="1200" b="1" dirty="0"/>
                        <a:t> Grade A, %</a:t>
                      </a:r>
                    </a:p>
                  </a:txBody>
                  <a:tcPr anchor="ctr"/>
                </a:tc>
                <a:tc hMerge="1">
                  <a:txBody>
                    <a:bodyPr/>
                    <a:lstStyle/>
                    <a:p>
                      <a:endParaRPr lang="en-US" sz="1400" dirty="0"/>
                    </a:p>
                  </a:txBody>
                  <a:tcPr/>
                </a:tc>
                <a:extLst>
                  <a:ext uri="{0D108BD9-81ED-4DB2-BD59-A6C34878D82A}">
                    <a16:rowId xmlns:a16="http://schemas.microsoft.com/office/drawing/2014/main" val="4263235126"/>
                  </a:ext>
                </a:extLst>
              </a:tr>
              <a:tr h="370840">
                <a:tc>
                  <a:txBody>
                    <a:bodyPr/>
                    <a:lstStyle/>
                    <a:p>
                      <a:endParaRPr lang="en-US" sz="1200"/>
                    </a:p>
                  </a:txBody>
                  <a:tcPr anchor="ctr"/>
                </a:tc>
                <a:tc>
                  <a:txBody>
                    <a:bodyPr/>
                    <a:lstStyle/>
                    <a:p>
                      <a:r>
                        <a:rPr lang="en-US" sz="1200" b="1" dirty="0"/>
                        <a:t>DVT+</a:t>
                      </a:r>
                    </a:p>
                  </a:txBody>
                  <a:tcPr anchor="ctr"/>
                </a:tc>
                <a:tc>
                  <a:txBody>
                    <a:bodyPr/>
                    <a:lstStyle/>
                    <a:p>
                      <a:r>
                        <a:rPr lang="en-US" sz="1200" b="1" dirty="0"/>
                        <a:t>DVT-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DVT+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DVT-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DVT+</a:t>
                      </a:r>
                    </a:p>
                  </a:txBody>
                  <a:tcPr anchor="ctr"/>
                </a:tc>
                <a:tc>
                  <a:txBody>
                    <a:bodyPr/>
                    <a:lstStyle/>
                    <a:p>
                      <a:r>
                        <a:rPr lang="en-US" sz="1200" b="1" dirty="0"/>
                        <a:t>DVT-</a:t>
                      </a:r>
                    </a:p>
                  </a:txBody>
                  <a:tcPr anchor="ctr"/>
                </a:tc>
                <a:extLst>
                  <a:ext uri="{0D108BD9-81ED-4DB2-BD59-A6C34878D82A}">
                    <a16:rowId xmlns:a16="http://schemas.microsoft.com/office/drawing/2014/main" val="1786233299"/>
                  </a:ext>
                </a:extLst>
              </a:tr>
              <a:tr h="370840">
                <a:tc>
                  <a:txBody>
                    <a:bodyPr/>
                    <a:lstStyle/>
                    <a:p>
                      <a:r>
                        <a:rPr lang="en-US" sz="1200" dirty="0"/>
                        <a:t>Pain</a:t>
                      </a:r>
                    </a:p>
                  </a:txBody>
                  <a:tcPr anchor="ctr"/>
                </a:tc>
                <a:tc>
                  <a:txBody>
                    <a:bodyPr/>
                    <a:lstStyle/>
                    <a:p>
                      <a:r>
                        <a:rPr lang="en-US" sz="1200" dirty="0"/>
                        <a:t>78</a:t>
                      </a:r>
                    </a:p>
                  </a:txBody>
                  <a:tcPr anchor="ctr"/>
                </a:tc>
                <a:tc>
                  <a:txBody>
                    <a:bodyPr/>
                    <a:lstStyle/>
                    <a:p>
                      <a:r>
                        <a:rPr lang="en-US" sz="1200" dirty="0"/>
                        <a:t>75</a:t>
                      </a:r>
                    </a:p>
                  </a:txBody>
                  <a:tcPr anchor="ctr"/>
                </a:tc>
                <a:tc>
                  <a:txBody>
                    <a:bodyPr/>
                    <a:lstStyle/>
                    <a:p>
                      <a:r>
                        <a:rPr lang="en-US" sz="1200" dirty="0"/>
                        <a:t>90</a:t>
                      </a:r>
                    </a:p>
                  </a:txBody>
                  <a:tcPr anchor="ctr"/>
                </a:tc>
                <a:tc>
                  <a:txBody>
                    <a:bodyPr/>
                    <a:lstStyle/>
                    <a:p>
                      <a:r>
                        <a:rPr lang="en-US" sz="1200" dirty="0"/>
                        <a:t>97</a:t>
                      </a:r>
                    </a:p>
                  </a:txBody>
                  <a:tcPr anchor="ctr"/>
                </a:tc>
                <a:tc>
                  <a:txBody>
                    <a:bodyPr/>
                    <a:lstStyle/>
                    <a:p>
                      <a:r>
                        <a:rPr lang="en-US" sz="1200" dirty="0"/>
                        <a:t>48</a:t>
                      </a:r>
                    </a:p>
                  </a:txBody>
                  <a:tcPr anchor="ctr"/>
                </a:tc>
                <a:tc>
                  <a:txBody>
                    <a:bodyPr/>
                    <a:lstStyle/>
                    <a:p>
                      <a:r>
                        <a:rPr lang="en-US" sz="1200" dirty="0"/>
                        <a:t>23</a:t>
                      </a:r>
                    </a:p>
                  </a:txBody>
                  <a:tcPr anchor="ctr"/>
                </a:tc>
                <a:extLst>
                  <a:ext uri="{0D108BD9-81ED-4DB2-BD59-A6C34878D82A}">
                    <a16:rowId xmlns:a16="http://schemas.microsoft.com/office/drawing/2014/main" val="1752485741"/>
                  </a:ext>
                </a:extLst>
              </a:tr>
              <a:tr h="370840">
                <a:tc>
                  <a:txBody>
                    <a:bodyPr/>
                    <a:lstStyle/>
                    <a:p>
                      <a:r>
                        <a:rPr lang="en-US" sz="1200" dirty="0"/>
                        <a:t>Tenderness</a:t>
                      </a:r>
                    </a:p>
                  </a:txBody>
                  <a:tcPr anchor="ctr"/>
                </a:tc>
                <a:tc>
                  <a:txBody>
                    <a:bodyPr/>
                    <a:lstStyle/>
                    <a:p>
                      <a:r>
                        <a:rPr lang="en-US" sz="1200" dirty="0"/>
                        <a:t>76</a:t>
                      </a:r>
                    </a:p>
                  </a:txBody>
                  <a:tcPr anchor="ctr"/>
                </a:tc>
                <a:tc>
                  <a:txBody>
                    <a:bodyPr/>
                    <a:lstStyle/>
                    <a:p>
                      <a:r>
                        <a:rPr lang="en-US" sz="1200" dirty="0"/>
                        <a:t>89</a:t>
                      </a:r>
                    </a:p>
                  </a:txBody>
                  <a:tcPr anchor="ctr"/>
                </a:tc>
                <a:tc>
                  <a:txBody>
                    <a:bodyPr/>
                    <a:lstStyle/>
                    <a:p>
                      <a:r>
                        <a:rPr lang="en-US" sz="1200" dirty="0"/>
                        <a:t>84</a:t>
                      </a:r>
                    </a:p>
                  </a:txBody>
                  <a:tcPr anchor="ctr"/>
                </a:tc>
                <a:tc>
                  <a:txBody>
                    <a:bodyPr/>
                    <a:lstStyle/>
                    <a:p>
                      <a:r>
                        <a:rPr lang="en-US" sz="1200" dirty="0"/>
                        <a:t>74</a:t>
                      </a:r>
                    </a:p>
                  </a:txBody>
                  <a:tcPr anchor="ctr"/>
                </a:tc>
                <a:tc>
                  <a:txBody>
                    <a:bodyPr/>
                    <a:lstStyle/>
                    <a:p>
                      <a:r>
                        <a:rPr lang="en-US" sz="1200" dirty="0"/>
                        <a:t>43</a:t>
                      </a:r>
                    </a:p>
                  </a:txBody>
                  <a:tcPr anchor="ctr"/>
                </a:tc>
                <a:tc>
                  <a:txBody>
                    <a:bodyPr/>
                    <a:lstStyle/>
                    <a:p>
                      <a:r>
                        <a:rPr lang="en-US" sz="1200" dirty="0"/>
                        <a:t>35</a:t>
                      </a:r>
                    </a:p>
                  </a:txBody>
                  <a:tcPr anchor="ctr"/>
                </a:tc>
                <a:extLst>
                  <a:ext uri="{0D108BD9-81ED-4DB2-BD59-A6C34878D82A}">
                    <a16:rowId xmlns:a16="http://schemas.microsoft.com/office/drawing/2014/main" val="3091314891"/>
                  </a:ext>
                </a:extLst>
              </a:tr>
              <a:tr h="370840">
                <a:tc>
                  <a:txBody>
                    <a:bodyPr/>
                    <a:lstStyle/>
                    <a:p>
                      <a:r>
                        <a:rPr lang="en-US" sz="1200" dirty="0"/>
                        <a:t>Edema</a:t>
                      </a:r>
                    </a:p>
                  </a:txBody>
                  <a:tcPr anchor="ctr"/>
                </a:tc>
                <a:tc>
                  <a:txBody>
                    <a:bodyPr/>
                    <a:lstStyle/>
                    <a:p>
                      <a:r>
                        <a:rPr lang="en-US" sz="1200" dirty="0"/>
                        <a:t>78</a:t>
                      </a:r>
                    </a:p>
                  </a:txBody>
                  <a:tcPr anchor="ctr"/>
                </a:tc>
                <a:tc>
                  <a:txBody>
                    <a:bodyPr/>
                    <a:lstStyle/>
                    <a:p>
                      <a:r>
                        <a:rPr lang="en-US" sz="1200" dirty="0"/>
                        <a:t>67</a:t>
                      </a:r>
                    </a:p>
                  </a:txBody>
                  <a:tcPr anchor="ctr"/>
                </a:tc>
                <a:tc>
                  <a:txBody>
                    <a:bodyPr/>
                    <a:lstStyle/>
                    <a:p>
                      <a:r>
                        <a:rPr lang="en-US" sz="1200" dirty="0"/>
                        <a:t>82</a:t>
                      </a:r>
                    </a:p>
                  </a:txBody>
                  <a:tcPr anchor="ctr"/>
                </a:tc>
                <a:tc>
                  <a:txBody>
                    <a:bodyPr/>
                    <a:lstStyle/>
                    <a:p>
                      <a:r>
                        <a:rPr lang="en-US" sz="1200" dirty="0"/>
                        <a:t>32</a:t>
                      </a:r>
                    </a:p>
                  </a:txBody>
                  <a:tcPr anchor="ctr"/>
                </a:tc>
                <a:tc>
                  <a:txBody>
                    <a:bodyPr/>
                    <a:lstStyle/>
                    <a:p>
                      <a:r>
                        <a:rPr lang="en-US" sz="1200" dirty="0"/>
                        <a:t>43</a:t>
                      </a:r>
                    </a:p>
                  </a:txBody>
                  <a:tcPr anchor="ctr"/>
                </a:tc>
                <a:tc>
                  <a:txBody>
                    <a:bodyPr/>
                    <a:lstStyle/>
                    <a:p>
                      <a:r>
                        <a:rPr lang="en-US" sz="1200" dirty="0"/>
                        <a:t>26</a:t>
                      </a:r>
                    </a:p>
                  </a:txBody>
                  <a:tcPr anchor="ctr"/>
                </a:tc>
                <a:extLst>
                  <a:ext uri="{0D108BD9-81ED-4DB2-BD59-A6C34878D82A}">
                    <a16:rowId xmlns:a16="http://schemas.microsoft.com/office/drawing/2014/main" val="3096829860"/>
                  </a:ext>
                </a:extLst>
              </a:tr>
              <a:tr h="370840">
                <a:tc>
                  <a:txBody>
                    <a:bodyPr/>
                    <a:lstStyle/>
                    <a:p>
                      <a:endParaRPr lang="en-US" sz="1200" dirty="0"/>
                    </a:p>
                  </a:txBody>
                  <a:tcPr anchor="ctr"/>
                </a:tc>
                <a:tc>
                  <a:txBody>
                    <a:bodyPr/>
                    <a:lstStyle/>
                    <a:p>
                      <a:r>
                        <a:rPr lang="en-US" sz="1200" dirty="0"/>
                        <a:t>56</a:t>
                      </a:r>
                    </a:p>
                  </a:txBody>
                  <a:tcPr anchor="ctr"/>
                </a:tc>
                <a:tc>
                  <a:txBody>
                    <a:bodyPr/>
                    <a:lstStyle/>
                    <a:p>
                      <a:r>
                        <a:rPr lang="en-US" sz="1200" dirty="0"/>
                        <a:t>61</a:t>
                      </a:r>
                    </a:p>
                  </a:txBody>
                  <a:tcPr anchor="ctr"/>
                </a:tc>
                <a:tc>
                  <a:txBody>
                    <a:bodyPr/>
                    <a:lstStyle/>
                    <a:p>
                      <a:r>
                        <a:rPr lang="en-US" sz="1200" dirty="0"/>
                        <a:t>33</a:t>
                      </a:r>
                    </a:p>
                  </a:txBody>
                  <a:tcPr anchor="ctr"/>
                </a:tc>
                <a:tc>
                  <a:txBody>
                    <a:bodyPr/>
                    <a:lstStyle/>
                    <a:p>
                      <a:r>
                        <a:rPr lang="en-US" sz="1200" dirty="0"/>
                        <a:t>21</a:t>
                      </a:r>
                    </a:p>
                  </a:txBody>
                  <a:tcPr anchor="ctr"/>
                </a:tc>
                <a:tc>
                  <a:txBody>
                    <a:bodyPr/>
                    <a:lstStyle/>
                    <a:p>
                      <a:r>
                        <a:rPr lang="en-US" sz="1200" dirty="0"/>
                        <a:t>11</a:t>
                      </a:r>
                    </a:p>
                  </a:txBody>
                  <a:tcPr anchor="ctr"/>
                </a:tc>
                <a:tc>
                  <a:txBody>
                    <a:bodyPr/>
                    <a:lstStyle/>
                    <a:p>
                      <a:r>
                        <a:rPr lang="en-US" sz="1200" dirty="0"/>
                        <a:t>11</a:t>
                      </a:r>
                    </a:p>
                  </a:txBody>
                  <a:tcPr anchor="ctr"/>
                </a:tc>
                <a:extLst>
                  <a:ext uri="{0D108BD9-81ED-4DB2-BD59-A6C34878D82A}">
                    <a16:rowId xmlns:a16="http://schemas.microsoft.com/office/drawing/2014/main" val="3446058099"/>
                  </a:ext>
                </a:extLst>
              </a:tr>
              <a:tr h="370840">
                <a:tc>
                  <a:txBody>
                    <a:bodyPr/>
                    <a:lstStyle/>
                    <a:p>
                      <a:r>
                        <a:rPr lang="en-US" sz="1200" dirty="0" err="1"/>
                        <a:t>Swelling</a:t>
                      </a:r>
                      <a:r>
                        <a:rPr lang="en-US" sz="1200" baseline="30000" dirty="0" err="1"/>
                        <a:t>b</a:t>
                      </a:r>
                      <a:endParaRPr lang="en-US" sz="1200" baseline="30000" dirty="0"/>
                    </a:p>
                  </a:txBody>
                  <a:tcPr anchor="ctr"/>
                </a:tc>
                <a:tc>
                  <a:txBody>
                    <a:bodyPr/>
                    <a:lstStyle/>
                    <a:p>
                      <a:r>
                        <a:rPr lang="en-US" sz="1200" dirty="0"/>
                        <a:t>85</a:t>
                      </a:r>
                    </a:p>
                  </a:txBody>
                  <a:tcPr anchor="ctr"/>
                </a:tc>
                <a:tc>
                  <a:txBody>
                    <a:bodyPr/>
                    <a:lstStyle/>
                    <a:p>
                      <a:r>
                        <a:rPr lang="en-US" sz="1200" dirty="0"/>
                        <a:t>56</a:t>
                      </a:r>
                    </a:p>
                  </a:txBody>
                  <a:tcPr anchor="ctr"/>
                </a:tc>
                <a:tc>
                  <a:txBody>
                    <a:bodyPr/>
                    <a:lstStyle/>
                    <a:p>
                      <a:r>
                        <a:rPr lang="en-US" sz="1200" dirty="0"/>
                        <a:t>…</a:t>
                      </a:r>
                      <a:r>
                        <a:rPr lang="en-US" sz="1200" baseline="30000" dirty="0"/>
                        <a:t>c</a:t>
                      </a:r>
                    </a:p>
                  </a:txBody>
                  <a:tcPr anchor="ctr"/>
                </a:tc>
                <a:tc>
                  <a:txBody>
                    <a:bodyPr/>
                    <a:lstStyle/>
                    <a:p>
                      <a:r>
                        <a:rPr lang="en-US" sz="1200" dirty="0"/>
                        <a:t>…</a:t>
                      </a:r>
                    </a:p>
                  </a:txBody>
                  <a:tcPr anchor="ctr"/>
                </a:tc>
                <a:tc>
                  <a:txBody>
                    <a:bodyPr/>
                    <a:lstStyle/>
                    <a:p>
                      <a:r>
                        <a:rPr lang="en-US" sz="1200" dirty="0"/>
                        <a:t>41</a:t>
                      </a:r>
                    </a:p>
                  </a:txBody>
                  <a:tcPr anchor="ctr"/>
                </a:tc>
                <a:tc>
                  <a:txBody>
                    <a:bodyPr/>
                    <a:lstStyle/>
                    <a:p>
                      <a:r>
                        <a:rPr lang="en-US" sz="1200" dirty="0"/>
                        <a:t>39</a:t>
                      </a:r>
                    </a:p>
                  </a:txBody>
                  <a:tcPr anchor="ctr"/>
                </a:tc>
                <a:extLst>
                  <a:ext uri="{0D108BD9-81ED-4DB2-BD59-A6C34878D82A}">
                    <a16:rowId xmlns:a16="http://schemas.microsoft.com/office/drawing/2014/main" val="4281764356"/>
                  </a:ext>
                </a:extLst>
              </a:tr>
              <a:tr h="370840">
                <a:tc>
                  <a:txBody>
                    <a:bodyPr/>
                    <a:lstStyle/>
                    <a:p>
                      <a:r>
                        <a:rPr lang="en-US" sz="1200" dirty="0" err="1"/>
                        <a:t>Erythema</a:t>
                      </a:r>
                      <a:r>
                        <a:rPr lang="en-US" sz="1200" baseline="30000" dirty="0" err="1"/>
                        <a:t>b</a:t>
                      </a:r>
                      <a:endParaRPr lang="en-US" sz="1200" baseline="30000" dirty="0"/>
                    </a:p>
                  </a:txBody>
                  <a:tcPr anchor="ctr"/>
                </a:tc>
                <a:tc>
                  <a:txBody>
                    <a:bodyPr/>
                    <a:lstStyle/>
                    <a:p>
                      <a:r>
                        <a:rPr lang="en-US" sz="1200" dirty="0"/>
                        <a:t>24</a:t>
                      </a:r>
                    </a:p>
                  </a:txBody>
                  <a:tcPr anchor="ctr"/>
                </a:tc>
                <a:tc>
                  <a:txBody>
                    <a:bodyPr/>
                    <a:lstStyle/>
                    <a:p>
                      <a:r>
                        <a:rPr lang="en-US" sz="1200" dirty="0"/>
                        <a:t>38</a:t>
                      </a:r>
                    </a:p>
                  </a:txBody>
                  <a:tcPr anchor="ctr"/>
                </a:tc>
                <a:tc>
                  <a:txBody>
                    <a:bodyPr/>
                    <a:lstStyle/>
                    <a:p>
                      <a:r>
                        <a:rPr lang="en-US" sz="1200" dirty="0"/>
                        <a:t>…</a:t>
                      </a:r>
                    </a:p>
                  </a:txBody>
                  <a:tcPr anchor="ctr"/>
                </a:tc>
                <a:tc>
                  <a:txBody>
                    <a:bodyPr/>
                    <a:lstStyle/>
                    <a:p>
                      <a:r>
                        <a:rPr lang="en-US" sz="1200" dirty="0"/>
                        <a:t>…</a:t>
                      </a:r>
                    </a:p>
                  </a:txBody>
                  <a:tcPr anchor="ctr"/>
                </a:tc>
                <a:tc>
                  <a:txBody>
                    <a:bodyPr/>
                    <a:lstStyle/>
                    <a:p>
                      <a:r>
                        <a:rPr lang="en-US" sz="1200" dirty="0"/>
                        <a:t>…</a:t>
                      </a:r>
                    </a:p>
                  </a:txBody>
                  <a:tcPr anchor="ctr"/>
                </a:tc>
                <a:tc>
                  <a:txBody>
                    <a:bodyPr/>
                    <a:lstStyle/>
                    <a:p>
                      <a:r>
                        <a:rPr lang="en-US" sz="1200" dirty="0"/>
                        <a:t>…</a:t>
                      </a:r>
                    </a:p>
                  </a:txBody>
                  <a:tcPr anchor="ctr"/>
                </a:tc>
                <a:extLst>
                  <a:ext uri="{0D108BD9-81ED-4DB2-BD59-A6C34878D82A}">
                    <a16:rowId xmlns:a16="http://schemas.microsoft.com/office/drawing/2014/main" val="2594340013"/>
                  </a:ext>
                </a:extLst>
              </a:tr>
            </a:tbl>
          </a:graphicData>
        </a:graphic>
      </p:graphicFrame>
      <p:sp>
        <p:nvSpPr>
          <p:cNvPr id="2" name="Title 1">
            <a:extLst>
              <a:ext uri="{FF2B5EF4-FFF2-40B4-BE49-F238E27FC236}">
                <a16:creationId xmlns:a16="http://schemas.microsoft.com/office/drawing/2014/main" id="{97F84FD2-A838-4C70-9341-8EB6C516CCA4}"/>
              </a:ext>
            </a:extLst>
          </p:cNvPr>
          <p:cNvSpPr>
            <a:spLocks noGrp="1"/>
          </p:cNvSpPr>
          <p:nvPr>
            <p:ph type="title"/>
          </p:nvPr>
        </p:nvSpPr>
        <p:spPr>
          <a:xfrm>
            <a:off x="838200" y="-1"/>
            <a:ext cx="10515600" cy="1105949"/>
          </a:xfrm>
        </p:spPr>
        <p:txBody>
          <a:bodyPr/>
          <a:lstStyle/>
          <a:p>
            <a:r>
              <a:rPr lang="en-US" dirty="0"/>
              <a:t>You will know it when you see it?</a:t>
            </a:r>
          </a:p>
        </p:txBody>
      </p:sp>
      <p:sp>
        <p:nvSpPr>
          <p:cNvPr id="3" name="Footer Placeholder 2">
            <a:extLst>
              <a:ext uri="{FF2B5EF4-FFF2-40B4-BE49-F238E27FC236}">
                <a16:creationId xmlns:a16="http://schemas.microsoft.com/office/drawing/2014/main" id="{FA17AA4D-588D-2DD0-274F-3CDFB54F39FF}"/>
              </a:ext>
            </a:extLst>
          </p:cNvPr>
          <p:cNvSpPr>
            <a:spLocks noGrp="1"/>
          </p:cNvSpPr>
          <p:nvPr>
            <p:ph type="ftr" sz="quarter" idx="3"/>
          </p:nvPr>
        </p:nvSpPr>
        <p:spPr>
          <a:xfrm>
            <a:off x="838200" y="6356350"/>
            <a:ext cx="10515600" cy="365125"/>
          </a:xfrm>
        </p:spPr>
        <p:txBody>
          <a:bodyPr/>
          <a:lstStyle/>
          <a:p>
            <a:r>
              <a:rPr lang="en-US"/>
              <a:t>Simel et al. JAMA Ration Clinical Exam. 2009</a:t>
            </a:r>
            <a:endParaRPr lang="en-US" dirty="0"/>
          </a:p>
        </p:txBody>
      </p:sp>
      <p:sp>
        <p:nvSpPr>
          <p:cNvPr id="7" name="Callout: Line 6">
            <a:extLst>
              <a:ext uri="{FF2B5EF4-FFF2-40B4-BE49-F238E27FC236}">
                <a16:creationId xmlns:a16="http://schemas.microsoft.com/office/drawing/2014/main" id="{05A820D6-9516-4F3A-BCAD-1C9DDD08F0E0}"/>
              </a:ext>
            </a:extLst>
          </p:cNvPr>
          <p:cNvSpPr/>
          <p:nvPr/>
        </p:nvSpPr>
        <p:spPr>
          <a:xfrm>
            <a:off x="904102" y="5129486"/>
            <a:ext cx="7155161" cy="842365"/>
          </a:xfrm>
          <a:prstGeom prst="borderCallout1">
            <a:avLst>
              <a:gd name="adj1" fmla="val -4687"/>
              <a:gd name="adj2" fmla="val 82661"/>
              <a:gd name="adj3" fmla="val -259604"/>
              <a:gd name="adj4" fmla="val 80877"/>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Clinical features are not highly specific; however, the absence of symptoms does decrease the likelihood of DVT drastically (LR 0.4)</a:t>
            </a:r>
          </a:p>
        </p:txBody>
      </p:sp>
      <p:pic>
        <p:nvPicPr>
          <p:cNvPr id="19" name="Picture 18" descr="A cube with multiple squares&#10;&#10;Description automatically generated with medium confidence">
            <a:extLst>
              <a:ext uri="{FF2B5EF4-FFF2-40B4-BE49-F238E27FC236}">
                <a16:creationId xmlns:a16="http://schemas.microsoft.com/office/drawing/2014/main" id="{7CD6E979-C587-5591-4769-11F2888F46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0475" y="2751119"/>
            <a:ext cx="3294535" cy="3412981"/>
          </a:xfrm>
          <a:prstGeom prst="rect">
            <a:avLst/>
          </a:prstGeom>
        </p:spPr>
      </p:pic>
      <p:sp>
        <p:nvSpPr>
          <p:cNvPr id="5" name="TextBox 4">
            <a:extLst>
              <a:ext uri="{FF2B5EF4-FFF2-40B4-BE49-F238E27FC236}">
                <a16:creationId xmlns:a16="http://schemas.microsoft.com/office/drawing/2014/main" id="{1AA4DA56-2DEB-FFBA-42AF-F86A85F9C1B6}"/>
              </a:ext>
            </a:extLst>
          </p:cNvPr>
          <p:cNvSpPr txBox="1"/>
          <p:nvPr/>
        </p:nvSpPr>
        <p:spPr>
          <a:xfrm>
            <a:off x="8888559" y="1987045"/>
            <a:ext cx="2919283" cy="646331"/>
          </a:xfrm>
          <a:prstGeom prst="rect">
            <a:avLst/>
          </a:prstGeom>
          <a:noFill/>
        </p:spPr>
        <p:txBody>
          <a:bodyPr wrap="square">
            <a:spAutoFit/>
          </a:bodyPr>
          <a:lstStyle/>
          <a:p>
            <a:r>
              <a:rPr lang="en-US" dirty="0">
                <a:solidFill>
                  <a:schemeClr val="accent1"/>
                </a:solidFill>
                <a:effectLst/>
                <a:latin typeface="Helvetica" pitchFamily="2" charset="0"/>
              </a:rPr>
              <a:t>Things aren't always what they appear/seem to be…</a:t>
            </a:r>
          </a:p>
        </p:txBody>
      </p:sp>
    </p:spTree>
    <p:extLst>
      <p:ext uri="{BB962C8B-B14F-4D97-AF65-F5344CB8AC3E}">
        <p14:creationId xmlns:p14="http://schemas.microsoft.com/office/powerpoint/2010/main" val="23822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3F668-DFD4-4EFD-976A-C0F039CD5181}"/>
              </a:ext>
            </a:extLst>
          </p:cNvPr>
          <p:cNvSpPr>
            <a:spLocks noGrp="1"/>
          </p:cNvSpPr>
          <p:nvPr>
            <p:ph sz="half" idx="1"/>
          </p:nvPr>
        </p:nvSpPr>
        <p:spPr/>
        <p:txBody>
          <a:bodyPr>
            <a:normAutofit fontScale="85000" lnSpcReduction="10000"/>
          </a:bodyPr>
          <a:lstStyle/>
          <a:p>
            <a:r>
              <a:rPr lang="en-US" dirty="0"/>
              <a:t>Wide variety of presenting features, from asymptomatic to shock or sudden death </a:t>
            </a:r>
          </a:p>
          <a:p>
            <a:r>
              <a:rPr lang="en-US" dirty="0"/>
              <a:t>Critical to have high level of suspicion </a:t>
            </a:r>
          </a:p>
          <a:p>
            <a:r>
              <a:rPr lang="en-US" dirty="0"/>
              <a:t>Most common symptoms:</a:t>
            </a:r>
          </a:p>
          <a:p>
            <a:pPr lvl="1"/>
            <a:r>
              <a:rPr lang="en-US" dirty="0"/>
              <a:t>Dyspnea at rest or with exertion (73%)</a:t>
            </a:r>
          </a:p>
          <a:p>
            <a:pPr lvl="1"/>
            <a:r>
              <a:rPr lang="en-US" dirty="0"/>
              <a:t>Pleuritic pain (67%)</a:t>
            </a:r>
          </a:p>
          <a:p>
            <a:pPr lvl="1"/>
            <a:r>
              <a:rPr lang="en-US" dirty="0"/>
              <a:t>Cough (37%)</a:t>
            </a:r>
          </a:p>
          <a:p>
            <a:pPr lvl="1"/>
            <a:r>
              <a:rPr lang="en-US" dirty="0"/>
              <a:t>Orthopnea (28%)</a:t>
            </a:r>
          </a:p>
          <a:p>
            <a:pPr lvl="1"/>
            <a:r>
              <a:rPr lang="en-US" dirty="0"/>
              <a:t>Calf or thigh pain and/or swelling (44%)</a:t>
            </a:r>
          </a:p>
          <a:p>
            <a:pPr lvl="1"/>
            <a:r>
              <a:rPr lang="en-US" dirty="0"/>
              <a:t>Wheezing (21%)</a:t>
            </a:r>
          </a:p>
          <a:p>
            <a:pPr lvl="1"/>
            <a:r>
              <a:rPr lang="en-US" dirty="0"/>
              <a:t>Hemoptysis (12%) </a:t>
            </a:r>
          </a:p>
        </p:txBody>
      </p:sp>
      <p:sp>
        <p:nvSpPr>
          <p:cNvPr id="2" name="Title 1">
            <a:extLst>
              <a:ext uri="{FF2B5EF4-FFF2-40B4-BE49-F238E27FC236}">
                <a16:creationId xmlns:a16="http://schemas.microsoft.com/office/drawing/2014/main" id="{10F7063D-0B2C-4D91-8800-D8722EB2FFD6}"/>
              </a:ext>
            </a:extLst>
          </p:cNvPr>
          <p:cNvSpPr>
            <a:spLocks noGrp="1"/>
          </p:cNvSpPr>
          <p:nvPr>
            <p:ph type="title"/>
          </p:nvPr>
        </p:nvSpPr>
        <p:spPr/>
        <p:txBody>
          <a:bodyPr/>
          <a:lstStyle/>
          <a:p>
            <a:r>
              <a:rPr lang="en-US" dirty="0"/>
              <a:t>Acute PE</a:t>
            </a:r>
          </a:p>
        </p:txBody>
      </p:sp>
      <p:sp>
        <p:nvSpPr>
          <p:cNvPr id="6" name="Footer Placeholder 5">
            <a:extLst>
              <a:ext uri="{FF2B5EF4-FFF2-40B4-BE49-F238E27FC236}">
                <a16:creationId xmlns:a16="http://schemas.microsoft.com/office/drawing/2014/main" id="{2AD7E06D-FEE3-2FAB-714E-2309C4D16EC4}"/>
              </a:ext>
            </a:extLst>
          </p:cNvPr>
          <p:cNvSpPr>
            <a:spLocks noGrp="1"/>
          </p:cNvSpPr>
          <p:nvPr>
            <p:ph type="ftr" sz="quarter" idx="3"/>
          </p:nvPr>
        </p:nvSpPr>
        <p:spPr/>
        <p:txBody>
          <a:bodyPr/>
          <a:lstStyle/>
          <a:p>
            <a:r>
              <a:rPr lang="en-US"/>
              <a:t>Lim et al. ASH Blood Advances. 2018</a:t>
            </a:r>
          </a:p>
        </p:txBody>
      </p:sp>
      <p:pic>
        <p:nvPicPr>
          <p:cNvPr id="4" name="Picture 3">
            <a:extLst>
              <a:ext uri="{FF2B5EF4-FFF2-40B4-BE49-F238E27FC236}">
                <a16:creationId xmlns:a16="http://schemas.microsoft.com/office/drawing/2014/main" id="{515537A7-1C40-4074-AF33-4E20A96EDB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2202" y="1285335"/>
            <a:ext cx="5181600" cy="4891628"/>
          </a:xfrm>
          <a:prstGeom prst="rect">
            <a:avLst/>
          </a:prstGeom>
        </p:spPr>
      </p:pic>
    </p:spTree>
    <p:extLst>
      <p:ext uri="{BB962C8B-B14F-4D97-AF65-F5344CB8AC3E}">
        <p14:creationId xmlns:p14="http://schemas.microsoft.com/office/powerpoint/2010/main" val="3054211148"/>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858E79-34DC-4A6F-8BC6-60BB810EE215}"/>
</file>

<file path=customXml/itemProps2.xml><?xml version="1.0" encoding="utf-8"?>
<ds:datastoreItem xmlns:ds="http://schemas.openxmlformats.org/officeDocument/2006/customXml" ds:itemID="{706CA031-8B09-4FA7-93DE-BC84BFED8ED8}">
  <ds:schemaRefs>
    <ds:schemaRef ds:uri="http://schemas.microsoft.com/sharepoint/v3/contenttype/forms"/>
  </ds:schemaRefs>
</ds:datastoreItem>
</file>

<file path=customXml/itemProps3.xml><?xml version="1.0" encoding="utf-8"?>
<ds:datastoreItem xmlns:ds="http://schemas.openxmlformats.org/officeDocument/2006/customXml" ds:itemID="{5EB0D840-E7A5-4B7E-9BAA-EDB945C0CC02}">
  <ds:schemaRefs>
    <ds:schemaRef ds:uri="http://schemas.openxmlformats.org/package/2006/metadata/core-properties"/>
    <ds:schemaRef ds:uri="f55e9ad1-4522-4e5b-8d2e-6f450f6d945f"/>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a9d8bbac-cce3-475c-b9fe-65ecbcec7ed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DukeHeartOTG-Dec20</Template>
  <TotalTime>3157</TotalTime>
  <Words>1286</Words>
  <Application>Microsoft Macintosh PowerPoint</Application>
  <PresentationFormat>Widescreen</PresentationFormat>
  <Paragraphs>239</Paragraphs>
  <Slides>12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Helvetica</vt:lpstr>
      <vt:lpstr>Trebuchet MS</vt:lpstr>
      <vt:lpstr>DukeHeartOTG-Dec20</vt:lpstr>
      <vt:lpstr>Office Theme</vt:lpstr>
      <vt:lpstr>Case: Recognizing the Signs &amp; Symptoms of VTE</vt:lpstr>
      <vt:lpstr>PowerPoint Presentation</vt:lpstr>
      <vt:lpstr>Disclaimer</vt:lpstr>
      <vt:lpstr>Case Presentation: </vt:lpstr>
      <vt:lpstr>Venous Thromboembolism (VTE) </vt:lpstr>
      <vt:lpstr>Deep Vein Thrombosis </vt:lpstr>
      <vt:lpstr>You will know it when you see it?</vt:lpstr>
      <vt:lpstr>You will know it when you see it?</vt:lpstr>
      <vt:lpstr>Acute PE</vt:lpstr>
      <vt:lpstr>Back to the case: </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Recognizing the Signs &amp; Symptoms of VTE</dc:title>
  <dc:subject/>
  <dc:creator>MedEd On The Go</dc:creator>
  <cp:keywords/>
  <dc:description/>
  <cp:lastModifiedBy>Harley Kidner</cp:lastModifiedBy>
  <cp:revision>51</cp:revision>
  <dcterms:created xsi:type="dcterms:W3CDTF">2023-12-06T19:27:46Z</dcterms:created>
  <dcterms:modified xsi:type="dcterms:W3CDTF">2024-01-18T19:00:23Z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