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77" r:id="rId5"/>
  </p:sldMasterIdLst>
  <p:notesMasterIdLst>
    <p:notesMasterId r:id="rId26"/>
  </p:notesMasterIdLst>
  <p:sldIdLst>
    <p:sldId id="256" r:id="rId6"/>
    <p:sldId id="277" r:id="rId7"/>
    <p:sldId id="278" r:id="rId8"/>
    <p:sldId id="260" r:id="rId9"/>
    <p:sldId id="266" r:id="rId10"/>
    <p:sldId id="267" r:id="rId11"/>
    <p:sldId id="257" r:id="rId12"/>
    <p:sldId id="268" r:id="rId13"/>
    <p:sldId id="269" r:id="rId14"/>
    <p:sldId id="270" r:id="rId15"/>
    <p:sldId id="273" r:id="rId16"/>
    <p:sldId id="261" r:id="rId17"/>
    <p:sldId id="262" r:id="rId18"/>
    <p:sldId id="274" r:id="rId19"/>
    <p:sldId id="263" r:id="rId20"/>
    <p:sldId id="275" r:id="rId21"/>
    <p:sldId id="276" r:id="rId22"/>
    <p:sldId id="264" r:id="rId23"/>
    <p:sldId id="265"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231C20-65D9-1B1D-0BE3-C208C6288E8A}" name="Karen Lebo" initials="KRL" userId="Karen Lebo" providerId="None"/>
  <p188:author id="{B8EE6C36-20C4-65E1-2DFE-451279FB28B0}" name="Vin Kalathiveetil" initials="VK" userId="S::vink@ushealthconnect.com::1aa2e0d2-9ff1-4f24-98ac-64b5f8166875" providerId="AD"/>
  <p188:author id="{D47A32F2-A097-A01D-F7FF-2E045A3A27AA}" name="Olivia Marshall" initials="OM" userId="S::omarshall@ushealthconnect.com::ff4eb11f-1293-460e-bc55-670f617c422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74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316B76-FC12-CB44-8181-79999FA6FD8E}" v="5" dt="2024-01-18T18:59:14.5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6327"/>
  </p:normalViewPr>
  <p:slideViewPr>
    <p:cSldViewPr snapToGrid="0">
      <p:cViewPr varScale="1">
        <p:scale>
          <a:sx n="119" d="100"/>
          <a:sy n="119" d="100"/>
        </p:scale>
        <p:origin x="9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3E316B76-FC12-CB44-8181-79999FA6FD8E}"/>
    <pc:docChg chg="addSld delSld modSld sldOrd">
      <pc:chgData name="Harley Kidner" userId="5b13863f-857f-45ba-b29d-d3555fa5f842" providerId="ADAL" clId="{3E316B76-FC12-CB44-8181-79999FA6FD8E}" dt="2024-01-18T18:59:50.307" v="14" actId="12"/>
      <pc:docMkLst>
        <pc:docMk/>
      </pc:docMkLst>
      <pc:sldChg chg="modSp add del mod">
        <pc:chgData name="Harley Kidner" userId="5b13863f-857f-45ba-b29d-d3555fa5f842" providerId="ADAL" clId="{3E316B76-FC12-CB44-8181-79999FA6FD8E}" dt="2024-01-18T18:59:50.307" v="14" actId="12"/>
        <pc:sldMkLst>
          <pc:docMk/>
          <pc:sldMk cId="2600770121" sldId="277"/>
        </pc:sldMkLst>
        <pc:spChg chg="mod">
          <ac:chgData name="Harley Kidner" userId="5b13863f-857f-45ba-b29d-d3555fa5f842" providerId="ADAL" clId="{3E316B76-FC12-CB44-8181-79999FA6FD8E}" dt="2024-01-18T18:59:50.307" v="14" actId="12"/>
          <ac:spMkLst>
            <pc:docMk/>
            <pc:sldMk cId="2600770121" sldId="277"/>
            <ac:spMk id="4" creationId="{821270A0-01CF-6D78-64D3-D2393CA1DB1B}"/>
          </ac:spMkLst>
        </pc:spChg>
      </pc:sldChg>
      <pc:sldChg chg="add del">
        <pc:chgData name="Harley Kidner" userId="5b13863f-857f-45ba-b29d-d3555fa5f842" providerId="ADAL" clId="{3E316B76-FC12-CB44-8181-79999FA6FD8E}" dt="2024-01-18T18:58:09.857" v="2"/>
        <pc:sldMkLst>
          <pc:docMk/>
          <pc:sldMk cId="3306514557" sldId="278"/>
        </pc:sldMkLst>
      </pc:sldChg>
      <pc:sldChg chg="add del ord">
        <pc:chgData name="Harley Kidner" userId="5b13863f-857f-45ba-b29d-d3555fa5f842" providerId="ADAL" clId="{3E316B76-FC12-CB44-8181-79999FA6FD8E}" dt="2024-01-18T18:58:17.657" v="3" actId="20578"/>
        <pc:sldMkLst>
          <pc:docMk/>
          <pc:sldMk cId="2405816164" sldId="279"/>
        </pc:sldMkLst>
      </pc:sldChg>
    </pc:docChg>
  </pc:docChgLst>
</pc:chgInfo>
</file>

<file path=ppt/diagrams/_rels/data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image" Target="../media/image12.jfif"/></Relationships>
</file>

<file path=ppt/diagrams/_rels/drawing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image" Target="../media/image12.jfi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15F61F-B4B5-4861-B4A1-DF8F039A430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570C542D-7641-4C64-A43B-4B226A72966B}">
      <dgm:prSet phldrT="[Text]"/>
      <dgm:spPr/>
      <dgm:t>
        <a:bodyPr/>
        <a:lstStyle/>
        <a:p>
          <a:r>
            <a:rPr lang="en-US" dirty="0">
              <a:latin typeface="Calibri" panose="020F0502020204030204" pitchFamily="34" charset="0"/>
              <a:cs typeface="Calibri" panose="020F0502020204030204" pitchFamily="34" charset="0"/>
            </a:rPr>
            <a:t>Pertinent ROS</a:t>
          </a:r>
        </a:p>
      </dgm:t>
    </dgm:pt>
    <dgm:pt modelId="{E8AA2E41-86BE-4820-A8CE-4B67DAEC096D}" type="par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D8A64215-B815-4105-B8C7-9A66F1BEDC8A}" type="sib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901B958B-85AC-4596-A740-A7491E2EFAE3}">
      <dgm:prSet phldrT="[Text]"/>
      <dgm:spPr/>
      <dgm:t>
        <a:bodyPr/>
        <a:lstStyle/>
        <a:p>
          <a:r>
            <a:rPr lang="en-US">
              <a:latin typeface="Calibri" panose="020F0502020204030204" pitchFamily="34" charset="0"/>
              <a:cs typeface="Calibri" panose="020F0502020204030204" pitchFamily="34" charset="0"/>
            </a:rPr>
            <a:t>No history of DVT/PE, not on blood thinners</a:t>
          </a:r>
        </a:p>
      </dgm:t>
    </dgm:pt>
    <dgm:pt modelId="{30DD0D2F-69DA-4A80-A4CB-50E7E15D204D}" type="par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3E7BC4C6-F438-405B-980E-4CB4BE398889}" type="sib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772EAF44-ACA2-4CCE-87E1-71DC8E45319D}">
      <dgm:prSet phldrT="[Text]"/>
      <dgm:spPr/>
      <dgm:t>
        <a:bodyPr/>
        <a:lstStyle/>
        <a:p>
          <a:r>
            <a:rPr lang="en-US">
              <a:latin typeface="Calibri" panose="020F0502020204030204" pitchFamily="34" charset="0"/>
              <a:cs typeface="Calibri" panose="020F0502020204030204" pitchFamily="34" charset="0"/>
            </a:rPr>
            <a:t>Exam</a:t>
          </a:r>
        </a:p>
      </dgm:t>
    </dgm:pt>
    <dgm:pt modelId="{3FFD8667-012B-4A95-8ABB-9D7BC088E7DB}" type="par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D406E151-535C-4B06-98AC-1E87A3DFB4EA}" type="sib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25D6E983-6F84-4C76-9D01-6AB3631A6A15}">
      <dgm:prSet phldrT="[Text]"/>
      <dgm:spPr/>
      <dgm:t>
        <a:bodyPr/>
        <a:lstStyle/>
        <a:p>
          <a:r>
            <a:rPr lang="en-US" dirty="0">
              <a:latin typeface="Calibri" panose="020F0502020204030204" pitchFamily="34" charset="0"/>
              <a:cs typeface="Calibri" panose="020F0502020204030204" pitchFamily="34" charset="0"/>
            </a:rPr>
            <a:t>Heart rate 80, oxygen saturation 97% on room air</a:t>
          </a:r>
        </a:p>
      </dgm:t>
    </dgm:pt>
    <dgm:pt modelId="{ACB475FF-58D0-4DA1-8891-E85778E96E87}" type="par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788760B8-4953-4F41-9D7A-C3F1491186F3}" type="sib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97E9AB03-81C5-44B4-BA77-7625BD5AB0BE}">
      <dgm:prSet phldrT="[Text]"/>
      <dgm:spPr/>
      <dgm:t>
        <a:bodyPr/>
        <a:lstStyle/>
        <a:p>
          <a:r>
            <a:rPr lang="en-US">
              <a:latin typeface="Calibri" panose="020F0502020204030204" pitchFamily="34" charset="0"/>
              <a:cs typeface="Calibri" panose="020F0502020204030204" pitchFamily="34" charset="0"/>
            </a:rPr>
            <a:t>Imaging</a:t>
          </a:r>
        </a:p>
      </dgm:t>
    </dgm:pt>
    <dgm:pt modelId="{B84BD7AD-CAE1-4765-9B9D-ADBE8217FE63}" type="par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D989D388-5610-43EA-8D29-41B680409A0A}" type="sib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78A57318-CDE7-44A2-AA4D-79AFA477A250}">
      <dgm:prSet phldrT="[Text]"/>
      <dgm:spPr/>
      <dgm:t>
        <a:bodyPr/>
        <a:lstStyle/>
        <a:p>
          <a:r>
            <a:rPr lang="en-US" dirty="0">
              <a:latin typeface="Calibri" panose="020F0502020204030204" pitchFamily="34" charset="0"/>
              <a:cs typeface="Calibri" panose="020F0502020204030204" pitchFamily="34" charset="0"/>
            </a:rPr>
            <a:t>Bilateral ultrasound with compression </a:t>
          </a:r>
          <a:r>
            <a:rPr lang="en-US" b="1" dirty="0">
              <a:solidFill>
                <a:srgbClr val="FF0000"/>
              </a:solidFill>
              <a:latin typeface="Calibri" panose="020F0502020204030204" pitchFamily="34" charset="0"/>
              <a:cs typeface="Calibri" panose="020F0502020204030204" pitchFamily="34" charset="0"/>
            </a:rPr>
            <a:t>does not demonstrate evidence of DVT</a:t>
          </a:r>
        </a:p>
      </dgm:t>
    </dgm:pt>
    <dgm:pt modelId="{576D6FE9-193E-4847-912E-D326FC33C745}" type="par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ACDD7BF9-AA00-46F9-B695-D37A3BC1CBBF}" type="sib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F5CC11B0-2610-43C5-AE99-C7E1ED97F24D}">
      <dgm:prSet phldrT="[Text]"/>
      <dgm:spPr/>
      <dgm:t>
        <a:bodyPr/>
        <a:lstStyle/>
        <a:p>
          <a:r>
            <a:rPr lang="en-US">
              <a:latin typeface="Calibri" panose="020F0502020204030204" pitchFamily="34" charset="0"/>
              <a:cs typeface="Calibri" panose="020F0502020204030204" pitchFamily="34" charset="0"/>
            </a:rPr>
            <a:t>Receiving chemotherapy</a:t>
          </a:r>
        </a:p>
      </dgm:t>
    </dgm:pt>
    <dgm:pt modelId="{297B83A6-050D-47D9-85D9-6E95A3788F76}" type="par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966636-CC3D-45EF-B2C1-6ED7886DCB3C}" type="sib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6B94F8-CFB8-40E8-8AAB-54E50C2D9BC9}">
      <dgm:prSet phldrT="[Text]"/>
      <dgm:spPr/>
      <dgm:t>
        <a:bodyPr/>
        <a:lstStyle/>
        <a:p>
          <a:r>
            <a:rPr lang="en-US">
              <a:latin typeface="Calibri" panose="020F0502020204030204" pitchFamily="34" charset="0"/>
              <a:cs typeface="Calibri" panose="020F0502020204030204" pitchFamily="34" charset="0"/>
            </a:rPr>
            <a:t>No recent surgery or immobilization</a:t>
          </a:r>
        </a:p>
      </dgm:t>
    </dgm:pt>
    <dgm:pt modelId="{10FFE006-F245-483B-8EBC-A2BB55D11ACB}" type="par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9AEA7B10-FDB9-49FA-B7DA-E0B799B20E1E}" type="sib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E886A658-6C8E-43A3-A385-EA9CDCB9ACCA}">
      <dgm:prSet phldrT="[Text]"/>
      <dgm:spPr/>
      <dgm:t>
        <a:bodyPr/>
        <a:lstStyle/>
        <a:p>
          <a:r>
            <a:rPr lang="en-US">
              <a:latin typeface="Calibri" panose="020F0502020204030204" pitchFamily="34" charset="0"/>
              <a:cs typeface="Calibri" panose="020F0502020204030204" pitchFamily="34" charset="0"/>
            </a:rPr>
            <a:t>No chest pain or dyspnea</a:t>
          </a:r>
        </a:p>
      </dgm:t>
    </dgm:pt>
    <dgm:pt modelId="{21219905-84E6-463B-88B5-960682DEACE6}" type="parTrans" cxnId="{449178B4-026C-44EF-9B37-A9D47DB55EB9}">
      <dgm:prSet/>
      <dgm:spPr/>
      <dgm:t>
        <a:bodyPr/>
        <a:lstStyle/>
        <a:p>
          <a:endParaRPr lang="en-US">
            <a:latin typeface="Calibri" panose="020F0502020204030204" pitchFamily="34" charset="0"/>
            <a:cs typeface="Calibri" panose="020F0502020204030204" pitchFamily="34" charset="0"/>
          </a:endParaRPr>
        </a:p>
      </dgm:t>
    </dgm:pt>
    <dgm:pt modelId="{E4CC84DF-B8C1-4488-A5E9-E4AC1142B9A3}" type="sibTrans" cxnId="{449178B4-026C-44EF-9B37-A9D47DB55EB9}">
      <dgm:prSet/>
      <dgm:spPr/>
      <dgm:t>
        <a:bodyPr/>
        <a:lstStyle/>
        <a:p>
          <a:endParaRPr lang="en-US">
            <a:latin typeface="Calibri" panose="020F0502020204030204" pitchFamily="34" charset="0"/>
            <a:cs typeface="Calibri" panose="020F0502020204030204" pitchFamily="34" charset="0"/>
          </a:endParaRPr>
        </a:p>
      </dgm:t>
    </dgm:pt>
    <dgm:pt modelId="{DF8E37A5-7AC1-4DB1-B208-1DE3E5FC54DE}">
      <dgm:prSet phldrT="[Text]"/>
      <dgm:spPr/>
      <dgm:t>
        <a:bodyPr/>
        <a:lstStyle/>
        <a:p>
          <a:r>
            <a:rPr lang="en-US">
              <a:latin typeface="Calibri" panose="020F0502020204030204" pitchFamily="34" charset="0"/>
              <a:cs typeface="Calibri" panose="020F0502020204030204" pitchFamily="34" charset="0"/>
            </a:rPr>
            <a:t>Right calf circumference 5 cm greater than left calf</a:t>
          </a:r>
        </a:p>
      </dgm:t>
    </dgm:pt>
    <dgm:pt modelId="{DA55736F-BC00-4B7B-B290-3445A850FA7F}" type="parTrans" cxnId="{6D94DF57-73F5-417D-8BF8-A0DB13B445D7}">
      <dgm:prSet/>
      <dgm:spPr/>
      <dgm:t>
        <a:bodyPr/>
        <a:lstStyle/>
        <a:p>
          <a:endParaRPr lang="en-US">
            <a:latin typeface="Calibri" panose="020F0502020204030204" pitchFamily="34" charset="0"/>
            <a:cs typeface="Calibri" panose="020F0502020204030204" pitchFamily="34" charset="0"/>
          </a:endParaRPr>
        </a:p>
      </dgm:t>
    </dgm:pt>
    <dgm:pt modelId="{9E83BA84-02D2-4475-85CC-D4FFBC9B8571}" type="sibTrans" cxnId="{6D94DF57-73F5-417D-8BF8-A0DB13B445D7}">
      <dgm:prSet/>
      <dgm:spPr/>
      <dgm:t>
        <a:bodyPr/>
        <a:lstStyle/>
        <a:p>
          <a:endParaRPr lang="en-US">
            <a:latin typeface="Calibri" panose="020F0502020204030204" pitchFamily="34" charset="0"/>
            <a:cs typeface="Calibri" panose="020F0502020204030204" pitchFamily="34" charset="0"/>
          </a:endParaRPr>
        </a:p>
      </dgm:t>
    </dgm:pt>
    <dgm:pt modelId="{556147CE-624F-491B-A3AE-8DE4D4E20AE5}">
      <dgm:prSet phldrT="[Text]"/>
      <dgm:spPr/>
      <dgm:t>
        <a:bodyPr/>
        <a:lstStyle/>
        <a:p>
          <a:r>
            <a:rPr lang="en-US">
              <a:latin typeface="Calibri" panose="020F0502020204030204" pitchFamily="34" charset="0"/>
              <a:cs typeface="Calibri" panose="020F0502020204030204" pitchFamily="34" charset="0"/>
            </a:rPr>
            <a:t>Localized tenderness along venous system</a:t>
          </a:r>
        </a:p>
      </dgm:t>
    </dgm:pt>
    <dgm:pt modelId="{D5BDD960-D31C-4758-8CA5-23D39451D0F5}" type="parTrans" cxnId="{CB8596F1-387A-4143-A3D6-A4AE0990A9B0}">
      <dgm:prSet/>
      <dgm:spPr/>
      <dgm:t>
        <a:bodyPr/>
        <a:lstStyle/>
        <a:p>
          <a:endParaRPr lang="en-US">
            <a:latin typeface="Calibri" panose="020F0502020204030204" pitchFamily="34" charset="0"/>
            <a:cs typeface="Calibri" panose="020F0502020204030204" pitchFamily="34" charset="0"/>
          </a:endParaRPr>
        </a:p>
      </dgm:t>
    </dgm:pt>
    <dgm:pt modelId="{46848160-207A-4320-88F4-C68CE015E3E9}" type="sibTrans" cxnId="{CB8596F1-387A-4143-A3D6-A4AE0990A9B0}">
      <dgm:prSet/>
      <dgm:spPr/>
      <dgm:t>
        <a:bodyPr/>
        <a:lstStyle/>
        <a:p>
          <a:endParaRPr lang="en-US">
            <a:latin typeface="Calibri" panose="020F0502020204030204" pitchFamily="34" charset="0"/>
            <a:cs typeface="Calibri" panose="020F0502020204030204" pitchFamily="34" charset="0"/>
          </a:endParaRPr>
        </a:p>
      </dgm:t>
    </dgm:pt>
    <dgm:pt modelId="{127C1240-D531-43FE-A398-5EC35E6DE353}">
      <dgm:prSet phldrT="[Text]"/>
      <dgm:spPr/>
      <dgm:t>
        <a:bodyPr/>
        <a:lstStyle/>
        <a:p>
          <a:r>
            <a:rPr lang="en-US">
              <a:latin typeface="Calibri" panose="020F0502020204030204" pitchFamily="34" charset="0"/>
              <a:cs typeface="Calibri" panose="020F0502020204030204" pitchFamily="34" charset="0"/>
            </a:rPr>
            <a:t>Pitting edema in right leg </a:t>
          </a:r>
        </a:p>
      </dgm:t>
    </dgm:pt>
    <dgm:pt modelId="{0D7E3527-7DCD-4311-A4DA-208C70E70A94}" type="parTrans" cxnId="{EC6F9918-B31A-463A-8538-C0A9CC6AE235}">
      <dgm:prSet/>
      <dgm:spPr/>
      <dgm:t>
        <a:bodyPr/>
        <a:lstStyle/>
        <a:p>
          <a:endParaRPr lang="en-US">
            <a:latin typeface="Calibri" panose="020F0502020204030204" pitchFamily="34" charset="0"/>
            <a:cs typeface="Calibri" panose="020F0502020204030204" pitchFamily="34" charset="0"/>
          </a:endParaRPr>
        </a:p>
      </dgm:t>
    </dgm:pt>
    <dgm:pt modelId="{B3044820-221E-4F24-B228-0957D403A1D0}" type="sibTrans" cxnId="{EC6F9918-B31A-463A-8538-C0A9CC6AE235}">
      <dgm:prSet/>
      <dgm:spPr/>
      <dgm:t>
        <a:bodyPr/>
        <a:lstStyle/>
        <a:p>
          <a:endParaRPr lang="en-US">
            <a:latin typeface="Calibri" panose="020F0502020204030204" pitchFamily="34" charset="0"/>
            <a:cs typeface="Calibri" panose="020F0502020204030204" pitchFamily="34" charset="0"/>
          </a:endParaRPr>
        </a:p>
      </dgm:t>
    </dgm:pt>
    <dgm:pt modelId="{80F524F1-731D-42AA-BF02-0408F3DB4585}" type="pres">
      <dgm:prSet presAssocID="{FE15F61F-B4B5-4861-B4A1-DF8F039A430B}" presName="linearFlow" presStyleCnt="0">
        <dgm:presLayoutVars>
          <dgm:dir/>
          <dgm:animLvl val="lvl"/>
          <dgm:resizeHandles val="exact"/>
        </dgm:presLayoutVars>
      </dgm:prSet>
      <dgm:spPr/>
    </dgm:pt>
    <dgm:pt modelId="{C2CA55C5-26DC-49D4-99DE-15975D8CD682}" type="pres">
      <dgm:prSet presAssocID="{570C542D-7641-4C64-A43B-4B226A72966B}" presName="composite" presStyleCnt="0"/>
      <dgm:spPr/>
    </dgm:pt>
    <dgm:pt modelId="{CDEFC183-D98D-4463-8BEA-ACABA62E49D7}" type="pres">
      <dgm:prSet presAssocID="{570C542D-7641-4C64-A43B-4B226A72966B}" presName="parTx" presStyleLbl="node1" presStyleIdx="0" presStyleCnt="3">
        <dgm:presLayoutVars>
          <dgm:chMax val="0"/>
          <dgm:chPref val="0"/>
          <dgm:bulletEnabled val="1"/>
        </dgm:presLayoutVars>
      </dgm:prSet>
      <dgm:spPr/>
    </dgm:pt>
    <dgm:pt modelId="{14DED9BC-B2B6-44BC-82FE-CC24307D5A3E}" type="pres">
      <dgm:prSet presAssocID="{570C542D-7641-4C64-A43B-4B226A72966B}" presName="parSh" presStyleLbl="node1" presStyleIdx="0" presStyleCnt="3"/>
      <dgm:spPr/>
    </dgm:pt>
    <dgm:pt modelId="{4E9621FD-DCAA-48D5-BD91-9CA292D55A28}" type="pres">
      <dgm:prSet presAssocID="{570C542D-7641-4C64-A43B-4B226A72966B}" presName="desTx" presStyleLbl="fgAcc1" presStyleIdx="0" presStyleCnt="3">
        <dgm:presLayoutVars>
          <dgm:bulletEnabled val="1"/>
        </dgm:presLayoutVars>
      </dgm:prSet>
      <dgm:spPr/>
    </dgm:pt>
    <dgm:pt modelId="{649A1E2B-92D9-4F02-9EFC-3070D1627A19}" type="pres">
      <dgm:prSet presAssocID="{D8A64215-B815-4105-B8C7-9A66F1BEDC8A}" presName="sibTrans" presStyleLbl="sibTrans2D1" presStyleIdx="0" presStyleCnt="2"/>
      <dgm:spPr/>
    </dgm:pt>
    <dgm:pt modelId="{5C4EE0CA-B621-4ADF-83AB-929A552E3287}" type="pres">
      <dgm:prSet presAssocID="{D8A64215-B815-4105-B8C7-9A66F1BEDC8A}" presName="connTx" presStyleLbl="sibTrans2D1" presStyleIdx="0" presStyleCnt="2"/>
      <dgm:spPr/>
    </dgm:pt>
    <dgm:pt modelId="{1A3889A2-E9C5-42F9-B2E0-1B89962DCEB6}" type="pres">
      <dgm:prSet presAssocID="{772EAF44-ACA2-4CCE-87E1-71DC8E45319D}" presName="composite" presStyleCnt="0"/>
      <dgm:spPr/>
    </dgm:pt>
    <dgm:pt modelId="{E8F4AC5A-5DA9-4BEC-93FB-68A4D8728717}" type="pres">
      <dgm:prSet presAssocID="{772EAF44-ACA2-4CCE-87E1-71DC8E45319D}" presName="parTx" presStyleLbl="node1" presStyleIdx="0" presStyleCnt="3">
        <dgm:presLayoutVars>
          <dgm:chMax val="0"/>
          <dgm:chPref val="0"/>
          <dgm:bulletEnabled val="1"/>
        </dgm:presLayoutVars>
      </dgm:prSet>
      <dgm:spPr/>
    </dgm:pt>
    <dgm:pt modelId="{A6E70BA8-3B43-498A-BF0B-4C01D9F67B13}" type="pres">
      <dgm:prSet presAssocID="{772EAF44-ACA2-4CCE-87E1-71DC8E45319D}" presName="parSh" presStyleLbl="node1" presStyleIdx="1" presStyleCnt="3"/>
      <dgm:spPr/>
    </dgm:pt>
    <dgm:pt modelId="{D57302A3-EF90-4A0F-9E54-89D121A256EF}" type="pres">
      <dgm:prSet presAssocID="{772EAF44-ACA2-4CCE-87E1-71DC8E45319D}" presName="desTx" presStyleLbl="fgAcc1" presStyleIdx="1" presStyleCnt="3">
        <dgm:presLayoutVars>
          <dgm:bulletEnabled val="1"/>
        </dgm:presLayoutVars>
      </dgm:prSet>
      <dgm:spPr/>
    </dgm:pt>
    <dgm:pt modelId="{0EF7B75F-C21E-4BC2-9FCD-09F8B9A5B700}" type="pres">
      <dgm:prSet presAssocID="{D406E151-535C-4B06-98AC-1E87A3DFB4EA}" presName="sibTrans" presStyleLbl="sibTrans2D1" presStyleIdx="1" presStyleCnt="2"/>
      <dgm:spPr/>
    </dgm:pt>
    <dgm:pt modelId="{6A61A8CD-7AB8-4016-84BD-74487F66EC27}" type="pres">
      <dgm:prSet presAssocID="{D406E151-535C-4B06-98AC-1E87A3DFB4EA}" presName="connTx" presStyleLbl="sibTrans2D1" presStyleIdx="1" presStyleCnt="2"/>
      <dgm:spPr/>
    </dgm:pt>
    <dgm:pt modelId="{EAF66DCB-6BCB-463E-B8EA-D73A612F90BB}" type="pres">
      <dgm:prSet presAssocID="{97E9AB03-81C5-44B4-BA77-7625BD5AB0BE}" presName="composite" presStyleCnt="0"/>
      <dgm:spPr/>
    </dgm:pt>
    <dgm:pt modelId="{471A07B7-863F-4BC6-93FC-A2CE325EF200}" type="pres">
      <dgm:prSet presAssocID="{97E9AB03-81C5-44B4-BA77-7625BD5AB0BE}" presName="parTx" presStyleLbl="node1" presStyleIdx="1" presStyleCnt="3">
        <dgm:presLayoutVars>
          <dgm:chMax val="0"/>
          <dgm:chPref val="0"/>
          <dgm:bulletEnabled val="1"/>
        </dgm:presLayoutVars>
      </dgm:prSet>
      <dgm:spPr/>
    </dgm:pt>
    <dgm:pt modelId="{757ADAFD-ACD0-4B27-95FB-80A5E3CC79D2}" type="pres">
      <dgm:prSet presAssocID="{97E9AB03-81C5-44B4-BA77-7625BD5AB0BE}" presName="parSh" presStyleLbl="node1" presStyleIdx="2" presStyleCnt="3"/>
      <dgm:spPr/>
    </dgm:pt>
    <dgm:pt modelId="{F07C54EB-3317-4CFD-B97D-B1DED4B3F1B5}" type="pres">
      <dgm:prSet presAssocID="{97E9AB03-81C5-44B4-BA77-7625BD5AB0BE}" presName="desTx" presStyleLbl="fgAcc1" presStyleIdx="2" presStyleCnt="3">
        <dgm:presLayoutVars>
          <dgm:bulletEnabled val="1"/>
        </dgm:presLayoutVars>
      </dgm:prSet>
      <dgm:spPr/>
    </dgm:pt>
  </dgm:ptLst>
  <dgm:cxnLst>
    <dgm:cxn modelId="{87CAA401-76E0-486C-AD4A-46E02F58C487}" type="presOf" srcId="{FE15F61F-B4B5-4861-B4A1-DF8F039A430B}" destId="{80F524F1-731D-42AA-BF02-0408F3DB4585}" srcOrd="0" destOrd="0" presId="urn:microsoft.com/office/officeart/2005/8/layout/process3"/>
    <dgm:cxn modelId="{17A22D0F-B6B2-4B25-BC4A-55C75087417C}" srcId="{570C542D-7641-4C64-A43B-4B226A72966B}" destId="{996B94F8-CFB8-40E8-8AAB-54E50C2D9BC9}" srcOrd="2" destOrd="0" parTransId="{10FFE006-F245-483B-8EBC-A2BB55D11ACB}" sibTransId="{9AEA7B10-FDB9-49FA-B7DA-E0B799B20E1E}"/>
    <dgm:cxn modelId="{21DA2310-1DFE-411A-BF79-0200961CF9CD}" type="presOf" srcId="{DF8E37A5-7AC1-4DB1-B208-1DE3E5FC54DE}" destId="{D57302A3-EF90-4A0F-9E54-89D121A256EF}" srcOrd="0" destOrd="1" presId="urn:microsoft.com/office/officeart/2005/8/layout/process3"/>
    <dgm:cxn modelId="{4B626C12-6150-4389-8987-3B83B03BE8DD}" type="presOf" srcId="{901B958B-85AC-4596-A740-A7491E2EFAE3}" destId="{4E9621FD-DCAA-48D5-BD91-9CA292D55A28}" srcOrd="0" destOrd="0" presId="urn:microsoft.com/office/officeart/2005/8/layout/process3"/>
    <dgm:cxn modelId="{EC6F9918-B31A-463A-8538-C0A9CC6AE235}" srcId="{772EAF44-ACA2-4CCE-87E1-71DC8E45319D}" destId="{127C1240-D531-43FE-A398-5EC35E6DE353}" srcOrd="3" destOrd="0" parTransId="{0D7E3527-7DCD-4311-A4DA-208C70E70A94}" sibTransId="{B3044820-221E-4F24-B228-0957D403A1D0}"/>
    <dgm:cxn modelId="{B008D731-76D2-44D2-9A5B-ACD702B7F98D}" type="presOf" srcId="{D406E151-535C-4B06-98AC-1E87A3DFB4EA}" destId="{6A61A8CD-7AB8-4016-84BD-74487F66EC27}" srcOrd="1" destOrd="0" presId="urn:microsoft.com/office/officeart/2005/8/layout/process3"/>
    <dgm:cxn modelId="{D8CB1136-58A8-4C15-BF51-286F7BAB9A44}" type="presOf" srcId="{556147CE-624F-491B-A3AE-8DE4D4E20AE5}" destId="{D57302A3-EF90-4A0F-9E54-89D121A256EF}" srcOrd="0" destOrd="2" presId="urn:microsoft.com/office/officeart/2005/8/layout/process3"/>
    <dgm:cxn modelId="{DDCE6939-D6A9-4EC5-A6E1-6502001A6C18}" srcId="{772EAF44-ACA2-4CCE-87E1-71DC8E45319D}" destId="{25D6E983-6F84-4C76-9D01-6AB3631A6A15}" srcOrd="0" destOrd="0" parTransId="{ACB475FF-58D0-4DA1-8891-E85778E96E87}" sibTransId="{788760B8-4953-4F41-9D7A-C3F1491186F3}"/>
    <dgm:cxn modelId="{C1D0D542-7589-4CC4-B211-4D8A10C37B6D}" type="presOf" srcId="{E886A658-6C8E-43A3-A385-EA9CDCB9ACCA}" destId="{4E9621FD-DCAA-48D5-BD91-9CA292D55A28}" srcOrd="0" destOrd="3" presId="urn:microsoft.com/office/officeart/2005/8/layout/process3"/>
    <dgm:cxn modelId="{57813046-97DD-4C7F-95FD-EF0F0A9FE2E5}" type="presOf" srcId="{25D6E983-6F84-4C76-9D01-6AB3631A6A15}" destId="{D57302A3-EF90-4A0F-9E54-89D121A256EF}" srcOrd="0" destOrd="0" presId="urn:microsoft.com/office/officeart/2005/8/layout/process3"/>
    <dgm:cxn modelId="{6D94DF57-73F5-417D-8BF8-A0DB13B445D7}" srcId="{772EAF44-ACA2-4CCE-87E1-71DC8E45319D}" destId="{DF8E37A5-7AC1-4DB1-B208-1DE3E5FC54DE}" srcOrd="1" destOrd="0" parTransId="{DA55736F-BC00-4B7B-B290-3445A850FA7F}" sibTransId="{9E83BA84-02D2-4475-85CC-D4FFBC9B8571}"/>
    <dgm:cxn modelId="{1F11E857-C500-4FEF-9093-B11E16BC7F11}" srcId="{570C542D-7641-4C64-A43B-4B226A72966B}" destId="{901B958B-85AC-4596-A740-A7491E2EFAE3}" srcOrd="0" destOrd="0" parTransId="{30DD0D2F-69DA-4A80-A4CB-50E7E15D204D}" sibTransId="{3E7BC4C6-F438-405B-980E-4CB4BE398889}"/>
    <dgm:cxn modelId="{0E83C761-D16D-4A77-9A57-0634735D2C09}" type="presOf" srcId="{D8A64215-B815-4105-B8C7-9A66F1BEDC8A}" destId="{649A1E2B-92D9-4F02-9EFC-3070D1627A19}" srcOrd="0" destOrd="0" presId="urn:microsoft.com/office/officeart/2005/8/layout/process3"/>
    <dgm:cxn modelId="{891F9968-1697-4D82-9E40-36003E0D9208}" type="presOf" srcId="{78A57318-CDE7-44A2-AA4D-79AFA477A250}" destId="{F07C54EB-3317-4CFD-B97D-B1DED4B3F1B5}" srcOrd="0" destOrd="0" presId="urn:microsoft.com/office/officeart/2005/8/layout/process3"/>
    <dgm:cxn modelId="{9C792D80-87CB-4C91-B25C-07100908C69B}" type="presOf" srcId="{F5CC11B0-2610-43C5-AE99-C7E1ED97F24D}" destId="{4E9621FD-DCAA-48D5-BD91-9CA292D55A28}" srcOrd="0" destOrd="1" presId="urn:microsoft.com/office/officeart/2005/8/layout/process3"/>
    <dgm:cxn modelId="{3A12F781-9B1D-481C-A776-C9EB03CDCE94}" type="presOf" srcId="{570C542D-7641-4C64-A43B-4B226A72966B}" destId="{14DED9BC-B2B6-44BC-82FE-CC24307D5A3E}" srcOrd="1" destOrd="0" presId="urn:microsoft.com/office/officeart/2005/8/layout/process3"/>
    <dgm:cxn modelId="{4D3DBF83-0C99-4FE4-9F11-DCF3D920525D}" srcId="{FE15F61F-B4B5-4861-B4A1-DF8F039A430B}" destId="{772EAF44-ACA2-4CCE-87E1-71DC8E45319D}" srcOrd="1" destOrd="0" parTransId="{3FFD8667-012B-4A95-8ABB-9D7BC088E7DB}" sibTransId="{D406E151-535C-4B06-98AC-1E87A3DFB4EA}"/>
    <dgm:cxn modelId="{C0674F8B-9F0C-498A-B55D-6E4B6AEA5A9E}" type="presOf" srcId="{772EAF44-ACA2-4CCE-87E1-71DC8E45319D}" destId="{A6E70BA8-3B43-498A-BF0B-4C01D9F67B13}" srcOrd="1" destOrd="0" presId="urn:microsoft.com/office/officeart/2005/8/layout/process3"/>
    <dgm:cxn modelId="{EA906CA3-07A5-4644-BCC5-C355C9267845}" type="presOf" srcId="{772EAF44-ACA2-4CCE-87E1-71DC8E45319D}" destId="{E8F4AC5A-5DA9-4BEC-93FB-68A4D8728717}" srcOrd="0" destOrd="0" presId="urn:microsoft.com/office/officeart/2005/8/layout/process3"/>
    <dgm:cxn modelId="{F01A01A6-E151-4B68-BFBD-31AEED9D40D8}" type="presOf" srcId="{570C542D-7641-4C64-A43B-4B226A72966B}" destId="{CDEFC183-D98D-4463-8BEA-ACABA62E49D7}" srcOrd="0" destOrd="0" presId="urn:microsoft.com/office/officeart/2005/8/layout/process3"/>
    <dgm:cxn modelId="{76885EAC-47CD-4093-AF7A-2831D6E20A15}" type="presOf" srcId="{127C1240-D531-43FE-A398-5EC35E6DE353}" destId="{D57302A3-EF90-4A0F-9E54-89D121A256EF}" srcOrd="0" destOrd="3" presId="urn:microsoft.com/office/officeart/2005/8/layout/process3"/>
    <dgm:cxn modelId="{449178B4-026C-44EF-9B37-A9D47DB55EB9}" srcId="{570C542D-7641-4C64-A43B-4B226A72966B}" destId="{E886A658-6C8E-43A3-A385-EA9CDCB9ACCA}" srcOrd="3" destOrd="0" parTransId="{21219905-84E6-463B-88B5-960682DEACE6}" sibTransId="{E4CC84DF-B8C1-4488-A5E9-E4AC1142B9A3}"/>
    <dgm:cxn modelId="{C3225ACD-BA82-47F7-8C0A-BAFB9C9B9C13}" type="presOf" srcId="{996B94F8-CFB8-40E8-8AAB-54E50C2D9BC9}" destId="{4E9621FD-DCAA-48D5-BD91-9CA292D55A28}" srcOrd="0" destOrd="2" presId="urn:microsoft.com/office/officeart/2005/8/layout/process3"/>
    <dgm:cxn modelId="{41ADA8D6-C291-4E04-B07D-A2A44A66A872}" srcId="{97E9AB03-81C5-44B4-BA77-7625BD5AB0BE}" destId="{78A57318-CDE7-44A2-AA4D-79AFA477A250}" srcOrd="0" destOrd="0" parTransId="{576D6FE9-193E-4847-912E-D326FC33C745}" sibTransId="{ACDD7BF9-AA00-46F9-B695-D37A3BC1CBBF}"/>
    <dgm:cxn modelId="{017B70E0-F646-4884-98B4-EF7D091C133B}" srcId="{FE15F61F-B4B5-4861-B4A1-DF8F039A430B}" destId="{97E9AB03-81C5-44B4-BA77-7625BD5AB0BE}" srcOrd="2" destOrd="0" parTransId="{B84BD7AD-CAE1-4765-9B9D-ADBE8217FE63}" sibTransId="{D989D388-5610-43EA-8D29-41B680409A0A}"/>
    <dgm:cxn modelId="{069586E8-5D0A-4167-964E-BC3D70F3111E}" type="presOf" srcId="{D406E151-535C-4B06-98AC-1E87A3DFB4EA}" destId="{0EF7B75F-C21E-4BC2-9FCD-09F8B9A5B700}" srcOrd="0" destOrd="0" presId="urn:microsoft.com/office/officeart/2005/8/layout/process3"/>
    <dgm:cxn modelId="{1F42AEEA-6EE1-44EA-91B5-FB020723FF45}" type="presOf" srcId="{D8A64215-B815-4105-B8C7-9A66F1BEDC8A}" destId="{5C4EE0CA-B621-4ADF-83AB-929A552E3287}" srcOrd="1" destOrd="0" presId="urn:microsoft.com/office/officeart/2005/8/layout/process3"/>
    <dgm:cxn modelId="{B339C9EC-39F9-4563-B127-D0685F11F40C}" type="presOf" srcId="{97E9AB03-81C5-44B4-BA77-7625BD5AB0BE}" destId="{757ADAFD-ACD0-4B27-95FB-80A5E3CC79D2}" srcOrd="1" destOrd="0" presId="urn:microsoft.com/office/officeart/2005/8/layout/process3"/>
    <dgm:cxn modelId="{CB8596F1-387A-4143-A3D6-A4AE0990A9B0}" srcId="{772EAF44-ACA2-4CCE-87E1-71DC8E45319D}" destId="{556147CE-624F-491B-A3AE-8DE4D4E20AE5}" srcOrd="2" destOrd="0" parTransId="{D5BDD960-D31C-4758-8CA5-23D39451D0F5}" sibTransId="{46848160-207A-4320-88F4-C68CE015E3E9}"/>
    <dgm:cxn modelId="{A397D9FC-3DC7-48CF-9DD1-F150F6D3321C}" type="presOf" srcId="{97E9AB03-81C5-44B4-BA77-7625BD5AB0BE}" destId="{471A07B7-863F-4BC6-93FC-A2CE325EF200}" srcOrd="0" destOrd="0" presId="urn:microsoft.com/office/officeart/2005/8/layout/process3"/>
    <dgm:cxn modelId="{1882FFFD-BF07-47D9-B5CF-20F6C72474DC}" srcId="{570C542D-7641-4C64-A43B-4B226A72966B}" destId="{F5CC11B0-2610-43C5-AE99-C7E1ED97F24D}" srcOrd="1" destOrd="0" parTransId="{297B83A6-050D-47D9-85D9-6E95A3788F76}" sibTransId="{99966636-CC3D-45EF-B2C1-6ED7886DCB3C}"/>
    <dgm:cxn modelId="{4F411DFE-9850-4727-A189-F0C05F81C425}" srcId="{FE15F61F-B4B5-4861-B4A1-DF8F039A430B}" destId="{570C542D-7641-4C64-A43B-4B226A72966B}" srcOrd="0" destOrd="0" parTransId="{E8AA2E41-86BE-4820-A8CE-4B67DAEC096D}" sibTransId="{D8A64215-B815-4105-B8C7-9A66F1BEDC8A}"/>
    <dgm:cxn modelId="{B2BD8745-0B6E-413D-AD7B-0101C870F1DE}" type="presParOf" srcId="{80F524F1-731D-42AA-BF02-0408F3DB4585}" destId="{C2CA55C5-26DC-49D4-99DE-15975D8CD682}" srcOrd="0" destOrd="0" presId="urn:microsoft.com/office/officeart/2005/8/layout/process3"/>
    <dgm:cxn modelId="{7FC680AC-531A-4679-A671-06AFA8332BAA}" type="presParOf" srcId="{C2CA55C5-26DC-49D4-99DE-15975D8CD682}" destId="{CDEFC183-D98D-4463-8BEA-ACABA62E49D7}" srcOrd="0" destOrd="0" presId="urn:microsoft.com/office/officeart/2005/8/layout/process3"/>
    <dgm:cxn modelId="{D2F7446D-5C61-4692-AFA3-665089503308}" type="presParOf" srcId="{C2CA55C5-26DC-49D4-99DE-15975D8CD682}" destId="{14DED9BC-B2B6-44BC-82FE-CC24307D5A3E}" srcOrd="1" destOrd="0" presId="urn:microsoft.com/office/officeart/2005/8/layout/process3"/>
    <dgm:cxn modelId="{E2DEF280-4DD4-4B87-B7CB-71B4CB1CED71}" type="presParOf" srcId="{C2CA55C5-26DC-49D4-99DE-15975D8CD682}" destId="{4E9621FD-DCAA-48D5-BD91-9CA292D55A28}" srcOrd="2" destOrd="0" presId="urn:microsoft.com/office/officeart/2005/8/layout/process3"/>
    <dgm:cxn modelId="{D0D7DE74-A819-486F-8854-D09931EF6F76}" type="presParOf" srcId="{80F524F1-731D-42AA-BF02-0408F3DB4585}" destId="{649A1E2B-92D9-4F02-9EFC-3070D1627A19}" srcOrd="1" destOrd="0" presId="urn:microsoft.com/office/officeart/2005/8/layout/process3"/>
    <dgm:cxn modelId="{3D65C8C5-52E1-4DB3-85F3-A51606958512}" type="presParOf" srcId="{649A1E2B-92D9-4F02-9EFC-3070D1627A19}" destId="{5C4EE0CA-B621-4ADF-83AB-929A552E3287}" srcOrd="0" destOrd="0" presId="urn:microsoft.com/office/officeart/2005/8/layout/process3"/>
    <dgm:cxn modelId="{348B4AD2-587F-41A2-9222-F2E4D66332B8}" type="presParOf" srcId="{80F524F1-731D-42AA-BF02-0408F3DB4585}" destId="{1A3889A2-E9C5-42F9-B2E0-1B89962DCEB6}" srcOrd="2" destOrd="0" presId="urn:microsoft.com/office/officeart/2005/8/layout/process3"/>
    <dgm:cxn modelId="{1C9F120C-7770-47E1-9D2F-902480A3322F}" type="presParOf" srcId="{1A3889A2-E9C5-42F9-B2E0-1B89962DCEB6}" destId="{E8F4AC5A-5DA9-4BEC-93FB-68A4D8728717}" srcOrd="0" destOrd="0" presId="urn:microsoft.com/office/officeart/2005/8/layout/process3"/>
    <dgm:cxn modelId="{1036481C-E51C-4A19-88FB-B824BEA5DEC4}" type="presParOf" srcId="{1A3889A2-E9C5-42F9-B2E0-1B89962DCEB6}" destId="{A6E70BA8-3B43-498A-BF0B-4C01D9F67B13}" srcOrd="1" destOrd="0" presId="urn:microsoft.com/office/officeart/2005/8/layout/process3"/>
    <dgm:cxn modelId="{36937F82-8C85-4CA6-9DD6-707CFCFC3ED1}" type="presParOf" srcId="{1A3889A2-E9C5-42F9-B2E0-1B89962DCEB6}" destId="{D57302A3-EF90-4A0F-9E54-89D121A256EF}" srcOrd="2" destOrd="0" presId="urn:microsoft.com/office/officeart/2005/8/layout/process3"/>
    <dgm:cxn modelId="{126F71AC-B46B-41E2-ADA8-C094F11700D7}" type="presParOf" srcId="{80F524F1-731D-42AA-BF02-0408F3DB4585}" destId="{0EF7B75F-C21E-4BC2-9FCD-09F8B9A5B700}" srcOrd="3" destOrd="0" presId="urn:microsoft.com/office/officeart/2005/8/layout/process3"/>
    <dgm:cxn modelId="{72B45B2B-E8CF-42FD-99BE-A3758A229E35}" type="presParOf" srcId="{0EF7B75F-C21E-4BC2-9FCD-09F8B9A5B700}" destId="{6A61A8CD-7AB8-4016-84BD-74487F66EC27}" srcOrd="0" destOrd="0" presId="urn:microsoft.com/office/officeart/2005/8/layout/process3"/>
    <dgm:cxn modelId="{F0D9293C-8ECD-419E-8AC3-2AAFF27046B1}" type="presParOf" srcId="{80F524F1-731D-42AA-BF02-0408F3DB4585}" destId="{EAF66DCB-6BCB-463E-B8EA-D73A612F90BB}" srcOrd="4" destOrd="0" presId="urn:microsoft.com/office/officeart/2005/8/layout/process3"/>
    <dgm:cxn modelId="{5D0E8FEA-3A17-4788-A9EA-8D804F4A289E}" type="presParOf" srcId="{EAF66DCB-6BCB-463E-B8EA-D73A612F90BB}" destId="{471A07B7-863F-4BC6-93FC-A2CE325EF200}" srcOrd="0" destOrd="0" presId="urn:microsoft.com/office/officeart/2005/8/layout/process3"/>
    <dgm:cxn modelId="{DC697F17-5B43-4604-88AF-D96DFF8C9E2B}" type="presParOf" srcId="{EAF66DCB-6BCB-463E-B8EA-D73A612F90BB}" destId="{757ADAFD-ACD0-4B27-95FB-80A5E3CC79D2}" srcOrd="1" destOrd="0" presId="urn:microsoft.com/office/officeart/2005/8/layout/process3"/>
    <dgm:cxn modelId="{24D9ED5F-F47E-4ED8-87A7-A9517D209177}" type="presParOf" srcId="{EAF66DCB-6BCB-463E-B8EA-D73A612F90BB}" destId="{F07C54EB-3317-4CFD-B97D-B1DED4B3F1B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15F61F-B4B5-4861-B4A1-DF8F039A430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570C542D-7641-4C64-A43B-4B226A72966B}">
      <dgm:prSet phldrT="[Text]"/>
      <dgm:spPr/>
      <dgm:t>
        <a:bodyPr/>
        <a:lstStyle/>
        <a:p>
          <a:r>
            <a:rPr lang="en-US" dirty="0">
              <a:latin typeface="Calibri" panose="020F0502020204030204" pitchFamily="34" charset="0"/>
              <a:cs typeface="Calibri" panose="020F0502020204030204" pitchFamily="34" charset="0"/>
            </a:rPr>
            <a:t>Pertinent ROS</a:t>
          </a:r>
        </a:p>
      </dgm:t>
    </dgm:pt>
    <dgm:pt modelId="{E8AA2E41-86BE-4820-A8CE-4B67DAEC096D}" type="par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D8A64215-B815-4105-B8C7-9A66F1BEDC8A}" type="sib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901B958B-85AC-4596-A740-A7491E2EFAE3}">
      <dgm:prSet phldrT="[Text]"/>
      <dgm:spPr/>
      <dgm:t>
        <a:bodyPr/>
        <a:lstStyle/>
        <a:p>
          <a:r>
            <a:rPr lang="en-US">
              <a:latin typeface="Calibri" panose="020F0502020204030204" pitchFamily="34" charset="0"/>
              <a:cs typeface="Calibri" panose="020F0502020204030204" pitchFamily="34" charset="0"/>
            </a:rPr>
            <a:t>No history of DVT/PE, not on blood thinners</a:t>
          </a:r>
        </a:p>
      </dgm:t>
    </dgm:pt>
    <dgm:pt modelId="{30DD0D2F-69DA-4A80-A4CB-50E7E15D204D}" type="par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3E7BC4C6-F438-405B-980E-4CB4BE398889}" type="sib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772EAF44-ACA2-4CCE-87E1-71DC8E45319D}">
      <dgm:prSet phldrT="[Text]"/>
      <dgm:spPr/>
      <dgm:t>
        <a:bodyPr/>
        <a:lstStyle/>
        <a:p>
          <a:r>
            <a:rPr lang="en-US">
              <a:latin typeface="Calibri" panose="020F0502020204030204" pitchFamily="34" charset="0"/>
              <a:cs typeface="Calibri" panose="020F0502020204030204" pitchFamily="34" charset="0"/>
            </a:rPr>
            <a:t>Exam</a:t>
          </a:r>
        </a:p>
      </dgm:t>
    </dgm:pt>
    <dgm:pt modelId="{3FFD8667-012B-4A95-8ABB-9D7BC088E7DB}" type="par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D406E151-535C-4B06-98AC-1E87A3DFB4EA}" type="sib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25D6E983-6F84-4C76-9D01-6AB3631A6A15}">
      <dgm:prSet phldrT="[Text]"/>
      <dgm:spPr/>
      <dgm:t>
        <a:bodyPr/>
        <a:lstStyle/>
        <a:p>
          <a:r>
            <a:rPr lang="en-US" dirty="0">
              <a:latin typeface="Calibri" panose="020F0502020204030204" pitchFamily="34" charset="0"/>
              <a:cs typeface="Calibri" panose="020F0502020204030204" pitchFamily="34" charset="0"/>
            </a:rPr>
            <a:t>Heart rate 80, oxygen saturation 97% on room air</a:t>
          </a:r>
        </a:p>
      </dgm:t>
    </dgm:pt>
    <dgm:pt modelId="{ACB475FF-58D0-4DA1-8891-E85778E96E87}" type="par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788760B8-4953-4F41-9D7A-C3F1491186F3}" type="sib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97E9AB03-81C5-44B4-BA77-7625BD5AB0BE}">
      <dgm:prSet phldrT="[Text]"/>
      <dgm:spPr/>
      <dgm:t>
        <a:bodyPr/>
        <a:lstStyle/>
        <a:p>
          <a:r>
            <a:rPr lang="en-US">
              <a:latin typeface="Calibri" panose="020F0502020204030204" pitchFamily="34" charset="0"/>
              <a:cs typeface="Calibri" panose="020F0502020204030204" pitchFamily="34" charset="0"/>
            </a:rPr>
            <a:t>Imaging</a:t>
          </a:r>
        </a:p>
      </dgm:t>
    </dgm:pt>
    <dgm:pt modelId="{B84BD7AD-CAE1-4765-9B9D-ADBE8217FE63}" type="par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D989D388-5610-43EA-8D29-41B680409A0A}" type="sib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78A57318-CDE7-44A2-AA4D-79AFA477A250}">
      <dgm:prSet phldrT="[Text]"/>
      <dgm:spPr/>
      <dgm:t>
        <a:bodyPr/>
        <a:lstStyle/>
        <a:p>
          <a:r>
            <a:rPr lang="en-US" dirty="0">
              <a:latin typeface="Calibri" panose="020F0502020204030204" pitchFamily="34" charset="0"/>
              <a:cs typeface="Calibri" panose="020F0502020204030204" pitchFamily="34" charset="0"/>
            </a:rPr>
            <a:t>Bilateral ultrasound with compression </a:t>
          </a:r>
          <a:r>
            <a:rPr lang="en-US" b="1" dirty="0">
              <a:solidFill>
                <a:srgbClr val="FF0000"/>
              </a:solidFill>
              <a:latin typeface="Calibri" panose="020F0502020204030204" pitchFamily="34" charset="0"/>
              <a:cs typeface="Calibri" panose="020F0502020204030204" pitchFamily="34" charset="0"/>
            </a:rPr>
            <a:t>does not demonstrate evidence of DVT</a:t>
          </a:r>
        </a:p>
      </dgm:t>
    </dgm:pt>
    <dgm:pt modelId="{576D6FE9-193E-4847-912E-D326FC33C745}" type="par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ACDD7BF9-AA00-46F9-B695-D37A3BC1CBBF}" type="sib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F5CC11B0-2610-43C5-AE99-C7E1ED97F24D}">
      <dgm:prSet phldrT="[Text]"/>
      <dgm:spPr/>
      <dgm:t>
        <a:bodyPr/>
        <a:lstStyle/>
        <a:p>
          <a:r>
            <a:rPr lang="en-US">
              <a:latin typeface="Calibri" panose="020F0502020204030204" pitchFamily="34" charset="0"/>
              <a:cs typeface="Calibri" panose="020F0502020204030204" pitchFamily="34" charset="0"/>
            </a:rPr>
            <a:t>Receiving chemotherapy</a:t>
          </a:r>
        </a:p>
      </dgm:t>
    </dgm:pt>
    <dgm:pt modelId="{297B83A6-050D-47D9-85D9-6E95A3788F76}" type="par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966636-CC3D-45EF-B2C1-6ED7886DCB3C}" type="sib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6B94F8-CFB8-40E8-8AAB-54E50C2D9BC9}">
      <dgm:prSet phldrT="[Text]"/>
      <dgm:spPr/>
      <dgm:t>
        <a:bodyPr/>
        <a:lstStyle/>
        <a:p>
          <a:r>
            <a:rPr lang="en-US">
              <a:latin typeface="Calibri" panose="020F0502020204030204" pitchFamily="34" charset="0"/>
              <a:cs typeface="Calibri" panose="020F0502020204030204" pitchFamily="34" charset="0"/>
            </a:rPr>
            <a:t>No recent surgery or immobilization</a:t>
          </a:r>
        </a:p>
      </dgm:t>
    </dgm:pt>
    <dgm:pt modelId="{10FFE006-F245-483B-8EBC-A2BB55D11ACB}" type="par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9AEA7B10-FDB9-49FA-B7DA-E0B799B20E1E}" type="sib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E886A658-6C8E-43A3-A385-EA9CDCB9ACCA}">
      <dgm:prSet phldrT="[Text]"/>
      <dgm:spPr/>
      <dgm:t>
        <a:bodyPr/>
        <a:lstStyle/>
        <a:p>
          <a:r>
            <a:rPr lang="en-US">
              <a:latin typeface="Calibri" panose="020F0502020204030204" pitchFamily="34" charset="0"/>
              <a:cs typeface="Calibri" panose="020F0502020204030204" pitchFamily="34" charset="0"/>
            </a:rPr>
            <a:t>No chest pain or dyspnea</a:t>
          </a:r>
        </a:p>
      </dgm:t>
    </dgm:pt>
    <dgm:pt modelId="{21219905-84E6-463B-88B5-960682DEACE6}" type="parTrans" cxnId="{449178B4-026C-44EF-9B37-A9D47DB55EB9}">
      <dgm:prSet/>
      <dgm:spPr/>
      <dgm:t>
        <a:bodyPr/>
        <a:lstStyle/>
        <a:p>
          <a:endParaRPr lang="en-US">
            <a:latin typeface="Calibri" panose="020F0502020204030204" pitchFamily="34" charset="0"/>
            <a:cs typeface="Calibri" panose="020F0502020204030204" pitchFamily="34" charset="0"/>
          </a:endParaRPr>
        </a:p>
      </dgm:t>
    </dgm:pt>
    <dgm:pt modelId="{E4CC84DF-B8C1-4488-A5E9-E4AC1142B9A3}" type="sibTrans" cxnId="{449178B4-026C-44EF-9B37-A9D47DB55EB9}">
      <dgm:prSet/>
      <dgm:spPr/>
      <dgm:t>
        <a:bodyPr/>
        <a:lstStyle/>
        <a:p>
          <a:endParaRPr lang="en-US">
            <a:latin typeface="Calibri" panose="020F0502020204030204" pitchFamily="34" charset="0"/>
            <a:cs typeface="Calibri" panose="020F0502020204030204" pitchFamily="34" charset="0"/>
          </a:endParaRPr>
        </a:p>
      </dgm:t>
    </dgm:pt>
    <dgm:pt modelId="{DF8E37A5-7AC1-4DB1-B208-1DE3E5FC54DE}">
      <dgm:prSet phldrT="[Text]"/>
      <dgm:spPr/>
      <dgm:t>
        <a:bodyPr/>
        <a:lstStyle/>
        <a:p>
          <a:r>
            <a:rPr lang="en-US">
              <a:latin typeface="Calibri" panose="020F0502020204030204" pitchFamily="34" charset="0"/>
              <a:cs typeface="Calibri" panose="020F0502020204030204" pitchFamily="34" charset="0"/>
            </a:rPr>
            <a:t>Right calf circumference 5 cm greater than left calf</a:t>
          </a:r>
        </a:p>
      </dgm:t>
    </dgm:pt>
    <dgm:pt modelId="{DA55736F-BC00-4B7B-B290-3445A850FA7F}" type="parTrans" cxnId="{6D94DF57-73F5-417D-8BF8-A0DB13B445D7}">
      <dgm:prSet/>
      <dgm:spPr/>
      <dgm:t>
        <a:bodyPr/>
        <a:lstStyle/>
        <a:p>
          <a:endParaRPr lang="en-US">
            <a:latin typeface="Calibri" panose="020F0502020204030204" pitchFamily="34" charset="0"/>
            <a:cs typeface="Calibri" panose="020F0502020204030204" pitchFamily="34" charset="0"/>
          </a:endParaRPr>
        </a:p>
      </dgm:t>
    </dgm:pt>
    <dgm:pt modelId="{9E83BA84-02D2-4475-85CC-D4FFBC9B8571}" type="sibTrans" cxnId="{6D94DF57-73F5-417D-8BF8-A0DB13B445D7}">
      <dgm:prSet/>
      <dgm:spPr/>
      <dgm:t>
        <a:bodyPr/>
        <a:lstStyle/>
        <a:p>
          <a:endParaRPr lang="en-US">
            <a:latin typeface="Calibri" panose="020F0502020204030204" pitchFamily="34" charset="0"/>
            <a:cs typeface="Calibri" panose="020F0502020204030204" pitchFamily="34" charset="0"/>
          </a:endParaRPr>
        </a:p>
      </dgm:t>
    </dgm:pt>
    <dgm:pt modelId="{556147CE-624F-491B-A3AE-8DE4D4E20AE5}">
      <dgm:prSet phldrT="[Text]"/>
      <dgm:spPr/>
      <dgm:t>
        <a:bodyPr/>
        <a:lstStyle/>
        <a:p>
          <a:r>
            <a:rPr lang="en-US">
              <a:latin typeface="Calibri" panose="020F0502020204030204" pitchFamily="34" charset="0"/>
              <a:cs typeface="Calibri" panose="020F0502020204030204" pitchFamily="34" charset="0"/>
            </a:rPr>
            <a:t>Localized tenderness along venous system</a:t>
          </a:r>
        </a:p>
      </dgm:t>
    </dgm:pt>
    <dgm:pt modelId="{D5BDD960-D31C-4758-8CA5-23D39451D0F5}" type="parTrans" cxnId="{CB8596F1-387A-4143-A3D6-A4AE0990A9B0}">
      <dgm:prSet/>
      <dgm:spPr/>
      <dgm:t>
        <a:bodyPr/>
        <a:lstStyle/>
        <a:p>
          <a:endParaRPr lang="en-US">
            <a:latin typeface="Calibri" panose="020F0502020204030204" pitchFamily="34" charset="0"/>
            <a:cs typeface="Calibri" panose="020F0502020204030204" pitchFamily="34" charset="0"/>
          </a:endParaRPr>
        </a:p>
      </dgm:t>
    </dgm:pt>
    <dgm:pt modelId="{46848160-207A-4320-88F4-C68CE015E3E9}" type="sibTrans" cxnId="{CB8596F1-387A-4143-A3D6-A4AE0990A9B0}">
      <dgm:prSet/>
      <dgm:spPr/>
      <dgm:t>
        <a:bodyPr/>
        <a:lstStyle/>
        <a:p>
          <a:endParaRPr lang="en-US">
            <a:latin typeface="Calibri" panose="020F0502020204030204" pitchFamily="34" charset="0"/>
            <a:cs typeface="Calibri" panose="020F0502020204030204" pitchFamily="34" charset="0"/>
          </a:endParaRPr>
        </a:p>
      </dgm:t>
    </dgm:pt>
    <dgm:pt modelId="{127C1240-D531-43FE-A398-5EC35E6DE353}">
      <dgm:prSet phldrT="[Text]"/>
      <dgm:spPr/>
      <dgm:t>
        <a:bodyPr/>
        <a:lstStyle/>
        <a:p>
          <a:r>
            <a:rPr lang="en-US">
              <a:latin typeface="Calibri" panose="020F0502020204030204" pitchFamily="34" charset="0"/>
              <a:cs typeface="Calibri" panose="020F0502020204030204" pitchFamily="34" charset="0"/>
            </a:rPr>
            <a:t>Pitting edema in right leg </a:t>
          </a:r>
        </a:p>
      </dgm:t>
    </dgm:pt>
    <dgm:pt modelId="{0D7E3527-7DCD-4311-A4DA-208C70E70A94}" type="parTrans" cxnId="{EC6F9918-B31A-463A-8538-C0A9CC6AE235}">
      <dgm:prSet/>
      <dgm:spPr/>
      <dgm:t>
        <a:bodyPr/>
        <a:lstStyle/>
        <a:p>
          <a:endParaRPr lang="en-US">
            <a:latin typeface="Calibri" panose="020F0502020204030204" pitchFamily="34" charset="0"/>
            <a:cs typeface="Calibri" panose="020F0502020204030204" pitchFamily="34" charset="0"/>
          </a:endParaRPr>
        </a:p>
      </dgm:t>
    </dgm:pt>
    <dgm:pt modelId="{B3044820-221E-4F24-B228-0957D403A1D0}" type="sibTrans" cxnId="{EC6F9918-B31A-463A-8538-C0A9CC6AE235}">
      <dgm:prSet/>
      <dgm:spPr/>
      <dgm:t>
        <a:bodyPr/>
        <a:lstStyle/>
        <a:p>
          <a:endParaRPr lang="en-US">
            <a:latin typeface="Calibri" panose="020F0502020204030204" pitchFamily="34" charset="0"/>
            <a:cs typeface="Calibri" panose="020F0502020204030204" pitchFamily="34" charset="0"/>
          </a:endParaRPr>
        </a:p>
      </dgm:t>
    </dgm:pt>
    <dgm:pt modelId="{80F524F1-731D-42AA-BF02-0408F3DB4585}" type="pres">
      <dgm:prSet presAssocID="{FE15F61F-B4B5-4861-B4A1-DF8F039A430B}" presName="linearFlow" presStyleCnt="0">
        <dgm:presLayoutVars>
          <dgm:dir/>
          <dgm:animLvl val="lvl"/>
          <dgm:resizeHandles val="exact"/>
        </dgm:presLayoutVars>
      </dgm:prSet>
      <dgm:spPr/>
    </dgm:pt>
    <dgm:pt modelId="{C2CA55C5-26DC-49D4-99DE-15975D8CD682}" type="pres">
      <dgm:prSet presAssocID="{570C542D-7641-4C64-A43B-4B226A72966B}" presName="composite" presStyleCnt="0"/>
      <dgm:spPr/>
    </dgm:pt>
    <dgm:pt modelId="{CDEFC183-D98D-4463-8BEA-ACABA62E49D7}" type="pres">
      <dgm:prSet presAssocID="{570C542D-7641-4C64-A43B-4B226A72966B}" presName="parTx" presStyleLbl="node1" presStyleIdx="0" presStyleCnt="3">
        <dgm:presLayoutVars>
          <dgm:chMax val="0"/>
          <dgm:chPref val="0"/>
          <dgm:bulletEnabled val="1"/>
        </dgm:presLayoutVars>
      </dgm:prSet>
      <dgm:spPr/>
    </dgm:pt>
    <dgm:pt modelId="{14DED9BC-B2B6-44BC-82FE-CC24307D5A3E}" type="pres">
      <dgm:prSet presAssocID="{570C542D-7641-4C64-A43B-4B226A72966B}" presName="parSh" presStyleLbl="node1" presStyleIdx="0" presStyleCnt="3"/>
      <dgm:spPr/>
    </dgm:pt>
    <dgm:pt modelId="{4E9621FD-DCAA-48D5-BD91-9CA292D55A28}" type="pres">
      <dgm:prSet presAssocID="{570C542D-7641-4C64-A43B-4B226A72966B}" presName="desTx" presStyleLbl="fgAcc1" presStyleIdx="0" presStyleCnt="3">
        <dgm:presLayoutVars>
          <dgm:bulletEnabled val="1"/>
        </dgm:presLayoutVars>
      </dgm:prSet>
      <dgm:spPr/>
    </dgm:pt>
    <dgm:pt modelId="{649A1E2B-92D9-4F02-9EFC-3070D1627A19}" type="pres">
      <dgm:prSet presAssocID="{D8A64215-B815-4105-B8C7-9A66F1BEDC8A}" presName="sibTrans" presStyleLbl="sibTrans2D1" presStyleIdx="0" presStyleCnt="2"/>
      <dgm:spPr/>
    </dgm:pt>
    <dgm:pt modelId="{5C4EE0CA-B621-4ADF-83AB-929A552E3287}" type="pres">
      <dgm:prSet presAssocID="{D8A64215-B815-4105-B8C7-9A66F1BEDC8A}" presName="connTx" presStyleLbl="sibTrans2D1" presStyleIdx="0" presStyleCnt="2"/>
      <dgm:spPr/>
    </dgm:pt>
    <dgm:pt modelId="{1A3889A2-E9C5-42F9-B2E0-1B89962DCEB6}" type="pres">
      <dgm:prSet presAssocID="{772EAF44-ACA2-4CCE-87E1-71DC8E45319D}" presName="composite" presStyleCnt="0"/>
      <dgm:spPr/>
    </dgm:pt>
    <dgm:pt modelId="{E8F4AC5A-5DA9-4BEC-93FB-68A4D8728717}" type="pres">
      <dgm:prSet presAssocID="{772EAF44-ACA2-4CCE-87E1-71DC8E45319D}" presName="parTx" presStyleLbl="node1" presStyleIdx="0" presStyleCnt="3">
        <dgm:presLayoutVars>
          <dgm:chMax val="0"/>
          <dgm:chPref val="0"/>
          <dgm:bulletEnabled val="1"/>
        </dgm:presLayoutVars>
      </dgm:prSet>
      <dgm:spPr/>
    </dgm:pt>
    <dgm:pt modelId="{A6E70BA8-3B43-498A-BF0B-4C01D9F67B13}" type="pres">
      <dgm:prSet presAssocID="{772EAF44-ACA2-4CCE-87E1-71DC8E45319D}" presName="parSh" presStyleLbl="node1" presStyleIdx="1" presStyleCnt="3"/>
      <dgm:spPr/>
    </dgm:pt>
    <dgm:pt modelId="{D57302A3-EF90-4A0F-9E54-89D121A256EF}" type="pres">
      <dgm:prSet presAssocID="{772EAF44-ACA2-4CCE-87E1-71DC8E45319D}" presName="desTx" presStyleLbl="fgAcc1" presStyleIdx="1" presStyleCnt="3">
        <dgm:presLayoutVars>
          <dgm:bulletEnabled val="1"/>
        </dgm:presLayoutVars>
      </dgm:prSet>
      <dgm:spPr/>
    </dgm:pt>
    <dgm:pt modelId="{0EF7B75F-C21E-4BC2-9FCD-09F8B9A5B700}" type="pres">
      <dgm:prSet presAssocID="{D406E151-535C-4B06-98AC-1E87A3DFB4EA}" presName="sibTrans" presStyleLbl="sibTrans2D1" presStyleIdx="1" presStyleCnt="2"/>
      <dgm:spPr/>
    </dgm:pt>
    <dgm:pt modelId="{6A61A8CD-7AB8-4016-84BD-74487F66EC27}" type="pres">
      <dgm:prSet presAssocID="{D406E151-535C-4B06-98AC-1E87A3DFB4EA}" presName="connTx" presStyleLbl="sibTrans2D1" presStyleIdx="1" presStyleCnt="2"/>
      <dgm:spPr/>
    </dgm:pt>
    <dgm:pt modelId="{EAF66DCB-6BCB-463E-B8EA-D73A612F90BB}" type="pres">
      <dgm:prSet presAssocID="{97E9AB03-81C5-44B4-BA77-7625BD5AB0BE}" presName="composite" presStyleCnt="0"/>
      <dgm:spPr/>
    </dgm:pt>
    <dgm:pt modelId="{471A07B7-863F-4BC6-93FC-A2CE325EF200}" type="pres">
      <dgm:prSet presAssocID="{97E9AB03-81C5-44B4-BA77-7625BD5AB0BE}" presName="parTx" presStyleLbl="node1" presStyleIdx="1" presStyleCnt="3">
        <dgm:presLayoutVars>
          <dgm:chMax val="0"/>
          <dgm:chPref val="0"/>
          <dgm:bulletEnabled val="1"/>
        </dgm:presLayoutVars>
      </dgm:prSet>
      <dgm:spPr/>
    </dgm:pt>
    <dgm:pt modelId="{757ADAFD-ACD0-4B27-95FB-80A5E3CC79D2}" type="pres">
      <dgm:prSet presAssocID="{97E9AB03-81C5-44B4-BA77-7625BD5AB0BE}" presName="parSh" presStyleLbl="node1" presStyleIdx="2" presStyleCnt="3"/>
      <dgm:spPr/>
    </dgm:pt>
    <dgm:pt modelId="{F07C54EB-3317-4CFD-B97D-B1DED4B3F1B5}" type="pres">
      <dgm:prSet presAssocID="{97E9AB03-81C5-44B4-BA77-7625BD5AB0BE}" presName="desTx" presStyleLbl="fgAcc1" presStyleIdx="2" presStyleCnt="3">
        <dgm:presLayoutVars>
          <dgm:bulletEnabled val="1"/>
        </dgm:presLayoutVars>
      </dgm:prSet>
      <dgm:spPr/>
    </dgm:pt>
  </dgm:ptLst>
  <dgm:cxnLst>
    <dgm:cxn modelId="{87CAA401-76E0-486C-AD4A-46E02F58C487}" type="presOf" srcId="{FE15F61F-B4B5-4861-B4A1-DF8F039A430B}" destId="{80F524F1-731D-42AA-BF02-0408F3DB4585}" srcOrd="0" destOrd="0" presId="urn:microsoft.com/office/officeart/2005/8/layout/process3"/>
    <dgm:cxn modelId="{17A22D0F-B6B2-4B25-BC4A-55C75087417C}" srcId="{570C542D-7641-4C64-A43B-4B226A72966B}" destId="{996B94F8-CFB8-40E8-8AAB-54E50C2D9BC9}" srcOrd="2" destOrd="0" parTransId="{10FFE006-F245-483B-8EBC-A2BB55D11ACB}" sibTransId="{9AEA7B10-FDB9-49FA-B7DA-E0B799B20E1E}"/>
    <dgm:cxn modelId="{21DA2310-1DFE-411A-BF79-0200961CF9CD}" type="presOf" srcId="{DF8E37A5-7AC1-4DB1-B208-1DE3E5FC54DE}" destId="{D57302A3-EF90-4A0F-9E54-89D121A256EF}" srcOrd="0" destOrd="1" presId="urn:microsoft.com/office/officeart/2005/8/layout/process3"/>
    <dgm:cxn modelId="{4B626C12-6150-4389-8987-3B83B03BE8DD}" type="presOf" srcId="{901B958B-85AC-4596-A740-A7491E2EFAE3}" destId="{4E9621FD-DCAA-48D5-BD91-9CA292D55A28}" srcOrd="0" destOrd="0" presId="urn:microsoft.com/office/officeart/2005/8/layout/process3"/>
    <dgm:cxn modelId="{EC6F9918-B31A-463A-8538-C0A9CC6AE235}" srcId="{772EAF44-ACA2-4CCE-87E1-71DC8E45319D}" destId="{127C1240-D531-43FE-A398-5EC35E6DE353}" srcOrd="3" destOrd="0" parTransId="{0D7E3527-7DCD-4311-A4DA-208C70E70A94}" sibTransId="{B3044820-221E-4F24-B228-0957D403A1D0}"/>
    <dgm:cxn modelId="{B008D731-76D2-44D2-9A5B-ACD702B7F98D}" type="presOf" srcId="{D406E151-535C-4B06-98AC-1E87A3DFB4EA}" destId="{6A61A8CD-7AB8-4016-84BD-74487F66EC27}" srcOrd="1" destOrd="0" presId="urn:microsoft.com/office/officeart/2005/8/layout/process3"/>
    <dgm:cxn modelId="{D8CB1136-58A8-4C15-BF51-286F7BAB9A44}" type="presOf" srcId="{556147CE-624F-491B-A3AE-8DE4D4E20AE5}" destId="{D57302A3-EF90-4A0F-9E54-89D121A256EF}" srcOrd="0" destOrd="2" presId="urn:microsoft.com/office/officeart/2005/8/layout/process3"/>
    <dgm:cxn modelId="{DDCE6939-D6A9-4EC5-A6E1-6502001A6C18}" srcId="{772EAF44-ACA2-4CCE-87E1-71DC8E45319D}" destId="{25D6E983-6F84-4C76-9D01-6AB3631A6A15}" srcOrd="0" destOrd="0" parTransId="{ACB475FF-58D0-4DA1-8891-E85778E96E87}" sibTransId="{788760B8-4953-4F41-9D7A-C3F1491186F3}"/>
    <dgm:cxn modelId="{C1D0D542-7589-4CC4-B211-4D8A10C37B6D}" type="presOf" srcId="{E886A658-6C8E-43A3-A385-EA9CDCB9ACCA}" destId="{4E9621FD-DCAA-48D5-BD91-9CA292D55A28}" srcOrd="0" destOrd="3" presId="urn:microsoft.com/office/officeart/2005/8/layout/process3"/>
    <dgm:cxn modelId="{57813046-97DD-4C7F-95FD-EF0F0A9FE2E5}" type="presOf" srcId="{25D6E983-6F84-4C76-9D01-6AB3631A6A15}" destId="{D57302A3-EF90-4A0F-9E54-89D121A256EF}" srcOrd="0" destOrd="0" presId="urn:microsoft.com/office/officeart/2005/8/layout/process3"/>
    <dgm:cxn modelId="{6D94DF57-73F5-417D-8BF8-A0DB13B445D7}" srcId="{772EAF44-ACA2-4CCE-87E1-71DC8E45319D}" destId="{DF8E37A5-7AC1-4DB1-B208-1DE3E5FC54DE}" srcOrd="1" destOrd="0" parTransId="{DA55736F-BC00-4B7B-B290-3445A850FA7F}" sibTransId="{9E83BA84-02D2-4475-85CC-D4FFBC9B8571}"/>
    <dgm:cxn modelId="{1F11E857-C500-4FEF-9093-B11E16BC7F11}" srcId="{570C542D-7641-4C64-A43B-4B226A72966B}" destId="{901B958B-85AC-4596-A740-A7491E2EFAE3}" srcOrd="0" destOrd="0" parTransId="{30DD0D2F-69DA-4A80-A4CB-50E7E15D204D}" sibTransId="{3E7BC4C6-F438-405B-980E-4CB4BE398889}"/>
    <dgm:cxn modelId="{0E83C761-D16D-4A77-9A57-0634735D2C09}" type="presOf" srcId="{D8A64215-B815-4105-B8C7-9A66F1BEDC8A}" destId="{649A1E2B-92D9-4F02-9EFC-3070D1627A19}" srcOrd="0" destOrd="0" presId="urn:microsoft.com/office/officeart/2005/8/layout/process3"/>
    <dgm:cxn modelId="{891F9968-1697-4D82-9E40-36003E0D9208}" type="presOf" srcId="{78A57318-CDE7-44A2-AA4D-79AFA477A250}" destId="{F07C54EB-3317-4CFD-B97D-B1DED4B3F1B5}" srcOrd="0" destOrd="0" presId="urn:microsoft.com/office/officeart/2005/8/layout/process3"/>
    <dgm:cxn modelId="{9C792D80-87CB-4C91-B25C-07100908C69B}" type="presOf" srcId="{F5CC11B0-2610-43C5-AE99-C7E1ED97F24D}" destId="{4E9621FD-DCAA-48D5-BD91-9CA292D55A28}" srcOrd="0" destOrd="1" presId="urn:microsoft.com/office/officeart/2005/8/layout/process3"/>
    <dgm:cxn modelId="{3A12F781-9B1D-481C-A776-C9EB03CDCE94}" type="presOf" srcId="{570C542D-7641-4C64-A43B-4B226A72966B}" destId="{14DED9BC-B2B6-44BC-82FE-CC24307D5A3E}" srcOrd="1" destOrd="0" presId="urn:microsoft.com/office/officeart/2005/8/layout/process3"/>
    <dgm:cxn modelId="{4D3DBF83-0C99-4FE4-9F11-DCF3D920525D}" srcId="{FE15F61F-B4B5-4861-B4A1-DF8F039A430B}" destId="{772EAF44-ACA2-4CCE-87E1-71DC8E45319D}" srcOrd="1" destOrd="0" parTransId="{3FFD8667-012B-4A95-8ABB-9D7BC088E7DB}" sibTransId="{D406E151-535C-4B06-98AC-1E87A3DFB4EA}"/>
    <dgm:cxn modelId="{C0674F8B-9F0C-498A-B55D-6E4B6AEA5A9E}" type="presOf" srcId="{772EAF44-ACA2-4CCE-87E1-71DC8E45319D}" destId="{A6E70BA8-3B43-498A-BF0B-4C01D9F67B13}" srcOrd="1" destOrd="0" presId="urn:microsoft.com/office/officeart/2005/8/layout/process3"/>
    <dgm:cxn modelId="{EA906CA3-07A5-4644-BCC5-C355C9267845}" type="presOf" srcId="{772EAF44-ACA2-4CCE-87E1-71DC8E45319D}" destId="{E8F4AC5A-5DA9-4BEC-93FB-68A4D8728717}" srcOrd="0" destOrd="0" presId="urn:microsoft.com/office/officeart/2005/8/layout/process3"/>
    <dgm:cxn modelId="{F01A01A6-E151-4B68-BFBD-31AEED9D40D8}" type="presOf" srcId="{570C542D-7641-4C64-A43B-4B226A72966B}" destId="{CDEFC183-D98D-4463-8BEA-ACABA62E49D7}" srcOrd="0" destOrd="0" presId="urn:microsoft.com/office/officeart/2005/8/layout/process3"/>
    <dgm:cxn modelId="{76885EAC-47CD-4093-AF7A-2831D6E20A15}" type="presOf" srcId="{127C1240-D531-43FE-A398-5EC35E6DE353}" destId="{D57302A3-EF90-4A0F-9E54-89D121A256EF}" srcOrd="0" destOrd="3" presId="urn:microsoft.com/office/officeart/2005/8/layout/process3"/>
    <dgm:cxn modelId="{449178B4-026C-44EF-9B37-A9D47DB55EB9}" srcId="{570C542D-7641-4C64-A43B-4B226A72966B}" destId="{E886A658-6C8E-43A3-A385-EA9CDCB9ACCA}" srcOrd="3" destOrd="0" parTransId="{21219905-84E6-463B-88B5-960682DEACE6}" sibTransId="{E4CC84DF-B8C1-4488-A5E9-E4AC1142B9A3}"/>
    <dgm:cxn modelId="{C3225ACD-BA82-47F7-8C0A-BAFB9C9B9C13}" type="presOf" srcId="{996B94F8-CFB8-40E8-8AAB-54E50C2D9BC9}" destId="{4E9621FD-DCAA-48D5-BD91-9CA292D55A28}" srcOrd="0" destOrd="2" presId="urn:microsoft.com/office/officeart/2005/8/layout/process3"/>
    <dgm:cxn modelId="{41ADA8D6-C291-4E04-B07D-A2A44A66A872}" srcId="{97E9AB03-81C5-44B4-BA77-7625BD5AB0BE}" destId="{78A57318-CDE7-44A2-AA4D-79AFA477A250}" srcOrd="0" destOrd="0" parTransId="{576D6FE9-193E-4847-912E-D326FC33C745}" sibTransId="{ACDD7BF9-AA00-46F9-B695-D37A3BC1CBBF}"/>
    <dgm:cxn modelId="{017B70E0-F646-4884-98B4-EF7D091C133B}" srcId="{FE15F61F-B4B5-4861-B4A1-DF8F039A430B}" destId="{97E9AB03-81C5-44B4-BA77-7625BD5AB0BE}" srcOrd="2" destOrd="0" parTransId="{B84BD7AD-CAE1-4765-9B9D-ADBE8217FE63}" sibTransId="{D989D388-5610-43EA-8D29-41B680409A0A}"/>
    <dgm:cxn modelId="{069586E8-5D0A-4167-964E-BC3D70F3111E}" type="presOf" srcId="{D406E151-535C-4B06-98AC-1E87A3DFB4EA}" destId="{0EF7B75F-C21E-4BC2-9FCD-09F8B9A5B700}" srcOrd="0" destOrd="0" presId="urn:microsoft.com/office/officeart/2005/8/layout/process3"/>
    <dgm:cxn modelId="{1F42AEEA-6EE1-44EA-91B5-FB020723FF45}" type="presOf" srcId="{D8A64215-B815-4105-B8C7-9A66F1BEDC8A}" destId="{5C4EE0CA-B621-4ADF-83AB-929A552E3287}" srcOrd="1" destOrd="0" presId="urn:microsoft.com/office/officeart/2005/8/layout/process3"/>
    <dgm:cxn modelId="{B339C9EC-39F9-4563-B127-D0685F11F40C}" type="presOf" srcId="{97E9AB03-81C5-44B4-BA77-7625BD5AB0BE}" destId="{757ADAFD-ACD0-4B27-95FB-80A5E3CC79D2}" srcOrd="1" destOrd="0" presId="urn:microsoft.com/office/officeart/2005/8/layout/process3"/>
    <dgm:cxn modelId="{CB8596F1-387A-4143-A3D6-A4AE0990A9B0}" srcId="{772EAF44-ACA2-4CCE-87E1-71DC8E45319D}" destId="{556147CE-624F-491B-A3AE-8DE4D4E20AE5}" srcOrd="2" destOrd="0" parTransId="{D5BDD960-D31C-4758-8CA5-23D39451D0F5}" sibTransId="{46848160-207A-4320-88F4-C68CE015E3E9}"/>
    <dgm:cxn modelId="{A397D9FC-3DC7-48CF-9DD1-F150F6D3321C}" type="presOf" srcId="{97E9AB03-81C5-44B4-BA77-7625BD5AB0BE}" destId="{471A07B7-863F-4BC6-93FC-A2CE325EF200}" srcOrd="0" destOrd="0" presId="urn:microsoft.com/office/officeart/2005/8/layout/process3"/>
    <dgm:cxn modelId="{1882FFFD-BF07-47D9-B5CF-20F6C72474DC}" srcId="{570C542D-7641-4C64-A43B-4B226A72966B}" destId="{F5CC11B0-2610-43C5-AE99-C7E1ED97F24D}" srcOrd="1" destOrd="0" parTransId="{297B83A6-050D-47D9-85D9-6E95A3788F76}" sibTransId="{99966636-CC3D-45EF-B2C1-6ED7886DCB3C}"/>
    <dgm:cxn modelId="{4F411DFE-9850-4727-A189-F0C05F81C425}" srcId="{FE15F61F-B4B5-4861-B4A1-DF8F039A430B}" destId="{570C542D-7641-4C64-A43B-4B226A72966B}" srcOrd="0" destOrd="0" parTransId="{E8AA2E41-86BE-4820-A8CE-4B67DAEC096D}" sibTransId="{D8A64215-B815-4105-B8C7-9A66F1BEDC8A}"/>
    <dgm:cxn modelId="{B2BD8745-0B6E-413D-AD7B-0101C870F1DE}" type="presParOf" srcId="{80F524F1-731D-42AA-BF02-0408F3DB4585}" destId="{C2CA55C5-26DC-49D4-99DE-15975D8CD682}" srcOrd="0" destOrd="0" presId="urn:microsoft.com/office/officeart/2005/8/layout/process3"/>
    <dgm:cxn modelId="{7FC680AC-531A-4679-A671-06AFA8332BAA}" type="presParOf" srcId="{C2CA55C5-26DC-49D4-99DE-15975D8CD682}" destId="{CDEFC183-D98D-4463-8BEA-ACABA62E49D7}" srcOrd="0" destOrd="0" presId="urn:microsoft.com/office/officeart/2005/8/layout/process3"/>
    <dgm:cxn modelId="{D2F7446D-5C61-4692-AFA3-665089503308}" type="presParOf" srcId="{C2CA55C5-26DC-49D4-99DE-15975D8CD682}" destId="{14DED9BC-B2B6-44BC-82FE-CC24307D5A3E}" srcOrd="1" destOrd="0" presId="urn:microsoft.com/office/officeart/2005/8/layout/process3"/>
    <dgm:cxn modelId="{E2DEF280-4DD4-4B87-B7CB-71B4CB1CED71}" type="presParOf" srcId="{C2CA55C5-26DC-49D4-99DE-15975D8CD682}" destId="{4E9621FD-DCAA-48D5-BD91-9CA292D55A28}" srcOrd="2" destOrd="0" presId="urn:microsoft.com/office/officeart/2005/8/layout/process3"/>
    <dgm:cxn modelId="{D0D7DE74-A819-486F-8854-D09931EF6F76}" type="presParOf" srcId="{80F524F1-731D-42AA-BF02-0408F3DB4585}" destId="{649A1E2B-92D9-4F02-9EFC-3070D1627A19}" srcOrd="1" destOrd="0" presId="urn:microsoft.com/office/officeart/2005/8/layout/process3"/>
    <dgm:cxn modelId="{3D65C8C5-52E1-4DB3-85F3-A51606958512}" type="presParOf" srcId="{649A1E2B-92D9-4F02-9EFC-3070D1627A19}" destId="{5C4EE0CA-B621-4ADF-83AB-929A552E3287}" srcOrd="0" destOrd="0" presId="urn:microsoft.com/office/officeart/2005/8/layout/process3"/>
    <dgm:cxn modelId="{348B4AD2-587F-41A2-9222-F2E4D66332B8}" type="presParOf" srcId="{80F524F1-731D-42AA-BF02-0408F3DB4585}" destId="{1A3889A2-E9C5-42F9-B2E0-1B89962DCEB6}" srcOrd="2" destOrd="0" presId="urn:microsoft.com/office/officeart/2005/8/layout/process3"/>
    <dgm:cxn modelId="{1C9F120C-7770-47E1-9D2F-902480A3322F}" type="presParOf" srcId="{1A3889A2-E9C5-42F9-B2E0-1B89962DCEB6}" destId="{E8F4AC5A-5DA9-4BEC-93FB-68A4D8728717}" srcOrd="0" destOrd="0" presId="urn:microsoft.com/office/officeart/2005/8/layout/process3"/>
    <dgm:cxn modelId="{1036481C-E51C-4A19-88FB-B824BEA5DEC4}" type="presParOf" srcId="{1A3889A2-E9C5-42F9-B2E0-1B89962DCEB6}" destId="{A6E70BA8-3B43-498A-BF0B-4C01D9F67B13}" srcOrd="1" destOrd="0" presId="urn:microsoft.com/office/officeart/2005/8/layout/process3"/>
    <dgm:cxn modelId="{36937F82-8C85-4CA6-9DD6-707CFCFC3ED1}" type="presParOf" srcId="{1A3889A2-E9C5-42F9-B2E0-1B89962DCEB6}" destId="{D57302A3-EF90-4A0F-9E54-89D121A256EF}" srcOrd="2" destOrd="0" presId="urn:microsoft.com/office/officeart/2005/8/layout/process3"/>
    <dgm:cxn modelId="{126F71AC-B46B-41E2-ADA8-C094F11700D7}" type="presParOf" srcId="{80F524F1-731D-42AA-BF02-0408F3DB4585}" destId="{0EF7B75F-C21E-4BC2-9FCD-09F8B9A5B700}" srcOrd="3" destOrd="0" presId="urn:microsoft.com/office/officeart/2005/8/layout/process3"/>
    <dgm:cxn modelId="{72B45B2B-E8CF-42FD-99BE-A3758A229E35}" type="presParOf" srcId="{0EF7B75F-C21E-4BC2-9FCD-09F8B9A5B700}" destId="{6A61A8CD-7AB8-4016-84BD-74487F66EC27}" srcOrd="0" destOrd="0" presId="urn:microsoft.com/office/officeart/2005/8/layout/process3"/>
    <dgm:cxn modelId="{F0D9293C-8ECD-419E-8AC3-2AAFF27046B1}" type="presParOf" srcId="{80F524F1-731D-42AA-BF02-0408F3DB4585}" destId="{EAF66DCB-6BCB-463E-B8EA-D73A612F90BB}" srcOrd="4" destOrd="0" presId="urn:microsoft.com/office/officeart/2005/8/layout/process3"/>
    <dgm:cxn modelId="{5D0E8FEA-3A17-4788-A9EA-8D804F4A289E}" type="presParOf" srcId="{EAF66DCB-6BCB-463E-B8EA-D73A612F90BB}" destId="{471A07B7-863F-4BC6-93FC-A2CE325EF200}" srcOrd="0" destOrd="0" presId="urn:microsoft.com/office/officeart/2005/8/layout/process3"/>
    <dgm:cxn modelId="{DC697F17-5B43-4604-88AF-D96DFF8C9E2B}" type="presParOf" srcId="{EAF66DCB-6BCB-463E-B8EA-D73A612F90BB}" destId="{757ADAFD-ACD0-4B27-95FB-80A5E3CC79D2}" srcOrd="1" destOrd="0" presId="urn:microsoft.com/office/officeart/2005/8/layout/process3"/>
    <dgm:cxn modelId="{24D9ED5F-F47E-4ED8-87A7-A9517D209177}" type="presParOf" srcId="{EAF66DCB-6BCB-463E-B8EA-D73A612F90BB}" destId="{F07C54EB-3317-4CFD-B97D-B1DED4B3F1B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15F61F-B4B5-4861-B4A1-DF8F039A430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570C542D-7641-4C64-A43B-4B226A72966B}">
      <dgm:prSet phldrT="[Text]"/>
      <dgm:spPr/>
      <dgm:t>
        <a:bodyPr/>
        <a:lstStyle/>
        <a:p>
          <a:r>
            <a:rPr lang="en-US" dirty="0">
              <a:latin typeface="Calibri" panose="020F0502020204030204" pitchFamily="34" charset="0"/>
              <a:cs typeface="Calibri" panose="020F0502020204030204" pitchFamily="34" charset="0"/>
            </a:rPr>
            <a:t>Pertinent ROS</a:t>
          </a:r>
        </a:p>
      </dgm:t>
    </dgm:pt>
    <dgm:pt modelId="{E8AA2E41-86BE-4820-A8CE-4B67DAEC096D}" type="par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D8A64215-B815-4105-B8C7-9A66F1BEDC8A}" type="sib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901B958B-85AC-4596-A740-A7491E2EFAE3}">
      <dgm:prSet phldrT="[Text]"/>
      <dgm:spPr/>
      <dgm:t>
        <a:bodyPr/>
        <a:lstStyle/>
        <a:p>
          <a:r>
            <a:rPr lang="en-US">
              <a:latin typeface="Calibri" panose="020F0502020204030204" pitchFamily="34" charset="0"/>
              <a:cs typeface="Calibri" panose="020F0502020204030204" pitchFamily="34" charset="0"/>
            </a:rPr>
            <a:t>No history of DVT/PE, not on blood thinners</a:t>
          </a:r>
        </a:p>
      </dgm:t>
    </dgm:pt>
    <dgm:pt modelId="{30DD0D2F-69DA-4A80-A4CB-50E7E15D204D}" type="par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3E7BC4C6-F438-405B-980E-4CB4BE398889}" type="sib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772EAF44-ACA2-4CCE-87E1-71DC8E45319D}">
      <dgm:prSet phldrT="[Text]"/>
      <dgm:spPr/>
      <dgm:t>
        <a:bodyPr/>
        <a:lstStyle/>
        <a:p>
          <a:r>
            <a:rPr lang="en-US">
              <a:latin typeface="Calibri" panose="020F0502020204030204" pitchFamily="34" charset="0"/>
              <a:cs typeface="Calibri" panose="020F0502020204030204" pitchFamily="34" charset="0"/>
            </a:rPr>
            <a:t>Exam</a:t>
          </a:r>
        </a:p>
      </dgm:t>
    </dgm:pt>
    <dgm:pt modelId="{3FFD8667-012B-4A95-8ABB-9D7BC088E7DB}" type="par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D406E151-535C-4B06-98AC-1E87A3DFB4EA}" type="sib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25D6E983-6F84-4C76-9D01-6AB3631A6A15}">
      <dgm:prSet phldrT="[Text]"/>
      <dgm:spPr/>
      <dgm:t>
        <a:bodyPr/>
        <a:lstStyle/>
        <a:p>
          <a:r>
            <a:rPr lang="en-US" dirty="0">
              <a:latin typeface="Calibri" panose="020F0502020204030204" pitchFamily="34" charset="0"/>
              <a:cs typeface="Calibri" panose="020F0502020204030204" pitchFamily="34" charset="0"/>
            </a:rPr>
            <a:t>Heart rate 80, oxygen saturation 97% on room air</a:t>
          </a:r>
        </a:p>
      </dgm:t>
    </dgm:pt>
    <dgm:pt modelId="{ACB475FF-58D0-4DA1-8891-E85778E96E87}" type="par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788760B8-4953-4F41-9D7A-C3F1491186F3}" type="sib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97E9AB03-81C5-44B4-BA77-7625BD5AB0BE}">
      <dgm:prSet phldrT="[Text]"/>
      <dgm:spPr/>
      <dgm:t>
        <a:bodyPr/>
        <a:lstStyle/>
        <a:p>
          <a:r>
            <a:rPr lang="en-US">
              <a:latin typeface="Calibri" panose="020F0502020204030204" pitchFamily="34" charset="0"/>
              <a:cs typeface="Calibri" panose="020F0502020204030204" pitchFamily="34" charset="0"/>
            </a:rPr>
            <a:t>Imaging</a:t>
          </a:r>
        </a:p>
      </dgm:t>
    </dgm:pt>
    <dgm:pt modelId="{B84BD7AD-CAE1-4765-9B9D-ADBE8217FE63}" type="par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D989D388-5610-43EA-8D29-41B680409A0A}" type="sib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78A57318-CDE7-44A2-AA4D-79AFA477A250}">
      <dgm:prSet phldrT="[Text]"/>
      <dgm:spPr/>
      <dgm:t>
        <a:bodyPr/>
        <a:lstStyle/>
        <a:p>
          <a:r>
            <a:rPr lang="en-US" dirty="0">
              <a:latin typeface="Calibri" panose="020F0502020204030204" pitchFamily="34" charset="0"/>
              <a:cs typeface="Calibri" panose="020F0502020204030204" pitchFamily="34" charset="0"/>
            </a:rPr>
            <a:t>Bilateral ultrasound with compression </a:t>
          </a:r>
          <a:r>
            <a:rPr lang="en-US" b="1" dirty="0">
              <a:solidFill>
                <a:srgbClr val="FF0000"/>
              </a:solidFill>
              <a:latin typeface="Calibri" panose="020F0502020204030204" pitchFamily="34" charset="0"/>
              <a:cs typeface="Calibri" panose="020F0502020204030204" pitchFamily="34" charset="0"/>
            </a:rPr>
            <a:t>does not demonstrate evidence of DVT</a:t>
          </a:r>
        </a:p>
      </dgm:t>
    </dgm:pt>
    <dgm:pt modelId="{576D6FE9-193E-4847-912E-D326FC33C745}" type="par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ACDD7BF9-AA00-46F9-B695-D37A3BC1CBBF}" type="sib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F5CC11B0-2610-43C5-AE99-C7E1ED97F24D}">
      <dgm:prSet phldrT="[Text]"/>
      <dgm:spPr/>
      <dgm:t>
        <a:bodyPr/>
        <a:lstStyle/>
        <a:p>
          <a:r>
            <a:rPr lang="en-US">
              <a:latin typeface="Calibri" panose="020F0502020204030204" pitchFamily="34" charset="0"/>
              <a:cs typeface="Calibri" panose="020F0502020204030204" pitchFamily="34" charset="0"/>
            </a:rPr>
            <a:t>Receiving chemotherapy</a:t>
          </a:r>
        </a:p>
      </dgm:t>
    </dgm:pt>
    <dgm:pt modelId="{297B83A6-050D-47D9-85D9-6E95A3788F76}" type="par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966636-CC3D-45EF-B2C1-6ED7886DCB3C}" type="sib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6B94F8-CFB8-40E8-8AAB-54E50C2D9BC9}">
      <dgm:prSet phldrT="[Text]"/>
      <dgm:spPr/>
      <dgm:t>
        <a:bodyPr/>
        <a:lstStyle/>
        <a:p>
          <a:r>
            <a:rPr lang="en-US">
              <a:latin typeface="Calibri" panose="020F0502020204030204" pitchFamily="34" charset="0"/>
              <a:cs typeface="Calibri" panose="020F0502020204030204" pitchFamily="34" charset="0"/>
            </a:rPr>
            <a:t>No recent surgery or immobilization</a:t>
          </a:r>
        </a:p>
      </dgm:t>
    </dgm:pt>
    <dgm:pt modelId="{10FFE006-F245-483B-8EBC-A2BB55D11ACB}" type="par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9AEA7B10-FDB9-49FA-B7DA-E0B799B20E1E}" type="sib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E886A658-6C8E-43A3-A385-EA9CDCB9ACCA}">
      <dgm:prSet phldrT="[Text]"/>
      <dgm:spPr/>
      <dgm:t>
        <a:bodyPr/>
        <a:lstStyle/>
        <a:p>
          <a:r>
            <a:rPr lang="en-US">
              <a:latin typeface="Calibri" panose="020F0502020204030204" pitchFamily="34" charset="0"/>
              <a:cs typeface="Calibri" panose="020F0502020204030204" pitchFamily="34" charset="0"/>
            </a:rPr>
            <a:t>No chest pain or dyspnea</a:t>
          </a:r>
        </a:p>
      </dgm:t>
    </dgm:pt>
    <dgm:pt modelId="{21219905-84E6-463B-88B5-960682DEACE6}" type="parTrans" cxnId="{449178B4-026C-44EF-9B37-A9D47DB55EB9}">
      <dgm:prSet/>
      <dgm:spPr/>
      <dgm:t>
        <a:bodyPr/>
        <a:lstStyle/>
        <a:p>
          <a:endParaRPr lang="en-US">
            <a:latin typeface="Calibri" panose="020F0502020204030204" pitchFamily="34" charset="0"/>
            <a:cs typeface="Calibri" panose="020F0502020204030204" pitchFamily="34" charset="0"/>
          </a:endParaRPr>
        </a:p>
      </dgm:t>
    </dgm:pt>
    <dgm:pt modelId="{E4CC84DF-B8C1-4488-A5E9-E4AC1142B9A3}" type="sibTrans" cxnId="{449178B4-026C-44EF-9B37-A9D47DB55EB9}">
      <dgm:prSet/>
      <dgm:spPr/>
      <dgm:t>
        <a:bodyPr/>
        <a:lstStyle/>
        <a:p>
          <a:endParaRPr lang="en-US">
            <a:latin typeface="Calibri" panose="020F0502020204030204" pitchFamily="34" charset="0"/>
            <a:cs typeface="Calibri" panose="020F0502020204030204" pitchFamily="34" charset="0"/>
          </a:endParaRPr>
        </a:p>
      </dgm:t>
    </dgm:pt>
    <dgm:pt modelId="{DF8E37A5-7AC1-4DB1-B208-1DE3E5FC54DE}">
      <dgm:prSet phldrT="[Text]"/>
      <dgm:spPr/>
      <dgm:t>
        <a:bodyPr/>
        <a:lstStyle/>
        <a:p>
          <a:r>
            <a:rPr lang="en-US">
              <a:latin typeface="Calibri" panose="020F0502020204030204" pitchFamily="34" charset="0"/>
              <a:cs typeface="Calibri" panose="020F0502020204030204" pitchFamily="34" charset="0"/>
            </a:rPr>
            <a:t>Right calf circumference 5 cm greater than left calf</a:t>
          </a:r>
        </a:p>
      </dgm:t>
    </dgm:pt>
    <dgm:pt modelId="{DA55736F-BC00-4B7B-B290-3445A850FA7F}" type="parTrans" cxnId="{6D94DF57-73F5-417D-8BF8-A0DB13B445D7}">
      <dgm:prSet/>
      <dgm:spPr/>
      <dgm:t>
        <a:bodyPr/>
        <a:lstStyle/>
        <a:p>
          <a:endParaRPr lang="en-US">
            <a:latin typeface="Calibri" panose="020F0502020204030204" pitchFamily="34" charset="0"/>
            <a:cs typeface="Calibri" panose="020F0502020204030204" pitchFamily="34" charset="0"/>
          </a:endParaRPr>
        </a:p>
      </dgm:t>
    </dgm:pt>
    <dgm:pt modelId="{9E83BA84-02D2-4475-85CC-D4FFBC9B8571}" type="sibTrans" cxnId="{6D94DF57-73F5-417D-8BF8-A0DB13B445D7}">
      <dgm:prSet/>
      <dgm:spPr/>
      <dgm:t>
        <a:bodyPr/>
        <a:lstStyle/>
        <a:p>
          <a:endParaRPr lang="en-US">
            <a:latin typeface="Calibri" panose="020F0502020204030204" pitchFamily="34" charset="0"/>
            <a:cs typeface="Calibri" panose="020F0502020204030204" pitchFamily="34" charset="0"/>
          </a:endParaRPr>
        </a:p>
      </dgm:t>
    </dgm:pt>
    <dgm:pt modelId="{556147CE-624F-491B-A3AE-8DE4D4E20AE5}">
      <dgm:prSet phldrT="[Text]"/>
      <dgm:spPr/>
      <dgm:t>
        <a:bodyPr/>
        <a:lstStyle/>
        <a:p>
          <a:r>
            <a:rPr lang="en-US">
              <a:latin typeface="Calibri" panose="020F0502020204030204" pitchFamily="34" charset="0"/>
              <a:cs typeface="Calibri" panose="020F0502020204030204" pitchFamily="34" charset="0"/>
            </a:rPr>
            <a:t>Localized tenderness along venous system</a:t>
          </a:r>
        </a:p>
      </dgm:t>
    </dgm:pt>
    <dgm:pt modelId="{D5BDD960-D31C-4758-8CA5-23D39451D0F5}" type="parTrans" cxnId="{CB8596F1-387A-4143-A3D6-A4AE0990A9B0}">
      <dgm:prSet/>
      <dgm:spPr/>
      <dgm:t>
        <a:bodyPr/>
        <a:lstStyle/>
        <a:p>
          <a:endParaRPr lang="en-US">
            <a:latin typeface="Calibri" panose="020F0502020204030204" pitchFamily="34" charset="0"/>
            <a:cs typeface="Calibri" panose="020F0502020204030204" pitchFamily="34" charset="0"/>
          </a:endParaRPr>
        </a:p>
      </dgm:t>
    </dgm:pt>
    <dgm:pt modelId="{46848160-207A-4320-88F4-C68CE015E3E9}" type="sibTrans" cxnId="{CB8596F1-387A-4143-A3D6-A4AE0990A9B0}">
      <dgm:prSet/>
      <dgm:spPr/>
      <dgm:t>
        <a:bodyPr/>
        <a:lstStyle/>
        <a:p>
          <a:endParaRPr lang="en-US">
            <a:latin typeface="Calibri" panose="020F0502020204030204" pitchFamily="34" charset="0"/>
            <a:cs typeface="Calibri" panose="020F0502020204030204" pitchFamily="34" charset="0"/>
          </a:endParaRPr>
        </a:p>
      </dgm:t>
    </dgm:pt>
    <dgm:pt modelId="{127C1240-D531-43FE-A398-5EC35E6DE353}">
      <dgm:prSet phldrT="[Text]"/>
      <dgm:spPr/>
      <dgm:t>
        <a:bodyPr/>
        <a:lstStyle/>
        <a:p>
          <a:r>
            <a:rPr lang="en-US">
              <a:latin typeface="Calibri" panose="020F0502020204030204" pitchFamily="34" charset="0"/>
              <a:cs typeface="Calibri" panose="020F0502020204030204" pitchFamily="34" charset="0"/>
            </a:rPr>
            <a:t>Pitting edema in right leg </a:t>
          </a:r>
        </a:p>
      </dgm:t>
    </dgm:pt>
    <dgm:pt modelId="{0D7E3527-7DCD-4311-A4DA-208C70E70A94}" type="parTrans" cxnId="{EC6F9918-B31A-463A-8538-C0A9CC6AE235}">
      <dgm:prSet/>
      <dgm:spPr/>
      <dgm:t>
        <a:bodyPr/>
        <a:lstStyle/>
        <a:p>
          <a:endParaRPr lang="en-US">
            <a:latin typeface="Calibri" panose="020F0502020204030204" pitchFamily="34" charset="0"/>
            <a:cs typeface="Calibri" panose="020F0502020204030204" pitchFamily="34" charset="0"/>
          </a:endParaRPr>
        </a:p>
      </dgm:t>
    </dgm:pt>
    <dgm:pt modelId="{B3044820-221E-4F24-B228-0957D403A1D0}" type="sibTrans" cxnId="{EC6F9918-B31A-463A-8538-C0A9CC6AE235}">
      <dgm:prSet/>
      <dgm:spPr/>
      <dgm:t>
        <a:bodyPr/>
        <a:lstStyle/>
        <a:p>
          <a:endParaRPr lang="en-US">
            <a:latin typeface="Calibri" panose="020F0502020204030204" pitchFamily="34" charset="0"/>
            <a:cs typeface="Calibri" panose="020F0502020204030204" pitchFamily="34" charset="0"/>
          </a:endParaRPr>
        </a:p>
      </dgm:t>
    </dgm:pt>
    <dgm:pt modelId="{80F524F1-731D-42AA-BF02-0408F3DB4585}" type="pres">
      <dgm:prSet presAssocID="{FE15F61F-B4B5-4861-B4A1-DF8F039A430B}" presName="linearFlow" presStyleCnt="0">
        <dgm:presLayoutVars>
          <dgm:dir/>
          <dgm:animLvl val="lvl"/>
          <dgm:resizeHandles val="exact"/>
        </dgm:presLayoutVars>
      </dgm:prSet>
      <dgm:spPr/>
    </dgm:pt>
    <dgm:pt modelId="{C2CA55C5-26DC-49D4-99DE-15975D8CD682}" type="pres">
      <dgm:prSet presAssocID="{570C542D-7641-4C64-A43B-4B226A72966B}" presName="composite" presStyleCnt="0"/>
      <dgm:spPr/>
    </dgm:pt>
    <dgm:pt modelId="{CDEFC183-D98D-4463-8BEA-ACABA62E49D7}" type="pres">
      <dgm:prSet presAssocID="{570C542D-7641-4C64-A43B-4B226A72966B}" presName="parTx" presStyleLbl="node1" presStyleIdx="0" presStyleCnt="3">
        <dgm:presLayoutVars>
          <dgm:chMax val="0"/>
          <dgm:chPref val="0"/>
          <dgm:bulletEnabled val="1"/>
        </dgm:presLayoutVars>
      </dgm:prSet>
      <dgm:spPr/>
    </dgm:pt>
    <dgm:pt modelId="{14DED9BC-B2B6-44BC-82FE-CC24307D5A3E}" type="pres">
      <dgm:prSet presAssocID="{570C542D-7641-4C64-A43B-4B226A72966B}" presName="parSh" presStyleLbl="node1" presStyleIdx="0" presStyleCnt="3"/>
      <dgm:spPr/>
    </dgm:pt>
    <dgm:pt modelId="{4E9621FD-DCAA-48D5-BD91-9CA292D55A28}" type="pres">
      <dgm:prSet presAssocID="{570C542D-7641-4C64-A43B-4B226A72966B}" presName="desTx" presStyleLbl="fgAcc1" presStyleIdx="0" presStyleCnt="3">
        <dgm:presLayoutVars>
          <dgm:bulletEnabled val="1"/>
        </dgm:presLayoutVars>
      </dgm:prSet>
      <dgm:spPr/>
    </dgm:pt>
    <dgm:pt modelId="{649A1E2B-92D9-4F02-9EFC-3070D1627A19}" type="pres">
      <dgm:prSet presAssocID="{D8A64215-B815-4105-B8C7-9A66F1BEDC8A}" presName="sibTrans" presStyleLbl="sibTrans2D1" presStyleIdx="0" presStyleCnt="2"/>
      <dgm:spPr/>
    </dgm:pt>
    <dgm:pt modelId="{5C4EE0CA-B621-4ADF-83AB-929A552E3287}" type="pres">
      <dgm:prSet presAssocID="{D8A64215-B815-4105-B8C7-9A66F1BEDC8A}" presName="connTx" presStyleLbl="sibTrans2D1" presStyleIdx="0" presStyleCnt="2"/>
      <dgm:spPr/>
    </dgm:pt>
    <dgm:pt modelId="{1A3889A2-E9C5-42F9-B2E0-1B89962DCEB6}" type="pres">
      <dgm:prSet presAssocID="{772EAF44-ACA2-4CCE-87E1-71DC8E45319D}" presName="composite" presStyleCnt="0"/>
      <dgm:spPr/>
    </dgm:pt>
    <dgm:pt modelId="{E8F4AC5A-5DA9-4BEC-93FB-68A4D8728717}" type="pres">
      <dgm:prSet presAssocID="{772EAF44-ACA2-4CCE-87E1-71DC8E45319D}" presName="parTx" presStyleLbl="node1" presStyleIdx="0" presStyleCnt="3">
        <dgm:presLayoutVars>
          <dgm:chMax val="0"/>
          <dgm:chPref val="0"/>
          <dgm:bulletEnabled val="1"/>
        </dgm:presLayoutVars>
      </dgm:prSet>
      <dgm:spPr/>
    </dgm:pt>
    <dgm:pt modelId="{A6E70BA8-3B43-498A-BF0B-4C01D9F67B13}" type="pres">
      <dgm:prSet presAssocID="{772EAF44-ACA2-4CCE-87E1-71DC8E45319D}" presName="parSh" presStyleLbl="node1" presStyleIdx="1" presStyleCnt="3"/>
      <dgm:spPr/>
    </dgm:pt>
    <dgm:pt modelId="{D57302A3-EF90-4A0F-9E54-89D121A256EF}" type="pres">
      <dgm:prSet presAssocID="{772EAF44-ACA2-4CCE-87E1-71DC8E45319D}" presName="desTx" presStyleLbl="fgAcc1" presStyleIdx="1" presStyleCnt="3">
        <dgm:presLayoutVars>
          <dgm:bulletEnabled val="1"/>
        </dgm:presLayoutVars>
      </dgm:prSet>
      <dgm:spPr/>
    </dgm:pt>
    <dgm:pt modelId="{0EF7B75F-C21E-4BC2-9FCD-09F8B9A5B700}" type="pres">
      <dgm:prSet presAssocID="{D406E151-535C-4B06-98AC-1E87A3DFB4EA}" presName="sibTrans" presStyleLbl="sibTrans2D1" presStyleIdx="1" presStyleCnt="2"/>
      <dgm:spPr/>
    </dgm:pt>
    <dgm:pt modelId="{6A61A8CD-7AB8-4016-84BD-74487F66EC27}" type="pres">
      <dgm:prSet presAssocID="{D406E151-535C-4B06-98AC-1E87A3DFB4EA}" presName="connTx" presStyleLbl="sibTrans2D1" presStyleIdx="1" presStyleCnt="2"/>
      <dgm:spPr/>
    </dgm:pt>
    <dgm:pt modelId="{EAF66DCB-6BCB-463E-B8EA-D73A612F90BB}" type="pres">
      <dgm:prSet presAssocID="{97E9AB03-81C5-44B4-BA77-7625BD5AB0BE}" presName="composite" presStyleCnt="0"/>
      <dgm:spPr/>
    </dgm:pt>
    <dgm:pt modelId="{471A07B7-863F-4BC6-93FC-A2CE325EF200}" type="pres">
      <dgm:prSet presAssocID="{97E9AB03-81C5-44B4-BA77-7625BD5AB0BE}" presName="parTx" presStyleLbl="node1" presStyleIdx="1" presStyleCnt="3">
        <dgm:presLayoutVars>
          <dgm:chMax val="0"/>
          <dgm:chPref val="0"/>
          <dgm:bulletEnabled val="1"/>
        </dgm:presLayoutVars>
      </dgm:prSet>
      <dgm:spPr/>
    </dgm:pt>
    <dgm:pt modelId="{757ADAFD-ACD0-4B27-95FB-80A5E3CC79D2}" type="pres">
      <dgm:prSet presAssocID="{97E9AB03-81C5-44B4-BA77-7625BD5AB0BE}" presName="parSh" presStyleLbl="node1" presStyleIdx="2" presStyleCnt="3"/>
      <dgm:spPr/>
    </dgm:pt>
    <dgm:pt modelId="{F07C54EB-3317-4CFD-B97D-B1DED4B3F1B5}" type="pres">
      <dgm:prSet presAssocID="{97E9AB03-81C5-44B4-BA77-7625BD5AB0BE}" presName="desTx" presStyleLbl="fgAcc1" presStyleIdx="2" presStyleCnt="3">
        <dgm:presLayoutVars>
          <dgm:bulletEnabled val="1"/>
        </dgm:presLayoutVars>
      </dgm:prSet>
      <dgm:spPr/>
    </dgm:pt>
  </dgm:ptLst>
  <dgm:cxnLst>
    <dgm:cxn modelId="{87CAA401-76E0-486C-AD4A-46E02F58C487}" type="presOf" srcId="{FE15F61F-B4B5-4861-B4A1-DF8F039A430B}" destId="{80F524F1-731D-42AA-BF02-0408F3DB4585}" srcOrd="0" destOrd="0" presId="urn:microsoft.com/office/officeart/2005/8/layout/process3"/>
    <dgm:cxn modelId="{17A22D0F-B6B2-4B25-BC4A-55C75087417C}" srcId="{570C542D-7641-4C64-A43B-4B226A72966B}" destId="{996B94F8-CFB8-40E8-8AAB-54E50C2D9BC9}" srcOrd="2" destOrd="0" parTransId="{10FFE006-F245-483B-8EBC-A2BB55D11ACB}" sibTransId="{9AEA7B10-FDB9-49FA-B7DA-E0B799B20E1E}"/>
    <dgm:cxn modelId="{21DA2310-1DFE-411A-BF79-0200961CF9CD}" type="presOf" srcId="{DF8E37A5-7AC1-4DB1-B208-1DE3E5FC54DE}" destId="{D57302A3-EF90-4A0F-9E54-89D121A256EF}" srcOrd="0" destOrd="1" presId="urn:microsoft.com/office/officeart/2005/8/layout/process3"/>
    <dgm:cxn modelId="{4B626C12-6150-4389-8987-3B83B03BE8DD}" type="presOf" srcId="{901B958B-85AC-4596-A740-A7491E2EFAE3}" destId="{4E9621FD-DCAA-48D5-BD91-9CA292D55A28}" srcOrd="0" destOrd="0" presId="urn:microsoft.com/office/officeart/2005/8/layout/process3"/>
    <dgm:cxn modelId="{EC6F9918-B31A-463A-8538-C0A9CC6AE235}" srcId="{772EAF44-ACA2-4CCE-87E1-71DC8E45319D}" destId="{127C1240-D531-43FE-A398-5EC35E6DE353}" srcOrd="3" destOrd="0" parTransId="{0D7E3527-7DCD-4311-A4DA-208C70E70A94}" sibTransId="{B3044820-221E-4F24-B228-0957D403A1D0}"/>
    <dgm:cxn modelId="{B008D731-76D2-44D2-9A5B-ACD702B7F98D}" type="presOf" srcId="{D406E151-535C-4B06-98AC-1E87A3DFB4EA}" destId="{6A61A8CD-7AB8-4016-84BD-74487F66EC27}" srcOrd="1" destOrd="0" presId="urn:microsoft.com/office/officeart/2005/8/layout/process3"/>
    <dgm:cxn modelId="{D8CB1136-58A8-4C15-BF51-286F7BAB9A44}" type="presOf" srcId="{556147CE-624F-491B-A3AE-8DE4D4E20AE5}" destId="{D57302A3-EF90-4A0F-9E54-89D121A256EF}" srcOrd="0" destOrd="2" presId="urn:microsoft.com/office/officeart/2005/8/layout/process3"/>
    <dgm:cxn modelId="{DDCE6939-D6A9-4EC5-A6E1-6502001A6C18}" srcId="{772EAF44-ACA2-4CCE-87E1-71DC8E45319D}" destId="{25D6E983-6F84-4C76-9D01-6AB3631A6A15}" srcOrd="0" destOrd="0" parTransId="{ACB475FF-58D0-4DA1-8891-E85778E96E87}" sibTransId="{788760B8-4953-4F41-9D7A-C3F1491186F3}"/>
    <dgm:cxn modelId="{C1D0D542-7589-4CC4-B211-4D8A10C37B6D}" type="presOf" srcId="{E886A658-6C8E-43A3-A385-EA9CDCB9ACCA}" destId="{4E9621FD-DCAA-48D5-BD91-9CA292D55A28}" srcOrd="0" destOrd="3" presId="urn:microsoft.com/office/officeart/2005/8/layout/process3"/>
    <dgm:cxn modelId="{57813046-97DD-4C7F-95FD-EF0F0A9FE2E5}" type="presOf" srcId="{25D6E983-6F84-4C76-9D01-6AB3631A6A15}" destId="{D57302A3-EF90-4A0F-9E54-89D121A256EF}" srcOrd="0" destOrd="0" presId="urn:microsoft.com/office/officeart/2005/8/layout/process3"/>
    <dgm:cxn modelId="{6D94DF57-73F5-417D-8BF8-A0DB13B445D7}" srcId="{772EAF44-ACA2-4CCE-87E1-71DC8E45319D}" destId="{DF8E37A5-7AC1-4DB1-B208-1DE3E5FC54DE}" srcOrd="1" destOrd="0" parTransId="{DA55736F-BC00-4B7B-B290-3445A850FA7F}" sibTransId="{9E83BA84-02D2-4475-85CC-D4FFBC9B8571}"/>
    <dgm:cxn modelId="{1F11E857-C500-4FEF-9093-B11E16BC7F11}" srcId="{570C542D-7641-4C64-A43B-4B226A72966B}" destId="{901B958B-85AC-4596-A740-A7491E2EFAE3}" srcOrd="0" destOrd="0" parTransId="{30DD0D2F-69DA-4A80-A4CB-50E7E15D204D}" sibTransId="{3E7BC4C6-F438-405B-980E-4CB4BE398889}"/>
    <dgm:cxn modelId="{0E83C761-D16D-4A77-9A57-0634735D2C09}" type="presOf" srcId="{D8A64215-B815-4105-B8C7-9A66F1BEDC8A}" destId="{649A1E2B-92D9-4F02-9EFC-3070D1627A19}" srcOrd="0" destOrd="0" presId="urn:microsoft.com/office/officeart/2005/8/layout/process3"/>
    <dgm:cxn modelId="{891F9968-1697-4D82-9E40-36003E0D9208}" type="presOf" srcId="{78A57318-CDE7-44A2-AA4D-79AFA477A250}" destId="{F07C54EB-3317-4CFD-B97D-B1DED4B3F1B5}" srcOrd="0" destOrd="0" presId="urn:microsoft.com/office/officeart/2005/8/layout/process3"/>
    <dgm:cxn modelId="{9C792D80-87CB-4C91-B25C-07100908C69B}" type="presOf" srcId="{F5CC11B0-2610-43C5-AE99-C7E1ED97F24D}" destId="{4E9621FD-DCAA-48D5-BD91-9CA292D55A28}" srcOrd="0" destOrd="1" presId="urn:microsoft.com/office/officeart/2005/8/layout/process3"/>
    <dgm:cxn modelId="{3A12F781-9B1D-481C-A776-C9EB03CDCE94}" type="presOf" srcId="{570C542D-7641-4C64-A43B-4B226A72966B}" destId="{14DED9BC-B2B6-44BC-82FE-CC24307D5A3E}" srcOrd="1" destOrd="0" presId="urn:microsoft.com/office/officeart/2005/8/layout/process3"/>
    <dgm:cxn modelId="{4D3DBF83-0C99-4FE4-9F11-DCF3D920525D}" srcId="{FE15F61F-B4B5-4861-B4A1-DF8F039A430B}" destId="{772EAF44-ACA2-4CCE-87E1-71DC8E45319D}" srcOrd="1" destOrd="0" parTransId="{3FFD8667-012B-4A95-8ABB-9D7BC088E7DB}" sibTransId="{D406E151-535C-4B06-98AC-1E87A3DFB4EA}"/>
    <dgm:cxn modelId="{C0674F8B-9F0C-498A-B55D-6E4B6AEA5A9E}" type="presOf" srcId="{772EAF44-ACA2-4CCE-87E1-71DC8E45319D}" destId="{A6E70BA8-3B43-498A-BF0B-4C01D9F67B13}" srcOrd="1" destOrd="0" presId="urn:microsoft.com/office/officeart/2005/8/layout/process3"/>
    <dgm:cxn modelId="{EA906CA3-07A5-4644-BCC5-C355C9267845}" type="presOf" srcId="{772EAF44-ACA2-4CCE-87E1-71DC8E45319D}" destId="{E8F4AC5A-5DA9-4BEC-93FB-68A4D8728717}" srcOrd="0" destOrd="0" presId="urn:microsoft.com/office/officeart/2005/8/layout/process3"/>
    <dgm:cxn modelId="{F01A01A6-E151-4B68-BFBD-31AEED9D40D8}" type="presOf" srcId="{570C542D-7641-4C64-A43B-4B226A72966B}" destId="{CDEFC183-D98D-4463-8BEA-ACABA62E49D7}" srcOrd="0" destOrd="0" presId="urn:microsoft.com/office/officeart/2005/8/layout/process3"/>
    <dgm:cxn modelId="{76885EAC-47CD-4093-AF7A-2831D6E20A15}" type="presOf" srcId="{127C1240-D531-43FE-A398-5EC35E6DE353}" destId="{D57302A3-EF90-4A0F-9E54-89D121A256EF}" srcOrd="0" destOrd="3" presId="urn:microsoft.com/office/officeart/2005/8/layout/process3"/>
    <dgm:cxn modelId="{449178B4-026C-44EF-9B37-A9D47DB55EB9}" srcId="{570C542D-7641-4C64-A43B-4B226A72966B}" destId="{E886A658-6C8E-43A3-A385-EA9CDCB9ACCA}" srcOrd="3" destOrd="0" parTransId="{21219905-84E6-463B-88B5-960682DEACE6}" sibTransId="{E4CC84DF-B8C1-4488-A5E9-E4AC1142B9A3}"/>
    <dgm:cxn modelId="{C3225ACD-BA82-47F7-8C0A-BAFB9C9B9C13}" type="presOf" srcId="{996B94F8-CFB8-40E8-8AAB-54E50C2D9BC9}" destId="{4E9621FD-DCAA-48D5-BD91-9CA292D55A28}" srcOrd="0" destOrd="2" presId="urn:microsoft.com/office/officeart/2005/8/layout/process3"/>
    <dgm:cxn modelId="{41ADA8D6-C291-4E04-B07D-A2A44A66A872}" srcId="{97E9AB03-81C5-44B4-BA77-7625BD5AB0BE}" destId="{78A57318-CDE7-44A2-AA4D-79AFA477A250}" srcOrd="0" destOrd="0" parTransId="{576D6FE9-193E-4847-912E-D326FC33C745}" sibTransId="{ACDD7BF9-AA00-46F9-B695-D37A3BC1CBBF}"/>
    <dgm:cxn modelId="{017B70E0-F646-4884-98B4-EF7D091C133B}" srcId="{FE15F61F-B4B5-4861-B4A1-DF8F039A430B}" destId="{97E9AB03-81C5-44B4-BA77-7625BD5AB0BE}" srcOrd="2" destOrd="0" parTransId="{B84BD7AD-CAE1-4765-9B9D-ADBE8217FE63}" sibTransId="{D989D388-5610-43EA-8D29-41B680409A0A}"/>
    <dgm:cxn modelId="{069586E8-5D0A-4167-964E-BC3D70F3111E}" type="presOf" srcId="{D406E151-535C-4B06-98AC-1E87A3DFB4EA}" destId="{0EF7B75F-C21E-4BC2-9FCD-09F8B9A5B700}" srcOrd="0" destOrd="0" presId="urn:microsoft.com/office/officeart/2005/8/layout/process3"/>
    <dgm:cxn modelId="{1F42AEEA-6EE1-44EA-91B5-FB020723FF45}" type="presOf" srcId="{D8A64215-B815-4105-B8C7-9A66F1BEDC8A}" destId="{5C4EE0CA-B621-4ADF-83AB-929A552E3287}" srcOrd="1" destOrd="0" presId="urn:microsoft.com/office/officeart/2005/8/layout/process3"/>
    <dgm:cxn modelId="{B339C9EC-39F9-4563-B127-D0685F11F40C}" type="presOf" srcId="{97E9AB03-81C5-44B4-BA77-7625BD5AB0BE}" destId="{757ADAFD-ACD0-4B27-95FB-80A5E3CC79D2}" srcOrd="1" destOrd="0" presId="urn:microsoft.com/office/officeart/2005/8/layout/process3"/>
    <dgm:cxn modelId="{CB8596F1-387A-4143-A3D6-A4AE0990A9B0}" srcId="{772EAF44-ACA2-4CCE-87E1-71DC8E45319D}" destId="{556147CE-624F-491B-A3AE-8DE4D4E20AE5}" srcOrd="2" destOrd="0" parTransId="{D5BDD960-D31C-4758-8CA5-23D39451D0F5}" sibTransId="{46848160-207A-4320-88F4-C68CE015E3E9}"/>
    <dgm:cxn modelId="{A397D9FC-3DC7-48CF-9DD1-F150F6D3321C}" type="presOf" srcId="{97E9AB03-81C5-44B4-BA77-7625BD5AB0BE}" destId="{471A07B7-863F-4BC6-93FC-A2CE325EF200}" srcOrd="0" destOrd="0" presId="urn:microsoft.com/office/officeart/2005/8/layout/process3"/>
    <dgm:cxn modelId="{1882FFFD-BF07-47D9-B5CF-20F6C72474DC}" srcId="{570C542D-7641-4C64-A43B-4B226A72966B}" destId="{F5CC11B0-2610-43C5-AE99-C7E1ED97F24D}" srcOrd="1" destOrd="0" parTransId="{297B83A6-050D-47D9-85D9-6E95A3788F76}" sibTransId="{99966636-CC3D-45EF-B2C1-6ED7886DCB3C}"/>
    <dgm:cxn modelId="{4F411DFE-9850-4727-A189-F0C05F81C425}" srcId="{FE15F61F-B4B5-4861-B4A1-DF8F039A430B}" destId="{570C542D-7641-4C64-A43B-4B226A72966B}" srcOrd="0" destOrd="0" parTransId="{E8AA2E41-86BE-4820-A8CE-4B67DAEC096D}" sibTransId="{D8A64215-B815-4105-B8C7-9A66F1BEDC8A}"/>
    <dgm:cxn modelId="{B2BD8745-0B6E-413D-AD7B-0101C870F1DE}" type="presParOf" srcId="{80F524F1-731D-42AA-BF02-0408F3DB4585}" destId="{C2CA55C5-26DC-49D4-99DE-15975D8CD682}" srcOrd="0" destOrd="0" presId="urn:microsoft.com/office/officeart/2005/8/layout/process3"/>
    <dgm:cxn modelId="{7FC680AC-531A-4679-A671-06AFA8332BAA}" type="presParOf" srcId="{C2CA55C5-26DC-49D4-99DE-15975D8CD682}" destId="{CDEFC183-D98D-4463-8BEA-ACABA62E49D7}" srcOrd="0" destOrd="0" presId="urn:microsoft.com/office/officeart/2005/8/layout/process3"/>
    <dgm:cxn modelId="{D2F7446D-5C61-4692-AFA3-665089503308}" type="presParOf" srcId="{C2CA55C5-26DC-49D4-99DE-15975D8CD682}" destId="{14DED9BC-B2B6-44BC-82FE-CC24307D5A3E}" srcOrd="1" destOrd="0" presId="urn:microsoft.com/office/officeart/2005/8/layout/process3"/>
    <dgm:cxn modelId="{E2DEF280-4DD4-4B87-B7CB-71B4CB1CED71}" type="presParOf" srcId="{C2CA55C5-26DC-49D4-99DE-15975D8CD682}" destId="{4E9621FD-DCAA-48D5-BD91-9CA292D55A28}" srcOrd="2" destOrd="0" presId="urn:microsoft.com/office/officeart/2005/8/layout/process3"/>
    <dgm:cxn modelId="{D0D7DE74-A819-486F-8854-D09931EF6F76}" type="presParOf" srcId="{80F524F1-731D-42AA-BF02-0408F3DB4585}" destId="{649A1E2B-92D9-4F02-9EFC-3070D1627A19}" srcOrd="1" destOrd="0" presId="urn:microsoft.com/office/officeart/2005/8/layout/process3"/>
    <dgm:cxn modelId="{3D65C8C5-52E1-4DB3-85F3-A51606958512}" type="presParOf" srcId="{649A1E2B-92D9-4F02-9EFC-3070D1627A19}" destId="{5C4EE0CA-B621-4ADF-83AB-929A552E3287}" srcOrd="0" destOrd="0" presId="urn:microsoft.com/office/officeart/2005/8/layout/process3"/>
    <dgm:cxn modelId="{348B4AD2-587F-41A2-9222-F2E4D66332B8}" type="presParOf" srcId="{80F524F1-731D-42AA-BF02-0408F3DB4585}" destId="{1A3889A2-E9C5-42F9-B2E0-1B89962DCEB6}" srcOrd="2" destOrd="0" presId="urn:microsoft.com/office/officeart/2005/8/layout/process3"/>
    <dgm:cxn modelId="{1C9F120C-7770-47E1-9D2F-902480A3322F}" type="presParOf" srcId="{1A3889A2-E9C5-42F9-B2E0-1B89962DCEB6}" destId="{E8F4AC5A-5DA9-4BEC-93FB-68A4D8728717}" srcOrd="0" destOrd="0" presId="urn:microsoft.com/office/officeart/2005/8/layout/process3"/>
    <dgm:cxn modelId="{1036481C-E51C-4A19-88FB-B824BEA5DEC4}" type="presParOf" srcId="{1A3889A2-E9C5-42F9-B2E0-1B89962DCEB6}" destId="{A6E70BA8-3B43-498A-BF0B-4C01D9F67B13}" srcOrd="1" destOrd="0" presId="urn:microsoft.com/office/officeart/2005/8/layout/process3"/>
    <dgm:cxn modelId="{36937F82-8C85-4CA6-9DD6-707CFCFC3ED1}" type="presParOf" srcId="{1A3889A2-E9C5-42F9-B2E0-1B89962DCEB6}" destId="{D57302A3-EF90-4A0F-9E54-89D121A256EF}" srcOrd="2" destOrd="0" presId="urn:microsoft.com/office/officeart/2005/8/layout/process3"/>
    <dgm:cxn modelId="{126F71AC-B46B-41E2-ADA8-C094F11700D7}" type="presParOf" srcId="{80F524F1-731D-42AA-BF02-0408F3DB4585}" destId="{0EF7B75F-C21E-4BC2-9FCD-09F8B9A5B700}" srcOrd="3" destOrd="0" presId="urn:microsoft.com/office/officeart/2005/8/layout/process3"/>
    <dgm:cxn modelId="{72B45B2B-E8CF-42FD-99BE-A3758A229E35}" type="presParOf" srcId="{0EF7B75F-C21E-4BC2-9FCD-09F8B9A5B700}" destId="{6A61A8CD-7AB8-4016-84BD-74487F66EC27}" srcOrd="0" destOrd="0" presId="urn:microsoft.com/office/officeart/2005/8/layout/process3"/>
    <dgm:cxn modelId="{F0D9293C-8ECD-419E-8AC3-2AAFF27046B1}" type="presParOf" srcId="{80F524F1-731D-42AA-BF02-0408F3DB4585}" destId="{EAF66DCB-6BCB-463E-B8EA-D73A612F90BB}" srcOrd="4" destOrd="0" presId="urn:microsoft.com/office/officeart/2005/8/layout/process3"/>
    <dgm:cxn modelId="{5D0E8FEA-3A17-4788-A9EA-8D804F4A289E}" type="presParOf" srcId="{EAF66DCB-6BCB-463E-B8EA-D73A612F90BB}" destId="{471A07B7-863F-4BC6-93FC-A2CE325EF200}" srcOrd="0" destOrd="0" presId="urn:microsoft.com/office/officeart/2005/8/layout/process3"/>
    <dgm:cxn modelId="{DC697F17-5B43-4604-88AF-D96DFF8C9E2B}" type="presParOf" srcId="{EAF66DCB-6BCB-463E-B8EA-D73A612F90BB}" destId="{757ADAFD-ACD0-4B27-95FB-80A5E3CC79D2}" srcOrd="1" destOrd="0" presId="urn:microsoft.com/office/officeart/2005/8/layout/process3"/>
    <dgm:cxn modelId="{24D9ED5F-F47E-4ED8-87A7-A9517D209177}" type="presParOf" srcId="{EAF66DCB-6BCB-463E-B8EA-D73A612F90BB}" destId="{F07C54EB-3317-4CFD-B97D-B1DED4B3F1B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15F61F-B4B5-4861-B4A1-DF8F039A430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570C542D-7641-4C64-A43B-4B226A72966B}">
      <dgm:prSet phldrT="[Text]"/>
      <dgm:spPr/>
      <dgm:t>
        <a:bodyPr/>
        <a:lstStyle/>
        <a:p>
          <a:r>
            <a:rPr lang="en-US" dirty="0">
              <a:latin typeface="Calibri" panose="020F0502020204030204" pitchFamily="34" charset="0"/>
              <a:cs typeface="Calibri" panose="020F0502020204030204" pitchFamily="34" charset="0"/>
            </a:rPr>
            <a:t>Pertinent ROS</a:t>
          </a:r>
        </a:p>
      </dgm:t>
    </dgm:pt>
    <dgm:pt modelId="{E8AA2E41-86BE-4820-A8CE-4B67DAEC096D}" type="par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D8A64215-B815-4105-B8C7-9A66F1BEDC8A}" type="sib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901B958B-85AC-4596-A740-A7491E2EFAE3}">
      <dgm:prSet phldrT="[Text]"/>
      <dgm:spPr/>
      <dgm:t>
        <a:bodyPr/>
        <a:lstStyle/>
        <a:p>
          <a:r>
            <a:rPr lang="en-US">
              <a:latin typeface="Calibri" panose="020F0502020204030204" pitchFamily="34" charset="0"/>
              <a:cs typeface="Calibri" panose="020F0502020204030204" pitchFamily="34" charset="0"/>
            </a:rPr>
            <a:t>No prior CAD or symptoms</a:t>
          </a:r>
        </a:p>
      </dgm:t>
    </dgm:pt>
    <dgm:pt modelId="{30DD0D2F-69DA-4A80-A4CB-50E7E15D204D}" type="par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3E7BC4C6-F438-405B-980E-4CB4BE398889}" type="sib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772EAF44-ACA2-4CCE-87E1-71DC8E45319D}">
      <dgm:prSet phldrT="[Text]"/>
      <dgm:spPr/>
      <dgm:t>
        <a:bodyPr/>
        <a:lstStyle/>
        <a:p>
          <a:r>
            <a:rPr lang="en-US">
              <a:latin typeface="Calibri" panose="020F0502020204030204" pitchFamily="34" charset="0"/>
              <a:cs typeface="Calibri" panose="020F0502020204030204" pitchFamily="34" charset="0"/>
            </a:rPr>
            <a:t>Exam</a:t>
          </a:r>
        </a:p>
      </dgm:t>
    </dgm:pt>
    <dgm:pt modelId="{3FFD8667-012B-4A95-8ABB-9D7BC088E7DB}" type="par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D406E151-535C-4B06-98AC-1E87A3DFB4EA}" type="sib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25D6E983-6F84-4C76-9D01-6AB3631A6A15}">
      <dgm:prSet phldrT="[Text]"/>
      <dgm:spPr/>
      <dgm:t>
        <a:bodyPr/>
        <a:lstStyle/>
        <a:p>
          <a:r>
            <a:rPr lang="en-US" dirty="0">
              <a:latin typeface="Calibri" panose="020F0502020204030204" pitchFamily="34" charset="0"/>
              <a:cs typeface="Calibri" panose="020F0502020204030204" pitchFamily="34" charset="0"/>
            </a:rPr>
            <a:t>Heart rate </a:t>
          </a:r>
          <a:r>
            <a:rPr lang="en-US" dirty="0" err="1">
              <a:latin typeface="Calibri" panose="020F0502020204030204" pitchFamily="34" charset="0"/>
              <a:cs typeface="Calibri" panose="020F0502020204030204" pitchFamily="34" charset="0"/>
            </a:rPr>
            <a:t>120s</a:t>
          </a:r>
          <a:r>
            <a:rPr lang="en-US" dirty="0">
              <a:latin typeface="Calibri" panose="020F0502020204030204" pitchFamily="34" charset="0"/>
              <a:cs typeface="Calibri" panose="020F0502020204030204" pitchFamily="34" charset="0"/>
            </a:rPr>
            <a:t> sinus tachycardia, oxygen 93% on room air, no leg edema or swelling</a:t>
          </a:r>
        </a:p>
      </dgm:t>
    </dgm:pt>
    <dgm:pt modelId="{ACB475FF-58D0-4DA1-8891-E85778E96E87}" type="par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788760B8-4953-4F41-9D7A-C3F1491186F3}" type="sib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97E9AB03-81C5-44B4-BA77-7625BD5AB0BE}">
      <dgm:prSet phldrT="[Text]"/>
      <dgm:spPr/>
      <dgm:t>
        <a:bodyPr/>
        <a:lstStyle/>
        <a:p>
          <a:r>
            <a:rPr lang="en-US">
              <a:latin typeface="Calibri" panose="020F0502020204030204" pitchFamily="34" charset="0"/>
              <a:cs typeface="Calibri" panose="020F0502020204030204" pitchFamily="34" charset="0"/>
            </a:rPr>
            <a:t>Imaging</a:t>
          </a:r>
        </a:p>
      </dgm:t>
    </dgm:pt>
    <dgm:pt modelId="{B84BD7AD-CAE1-4765-9B9D-ADBE8217FE63}" type="par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D989D388-5610-43EA-8D29-41B680409A0A}" type="sib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78A57318-CDE7-44A2-AA4D-79AFA477A250}">
      <dgm:prSet phldrT="[Text]"/>
      <dgm:spPr/>
      <dgm:t>
        <a:bodyPr/>
        <a:lstStyle/>
        <a:p>
          <a:r>
            <a:rPr lang="en-US">
              <a:latin typeface="Calibri" panose="020F0502020204030204" pitchFamily="34" charset="0"/>
              <a:cs typeface="Calibri" panose="020F0502020204030204" pitchFamily="34" charset="0"/>
            </a:rPr>
            <a:t>CXR: hyperinflation but clear lung fields</a:t>
          </a:r>
        </a:p>
      </dgm:t>
    </dgm:pt>
    <dgm:pt modelId="{576D6FE9-193E-4847-912E-D326FC33C745}" type="par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ACDD7BF9-AA00-46F9-B695-D37A3BC1CBBF}" type="sib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F5CC11B0-2610-43C5-AE99-C7E1ED97F24D}">
      <dgm:prSet phldrT="[Text]"/>
      <dgm:spPr/>
      <dgm:t>
        <a:bodyPr/>
        <a:lstStyle/>
        <a:p>
          <a:r>
            <a:rPr lang="en-US" dirty="0">
              <a:latin typeface="Calibri" panose="020F0502020204030204" pitchFamily="34" charset="0"/>
              <a:cs typeface="Calibri" panose="020F0502020204030204" pitchFamily="34" charset="0"/>
            </a:rPr>
            <a:t>No DVT symptoms, recent surgery, or active cancer</a:t>
          </a:r>
        </a:p>
      </dgm:t>
    </dgm:pt>
    <dgm:pt modelId="{297B83A6-050D-47D9-85D9-6E95A3788F76}" type="par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966636-CC3D-45EF-B2C1-6ED7886DCB3C}" type="sib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6B94F8-CFB8-40E8-8AAB-54E50C2D9BC9}">
      <dgm:prSet phldrT="[Text]"/>
      <dgm:spPr/>
      <dgm:t>
        <a:bodyPr/>
        <a:lstStyle/>
        <a:p>
          <a:r>
            <a:rPr lang="en-US" dirty="0">
              <a:latin typeface="Calibri" panose="020F0502020204030204" pitchFamily="34" charset="0"/>
              <a:cs typeface="Calibri" panose="020F0502020204030204" pitchFamily="34" charset="0"/>
            </a:rPr>
            <a:t>Recent viral upper respiratory infection requiring 3-day hospitalization but resolved 2 weeks ago</a:t>
          </a:r>
        </a:p>
      </dgm:t>
    </dgm:pt>
    <dgm:pt modelId="{10FFE006-F245-483B-8EBC-A2BB55D11ACB}" type="par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9AEA7B10-FDB9-49FA-B7DA-E0B799B20E1E}" type="sib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48CFADDA-6BF3-4A63-90A1-8D15D150A746}">
      <dgm:prSet phldrT="[Text]"/>
      <dgm:spPr/>
      <dgm:t>
        <a:bodyPr/>
        <a:lstStyle/>
        <a:p>
          <a:r>
            <a:rPr lang="en-US">
              <a:latin typeface="Calibri" panose="020F0502020204030204" pitchFamily="34" charset="0"/>
              <a:cs typeface="Calibri" panose="020F0502020204030204" pitchFamily="34" charset="0"/>
            </a:rPr>
            <a:t>ECG: normal sinus rhythm, tachycardia, no acute changes </a:t>
          </a:r>
        </a:p>
      </dgm:t>
    </dgm:pt>
    <dgm:pt modelId="{825A4143-F05F-44A8-8C55-1C25C0F747A1}" type="parTrans" cxnId="{82198076-802E-4710-AE87-AAA17B69A7F3}">
      <dgm:prSet/>
      <dgm:spPr/>
      <dgm:t>
        <a:bodyPr/>
        <a:lstStyle/>
        <a:p>
          <a:endParaRPr lang="en-US">
            <a:latin typeface="Calibri" panose="020F0502020204030204" pitchFamily="34" charset="0"/>
            <a:cs typeface="Calibri" panose="020F0502020204030204" pitchFamily="34" charset="0"/>
          </a:endParaRPr>
        </a:p>
      </dgm:t>
    </dgm:pt>
    <dgm:pt modelId="{B0D31B83-8E0F-4C76-BC58-454A3261E5AF}" type="sibTrans" cxnId="{82198076-802E-4710-AE87-AAA17B69A7F3}">
      <dgm:prSet/>
      <dgm:spPr/>
      <dgm:t>
        <a:bodyPr/>
        <a:lstStyle/>
        <a:p>
          <a:endParaRPr lang="en-US">
            <a:latin typeface="Calibri" panose="020F0502020204030204" pitchFamily="34" charset="0"/>
            <a:cs typeface="Calibri" panose="020F0502020204030204" pitchFamily="34" charset="0"/>
          </a:endParaRPr>
        </a:p>
      </dgm:t>
    </dgm:pt>
    <dgm:pt modelId="{80F524F1-731D-42AA-BF02-0408F3DB4585}" type="pres">
      <dgm:prSet presAssocID="{FE15F61F-B4B5-4861-B4A1-DF8F039A430B}" presName="linearFlow" presStyleCnt="0">
        <dgm:presLayoutVars>
          <dgm:dir/>
          <dgm:animLvl val="lvl"/>
          <dgm:resizeHandles val="exact"/>
        </dgm:presLayoutVars>
      </dgm:prSet>
      <dgm:spPr/>
    </dgm:pt>
    <dgm:pt modelId="{C2CA55C5-26DC-49D4-99DE-15975D8CD682}" type="pres">
      <dgm:prSet presAssocID="{570C542D-7641-4C64-A43B-4B226A72966B}" presName="composite" presStyleCnt="0"/>
      <dgm:spPr/>
    </dgm:pt>
    <dgm:pt modelId="{CDEFC183-D98D-4463-8BEA-ACABA62E49D7}" type="pres">
      <dgm:prSet presAssocID="{570C542D-7641-4C64-A43B-4B226A72966B}" presName="parTx" presStyleLbl="node1" presStyleIdx="0" presStyleCnt="3">
        <dgm:presLayoutVars>
          <dgm:chMax val="0"/>
          <dgm:chPref val="0"/>
          <dgm:bulletEnabled val="1"/>
        </dgm:presLayoutVars>
      </dgm:prSet>
      <dgm:spPr/>
    </dgm:pt>
    <dgm:pt modelId="{14DED9BC-B2B6-44BC-82FE-CC24307D5A3E}" type="pres">
      <dgm:prSet presAssocID="{570C542D-7641-4C64-A43B-4B226A72966B}" presName="parSh" presStyleLbl="node1" presStyleIdx="0" presStyleCnt="3"/>
      <dgm:spPr/>
    </dgm:pt>
    <dgm:pt modelId="{4E9621FD-DCAA-48D5-BD91-9CA292D55A28}" type="pres">
      <dgm:prSet presAssocID="{570C542D-7641-4C64-A43B-4B226A72966B}" presName="desTx" presStyleLbl="fgAcc1" presStyleIdx="0" presStyleCnt="3">
        <dgm:presLayoutVars>
          <dgm:bulletEnabled val="1"/>
        </dgm:presLayoutVars>
      </dgm:prSet>
      <dgm:spPr/>
    </dgm:pt>
    <dgm:pt modelId="{649A1E2B-92D9-4F02-9EFC-3070D1627A19}" type="pres">
      <dgm:prSet presAssocID="{D8A64215-B815-4105-B8C7-9A66F1BEDC8A}" presName="sibTrans" presStyleLbl="sibTrans2D1" presStyleIdx="0" presStyleCnt="2"/>
      <dgm:spPr/>
    </dgm:pt>
    <dgm:pt modelId="{5C4EE0CA-B621-4ADF-83AB-929A552E3287}" type="pres">
      <dgm:prSet presAssocID="{D8A64215-B815-4105-B8C7-9A66F1BEDC8A}" presName="connTx" presStyleLbl="sibTrans2D1" presStyleIdx="0" presStyleCnt="2"/>
      <dgm:spPr/>
    </dgm:pt>
    <dgm:pt modelId="{1A3889A2-E9C5-42F9-B2E0-1B89962DCEB6}" type="pres">
      <dgm:prSet presAssocID="{772EAF44-ACA2-4CCE-87E1-71DC8E45319D}" presName="composite" presStyleCnt="0"/>
      <dgm:spPr/>
    </dgm:pt>
    <dgm:pt modelId="{E8F4AC5A-5DA9-4BEC-93FB-68A4D8728717}" type="pres">
      <dgm:prSet presAssocID="{772EAF44-ACA2-4CCE-87E1-71DC8E45319D}" presName="parTx" presStyleLbl="node1" presStyleIdx="0" presStyleCnt="3">
        <dgm:presLayoutVars>
          <dgm:chMax val="0"/>
          <dgm:chPref val="0"/>
          <dgm:bulletEnabled val="1"/>
        </dgm:presLayoutVars>
      </dgm:prSet>
      <dgm:spPr/>
    </dgm:pt>
    <dgm:pt modelId="{A6E70BA8-3B43-498A-BF0B-4C01D9F67B13}" type="pres">
      <dgm:prSet presAssocID="{772EAF44-ACA2-4CCE-87E1-71DC8E45319D}" presName="parSh" presStyleLbl="node1" presStyleIdx="1" presStyleCnt="3"/>
      <dgm:spPr/>
    </dgm:pt>
    <dgm:pt modelId="{D57302A3-EF90-4A0F-9E54-89D121A256EF}" type="pres">
      <dgm:prSet presAssocID="{772EAF44-ACA2-4CCE-87E1-71DC8E45319D}" presName="desTx" presStyleLbl="fgAcc1" presStyleIdx="1" presStyleCnt="3">
        <dgm:presLayoutVars>
          <dgm:bulletEnabled val="1"/>
        </dgm:presLayoutVars>
      </dgm:prSet>
      <dgm:spPr/>
    </dgm:pt>
    <dgm:pt modelId="{0EF7B75F-C21E-4BC2-9FCD-09F8B9A5B700}" type="pres">
      <dgm:prSet presAssocID="{D406E151-535C-4B06-98AC-1E87A3DFB4EA}" presName="sibTrans" presStyleLbl="sibTrans2D1" presStyleIdx="1" presStyleCnt="2"/>
      <dgm:spPr/>
    </dgm:pt>
    <dgm:pt modelId="{6A61A8CD-7AB8-4016-84BD-74487F66EC27}" type="pres">
      <dgm:prSet presAssocID="{D406E151-535C-4B06-98AC-1E87A3DFB4EA}" presName="connTx" presStyleLbl="sibTrans2D1" presStyleIdx="1" presStyleCnt="2"/>
      <dgm:spPr/>
    </dgm:pt>
    <dgm:pt modelId="{EAF66DCB-6BCB-463E-B8EA-D73A612F90BB}" type="pres">
      <dgm:prSet presAssocID="{97E9AB03-81C5-44B4-BA77-7625BD5AB0BE}" presName="composite" presStyleCnt="0"/>
      <dgm:spPr/>
    </dgm:pt>
    <dgm:pt modelId="{471A07B7-863F-4BC6-93FC-A2CE325EF200}" type="pres">
      <dgm:prSet presAssocID="{97E9AB03-81C5-44B4-BA77-7625BD5AB0BE}" presName="parTx" presStyleLbl="node1" presStyleIdx="1" presStyleCnt="3">
        <dgm:presLayoutVars>
          <dgm:chMax val="0"/>
          <dgm:chPref val="0"/>
          <dgm:bulletEnabled val="1"/>
        </dgm:presLayoutVars>
      </dgm:prSet>
      <dgm:spPr/>
    </dgm:pt>
    <dgm:pt modelId="{757ADAFD-ACD0-4B27-95FB-80A5E3CC79D2}" type="pres">
      <dgm:prSet presAssocID="{97E9AB03-81C5-44B4-BA77-7625BD5AB0BE}" presName="parSh" presStyleLbl="node1" presStyleIdx="2" presStyleCnt="3"/>
      <dgm:spPr/>
    </dgm:pt>
    <dgm:pt modelId="{F07C54EB-3317-4CFD-B97D-B1DED4B3F1B5}" type="pres">
      <dgm:prSet presAssocID="{97E9AB03-81C5-44B4-BA77-7625BD5AB0BE}" presName="desTx" presStyleLbl="fgAcc1" presStyleIdx="2" presStyleCnt="3">
        <dgm:presLayoutVars>
          <dgm:bulletEnabled val="1"/>
        </dgm:presLayoutVars>
      </dgm:prSet>
      <dgm:spPr/>
    </dgm:pt>
  </dgm:ptLst>
  <dgm:cxnLst>
    <dgm:cxn modelId="{87CAA401-76E0-486C-AD4A-46E02F58C487}" type="presOf" srcId="{FE15F61F-B4B5-4861-B4A1-DF8F039A430B}" destId="{80F524F1-731D-42AA-BF02-0408F3DB4585}" srcOrd="0" destOrd="0" presId="urn:microsoft.com/office/officeart/2005/8/layout/process3"/>
    <dgm:cxn modelId="{17A22D0F-B6B2-4B25-BC4A-55C75087417C}" srcId="{570C542D-7641-4C64-A43B-4B226A72966B}" destId="{996B94F8-CFB8-40E8-8AAB-54E50C2D9BC9}" srcOrd="2" destOrd="0" parTransId="{10FFE006-F245-483B-8EBC-A2BB55D11ACB}" sibTransId="{9AEA7B10-FDB9-49FA-B7DA-E0B799B20E1E}"/>
    <dgm:cxn modelId="{4B626C12-6150-4389-8987-3B83B03BE8DD}" type="presOf" srcId="{901B958B-85AC-4596-A740-A7491E2EFAE3}" destId="{4E9621FD-DCAA-48D5-BD91-9CA292D55A28}" srcOrd="0" destOrd="0" presId="urn:microsoft.com/office/officeart/2005/8/layout/process3"/>
    <dgm:cxn modelId="{B008D731-76D2-44D2-9A5B-ACD702B7F98D}" type="presOf" srcId="{D406E151-535C-4B06-98AC-1E87A3DFB4EA}" destId="{6A61A8CD-7AB8-4016-84BD-74487F66EC27}" srcOrd="1" destOrd="0" presId="urn:microsoft.com/office/officeart/2005/8/layout/process3"/>
    <dgm:cxn modelId="{DDCE6939-D6A9-4EC5-A6E1-6502001A6C18}" srcId="{772EAF44-ACA2-4CCE-87E1-71DC8E45319D}" destId="{25D6E983-6F84-4C76-9D01-6AB3631A6A15}" srcOrd="0" destOrd="0" parTransId="{ACB475FF-58D0-4DA1-8891-E85778E96E87}" sibTransId="{788760B8-4953-4F41-9D7A-C3F1491186F3}"/>
    <dgm:cxn modelId="{57813046-97DD-4C7F-95FD-EF0F0A9FE2E5}" type="presOf" srcId="{25D6E983-6F84-4C76-9D01-6AB3631A6A15}" destId="{D57302A3-EF90-4A0F-9E54-89D121A256EF}" srcOrd="0" destOrd="0" presId="urn:microsoft.com/office/officeart/2005/8/layout/process3"/>
    <dgm:cxn modelId="{1F11E857-C500-4FEF-9093-B11E16BC7F11}" srcId="{570C542D-7641-4C64-A43B-4B226A72966B}" destId="{901B958B-85AC-4596-A740-A7491E2EFAE3}" srcOrd="0" destOrd="0" parTransId="{30DD0D2F-69DA-4A80-A4CB-50E7E15D204D}" sibTransId="{3E7BC4C6-F438-405B-980E-4CB4BE398889}"/>
    <dgm:cxn modelId="{0E83C761-D16D-4A77-9A57-0634735D2C09}" type="presOf" srcId="{D8A64215-B815-4105-B8C7-9A66F1BEDC8A}" destId="{649A1E2B-92D9-4F02-9EFC-3070D1627A19}" srcOrd="0" destOrd="0" presId="urn:microsoft.com/office/officeart/2005/8/layout/process3"/>
    <dgm:cxn modelId="{891F9968-1697-4D82-9E40-36003E0D9208}" type="presOf" srcId="{78A57318-CDE7-44A2-AA4D-79AFA477A250}" destId="{F07C54EB-3317-4CFD-B97D-B1DED4B3F1B5}" srcOrd="0" destOrd="0" presId="urn:microsoft.com/office/officeart/2005/8/layout/process3"/>
    <dgm:cxn modelId="{82198076-802E-4710-AE87-AAA17B69A7F3}" srcId="{97E9AB03-81C5-44B4-BA77-7625BD5AB0BE}" destId="{48CFADDA-6BF3-4A63-90A1-8D15D150A746}" srcOrd="1" destOrd="0" parTransId="{825A4143-F05F-44A8-8C55-1C25C0F747A1}" sibTransId="{B0D31B83-8E0F-4C76-BC58-454A3261E5AF}"/>
    <dgm:cxn modelId="{9C792D80-87CB-4C91-B25C-07100908C69B}" type="presOf" srcId="{F5CC11B0-2610-43C5-AE99-C7E1ED97F24D}" destId="{4E9621FD-DCAA-48D5-BD91-9CA292D55A28}" srcOrd="0" destOrd="1" presId="urn:microsoft.com/office/officeart/2005/8/layout/process3"/>
    <dgm:cxn modelId="{3A12F781-9B1D-481C-A776-C9EB03CDCE94}" type="presOf" srcId="{570C542D-7641-4C64-A43B-4B226A72966B}" destId="{14DED9BC-B2B6-44BC-82FE-CC24307D5A3E}" srcOrd="1" destOrd="0" presId="urn:microsoft.com/office/officeart/2005/8/layout/process3"/>
    <dgm:cxn modelId="{4D3DBF83-0C99-4FE4-9F11-DCF3D920525D}" srcId="{FE15F61F-B4B5-4861-B4A1-DF8F039A430B}" destId="{772EAF44-ACA2-4CCE-87E1-71DC8E45319D}" srcOrd="1" destOrd="0" parTransId="{3FFD8667-012B-4A95-8ABB-9D7BC088E7DB}" sibTransId="{D406E151-535C-4B06-98AC-1E87A3DFB4EA}"/>
    <dgm:cxn modelId="{C0674F8B-9F0C-498A-B55D-6E4B6AEA5A9E}" type="presOf" srcId="{772EAF44-ACA2-4CCE-87E1-71DC8E45319D}" destId="{A6E70BA8-3B43-498A-BF0B-4C01D9F67B13}" srcOrd="1" destOrd="0" presId="urn:microsoft.com/office/officeart/2005/8/layout/process3"/>
    <dgm:cxn modelId="{EA906CA3-07A5-4644-BCC5-C355C9267845}" type="presOf" srcId="{772EAF44-ACA2-4CCE-87E1-71DC8E45319D}" destId="{E8F4AC5A-5DA9-4BEC-93FB-68A4D8728717}" srcOrd="0" destOrd="0" presId="urn:microsoft.com/office/officeart/2005/8/layout/process3"/>
    <dgm:cxn modelId="{F01A01A6-E151-4B68-BFBD-31AEED9D40D8}" type="presOf" srcId="{570C542D-7641-4C64-A43B-4B226A72966B}" destId="{CDEFC183-D98D-4463-8BEA-ACABA62E49D7}" srcOrd="0" destOrd="0" presId="urn:microsoft.com/office/officeart/2005/8/layout/process3"/>
    <dgm:cxn modelId="{37AE65B6-E59C-42A8-B82F-90C3CAFA5904}" type="presOf" srcId="{48CFADDA-6BF3-4A63-90A1-8D15D150A746}" destId="{F07C54EB-3317-4CFD-B97D-B1DED4B3F1B5}" srcOrd="0" destOrd="1" presId="urn:microsoft.com/office/officeart/2005/8/layout/process3"/>
    <dgm:cxn modelId="{C3225ACD-BA82-47F7-8C0A-BAFB9C9B9C13}" type="presOf" srcId="{996B94F8-CFB8-40E8-8AAB-54E50C2D9BC9}" destId="{4E9621FD-DCAA-48D5-BD91-9CA292D55A28}" srcOrd="0" destOrd="2" presId="urn:microsoft.com/office/officeart/2005/8/layout/process3"/>
    <dgm:cxn modelId="{41ADA8D6-C291-4E04-B07D-A2A44A66A872}" srcId="{97E9AB03-81C5-44B4-BA77-7625BD5AB0BE}" destId="{78A57318-CDE7-44A2-AA4D-79AFA477A250}" srcOrd="0" destOrd="0" parTransId="{576D6FE9-193E-4847-912E-D326FC33C745}" sibTransId="{ACDD7BF9-AA00-46F9-B695-D37A3BC1CBBF}"/>
    <dgm:cxn modelId="{017B70E0-F646-4884-98B4-EF7D091C133B}" srcId="{FE15F61F-B4B5-4861-B4A1-DF8F039A430B}" destId="{97E9AB03-81C5-44B4-BA77-7625BD5AB0BE}" srcOrd="2" destOrd="0" parTransId="{B84BD7AD-CAE1-4765-9B9D-ADBE8217FE63}" sibTransId="{D989D388-5610-43EA-8D29-41B680409A0A}"/>
    <dgm:cxn modelId="{069586E8-5D0A-4167-964E-BC3D70F3111E}" type="presOf" srcId="{D406E151-535C-4B06-98AC-1E87A3DFB4EA}" destId="{0EF7B75F-C21E-4BC2-9FCD-09F8B9A5B700}" srcOrd="0" destOrd="0" presId="urn:microsoft.com/office/officeart/2005/8/layout/process3"/>
    <dgm:cxn modelId="{1F42AEEA-6EE1-44EA-91B5-FB020723FF45}" type="presOf" srcId="{D8A64215-B815-4105-B8C7-9A66F1BEDC8A}" destId="{5C4EE0CA-B621-4ADF-83AB-929A552E3287}" srcOrd="1" destOrd="0" presId="urn:microsoft.com/office/officeart/2005/8/layout/process3"/>
    <dgm:cxn modelId="{B339C9EC-39F9-4563-B127-D0685F11F40C}" type="presOf" srcId="{97E9AB03-81C5-44B4-BA77-7625BD5AB0BE}" destId="{757ADAFD-ACD0-4B27-95FB-80A5E3CC79D2}" srcOrd="1" destOrd="0" presId="urn:microsoft.com/office/officeart/2005/8/layout/process3"/>
    <dgm:cxn modelId="{A397D9FC-3DC7-48CF-9DD1-F150F6D3321C}" type="presOf" srcId="{97E9AB03-81C5-44B4-BA77-7625BD5AB0BE}" destId="{471A07B7-863F-4BC6-93FC-A2CE325EF200}" srcOrd="0" destOrd="0" presId="urn:microsoft.com/office/officeart/2005/8/layout/process3"/>
    <dgm:cxn modelId="{1882FFFD-BF07-47D9-B5CF-20F6C72474DC}" srcId="{570C542D-7641-4C64-A43B-4B226A72966B}" destId="{F5CC11B0-2610-43C5-AE99-C7E1ED97F24D}" srcOrd="1" destOrd="0" parTransId="{297B83A6-050D-47D9-85D9-6E95A3788F76}" sibTransId="{99966636-CC3D-45EF-B2C1-6ED7886DCB3C}"/>
    <dgm:cxn modelId="{4F411DFE-9850-4727-A189-F0C05F81C425}" srcId="{FE15F61F-B4B5-4861-B4A1-DF8F039A430B}" destId="{570C542D-7641-4C64-A43B-4B226A72966B}" srcOrd="0" destOrd="0" parTransId="{E8AA2E41-86BE-4820-A8CE-4B67DAEC096D}" sibTransId="{D8A64215-B815-4105-B8C7-9A66F1BEDC8A}"/>
    <dgm:cxn modelId="{B2BD8745-0B6E-413D-AD7B-0101C870F1DE}" type="presParOf" srcId="{80F524F1-731D-42AA-BF02-0408F3DB4585}" destId="{C2CA55C5-26DC-49D4-99DE-15975D8CD682}" srcOrd="0" destOrd="0" presId="urn:microsoft.com/office/officeart/2005/8/layout/process3"/>
    <dgm:cxn modelId="{7FC680AC-531A-4679-A671-06AFA8332BAA}" type="presParOf" srcId="{C2CA55C5-26DC-49D4-99DE-15975D8CD682}" destId="{CDEFC183-D98D-4463-8BEA-ACABA62E49D7}" srcOrd="0" destOrd="0" presId="urn:microsoft.com/office/officeart/2005/8/layout/process3"/>
    <dgm:cxn modelId="{D2F7446D-5C61-4692-AFA3-665089503308}" type="presParOf" srcId="{C2CA55C5-26DC-49D4-99DE-15975D8CD682}" destId="{14DED9BC-B2B6-44BC-82FE-CC24307D5A3E}" srcOrd="1" destOrd="0" presId="urn:microsoft.com/office/officeart/2005/8/layout/process3"/>
    <dgm:cxn modelId="{E2DEF280-4DD4-4B87-B7CB-71B4CB1CED71}" type="presParOf" srcId="{C2CA55C5-26DC-49D4-99DE-15975D8CD682}" destId="{4E9621FD-DCAA-48D5-BD91-9CA292D55A28}" srcOrd="2" destOrd="0" presId="urn:microsoft.com/office/officeart/2005/8/layout/process3"/>
    <dgm:cxn modelId="{D0D7DE74-A819-486F-8854-D09931EF6F76}" type="presParOf" srcId="{80F524F1-731D-42AA-BF02-0408F3DB4585}" destId="{649A1E2B-92D9-4F02-9EFC-3070D1627A19}" srcOrd="1" destOrd="0" presId="urn:microsoft.com/office/officeart/2005/8/layout/process3"/>
    <dgm:cxn modelId="{3D65C8C5-52E1-4DB3-85F3-A51606958512}" type="presParOf" srcId="{649A1E2B-92D9-4F02-9EFC-3070D1627A19}" destId="{5C4EE0CA-B621-4ADF-83AB-929A552E3287}" srcOrd="0" destOrd="0" presId="urn:microsoft.com/office/officeart/2005/8/layout/process3"/>
    <dgm:cxn modelId="{348B4AD2-587F-41A2-9222-F2E4D66332B8}" type="presParOf" srcId="{80F524F1-731D-42AA-BF02-0408F3DB4585}" destId="{1A3889A2-E9C5-42F9-B2E0-1B89962DCEB6}" srcOrd="2" destOrd="0" presId="urn:microsoft.com/office/officeart/2005/8/layout/process3"/>
    <dgm:cxn modelId="{1C9F120C-7770-47E1-9D2F-902480A3322F}" type="presParOf" srcId="{1A3889A2-E9C5-42F9-B2E0-1B89962DCEB6}" destId="{E8F4AC5A-5DA9-4BEC-93FB-68A4D8728717}" srcOrd="0" destOrd="0" presId="urn:microsoft.com/office/officeart/2005/8/layout/process3"/>
    <dgm:cxn modelId="{1036481C-E51C-4A19-88FB-B824BEA5DEC4}" type="presParOf" srcId="{1A3889A2-E9C5-42F9-B2E0-1B89962DCEB6}" destId="{A6E70BA8-3B43-498A-BF0B-4C01D9F67B13}" srcOrd="1" destOrd="0" presId="urn:microsoft.com/office/officeart/2005/8/layout/process3"/>
    <dgm:cxn modelId="{36937F82-8C85-4CA6-9DD6-707CFCFC3ED1}" type="presParOf" srcId="{1A3889A2-E9C5-42F9-B2E0-1B89962DCEB6}" destId="{D57302A3-EF90-4A0F-9E54-89D121A256EF}" srcOrd="2" destOrd="0" presId="urn:microsoft.com/office/officeart/2005/8/layout/process3"/>
    <dgm:cxn modelId="{126F71AC-B46B-41E2-ADA8-C094F11700D7}" type="presParOf" srcId="{80F524F1-731D-42AA-BF02-0408F3DB4585}" destId="{0EF7B75F-C21E-4BC2-9FCD-09F8B9A5B700}" srcOrd="3" destOrd="0" presId="urn:microsoft.com/office/officeart/2005/8/layout/process3"/>
    <dgm:cxn modelId="{72B45B2B-E8CF-42FD-99BE-A3758A229E35}" type="presParOf" srcId="{0EF7B75F-C21E-4BC2-9FCD-09F8B9A5B700}" destId="{6A61A8CD-7AB8-4016-84BD-74487F66EC27}" srcOrd="0" destOrd="0" presId="urn:microsoft.com/office/officeart/2005/8/layout/process3"/>
    <dgm:cxn modelId="{F0D9293C-8ECD-419E-8AC3-2AAFF27046B1}" type="presParOf" srcId="{80F524F1-731D-42AA-BF02-0408F3DB4585}" destId="{EAF66DCB-6BCB-463E-B8EA-D73A612F90BB}" srcOrd="4" destOrd="0" presId="urn:microsoft.com/office/officeart/2005/8/layout/process3"/>
    <dgm:cxn modelId="{5D0E8FEA-3A17-4788-A9EA-8D804F4A289E}" type="presParOf" srcId="{EAF66DCB-6BCB-463E-B8EA-D73A612F90BB}" destId="{471A07B7-863F-4BC6-93FC-A2CE325EF200}" srcOrd="0" destOrd="0" presId="urn:microsoft.com/office/officeart/2005/8/layout/process3"/>
    <dgm:cxn modelId="{DC697F17-5B43-4604-88AF-D96DFF8C9E2B}" type="presParOf" srcId="{EAF66DCB-6BCB-463E-B8EA-D73A612F90BB}" destId="{757ADAFD-ACD0-4B27-95FB-80A5E3CC79D2}" srcOrd="1" destOrd="0" presId="urn:microsoft.com/office/officeart/2005/8/layout/process3"/>
    <dgm:cxn modelId="{24D9ED5F-F47E-4ED8-87A7-A9517D209177}" type="presParOf" srcId="{EAF66DCB-6BCB-463E-B8EA-D73A612F90BB}" destId="{F07C54EB-3317-4CFD-B97D-B1DED4B3F1B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15F61F-B4B5-4861-B4A1-DF8F039A430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570C542D-7641-4C64-A43B-4B226A72966B}">
      <dgm:prSet phldrT="[Text]"/>
      <dgm:spPr/>
      <dgm:t>
        <a:bodyPr/>
        <a:lstStyle/>
        <a:p>
          <a:r>
            <a:rPr lang="en-US" dirty="0">
              <a:latin typeface="Calibri" panose="020F0502020204030204" pitchFamily="34" charset="0"/>
              <a:cs typeface="Calibri" panose="020F0502020204030204" pitchFamily="34" charset="0"/>
            </a:rPr>
            <a:t>Pertinent ROS</a:t>
          </a:r>
        </a:p>
      </dgm:t>
    </dgm:pt>
    <dgm:pt modelId="{E8AA2E41-86BE-4820-A8CE-4B67DAEC096D}" type="par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D8A64215-B815-4105-B8C7-9A66F1BEDC8A}" type="sibTrans" cxnId="{4F411DFE-9850-4727-A189-F0C05F81C425}">
      <dgm:prSet/>
      <dgm:spPr/>
      <dgm:t>
        <a:bodyPr/>
        <a:lstStyle/>
        <a:p>
          <a:endParaRPr lang="en-US">
            <a:latin typeface="Calibri" panose="020F0502020204030204" pitchFamily="34" charset="0"/>
            <a:cs typeface="Calibri" panose="020F0502020204030204" pitchFamily="34" charset="0"/>
          </a:endParaRPr>
        </a:p>
      </dgm:t>
    </dgm:pt>
    <dgm:pt modelId="{901B958B-85AC-4596-A740-A7491E2EFAE3}">
      <dgm:prSet phldrT="[Text]"/>
      <dgm:spPr/>
      <dgm:t>
        <a:bodyPr/>
        <a:lstStyle/>
        <a:p>
          <a:r>
            <a:rPr lang="en-US">
              <a:latin typeface="Calibri" panose="020F0502020204030204" pitchFamily="34" charset="0"/>
              <a:cs typeface="Calibri" panose="020F0502020204030204" pitchFamily="34" charset="0"/>
            </a:rPr>
            <a:t>No prior CAD or symptoms</a:t>
          </a:r>
        </a:p>
      </dgm:t>
    </dgm:pt>
    <dgm:pt modelId="{30DD0D2F-69DA-4A80-A4CB-50E7E15D204D}" type="par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3E7BC4C6-F438-405B-980E-4CB4BE398889}" type="sibTrans" cxnId="{1F11E857-C500-4FEF-9093-B11E16BC7F11}">
      <dgm:prSet/>
      <dgm:spPr/>
      <dgm:t>
        <a:bodyPr/>
        <a:lstStyle/>
        <a:p>
          <a:endParaRPr lang="en-US">
            <a:latin typeface="Calibri" panose="020F0502020204030204" pitchFamily="34" charset="0"/>
            <a:cs typeface="Calibri" panose="020F0502020204030204" pitchFamily="34" charset="0"/>
          </a:endParaRPr>
        </a:p>
      </dgm:t>
    </dgm:pt>
    <dgm:pt modelId="{772EAF44-ACA2-4CCE-87E1-71DC8E45319D}">
      <dgm:prSet phldrT="[Text]"/>
      <dgm:spPr/>
      <dgm:t>
        <a:bodyPr/>
        <a:lstStyle/>
        <a:p>
          <a:r>
            <a:rPr lang="en-US">
              <a:latin typeface="Calibri" panose="020F0502020204030204" pitchFamily="34" charset="0"/>
              <a:cs typeface="Calibri" panose="020F0502020204030204" pitchFamily="34" charset="0"/>
            </a:rPr>
            <a:t>Exam</a:t>
          </a:r>
        </a:p>
      </dgm:t>
    </dgm:pt>
    <dgm:pt modelId="{3FFD8667-012B-4A95-8ABB-9D7BC088E7DB}" type="par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D406E151-535C-4B06-98AC-1E87A3DFB4EA}" type="sibTrans" cxnId="{4D3DBF83-0C99-4FE4-9F11-DCF3D920525D}">
      <dgm:prSet/>
      <dgm:spPr/>
      <dgm:t>
        <a:bodyPr/>
        <a:lstStyle/>
        <a:p>
          <a:endParaRPr lang="en-US">
            <a:latin typeface="Calibri" panose="020F0502020204030204" pitchFamily="34" charset="0"/>
            <a:cs typeface="Calibri" panose="020F0502020204030204" pitchFamily="34" charset="0"/>
          </a:endParaRPr>
        </a:p>
      </dgm:t>
    </dgm:pt>
    <dgm:pt modelId="{25D6E983-6F84-4C76-9D01-6AB3631A6A15}">
      <dgm:prSet phldrT="[Text]"/>
      <dgm:spPr/>
      <dgm:t>
        <a:bodyPr/>
        <a:lstStyle/>
        <a:p>
          <a:r>
            <a:rPr lang="en-US" dirty="0">
              <a:latin typeface="Calibri" panose="020F0502020204030204" pitchFamily="34" charset="0"/>
              <a:cs typeface="Calibri" panose="020F0502020204030204" pitchFamily="34" charset="0"/>
            </a:rPr>
            <a:t>Heart rate </a:t>
          </a:r>
          <a:r>
            <a:rPr lang="en-US" dirty="0" err="1">
              <a:latin typeface="Calibri" panose="020F0502020204030204" pitchFamily="34" charset="0"/>
              <a:cs typeface="Calibri" panose="020F0502020204030204" pitchFamily="34" charset="0"/>
            </a:rPr>
            <a:t>120s</a:t>
          </a:r>
          <a:r>
            <a:rPr lang="en-US" dirty="0">
              <a:latin typeface="Calibri" panose="020F0502020204030204" pitchFamily="34" charset="0"/>
              <a:cs typeface="Calibri" panose="020F0502020204030204" pitchFamily="34" charset="0"/>
            </a:rPr>
            <a:t> sinus tachycardia, oxygen 93% on room air, no leg edema or swelling</a:t>
          </a:r>
        </a:p>
      </dgm:t>
    </dgm:pt>
    <dgm:pt modelId="{ACB475FF-58D0-4DA1-8891-E85778E96E87}" type="par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788760B8-4953-4F41-9D7A-C3F1491186F3}" type="sibTrans" cxnId="{DDCE6939-D6A9-4EC5-A6E1-6502001A6C18}">
      <dgm:prSet/>
      <dgm:spPr/>
      <dgm:t>
        <a:bodyPr/>
        <a:lstStyle/>
        <a:p>
          <a:endParaRPr lang="en-US">
            <a:latin typeface="Calibri" panose="020F0502020204030204" pitchFamily="34" charset="0"/>
            <a:cs typeface="Calibri" panose="020F0502020204030204" pitchFamily="34" charset="0"/>
          </a:endParaRPr>
        </a:p>
      </dgm:t>
    </dgm:pt>
    <dgm:pt modelId="{97E9AB03-81C5-44B4-BA77-7625BD5AB0BE}">
      <dgm:prSet phldrT="[Text]"/>
      <dgm:spPr/>
      <dgm:t>
        <a:bodyPr/>
        <a:lstStyle/>
        <a:p>
          <a:r>
            <a:rPr lang="en-US">
              <a:latin typeface="Calibri" panose="020F0502020204030204" pitchFamily="34" charset="0"/>
              <a:cs typeface="Calibri" panose="020F0502020204030204" pitchFamily="34" charset="0"/>
            </a:rPr>
            <a:t>Imaging</a:t>
          </a:r>
        </a:p>
      </dgm:t>
    </dgm:pt>
    <dgm:pt modelId="{B84BD7AD-CAE1-4765-9B9D-ADBE8217FE63}" type="par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D989D388-5610-43EA-8D29-41B680409A0A}" type="sibTrans" cxnId="{017B70E0-F646-4884-98B4-EF7D091C133B}">
      <dgm:prSet/>
      <dgm:spPr/>
      <dgm:t>
        <a:bodyPr/>
        <a:lstStyle/>
        <a:p>
          <a:endParaRPr lang="en-US">
            <a:latin typeface="Calibri" panose="020F0502020204030204" pitchFamily="34" charset="0"/>
            <a:cs typeface="Calibri" panose="020F0502020204030204" pitchFamily="34" charset="0"/>
          </a:endParaRPr>
        </a:p>
      </dgm:t>
    </dgm:pt>
    <dgm:pt modelId="{78A57318-CDE7-44A2-AA4D-79AFA477A250}">
      <dgm:prSet phldrT="[Text]"/>
      <dgm:spPr/>
      <dgm:t>
        <a:bodyPr/>
        <a:lstStyle/>
        <a:p>
          <a:r>
            <a:rPr lang="en-US">
              <a:latin typeface="Calibri" panose="020F0502020204030204" pitchFamily="34" charset="0"/>
              <a:cs typeface="Calibri" panose="020F0502020204030204" pitchFamily="34" charset="0"/>
            </a:rPr>
            <a:t>CXR: hyperinflation but clear lung fields</a:t>
          </a:r>
        </a:p>
      </dgm:t>
    </dgm:pt>
    <dgm:pt modelId="{576D6FE9-193E-4847-912E-D326FC33C745}" type="par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ACDD7BF9-AA00-46F9-B695-D37A3BC1CBBF}" type="sibTrans" cxnId="{41ADA8D6-C291-4E04-B07D-A2A44A66A872}">
      <dgm:prSet/>
      <dgm:spPr/>
      <dgm:t>
        <a:bodyPr/>
        <a:lstStyle/>
        <a:p>
          <a:endParaRPr lang="en-US">
            <a:latin typeface="Calibri" panose="020F0502020204030204" pitchFamily="34" charset="0"/>
            <a:cs typeface="Calibri" panose="020F0502020204030204" pitchFamily="34" charset="0"/>
          </a:endParaRPr>
        </a:p>
      </dgm:t>
    </dgm:pt>
    <dgm:pt modelId="{F5CC11B0-2610-43C5-AE99-C7E1ED97F24D}">
      <dgm:prSet phldrT="[Text]"/>
      <dgm:spPr/>
      <dgm:t>
        <a:bodyPr/>
        <a:lstStyle/>
        <a:p>
          <a:r>
            <a:rPr lang="en-US" dirty="0">
              <a:latin typeface="Calibri" panose="020F0502020204030204" pitchFamily="34" charset="0"/>
              <a:cs typeface="Calibri" panose="020F0502020204030204" pitchFamily="34" charset="0"/>
            </a:rPr>
            <a:t>No DVT symptoms, recent surgery, or active cancer</a:t>
          </a:r>
        </a:p>
      </dgm:t>
    </dgm:pt>
    <dgm:pt modelId="{297B83A6-050D-47D9-85D9-6E95A3788F76}" type="par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966636-CC3D-45EF-B2C1-6ED7886DCB3C}" type="sibTrans" cxnId="{1882FFFD-BF07-47D9-B5CF-20F6C72474DC}">
      <dgm:prSet/>
      <dgm:spPr/>
      <dgm:t>
        <a:bodyPr/>
        <a:lstStyle/>
        <a:p>
          <a:endParaRPr lang="en-US">
            <a:latin typeface="Calibri" panose="020F0502020204030204" pitchFamily="34" charset="0"/>
            <a:cs typeface="Calibri" panose="020F0502020204030204" pitchFamily="34" charset="0"/>
          </a:endParaRPr>
        </a:p>
      </dgm:t>
    </dgm:pt>
    <dgm:pt modelId="{996B94F8-CFB8-40E8-8AAB-54E50C2D9BC9}">
      <dgm:prSet phldrT="[Text]"/>
      <dgm:spPr/>
      <dgm:t>
        <a:bodyPr/>
        <a:lstStyle/>
        <a:p>
          <a:r>
            <a:rPr lang="en-US" dirty="0">
              <a:latin typeface="Calibri" panose="020F0502020204030204" pitchFamily="34" charset="0"/>
              <a:cs typeface="Calibri" panose="020F0502020204030204" pitchFamily="34" charset="0"/>
            </a:rPr>
            <a:t>Recent viral upper respiratory infection requiring 3-day hospitalization but resolved 2 weeks ago</a:t>
          </a:r>
        </a:p>
      </dgm:t>
    </dgm:pt>
    <dgm:pt modelId="{10FFE006-F245-483B-8EBC-A2BB55D11ACB}" type="par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9AEA7B10-FDB9-49FA-B7DA-E0B799B20E1E}" type="sibTrans" cxnId="{17A22D0F-B6B2-4B25-BC4A-55C75087417C}">
      <dgm:prSet/>
      <dgm:spPr/>
      <dgm:t>
        <a:bodyPr/>
        <a:lstStyle/>
        <a:p>
          <a:endParaRPr lang="en-US">
            <a:latin typeface="Calibri" panose="020F0502020204030204" pitchFamily="34" charset="0"/>
            <a:cs typeface="Calibri" panose="020F0502020204030204" pitchFamily="34" charset="0"/>
          </a:endParaRPr>
        </a:p>
      </dgm:t>
    </dgm:pt>
    <dgm:pt modelId="{48CFADDA-6BF3-4A63-90A1-8D15D150A746}">
      <dgm:prSet phldrT="[Text]"/>
      <dgm:spPr/>
      <dgm:t>
        <a:bodyPr/>
        <a:lstStyle/>
        <a:p>
          <a:r>
            <a:rPr lang="en-US">
              <a:latin typeface="Calibri" panose="020F0502020204030204" pitchFamily="34" charset="0"/>
              <a:cs typeface="Calibri" panose="020F0502020204030204" pitchFamily="34" charset="0"/>
            </a:rPr>
            <a:t>ECG: normal sinus rhythm, tachycardia, no acute changes </a:t>
          </a:r>
        </a:p>
      </dgm:t>
    </dgm:pt>
    <dgm:pt modelId="{825A4143-F05F-44A8-8C55-1C25C0F747A1}" type="parTrans" cxnId="{82198076-802E-4710-AE87-AAA17B69A7F3}">
      <dgm:prSet/>
      <dgm:spPr/>
      <dgm:t>
        <a:bodyPr/>
        <a:lstStyle/>
        <a:p>
          <a:endParaRPr lang="en-US">
            <a:latin typeface="Calibri" panose="020F0502020204030204" pitchFamily="34" charset="0"/>
            <a:cs typeface="Calibri" panose="020F0502020204030204" pitchFamily="34" charset="0"/>
          </a:endParaRPr>
        </a:p>
      </dgm:t>
    </dgm:pt>
    <dgm:pt modelId="{B0D31B83-8E0F-4C76-BC58-454A3261E5AF}" type="sibTrans" cxnId="{82198076-802E-4710-AE87-AAA17B69A7F3}">
      <dgm:prSet/>
      <dgm:spPr/>
      <dgm:t>
        <a:bodyPr/>
        <a:lstStyle/>
        <a:p>
          <a:endParaRPr lang="en-US">
            <a:latin typeface="Calibri" panose="020F0502020204030204" pitchFamily="34" charset="0"/>
            <a:cs typeface="Calibri" panose="020F0502020204030204" pitchFamily="34" charset="0"/>
          </a:endParaRPr>
        </a:p>
      </dgm:t>
    </dgm:pt>
    <dgm:pt modelId="{80F524F1-731D-42AA-BF02-0408F3DB4585}" type="pres">
      <dgm:prSet presAssocID="{FE15F61F-B4B5-4861-B4A1-DF8F039A430B}" presName="linearFlow" presStyleCnt="0">
        <dgm:presLayoutVars>
          <dgm:dir/>
          <dgm:animLvl val="lvl"/>
          <dgm:resizeHandles val="exact"/>
        </dgm:presLayoutVars>
      </dgm:prSet>
      <dgm:spPr/>
    </dgm:pt>
    <dgm:pt modelId="{C2CA55C5-26DC-49D4-99DE-15975D8CD682}" type="pres">
      <dgm:prSet presAssocID="{570C542D-7641-4C64-A43B-4B226A72966B}" presName="composite" presStyleCnt="0"/>
      <dgm:spPr/>
    </dgm:pt>
    <dgm:pt modelId="{CDEFC183-D98D-4463-8BEA-ACABA62E49D7}" type="pres">
      <dgm:prSet presAssocID="{570C542D-7641-4C64-A43B-4B226A72966B}" presName="parTx" presStyleLbl="node1" presStyleIdx="0" presStyleCnt="3">
        <dgm:presLayoutVars>
          <dgm:chMax val="0"/>
          <dgm:chPref val="0"/>
          <dgm:bulletEnabled val="1"/>
        </dgm:presLayoutVars>
      </dgm:prSet>
      <dgm:spPr/>
    </dgm:pt>
    <dgm:pt modelId="{14DED9BC-B2B6-44BC-82FE-CC24307D5A3E}" type="pres">
      <dgm:prSet presAssocID="{570C542D-7641-4C64-A43B-4B226A72966B}" presName="parSh" presStyleLbl="node1" presStyleIdx="0" presStyleCnt="3"/>
      <dgm:spPr/>
    </dgm:pt>
    <dgm:pt modelId="{4E9621FD-DCAA-48D5-BD91-9CA292D55A28}" type="pres">
      <dgm:prSet presAssocID="{570C542D-7641-4C64-A43B-4B226A72966B}" presName="desTx" presStyleLbl="fgAcc1" presStyleIdx="0" presStyleCnt="3">
        <dgm:presLayoutVars>
          <dgm:bulletEnabled val="1"/>
        </dgm:presLayoutVars>
      </dgm:prSet>
      <dgm:spPr/>
    </dgm:pt>
    <dgm:pt modelId="{649A1E2B-92D9-4F02-9EFC-3070D1627A19}" type="pres">
      <dgm:prSet presAssocID="{D8A64215-B815-4105-B8C7-9A66F1BEDC8A}" presName="sibTrans" presStyleLbl="sibTrans2D1" presStyleIdx="0" presStyleCnt="2"/>
      <dgm:spPr/>
    </dgm:pt>
    <dgm:pt modelId="{5C4EE0CA-B621-4ADF-83AB-929A552E3287}" type="pres">
      <dgm:prSet presAssocID="{D8A64215-B815-4105-B8C7-9A66F1BEDC8A}" presName="connTx" presStyleLbl="sibTrans2D1" presStyleIdx="0" presStyleCnt="2"/>
      <dgm:spPr/>
    </dgm:pt>
    <dgm:pt modelId="{1A3889A2-E9C5-42F9-B2E0-1B89962DCEB6}" type="pres">
      <dgm:prSet presAssocID="{772EAF44-ACA2-4CCE-87E1-71DC8E45319D}" presName="composite" presStyleCnt="0"/>
      <dgm:spPr/>
    </dgm:pt>
    <dgm:pt modelId="{E8F4AC5A-5DA9-4BEC-93FB-68A4D8728717}" type="pres">
      <dgm:prSet presAssocID="{772EAF44-ACA2-4CCE-87E1-71DC8E45319D}" presName="parTx" presStyleLbl="node1" presStyleIdx="0" presStyleCnt="3">
        <dgm:presLayoutVars>
          <dgm:chMax val="0"/>
          <dgm:chPref val="0"/>
          <dgm:bulletEnabled val="1"/>
        </dgm:presLayoutVars>
      </dgm:prSet>
      <dgm:spPr/>
    </dgm:pt>
    <dgm:pt modelId="{A6E70BA8-3B43-498A-BF0B-4C01D9F67B13}" type="pres">
      <dgm:prSet presAssocID="{772EAF44-ACA2-4CCE-87E1-71DC8E45319D}" presName="parSh" presStyleLbl="node1" presStyleIdx="1" presStyleCnt="3"/>
      <dgm:spPr/>
    </dgm:pt>
    <dgm:pt modelId="{D57302A3-EF90-4A0F-9E54-89D121A256EF}" type="pres">
      <dgm:prSet presAssocID="{772EAF44-ACA2-4CCE-87E1-71DC8E45319D}" presName="desTx" presStyleLbl="fgAcc1" presStyleIdx="1" presStyleCnt="3">
        <dgm:presLayoutVars>
          <dgm:bulletEnabled val="1"/>
        </dgm:presLayoutVars>
      </dgm:prSet>
      <dgm:spPr/>
    </dgm:pt>
    <dgm:pt modelId="{0EF7B75F-C21E-4BC2-9FCD-09F8B9A5B700}" type="pres">
      <dgm:prSet presAssocID="{D406E151-535C-4B06-98AC-1E87A3DFB4EA}" presName="sibTrans" presStyleLbl="sibTrans2D1" presStyleIdx="1" presStyleCnt="2"/>
      <dgm:spPr/>
    </dgm:pt>
    <dgm:pt modelId="{6A61A8CD-7AB8-4016-84BD-74487F66EC27}" type="pres">
      <dgm:prSet presAssocID="{D406E151-535C-4B06-98AC-1E87A3DFB4EA}" presName="connTx" presStyleLbl="sibTrans2D1" presStyleIdx="1" presStyleCnt="2"/>
      <dgm:spPr/>
    </dgm:pt>
    <dgm:pt modelId="{EAF66DCB-6BCB-463E-B8EA-D73A612F90BB}" type="pres">
      <dgm:prSet presAssocID="{97E9AB03-81C5-44B4-BA77-7625BD5AB0BE}" presName="composite" presStyleCnt="0"/>
      <dgm:spPr/>
    </dgm:pt>
    <dgm:pt modelId="{471A07B7-863F-4BC6-93FC-A2CE325EF200}" type="pres">
      <dgm:prSet presAssocID="{97E9AB03-81C5-44B4-BA77-7625BD5AB0BE}" presName="parTx" presStyleLbl="node1" presStyleIdx="1" presStyleCnt="3">
        <dgm:presLayoutVars>
          <dgm:chMax val="0"/>
          <dgm:chPref val="0"/>
          <dgm:bulletEnabled val="1"/>
        </dgm:presLayoutVars>
      </dgm:prSet>
      <dgm:spPr/>
    </dgm:pt>
    <dgm:pt modelId="{757ADAFD-ACD0-4B27-95FB-80A5E3CC79D2}" type="pres">
      <dgm:prSet presAssocID="{97E9AB03-81C5-44B4-BA77-7625BD5AB0BE}" presName="parSh" presStyleLbl="node1" presStyleIdx="2" presStyleCnt="3"/>
      <dgm:spPr/>
    </dgm:pt>
    <dgm:pt modelId="{F07C54EB-3317-4CFD-B97D-B1DED4B3F1B5}" type="pres">
      <dgm:prSet presAssocID="{97E9AB03-81C5-44B4-BA77-7625BD5AB0BE}" presName="desTx" presStyleLbl="fgAcc1" presStyleIdx="2" presStyleCnt="3">
        <dgm:presLayoutVars>
          <dgm:bulletEnabled val="1"/>
        </dgm:presLayoutVars>
      </dgm:prSet>
      <dgm:spPr/>
    </dgm:pt>
  </dgm:ptLst>
  <dgm:cxnLst>
    <dgm:cxn modelId="{87CAA401-76E0-486C-AD4A-46E02F58C487}" type="presOf" srcId="{FE15F61F-B4B5-4861-B4A1-DF8F039A430B}" destId="{80F524F1-731D-42AA-BF02-0408F3DB4585}" srcOrd="0" destOrd="0" presId="urn:microsoft.com/office/officeart/2005/8/layout/process3"/>
    <dgm:cxn modelId="{17A22D0F-B6B2-4B25-BC4A-55C75087417C}" srcId="{570C542D-7641-4C64-A43B-4B226A72966B}" destId="{996B94F8-CFB8-40E8-8AAB-54E50C2D9BC9}" srcOrd="2" destOrd="0" parTransId="{10FFE006-F245-483B-8EBC-A2BB55D11ACB}" sibTransId="{9AEA7B10-FDB9-49FA-B7DA-E0B799B20E1E}"/>
    <dgm:cxn modelId="{4B626C12-6150-4389-8987-3B83B03BE8DD}" type="presOf" srcId="{901B958B-85AC-4596-A740-A7491E2EFAE3}" destId="{4E9621FD-DCAA-48D5-BD91-9CA292D55A28}" srcOrd="0" destOrd="0" presId="urn:microsoft.com/office/officeart/2005/8/layout/process3"/>
    <dgm:cxn modelId="{B008D731-76D2-44D2-9A5B-ACD702B7F98D}" type="presOf" srcId="{D406E151-535C-4B06-98AC-1E87A3DFB4EA}" destId="{6A61A8CD-7AB8-4016-84BD-74487F66EC27}" srcOrd="1" destOrd="0" presId="urn:microsoft.com/office/officeart/2005/8/layout/process3"/>
    <dgm:cxn modelId="{DDCE6939-D6A9-4EC5-A6E1-6502001A6C18}" srcId="{772EAF44-ACA2-4CCE-87E1-71DC8E45319D}" destId="{25D6E983-6F84-4C76-9D01-6AB3631A6A15}" srcOrd="0" destOrd="0" parTransId="{ACB475FF-58D0-4DA1-8891-E85778E96E87}" sibTransId="{788760B8-4953-4F41-9D7A-C3F1491186F3}"/>
    <dgm:cxn modelId="{57813046-97DD-4C7F-95FD-EF0F0A9FE2E5}" type="presOf" srcId="{25D6E983-6F84-4C76-9D01-6AB3631A6A15}" destId="{D57302A3-EF90-4A0F-9E54-89D121A256EF}" srcOrd="0" destOrd="0" presId="urn:microsoft.com/office/officeart/2005/8/layout/process3"/>
    <dgm:cxn modelId="{1F11E857-C500-4FEF-9093-B11E16BC7F11}" srcId="{570C542D-7641-4C64-A43B-4B226A72966B}" destId="{901B958B-85AC-4596-A740-A7491E2EFAE3}" srcOrd="0" destOrd="0" parTransId="{30DD0D2F-69DA-4A80-A4CB-50E7E15D204D}" sibTransId="{3E7BC4C6-F438-405B-980E-4CB4BE398889}"/>
    <dgm:cxn modelId="{0E83C761-D16D-4A77-9A57-0634735D2C09}" type="presOf" srcId="{D8A64215-B815-4105-B8C7-9A66F1BEDC8A}" destId="{649A1E2B-92D9-4F02-9EFC-3070D1627A19}" srcOrd="0" destOrd="0" presId="urn:microsoft.com/office/officeart/2005/8/layout/process3"/>
    <dgm:cxn modelId="{891F9968-1697-4D82-9E40-36003E0D9208}" type="presOf" srcId="{78A57318-CDE7-44A2-AA4D-79AFA477A250}" destId="{F07C54EB-3317-4CFD-B97D-B1DED4B3F1B5}" srcOrd="0" destOrd="0" presId="urn:microsoft.com/office/officeart/2005/8/layout/process3"/>
    <dgm:cxn modelId="{82198076-802E-4710-AE87-AAA17B69A7F3}" srcId="{97E9AB03-81C5-44B4-BA77-7625BD5AB0BE}" destId="{48CFADDA-6BF3-4A63-90A1-8D15D150A746}" srcOrd="1" destOrd="0" parTransId="{825A4143-F05F-44A8-8C55-1C25C0F747A1}" sibTransId="{B0D31B83-8E0F-4C76-BC58-454A3261E5AF}"/>
    <dgm:cxn modelId="{9C792D80-87CB-4C91-B25C-07100908C69B}" type="presOf" srcId="{F5CC11B0-2610-43C5-AE99-C7E1ED97F24D}" destId="{4E9621FD-DCAA-48D5-BD91-9CA292D55A28}" srcOrd="0" destOrd="1" presId="urn:microsoft.com/office/officeart/2005/8/layout/process3"/>
    <dgm:cxn modelId="{3A12F781-9B1D-481C-A776-C9EB03CDCE94}" type="presOf" srcId="{570C542D-7641-4C64-A43B-4B226A72966B}" destId="{14DED9BC-B2B6-44BC-82FE-CC24307D5A3E}" srcOrd="1" destOrd="0" presId="urn:microsoft.com/office/officeart/2005/8/layout/process3"/>
    <dgm:cxn modelId="{4D3DBF83-0C99-4FE4-9F11-DCF3D920525D}" srcId="{FE15F61F-B4B5-4861-B4A1-DF8F039A430B}" destId="{772EAF44-ACA2-4CCE-87E1-71DC8E45319D}" srcOrd="1" destOrd="0" parTransId="{3FFD8667-012B-4A95-8ABB-9D7BC088E7DB}" sibTransId="{D406E151-535C-4B06-98AC-1E87A3DFB4EA}"/>
    <dgm:cxn modelId="{C0674F8B-9F0C-498A-B55D-6E4B6AEA5A9E}" type="presOf" srcId="{772EAF44-ACA2-4CCE-87E1-71DC8E45319D}" destId="{A6E70BA8-3B43-498A-BF0B-4C01D9F67B13}" srcOrd="1" destOrd="0" presId="urn:microsoft.com/office/officeart/2005/8/layout/process3"/>
    <dgm:cxn modelId="{EA906CA3-07A5-4644-BCC5-C355C9267845}" type="presOf" srcId="{772EAF44-ACA2-4CCE-87E1-71DC8E45319D}" destId="{E8F4AC5A-5DA9-4BEC-93FB-68A4D8728717}" srcOrd="0" destOrd="0" presId="urn:microsoft.com/office/officeart/2005/8/layout/process3"/>
    <dgm:cxn modelId="{F01A01A6-E151-4B68-BFBD-31AEED9D40D8}" type="presOf" srcId="{570C542D-7641-4C64-A43B-4B226A72966B}" destId="{CDEFC183-D98D-4463-8BEA-ACABA62E49D7}" srcOrd="0" destOrd="0" presId="urn:microsoft.com/office/officeart/2005/8/layout/process3"/>
    <dgm:cxn modelId="{37AE65B6-E59C-42A8-B82F-90C3CAFA5904}" type="presOf" srcId="{48CFADDA-6BF3-4A63-90A1-8D15D150A746}" destId="{F07C54EB-3317-4CFD-B97D-B1DED4B3F1B5}" srcOrd="0" destOrd="1" presId="urn:microsoft.com/office/officeart/2005/8/layout/process3"/>
    <dgm:cxn modelId="{C3225ACD-BA82-47F7-8C0A-BAFB9C9B9C13}" type="presOf" srcId="{996B94F8-CFB8-40E8-8AAB-54E50C2D9BC9}" destId="{4E9621FD-DCAA-48D5-BD91-9CA292D55A28}" srcOrd="0" destOrd="2" presId="urn:microsoft.com/office/officeart/2005/8/layout/process3"/>
    <dgm:cxn modelId="{41ADA8D6-C291-4E04-B07D-A2A44A66A872}" srcId="{97E9AB03-81C5-44B4-BA77-7625BD5AB0BE}" destId="{78A57318-CDE7-44A2-AA4D-79AFA477A250}" srcOrd="0" destOrd="0" parTransId="{576D6FE9-193E-4847-912E-D326FC33C745}" sibTransId="{ACDD7BF9-AA00-46F9-B695-D37A3BC1CBBF}"/>
    <dgm:cxn modelId="{017B70E0-F646-4884-98B4-EF7D091C133B}" srcId="{FE15F61F-B4B5-4861-B4A1-DF8F039A430B}" destId="{97E9AB03-81C5-44B4-BA77-7625BD5AB0BE}" srcOrd="2" destOrd="0" parTransId="{B84BD7AD-CAE1-4765-9B9D-ADBE8217FE63}" sibTransId="{D989D388-5610-43EA-8D29-41B680409A0A}"/>
    <dgm:cxn modelId="{069586E8-5D0A-4167-964E-BC3D70F3111E}" type="presOf" srcId="{D406E151-535C-4B06-98AC-1E87A3DFB4EA}" destId="{0EF7B75F-C21E-4BC2-9FCD-09F8B9A5B700}" srcOrd="0" destOrd="0" presId="urn:microsoft.com/office/officeart/2005/8/layout/process3"/>
    <dgm:cxn modelId="{1F42AEEA-6EE1-44EA-91B5-FB020723FF45}" type="presOf" srcId="{D8A64215-B815-4105-B8C7-9A66F1BEDC8A}" destId="{5C4EE0CA-B621-4ADF-83AB-929A552E3287}" srcOrd="1" destOrd="0" presId="urn:microsoft.com/office/officeart/2005/8/layout/process3"/>
    <dgm:cxn modelId="{B339C9EC-39F9-4563-B127-D0685F11F40C}" type="presOf" srcId="{97E9AB03-81C5-44B4-BA77-7625BD5AB0BE}" destId="{757ADAFD-ACD0-4B27-95FB-80A5E3CC79D2}" srcOrd="1" destOrd="0" presId="urn:microsoft.com/office/officeart/2005/8/layout/process3"/>
    <dgm:cxn modelId="{A397D9FC-3DC7-48CF-9DD1-F150F6D3321C}" type="presOf" srcId="{97E9AB03-81C5-44B4-BA77-7625BD5AB0BE}" destId="{471A07B7-863F-4BC6-93FC-A2CE325EF200}" srcOrd="0" destOrd="0" presId="urn:microsoft.com/office/officeart/2005/8/layout/process3"/>
    <dgm:cxn modelId="{1882FFFD-BF07-47D9-B5CF-20F6C72474DC}" srcId="{570C542D-7641-4C64-A43B-4B226A72966B}" destId="{F5CC11B0-2610-43C5-AE99-C7E1ED97F24D}" srcOrd="1" destOrd="0" parTransId="{297B83A6-050D-47D9-85D9-6E95A3788F76}" sibTransId="{99966636-CC3D-45EF-B2C1-6ED7886DCB3C}"/>
    <dgm:cxn modelId="{4F411DFE-9850-4727-A189-F0C05F81C425}" srcId="{FE15F61F-B4B5-4861-B4A1-DF8F039A430B}" destId="{570C542D-7641-4C64-A43B-4B226A72966B}" srcOrd="0" destOrd="0" parTransId="{E8AA2E41-86BE-4820-A8CE-4B67DAEC096D}" sibTransId="{D8A64215-B815-4105-B8C7-9A66F1BEDC8A}"/>
    <dgm:cxn modelId="{B2BD8745-0B6E-413D-AD7B-0101C870F1DE}" type="presParOf" srcId="{80F524F1-731D-42AA-BF02-0408F3DB4585}" destId="{C2CA55C5-26DC-49D4-99DE-15975D8CD682}" srcOrd="0" destOrd="0" presId="urn:microsoft.com/office/officeart/2005/8/layout/process3"/>
    <dgm:cxn modelId="{7FC680AC-531A-4679-A671-06AFA8332BAA}" type="presParOf" srcId="{C2CA55C5-26DC-49D4-99DE-15975D8CD682}" destId="{CDEFC183-D98D-4463-8BEA-ACABA62E49D7}" srcOrd="0" destOrd="0" presId="urn:microsoft.com/office/officeart/2005/8/layout/process3"/>
    <dgm:cxn modelId="{D2F7446D-5C61-4692-AFA3-665089503308}" type="presParOf" srcId="{C2CA55C5-26DC-49D4-99DE-15975D8CD682}" destId="{14DED9BC-B2B6-44BC-82FE-CC24307D5A3E}" srcOrd="1" destOrd="0" presId="urn:microsoft.com/office/officeart/2005/8/layout/process3"/>
    <dgm:cxn modelId="{E2DEF280-4DD4-4B87-B7CB-71B4CB1CED71}" type="presParOf" srcId="{C2CA55C5-26DC-49D4-99DE-15975D8CD682}" destId="{4E9621FD-DCAA-48D5-BD91-9CA292D55A28}" srcOrd="2" destOrd="0" presId="urn:microsoft.com/office/officeart/2005/8/layout/process3"/>
    <dgm:cxn modelId="{D0D7DE74-A819-486F-8854-D09931EF6F76}" type="presParOf" srcId="{80F524F1-731D-42AA-BF02-0408F3DB4585}" destId="{649A1E2B-92D9-4F02-9EFC-3070D1627A19}" srcOrd="1" destOrd="0" presId="urn:microsoft.com/office/officeart/2005/8/layout/process3"/>
    <dgm:cxn modelId="{3D65C8C5-52E1-4DB3-85F3-A51606958512}" type="presParOf" srcId="{649A1E2B-92D9-4F02-9EFC-3070D1627A19}" destId="{5C4EE0CA-B621-4ADF-83AB-929A552E3287}" srcOrd="0" destOrd="0" presId="urn:microsoft.com/office/officeart/2005/8/layout/process3"/>
    <dgm:cxn modelId="{348B4AD2-587F-41A2-9222-F2E4D66332B8}" type="presParOf" srcId="{80F524F1-731D-42AA-BF02-0408F3DB4585}" destId="{1A3889A2-E9C5-42F9-B2E0-1B89962DCEB6}" srcOrd="2" destOrd="0" presId="urn:microsoft.com/office/officeart/2005/8/layout/process3"/>
    <dgm:cxn modelId="{1C9F120C-7770-47E1-9D2F-902480A3322F}" type="presParOf" srcId="{1A3889A2-E9C5-42F9-B2E0-1B89962DCEB6}" destId="{E8F4AC5A-5DA9-4BEC-93FB-68A4D8728717}" srcOrd="0" destOrd="0" presId="urn:microsoft.com/office/officeart/2005/8/layout/process3"/>
    <dgm:cxn modelId="{1036481C-E51C-4A19-88FB-B824BEA5DEC4}" type="presParOf" srcId="{1A3889A2-E9C5-42F9-B2E0-1B89962DCEB6}" destId="{A6E70BA8-3B43-498A-BF0B-4C01D9F67B13}" srcOrd="1" destOrd="0" presId="urn:microsoft.com/office/officeart/2005/8/layout/process3"/>
    <dgm:cxn modelId="{36937F82-8C85-4CA6-9DD6-707CFCFC3ED1}" type="presParOf" srcId="{1A3889A2-E9C5-42F9-B2E0-1B89962DCEB6}" destId="{D57302A3-EF90-4A0F-9E54-89D121A256EF}" srcOrd="2" destOrd="0" presId="urn:microsoft.com/office/officeart/2005/8/layout/process3"/>
    <dgm:cxn modelId="{126F71AC-B46B-41E2-ADA8-C094F11700D7}" type="presParOf" srcId="{80F524F1-731D-42AA-BF02-0408F3DB4585}" destId="{0EF7B75F-C21E-4BC2-9FCD-09F8B9A5B700}" srcOrd="3" destOrd="0" presId="urn:microsoft.com/office/officeart/2005/8/layout/process3"/>
    <dgm:cxn modelId="{72B45B2B-E8CF-42FD-99BE-A3758A229E35}" type="presParOf" srcId="{0EF7B75F-C21E-4BC2-9FCD-09F8B9A5B700}" destId="{6A61A8CD-7AB8-4016-84BD-74487F66EC27}" srcOrd="0" destOrd="0" presId="urn:microsoft.com/office/officeart/2005/8/layout/process3"/>
    <dgm:cxn modelId="{F0D9293C-8ECD-419E-8AC3-2AAFF27046B1}" type="presParOf" srcId="{80F524F1-731D-42AA-BF02-0408F3DB4585}" destId="{EAF66DCB-6BCB-463E-B8EA-D73A612F90BB}" srcOrd="4" destOrd="0" presId="urn:microsoft.com/office/officeart/2005/8/layout/process3"/>
    <dgm:cxn modelId="{5D0E8FEA-3A17-4788-A9EA-8D804F4A289E}" type="presParOf" srcId="{EAF66DCB-6BCB-463E-B8EA-D73A612F90BB}" destId="{471A07B7-863F-4BC6-93FC-A2CE325EF200}" srcOrd="0" destOrd="0" presId="urn:microsoft.com/office/officeart/2005/8/layout/process3"/>
    <dgm:cxn modelId="{DC697F17-5B43-4604-88AF-D96DFF8C9E2B}" type="presParOf" srcId="{EAF66DCB-6BCB-463E-B8EA-D73A612F90BB}" destId="{757ADAFD-ACD0-4B27-95FB-80A5E3CC79D2}" srcOrd="1" destOrd="0" presId="urn:microsoft.com/office/officeart/2005/8/layout/process3"/>
    <dgm:cxn modelId="{24D9ED5F-F47E-4ED8-87A7-A9517D209177}" type="presParOf" srcId="{EAF66DCB-6BCB-463E-B8EA-D73A612F90BB}" destId="{F07C54EB-3317-4CFD-B97D-B1DED4B3F1B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DE6B103-ADE2-45B6-AD09-23AE0A759F14}"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A0679FAA-B152-4491-AFCA-48ABFF95D344}">
      <dgm:prSet phldrT="[Text]"/>
      <dgm:spPr/>
      <dgm:t>
        <a:bodyPr/>
        <a:lstStyle/>
        <a:p>
          <a:r>
            <a:rPr lang="en-US">
              <a:latin typeface="Calibri" panose="020F0502020204030204" pitchFamily="34" charset="0"/>
              <a:cs typeface="Calibri" panose="020F0502020204030204" pitchFamily="34" charset="0"/>
            </a:rPr>
            <a:t>V/Q Scan</a:t>
          </a:r>
        </a:p>
      </dgm:t>
    </dgm:pt>
    <dgm:pt modelId="{71555E6A-27C4-48E5-A9FD-2EA7F24FAA2F}" type="parTrans" cxnId="{1936D826-D004-464D-9848-29DDBA7B177D}">
      <dgm:prSet/>
      <dgm:spPr/>
      <dgm:t>
        <a:bodyPr/>
        <a:lstStyle/>
        <a:p>
          <a:endParaRPr lang="en-US">
            <a:latin typeface="Calibri" panose="020F0502020204030204" pitchFamily="34" charset="0"/>
            <a:cs typeface="Calibri" panose="020F0502020204030204" pitchFamily="34" charset="0"/>
          </a:endParaRPr>
        </a:p>
      </dgm:t>
    </dgm:pt>
    <dgm:pt modelId="{75D4EA57-7426-4527-A6DD-A5FDF5FDFA32}" type="sibTrans" cxnId="{1936D826-D004-464D-9848-29DDBA7B177D}">
      <dgm:prSet/>
      <dgm:spPr/>
      <dgm:t>
        <a:bodyPr/>
        <a:lstStyle/>
        <a:p>
          <a:endParaRPr lang="en-US">
            <a:latin typeface="Calibri" panose="020F0502020204030204" pitchFamily="34" charset="0"/>
            <a:cs typeface="Calibri" panose="020F0502020204030204" pitchFamily="34" charset="0"/>
          </a:endParaRPr>
        </a:p>
      </dgm:t>
    </dgm:pt>
    <dgm:pt modelId="{524D576A-089C-4ABA-8848-AB776C91B7F8}">
      <dgm:prSet phldrT="[Text]"/>
      <dgm:spPr/>
      <dgm:t>
        <a:bodyPr/>
        <a:lstStyle/>
        <a:p>
          <a:r>
            <a:rPr lang="en-US" dirty="0">
              <a:latin typeface="Calibri" panose="020F0502020204030204" pitchFamily="34" charset="0"/>
              <a:cs typeface="Calibri" panose="020F0502020204030204" pitchFamily="34" charset="0"/>
            </a:rPr>
            <a:t>Requires normal chest x-ray and no history of lung disease for highest accuracy </a:t>
          </a:r>
        </a:p>
      </dgm:t>
    </dgm:pt>
    <dgm:pt modelId="{86F29706-AEFF-45AF-88C5-3004A8DEC973}" type="parTrans" cxnId="{E0898591-5A87-4D05-9ADB-A42B6580E9C0}">
      <dgm:prSet/>
      <dgm:spPr/>
      <dgm:t>
        <a:bodyPr/>
        <a:lstStyle/>
        <a:p>
          <a:endParaRPr lang="en-US">
            <a:latin typeface="Calibri" panose="020F0502020204030204" pitchFamily="34" charset="0"/>
            <a:cs typeface="Calibri" panose="020F0502020204030204" pitchFamily="34" charset="0"/>
          </a:endParaRPr>
        </a:p>
      </dgm:t>
    </dgm:pt>
    <dgm:pt modelId="{75CE32BC-68D1-4C10-9B6E-EDB9A98D7E75}" type="sibTrans" cxnId="{E0898591-5A87-4D05-9ADB-A42B6580E9C0}">
      <dgm:prSet/>
      <dgm:spPr/>
      <dgm:t>
        <a:bodyPr/>
        <a:lstStyle/>
        <a:p>
          <a:endParaRPr lang="en-US">
            <a:latin typeface="Calibri" panose="020F0502020204030204" pitchFamily="34" charset="0"/>
            <a:cs typeface="Calibri" panose="020F0502020204030204" pitchFamily="34" charset="0"/>
          </a:endParaRPr>
        </a:p>
      </dgm:t>
    </dgm:pt>
    <dgm:pt modelId="{E487AEF2-227B-4648-B92E-EB19D13627DB}">
      <dgm:prSet phldrT="[Text]"/>
      <dgm:spPr/>
      <dgm:t>
        <a:bodyPr/>
        <a:lstStyle/>
        <a:p>
          <a:r>
            <a:rPr lang="en-US">
              <a:latin typeface="Calibri" panose="020F0502020204030204" pitchFamily="34" charset="0"/>
              <a:cs typeface="Calibri" panose="020F0502020204030204" pitchFamily="34" charset="0"/>
            </a:rPr>
            <a:t>Best for young patients, pregnant patients, and those who cannot have contrast</a:t>
          </a:r>
        </a:p>
      </dgm:t>
    </dgm:pt>
    <dgm:pt modelId="{DDC9D4CA-08E5-41B6-9CCD-978BF7D69D03}" type="parTrans" cxnId="{5112EF1B-A03F-4DA4-B950-B8240361F4B3}">
      <dgm:prSet/>
      <dgm:spPr/>
      <dgm:t>
        <a:bodyPr/>
        <a:lstStyle/>
        <a:p>
          <a:endParaRPr lang="en-US">
            <a:latin typeface="Calibri" panose="020F0502020204030204" pitchFamily="34" charset="0"/>
            <a:cs typeface="Calibri" panose="020F0502020204030204" pitchFamily="34" charset="0"/>
          </a:endParaRPr>
        </a:p>
      </dgm:t>
    </dgm:pt>
    <dgm:pt modelId="{59D2D4CC-AC5D-467A-BB7C-4C4C2F38BD1C}" type="sibTrans" cxnId="{5112EF1B-A03F-4DA4-B950-B8240361F4B3}">
      <dgm:prSet/>
      <dgm:spPr/>
      <dgm:t>
        <a:bodyPr/>
        <a:lstStyle/>
        <a:p>
          <a:endParaRPr lang="en-US">
            <a:latin typeface="Calibri" panose="020F0502020204030204" pitchFamily="34" charset="0"/>
            <a:cs typeface="Calibri" panose="020F0502020204030204" pitchFamily="34" charset="0"/>
          </a:endParaRPr>
        </a:p>
      </dgm:t>
    </dgm:pt>
    <dgm:pt modelId="{7BB0D42E-3E6A-4E77-B6D8-2580A05D8B66}">
      <dgm:prSet phldrT="[Text]"/>
      <dgm:spPr/>
      <dgm:t>
        <a:bodyPr/>
        <a:lstStyle/>
        <a:p>
          <a:r>
            <a:rPr lang="en-US">
              <a:latin typeface="Calibri" panose="020F0502020204030204" pitchFamily="34" charset="0"/>
              <a:cs typeface="Calibri" panose="020F0502020204030204" pitchFamily="34" charset="0"/>
            </a:rPr>
            <a:t>CTPA</a:t>
          </a:r>
        </a:p>
      </dgm:t>
    </dgm:pt>
    <dgm:pt modelId="{974E26B0-A097-4F6D-8464-DDE8F488E5DD}" type="parTrans" cxnId="{813DCF97-6F3F-486F-9E36-8987E9F43685}">
      <dgm:prSet/>
      <dgm:spPr/>
      <dgm:t>
        <a:bodyPr/>
        <a:lstStyle/>
        <a:p>
          <a:endParaRPr lang="en-US">
            <a:latin typeface="Calibri" panose="020F0502020204030204" pitchFamily="34" charset="0"/>
            <a:cs typeface="Calibri" panose="020F0502020204030204" pitchFamily="34" charset="0"/>
          </a:endParaRPr>
        </a:p>
      </dgm:t>
    </dgm:pt>
    <dgm:pt modelId="{0C94D114-D32E-4021-8FA7-52B348899CD6}" type="sibTrans" cxnId="{813DCF97-6F3F-486F-9E36-8987E9F43685}">
      <dgm:prSet/>
      <dgm:spPr/>
      <dgm:t>
        <a:bodyPr/>
        <a:lstStyle/>
        <a:p>
          <a:endParaRPr lang="en-US">
            <a:latin typeface="Calibri" panose="020F0502020204030204" pitchFamily="34" charset="0"/>
            <a:cs typeface="Calibri" panose="020F0502020204030204" pitchFamily="34" charset="0"/>
          </a:endParaRPr>
        </a:p>
      </dgm:t>
    </dgm:pt>
    <dgm:pt modelId="{CE7806B5-EB9C-43A1-95DD-90719BDF59F4}">
      <dgm:prSet phldrT="[Text]"/>
      <dgm:spPr/>
      <dgm:t>
        <a:bodyPr/>
        <a:lstStyle/>
        <a:p>
          <a:r>
            <a:rPr lang="en-US" dirty="0">
              <a:latin typeface="Calibri" panose="020F0502020204030204" pitchFamily="34" charset="0"/>
              <a:cs typeface="Calibri" panose="020F0502020204030204" pitchFamily="34" charset="0"/>
            </a:rPr>
            <a:t>Preferred in high pretest probability</a:t>
          </a:r>
        </a:p>
      </dgm:t>
    </dgm:pt>
    <dgm:pt modelId="{E999560B-2C08-40E1-9DF8-D65B05A28A6D}" type="parTrans" cxnId="{1ED05968-3119-46E8-BAED-7AE21C7708EF}">
      <dgm:prSet/>
      <dgm:spPr/>
      <dgm:t>
        <a:bodyPr/>
        <a:lstStyle/>
        <a:p>
          <a:endParaRPr lang="en-US">
            <a:latin typeface="Calibri" panose="020F0502020204030204" pitchFamily="34" charset="0"/>
            <a:cs typeface="Calibri" panose="020F0502020204030204" pitchFamily="34" charset="0"/>
          </a:endParaRPr>
        </a:p>
      </dgm:t>
    </dgm:pt>
    <dgm:pt modelId="{4AB5FD53-F023-4F5E-9F6A-CB1C7DD2ACB4}" type="sibTrans" cxnId="{1ED05968-3119-46E8-BAED-7AE21C7708EF}">
      <dgm:prSet/>
      <dgm:spPr/>
      <dgm:t>
        <a:bodyPr/>
        <a:lstStyle/>
        <a:p>
          <a:endParaRPr lang="en-US">
            <a:latin typeface="Calibri" panose="020F0502020204030204" pitchFamily="34" charset="0"/>
            <a:cs typeface="Calibri" panose="020F0502020204030204" pitchFamily="34" charset="0"/>
          </a:endParaRPr>
        </a:p>
      </dgm:t>
    </dgm:pt>
    <dgm:pt modelId="{62B01A7B-F4CD-4C34-9951-31CB6CC828BA}">
      <dgm:prSet phldrT="[Text]"/>
      <dgm:spPr/>
      <dgm:t>
        <a:bodyPr/>
        <a:lstStyle/>
        <a:p>
          <a:r>
            <a:rPr lang="en-US" dirty="0">
              <a:latin typeface="Calibri" panose="020F0502020204030204" pitchFamily="34" charset="0"/>
              <a:cs typeface="Calibri" panose="020F0502020204030204" pitchFamily="34" charset="0"/>
            </a:rPr>
            <a:t>Can visualize other lung pathology, RV dysfunction, and proximal leg veins</a:t>
          </a:r>
        </a:p>
      </dgm:t>
    </dgm:pt>
    <dgm:pt modelId="{733799A0-5AF5-4C08-A673-24DA37F8411B}" type="parTrans" cxnId="{FE4F867A-56A7-49EF-A756-70B33E182519}">
      <dgm:prSet/>
      <dgm:spPr/>
      <dgm:t>
        <a:bodyPr/>
        <a:lstStyle/>
        <a:p>
          <a:endParaRPr lang="en-US">
            <a:latin typeface="Calibri" panose="020F0502020204030204" pitchFamily="34" charset="0"/>
            <a:cs typeface="Calibri" panose="020F0502020204030204" pitchFamily="34" charset="0"/>
          </a:endParaRPr>
        </a:p>
      </dgm:t>
    </dgm:pt>
    <dgm:pt modelId="{E0E9706E-5739-4D9E-8456-528AA16202B3}" type="sibTrans" cxnId="{FE4F867A-56A7-49EF-A756-70B33E182519}">
      <dgm:prSet/>
      <dgm:spPr/>
      <dgm:t>
        <a:bodyPr/>
        <a:lstStyle/>
        <a:p>
          <a:endParaRPr lang="en-US">
            <a:latin typeface="Calibri" panose="020F0502020204030204" pitchFamily="34" charset="0"/>
            <a:cs typeface="Calibri" panose="020F0502020204030204" pitchFamily="34" charset="0"/>
          </a:endParaRPr>
        </a:p>
      </dgm:t>
    </dgm:pt>
    <dgm:pt modelId="{005D66DE-1A9C-4CB7-A223-12E07DB4B5C3}">
      <dgm:prSet phldrT="[Text]"/>
      <dgm:spPr/>
      <dgm:t>
        <a:bodyPr/>
        <a:lstStyle/>
        <a:p>
          <a:r>
            <a:rPr lang="en-US">
              <a:latin typeface="Calibri" panose="020F0502020204030204" pitchFamily="34" charset="0"/>
              <a:cs typeface="Calibri" panose="020F0502020204030204" pitchFamily="34" charset="0"/>
            </a:rPr>
            <a:t>90% sensitivity, 95% specificity</a:t>
          </a:r>
        </a:p>
      </dgm:t>
    </dgm:pt>
    <dgm:pt modelId="{3594475B-76F3-4C5C-BB34-AD837C967214}" type="parTrans" cxnId="{99F385BD-6984-479F-A85F-12F56098C871}">
      <dgm:prSet/>
      <dgm:spPr/>
      <dgm:t>
        <a:bodyPr/>
        <a:lstStyle/>
        <a:p>
          <a:endParaRPr lang="en-US">
            <a:latin typeface="Calibri" panose="020F0502020204030204" pitchFamily="34" charset="0"/>
            <a:cs typeface="Calibri" panose="020F0502020204030204" pitchFamily="34" charset="0"/>
          </a:endParaRPr>
        </a:p>
      </dgm:t>
    </dgm:pt>
    <dgm:pt modelId="{0C60B3AB-210C-4BA2-9154-4AA17650ED1B}" type="sibTrans" cxnId="{99F385BD-6984-479F-A85F-12F56098C871}">
      <dgm:prSet/>
      <dgm:spPr/>
      <dgm:t>
        <a:bodyPr/>
        <a:lstStyle/>
        <a:p>
          <a:endParaRPr lang="en-US">
            <a:latin typeface="Calibri" panose="020F0502020204030204" pitchFamily="34" charset="0"/>
            <a:cs typeface="Calibri" panose="020F0502020204030204" pitchFamily="34" charset="0"/>
          </a:endParaRPr>
        </a:p>
      </dgm:t>
    </dgm:pt>
    <dgm:pt modelId="{08AABE8F-18B6-48C8-975E-CD695190E9F3}">
      <dgm:prSet phldrT="[Text]"/>
      <dgm:spPr/>
      <dgm:t>
        <a:bodyPr/>
        <a:lstStyle/>
        <a:p>
          <a:r>
            <a:rPr lang="en-US">
              <a:latin typeface="Calibri" panose="020F0502020204030204" pitchFamily="34" charset="0"/>
              <a:cs typeface="Calibri" panose="020F0502020204030204" pitchFamily="34" charset="0"/>
            </a:rPr>
            <a:t>Timely result and more assessible </a:t>
          </a:r>
        </a:p>
      </dgm:t>
    </dgm:pt>
    <dgm:pt modelId="{DBE25EA9-F1F0-42CE-BA0C-43CF3D63CF6F}" type="parTrans" cxnId="{B5565D99-0E86-484D-B15A-670F0F9005EC}">
      <dgm:prSet/>
      <dgm:spPr/>
      <dgm:t>
        <a:bodyPr/>
        <a:lstStyle/>
        <a:p>
          <a:endParaRPr lang="en-US">
            <a:latin typeface="Calibri" panose="020F0502020204030204" pitchFamily="34" charset="0"/>
            <a:cs typeface="Calibri" panose="020F0502020204030204" pitchFamily="34" charset="0"/>
          </a:endParaRPr>
        </a:p>
      </dgm:t>
    </dgm:pt>
    <dgm:pt modelId="{FC0ED74E-BAFF-4F5A-B9AF-68D674B08589}" type="sibTrans" cxnId="{B5565D99-0E86-484D-B15A-670F0F9005EC}">
      <dgm:prSet/>
      <dgm:spPr/>
      <dgm:t>
        <a:bodyPr/>
        <a:lstStyle/>
        <a:p>
          <a:endParaRPr lang="en-US">
            <a:latin typeface="Calibri" panose="020F0502020204030204" pitchFamily="34" charset="0"/>
            <a:cs typeface="Calibri" panose="020F0502020204030204" pitchFamily="34" charset="0"/>
          </a:endParaRPr>
        </a:p>
      </dgm:t>
    </dgm:pt>
    <dgm:pt modelId="{A9E4EE4F-CA35-48E5-8F48-D1DC51AE8997}">
      <dgm:prSet phldrT="[Text]"/>
      <dgm:spPr/>
      <dgm:t>
        <a:bodyPr/>
        <a:lstStyle/>
        <a:p>
          <a:r>
            <a:rPr lang="en-US" dirty="0">
              <a:latin typeface="Calibri" panose="020F0502020204030204" pitchFamily="34" charset="0"/>
              <a:cs typeface="Calibri" panose="020F0502020204030204" pitchFamily="34" charset="0"/>
            </a:rPr>
            <a:t>Requires contrast and has relatively higher radiation exposure </a:t>
          </a:r>
        </a:p>
      </dgm:t>
    </dgm:pt>
    <dgm:pt modelId="{926B382E-0638-4F1E-8433-BA005B120896}" type="parTrans" cxnId="{5343EDFB-A655-45D0-8C73-BC6C9D58C055}">
      <dgm:prSet/>
      <dgm:spPr/>
      <dgm:t>
        <a:bodyPr/>
        <a:lstStyle/>
        <a:p>
          <a:endParaRPr lang="en-US">
            <a:latin typeface="Calibri" panose="020F0502020204030204" pitchFamily="34" charset="0"/>
            <a:cs typeface="Calibri" panose="020F0502020204030204" pitchFamily="34" charset="0"/>
          </a:endParaRPr>
        </a:p>
      </dgm:t>
    </dgm:pt>
    <dgm:pt modelId="{E268BF1B-1C23-4EC5-B96B-FB060E7F7593}" type="sibTrans" cxnId="{5343EDFB-A655-45D0-8C73-BC6C9D58C055}">
      <dgm:prSet/>
      <dgm:spPr/>
      <dgm:t>
        <a:bodyPr/>
        <a:lstStyle/>
        <a:p>
          <a:endParaRPr lang="en-US">
            <a:latin typeface="Calibri" panose="020F0502020204030204" pitchFamily="34" charset="0"/>
            <a:cs typeface="Calibri" panose="020F0502020204030204" pitchFamily="34" charset="0"/>
          </a:endParaRPr>
        </a:p>
      </dgm:t>
    </dgm:pt>
    <dgm:pt modelId="{EC77B2E4-B2EB-4594-8209-E79107137771}">
      <dgm:prSet phldrT="[Text]"/>
      <dgm:spPr/>
      <dgm:t>
        <a:bodyPr/>
        <a:lstStyle/>
        <a:p>
          <a:r>
            <a:rPr lang="en-US" dirty="0">
              <a:latin typeface="Calibri" panose="020F0502020204030204" pitchFamily="34" charset="0"/>
              <a:cs typeface="Calibri" panose="020F0502020204030204" pitchFamily="34" charset="0"/>
            </a:rPr>
            <a:t>Indeterminate or nondiagnostic scans will still require </a:t>
          </a:r>
          <a:r>
            <a:rPr lang="en-US" dirty="0" err="1">
              <a:latin typeface="Calibri" panose="020F0502020204030204" pitchFamily="34" charset="0"/>
              <a:cs typeface="Calibri" panose="020F0502020204030204" pitchFamily="34" charset="0"/>
            </a:rPr>
            <a:t>CTPA</a:t>
          </a:r>
          <a:endParaRPr lang="en-US" dirty="0">
            <a:latin typeface="Calibri" panose="020F0502020204030204" pitchFamily="34" charset="0"/>
            <a:cs typeface="Calibri" panose="020F0502020204030204" pitchFamily="34" charset="0"/>
          </a:endParaRPr>
        </a:p>
      </dgm:t>
    </dgm:pt>
    <dgm:pt modelId="{E2B9969A-D482-4BBD-884B-266252928D57}" type="parTrans" cxnId="{E483BA2F-6631-4A4F-948F-0E151EC6F044}">
      <dgm:prSet/>
      <dgm:spPr/>
      <dgm:t>
        <a:bodyPr/>
        <a:lstStyle/>
        <a:p>
          <a:endParaRPr lang="en-US">
            <a:latin typeface="Calibri" panose="020F0502020204030204" pitchFamily="34" charset="0"/>
            <a:cs typeface="Calibri" panose="020F0502020204030204" pitchFamily="34" charset="0"/>
          </a:endParaRPr>
        </a:p>
      </dgm:t>
    </dgm:pt>
    <dgm:pt modelId="{D0B93434-3527-4304-ACA6-621339F20190}" type="sibTrans" cxnId="{E483BA2F-6631-4A4F-948F-0E151EC6F044}">
      <dgm:prSet/>
      <dgm:spPr/>
      <dgm:t>
        <a:bodyPr/>
        <a:lstStyle/>
        <a:p>
          <a:endParaRPr lang="en-US">
            <a:latin typeface="Calibri" panose="020F0502020204030204" pitchFamily="34" charset="0"/>
            <a:cs typeface="Calibri" panose="020F0502020204030204" pitchFamily="34" charset="0"/>
          </a:endParaRPr>
        </a:p>
      </dgm:t>
    </dgm:pt>
    <dgm:pt modelId="{F1B36643-13AD-4FD0-9C8F-41D1FAF4171C}">
      <dgm:prSet phldrT="[Text]"/>
      <dgm:spPr/>
      <dgm:t>
        <a:bodyPr/>
        <a:lstStyle/>
        <a:p>
          <a:r>
            <a:rPr lang="en-US" dirty="0">
              <a:latin typeface="Calibri" panose="020F0502020204030204" pitchFamily="34" charset="0"/>
              <a:cs typeface="Calibri" panose="020F0502020204030204" pitchFamily="34" charset="0"/>
            </a:rPr>
            <a:t>Much more sensitive than </a:t>
          </a:r>
          <a:r>
            <a:rPr lang="en-US" dirty="0" err="1">
              <a:latin typeface="Calibri" panose="020F0502020204030204" pitchFamily="34" charset="0"/>
              <a:cs typeface="Calibri" panose="020F0502020204030204" pitchFamily="34" charset="0"/>
            </a:rPr>
            <a:t>CTPA</a:t>
          </a:r>
          <a:r>
            <a:rPr lang="en-US" dirty="0">
              <a:latin typeface="Calibri" panose="020F0502020204030204" pitchFamily="34" charset="0"/>
              <a:cs typeface="Calibri" panose="020F0502020204030204" pitchFamily="34" charset="0"/>
            </a:rPr>
            <a:t> in diagnosing chronic PEs</a:t>
          </a:r>
        </a:p>
      </dgm:t>
    </dgm:pt>
    <dgm:pt modelId="{88B57E83-5A1D-44FD-9987-E84AC808F1BA}" type="parTrans" cxnId="{C4011C5C-E020-41E2-A476-E0485CC38B3B}">
      <dgm:prSet/>
      <dgm:spPr/>
      <dgm:t>
        <a:bodyPr/>
        <a:lstStyle/>
        <a:p>
          <a:endParaRPr lang="en-US">
            <a:latin typeface="Calibri" panose="020F0502020204030204" pitchFamily="34" charset="0"/>
            <a:cs typeface="Calibri" panose="020F0502020204030204" pitchFamily="34" charset="0"/>
          </a:endParaRPr>
        </a:p>
      </dgm:t>
    </dgm:pt>
    <dgm:pt modelId="{FD2CE493-FDB7-4D36-9BA6-E4426CF92277}" type="sibTrans" cxnId="{C4011C5C-E020-41E2-A476-E0485CC38B3B}">
      <dgm:prSet/>
      <dgm:spPr/>
      <dgm:t>
        <a:bodyPr/>
        <a:lstStyle/>
        <a:p>
          <a:endParaRPr lang="en-US">
            <a:latin typeface="Calibri" panose="020F0502020204030204" pitchFamily="34" charset="0"/>
            <a:cs typeface="Calibri" panose="020F0502020204030204" pitchFamily="34" charset="0"/>
          </a:endParaRPr>
        </a:p>
      </dgm:t>
    </dgm:pt>
    <dgm:pt modelId="{352A39CA-2EDE-479B-9490-B4B93E2633D3}">
      <dgm:prSet phldrT="[Text]"/>
      <dgm:spPr/>
      <dgm:t>
        <a:bodyPr/>
        <a:lstStyle/>
        <a:p>
          <a:r>
            <a:rPr lang="en-US">
              <a:latin typeface="Calibri" panose="020F0502020204030204" pitchFamily="34" charset="0"/>
              <a:cs typeface="Calibri" panose="020F0502020204030204" pitchFamily="34" charset="0"/>
            </a:rPr>
            <a:t>Limited institutional access or expertise in nuclear medicine</a:t>
          </a:r>
        </a:p>
      </dgm:t>
    </dgm:pt>
    <dgm:pt modelId="{6BD9EB67-0480-463B-AE12-257DAA77CD6C}" type="parTrans" cxnId="{5452A0E9-70EC-4669-9500-DD9129534322}">
      <dgm:prSet/>
      <dgm:spPr/>
      <dgm:t>
        <a:bodyPr/>
        <a:lstStyle/>
        <a:p>
          <a:endParaRPr lang="en-US">
            <a:latin typeface="Calibri" panose="020F0502020204030204" pitchFamily="34" charset="0"/>
            <a:cs typeface="Calibri" panose="020F0502020204030204" pitchFamily="34" charset="0"/>
          </a:endParaRPr>
        </a:p>
      </dgm:t>
    </dgm:pt>
    <dgm:pt modelId="{FBDFDC8D-4B0B-4049-B840-7B7981540FFA}" type="sibTrans" cxnId="{5452A0E9-70EC-4669-9500-DD9129534322}">
      <dgm:prSet/>
      <dgm:spPr/>
      <dgm:t>
        <a:bodyPr/>
        <a:lstStyle/>
        <a:p>
          <a:endParaRPr lang="en-US">
            <a:latin typeface="Calibri" panose="020F0502020204030204" pitchFamily="34" charset="0"/>
            <a:cs typeface="Calibri" panose="020F0502020204030204" pitchFamily="34" charset="0"/>
          </a:endParaRPr>
        </a:p>
      </dgm:t>
    </dgm:pt>
    <dgm:pt modelId="{0CA15032-1932-4ECB-8FAA-043BDBF42A5A}" type="pres">
      <dgm:prSet presAssocID="{4DE6B103-ADE2-45B6-AD09-23AE0A759F14}" presName="linearFlow" presStyleCnt="0">
        <dgm:presLayoutVars>
          <dgm:dir/>
          <dgm:animLvl val="lvl"/>
          <dgm:resizeHandles/>
        </dgm:presLayoutVars>
      </dgm:prSet>
      <dgm:spPr/>
    </dgm:pt>
    <dgm:pt modelId="{A46B3A3F-FC32-48C9-B1F7-6C9C43B97C56}" type="pres">
      <dgm:prSet presAssocID="{A0679FAA-B152-4491-AFCA-48ABFF95D344}" presName="compositeNode" presStyleCnt="0">
        <dgm:presLayoutVars>
          <dgm:bulletEnabled val="1"/>
        </dgm:presLayoutVars>
      </dgm:prSet>
      <dgm:spPr/>
    </dgm:pt>
    <dgm:pt modelId="{74131009-2FE3-4376-94AB-8FE21EC7E75E}" type="pres">
      <dgm:prSet presAssocID="{A0679FAA-B152-4491-AFCA-48ABFF95D344}" presName="image" presStyleLbl="fgImgPlace1" presStyleIdx="0" presStyleCnt="2"/>
      <dgm:spPr>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dgm:spPr>
    </dgm:pt>
    <dgm:pt modelId="{F3DFB5CA-1565-46C3-9956-DD6D88BE3B88}" type="pres">
      <dgm:prSet presAssocID="{A0679FAA-B152-4491-AFCA-48ABFF95D344}" presName="childNode" presStyleLbl="node1" presStyleIdx="0" presStyleCnt="2">
        <dgm:presLayoutVars>
          <dgm:bulletEnabled val="1"/>
        </dgm:presLayoutVars>
      </dgm:prSet>
      <dgm:spPr/>
    </dgm:pt>
    <dgm:pt modelId="{6E932228-3959-45B5-A5D2-E9B5F0F16CE4}" type="pres">
      <dgm:prSet presAssocID="{A0679FAA-B152-4491-AFCA-48ABFF95D344}" presName="parentNode" presStyleLbl="revTx" presStyleIdx="0" presStyleCnt="2">
        <dgm:presLayoutVars>
          <dgm:chMax val="0"/>
          <dgm:bulletEnabled val="1"/>
        </dgm:presLayoutVars>
      </dgm:prSet>
      <dgm:spPr/>
    </dgm:pt>
    <dgm:pt modelId="{A3CC837C-58B0-4FB9-B9FD-748D7F32F91E}" type="pres">
      <dgm:prSet presAssocID="{75D4EA57-7426-4527-A6DD-A5FDF5FDFA32}" presName="sibTrans" presStyleCnt="0"/>
      <dgm:spPr/>
    </dgm:pt>
    <dgm:pt modelId="{552B032E-2C83-438B-A4D6-E229A74A8DA8}" type="pres">
      <dgm:prSet presAssocID="{7BB0D42E-3E6A-4E77-B6D8-2580A05D8B66}" presName="compositeNode" presStyleCnt="0">
        <dgm:presLayoutVars>
          <dgm:bulletEnabled val="1"/>
        </dgm:presLayoutVars>
      </dgm:prSet>
      <dgm:spPr/>
    </dgm:pt>
    <dgm:pt modelId="{27EB7918-C856-4040-BED4-002C8A8EDFBD}" type="pres">
      <dgm:prSet presAssocID="{7BB0D42E-3E6A-4E77-B6D8-2580A05D8B66}" presName="image" presStyleLbl="fgImgPlace1" presStyleIdx="1" presStyleCnt="2"/>
      <dgm:spPr>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dgm:spPr>
    </dgm:pt>
    <dgm:pt modelId="{23DA1DD2-4C99-4999-8E10-CCB7C4CEBECD}" type="pres">
      <dgm:prSet presAssocID="{7BB0D42E-3E6A-4E77-B6D8-2580A05D8B66}" presName="childNode" presStyleLbl="node1" presStyleIdx="1" presStyleCnt="2">
        <dgm:presLayoutVars>
          <dgm:bulletEnabled val="1"/>
        </dgm:presLayoutVars>
      </dgm:prSet>
      <dgm:spPr/>
    </dgm:pt>
    <dgm:pt modelId="{53B11CAA-93F8-4F8E-9EC5-63334DE3E4CA}" type="pres">
      <dgm:prSet presAssocID="{7BB0D42E-3E6A-4E77-B6D8-2580A05D8B66}" presName="parentNode" presStyleLbl="revTx" presStyleIdx="1" presStyleCnt="2">
        <dgm:presLayoutVars>
          <dgm:chMax val="0"/>
          <dgm:bulletEnabled val="1"/>
        </dgm:presLayoutVars>
      </dgm:prSet>
      <dgm:spPr/>
    </dgm:pt>
  </dgm:ptLst>
  <dgm:cxnLst>
    <dgm:cxn modelId="{4427CF13-7269-416B-9AD1-D818FAEF2CDB}" type="presOf" srcId="{352A39CA-2EDE-479B-9490-B4B93E2633D3}" destId="{F3DFB5CA-1565-46C3-9956-DD6D88BE3B88}" srcOrd="0" destOrd="4" presId="urn:microsoft.com/office/officeart/2005/8/layout/hList2"/>
    <dgm:cxn modelId="{5112EF1B-A03F-4DA4-B950-B8240361F4B3}" srcId="{A0679FAA-B152-4491-AFCA-48ABFF95D344}" destId="{E487AEF2-227B-4648-B92E-EB19D13627DB}" srcOrd="1" destOrd="0" parTransId="{DDC9D4CA-08E5-41B6-9CCD-978BF7D69D03}" sibTransId="{59D2D4CC-AC5D-467A-BB7C-4C4C2F38BD1C}"/>
    <dgm:cxn modelId="{A88E4520-B813-4D05-8C50-6AE4A22C98B4}" type="presOf" srcId="{005D66DE-1A9C-4CB7-A223-12E07DB4B5C3}" destId="{23DA1DD2-4C99-4999-8E10-CCB7C4CEBECD}" srcOrd="0" destOrd="1" presId="urn:microsoft.com/office/officeart/2005/8/layout/hList2"/>
    <dgm:cxn modelId="{2BDB8C26-65AA-49DF-94AF-F029A9FF1FD9}" type="presOf" srcId="{62B01A7B-F4CD-4C34-9951-31CB6CC828BA}" destId="{23DA1DD2-4C99-4999-8E10-CCB7C4CEBECD}" srcOrd="0" destOrd="2" presId="urn:microsoft.com/office/officeart/2005/8/layout/hList2"/>
    <dgm:cxn modelId="{1936D826-D004-464D-9848-29DDBA7B177D}" srcId="{4DE6B103-ADE2-45B6-AD09-23AE0A759F14}" destId="{A0679FAA-B152-4491-AFCA-48ABFF95D344}" srcOrd="0" destOrd="0" parTransId="{71555E6A-27C4-48E5-A9FD-2EA7F24FAA2F}" sibTransId="{75D4EA57-7426-4527-A6DD-A5FDF5FDFA32}"/>
    <dgm:cxn modelId="{12954029-95BD-4B2B-94E7-2D9AA974955D}" type="presOf" srcId="{524D576A-089C-4ABA-8848-AB776C91B7F8}" destId="{F3DFB5CA-1565-46C3-9956-DD6D88BE3B88}" srcOrd="0" destOrd="0" presId="urn:microsoft.com/office/officeart/2005/8/layout/hList2"/>
    <dgm:cxn modelId="{E483BA2F-6631-4A4F-948F-0E151EC6F044}" srcId="{A0679FAA-B152-4491-AFCA-48ABFF95D344}" destId="{EC77B2E4-B2EB-4594-8209-E79107137771}" srcOrd="2" destOrd="0" parTransId="{E2B9969A-D482-4BBD-884B-266252928D57}" sibTransId="{D0B93434-3527-4304-ACA6-621339F20190}"/>
    <dgm:cxn modelId="{B09ACF33-7996-47B6-8FD8-035B0502C811}" type="presOf" srcId="{A0679FAA-B152-4491-AFCA-48ABFF95D344}" destId="{6E932228-3959-45B5-A5D2-E9B5F0F16CE4}" srcOrd="0" destOrd="0" presId="urn:microsoft.com/office/officeart/2005/8/layout/hList2"/>
    <dgm:cxn modelId="{DF822C4B-15B0-49C4-B241-BE3D8EF09E6D}" type="presOf" srcId="{CE7806B5-EB9C-43A1-95DD-90719BDF59F4}" destId="{23DA1DD2-4C99-4999-8E10-CCB7C4CEBECD}" srcOrd="0" destOrd="0" presId="urn:microsoft.com/office/officeart/2005/8/layout/hList2"/>
    <dgm:cxn modelId="{85BDC04C-CC49-4BDB-AD4D-D653D4C54BEC}" type="presOf" srcId="{08AABE8F-18B6-48C8-975E-CD695190E9F3}" destId="{23DA1DD2-4C99-4999-8E10-CCB7C4CEBECD}" srcOrd="0" destOrd="3" presId="urn:microsoft.com/office/officeart/2005/8/layout/hList2"/>
    <dgm:cxn modelId="{C4011C5C-E020-41E2-A476-E0485CC38B3B}" srcId="{A0679FAA-B152-4491-AFCA-48ABFF95D344}" destId="{F1B36643-13AD-4FD0-9C8F-41D1FAF4171C}" srcOrd="3" destOrd="0" parTransId="{88B57E83-5A1D-44FD-9987-E84AC808F1BA}" sibTransId="{FD2CE493-FDB7-4D36-9BA6-E4426CF92277}"/>
    <dgm:cxn modelId="{1ED05968-3119-46E8-BAED-7AE21C7708EF}" srcId="{7BB0D42E-3E6A-4E77-B6D8-2580A05D8B66}" destId="{CE7806B5-EB9C-43A1-95DD-90719BDF59F4}" srcOrd="0" destOrd="0" parTransId="{E999560B-2C08-40E1-9DF8-D65B05A28A6D}" sibTransId="{4AB5FD53-F023-4F5E-9F6A-CB1C7DD2ACB4}"/>
    <dgm:cxn modelId="{FE4F867A-56A7-49EF-A756-70B33E182519}" srcId="{7BB0D42E-3E6A-4E77-B6D8-2580A05D8B66}" destId="{62B01A7B-F4CD-4C34-9951-31CB6CC828BA}" srcOrd="2" destOrd="0" parTransId="{733799A0-5AF5-4C08-A673-24DA37F8411B}" sibTransId="{E0E9706E-5739-4D9E-8456-528AA16202B3}"/>
    <dgm:cxn modelId="{E0898591-5A87-4D05-9ADB-A42B6580E9C0}" srcId="{A0679FAA-B152-4491-AFCA-48ABFF95D344}" destId="{524D576A-089C-4ABA-8848-AB776C91B7F8}" srcOrd="0" destOrd="0" parTransId="{86F29706-AEFF-45AF-88C5-3004A8DEC973}" sibTransId="{75CE32BC-68D1-4C10-9B6E-EDB9A98D7E75}"/>
    <dgm:cxn modelId="{D4581F96-8831-40EF-ACDB-33ED3CA8892B}" type="presOf" srcId="{EC77B2E4-B2EB-4594-8209-E79107137771}" destId="{F3DFB5CA-1565-46C3-9956-DD6D88BE3B88}" srcOrd="0" destOrd="2" presId="urn:microsoft.com/office/officeart/2005/8/layout/hList2"/>
    <dgm:cxn modelId="{813DCF97-6F3F-486F-9E36-8987E9F43685}" srcId="{4DE6B103-ADE2-45B6-AD09-23AE0A759F14}" destId="{7BB0D42E-3E6A-4E77-B6D8-2580A05D8B66}" srcOrd="1" destOrd="0" parTransId="{974E26B0-A097-4F6D-8464-DDE8F488E5DD}" sibTransId="{0C94D114-D32E-4021-8FA7-52B348899CD6}"/>
    <dgm:cxn modelId="{B5565D99-0E86-484D-B15A-670F0F9005EC}" srcId="{7BB0D42E-3E6A-4E77-B6D8-2580A05D8B66}" destId="{08AABE8F-18B6-48C8-975E-CD695190E9F3}" srcOrd="3" destOrd="0" parTransId="{DBE25EA9-F1F0-42CE-BA0C-43CF3D63CF6F}" sibTransId="{FC0ED74E-BAFF-4F5A-B9AF-68D674B08589}"/>
    <dgm:cxn modelId="{43958CA5-3F78-46C3-8E00-25CAA17BE48F}" type="presOf" srcId="{E487AEF2-227B-4648-B92E-EB19D13627DB}" destId="{F3DFB5CA-1565-46C3-9956-DD6D88BE3B88}" srcOrd="0" destOrd="1" presId="urn:microsoft.com/office/officeart/2005/8/layout/hList2"/>
    <dgm:cxn modelId="{A9E45DAD-F8AA-44DF-8C8A-540D4FB6C677}" type="presOf" srcId="{A9E4EE4F-CA35-48E5-8F48-D1DC51AE8997}" destId="{23DA1DD2-4C99-4999-8E10-CCB7C4CEBECD}" srcOrd="0" destOrd="4" presId="urn:microsoft.com/office/officeart/2005/8/layout/hList2"/>
    <dgm:cxn modelId="{DF6B3BBB-2345-4CA8-9AD9-10193CB90706}" type="presOf" srcId="{F1B36643-13AD-4FD0-9C8F-41D1FAF4171C}" destId="{F3DFB5CA-1565-46C3-9956-DD6D88BE3B88}" srcOrd="0" destOrd="3" presId="urn:microsoft.com/office/officeart/2005/8/layout/hList2"/>
    <dgm:cxn modelId="{99F385BD-6984-479F-A85F-12F56098C871}" srcId="{7BB0D42E-3E6A-4E77-B6D8-2580A05D8B66}" destId="{005D66DE-1A9C-4CB7-A223-12E07DB4B5C3}" srcOrd="1" destOrd="0" parTransId="{3594475B-76F3-4C5C-BB34-AD837C967214}" sibTransId="{0C60B3AB-210C-4BA2-9154-4AA17650ED1B}"/>
    <dgm:cxn modelId="{251791BF-235C-494F-919C-61D9DF2B6E40}" type="presOf" srcId="{7BB0D42E-3E6A-4E77-B6D8-2580A05D8B66}" destId="{53B11CAA-93F8-4F8E-9EC5-63334DE3E4CA}" srcOrd="0" destOrd="0" presId="urn:microsoft.com/office/officeart/2005/8/layout/hList2"/>
    <dgm:cxn modelId="{817229E5-34EC-4701-B583-0D5DC99CF036}" type="presOf" srcId="{4DE6B103-ADE2-45B6-AD09-23AE0A759F14}" destId="{0CA15032-1932-4ECB-8FAA-043BDBF42A5A}" srcOrd="0" destOrd="0" presId="urn:microsoft.com/office/officeart/2005/8/layout/hList2"/>
    <dgm:cxn modelId="{5452A0E9-70EC-4669-9500-DD9129534322}" srcId="{A0679FAA-B152-4491-AFCA-48ABFF95D344}" destId="{352A39CA-2EDE-479B-9490-B4B93E2633D3}" srcOrd="4" destOrd="0" parTransId="{6BD9EB67-0480-463B-AE12-257DAA77CD6C}" sibTransId="{FBDFDC8D-4B0B-4049-B840-7B7981540FFA}"/>
    <dgm:cxn modelId="{5343EDFB-A655-45D0-8C73-BC6C9D58C055}" srcId="{7BB0D42E-3E6A-4E77-B6D8-2580A05D8B66}" destId="{A9E4EE4F-CA35-48E5-8F48-D1DC51AE8997}" srcOrd="4" destOrd="0" parTransId="{926B382E-0638-4F1E-8433-BA005B120896}" sibTransId="{E268BF1B-1C23-4EC5-B96B-FB060E7F7593}"/>
    <dgm:cxn modelId="{50FF9585-6FAC-4653-9C36-563CAEB5BB2D}" type="presParOf" srcId="{0CA15032-1932-4ECB-8FAA-043BDBF42A5A}" destId="{A46B3A3F-FC32-48C9-B1F7-6C9C43B97C56}" srcOrd="0" destOrd="0" presId="urn:microsoft.com/office/officeart/2005/8/layout/hList2"/>
    <dgm:cxn modelId="{3BD72B18-8C51-47A6-A6C3-AD5291AD6170}" type="presParOf" srcId="{A46B3A3F-FC32-48C9-B1F7-6C9C43B97C56}" destId="{74131009-2FE3-4376-94AB-8FE21EC7E75E}" srcOrd="0" destOrd="0" presId="urn:microsoft.com/office/officeart/2005/8/layout/hList2"/>
    <dgm:cxn modelId="{59F040AD-20FE-486E-8EF0-E40BE2E0277E}" type="presParOf" srcId="{A46B3A3F-FC32-48C9-B1F7-6C9C43B97C56}" destId="{F3DFB5CA-1565-46C3-9956-DD6D88BE3B88}" srcOrd="1" destOrd="0" presId="urn:microsoft.com/office/officeart/2005/8/layout/hList2"/>
    <dgm:cxn modelId="{A36ACE7B-055D-42CD-B088-06A16E44818E}" type="presParOf" srcId="{A46B3A3F-FC32-48C9-B1F7-6C9C43B97C56}" destId="{6E932228-3959-45B5-A5D2-E9B5F0F16CE4}" srcOrd="2" destOrd="0" presId="urn:microsoft.com/office/officeart/2005/8/layout/hList2"/>
    <dgm:cxn modelId="{2D126FC7-33CB-48D8-85E8-C2385C32D2A7}" type="presParOf" srcId="{0CA15032-1932-4ECB-8FAA-043BDBF42A5A}" destId="{A3CC837C-58B0-4FB9-B9FD-748D7F32F91E}" srcOrd="1" destOrd="0" presId="urn:microsoft.com/office/officeart/2005/8/layout/hList2"/>
    <dgm:cxn modelId="{DCE4D6CD-87F5-4023-8389-273A079E50E1}" type="presParOf" srcId="{0CA15032-1932-4ECB-8FAA-043BDBF42A5A}" destId="{552B032E-2C83-438B-A4D6-E229A74A8DA8}" srcOrd="2" destOrd="0" presId="urn:microsoft.com/office/officeart/2005/8/layout/hList2"/>
    <dgm:cxn modelId="{1292310E-E5F7-4FEE-BE5F-E66F00F2C63D}" type="presParOf" srcId="{552B032E-2C83-438B-A4D6-E229A74A8DA8}" destId="{27EB7918-C856-4040-BED4-002C8A8EDFBD}" srcOrd="0" destOrd="0" presId="urn:microsoft.com/office/officeart/2005/8/layout/hList2"/>
    <dgm:cxn modelId="{D8AD28EA-A7BC-4F72-9C17-46278653EDE4}" type="presParOf" srcId="{552B032E-2C83-438B-A4D6-E229A74A8DA8}" destId="{23DA1DD2-4C99-4999-8E10-CCB7C4CEBECD}" srcOrd="1" destOrd="0" presId="urn:microsoft.com/office/officeart/2005/8/layout/hList2"/>
    <dgm:cxn modelId="{939D02D8-0155-4134-8BCF-97866DB2AF46}" type="presParOf" srcId="{552B032E-2C83-438B-A4D6-E229A74A8DA8}" destId="{53B11CAA-93F8-4F8E-9EC5-63334DE3E4CA}"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ED9BC-B2B6-44BC-82FE-CC24307D5A3E}">
      <dsp:nvSpPr>
        <dsp:cNvPr id="0" name=""/>
        <dsp:cNvSpPr/>
      </dsp:nvSpPr>
      <dsp:spPr>
        <a:xfrm>
          <a:off x="4637"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Pertinent ROS</a:t>
          </a:r>
        </a:p>
      </dsp:txBody>
      <dsp:txXfrm>
        <a:off x="4637" y="18651"/>
        <a:ext cx="2108455" cy="432000"/>
      </dsp:txXfrm>
    </dsp:sp>
    <dsp:sp modelId="{4E9621FD-DCAA-48D5-BD91-9CA292D55A28}">
      <dsp:nvSpPr>
        <dsp:cNvPr id="0" name=""/>
        <dsp:cNvSpPr/>
      </dsp:nvSpPr>
      <dsp:spPr>
        <a:xfrm>
          <a:off x="436489"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history of DVT/PE, not on blood thinners</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Receiving chemotherapy</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recent surgery or immobilization</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chest pain or dyspnea</a:t>
          </a:r>
        </a:p>
      </dsp:txBody>
      <dsp:txXfrm>
        <a:off x="498244" y="512406"/>
        <a:ext cx="1984945" cy="2475240"/>
      </dsp:txXfrm>
    </dsp:sp>
    <dsp:sp modelId="{649A1E2B-92D9-4F02-9EFC-3070D1627A19}">
      <dsp:nvSpPr>
        <dsp:cNvPr id="0" name=""/>
        <dsp:cNvSpPr/>
      </dsp:nvSpPr>
      <dsp:spPr>
        <a:xfrm>
          <a:off x="2432726" y="-27820"/>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2432726" y="77169"/>
        <a:ext cx="520141" cy="314966"/>
      </dsp:txXfrm>
    </dsp:sp>
    <dsp:sp modelId="{A6E70BA8-3B43-498A-BF0B-4C01D9F67B13}">
      <dsp:nvSpPr>
        <dsp:cNvPr id="0" name=""/>
        <dsp:cNvSpPr/>
      </dsp:nvSpPr>
      <dsp:spPr>
        <a:xfrm>
          <a:off x="3391629"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Exam</a:t>
          </a:r>
        </a:p>
      </dsp:txBody>
      <dsp:txXfrm>
        <a:off x="3391629" y="18651"/>
        <a:ext cx="2108455" cy="432000"/>
      </dsp:txXfrm>
    </dsp:sp>
    <dsp:sp modelId="{D57302A3-EF90-4A0F-9E54-89D121A256EF}">
      <dsp:nvSpPr>
        <dsp:cNvPr id="0" name=""/>
        <dsp:cNvSpPr/>
      </dsp:nvSpPr>
      <dsp:spPr>
        <a:xfrm>
          <a:off x="3823481"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Heart rate 80, oxygen saturation 97% on room air</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Right calf circumference 5 cm greater than left calf</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Localized tenderness along venous system</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Pitting edema in right leg </a:t>
          </a:r>
        </a:p>
      </dsp:txBody>
      <dsp:txXfrm>
        <a:off x="3885236" y="512406"/>
        <a:ext cx="1984945" cy="2475240"/>
      </dsp:txXfrm>
    </dsp:sp>
    <dsp:sp modelId="{0EF7B75F-C21E-4BC2-9FCD-09F8B9A5B700}">
      <dsp:nvSpPr>
        <dsp:cNvPr id="0" name=""/>
        <dsp:cNvSpPr/>
      </dsp:nvSpPr>
      <dsp:spPr>
        <a:xfrm>
          <a:off x="5819719" y="-27820"/>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5819719" y="77169"/>
        <a:ext cx="520141" cy="314966"/>
      </dsp:txXfrm>
    </dsp:sp>
    <dsp:sp modelId="{757ADAFD-ACD0-4B27-95FB-80A5E3CC79D2}">
      <dsp:nvSpPr>
        <dsp:cNvPr id="0" name=""/>
        <dsp:cNvSpPr/>
      </dsp:nvSpPr>
      <dsp:spPr>
        <a:xfrm>
          <a:off x="6778621"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Imaging</a:t>
          </a:r>
        </a:p>
      </dsp:txBody>
      <dsp:txXfrm>
        <a:off x="6778621" y="18651"/>
        <a:ext cx="2108455" cy="432000"/>
      </dsp:txXfrm>
    </dsp:sp>
    <dsp:sp modelId="{F07C54EB-3317-4CFD-B97D-B1DED4B3F1B5}">
      <dsp:nvSpPr>
        <dsp:cNvPr id="0" name=""/>
        <dsp:cNvSpPr/>
      </dsp:nvSpPr>
      <dsp:spPr>
        <a:xfrm>
          <a:off x="7210474"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Bilateral ultrasound with compression </a:t>
          </a:r>
          <a:r>
            <a:rPr lang="en-US" sz="1500" b="1" kern="1200" dirty="0">
              <a:solidFill>
                <a:srgbClr val="FF0000"/>
              </a:solidFill>
              <a:latin typeface="Calibri" panose="020F0502020204030204" pitchFamily="34" charset="0"/>
              <a:cs typeface="Calibri" panose="020F0502020204030204" pitchFamily="34" charset="0"/>
            </a:rPr>
            <a:t>does not demonstrate evidence of DVT</a:t>
          </a:r>
        </a:p>
      </dsp:txBody>
      <dsp:txXfrm>
        <a:off x="7272229" y="512406"/>
        <a:ext cx="1984945" cy="2475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ED9BC-B2B6-44BC-82FE-CC24307D5A3E}">
      <dsp:nvSpPr>
        <dsp:cNvPr id="0" name=""/>
        <dsp:cNvSpPr/>
      </dsp:nvSpPr>
      <dsp:spPr>
        <a:xfrm>
          <a:off x="4637"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Pertinent ROS</a:t>
          </a:r>
        </a:p>
      </dsp:txBody>
      <dsp:txXfrm>
        <a:off x="4637" y="18651"/>
        <a:ext cx="2108455" cy="432000"/>
      </dsp:txXfrm>
    </dsp:sp>
    <dsp:sp modelId="{4E9621FD-DCAA-48D5-BD91-9CA292D55A28}">
      <dsp:nvSpPr>
        <dsp:cNvPr id="0" name=""/>
        <dsp:cNvSpPr/>
      </dsp:nvSpPr>
      <dsp:spPr>
        <a:xfrm>
          <a:off x="436489"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history of DVT/PE, not on blood thinners</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Receiving chemotherapy</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recent surgery or immobilization</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chest pain or dyspnea</a:t>
          </a:r>
        </a:p>
      </dsp:txBody>
      <dsp:txXfrm>
        <a:off x="498244" y="512406"/>
        <a:ext cx="1984945" cy="2475240"/>
      </dsp:txXfrm>
    </dsp:sp>
    <dsp:sp modelId="{649A1E2B-92D9-4F02-9EFC-3070D1627A19}">
      <dsp:nvSpPr>
        <dsp:cNvPr id="0" name=""/>
        <dsp:cNvSpPr/>
      </dsp:nvSpPr>
      <dsp:spPr>
        <a:xfrm>
          <a:off x="2432726" y="-27820"/>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2432726" y="77169"/>
        <a:ext cx="520141" cy="314966"/>
      </dsp:txXfrm>
    </dsp:sp>
    <dsp:sp modelId="{A6E70BA8-3B43-498A-BF0B-4C01D9F67B13}">
      <dsp:nvSpPr>
        <dsp:cNvPr id="0" name=""/>
        <dsp:cNvSpPr/>
      </dsp:nvSpPr>
      <dsp:spPr>
        <a:xfrm>
          <a:off x="3391629"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Exam</a:t>
          </a:r>
        </a:p>
      </dsp:txBody>
      <dsp:txXfrm>
        <a:off x="3391629" y="18651"/>
        <a:ext cx="2108455" cy="432000"/>
      </dsp:txXfrm>
    </dsp:sp>
    <dsp:sp modelId="{D57302A3-EF90-4A0F-9E54-89D121A256EF}">
      <dsp:nvSpPr>
        <dsp:cNvPr id="0" name=""/>
        <dsp:cNvSpPr/>
      </dsp:nvSpPr>
      <dsp:spPr>
        <a:xfrm>
          <a:off x="3823481"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Heart rate 80, oxygen saturation 97% on room air</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Right calf circumference 5 cm greater than left calf</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Localized tenderness along venous system</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Pitting edema in right leg </a:t>
          </a:r>
        </a:p>
      </dsp:txBody>
      <dsp:txXfrm>
        <a:off x="3885236" y="512406"/>
        <a:ext cx="1984945" cy="2475240"/>
      </dsp:txXfrm>
    </dsp:sp>
    <dsp:sp modelId="{0EF7B75F-C21E-4BC2-9FCD-09F8B9A5B700}">
      <dsp:nvSpPr>
        <dsp:cNvPr id="0" name=""/>
        <dsp:cNvSpPr/>
      </dsp:nvSpPr>
      <dsp:spPr>
        <a:xfrm>
          <a:off x="5819719" y="-27820"/>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5819719" y="77169"/>
        <a:ext cx="520141" cy="314966"/>
      </dsp:txXfrm>
    </dsp:sp>
    <dsp:sp modelId="{757ADAFD-ACD0-4B27-95FB-80A5E3CC79D2}">
      <dsp:nvSpPr>
        <dsp:cNvPr id="0" name=""/>
        <dsp:cNvSpPr/>
      </dsp:nvSpPr>
      <dsp:spPr>
        <a:xfrm>
          <a:off x="6778621"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Imaging</a:t>
          </a:r>
        </a:p>
      </dsp:txBody>
      <dsp:txXfrm>
        <a:off x="6778621" y="18651"/>
        <a:ext cx="2108455" cy="432000"/>
      </dsp:txXfrm>
    </dsp:sp>
    <dsp:sp modelId="{F07C54EB-3317-4CFD-B97D-B1DED4B3F1B5}">
      <dsp:nvSpPr>
        <dsp:cNvPr id="0" name=""/>
        <dsp:cNvSpPr/>
      </dsp:nvSpPr>
      <dsp:spPr>
        <a:xfrm>
          <a:off x="7210474"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Bilateral ultrasound with compression </a:t>
          </a:r>
          <a:r>
            <a:rPr lang="en-US" sz="1500" b="1" kern="1200" dirty="0">
              <a:solidFill>
                <a:srgbClr val="FF0000"/>
              </a:solidFill>
              <a:latin typeface="Calibri" panose="020F0502020204030204" pitchFamily="34" charset="0"/>
              <a:cs typeface="Calibri" panose="020F0502020204030204" pitchFamily="34" charset="0"/>
            </a:rPr>
            <a:t>does not demonstrate evidence of DVT</a:t>
          </a:r>
        </a:p>
      </dsp:txBody>
      <dsp:txXfrm>
        <a:off x="7272229" y="512406"/>
        <a:ext cx="1984945" cy="2475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ED9BC-B2B6-44BC-82FE-CC24307D5A3E}">
      <dsp:nvSpPr>
        <dsp:cNvPr id="0" name=""/>
        <dsp:cNvSpPr/>
      </dsp:nvSpPr>
      <dsp:spPr>
        <a:xfrm>
          <a:off x="4637"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Pertinent ROS</a:t>
          </a:r>
        </a:p>
      </dsp:txBody>
      <dsp:txXfrm>
        <a:off x="4637" y="18651"/>
        <a:ext cx="2108455" cy="432000"/>
      </dsp:txXfrm>
    </dsp:sp>
    <dsp:sp modelId="{4E9621FD-DCAA-48D5-BD91-9CA292D55A28}">
      <dsp:nvSpPr>
        <dsp:cNvPr id="0" name=""/>
        <dsp:cNvSpPr/>
      </dsp:nvSpPr>
      <dsp:spPr>
        <a:xfrm>
          <a:off x="436489"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history of DVT/PE, not on blood thinners</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Receiving chemotherapy</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recent surgery or immobilization</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chest pain or dyspnea</a:t>
          </a:r>
        </a:p>
      </dsp:txBody>
      <dsp:txXfrm>
        <a:off x="498244" y="512406"/>
        <a:ext cx="1984945" cy="2475240"/>
      </dsp:txXfrm>
    </dsp:sp>
    <dsp:sp modelId="{649A1E2B-92D9-4F02-9EFC-3070D1627A19}">
      <dsp:nvSpPr>
        <dsp:cNvPr id="0" name=""/>
        <dsp:cNvSpPr/>
      </dsp:nvSpPr>
      <dsp:spPr>
        <a:xfrm>
          <a:off x="2432726" y="-27820"/>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2432726" y="77169"/>
        <a:ext cx="520141" cy="314966"/>
      </dsp:txXfrm>
    </dsp:sp>
    <dsp:sp modelId="{A6E70BA8-3B43-498A-BF0B-4C01D9F67B13}">
      <dsp:nvSpPr>
        <dsp:cNvPr id="0" name=""/>
        <dsp:cNvSpPr/>
      </dsp:nvSpPr>
      <dsp:spPr>
        <a:xfrm>
          <a:off x="3391629"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Exam</a:t>
          </a:r>
        </a:p>
      </dsp:txBody>
      <dsp:txXfrm>
        <a:off x="3391629" y="18651"/>
        <a:ext cx="2108455" cy="432000"/>
      </dsp:txXfrm>
    </dsp:sp>
    <dsp:sp modelId="{D57302A3-EF90-4A0F-9E54-89D121A256EF}">
      <dsp:nvSpPr>
        <dsp:cNvPr id="0" name=""/>
        <dsp:cNvSpPr/>
      </dsp:nvSpPr>
      <dsp:spPr>
        <a:xfrm>
          <a:off x="3823481"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Heart rate 80, oxygen saturation 97% on room air</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Right calf circumference 5 cm greater than left calf</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Localized tenderness along venous system</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Pitting edema in right leg </a:t>
          </a:r>
        </a:p>
      </dsp:txBody>
      <dsp:txXfrm>
        <a:off x="3885236" y="512406"/>
        <a:ext cx="1984945" cy="2475240"/>
      </dsp:txXfrm>
    </dsp:sp>
    <dsp:sp modelId="{0EF7B75F-C21E-4BC2-9FCD-09F8B9A5B700}">
      <dsp:nvSpPr>
        <dsp:cNvPr id="0" name=""/>
        <dsp:cNvSpPr/>
      </dsp:nvSpPr>
      <dsp:spPr>
        <a:xfrm>
          <a:off x="5819719" y="-27820"/>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5819719" y="77169"/>
        <a:ext cx="520141" cy="314966"/>
      </dsp:txXfrm>
    </dsp:sp>
    <dsp:sp modelId="{757ADAFD-ACD0-4B27-95FB-80A5E3CC79D2}">
      <dsp:nvSpPr>
        <dsp:cNvPr id="0" name=""/>
        <dsp:cNvSpPr/>
      </dsp:nvSpPr>
      <dsp:spPr>
        <a:xfrm>
          <a:off x="6778621" y="18651"/>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Imaging</a:t>
          </a:r>
        </a:p>
      </dsp:txBody>
      <dsp:txXfrm>
        <a:off x="6778621" y="18651"/>
        <a:ext cx="2108455" cy="432000"/>
      </dsp:txXfrm>
    </dsp:sp>
    <dsp:sp modelId="{F07C54EB-3317-4CFD-B97D-B1DED4B3F1B5}">
      <dsp:nvSpPr>
        <dsp:cNvPr id="0" name=""/>
        <dsp:cNvSpPr/>
      </dsp:nvSpPr>
      <dsp:spPr>
        <a:xfrm>
          <a:off x="7210474" y="450651"/>
          <a:ext cx="2108455" cy="259875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Bilateral ultrasound with compression </a:t>
          </a:r>
          <a:r>
            <a:rPr lang="en-US" sz="1500" b="1" kern="1200" dirty="0">
              <a:solidFill>
                <a:srgbClr val="FF0000"/>
              </a:solidFill>
              <a:latin typeface="Calibri" panose="020F0502020204030204" pitchFamily="34" charset="0"/>
              <a:cs typeface="Calibri" panose="020F0502020204030204" pitchFamily="34" charset="0"/>
            </a:rPr>
            <a:t>does not demonstrate evidence of DVT</a:t>
          </a:r>
        </a:p>
      </dsp:txBody>
      <dsp:txXfrm>
        <a:off x="7272229" y="512406"/>
        <a:ext cx="1984945" cy="2475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ED9BC-B2B6-44BC-82FE-CC24307D5A3E}">
      <dsp:nvSpPr>
        <dsp:cNvPr id="0" name=""/>
        <dsp:cNvSpPr/>
      </dsp:nvSpPr>
      <dsp:spPr>
        <a:xfrm>
          <a:off x="4637" y="49026"/>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Pertinent ROS</a:t>
          </a:r>
        </a:p>
      </dsp:txBody>
      <dsp:txXfrm>
        <a:off x="4637" y="49026"/>
        <a:ext cx="2108455" cy="432000"/>
      </dsp:txXfrm>
    </dsp:sp>
    <dsp:sp modelId="{4E9621FD-DCAA-48D5-BD91-9CA292D55A28}">
      <dsp:nvSpPr>
        <dsp:cNvPr id="0" name=""/>
        <dsp:cNvSpPr/>
      </dsp:nvSpPr>
      <dsp:spPr>
        <a:xfrm>
          <a:off x="436489" y="481026"/>
          <a:ext cx="2108455" cy="25380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prior CAD or symptoms</a:t>
          </a:r>
        </a:p>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No DVT symptoms, recent surgery, or active cancer</a:t>
          </a:r>
        </a:p>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Recent viral upper respiratory infection requiring 3-day hospitalization but resolved 2 weeks ago</a:t>
          </a:r>
        </a:p>
      </dsp:txBody>
      <dsp:txXfrm>
        <a:off x="498244" y="542781"/>
        <a:ext cx="1984945" cy="2414490"/>
      </dsp:txXfrm>
    </dsp:sp>
    <dsp:sp modelId="{649A1E2B-92D9-4F02-9EFC-3070D1627A19}">
      <dsp:nvSpPr>
        <dsp:cNvPr id="0" name=""/>
        <dsp:cNvSpPr/>
      </dsp:nvSpPr>
      <dsp:spPr>
        <a:xfrm>
          <a:off x="2432726" y="2554"/>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2432726" y="107543"/>
        <a:ext cx="520141" cy="314966"/>
      </dsp:txXfrm>
    </dsp:sp>
    <dsp:sp modelId="{A6E70BA8-3B43-498A-BF0B-4C01D9F67B13}">
      <dsp:nvSpPr>
        <dsp:cNvPr id="0" name=""/>
        <dsp:cNvSpPr/>
      </dsp:nvSpPr>
      <dsp:spPr>
        <a:xfrm>
          <a:off x="3391629" y="49026"/>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Exam</a:t>
          </a:r>
        </a:p>
      </dsp:txBody>
      <dsp:txXfrm>
        <a:off x="3391629" y="49026"/>
        <a:ext cx="2108455" cy="432000"/>
      </dsp:txXfrm>
    </dsp:sp>
    <dsp:sp modelId="{D57302A3-EF90-4A0F-9E54-89D121A256EF}">
      <dsp:nvSpPr>
        <dsp:cNvPr id="0" name=""/>
        <dsp:cNvSpPr/>
      </dsp:nvSpPr>
      <dsp:spPr>
        <a:xfrm>
          <a:off x="3823481" y="481026"/>
          <a:ext cx="2108455" cy="25380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Heart rate </a:t>
          </a:r>
          <a:r>
            <a:rPr lang="en-US" sz="1500" kern="1200" dirty="0" err="1">
              <a:latin typeface="Calibri" panose="020F0502020204030204" pitchFamily="34" charset="0"/>
              <a:cs typeface="Calibri" panose="020F0502020204030204" pitchFamily="34" charset="0"/>
            </a:rPr>
            <a:t>120s</a:t>
          </a:r>
          <a:r>
            <a:rPr lang="en-US" sz="1500" kern="1200" dirty="0">
              <a:latin typeface="Calibri" panose="020F0502020204030204" pitchFamily="34" charset="0"/>
              <a:cs typeface="Calibri" panose="020F0502020204030204" pitchFamily="34" charset="0"/>
            </a:rPr>
            <a:t> sinus tachycardia, oxygen 93% on room air, no leg edema or swelling</a:t>
          </a:r>
        </a:p>
      </dsp:txBody>
      <dsp:txXfrm>
        <a:off x="3885236" y="542781"/>
        <a:ext cx="1984945" cy="2414490"/>
      </dsp:txXfrm>
    </dsp:sp>
    <dsp:sp modelId="{0EF7B75F-C21E-4BC2-9FCD-09F8B9A5B700}">
      <dsp:nvSpPr>
        <dsp:cNvPr id="0" name=""/>
        <dsp:cNvSpPr/>
      </dsp:nvSpPr>
      <dsp:spPr>
        <a:xfrm>
          <a:off x="5819719" y="2554"/>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5819719" y="107543"/>
        <a:ext cx="520141" cy="314966"/>
      </dsp:txXfrm>
    </dsp:sp>
    <dsp:sp modelId="{757ADAFD-ACD0-4B27-95FB-80A5E3CC79D2}">
      <dsp:nvSpPr>
        <dsp:cNvPr id="0" name=""/>
        <dsp:cNvSpPr/>
      </dsp:nvSpPr>
      <dsp:spPr>
        <a:xfrm>
          <a:off x="6778621" y="49026"/>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Imaging</a:t>
          </a:r>
        </a:p>
      </dsp:txBody>
      <dsp:txXfrm>
        <a:off x="6778621" y="49026"/>
        <a:ext cx="2108455" cy="432000"/>
      </dsp:txXfrm>
    </dsp:sp>
    <dsp:sp modelId="{F07C54EB-3317-4CFD-B97D-B1DED4B3F1B5}">
      <dsp:nvSpPr>
        <dsp:cNvPr id="0" name=""/>
        <dsp:cNvSpPr/>
      </dsp:nvSpPr>
      <dsp:spPr>
        <a:xfrm>
          <a:off x="7210474" y="481026"/>
          <a:ext cx="2108455" cy="25380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CXR: hyperinflation but clear lung fields</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ECG: normal sinus rhythm, tachycardia, no acute changes </a:t>
          </a:r>
        </a:p>
      </dsp:txBody>
      <dsp:txXfrm>
        <a:off x="7272229" y="542781"/>
        <a:ext cx="1984945" cy="24144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ED9BC-B2B6-44BC-82FE-CC24307D5A3E}">
      <dsp:nvSpPr>
        <dsp:cNvPr id="0" name=""/>
        <dsp:cNvSpPr/>
      </dsp:nvSpPr>
      <dsp:spPr>
        <a:xfrm>
          <a:off x="4637" y="49026"/>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Pertinent ROS</a:t>
          </a:r>
        </a:p>
      </dsp:txBody>
      <dsp:txXfrm>
        <a:off x="4637" y="49026"/>
        <a:ext cx="2108455" cy="432000"/>
      </dsp:txXfrm>
    </dsp:sp>
    <dsp:sp modelId="{4E9621FD-DCAA-48D5-BD91-9CA292D55A28}">
      <dsp:nvSpPr>
        <dsp:cNvPr id="0" name=""/>
        <dsp:cNvSpPr/>
      </dsp:nvSpPr>
      <dsp:spPr>
        <a:xfrm>
          <a:off x="436489" y="481026"/>
          <a:ext cx="2108455" cy="25380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No prior CAD or symptoms</a:t>
          </a:r>
        </a:p>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No DVT symptoms, recent surgery, or active cancer</a:t>
          </a:r>
        </a:p>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Recent viral upper respiratory infection requiring 3-day hospitalization but resolved 2 weeks ago</a:t>
          </a:r>
        </a:p>
      </dsp:txBody>
      <dsp:txXfrm>
        <a:off x="498244" y="542781"/>
        <a:ext cx="1984945" cy="2414490"/>
      </dsp:txXfrm>
    </dsp:sp>
    <dsp:sp modelId="{649A1E2B-92D9-4F02-9EFC-3070D1627A19}">
      <dsp:nvSpPr>
        <dsp:cNvPr id="0" name=""/>
        <dsp:cNvSpPr/>
      </dsp:nvSpPr>
      <dsp:spPr>
        <a:xfrm>
          <a:off x="2432726" y="2554"/>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2432726" y="107543"/>
        <a:ext cx="520141" cy="314966"/>
      </dsp:txXfrm>
    </dsp:sp>
    <dsp:sp modelId="{A6E70BA8-3B43-498A-BF0B-4C01D9F67B13}">
      <dsp:nvSpPr>
        <dsp:cNvPr id="0" name=""/>
        <dsp:cNvSpPr/>
      </dsp:nvSpPr>
      <dsp:spPr>
        <a:xfrm>
          <a:off x="3391629" y="49026"/>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Exam</a:t>
          </a:r>
        </a:p>
      </dsp:txBody>
      <dsp:txXfrm>
        <a:off x="3391629" y="49026"/>
        <a:ext cx="2108455" cy="432000"/>
      </dsp:txXfrm>
    </dsp:sp>
    <dsp:sp modelId="{D57302A3-EF90-4A0F-9E54-89D121A256EF}">
      <dsp:nvSpPr>
        <dsp:cNvPr id="0" name=""/>
        <dsp:cNvSpPr/>
      </dsp:nvSpPr>
      <dsp:spPr>
        <a:xfrm>
          <a:off x="3823481" y="481026"/>
          <a:ext cx="2108455" cy="25380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Heart rate </a:t>
          </a:r>
          <a:r>
            <a:rPr lang="en-US" sz="1500" kern="1200" dirty="0" err="1">
              <a:latin typeface="Calibri" panose="020F0502020204030204" pitchFamily="34" charset="0"/>
              <a:cs typeface="Calibri" panose="020F0502020204030204" pitchFamily="34" charset="0"/>
            </a:rPr>
            <a:t>120s</a:t>
          </a:r>
          <a:r>
            <a:rPr lang="en-US" sz="1500" kern="1200" dirty="0">
              <a:latin typeface="Calibri" panose="020F0502020204030204" pitchFamily="34" charset="0"/>
              <a:cs typeface="Calibri" panose="020F0502020204030204" pitchFamily="34" charset="0"/>
            </a:rPr>
            <a:t> sinus tachycardia, oxygen 93% on room air, no leg edema or swelling</a:t>
          </a:r>
        </a:p>
      </dsp:txBody>
      <dsp:txXfrm>
        <a:off x="3885236" y="542781"/>
        <a:ext cx="1984945" cy="2414490"/>
      </dsp:txXfrm>
    </dsp:sp>
    <dsp:sp modelId="{0EF7B75F-C21E-4BC2-9FCD-09F8B9A5B700}">
      <dsp:nvSpPr>
        <dsp:cNvPr id="0" name=""/>
        <dsp:cNvSpPr/>
      </dsp:nvSpPr>
      <dsp:spPr>
        <a:xfrm>
          <a:off x="5819719" y="2554"/>
          <a:ext cx="677624" cy="524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latin typeface="Calibri" panose="020F0502020204030204" pitchFamily="34" charset="0"/>
            <a:cs typeface="Calibri" panose="020F0502020204030204" pitchFamily="34" charset="0"/>
          </a:endParaRPr>
        </a:p>
      </dsp:txBody>
      <dsp:txXfrm>
        <a:off x="5819719" y="107543"/>
        <a:ext cx="520141" cy="314966"/>
      </dsp:txXfrm>
    </dsp:sp>
    <dsp:sp modelId="{757ADAFD-ACD0-4B27-95FB-80A5E3CC79D2}">
      <dsp:nvSpPr>
        <dsp:cNvPr id="0" name=""/>
        <dsp:cNvSpPr/>
      </dsp:nvSpPr>
      <dsp:spPr>
        <a:xfrm>
          <a:off x="6778621" y="49026"/>
          <a:ext cx="2108455" cy="648000"/>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Imaging</a:t>
          </a:r>
        </a:p>
      </dsp:txBody>
      <dsp:txXfrm>
        <a:off x="6778621" y="49026"/>
        <a:ext cx="2108455" cy="432000"/>
      </dsp:txXfrm>
    </dsp:sp>
    <dsp:sp modelId="{F07C54EB-3317-4CFD-B97D-B1DED4B3F1B5}">
      <dsp:nvSpPr>
        <dsp:cNvPr id="0" name=""/>
        <dsp:cNvSpPr/>
      </dsp:nvSpPr>
      <dsp:spPr>
        <a:xfrm>
          <a:off x="7210474" y="481026"/>
          <a:ext cx="2108455" cy="25380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CXR: hyperinflation but clear lung fields</a:t>
          </a:r>
        </a:p>
        <a:p>
          <a:pPr marL="114300" lvl="1" indent="-114300" algn="l" defTabSz="666750">
            <a:lnSpc>
              <a:spcPct val="90000"/>
            </a:lnSpc>
            <a:spcBef>
              <a:spcPct val="0"/>
            </a:spcBef>
            <a:spcAft>
              <a:spcPct val="15000"/>
            </a:spcAft>
            <a:buChar char="•"/>
          </a:pPr>
          <a:r>
            <a:rPr lang="en-US" sz="1500" kern="1200">
              <a:latin typeface="Calibri" panose="020F0502020204030204" pitchFamily="34" charset="0"/>
              <a:cs typeface="Calibri" panose="020F0502020204030204" pitchFamily="34" charset="0"/>
            </a:rPr>
            <a:t>ECG: normal sinus rhythm, tachycardia, no acute changes </a:t>
          </a:r>
        </a:p>
      </dsp:txBody>
      <dsp:txXfrm>
        <a:off x="7272229" y="542781"/>
        <a:ext cx="1984945" cy="24144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932228-3959-45B5-A5D2-E9B5F0F16CE4}">
      <dsp:nvSpPr>
        <dsp:cNvPr id="0" name=""/>
        <dsp:cNvSpPr/>
      </dsp:nvSpPr>
      <dsp:spPr>
        <a:xfrm rot="16200000">
          <a:off x="-1657449" y="2720876"/>
          <a:ext cx="4080263" cy="65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80558" bIns="0" numCol="1" spcCol="1270" anchor="t" anchorCtr="0">
          <a:noAutofit/>
        </a:bodyPr>
        <a:lstStyle/>
        <a:p>
          <a:pPr marL="0" lvl="0" indent="0" algn="r" defTabSz="2089150">
            <a:lnSpc>
              <a:spcPct val="90000"/>
            </a:lnSpc>
            <a:spcBef>
              <a:spcPct val="0"/>
            </a:spcBef>
            <a:spcAft>
              <a:spcPct val="35000"/>
            </a:spcAft>
            <a:buNone/>
          </a:pPr>
          <a:r>
            <a:rPr lang="en-US" sz="4700" kern="1200">
              <a:latin typeface="Calibri" panose="020F0502020204030204" pitchFamily="34" charset="0"/>
              <a:cs typeface="Calibri" panose="020F0502020204030204" pitchFamily="34" charset="0"/>
            </a:rPr>
            <a:t>V/Q Scan</a:t>
          </a:r>
        </a:p>
      </dsp:txBody>
      <dsp:txXfrm>
        <a:off x="-1657449" y="2720876"/>
        <a:ext cx="4080263" cy="658270"/>
      </dsp:txXfrm>
    </dsp:sp>
    <dsp:sp modelId="{F3DFB5CA-1565-46C3-9956-DD6D88BE3B88}">
      <dsp:nvSpPr>
        <dsp:cNvPr id="0" name=""/>
        <dsp:cNvSpPr/>
      </dsp:nvSpPr>
      <dsp:spPr>
        <a:xfrm>
          <a:off x="711817" y="1009880"/>
          <a:ext cx="3278884" cy="408026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580558" rIns="156464" bIns="156464" numCol="1" spcCol="1270" anchor="t" anchorCtr="0">
          <a:noAutofit/>
        </a:bodyPr>
        <a:lstStyle/>
        <a:p>
          <a:pPr marL="171450" lvl="1" indent="-171450" algn="l" defTabSz="755650">
            <a:lnSpc>
              <a:spcPct val="90000"/>
            </a:lnSpc>
            <a:spcBef>
              <a:spcPct val="0"/>
            </a:spcBef>
            <a:spcAft>
              <a:spcPct val="15000"/>
            </a:spcAft>
            <a:buChar char="•"/>
          </a:pPr>
          <a:r>
            <a:rPr lang="en-US" sz="1700" kern="1200" dirty="0">
              <a:latin typeface="Calibri" panose="020F0502020204030204" pitchFamily="34" charset="0"/>
              <a:cs typeface="Calibri" panose="020F0502020204030204" pitchFamily="34" charset="0"/>
            </a:rPr>
            <a:t>Requires normal chest x-ray and no history of lung disease for highest accuracy </a:t>
          </a:r>
        </a:p>
        <a:p>
          <a:pPr marL="171450" lvl="1" indent="-171450" algn="l" defTabSz="755650">
            <a:lnSpc>
              <a:spcPct val="90000"/>
            </a:lnSpc>
            <a:spcBef>
              <a:spcPct val="0"/>
            </a:spcBef>
            <a:spcAft>
              <a:spcPct val="15000"/>
            </a:spcAft>
            <a:buChar char="•"/>
          </a:pPr>
          <a:r>
            <a:rPr lang="en-US" sz="1700" kern="1200">
              <a:latin typeface="Calibri" panose="020F0502020204030204" pitchFamily="34" charset="0"/>
              <a:cs typeface="Calibri" panose="020F0502020204030204" pitchFamily="34" charset="0"/>
            </a:rPr>
            <a:t>Best for young patients, pregnant patients, and those who cannot have contrast</a:t>
          </a:r>
        </a:p>
        <a:p>
          <a:pPr marL="171450" lvl="1" indent="-171450" algn="l" defTabSz="755650">
            <a:lnSpc>
              <a:spcPct val="90000"/>
            </a:lnSpc>
            <a:spcBef>
              <a:spcPct val="0"/>
            </a:spcBef>
            <a:spcAft>
              <a:spcPct val="15000"/>
            </a:spcAft>
            <a:buChar char="•"/>
          </a:pPr>
          <a:r>
            <a:rPr lang="en-US" sz="1700" kern="1200" dirty="0">
              <a:latin typeface="Calibri" panose="020F0502020204030204" pitchFamily="34" charset="0"/>
              <a:cs typeface="Calibri" panose="020F0502020204030204" pitchFamily="34" charset="0"/>
            </a:rPr>
            <a:t>Indeterminate or nondiagnostic scans will still require </a:t>
          </a:r>
          <a:r>
            <a:rPr lang="en-US" sz="1700" kern="1200" dirty="0" err="1">
              <a:latin typeface="Calibri" panose="020F0502020204030204" pitchFamily="34" charset="0"/>
              <a:cs typeface="Calibri" panose="020F0502020204030204" pitchFamily="34" charset="0"/>
            </a:rPr>
            <a:t>CTPA</a:t>
          </a:r>
          <a:endParaRPr lang="en-US" sz="1700" kern="1200" dirty="0">
            <a:latin typeface="Calibri" panose="020F0502020204030204" pitchFamily="34" charset="0"/>
            <a:cs typeface="Calibri" panose="020F0502020204030204" pitchFamily="34" charset="0"/>
          </a:endParaRPr>
        </a:p>
        <a:p>
          <a:pPr marL="171450" lvl="1" indent="-171450" algn="l" defTabSz="755650">
            <a:lnSpc>
              <a:spcPct val="90000"/>
            </a:lnSpc>
            <a:spcBef>
              <a:spcPct val="0"/>
            </a:spcBef>
            <a:spcAft>
              <a:spcPct val="15000"/>
            </a:spcAft>
            <a:buChar char="•"/>
          </a:pPr>
          <a:r>
            <a:rPr lang="en-US" sz="1700" kern="1200" dirty="0">
              <a:latin typeface="Calibri" panose="020F0502020204030204" pitchFamily="34" charset="0"/>
              <a:cs typeface="Calibri" panose="020F0502020204030204" pitchFamily="34" charset="0"/>
            </a:rPr>
            <a:t>Much more sensitive than </a:t>
          </a:r>
          <a:r>
            <a:rPr lang="en-US" sz="1700" kern="1200" dirty="0" err="1">
              <a:latin typeface="Calibri" panose="020F0502020204030204" pitchFamily="34" charset="0"/>
              <a:cs typeface="Calibri" panose="020F0502020204030204" pitchFamily="34" charset="0"/>
            </a:rPr>
            <a:t>CTPA</a:t>
          </a:r>
          <a:r>
            <a:rPr lang="en-US" sz="1700" kern="1200" dirty="0">
              <a:latin typeface="Calibri" panose="020F0502020204030204" pitchFamily="34" charset="0"/>
              <a:cs typeface="Calibri" panose="020F0502020204030204" pitchFamily="34" charset="0"/>
            </a:rPr>
            <a:t> in diagnosing chronic PEs</a:t>
          </a:r>
        </a:p>
        <a:p>
          <a:pPr marL="171450" lvl="1" indent="-171450" algn="l" defTabSz="755650">
            <a:lnSpc>
              <a:spcPct val="90000"/>
            </a:lnSpc>
            <a:spcBef>
              <a:spcPct val="0"/>
            </a:spcBef>
            <a:spcAft>
              <a:spcPct val="15000"/>
            </a:spcAft>
            <a:buChar char="•"/>
          </a:pPr>
          <a:r>
            <a:rPr lang="en-US" sz="1700" kern="1200">
              <a:latin typeface="Calibri" panose="020F0502020204030204" pitchFamily="34" charset="0"/>
              <a:cs typeface="Calibri" panose="020F0502020204030204" pitchFamily="34" charset="0"/>
            </a:rPr>
            <a:t>Limited institutional access or expertise in nuclear medicine</a:t>
          </a:r>
        </a:p>
      </dsp:txBody>
      <dsp:txXfrm>
        <a:off x="711817" y="1009880"/>
        <a:ext cx="3278884" cy="4080263"/>
      </dsp:txXfrm>
    </dsp:sp>
    <dsp:sp modelId="{74131009-2FE3-4376-94AB-8FE21EC7E75E}">
      <dsp:nvSpPr>
        <dsp:cNvPr id="0" name=""/>
        <dsp:cNvSpPr/>
      </dsp:nvSpPr>
      <dsp:spPr>
        <a:xfrm>
          <a:off x="53546" y="140963"/>
          <a:ext cx="1316540" cy="1316540"/>
        </a:xfrm>
        <a:prstGeom prst="rect">
          <a:avLst/>
        </a:prstGeom>
        <a:blipFill>
          <a:blip xmlns:r="http://schemas.openxmlformats.org/officeDocument/2006/relationships" r:embed="rId1" cstate="screen">
            <a:extLst>
              <a:ext uri="{28A0092B-C50C-407E-A947-70E740481C1C}">
                <a14:useLocalDpi xmlns:a14="http://schemas.microsoft.com/office/drawing/2010/main"/>
              </a:ext>
            </a:extLst>
          </a:blip>
          <a:srcRect/>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B11CAA-93F8-4F8E-9EC5-63334DE3E4CA}">
      <dsp:nvSpPr>
        <dsp:cNvPr id="0" name=""/>
        <dsp:cNvSpPr/>
      </dsp:nvSpPr>
      <dsp:spPr>
        <a:xfrm rot="16200000">
          <a:off x="3121530" y="2720876"/>
          <a:ext cx="4080263" cy="65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80558" bIns="0" numCol="1" spcCol="1270" anchor="t" anchorCtr="0">
          <a:noAutofit/>
        </a:bodyPr>
        <a:lstStyle/>
        <a:p>
          <a:pPr marL="0" lvl="0" indent="0" algn="r" defTabSz="2089150">
            <a:lnSpc>
              <a:spcPct val="90000"/>
            </a:lnSpc>
            <a:spcBef>
              <a:spcPct val="0"/>
            </a:spcBef>
            <a:spcAft>
              <a:spcPct val="35000"/>
            </a:spcAft>
            <a:buNone/>
          </a:pPr>
          <a:r>
            <a:rPr lang="en-US" sz="4700" kern="1200">
              <a:latin typeface="Calibri" panose="020F0502020204030204" pitchFamily="34" charset="0"/>
              <a:cs typeface="Calibri" panose="020F0502020204030204" pitchFamily="34" charset="0"/>
            </a:rPr>
            <a:t>CTPA</a:t>
          </a:r>
        </a:p>
      </dsp:txBody>
      <dsp:txXfrm>
        <a:off x="3121530" y="2720876"/>
        <a:ext cx="4080263" cy="658270"/>
      </dsp:txXfrm>
    </dsp:sp>
    <dsp:sp modelId="{23DA1DD2-4C99-4999-8E10-CCB7C4CEBECD}">
      <dsp:nvSpPr>
        <dsp:cNvPr id="0" name=""/>
        <dsp:cNvSpPr/>
      </dsp:nvSpPr>
      <dsp:spPr>
        <a:xfrm>
          <a:off x="5490797" y="1009880"/>
          <a:ext cx="3278884" cy="408026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580558" rIns="156464" bIns="156464" numCol="1" spcCol="1270" anchor="t" anchorCtr="0">
          <a:noAutofit/>
        </a:bodyPr>
        <a:lstStyle/>
        <a:p>
          <a:pPr marL="171450" lvl="1" indent="-171450" algn="l" defTabSz="755650">
            <a:lnSpc>
              <a:spcPct val="90000"/>
            </a:lnSpc>
            <a:spcBef>
              <a:spcPct val="0"/>
            </a:spcBef>
            <a:spcAft>
              <a:spcPct val="15000"/>
            </a:spcAft>
            <a:buChar char="•"/>
          </a:pPr>
          <a:r>
            <a:rPr lang="en-US" sz="1700" kern="1200" dirty="0">
              <a:latin typeface="Calibri" panose="020F0502020204030204" pitchFamily="34" charset="0"/>
              <a:cs typeface="Calibri" panose="020F0502020204030204" pitchFamily="34" charset="0"/>
            </a:rPr>
            <a:t>Preferred in high pretest probability</a:t>
          </a:r>
        </a:p>
        <a:p>
          <a:pPr marL="171450" lvl="1" indent="-171450" algn="l" defTabSz="755650">
            <a:lnSpc>
              <a:spcPct val="90000"/>
            </a:lnSpc>
            <a:spcBef>
              <a:spcPct val="0"/>
            </a:spcBef>
            <a:spcAft>
              <a:spcPct val="15000"/>
            </a:spcAft>
            <a:buChar char="•"/>
          </a:pPr>
          <a:r>
            <a:rPr lang="en-US" sz="1700" kern="1200">
              <a:latin typeface="Calibri" panose="020F0502020204030204" pitchFamily="34" charset="0"/>
              <a:cs typeface="Calibri" panose="020F0502020204030204" pitchFamily="34" charset="0"/>
            </a:rPr>
            <a:t>90% sensitivity, 95% specificity</a:t>
          </a:r>
        </a:p>
        <a:p>
          <a:pPr marL="171450" lvl="1" indent="-171450" algn="l" defTabSz="755650">
            <a:lnSpc>
              <a:spcPct val="90000"/>
            </a:lnSpc>
            <a:spcBef>
              <a:spcPct val="0"/>
            </a:spcBef>
            <a:spcAft>
              <a:spcPct val="15000"/>
            </a:spcAft>
            <a:buChar char="•"/>
          </a:pPr>
          <a:r>
            <a:rPr lang="en-US" sz="1700" kern="1200" dirty="0">
              <a:latin typeface="Calibri" panose="020F0502020204030204" pitchFamily="34" charset="0"/>
              <a:cs typeface="Calibri" panose="020F0502020204030204" pitchFamily="34" charset="0"/>
            </a:rPr>
            <a:t>Can visualize other lung pathology, RV dysfunction, and proximal leg veins</a:t>
          </a:r>
        </a:p>
        <a:p>
          <a:pPr marL="171450" lvl="1" indent="-171450" algn="l" defTabSz="755650">
            <a:lnSpc>
              <a:spcPct val="90000"/>
            </a:lnSpc>
            <a:spcBef>
              <a:spcPct val="0"/>
            </a:spcBef>
            <a:spcAft>
              <a:spcPct val="15000"/>
            </a:spcAft>
            <a:buChar char="•"/>
          </a:pPr>
          <a:r>
            <a:rPr lang="en-US" sz="1700" kern="1200">
              <a:latin typeface="Calibri" panose="020F0502020204030204" pitchFamily="34" charset="0"/>
              <a:cs typeface="Calibri" panose="020F0502020204030204" pitchFamily="34" charset="0"/>
            </a:rPr>
            <a:t>Timely result and more assessible </a:t>
          </a:r>
        </a:p>
        <a:p>
          <a:pPr marL="171450" lvl="1" indent="-171450" algn="l" defTabSz="755650">
            <a:lnSpc>
              <a:spcPct val="90000"/>
            </a:lnSpc>
            <a:spcBef>
              <a:spcPct val="0"/>
            </a:spcBef>
            <a:spcAft>
              <a:spcPct val="15000"/>
            </a:spcAft>
            <a:buChar char="•"/>
          </a:pPr>
          <a:r>
            <a:rPr lang="en-US" sz="1700" kern="1200" dirty="0">
              <a:latin typeface="Calibri" panose="020F0502020204030204" pitchFamily="34" charset="0"/>
              <a:cs typeface="Calibri" panose="020F0502020204030204" pitchFamily="34" charset="0"/>
            </a:rPr>
            <a:t>Requires contrast and has relatively higher radiation exposure </a:t>
          </a:r>
        </a:p>
      </dsp:txBody>
      <dsp:txXfrm>
        <a:off x="5490797" y="1009880"/>
        <a:ext cx="3278884" cy="4080263"/>
      </dsp:txXfrm>
    </dsp:sp>
    <dsp:sp modelId="{27EB7918-C856-4040-BED4-002C8A8EDFBD}">
      <dsp:nvSpPr>
        <dsp:cNvPr id="0" name=""/>
        <dsp:cNvSpPr/>
      </dsp:nvSpPr>
      <dsp:spPr>
        <a:xfrm>
          <a:off x="4832526" y="140963"/>
          <a:ext cx="1316540" cy="1316540"/>
        </a:xfrm>
        <a:prstGeom prst="rect">
          <a:avLst/>
        </a:prstGeom>
        <a:blipFill>
          <a:blip xmlns:r="http://schemas.openxmlformats.org/officeDocument/2006/relationships" r:embed="rId2" cstate="screen">
            <a:extLst>
              <a:ext uri="{28A0092B-C50C-407E-A947-70E740481C1C}">
                <a14:useLocalDpi xmlns:a14="http://schemas.microsoft.com/office/drawing/2010/main"/>
              </a:ext>
            </a:extLst>
          </a:blip>
          <a:srcRect/>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2FEB73-E8E7-431B-9511-E4DED8ABBF75}" type="datetimeFigureOut">
              <a:rPr lang="en-US" smtClean="0"/>
              <a:t>1/18/24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61569E-74D0-4B5E-BDC2-B562FC5D1107}" type="slidenum">
              <a:rPr lang="en-US" smtClean="0"/>
              <a:t>‹#›</a:t>
            </a:fld>
            <a:endParaRPr lang="en-US"/>
          </a:p>
        </p:txBody>
      </p:sp>
    </p:spTree>
    <p:extLst>
      <p:ext uri="{BB962C8B-B14F-4D97-AF65-F5344CB8AC3E}">
        <p14:creationId xmlns:p14="http://schemas.microsoft.com/office/powerpoint/2010/main" val="2104584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Case—Diagnosing Patients with VTE (Discuss initial steps to evaluate and diagnose a patient with a suspected DVT.)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BA61569E-74D0-4B5E-BDC2-B562FC5D1107}" type="slidenum">
              <a:rPr lang="en-US" smtClean="0"/>
              <a:t>1</a:t>
            </a:fld>
            <a:endParaRPr lang="en-US"/>
          </a:p>
        </p:txBody>
      </p:sp>
    </p:spTree>
    <p:extLst>
      <p:ext uri="{BB962C8B-B14F-4D97-AF65-F5344CB8AC3E}">
        <p14:creationId xmlns:p14="http://schemas.microsoft.com/office/powerpoint/2010/main" val="802619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1569E-74D0-4B5E-BDC2-B562FC5D1107}" type="slidenum">
              <a:rPr lang="en-US" smtClean="0"/>
              <a:t>11</a:t>
            </a:fld>
            <a:endParaRPr lang="en-US"/>
          </a:p>
        </p:txBody>
      </p:sp>
    </p:spTree>
    <p:extLst>
      <p:ext uri="{BB962C8B-B14F-4D97-AF65-F5344CB8AC3E}">
        <p14:creationId xmlns:p14="http://schemas.microsoft.com/office/powerpoint/2010/main" val="3358749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8C8D59-FA62-4860-961C-F9EA70FBA228}" type="slidenum">
              <a:rPr lang="en-US" smtClean="0"/>
              <a:t>13</a:t>
            </a:fld>
            <a:endParaRPr lang="en-US"/>
          </a:p>
        </p:txBody>
      </p:sp>
    </p:spTree>
    <p:extLst>
      <p:ext uri="{BB962C8B-B14F-4D97-AF65-F5344CB8AC3E}">
        <p14:creationId xmlns:p14="http://schemas.microsoft.com/office/powerpoint/2010/main" val="1020525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8C8D59-FA62-4860-961C-F9EA70FBA228}" type="slidenum">
              <a:rPr lang="en-US" smtClean="0"/>
              <a:t>14</a:t>
            </a:fld>
            <a:endParaRPr lang="en-US"/>
          </a:p>
        </p:txBody>
      </p:sp>
    </p:spTree>
    <p:extLst>
      <p:ext uri="{BB962C8B-B14F-4D97-AF65-F5344CB8AC3E}">
        <p14:creationId xmlns:p14="http://schemas.microsoft.com/office/powerpoint/2010/main" val="752757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8C8D59-FA62-4860-961C-F9EA70FBA228}" type="slidenum">
              <a:rPr lang="en-US" smtClean="0"/>
              <a:t>4</a:t>
            </a:fld>
            <a:endParaRPr lang="en-US"/>
          </a:p>
        </p:txBody>
      </p:sp>
    </p:spTree>
    <p:extLst>
      <p:ext uri="{BB962C8B-B14F-4D97-AF65-F5344CB8AC3E}">
        <p14:creationId xmlns:p14="http://schemas.microsoft.com/office/powerpoint/2010/main" val="1020525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8C8D59-FA62-4860-961C-F9EA70FBA228}" type="slidenum">
              <a:rPr lang="en-US" smtClean="0"/>
              <a:t>5</a:t>
            </a:fld>
            <a:endParaRPr lang="en-US"/>
          </a:p>
        </p:txBody>
      </p:sp>
    </p:spTree>
    <p:extLst>
      <p:ext uri="{BB962C8B-B14F-4D97-AF65-F5344CB8AC3E}">
        <p14:creationId xmlns:p14="http://schemas.microsoft.com/office/powerpoint/2010/main" val="4047675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8C8D59-FA62-4860-961C-F9EA70FBA228}" type="slidenum">
              <a:rPr lang="en-US" smtClean="0"/>
              <a:t>6</a:t>
            </a:fld>
            <a:endParaRPr lang="en-US"/>
          </a:p>
        </p:txBody>
      </p:sp>
    </p:spTree>
    <p:extLst>
      <p:ext uri="{BB962C8B-B14F-4D97-AF65-F5344CB8AC3E}">
        <p14:creationId xmlns:p14="http://schemas.microsoft.com/office/powerpoint/2010/main" val="1771396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1569E-74D0-4B5E-BDC2-B562FC5D1107}" type="slidenum">
              <a:rPr lang="en-US" smtClean="0"/>
              <a:t>7</a:t>
            </a:fld>
            <a:endParaRPr lang="en-US"/>
          </a:p>
        </p:txBody>
      </p:sp>
    </p:spTree>
    <p:extLst>
      <p:ext uri="{BB962C8B-B14F-4D97-AF65-F5344CB8AC3E}">
        <p14:creationId xmlns:p14="http://schemas.microsoft.com/office/powerpoint/2010/main" val="3404254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1569E-74D0-4B5E-BDC2-B562FC5D1107}" type="slidenum">
              <a:rPr lang="en-US" smtClean="0"/>
              <a:t>8</a:t>
            </a:fld>
            <a:endParaRPr lang="en-US"/>
          </a:p>
        </p:txBody>
      </p:sp>
    </p:spTree>
    <p:extLst>
      <p:ext uri="{BB962C8B-B14F-4D97-AF65-F5344CB8AC3E}">
        <p14:creationId xmlns:p14="http://schemas.microsoft.com/office/powerpoint/2010/main" val="2932904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1569E-74D0-4B5E-BDC2-B562FC5D1107}" type="slidenum">
              <a:rPr lang="en-US" smtClean="0"/>
              <a:t>9</a:t>
            </a:fld>
            <a:endParaRPr lang="en-US"/>
          </a:p>
        </p:txBody>
      </p:sp>
    </p:spTree>
    <p:extLst>
      <p:ext uri="{BB962C8B-B14F-4D97-AF65-F5344CB8AC3E}">
        <p14:creationId xmlns:p14="http://schemas.microsoft.com/office/powerpoint/2010/main" val="3265072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1569E-74D0-4B5E-BDC2-B562FC5D1107}" type="slidenum">
              <a:rPr lang="en-US" smtClean="0"/>
              <a:t>10</a:t>
            </a:fld>
            <a:endParaRPr lang="en-US"/>
          </a:p>
        </p:txBody>
      </p:sp>
    </p:spTree>
    <p:extLst>
      <p:ext uri="{BB962C8B-B14F-4D97-AF65-F5344CB8AC3E}">
        <p14:creationId xmlns:p14="http://schemas.microsoft.com/office/powerpoint/2010/main" val="20746914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60731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2045103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22011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4083397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862540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3898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146342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413962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882127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3632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49460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4268964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63624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286600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243104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661954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969346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417753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669610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34802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19386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53078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072995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3884064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750871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2" name="Rectangle 1">
            <a:extLst>
              <a:ext uri="{FF2B5EF4-FFF2-40B4-BE49-F238E27FC236}">
                <a16:creationId xmlns:a16="http://schemas.microsoft.com/office/drawing/2014/main" id="{BD74F4CE-395A-4073-FF24-4366DF594CB2}"/>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053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75154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410679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46451006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19" TargetMode="External"/><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20.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4.png"/><Relationship Id="rId7" Type="http://schemas.openxmlformats.org/officeDocument/2006/relationships/hyperlink" Target="http://www.mededonthego.com/" TargetMode="External"/><Relationship Id="rId2" Type="http://schemas.openxmlformats.org/officeDocument/2006/relationships/notesSlide" Target="../notesSlides/notesSlide13.xml"/><Relationship Id="rId1" Type="http://schemas.openxmlformats.org/officeDocument/2006/relationships/slideLayout" Target="../slideLayouts/slideLayout23.xml"/><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19.svg"/><Relationship Id="rId4" Type="http://schemas.openxmlformats.org/officeDocument/2006/relationships/image" Target="../media/image15.svg"/><Relationship Id="rId9"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A261-17CC-4258-BC98-AAA8E9ABD9A1}"/>
              </a:ext>
            </a:extLst>
          </p:cNvPr>
          <p:cNvSpPr>
            <a:spLocks noGrp="1"/>
          </p:cNvSpPr>
          <p:nvPr>
            <p:ph type="title"/>
          </p:nvPr>
        </p:nvSpPr>
        <p:spPr>
          <a:xfrm>
            <a:off x="831850" y="1101482"/>
            <a:ext cx="10515600" cy="2825748"/>
          </a:xfrm>
        </p:spPr>
        <p:txBody>
          <a:bodyPr>
            <a:normAutofit/>
          </a:bodyPr>
          <a:lstStyle/>
          <a:p>
            <a:r>
              <a:rPr lang="en-US" dirty="0">
                <a:cs typeface="Calibri"/>
              </a:rPr>
              <a:t>Case: Evaluation and </a:t>
            </a:r>
            <a:br>
              <a:rPr lang="en-US" dirty="0">
                <a:cs typeface="Calibri"/>
              </a:rPr>
            </a:br>
            <a:r>
              <a:rPr lang="en-US" dirty="0">
                <a:cs typeface="Calibri"/>
              </a:rPr>
              <a:t>Diagnosis of VTE</a:t>
            </a:r>
            <a:endParaRPr lang="en-US">
              <a:cs typeface="Calibri"/>
            </a:endParaRPr>
          </a:p>
        </p:txBody>
      </p:sp>
      <p:sp>
        <p:nvSpPr>
          <p:cNvPr id="3" name="Subtitle 2">
            <a:extLst>
              <a:ext uri="{FF2B5EF4-FFF2-40B4-BE49-F238E27FC236}">
                <a16:creationId xmlns:a16="http://schemas.microsoft.com/office/drawing/2014/main" id="{128BA67D-4FF9-4E6F-B65E-3EA642ED0559}"/>
              </a:ext>
            </a:extLst>
          </p:cNvPr>
          <p:cNvSpPr>
            <a:spLocks noGrp="1"/>
          </p:cNvSpPr>
          <p:nvPr>
            <p:ph type="body" idx="1"/>
          </p:nvPr>
        </p:nvSpPr>
        <p:spPr>
          <a:xfrm>
            <a:off x="831850" y="4208338"/>
            <a:ext cx="10515600" cy="1766887"/>
          </a:xfrm>
        </p:spPr>
        <p:txBody>
          <a:bodyPr>
            <a:normAutofit fontScale="70000" lnSpcReduction="20000"/>
          </a:bodyPr>
          <a:lstStyle/>
          <a:p>
            <a:r>
              <a:rPr lang="en-US"/>
              <a:t>Dennis I. Narcisse, MD, MS </a:t>
            </a:r>
          </a:p>
          <a:p>
            <a:r>
              <a:rPr lang="en-US"/>
              <a:t>Fellow in Cardiovascular Disease </a:t>
            </a:r>
          </a:p>
          <a:p>
            <a:r>
              <a:rPr lang="en-US"/>
              <a:t>Division of Cardiology </a:t>
            </a:r>
          </a:p>
          <a:p>
            <a:r>
              <a:rPr lang="en-US"/>
              <a:t>Duke University Medical Center</a:t>
            </a:r>
          </a:p>
          <a:p>
            <a:r>
              <a:rPr lang="en-US"/>
              <a:t>Duke Clinical Research Institute </a:t>
            </a:r>
          </a:p>
          <a:p>
            <a:r>
              <a:rPr lang="en-US"/>
              <a:t>Durham, NC</a:t>
            </a:r>
          </a:p>
        </p:txBody>
      </p:sp>
    </p:spTree>
    <p:extLst>
      <p:ext uri="{BB962C8B-B14F-4D97-AF65-F5344CB8AC3E}">
        <p14:creationId xmlns:p14="http://schemas.microsoft.com/office/powerpoint/2010/main" val="62324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E112CB-867B-41C8-B8DD-6D7D2AB820C4}"/>
              </a:ext>
            </a:extLst>
          </p:cNvPr>
          <p:cNvPicPr>
            <a:picLocks noChangeAspect="1"/>
          </p:cNvPicPr>
          <p:nvPr/>
        </p:nvPicPr>
        <p:blipFill>
          <a:blip r:embed="rId3"/>
          <a:stretch>
            <a:fillRect/>
          </a:stretch>
        </p:blipFill>
        <p:spPr>
          <a:xfrm>
            <a:off x="6616562" y="190326"/>
            <a:ext cx="4424492" cy="5991142"/>
          </a:xfrm>
          <a:prstGeom prst="rect">
            <a:avLst/>
          </a:prstGeom>
        </p:spPr>
      </p:pic>
      <p:cxnSp>
        <p:nvCxnSpPr>
          <p:cNvPr id="8" name="Straight Connector 7">
            <a:extLst>
              <a:ext uri="{FF2B5EF4-FFF2-40B4-BE49-F238E27FC236}">
                <a16:creationId xmlns:a16="http://schemas.microsoft.com/office/drawing/2014/main" id="{8A160507-81E4-4B24-A41B-320D39242578}"/>
              </a:ext>
            </a:extLst>
          </p:cNvPr>
          <p:cNvCxnSpPr>
            <a:cxnSpLocks/>
          </p:cNvCxnSpPr>
          <p:nvPr/>
        </p:nvCxnSpPr>
        <p:spPr>
          <a:xfrm>
            <a:off x="5989983" y="0"/>
            <a:ext cx="0" cy="6067168"/>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01D47361-7360-4718-9EDB-FDF614EC6214}"/>
              </a:ext>
            </a:extLst>
          </p:cNvPr>
          <p:cNvPicPr>
            <a:picLocks noChangeAspect="1"/>
          </p:cNvPicPr>
          <p:nvPr/>
        </p:nvPicPr>
        <p:blipFill>
          <a:blip r:embed="rId4"/>
          <a:stretch>
            <a:fillRect/>
          </a:stretch>
        </p:blipFill>
        <p:spPr>
          <a:xfrm>
            <a:off x="799269" y="190326"/>
            <a:ext cx="4389015" cy="6067168"/>
          </a:xfrm>
          <a:prstGeom prst="rect">
            <a:avLst/>
          </a:prstGeom>
        </p:spPr>
      </p:pic>
      <p:sp>
        <p:nvSpPr>
          <p:cNvPr id="12" name="Rectangle 11">
            <a:extLst>
              <a:ext uri="{FF2B5EF4-FFF2-40B4-BE49-F238E27FC236}">
                <a16:creationId xmlns:a16="http://schemas.microsoft.com/office/drawing/2014/main" id="{1E523A24-BDCF-4FAF-AE54-1B53E98D0906}"/>
              </a:ext>
            </a:extLst>
          </p:cNvPr>
          <p:cNvSpPr/>
          <p:nvPr/>
        </p:nvSpPr>
        <p:spPr>
          <a:xfrm>
            <a:off x="9279924" y="1787899"/>
            <a:ext cx="1297460" cy="6960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C79D0F5-66A1-44FE-877E-4B1DAA8C1A05}"/>
              </a:ext>
            </a:extLst>
          </p:cNvPr>
          <p:cNvSpPr/>
          <p:nvPr/>
        </p:nvSpPr>
        <p:spPr>
          <a:xfrm>
            <a:off x="8464378" y="3482563"/>
            <a:ext cx="1443054" cy="6960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BDC77B5-824C-44AC-97D1-64535E7E5CE4}"/>
              </a:ext>
            </a:extLst>
          </p:cNvPr>
          <p:cNvSpPr txBox="1"/>
          <p:nvPr/>
        </p:nvSpPr>
        <p:spPr>
          <a:xfrm>
            <a:off x="6361043" y="344557"/>
            <a:ext cx="2446952" cy="369332"/>
          </a:xfrm>
          <a:prstGeom prst="rect">
            <a:avLst/>
          </a:prstGeom>
          <a:noFill/>
        </p:spPr>
        <p:txBody>
          <a:bodyPr wrap="none" rtlCol="0">
            <a:spAutoFit/>
          </a:bodyPr>
          <a:lstStyle/>
          <a:p>
            <a:r>
              <a:rPr lang="en-US" b="1">
                <a:solidFill>
                  <a:srgbClr val="FF0000"/>
                </a:solidFill>
                <a:latin typeface="Calibri" panose="020F0502020204030204" pitchFamily="34" charset="0"/>
                <a:cs typeface="Calibri" panose="020F0502020204030204" pitchFamily="34" charset="0"/>
              </a:rPr>
              <a:t>High Pretest Probability</a:t>
            </a:r>
          </a:p>
        </p:txBody>
      </p:sp>
      <p:sp>
        <p:nvSpPr>
          <p:cNvPr id="16" name="TextBox 15">
            <a:extLst>
              <a:ext uri="{FF2B5EF4-FFF2-40B4-BE49-F238E27FC236}">
                <a16:creationId xmlns:a16="http://schemas.microsoft.com/office/drawing/2014/main" id="{24EC7B81-D5EE-480D-BF55-1C865908D9A0}"/>
              </a:ext>
            </a:extLst>
          </p:cNvPr>
          <p:cNvSpPr txBox="1"/>
          <p:nvPr/>
        </p:nvSpPr>
        <p:spPr>
          <a:xfrm>
            <a:off x="3755129" y="114300"/>
            <a:ext cx="1404730" cy="646331"/>
          </a:xfrm>
          <a:prstGeom prst="rect">
            <a:avLst/>
          </a:prstGeom>
          <a:noFill/>
        </p:spPr>
        <p:txBody>
          <a:bodyPr wrap="square" rtlCol="0">
            <a:spAutoFit/>
          </a:bodyPr>
          <a:lstStyle/>
          <a:p>
            <a:r>
              <a:rPr lang="en-US" b="1" dirty="0">
                <a:solidFill>
                  <a:srgbClr val="92D050"/>
                </a:solidFill>
                <a:latin typeface="Calibri" panose="020F0502020204030204" pitchFamily="34" charset="0"/>
                <a:cs typeface="Calibri" panose="020F0502020204030204" pitchFamily="34" charset="0"/>
              </a:rPr>
              <a:t>Low Pretest Probability</a:t>
            </a:r>
          </a:p>
        </p:txBody>
      </p:sp>
      <p:sp>
        <p:nvSpPr>
          <p:cNvPr id="17" name="Callout: Double Bent Line 16">
            <a:extLst>
              <a:ext uri="{FF2B5EF4-FFF2-40B4-BE49-F238E27FC236}">
                <a16:creationId xmlns:a16="http://schemas.microsoft.com/office/drawing/2014/main" id="{414FF9BC-DA87-4B71-8D66-F1FCF141281A}"/>
              </a:ext>
            </a:extLst>
          </p:cNvPr>
          <p:cNvSpPr/>
          <p:nvPr/>
        </p:nvSpPr>
        <p:spPr>
          <a:xfrm>
            <a:off x="6158950" y="2442469"/>
            <a:ext cx="1567058" cy="1178062"/>
          </a:xfrm>
          <a:prstGeom prst="borderCallout3">
            <a:avLst>
              <a:gd name="adj1" fmla="val 18750"/>
              <a:gd name="adj2" fmla="val -755"/>
              <a:gd name="adj3" fmla="val 18750"/>
              <a:gd name="adj4" fmla="val -16667"/>
              <a:gd name="adj5" fmla="val 100000"/>
              <a:gd name="adj6" fmla="val -16667"/>
              <a:gd name="adj7" fmla="val 140483"/>
              <a:gd name="adj8" fmla="val 1006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Serial US if initial is negative in high pretest population</a:t>
            </a:r>
          </a:p>
        </p:txBody>
      </p:sp>
      <p:sp>
        <p:nvSpPr>
          <p:cNvPr id="3" name="Footer Placeholder 2">
            <a:extLst>
              <a:ext uri="{FF2B5EF4-FFF2-40B4-BE49-F238E27FC236}">
                <a16:creationId xmlns:a16="http://schemas.microsoft.com/office/drawing/2014/main" id="{DC0FEDD2-567D-C0D5-C17D-C8626FDF759A}"/>
              </a:ext>
            </a:extLst>
          </p:cNvPr>
          <p:cNvSpPr>
            <a:spLocks noGrp="1"/>
          </p:cNvSpPr>
          <p:nvPr>
            <p:ph type="ftr" sz="quarter" idx="3"/>
          </p:nvPr>
        </p:nvSpPr>
        <p:spPr/>
        <p:txBody>
          <a:bodyPr/>
          <a:lstStyle/>
          <a:p>
            <a:r>
              <a:rPr lang="en-US" dirty="0"/>
              <a:t>CDR, clinical decision rule; LE DVT, lower extremity DVT; PTP, pretest probability; US, ultrasound.</a:t>
            </a:r>
          </a:p>
          <a:p>
            <a:r>
              <a:rPr lang="en-US" dirty="0"/>
              <a:t>Lim et al. ASH Blood Advances. 2018. </a:t>
            </a:r>
          </a:p>
        </p:txBody>
      </p:sp>
    </p:spTree>
    <p:extLst>
      <p:ext uri="{BB962C8B-B14F-4D97-AF65-F5344CB8AC3E}">
        <p14:creationId xmlns:p14="http://schemas.microsoft.com/office/powerpoint/2010/main" val="366653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E112CB-867B-41C8-B8DD-6D7D2AB820C4}"/>
              </a:ext>
            </a:extLst>
          </p:cNvPr>
          <p:cNvPicPr>
            <a:picLocks noChangeAspect="1"/>
          </p:cNvPicPr>
          <p:nvPr/>
        </p:nvPicPr>
        <p:blipFill>
          <a:blip r:embed="rId3"/>
          <a:stretch>
            <a:fillRect/>
          </a:stretch>
        </p:blipFill>
        <p:spPr>
          <a:xfrm>
            <a:off x="6616562" y="190326"/>
            <a:ext cx="4424492" cy="5991142"/>
          </a:xfrm>
          <a:prstGeom prst="rect">
            <a:avLst/>
          </a:prstGeom>
        </p:spPr>
      </p:pic>
      <p:cxnSp>
        <p:nvCxnSpPr>
          <p:cNvPr id="8" name="Straight Connector 7">
            <a:extLst>
              <a:ext uri="{FF2B5EF4-FFF2-40B4-BE49-F238E27FC236}">
                <a16:creationId xmlns:a16="http://schemas.microsoft.com/office/drawing/2014/main" id="{8A160507-81E4-4B24-A41B-320D39242578}"/>
              </a:ext>
            </a:extLst>
          </p:cNvPr>
          <p:cNvCxnSpPr>
            <a:cxnSpLocks/>
          </p:cNvCxnSpPr>
          <p:nvPr/>
        </p:nvCxnSpPr>
        <p:spPr>
          <a:xfrm>
            <a:off x="5989983" y="0"/>
            <a:ext cx="0" cy="6067168"/>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01D47361-7360-4718-9EDB-FDF614EC6214}"/>
              </a:ext>
            </a:extLst>
          </p:cNvPr>
          <p:cNvPicPr>
            <a:picLocks noChangeAspect="1"/>
          </p:cNvPicPr>
          <p:nvPr/>
        </p:nvPicPr>
        <p:blipFill>
          <a:blip r:embed="rId4"/>
          <a:stretch>
            <a:fillRect/>
          </a:stretch>
        </p:blipFill>
        <p:spPr>
          <a:xfrm>
            <a:off x="799269" y="190326"/>
            <a:ext cx="4389015" cy="6067168"/>
          </a:xfrm>
          <a:prstGeom prst="rect">
            <a:avLst/>
          </a:prstGeom>
        </p:spPr>
      </p:pic>
      <p:sp>
        <p:nvSpPr>
          <p:cNvPr id="12" name="Rectangle 11">
            <a:extLst>
              <a:ext uri="{FF2B5EF4-FFF2-40B4-BE49-F238E27FC236}">
                <a16:creationId xmlns:a16="http://schemas.microsoft.com/office/drawing/2014/main" id="{1E523A24-BDCF-4FAF-AE54-1B53E98D0906}"/>
              </a:ext>
            </a:extLst>
          </p:cNvPr>
          <p:cNvSpPr/>
          <p:nvPr/>
        </p:nvSpPr>
        <p:spPr>
          <a:xfrm>
            <a:off x="9279924" y="1787899"/>
            <a:ext cx="1297460" cy="6960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C79D0F5-66A1-44FE-877E-4B1DAA8C1A05}"/>
              </a:ext>
            </a:extLst>
          </p:cNvPr>
          <p:cNvSpPr/>
          <p:nvPr/>
        </p:nvSpPr>
        <p:spPr>
          <a:xfrm>
            <a:off x="8464378" y="3482563"/>
            <a:ext cx="1443054" cy="6960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BDC77B5-824C-44AC-97D1-64535E7E5CE4}"/>
              </a:ext>
            </a:extLst>
          </p:cNvPr>
          <p:cNvSpPr txBox="1"/>
          <p:nvPr/>
        </p:nvSpPr>
        <p:spPr>
          <a:xfrm>
            <a:off x="6361043" y="344557"/>
            <a:ext cx="2446952" cy="369332"/>
          </a:xfrm>
          <a:prstGeom prst="rect">
            <a:avLst/>
          </a:prstGeom>
          <a:noFill/>
        </p:spPr>
        <p:txBody>
          <a:bodyPr wrap="none" rtlCol="0">
            <a:spAutoFit/>
          </a:bodyPr>
          <a:lstStyle/>
          <a:p>
            <a:r>
              <a:rPr lang="en-US" b="1">
                <a:solidFill>
                  <a:srgbClr val="FF0000"/>
                </a:solidFill>
                <a:latin typeface="Calibri" panose="020F0502020204030204" pitchFamily="34" charset="0"/>
                <a:cs typeface="Calibri" panose="020F0502020204030204" pitchFamily="34" charset="0"/>
              </a:rPr>
              <a:t>High Pretest Probability</a:t>
            </a:r>
          </a:p>
        </p:txBody>
      </p:sp>
      <p:sp>
        <p:nvSpPr>
          <p:cNvPr id="16" name="TextBox 15">
            <a:extLst>
              <a:ext uri="{FF2B5EF4-FFF2-40B4-BE49-F238E27FC236}">
                <a16:creationId xmlns:a16="http://schemas.microsoft.com/office/drawing/2014/main" id="{24EC7B81-D5EE-480D-BF55-1C865908D9A0}"/>
              </a:ext>
            </a:extLst>
          </p:cNvPr>
          <p:cNvSpPr txBox="1"/>
          <p:nvPr/>
        </p:nvSpPr>
        <p:spPr>
          <a:xfrm>
            <a:off x="3755129" y="114300"/>
            <a:ext cx="1404730" cy="646331"/>
          </a:xfrm>
          <a:prstGeom prst="rect">
            <a:avLst/>
          </a:prstGeom>
          <a:noFill/>
        </p:spPr>
        <p:txBody>
          <a:bodyPr wrap="square" rtlCol="0">
            <a:spAutoFit/>
          </a:bodyPr>
          <a:lstStyle/>
          <a:p>
            <a:r>
              <a:rPr lang="en-US" b="1" dirty="0">
                <a:solidFill>
                  <a:srgbClr val="92D050"/>
                </a:solidFill>
                <a:latin typeface="Calibri" panose="020F0502020204030204" pitchFamily="34" charset="0"/>
                <a:cs typeface="Calibri" panose="020F0502020204030204" pitchFamily="34" charset="0"/>
              </a:rPr>
              <a:t>Low Pretest Probability</a:t>
            </a:r>
          </a:p>
        </p:txBody>
      </p:sp>
      <p:sp>
        <p:nvSpPr>
          <p:cNvPr id="17" name="Callout: Double Bent Line 16">
            <a:extLst>
              <a:ext uri="{FF2B5EF4-FFF2-40B4-BE49-F238E27FC236}">
                <a16:creationId xmlns:a16="http://schemas.microsoft.com/office/drawing/2014/main" id="{414FF9BC-DA87-4B71-8D66-F1FCF141281A}"/>
              </a:ext>
            </a:extLst>
          </p:cNvPr>
          <p:cNvSpPr/>
          <p:nvPr/>
        </p:nvSpPr>
        <p:spPr>
          <a:xfrm>
            <a:off x="6158950" y="2442469"/>
            <a:ext cx="1567058" cy="1178062"/>
          </a:xfrm>
          <a:prstGeom prst="borderCallout3">
            <a:avLst>
              <a:gd name="adj1" fmla="val 18750"/>
              <a:gd name="adj2" fmla="val -755"/>
              <a:gd name="adj3" fmla="val 18750"/>
              <a:gd name="adj4" fmla="val -16667"/>
              <a:gd name="adj5" fmla="val 100000"/>
              <a:gd name="adj6" fmla="val -16667"/>
              <a:gd name="adj7" fmla="val 140483"/>
              <a:gd name="adj8" fmla="val 1006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Serial US if initial is negative in high pretest population</a:t>
            </a:r>
          </a:p>
        </p:txBody>
      </p:sp>
      <p:sp>
        <p:nvSpPr>
          <p:cNvPr id="18" name="Rectangle 17">
            <a:extLst>
              <a:ext uri="{FF2B5EF4-FFF2-40B4-BE49-F238E27FC236}">
                <a16:creationId xmlns:a16="http://schemas.microsoft.com/office/drawing/2014/main" id="{787269DF-601B-44BD-94FD-2097AE8503AD}"/>
              </a:ext>
            </a:extLst>
          </p:cNvPr>
          <p:cNvSpPr/>
          <p:nvPr/>
        </p:nvSpPr>
        <p:spPr>
          <a:xfrm>
            <a:off x="2026508" y="2483954"/>
            <a:ext cx="1412432" cy="704089"/>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DC0FEDD2-567D-C0D5-C17D-C8626FDF759A}"/>
              </a:ext>
            </a:extLst>
          </p:cNvPr>
          <p:cNvSpPr>
            <a:spLocks noGrp="1"/>
          </p:cNvSpPr>
          <p:nvPr>
            <p:ph type="ftr" sz="quarter" idx="3"/>
          </p:nvPr>
        </p:nvSpPr>
        <p:spPr/>
        <p:txBody>
          <a:bodyPr/>
          <a:lstStyle/>
          <a:p>
            <a:r>
              <a:rPr lang="en-US" dirty="0"/>
              <a:t>CDR, clinical decision rule; LE DVT, lower extremity DVT; PTP, pretest probability; US, ultrasound.</a:t>
            </a:r>
          </a:p>
          <a:p>
            <a:r>
              <a:rPr lang="en-US" dirty="0"/>
              <a:t>Lim et al. ASH Blood Advances. 2018. </a:t>
            </a:r>
          </a:p>
        </p:txBody>
      </p:sp>
    </p:spTree>
    <p:extLst>
      <p:ext uri="{BB962C8B-B14F-4D97-AF65-F5344CB8AC3E}">
        <p14:creationId xmlns:p14="http://schemas.microsoft.com/office/powerpoint/2010/main" val="674891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DB6A5A-6A5F-4AFB-9261-CC72330B38E5}"/>
              </a:ext>
            </a:extLst>
          </p:cNvPr>
          <p:cNvSpPr>
            <a:spLocks noGrp="1"/>
          </p:cNvSpPr>
          <p:nvPr>
            <p:ph idx="1"/>
          </p:nvPr>
        </p:nvSpPr>
        <p:spPr>
          <a:xfrm>
            <a:off x="838200" y="1285336"/>
            <a:ext cx="10515600" cy="4891627"/>
          </a:xfrm>
        </p:spPr>
        <p:txBody>
          <a:bodyPr/>
          <a:lstStyle/>
          <a:p>
            <a:r>
              <a:rPr lang="en-US" dirty="0"/>
              <a:t>Utilizing pretest probability scoring is crucial in these patients for appropriate guidance in management</a:t>
            </a:r>
          </a:p>
          <a:p>
            <a:r>
              <a:rPr lang="en-US" dirty="0"/>
              <a:t>In patients with high pretest probability and negative initial lower extremity ultrasound, serial imaging is indicated to fully exclude DVT</a:t>
            </a:r>
          </a:p>
          <a:p>
            <a:r>
              <a:rPr lang="en-US" dirty="0"/>
              <a:t>In patients with low pretest probability, D-dimer is the first recommended diagnostic test to exclude DVT </a:t>
            </a:r>
          </a:p>
          <a:p>
            <a:endParaRPr lang="en-US" dirty="0"/>
          </a:p>
        </p:txBody>
      </p:sp>
      <p:sp>
        <p:nvSpPr>
          <p:cNvPr id="2" name="Title 1">
            <a:extLst>
              <a:ext uri="{FF2B5EF4-FFF2-40B4-BE49-F238E27FC236}">
                <a16:creationId xmlns:a16="http://schemas.microsoft.com/office/drawing/2014/main" id="{E3666363-7235-40F5-A605-2AA929C19FD7}"/>
              </a:ext>
            </a:extLst>
          </p:cNvPr>
          <p:cNvSpPr>
            <a:spLocks noGrp="1"/>
          </p:cNvSpPr>
          <p:nvPr>
            <p:ph type="title"/>
          </p:nvPr>
        </p:nvSpPr>
        <p:spPr>
          <a:xfrm>
            <a:off x="838200" y="-1"/>
            <a:ext cx="10515600" cy="1105949"/>
          </a:xfrm>
        </p:spPr>
        <p:txBody>
          <a:bodyPr/>
          <a:lstStyle/>
          <a:p>
            <a:r>
              <a:rPr lang="en-US"/>
              <a:t>Case 1 Summary:</a:t>
            </a:r>
          </a:p>
        </p:txBody>
      </p:sp>
    </p:spTree>
    <p:extLst>
      <p:ext uri="{BB962C8B-B14F-4D97-AF65-F5344CB8AC3E}">
        <p14:creationId xmlns:p14="http://schemas.microsoft.com/office/powerpoint/2010/main" val="300728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812A91-4F62-4B86-9FC1-A0FBEB2CCE65}"/>
              </a:ext>
            </a:extLst>
          </p:cNvPr>
          <p:cNvSpPr>
            <a:spLocks noGrp="1"/>
          </p:cNvSpPr>
          <p:nvPr>
            <p:ph idx="1"/>
          </p:nvPr>
        </p:nvSpPr>
        <p:spPr/>
        <p:txBody>
          <a:bodyPr>
            <a:normAutofit/>
          </a:bodyPr>
          <a:lstStyle/>
          <a:p>
            <a:r>
              <a:rPr lang="en-US" sz="2000" dirty="0"/>
              <a:t>72-year-old woman</a:t>
            </a:r>
          </a:p>
          <a:p>
            <a:r>
              <a:rPr lang="en-US" sz="2000" dirty="0"/>
              <a:t>Past medical history: COPD, type 2 diabetes, </a:t>
            </a:r>
            <a:r>
              <a:rPr lang="en-US" sz="2000" dirty="0" err="1"/>
              <a:t>HTN</a:t>
            </a:r>
            <a:r>
              <a:rPr lang="en-US" sz="2000" dirty="0"/>
              <a:t>, obesity (BMI 38)</a:t>
            </a:r>
          </a:p>
          <a:p>
            <a:r>
              <a:rPr lang="en-US" sz="2000" dirty="0"/>
              <a:t>Medications: tiotropium, albuterol, metformin, lisinopril</a:t>
            </a:r>
          </a:p>
          <a:p>
            <a:r>
              <a:rPr lang="en-US" sz="2000" dirty="0"/>
              <a:t>Presenting symptoms: chest pain and dyspnea progressive over 12 hours </a:t>
            </a:r>
          </a:p>
        </p:txBody>
      </p:sp>
      <p:sp>
        <p:nvSpPr>
          <p:cNvPr id="2" name="Title 1">
            <a:extLst>
              <a:ext uri="{FF2B5EF4-FFF2-40B4-BE49-F238E27FC236}">
                <a16:creationId xmlns:a16="http://schemas.microsoft.com/office/drawing/2014/main" id="{9683BD2E-443A-4E0C-B57A-EAE9C30BEA89}"/>
              </a:ext>
            </a:extLst>
          </p:cNvPr>
          <p:cNvSpPr>
            <a:spLocks noGrp="1"/>
          </p:cNvSpPr>
          <p:nvPr>
            <p:ph type="title"/>
          </p:nvPr>
        </p:nvSpPr>
        <p:spPr/>
        <p:txBody>
          <a:bodyPr/>
          <a:lstStyle/>
          <a:p>
            <a:r>
              <a:rPr lang="en-US" dirty="0"/>
              <a:t>Case Presentation 2: </a:t>
            </a:r>
          </a:p>
        </p:txBody>
      </p:sp>
      <p:graphicFrame>
        <p:nvGraphicFramePr>
          <p:cNvPr id="4" name="Diagram 3">
            <a:extLst>
              <a:ext uri="{FF2B5EF4-FFF2-40B4-BE49-F238E27FC236}">
                <a16:creationId xmlns:a16="http://schemas.microsoft.com/office/drawing/2014/main" id="{469DB6BB-8F60-4581-863F-9CC8FBFF8173}"/>
              </a:ext>
            </a:extLst>
          </p:cNvPr>
          <p:cNvGraphicFramePr/>
          <p:nvPr>
            <p:extLst>
              <p:ext uri="{D42A27DB-BD31-4B8C-83A1-F6EECF244321}">
                <p14:modId xmlns:p14="http://schemas.microsoft.com/office/powerpoint/2010/main" val="689341732"/>
              </p:ext>
            </p:extLst>
          </p:nvPr>
        </p:nvGraphicFramePr>
        <p:xfrm>
          <a:off x="1590915" y="3139802"/>
          <a:ext cx="9323567" cy="30680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ooter Placeholder 9">
            <a:extLst>
              <a:ext uri="{FF2B5EF4-FFF2-40B4-BE49-F238E27FC236}">
                <a16:creationId xmlns:a16="http://schemas.microsoft.com/office/drawing/2014/main" id="{F3074DC8-E40B-14D2-D269-206DE978837D}"/>
              </a:ext>
            </a:extLst>
          </p:cNvPr>
          <p:cNvSpPr>
            <a:spLocks noGrp="1"/>
          </p:cNvSpPr>
          <p:nvPr>
            <p:ph type="ftr" sz="quarter" idx="3"/>
          </p:nvPr>
        </p:nvSpPr>
        <p:spPr/>
        <p:txBody>
          <a:bodyPr/>
          <a:lstStyle/>
          <a:p>
            <a:r>
              <a:rPr lang="en-US"/>
              <a:t>BMI, body mass index; CAD, coronary artery disease; COPD, chronic obstructive pulmonary disease; CXR, chest x-ray; ECG, electrocardiogram.</a:t>
            </a:r>
          </a:p>
        </p:txBody>
      </p:sp>
    </p:spTree>
    <p:extLst>
      <p:ext uri="{BB962C8B-B14F-4D97-AF65-F5344CB8AC3E}">
        <p14:creationId xmlns:p14="http://schemas.microsoft.com/office/powerpoint/2010/main" val="2847208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812A91-4F62-4B86-9FC1-A0FBEB2CCE65}"/>
              </a:ext>
            </a:extLst>
          </p:cNvPr>
          <p:cNvSpPr>
            <a:spLocks noGrp="1"/>
          </p:cNvSpPr>
          <p:nvPr>
            <p:ph idx="1"/>
          </p:nvPr>
        </p:nvSpPr>
        <p:spPr/>
        <p:txBody>
          <a:bodyPr>
            <a:normAutofit/>
          </a:bodyPr>
          <a:lstStyle/>
          <a:p>
            <a:r>
              <a:rPr lang="en-US" sz="2000" dirty="0"/>
              <a:t>72-year-old woman</a:t>
            </a:r>
          </a:p>
          <a:p>
            <a:r>
              <a:rPr lang="en-US" sz="2000" dirty="0"/>
              <a:t>Past medical history: COPD, type 2 diabetes, </a:t>
            </a:r>
            <a:r>
              <a:rPr lang="en-US" sz="2000" dirty="0" err="1"/>
              <a:t>HTN</a:t>
            </a:r>
            <a:r>
              <a:rPr lang="en-US" sz="2000" dirty="0"/>
              <a:t>, obesity (BMI 38)</a:t>
            </a:r>
          </a:p>
          <a:p>
            <a:r>
              <a:rPr lang="en-US" sz="2000" dirty="0"/>
              <a:t>Medications: tiotropium, albuterol, metformin, lisinopril</a:t>
            </a:r>
          </a:p>
          <a:p>
            <a:r>
              <a:rPr lang="en-US" sz="2000" dirty="0"/>
              <a:t>Presenting symptoms: chest pain and dyspnea progressive over 12 hours </a:t>
            </a:r>
          </a:p>
        </p:txBody>
      </p:sp>
      <p:sp>
        <p:nvSpPr>
          <p:cNvPr id="2" name="Title 1">
            <a:extLst>
              <a:ext uri="{FF2B5EF4-FFF2-40B4-BE49-F238E27FC236}">
                <a16:creationId xmlns:a16="http://schemas.microsoft.com/office/drawing/2014/main" id="{9683BD2E-443A-4E0C-B57A-EAE9C30BEA89}"/>
              </a:ext>
            </a:extLst>
          </p:cNvPr>
          <p:cNvSpPr>
            <a:spLocks noGrp="1"/>
          </p:cNvSpPr>
          <p:nvPr>
            <p:ph type="title"/>
          </p:nvPr>
        </p:nvSpPr>
        <p:spPr/>
        <p:txBody>
          <a:bodyPr/>
          <a:lstStyle/>
          <a:p>
            <a:r>
              <a:rPr lang="en-US" dirty="0"/>
              <a:t>Case Presentation 2: </a:t>
            </a:r>
          </a:p>
        </p:txBody>
      </p:sp>
      <p:graphicFrame>
        <p:nvGraphicFramePr>
          <p:cNvPr id="4" name="Diagram 3">
            <a:extLst>
              <a:ext uri="{FF2B5EF4-FFF2-40B4-BE49-F238E27FC236}">
                <a16:creationId xmlns:a16="http://schemas.microsoft.com/office/drawing/2014/main" id="{469DB6BB-8F60-4581-863F-9CC8FBFF8173}"/>
              </a:ext>
            </a:extLst>
          </p:cNvPr>
          <p:cNvGraphicFramePr/>
          <p:nvPr/>
        </p:nvGraphicFramePr>
        <p:xfrm>
          <a:off x="1590915" y="3139802"/>
          <a:ext cx="9323567" cy="30680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llout: Bent Line 4">
            <a:extLst>
              <a:ext uri="{FF2B5EF4-FFF2-40B4-BE49-F238E27FC236}">
                <a16:creationId xmlns:a16="http://schemas.microsoft.com/office/drawing/2014/main" id="{4ACA87E9-6D7C-40D9-B0A8-21191E6ACBB2}"/>
              </a:ext>
            </a:extLst>
          </p:cNvPr>
          <p:cNvSpPr/>
          <p:nvPr/>
        </p:nvSpPr>
        <p:spPr>
          <a:xfrm>
            <a:off x="7023653" y="360947"/>
            <a:ext cx="4399721" cy="1295575"/>
          </a:xfrm>
          <a:prstGeom prst="borderCallout2">
            <a:avLst>
              <a:gd name="adj1" fmla="val 18750"/>
              <a:gd name="adj2" fmla="val -1874"/>
              <a:gd name="adj3" fmla="val 18750"/>
              <a:gd name="adj4" fmla="val -16667"/>
              <a:gd name="adj5" fmla="val 108583"/>
              <a:gd name="adj6" fmla="val -722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Important considerations prior to evaluation are that this patient’s pretest probability is moderate/intermediate by Wells score AND they have history of lung disease</a:t>
            </a:r>
          </a:p>
        </p:txBody>
      </p:sp>
      <p:sp>
        <p:nvSpPr>
          <p:cNvPr id="10" name="Footer Placeholder 9">
            <a:extLst>
              <a:ext uri="{FF2B5EF4-FFF2-40B4-BE49-F238E27FC236}">
                <a16:creationId xmlns:a16="http://schemas.microsoft.com/office/drawing/2014/main" id="{F3074DC8-E40B-14D2-D269-206DE978837D}"/>
              </a:ext>
            </a:extLst>
          </p:cNvPr>
          <p:cNvSpPr>
            <a:spLocks noGrp="1"/>
          </p:cNvSpPr>
          <p:nvPr>
            <p:ph type="ftr" sz="quarter" idx="3"/>
          </p:nvPr>
        </p:nvSpPr>
        <p:spPr/>
        <p:txBody>
          <a:bodyPr/>
          <a:lstStyle/>
          <a:p>
            <a:r>
              <a:rPr lang="en-US"/>
              <a:t>BMI, body mass index; CAD, coronary artery disease; COPD, chronic obstructive pulmonary disease; CXR, chest x-ray; ECG, electrocardiogram.</a:t>
            </a:r>
          </a:p>
        </p:txBody>
      </p:sp>
    </p:spTree>
    <p:extLst>
      <p:ext uri="{BB962C8B-B14F-4D97-AF65-F5344CB8AC3E}">
        <p14:creationId xmlns:p14="http://schemas.microsoft.com/office/powerpoint/2010/main" val="762565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id="{8130A6DA-FA38-DDF5-F55C-6AC7A4727151}"/>
              </a:ext>
            </a:extLst>
          </p:cNvPr>
          <p:cNvSpPr/>
          <p:nvPr/>
        </p:nvSpPr>
        <p:spPr>
          <a:xfrm>
            <a:off x="6806143" y="5035523"/>
            <a:ext cx="1980221" cy="1079122"/>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ounded Rectangle 25">
            <a:extLst>
              <a:ext uri="{FF2B5EF4-FFF2-40B4-BE49-F238E27FC236}">
                <a16:creationId xmlns:a16="http://schemas.microsoft.com/office/drawing/2014/main" id="{32511A37-F53C-E991-C501-FF7F0C7B4C39}"/>
              </a:ext>
            </a:extLst>
          </p:cNvPr>
          <p:cNvSpPr/>
          <p:nvPr/>
        </p:nvSpPr>
        <p:spPr>
          <a:xfrm>
            <a:off x="9819713" y="5035523"/>
            <a:ext cx="2037046" cy="1067566"/>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07E93387-B4E0-A817-9BDD-46125EB90356}"/>
              </a:ext>
            </a:extLst>
          </p:cNvPr>
          <p:cNvSpPr/>
          <p:nvPr/>
        </p:nvSpPr>
        <p:spPr>
          <a:xfrm>
            <a:off x="6790113" y="3770043"/>
            <a:ext cx="1996251"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ounded Rectangle 23">
            <a:extLst>
              <a:ext uri="{FF2B5EF4-FFF2-40B4-BE49-F238E27FC236}">
                <a16:creationId xmlns:a16="http://schemas.microsoft.com/office/drawing/2014/main" id="{30560180-D166-92BA-F102-9C316A5F22C8}"/>
              </a:ext>
            </a:extLst>
          </p:cNvPr>
          <p:cNvSpPr/>
          <p:nvPr/>
        </p:nvSpPr>
        <p:spPr>
          <a:xfrm>
            <a:off x="9819713" y="3770043"/>
            <a:ext cx="2037045"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4278FBCA-32C2-A59D-3B53-9226E37EF215}"/>
              </a:ext>
            </a:extLst>
          </p:cNvPr>
          <p:cNvSpPr/>
          <p:nvPr/>
        </p:nvSpPr>
        <p:spPr>
          <a:xfrm>
            <a:off x="6132652" y="2552206"/>
            <a:ext cx="1392867" cy="90616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ounded Rectangle 21">
            <a:extLst>
              <a:ext uri="{FF2B5EF4-FFF2-40B4-BE49-F238E27FC236}">
                <a16:creationId xmlns:a16="http://schemas.microsoft.com/office/drawing/2014/main" id="{94A44984-2E6C-9A23-82AE-7AE1687B92EC}"/>
              </a:ext>
            </a:extLst>
          </p:cNvPr>
          <p:cNvSpPr/>
          <p:nvPr/>
        </p:nvSpPr>
        <p:spPr>
          <a:xfrm>
            <a:off x="9195116" y="2536903"/>
            <a:ext cx="1647679" cy="90616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ACBB0140-5B1D-1CEB-19FE-E28ABE4EDD25}"/>
              </a:ext>
            </a:extLst>
          </p:cNvPr>
          <p:cNvSpPr/>
          <p:nvPr/>
        </p:nvSpPr>
        <p:spPr>
          <a:xfrm>
            <a:off x="9195114" y="1514553"/>
            <a:ext cx="1647679"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0103C647-96DB-7271-BA99-15A8BE39A3A1}"/>
              </a:ext>
            </a:extLst>
          </p:cNvPr>
          <p:cNvSpPr/>
          <p:nvPr/>
        </p:nvSpPr>
        <p:spPr>
          <a:xfrm>
            <a:off x="6132653" y="1514553"/>
            <a:ext cx="1392866"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65DA784A-4FF7-1836-9939-CAF6FD50B45A}"/>
              </a:ext>
            </a:extLst>
          </p:cNvPr>
          <p:cNvSpPr/>
          <p:nvPr/>
        </p:nvSpPr>
        <p:spPr>
          <a:xfrm>
            <a:off x="6132651" y="420991"/>
            <a:ext cx="4710142"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572DFF59-D29B-490D-AA4F-BE6B4BCC141D}"/>
              </a:ext>
            </a:extLst>
          </p:cNvPr>
          <p:cNvGraphicFramePr>
            <a:graphicFrameLocks noGrp="1"/>
          </p:cNvGraphicFramePr>
          <p:nvPr>
            <p:extLst>
              <p:ext uri="{D42A27DB-BD31-4B8C-83A1-F6EECF244321}">
                <p14:modId xmlns:p14="http://schemas.microsoft.com/office/powerpoint/2010/main" val="4121320350"/>
              </p:ext>
            </p:extLst>
          </p:nvPr>
        </p:nvGraphicFramePr>
        <p:xfrm>
          <a:off x="921164" y="1874161"/>
          <a:ext cx="3784291" cy="3109675"/>
        </p:xfrm>
        <a:graphic>
          <a:graphicData uri="http://schemas.openxmlformats.org/drawingml/2006/table">
            <a:tbl>
              <a:tblPr firstRow="1" bandRow="1">
                <a:tableStyleId>{5940675A-B579-460E-94D1-54222C63F5DA}</a:tableStyleId>
              </a:tblPr>
              <a:tblGrid>
                <a:gridCol w="2755591">
                  <a:extLst>
                    <a:ext uri="{9D8B030D-6E8A-4147-A177-3AD203B41FA5}">
                      <a16:colId xmlns:a16="http://schemas.microsoft.com/office/drawing/2014/main" val="3899270574"/>
                    </a:ext>
                  </a:extLst>
                </a:gridCol>
                <a:gridCol w="1028700">
                  <a:extLst>
                    <a:ext uri="{9D8B030D-6E8A-4147-A177-3AD203B41FA5}">
                      <a16:colId xmlns:a16="http://schemas.microsoft.com/office/drawing/2014/main" val="3095504583"/>
                    </a:ext>
                  </a:extLst>
                </a:gridCol>
              </a:tblGrid>
              <a:tr h="500310">
                <a:tc gridSpan="2">
                  <a:txBody>
                    <a:bodyPr/>
                    <a:lstStyle/>
                    <a:p>
                      <a:r>
                        <a:rPr lang="en-CA" sz="2400" b="1" dirty="0">
                          <a:solidFill>
                            <a:schemeClr val="bg1"/>
                          </a:solidFill>
                          <a:latin typeface="Calibri" panose="020F0502020204030204" pitchFamily="34" charset="0"/>
                          <a:cs typeface="Calibri" panose="020F0502020204030204" pitchFamily="34" charset="0"/>
                        </a:rPr>
                        <a:t>Wells Score for PE</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tc hMerge="1">
                  <a:txBody>
                    <a:bodyPr/>
                    <a:lstStyle/>
                    <a:p>
                      <a:endParaRPr lang="en-CA" sz="2000" b="1"/>
                    </a:p>
                  </a:txBody>
                  <a:tcPr>
                    <a:solidFill>
                      <a:schemeClr val="accent2">
                        <a:lumMod val="20000"/>
                        <a:lumOff val="80000"/>
                      </a:schemeClr>
                    </a:solidFill>
                  </a:tcPr>
                </a:tc>
                <a:extLst>
                  <a:ext uri="{0D108BD9-81ED-4DB2-BD59-A6C34878D82A}">
                    <a16:rowId xmlns:a16="http://schemas.microsoft.com/office/drawing/2014/main" val="2448644659"/>
                  </a:ext>
                </a:extLst>
              </a:tr>
              <a:tr h="407999">
                <a:tc>
                  <a:txBody>
                    <a:bodyPr/>
                    <a:lstStyle/>
                    <a:p>
                      <a:r>
                        <a:rPr lang="en-CA" sz="1800" b="1">
                          <a:solidFill>
                            <a:schemeClr val="bg1"/>
                          </a:solidFill>
                          <a:latin typeface="Calibri" panose="020F0502020204030204" pitchFamily="34" charset="0"/>
                          <a:cs typeface="Calibri" panose="020F0502020204030204" pitchFamily="34" charset="0"/>
                        </a:rPr>
                        <a:t>Component</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tc>
                  <a:txBody>
                    <a:bodyPr/>
                    <a:lstStyle/>
                    <a:p>
                      <a:pPr algn="ctr"/>
                      <a:r>
                        <a:rPr lang="en-CA" sz="1800" b="1">
                          <a:solidFill>
                            <a:schemeClr val="bg1"/>
                          </a:solidFill>
                          <a:latin typeface="Calibri" panose="020F0502020204030204" pitchFamily="34" charset="0"/>
                          <a:cs typeface="Calibri" panose="020F0502020204030204" pitchFamily="34" charset="0"/>
                        </a:rPr>
                        <a:t>Points</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2448442275"/>
                  </a:ext>
                </a:extLst>
              </a:tr>
              <a:tr h="2201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DVT signs / symptoms</a:t>
                      </a:r>
                    </a:p>
                    <a:p>
                      <a:r>
                        <a:rPr lang="en-CA" sz="1800" dirty="0">
                          <a:solidFill>
                            <a:schemeClr val="tx1">
                              <a:lumMod val="50000"/>
                              <a:lumOff val="50000"/>
                            </a:schemeClr>
                          </a:solidFill>
                          <a:latin typeface="Calibri" panose="020F0502020204030204" pitchFamily="34" charset="0"/>
                          <a:cs typeface="Calibri" panose="020F0502020204030204" pitchFamily="34" charset="0"/>
                        </a:rPr>
                        <a:t>No alternate diagnosis</a:t>
                      </a:r>
                    </a:p>
                    <a:p>
                      <a:r>
                        <a:rPr lang="en-CA" sz="1800" dirty="0">
                          <a:solidFill>
                            <a:schemeClr val="tx1">
                              <a:lumMod val="50000"/>
                              <a:lumOff val="50000"/>
                            </a:schemeClr>
                          </a:solidFill>
                          <a:latin typeface="Calibri" panose="020F0502020204030204" pitchFamily="34" charset="0"/>
                          <a:cs typeface="Calibri" panose="020F0502020204030204" pitchFamily="34" charset="0"/>
                        </a:rPr>
                        <a:t>Tachycardia</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Immobilization/surgery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Previous DVT or PE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Hemoptysis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Active cancer</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3</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3</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4914982"/>
                  </a:ext>
                </a:extLst>
              </a:tr>
            </a:tbl>
          </a:graphicData>
        </a:graphic>
      </p:graphicFrame>
      <p:sp>
        <p:nvSpPr>
          <p:cNvPr id="5" name="TextBox 4">
            <a:extLst>
              <a:ext uri="{FF2B5EF4-FFF2-40B4-BE49-F238E27FC236}">
                <a16:creationId xmlns:a16="http://schemas.microsoft.com/office/drawing/2014/main" id="{7975F1B1-A494-4AA2-84E6-2D34E29755CD}"/>
              </a:ext>
            </a:extLst>
          </p:cNvPr>
          <p:cNvSpPr txBox="1"/>
          <p:nvPr/>
        </p:nvSpPr>
        <p:spPr>
          <a:xfrm>
            <a:off x="921164" y="5098027"/>
            <a:ext cx="4001814" cy="738664"/>
          </a:xfrm>
          <a:prstGeom prst="rect">
            <a:avLst/>
          </a:prstGeom>
          <a:noFill/>
        </p:spPr>
        <p:txBody>
          <a:bodyPr wrap="square" lIns="0" tIns="0" rIns="0" bIns="0" rtlCol="0">
            <a:spAutoFit/>
          </a:bodyPr>
          <a:lstStyle/>
          <a:p>
            <a:r>
              <a:rPr lang="en-CA" sz="1600" b="1" dirty="0">
                <a:solidFill>
                  <a:schemeClr val="tx1">
                    <a:lumMod val="50000"/>
                    <a:lumOff val="50000"/>
                  </a:schemeClr>
                </a:solidFill>
              </a:rPr>
              <a:t>Score &gt;6: </a:t>
            </a:r>
            <a:r>
              <a:rPr lang="en-CA" sz="1600" dirty="0">
                <a:solidFill>
                  <a:schemeClr val="tx1">
                    <a:lumMod val="50000"/>
                    <a:lumOff val="50000"/>
                  </a:schemeClr>
                </a:solidFill>
              </a:rPr>
              <a:t>high </a:t>
            </a:r>
            <a:r>
              <a:rPr lang="en-CA" sz="1600" dirty="0" err="1">
                <a:solidFill>
                  <a:schemeClr val="tx1">
                    <a:lumMod val="50000"/>
                    <a:lumOff val="50000"/>
                  </a:schemeClr>
                </a:solidFill>
              </a:rPr>
              <a:t>PTP</a:t>
            </a:r>
            <a:endParaRPr lang="en-CA" sz="1600" dirty="0">
              <a:solidFill>
                <a:schemeClr val="tx1">
                  <a:lumMod val="50000"/>
                  <a:lumOff val="50000"/>
                </a:schemeClr>
              </a:solidFill>
            </a:endParaRPr>
          </a:p>
          <a:p>
            <a:r>
              <a:rPr lang="en-CA" sz="1600" b="1" dirty="0">
                <a:solidFill>
                  <a:schemeClr val="tx1">
                    <a:lumMod val="50000"/>
                    <a:lumOff val="50000"/>
                  </a:schemeClr>
                </a:solidFill>
              </a:rPr>
              <a:t>Score ≥2 and ≤6: </a:t>
            </a:r>
            <a:r>
              <a:rPr lang="en-CA" sz="1600" dirty="0">
                <a:solidFill>
                  <a:schemeClr val="tx1">
                    <a:lumMod val="50000"/>
                    <a:lumOff val="50000"/>
                  </a:schemeClr>
                </a:solidFill>
              </a:rPr>
              <a:t>intermediate </a:t>
            </a:r>
            <a:r>
              <a:rPr lang="en-CA" sz="1600" dirty="0" err="1">
                <a:solidFill>
                  <a:schemeClr val="tx1">
                    <a:lumMod val="50000"/>
                    <a:lumOff val="50000"/>
                  </a:schemeClr>
                </a:solidFill>
              </a:rPr>
              <a:t>PTP</a:t>
            </a:r>
            <a:endParaRPr lang="en-CA" sz="1600" dirty="0">
              <a:solidFill>
                <a:schemeClr val="tx1">
                  <a:lumMod val="50000"/>
                  <a:lumOff val="50000"/>
                </a:schemeClr>
              </a:solidFill>
            </a:endParaRPr>
          </a:p>
          <a:p>
            <a:r>
              <a:rPr lang="en-CA" sz="1600" b="1" dirty="0">
                <a:solidFill>
                  <a:schemeClr val="tx1">
                    <a:lumMod val="50000"/>
                    <a:lumOff val="50000"/>
                  </a:schemeClr>
                </a:solidFill>
              </a:rPr>
              <a:t>Score &lt;2: </a:t>
            </a:r>
            <a:r>
              <a:rPr lang="en-CA" sz="1600" dirty="0">
                <a:solidFill>
                  <a:schemeClr val="tx1">
                    <a:lumMod val="50000"/>
                    <a:lumOff val="50000"/>
                  </a:schemeClr>
                </a:solidFill>
              </a:rPr>
              <a:t>low </a:t>
            </a:r>
            <a:r>
              <a:rPr lang="en-CA" sz="1600" dirty="0" err="1">
                <a:solidFill>
                  <a:schemeClr val="tx1">
                    <a:lumMod val="50000"/>
                    <a:lumOff val="50000"/>
                  </a:schemeClr>
                </a:solidFill>
              </a:rPr>
              <a:t>PTP</a:t>
            </a:r>
            <a:endParaRPr lang="en-CA" sz="1600" dirty="0">
              <a:solidFill>
                <a:schemeClr val="tx1">
                  <a:lumMod val="50000"/>
                  <a:lumOff val="50000"/>
                </a:schemeClr>
              </a:solidFill>
            </a:endParaRPr>
          </a:p>
        </p:txBody>
      </p:sp>
      <p:sp>
        <p:nvSpPr>
          <p:cNvPr id="9" name="Footer Placeholder 8">
            <a:extLst>
              <a:ext uri="{FF2B5EF4-FFF2-40B4-BE49-F238E27FC236}">
                <a16:creationId xmlns:a16="http://schemas.microsoft.com/office/drawing/2014/main" id="{6A14298F-D251-76A6-DBD9-14107F099008}"/>
              </a:ext>
            </a:extLst>
          </p:cNvPr>
          <p:cNvSpPr>
            <a:spLocks noGrp="1"/>
          </p:cNvSpPr>
          <p:nvPr>
            <p:ph type="ftr" sz="quarter" idx="3"/>
          </p:nvPr>
        </p:nvSpPr>
        <p:spPr/>
        <p:txBody>
          <a:bodyPr/>
          <a:lstStyle/>
          <a:p>
            <a:r>
              <a:rPr lang="en-US" dirty="0"/>
              <a:t>Wells PS, et al. </a:t>
            </a:r>
            <a:r>
              <a:rPr lang="en-US" i="1" dirty="0"/>
              <a:t>Ann Intern Med</a:t>
            </a:r>
            <a:r>
              <a:rPr lang="en-US" dirty="0"/>
              <a:t>. 2001;135(2):98-107.</a:t>
            </a:r>
          </a:p>
        </p:txBody>
      </p:sp>
      <p:sp>
        <p:nvSpPr>
          <p:cNvPr id="6" name="TextBox 5">
            <a:extLst>
              <a:ext uri="{FF2B5EF4-FFF2-40B4-BE49-F238E27FC236}">
                <a16:creationId xmlns:a16="http://schemas.microsoft.com/office/drawing/2014/main" id="{5C8EDA53-C0B3-FE44-92D3-B834CE9DC03E}"/>
              </a:ext>
            </a:extLst>
          </p:cNvPr>
          <p:cNvSpPr txBox="1"/>
          <p:nvPr/>
        </p:nvSpPr>
        <p:spPr>
          <a:xfrm>
            <a:off x="6132651" y="525503"/>
            <a:ext cx="4710143" cy="461665"/>
          </a:xfrm>
          <a:prstGeom prst="rect">
            <a:avLst/>
          </a:prstGeom>
          <a:noFill/>
        </p:spPr>
        <p:txBody>
          <a:bodyPr wrap="square" rtlCol="0" anchor="ctr">
            <a:spAutoFit/>
          </a:bodyPr>
          <a:lstStyle/>
          <a:p>
            <a:pPr algn="ctr"/>
            <a:r>
              <a:rPr lang="en-US" sz="1200" dirty="0"/>
              <a:t>Determine preset probability</a:t>
            </a:r>
          </a:p>
          <a:p>
            <a:pPr algn="ctr"/>
            <a:r>
              <a:rPr lang="en-US" sz="1200" dirty="0"/>
              <a:t>(Well’s score or Geneva score)</a:t>
            </a:r>
          </a:p>
        </p:txBody>
      </p:sp>
      <p:sp>
        <p:nvSpPr>
          <p:cNvPr id="10" name="TextBox 9">
            <a:extLst>
              <a:ext uri="{FF2B5EF4-FFF2-40B4-BE49-F238E27FC236}">
                <a16:creationId xmlns:a16="http://schemas.microsoft.com/office/drawing/2014/main" id="{94F663CE-2A44-C1F2-A407-3A7AF841BAA7}"/>
              </a:ext>
            </a:extLst>
          </p:cNvPr>
          <p:cNvSpPr txBox="1"/>
          <p:nvPr/>
        </p:nvSpPr>
        <p:spPr>
          <a:xfrm>
            <a:off x="6132653" y="1620329"/>
            <a:ext cx="1392866" cy="461665"/>
          </a:xfrm>
          <a:prstGeom prst="rect">
            <a:avLst/>
          </a:prstGeom>
          <a:noFill/>
        </p:spPr>
        <p:txBody>
          <a:bodyPr wrap="square" rtlCol="0" anchor="ctr">
            <a:spAutoFit/>
          </a:bodyPr>
          <a:lstStyle/>
          <a:p>
            <a:pPr algn="ctr"/>
            <a:r>
              <a:rPr lang="en-US" sz="1200" dirty="0"/>
              <a:t>Low or </a:t>
            </a:r>
            <a:br>
              <a:rPr lang="en-US" sz="1200" dirty="0"/>
            </a:br>
            <a:r>
              <a:rPr lang="en-US" sz="1200" dirty="0"/>
              <a:t>indeterminate</a:t>
            </a:r>
          </a:p>
        </p:txBody>
      </p:sp>
      <p:sp>
        <p:nvSpPr>
          <p:cNvPr id="11" name="TextBox 10">
            <a:extLst>
              <a:ext uri="{FF2B5EF4-FFF2-40B4-BE49-F238E27FC236}">
                <a16:creationId xmlns:a16="http://schemas.microsoft.com/office/drawing/2014/main" id="{86B5B8DA-655E-F8CD-362C-347B462BECA5}"/>
              </a:ext>
            </a:extLst>
          </p:cNvPr>
          <p:cNvSpPr txBox="1"/>
          <p:nvPr/>
        </p:nvSpPr>
        <p:spPr>
          <a:xfrm>
            <a:off x="9195114" y="1725467"/>
            <a:ext cx="1392865" cy="276999"/>
          </a:xfrm>
          <a:prstGeom prst="rect">
            <a:avLst/>
          </a:prstGeom>
          <a:noFill/>
        </p:spPr>
        <p:txBody>
          <a:bodyPr wrap="square" rtlCol="0" anchor="ctr">
            <a:spAutoFit/>
          </a:bodyPr>
          <a:lstStyle/>
          <a:p>
            <a:pPr algn="ctr"/>
            <a:r>
              <a:rPr lang="en-US" sz="1200" dirty="0"/>
              <a:t>High</a:t>
            </a:r>
          </a:p>
        </p:txBody>
      </p:sp>
      <p:sp>
        <p:nvSpPr>
          <p:cNvPr id="12" name="TextBox 11">
            <a:extLst>
              <a:ext uri="{FF2B5EF4-FFF2-40B4-BE49-F238E27FC236}">
                <a16:creationId xmlns:a16="http://schemas.microsoft.com/office/drawing/2014/main" id="{D5D2FDA6-5724-AE99-37F2-92E5B7FEF5BF}"/>
              </a:ext>
            </a:extLst>
          </p:cNvPr>
          <p:cNvSpPr txBox="1"/>
          <p:nvPr/>
        </p:nvSpPr>
        <p:spPr>
          <a:xfrm>
            <a:off x="6132651" y="2784321"/>
            <a:ext cx="1392867" cy="461665"/>
          </a:xfrm>
          <a:prstGeom prst="rect">
            <a:avLst/>
          </a:prstGeom>
          <a:noFill/>
        </p:spPr>
        <p:txBody>
          <a:bodyPr wrap="square" rtlCol="0" anchor="ctr">
            <a:spAutoFit/>
          </a:bodyPr>
          <a:lstStyle/>
          <a:p>
            <a:pPr algn="ctr"/>
            <a:r>
              <a:rPr lang="en-US" sz="1200" dirty="0"/>
              <a:t>D-dimer </a:t>
            </a:r>
          </a:p>
          <a:p>
            <a:pPr algn="ctr"/>
            <a:r>
              <a:rPr lang="en-US" sz="1200" dirty="0"/>
              <a:t>testing</a:t>
            </a:r>
          </a:p>
        </p:txBody>
      </p:sp>
      <p:sp>
        <p:nvSpPr>
          <p:cNvPr id="13" name="TextBox 12">
            <a:extLst>
              <a:ext uri="{FF2B5EF4-FFF2-40B4-BE49-F238E27FC236}">
                <a16:creationId xmlns:a16="http://schemas.microsoft.com/office/drawing/2014/main" id="{F5B97912-A2E5-140E-5230-EE6105AA10F6}"/>
              </a:ext>
            </a:extLst>
          </p:cNvPr>
          <p:cNvSpPr txBox="1"/>
          <p:nvPr/>
        </p:nvSpPr>
        <p:spPr>
          <a:xfrm>
            <a:off x="9195115" y="2686652"/>
            <a:ext cx="1647680" cy="646331"/>
          </a:xfrm>
          <a:prstGeom prst="rect">
            <a:avLst/>
          </a:prstGeom>
          <a:noFill/>
        </p:spPr>
        <p:txBody>
          <a:bodyPr wrap="square" rtlCol="0" anchor="ctr">
            <a:spAutoFit/>
          </a:bodyPr>
          <a:lstStyle/>
          <a:p>
            <a:pPr algn="ctr"/>
            <a:r>
              <a:rPr lang="en-US" sz="1200" dirty="0"/>
              <a:t>CT angiography </a:t>
            </a:r>
            <a:br>
              <a:rPr lang="en-US" sz="1200" dirty="0"/>
            </a:br>
            <a:r>
              <a:rPr lang="en-US" sz="1200" dirty="0"/>
              <a:t>pulmonary</a:t>
            </a:r>
            <a:br>
              <a:rPr lang="en-US" sz="1200" dirty="0"/>
            </a:br>
            <a:r>
              <a:rPr lang="en-US" sz="1200" dirty="0"/>
              <a:t>arteries (CTPA)</a:t>
            </a:r>
          </a:p>
        </p:txBody>
      </p:sp>
      <p:sp>
        <p:nvSpPr>
          <p:cNvPr id="14" name="TextBox 13">
            <a:extLst>
              <a:ext uri="{FF2B5EF4-FFF2-40B4-BE49-F238E27FC236}">
                <a16:creationId xmlns:a16="http://schemas.microsoft.com/office/drawing/2014/main" id="{3C493DD9-50D0-6D3A-9914-7EA0BE95130E}"/>
              </a:ext>
            </a:extLst>
          </p:cNvPr>
          <p:cNvSpPr txBox="1"/>
          <p:nvPr/>
        </p:nvSpPr>
        <p:spPr>
          <a:xfrm>
            <a:off x="6790113" y="3871519"/>
            <a:ext cx="1996251" cy="461665"/>
          </a:xfrm>
          <a:prstGeom prst="rect">
            <a:avLst/>
          </a:prstGeom>
          <a:noFill/>
        </p:spPr>
        <p:txBody>
          <a:bodyPr wrap="square" rtlCol="0" anchor="ctr">
            <a:spAutoFit/>
          </a:bodyPr>
          <a:lstStyle/>
          <a:p>
            <a:pPr algn="ctr"/>
            <a:r>
              <a:rPr lang="en-US" sz="1200" dirty="0"/>
              <a:t>If negative, </a:t>
            </a:r>
            <a:br>
              <a:rPr lang="en-US" sz="1200" dirty="0"/>
            </a:br>
            <a:r>
              <a:rPr lang="en-US" sz="1200" dirty="0"/>
              <a:t>PE ruled out</a:t>
            </a:r>
          </a:p>
        </p:txBody>
      </p:sp>
      <p:sp>
        <p:nvSpPr>
          <p:cNvPr id="15" name="TextBox 14">
            <a:extLst>
              <a:ext uri="{FF2B5EF4-FFF2-40B4-BE49-F238E27FC236}">
                <a16:creationId xmlns:a16="http://schemas.microsoft.com/office/drawing/2014/main" id="{4D05F3CF-B7D8-B5FD-B77E-1DA411516A37}"/>
              </a:ext>
            </a:extLst>
          </p:cNvPr>
          <p:cNvSpPr txBox="1"/>
          <p:nvPr/>
        </p:nvSpPr>
        <p:spPr>
          <a:xfrm>
            <a:off x="9819713" y="3871519"/>
            <a:ext cx="2037045" cy="461665"/>
          </a:xfrm>
          <a:prstGeom prst="rect">
            <a:avLst/>
          </a:prstGeom>
          <a:noFill/>
        </p:spPr>
        <p:txBody>
          <a:bodyPr wrap="square" rtlCol="0" anchor="ctr">
            <a:spAutoFit/>
          </a:bodyPr>
          <a:lstStyle/>
          <a:p>
            <a:pPr algn="ctr"/>
            <a:r>
              <a:rPr lang="en-US" sz="1200" dirty="0"/>
              <a:t>If positive, </a:t>
            </a:r>
            <a:br>
              <a:rPr lang="en-US" sz="1200" dirty="0"/>
            </a:br>
            <a:r>
              <a:rPr lang="en-US" sz="1200" dirty="0"/>
              <a:t>treat for PE</a:t>
            </a:r>
          </a:p>
        </p:txBody>
      </p:sp>
      <p:sp>
        <p:nvSpPr>
          <p:cNvPr id="16" name="TextBox 15">
            <a:extLst>
              <a:ext uri="{FF2B5EF4-FFF2-40B4-BE49-F238E27FC236}">
                <a16:creationId xmlns:a16="http://schemas.microsoft.com/office/drawing/2014/main" id="{4028E854-A309-2B35-6B64-09394BC3E022}"/>
              </a:ext>
            </a:extLst>
          </p:cNvPr>
          <p:cNvSpPr txBox="1"/>
          <p:nvPr/>
        </p:nvSpPr>
        <p:spPr>
          <a:xfrm>
            <a:off x="6806143" y="5253207"/>
            <a:ext cx="1980221" cy="646331"/>
          </a:xfrm>
          <a:prstGeom prst="rect">
            <a:avLst/>
          </a:prstGeom>
          <a:noFill/>
        </p:spPr>
        <p:txBody>
          <a:bodyPr wrap="square" rtlCol="0" anchor="ctr">
            <a:spAutoFit/>
          </a:bodyPr>
          <a:lstStyle/>
          <a:p>
            <a:pPr algn="ctr"/>
            <a:r>
              <a:rPr lang="en-US" sz="1200" dirty="0"/>
              <a:t>If positive, </a:t>
            </a:r>
            <a:br>
              <a:rPr lang="en-US" sz="1200" dirty="0"/>
            </a:br>
            <a:r>
              <a:rPr lang="en-US" sz="1200" dirty="0" err="1"/>
              <a:t>subsequesnt</a:t>
            </a:r>
            <a:r>
              <a:rPr lang="en-US" sz="1200" dirty="0"/>
              <a:t> imaging</a:t>
            </a:r>
          </a:p>
          <a:p>
            <a:pPr algn="ctr"/>
            <a:r>
              <a:rPr lang="en-US" sz="1200" dirty="0"/>
              <a:t>Required (V/Q or CTPA)</a:t>
            </a:r>
          </a:p>
        </p:txBody>
      </p:sp>
      <p:sp>
        <p:nvSpPr>
          <p:cNvPr id="17" name="TextBox 16">
            <a:extLst>
              <a:ext uri="{FF2B5EF4-FFF2-40B4-BE49-F238E27FC236}">
                <a16:creationId xmlns:a16="http://schemas.microsoft.com/office/drawing/2014/main" id="{5B76AA60-3677-9FFF-5B14-647CE5899C1E}"/>
              </a:ext>
            </a:extLst>
          </p:cNvPr>
          <p:cNvSpPr txBox="1"/>
          <p:nvPr/>
        </p:nvSpPr>
        <p:spPr>
          <a:xfrm>
            <a:off x="9819713" y="5134016"/>
            <a:ext cx="2037046" cy="830997"/>
          </a:xfrm>
          <a:prstGeom prst="rect">
            <a:avLst/>
          </a:prstGeom>
          <a:noFill/>
        </p:spPr>
        <p:txBody>
          <a:bodyPr wrap="square" rtlCol="0" anchor="ctr">
            <a:spAutoFit/>
          </a:bodyPr>
          <a:lstStyle/>
          <a:p>
            <a:pPr algn="ctr"/>
            <a:r>
              <a:rPr lang="en-US" sz="1200" dirty="0"/>
              <a:t>If negative + high PTP, alternative imaging recommended (lower </a:t>
            </a:r>
            <a:r>
              <a:rPr lang="en-US" sz="1200" dirty="0" err="1"/>
              <a:t>ext</a:t>
            </a:r>
            <a:endParaRPr lang="en-US" sz="1200" dirty="0"/>
          </a:p>
          <a:p>
            <a:pPr algn="ctr"/>
            <a:r>
              <a:rPr lang="en-US" sz="1200" dirty="0"/>
              <a:t>US and V/Q scan) + dimer</a:t>
            </a:r>
          </a:p>
        </p:txBody>
      </p:sp>
      <p:sp>
        <p:nvSpPr>
          <p:cNvPr id="29" name="Bent Arrow 28">
            <a:extLst>
              <a:ext uri="{FF2B5EF4-FFF2-40B4-BE49-F238E27FC236}">
                <a16:creationId xmlns:a16="http://schemas.microsoft.com/office/drawing/2014/main" id="{CCDC2E9F-BF78-BB27-0488-E91A2F3BB1E5}"/>
              </a:ext>
            </a:extLst>
          </p:cNvPr>
          <p:cNvSpPr/>
          <p:nvPr/>
        </p:nvSpPr>
        <p:spPr>
          <a:xfrm rot="10800000" flipH="1">
            <a:off x="8705180" y="1082625"/>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Down Arrow 29">
            <a:extLst>
              <a:ext uri="{FF2B5EF4-FFF2-40B4-BE49-F238E27FC236}">
                <a16:creationId xmlns:a16="http://schemas.microsoft.com/office/drawing/2014/main" id="{EEA03C76-5D80-85C7-4DE8-43FB1C2A2541}"/>
              </a:ext>
            </a:extLst>
          </p:cNvPr>
          <p:cNvSpPr/>
          <p:nvPr/>
        </p:nvSpPr>
        <p:spPr>
          <a:xfrm>
            <a:off x="6241833" y="2169467"/>
            <a:ext cx="278508" cy="38273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a:extLst>
              <a:ext uri="{FF2B5EF4-FFF2-40B4-BE49-F238E27FC236}">
                <a16:creationId xmlns:a16="http://schemas.microsoft.com/office/drawing/2014/main" id="{48967808-A948-4E2C-B81D-D16A36D07187}"/>
              </a:ext>
            </a:extLst>
          </p:cNvPr>
          <p:cNvSpPr/>
          <p:nvPr/>
        </p:nvSpPr>
        <p:spPr>
          <a:xfrm>
            <a:off x="9270431" y="2169467"/>
            <a:ext cx="278508" cy="38273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Bent Arrow 31">
            <a:extLst>
              <a:ext uri="{FF2B5EF4-FFF2-40B4-BE49-F238E27FC236}">
                <a16:creationId xmlns:a16="http://schemas.microsoft.com/office/drawing/2014/main" id="{00617BAB-8430-C7EE-9036-36CC6B0940DE}"/>
              </a:ext>
            </a:extLst>
          </p:cNvPr>
          <p:cNvSpPr/>
          <p:nvPr/>
        </p:nvSpPr>
        <p:spPr>
          <a:xfrm rot="10800000" flipH="1">
            <a:off x="9339814" y="3443806"/>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Bent Arrow 32">
            <a:extLst>
              <a:ext uri="{FF2B5EF4-FFF2-40B4-BE49-F238E27FC236}">
                <a16:creationId xmlns:a16="http://schemas.microsoft.com/office/drawing/2014/main" id="{64F9EA61-9D19-741C-7501-260D07CED676}"/>
              </a:ext>
            </a:extLst>
          </p:cNvPr>
          <p:cNvSpPr/>
          <p:nvPr/>
        </p:nvSpPr>
        <p:spPr>
          <a:xfrm rot="10800000" flipH="1">
            <a:off x="9339814" y="3962722"/>
            <a:ext cx="579050" cy="1796312"/>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 Arrow 33">
            <a:extLst>
              <a:ext uri="{FF2B5EF4-FFF2-40B4-BE49-F238E27FC236}">
                <a16:creationId xmlns:a16="http://schemas.microsoft.com/office/drawing/2014/main" id="{CF8802E4-B886-2422-752C-CB6A27D9EA6D}"/>
              </a:ext>
            </a:extLst>
          </p:cNvPr>
          <p:cNvSpPr/>
          <p:nvPr/>
        </p:nvSpPr>
        <p:spPr>
          <a:xfrm rot="10800000" flipH="1">
            <a:off x="6313057" y="3443806"/>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Bent Arrow 34">
            <a:extLst>
              <a:ext uri="{FF2B5EF4-FFF2-40B4-BE49-F238E27FC236}">
                <a16:creationId xmlns:a16="http://schemas.microsoft.com/office/drawing/2014/main" id="{AA4842FA-E6FC-22D8-74B4-541968938785}"/>
              </a:ext>
            </a:extLst>
          </p:cNvPr>
          <p:cNvSpPr/>
          <p:nvPr/>
        </p:nvSpPr>
        <p:spPr>
          <a:xfrm rot="10800000" flipH="1">
            <a:off x="6313057" y="3962722"/>
            <a:ext cx="579050" cy="1796312"/>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Bent Arrow 35">
            <a:extLst>
              <a:ext uri="{FF2B5EF4-FFF2-40B4-BE49-F238E27FC236}">
                <a16:creationId xmlns:a16="http://schemas.microsoft.com/office/drawing/2014/main" id="{FBC88915-8E31-BBA1-07DD-31D3297C67CC}"/>
              </a:ext>
            </a:extLst>
          </p:cNvPr>
          <p:cNvSpPr/>
          <p:nvPr/>
        </p:nvSpPr>
        <p:spPr>
          <a:xfrm rot="10800000">
            <a:off x="7422192" y="1082625"/>
            <a:ext cx="533173"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62904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id="{8130A6DA-FA38-DDF5-F55C-6AC7A4727151}"/>
              </a:ext>
            </a:extLst>
          </p:cNvPr>
          <p:cNvSpPr/>
          <p:nvPr/>
        </p:nvSpPr>
        <p:spPr>
          <a:xfrm>
            <a:off x="6806143" y="5035523"/>
            <a:ext cx="1980221" cy="1079122"/>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ounded Rectangle 25">
            <a:extLst>
              <a:ext uri="{FF2B5EF4-FFF2-40B4-BE49-F238E27FC236}">
                <a16:creationId xmlns:a16="http://schemas.microsoft.com/office/drawing/2014/main" id="{32511A37-F53C-E991-C501-FF7F0C7B4C39}"/>
              </a:ext>
            </a:extLst>
          </p:cNvPr>
          <p:cNvSpPr/>
          <p:nvPr/>
        </p:nvSpPr>
        <p:spPr>
          <a:xfrm>
            <a:off x="9819713" y="5035523"/>
            <a:ext cx="2037046" cy="1067566"/>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07E93387-B4E0-A817-9BDD-46125EB90356}"/>
              </a:ext>
            </a:extLst>
          </p:cNvPr>
          <p:cNvSpPr/>
          <p:nvPr/>
        </p:nvSpPr>
        <p:spPr>
          <a:xfrm>
            <a:off x="6790113" y="3770043"/>
            <a:ext cx="1996251"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ounded Rectangle 23">
            <a:extLst>
              <a:ext uri="{FF2B5EF4-FFF2-40B4-BE49-F238E27FC236}">
                <a16:creationId xmlns:a16="http://schemas.microsoft.com/office/drawing/2014/main" id="{30560180-D166-92BA-F102-9C316A5F22C8}"/>
              </a:ext>
            </a:extLst>
          </p:cNvPr>
          <p:cNvSpPr/>
          <p:nvPr/>
        </p:nvSpPr>
        <p:spPr>
          <a:xfrm>
            <a:off x="9819713" y="3770043"/>
            <a:ext cx="2037045"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4278FBCA-32C2-A59D-3B53-9226E37EF215}"/>
              </a:ext>
            </a:extLst>
          </p:cNvPr>
          <p:cNvSpPr/>
          <p:nvPr/>
        </p:nvSpPr>
        <p:spPr>
          <a:xfrm>
            <a:off x="6132652" y="2552206"/>
            <a:ext cx="1392867" cy="90616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ounded Rectangle 21">
            <a:extLst>
              <a:ext uri="{FF2B5EF4-FFF2-40B4-BE49-F238E27FC236}">
                <a16:creationId xmlns:a16="http://schemas.microsoft.com/office/drawing/2014/main" id="{94A44984-2E6C-9A23-82AE-7AE1687B92EC}"/>
              </a:ext>
            </a:extLst>
          </p:cNvPr>
          <p:cNvSpPr/>
          <p:nvPr/>
        </p:nvSpPr>
        <p:spPr>
          <a:xfrm>
            <a:off x="9195116" y="2536903"/>
            <a:ext cx="1647679" cy="90616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ACBB0140-5B1D-1CEB-19FE-E28ABE4EDD25}"/>
              </a:ext>
            </a:extLst>
          </p:cNvPr>
          <p:cNvSpPr/>
          <p:nvPr/>
        </p:nvSpPr>
        <p:spPr>
          <a:xfrm>
            <a:off x="9195114" y="1514553"/>
            <a:ext cx="1647679"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0103C647-96DB-7271-BA99-15A8BE39A3A1}"/>
              </a:ext>
            </a:extLst>
          </p:cNvPr>
          <p:cNvSpPr/>
          <p:nvPr/>
        </p:nvSpPr>
        <p:spPr>
          <a:xfrm>
            <a:off x="6132653" y="1514553"/>
            <a:ext cx="1392866"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65DA784A-4FF7-1836-9939-CAF6FD50B45A}"/>
              </a:ext>
            </a:extLst>
          </p:cNvPr>
          <p:cNvSpPr/>
          <p:nvPr/>
        </p:nvSpPr>
        <p:spPr>
          <a:xfrm>
            <a:off x="6132651" y="420991"/>
            <a:ext cx="4710142"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llout: Bent Line 2">
            <a:extLst>
              <a:ext uri="{FF2B5EF4-FFF2-40B4-BE49-F238E27FC236}">
                <a16:creationId xmlns:a16="http://schemas.microsoft.com/office/drawing/2014/main" id="{208E30B7-E78F-4E9D-9272-07E410B5EB66}"/>
              </a:ext>
            </a:extLst>
          </p:cNvPr>
          <p:cNvSpPr/>
          <p:nvPr/>
        </p:nvSpPr>
        <p:spPr>
          <a:xfrm flipH="1">
            <a:off x="3183844" y="420991"/>
            <a:ext cx="2160104" cy="1236011"/>
          </a:xfrm>
          <a:prstGeom prst="borderCallout2">
            <a:avLst>
              <a:gd name="adj1" fmla="val 106335"/>
              <a:gd name="adj2" fmla="val 6546"/>
              <a:gd name="adj3" fmla="val 131847"/>
              <a:gd name="adj4" fmla="val 6202"/>
              <a:gd name="adj5" fmla="val 201599"/>
              <a:gd name="adj6" fmla="val -349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D-dimer has low utility in hospitalized, postsurgical or pregnant patients</a:t>
            </a:r>
          </a:p>
        </p:txBody>
      </p:sp>
      <p:graphicFrame>
        <p:nvGraphicFramePr>
          <p:cNvPr id="4" name="Table 3">
            <a:extLst>
              <a:ext uri="{FF2B5EF4-FFF2-40B4-BE49-F238E27FC236}">
                <a16:creationId xmlns:a16="http://schemas.microsoft.com/office/drawing/2014/main" id="{572DFF59-D29B-490D-AA4F-BE6B4BCC141D}"/>
              </a:ext>
            </a:extLst>
          </p:cNvPr>
          <p:cNvGraphicFramePr>
            <a:graphicFrameLocks noGrp="1"/>
          </p:cNvGraphicFramePr>
          <p:nvPr/>
        </p:nvGraphicFramePr>
        <p:xfrm>
          <a:off x="921164" y="1874161"/>
          <a:ext cx="3784291" cy="3109675"/>
        </p:xfrm>
        <a:graphic>
          <a:graphicData uri="http://schemas.openxmlformats.org/drawingml/2006/table">
            <a:tbl>
              <a:tblPr firstRow="1" bandRow="1">
                <a:tableStyleId>{5940675A-B579-460E-94D1-54222C63F5DA}</a:tableStyleId>
              </a:tblPr>
              <a:tblGrid>
                <a:gridCol w="2755591">
                  <a:extLst>
                    <a:ext uri="{9D8B030D-6E8A-4147-A177-3AD203B41FA5}">
                      <a16:colId xmlns:a16="http://schemas.microsoft.com/office/drawing/2014/main" val="3899270574"/>
                    </a:ext>
                  </a:extLst>
                </a:gridCol>
                <a:gridCol w="1028700">
                  <a:extLst>
                    <a:ext uri="{9D8B030D-6E8A-4147-A177-3AD203B41FA5}">
                      <a16:colId xmlns:a16="http://schemas.microsoft.com/office/drawing/2014/main" val="3095504583"/>
                    </a:ext>
                  </a:extLst>
                </a:gridCol>
              </a:tblGrid>
              <a:tr h="500310">
                <a:tc gridSpan="2">
                  <a:txBody>
                    <a:bodyPr/>
                    <a:lstStyle/>
                    <a:p>
                      <a:r>
                        <a:rPr lang="en-CA" sz="2400" b="1" dirty="0">
                          <a:solidFill>
                            <a:schemeClr val="bg1"/>
                          </a:solidFill>
                          <a:latin typeface="Calibri" panose="020F0502020204030204" pitchFamily="34" charset="0"/>
                          <a:cs typeface="Calibri" panose="020F0502020204030204" pitchFamily="34" charset="0"/>
                        </a:rPr>
                        <a:t>Wells Score for PE</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tc hMerge="1">
                  <a:txBody>
                    <a:bodyPr/>
                    <a:lstStyle/>
                    <a:p>
                      <a:endParaRPr lang="en-CA" sz="2000" b="1"/>
                    </a:p>
                  </a:txBody>
                  <a:tcPr>
                    <a:solidFill>
                      <a:schemeClr val="accent2">
                        <a:lumMod val="20000"/>
                        <a:lumOff val="80000"/>
                      </a:schemeClr>
                    </a:solidFill>
                  </a:tcPr>
                </a:tc>
                <a:extLst>
                  <a:ext uri="{0D108BD9-81ED-4DB2-BD59-A6C34878D82A}">
                    <a16:rowId xmlns:a16="http://schemas.microsoft.com/office/drawing/2014/main" val="2448644659"/>
                  </a:ext>
                </a:extLst>
              </a:tr>
              <a:tr h="407999">
                <a:tc>
                  <a:txBody>
                    <a:bodyPr/>
                    <a:lstStyle/>
                    <a:p>
                      <a:r>
                        <a:rPr lang="en-CA" sz="1800" b="1">
                          <a:solidFill>
                            <a:schemeClr val="bg1"/>
                          </a:solidFill>
                          <a:latin typeface="Calibri" panose="020F0502020204030204" pitchFamily="34" charset="0"/>
                          <a:cs typeface="Calibri" panose="020F0502020204030204" pitchFamily="34" charset="0"/>
                        </a:rPr>
                        <a:t>Component</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tc>
                  <a:txBody>
                    <a:bodyPr/>
                    <a:lstStyle/>
                    <a:p>
                      <a:pPr algn="ctr"/>
                      <a:r>
                        <a:rPr lang="en-CA" sz="1800" b="1">
                          <a:solidFill>
                            <a:schemeClr val="bg1"/>
                          </a:solidFill>
                          <a:latin typeface="Calibri" panose="020F0502020204030204" pitchFamily="34" charset="0"/>
                          <a:cs typeface="Calibri" panose="020F0502020204030204" pitchFamily="34" charset="0"/>
                        </a:rPr>
                        <a:t>Points</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2448442275"/>
                  </a:ext>
                </a:extLst>
              </a:tr>
              <a:tr h="2201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DVT signs / symptoms</a:t>
                      </a:r>
                    </a:p>
                    <a:p>
                      <a:r>
                        <a:rPr lang="en-CA" sz="1800" dirty="0">
                          <a:solidFill>
                            <a:schemeClr val="tx1">
                              <a:lumMod val="50000"/>
                              <a:lumOff val="50000"/>
                            </a:schemeClr>
                          </a:solidFill>
                          <a:latin typeface="Calibri" panose="020F0502020204030204" pitchFamily="34" charset="0"/>
                          <a:cs typeface="Calibri" panose="020F0502020204030204" pitchFamily="34" charset="0"/>
                        </a:rPr>
                        <a:t>No alternate diagnosis</a:t>
                      </a:r>
                    </a:p>
                    <a:p>
                      <a:r>
                        <a:rPr lang="en-CA" sz="1800" dirty="0">
                          <a:solidFill>
                            <a:schemeClr val="tx1">
                              <a:lumMod val="50000"/>
                              <a:lumOff val="50000"/>
                            </a:schemeClr>
                          </a:solidFill>
                          <a:latin typeface="Calibri" panose="020F0502020204030204" pitchFamily="34" charset="0"/>
                          <a:cs typeface="Calibri" panose="020F0502020204030204" pitchFamily="34" charset="0"/>
                        </a:rPr>
                        <a:t>Tachycardia</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Immobilization/surgery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Previous DVT or PE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Hemoptysis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Active cancer</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3</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3</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4914982"/>
                  </a:ext>
                </a:extLst>
              </a:tr>
            </a:tbl>
          </a:graphicData>
        </a:graphic>
      </p:graphicFrame>
      <p:sp>
        <p:nvSpPr>
          <p:cNvPr id="5" name="TextBox 4">
            <a:extLst>
              <a:ext uri="{FF2B5EF4-FFF2-40B4-BE49-F238E27FC236}">
                <a16:creationId xmlns:a16="http://schemas.microsoft.com/office/drawing/2014/main" id="{7975F1B1-A494-4AA2-84E6-2D34E29755CD}"/>
              </a:ext>
            </a:extLst>
          </p:cNvPr>
          <p:cNvSpPr txBox="1"/>
          <p:nvPr/>
        </p:nvSpPr>
        <p:spPr>
          <a:xfrm>
            <a:off x="921164" y="5098027"/>
            <a:ext cx="4001814" cy="738664"/>
          </a:xfrm>
          <a:prstGeom prst="rect">
            <a:avLst/>
          </a:prstGeom>
          <a:noFill/>
        </p:spPr>
        <p:txBody>
          <a:bodyPr wrap="square" lIns="0" tIns="0" rIns="0" bIns="0" rtlCol="0">
            <a:spAutoFit/>
          </a:bodyPr>
          <a:lstStyle/>
          <a:p>
            <a:r>
              <a:rPr lang="en-CA" sz="1600" b="1" dirty="0">
                <a:solidFill>
                  <a:schemeClr val="tx1">
                    <a:lumMod val="50000"/>
                    <a:lumOff val="50000"/>
                  </a:schemeClr>
                </a:solidFill>
              </a:rPr>
              <a:t>Score &gt;6: </a:t>
            </a:r>
            <a:r>
              <a:rPr lang="en-CA" sz="1600" dirty="0">
                <a:solidFill>
                  <a:schemeClr val="tx1">
                    <a:lumMod val="50000"/>
                    <a:lumOff val="50000"/>
                  </a:schemeClr>
                </a:solidFill>
              </a:rPr>
              <a:t>high </a:t>
            </a:r>
            <a:r>
              <a:rPr lang="en-CA" sz="1600" dirty="0" err="1">
                <a:solidFill>
                  <a:schemeClr val="tx1">
                    <a:lumMod val="50000"/>
                    <a:lumOff val="50000"/>
                  </a:schemeClr>
                </a:solidFill>
              </a:rPr>
              <a:t>PTP</a:t>
            </a:r>
            <a:endParaRPr lang="en-CA" sz="1600" dirty="0">
              <a:solidFill>
                <a:schemeClr val="tx1">
                  <a:lumMod val="50000"/>
                  <a:lumOff val="50000"/>
                </a:schemeClr>
              </a:solidFill>
            </a:endParaRPr>
          </a:p>
          <a:p>
            <a:r>
              <a:rPr lang="en-CA" sz="1600" b="1" dirty="0">
                <a:solidFill>
                  <a:schemeClr val="tx1">
                    <a:lumMod val="50000"/>
                    <a:lumOff val="50000"/>
                  </a:schemeClr>
                </a:solidFill>
              </a:rPr>
              <a:t>Score ≥2 and ≤6: </a:t>
            </a:r>
            <a:r>
              <a:rPr lang="en-CA" sz="1600" dirty="0">
                <a:solidFill>
                  <a:schemeClr val="tx1">
                    <a:lumMod val="50000"/>
                    <a:lumOff val="50000"/>
                  </a:schemeClr>
                </a:solidFill>
              </a:rPr>
              <a:t>intermediate </a:t>
            </a:r>
            <a:r>
              <a:rPr lang="en-CA" sz="1600" dirty="0" err="1">
                <a:solidFill>
                  <a:schemeClr val="tx1">
                    <a:lumMod val="50000"/>
                    <a:lumOff val="50000"/>
                  </a:schemeClr>
                </a:solidFill>
              </a:rPr>
              <a:t>PTP</a:t>
            </a:r>
            <a:endParaRPr lang="en-CA" sz="1600" dirty="0">
              <a:solidFill>
                <a:schemeClr val="tx1">
                  <a:lumMod val="50000"/>
                  <a:lumOff val="50000"/>
                </a:schemeClr>
              </a:solidFill>
            </a:endParaRPr>
          </a:p>
          <a:p>
            <a:r>
              <a:rPr lang="en-CA" sz="1600" b="1" dirty="0">
                <a:solidFill>
                  <a:schemeClr val="tx1">
                    <a:lumMod val="50000"/>
                    <a:lumOff val="50000"/>
                  </a:schemeClr>
                </a:solidFill>
              </a:rPr>
              <a:t>Score &lt;2: </a:t>
            </a:r>
            <a:r>
              <a:rPr lang="en-CA" sz="1600" dirty="0">
                <a:solidFill>
                  <a:schemeClr val="tx1">
                    <a:lumMod val="50000"/>
                    <a:lumOff val="50000"/>
                  </a:schemeClr>
                </a:solidFill>
              </a:rPr>
              <a:t>low </a:t>
            </a:r>
            <a:r>
              <a:rPr lang="en-CA" sz="1600" dirty="0" err="1">
                <a:solidFill>
                  <a:schemeClr val="tx1">
                    <a:lumMod val="50000"/>
                    <a:lumOff val="50000"/>
                  </a:schemeClr>
                </a:solidFill>
              </a:rPr>
              <a:t>PTP</a:t>
            </a:r>
            <a:endParaRPr lang="en-CA" sz="1600" dirty="0">
              <a:solidFill>
                <a:schemeClr val="tx1">
                  <a:lumMod val="50000"/>
                  <a:lumOff val="50000"/>
                </a:schemeClr>
              </a:solidFill>
            </a:endParaRPr>
          </a:p>
        </p:txBody>
      </p:sp>
      <p:sp>
        <p:nvSpPr>
          <p:cNvPr id="9" name="Footer Placeholder 8">
            <a:extLst>
              <a:ext uri="{FF2B5EF4-FFF2-40B4-BE49-F238E27FC236}">
                <a16:creationId xmlns:a16="http://schemas.microsoft.com/office/drawing/2014/main" id="{6A14298F-D251-76A6-DBD9-14107F099008}"/>
              </a:ext>
            </a:extLst>
          </p:cNvPr>
          <p:cNvSpPr>
            <a:spLocks noGrp="1"/>
          </p:cNvSpPr>
          <p:nvPr>
            <p:ph type="ftr" sz="quarter" idx="3"/>
          </p:nvPr>
        </p:nvSpPr>
        <p:spPr/>
        <p:txBody>
          <a:bodyPr/>
          <a:lstStyle/>
          <a:p>
            <a:r>
              <a:rPr lang="en-US" dirty="0"/>
              <a:t>Wells PS, et al. </a:t>
            </a:r>
            <a:r>
              <a:rPr lang="en-US" i="1" dirty="0"/>
              <a:t>Ann Intern Med</a:t>
            </a:r>
            <a:r>
              <a:rPr lang="en-US" dirty="0"/>
              <a:t>. 2001;135(2):98-107.</a:t>
            </a:r>
          </a:p>
        </p:txBody>
      </p:sp>
      <p:sp>
        <p:nvSpPr>
          <p:cNvPr id="6" name="TextBox 5">
            <a:extLst>
              <a:ext uri="{FF2B5EF4-FFF2-40B4-BE49-F238E27FC236}">
                <a16:creationId xmlns:a16="http://schemas.microsoft.com/office/drawing/2014/main" id="{5C8EDA53-C0B3-FE44-92D3-B834CE9DC03E}"/>
              </a:ext>
            </a:extLst>
          </p:cNvPr>
          <p:cNvSpPr txBox="1"/>
          <p:nvPr/>
        </p:nvSpPr>
        <p:spPr>
          <a:xfrm>
            <a:off x="6132651" y="525503"/>
            <a:ext cx="4710143" cy="461665"/>
          </a:xfrm>
          <a:prstGeom prst="rect">
            <a:avLst/>
          </a:prstGeom>
          <a:noFill/>
        </p:spPr>
        <p:txBody>
          <a:bodyPr wrap="square" rtlCol="0" anchor="ctr">
            <a:spAutoFit/>
          </a:bodyPr>
          <a:lstStyle/>
          <a:p>
            <a:pPr algn="ctr"/>
            <a:r>
              <a:rPr lang="en-US" sz="1200" dirty="0"/>
              <a:t>Determine preset probability</a:t>
            </a:r>
          </a:p>
          <a:p>
            <a:pPr algn="ctr"/>
            <a:r>
              <a:rPr lang="en-US" sz="1200" dirty="0"/>
              <a:t>(Well’s score or Geneva score)</a:t>
            </a:r>
          </a:p>
        </p:txBody>
      </p:sp>
      <p:sp>
        <p:nvSpPr>
          <p:cNvPr id="10" name="TextBox 9">
            <a:extLst>
              <a:ext uri="{FF2B5EF4-FFF2-40B4-BE49-F238E27FC236}">
                <a16:creationId xmlns:a16="http://schemas.microsoft.com/office/drawing/2014/main" id="{94F663CE-2A44-C1F2-A407-3A7AF841BAA7}"/>
              </a:ext>
            </a:extLst>
          </p:cNvPr>
          <p:cNvSpPr txBox="1"/>
          <p:nvPr/>
        </p:nvSpPr>
        <p:spPr>
          <a:xfrm>
            <a:off x="6132653" y="1620329"/>
            <a:ext cx="1392866" cy="461665"/>
          </a:xfrm>
          <a:prstGeom prst="rect">
            <a:avLst/>
          </a:prstGeom>
          <a:noFill/>
        </p:spPr>
        <p:txBody>
          <a:bodyPr wrap="square" rtlCol="0" anchor="ctr">
            <a:spAutoFit/>
          </a:bodyPr>
          <a:lstStyle/>
          <a:p>
            <a:pPr algn="ctr"/>
            <a:r>
              <a:rPr lang="en-US" sz="1200" dirty="0"/>
              <a:t>Low or </a:t>
            </a:r>
            <a:br>
              <a:rPr lang="en-US" sz="1200" dirty="0"/>
            </a:br>
            <a:r>
              <a:rPr lang="en-US" sz="1200" dirty="0"/>
              <a:t>indeterminate</a:t>
            </a:r>
          </a:p>
        </p:txBody>
      </p:sp>
      <p:sp>
        <p:nvSpPr>
          <p:cNvPr id="11" name="TextBox 10">
            <a:extLst>
              <a:ext uri="{FF2B5EF4-FFF2-40B4-BE49-F238E27FC236}">
                <a16:creationId xmlns:a16="http://schemas.microsoft.com/office/drawing/2014/main" id="{86B5B8DA-655E-F8CD-362C-347B462BECA5}"/>
              </a:ext>
            </a:extLst>
          </p:cNvPr>
          <p:cNvSpPr txBox="1"/>
          <p:nvPr/>
        </p:nvSpPr>
        <p:spPr>
          <a:xfrm>
            <a:off x="9195114" y="1725467"/>
            <a:ext cx="1392865" cy="276999"/>
          </a:xfrm>
          <a:prstGeom prst="rect">
            <a:avLst/>
          </a:prstGeom>
          <a:noFill/>
        </p:spPr>
        <p:txBody>
          <a:bodyPr wrap="square" rtlCol="0" anchor="ctr">
            <a:spAutoFit/>
          </a:bodyPr>
          <a:lstStyle/>
          <a:p>
            <a:pPr algn="ctr"/>
            <a:r>
              <a:rPr lang="en-US" sz="1200" dirty="0"/>
              <a:t>High</a:t>
            </a:r>
          </a:p>
        </p:txBody>
      </p:sp>
      <p:sp>
        <p:nvSpPr>
          <p:cNvPr id="12" name="TextBox 11">
            <a:extLst>
              <a:ext uri="{FF2B5EF4-FFF2-40B4-BE49-F238E27FC236}">
                <a16:creationId xmlns:a16="http://schemas.microsoft.com/office/drawing/2014/main" id="{D5D2FDA6-5724-AE99-37F2-92E5B7FEF5BF}"/>
              </a:ext>
            </a:extLst>
          </p:cNvPr>
          <p:cNvSpPr txBox="1"/>
          <p:nvPr/>
        </p:nvSpPr>
        <p:spPr>
          <a:xfrm>
            <a:off x="6132651" y="2784321"/>
            <a:ext cx="1392867" cy="461665"/>
          </a:xfrm>
          <a:prstGeom prst="rect">
            <a:avLst/>
          </a:prstGeom>
          <a:noFill/>
        </p:spPr>
        <p:txBody>
          <a:bodyPr wrap="square" rtlCol="0" anchor="ctr">
            <a:spAutoFit/>
          </a:bodyPr>
          <a:lstStyle/>
          <a:p>
            <a:pPr algn="ctr"/>
            <a:r>
              <a:rPr lang="en-US" sz="1200" dirty="0"/>
              <a:t>D-dimer </a:t>
            </a:r>
          </a:p>
          <a:p>
            <a:pPr algn="ctr"/>
            <a:r>
              <a:rPr lang="en-US" sz="1200" dirty="0"/>
              <a:t>testing</a:t>
            </a:r>
          </a:p>
        </p:txBody>
      </p:sp>
      <p:sp>
        <p:nvSpPr>
          <p:cNvPr id="13" name="TextBox 12">
            <a:extLst>
              <a:ext uri="{FF2B5EF4-FFF2-40B4-BE49-F238E27FC236}">
                <a16:creationId xmlns:a16="http://schemas.microsoft.com/office/drawing/2014/main" id="{F5B97912-A2E5-140E-5230-EE6105AA10F6}"/>
              </a:ext>
            </a:extLst>
          </p:cNvPr>
          <p:cNvSpPr txBox="1"/>
          <p:nvPr/>
        </p:nvSpPr>
        <p:spPr>
          <a:xfrm>
            <a:off x="9195115" y="2686652"/>
            <a:ext cx="1647680" cy="646331"/>
          </a:xfrm>
          <a:prstGeom prst="rect">
            <a:avLst/>
          </a:prstGeom>
          <a:noFill/>
        </p:spPr>
        <p:txBody>
          <a:bodyPr wrap="square" rtlCol="0" anchor="ctr">
            <a:spAutoFit/>
          </a:bodyPr>
          <a:lstStyle/>
          <a:p>
            <a:pPr algn="ctr"/>
            <a:r>
              <a:rPr lang="en-US" sz="1200" dirty="0"/>
              <a:t>CT angiography </a:t>
            </a:r>
            <a:br>
              <a:rPr lang="en-US" sz="1200" dirty="0"/>
            </a:br>
            <a:r>
              <a:rPr lang="en-US" sz="1200" dirty="0"/>
              <a:t>pulmonary</a:t>
            </a:r>
            <a:br>
              <a:rPr lang="en-US" sz="1200" dirty="0"/>
            </a:br>
            <a:r>
              <a:rPr lang="en-US" sz="1200" dirty="0"/>
              <a:t>arteries (CTPA)</a:t>
            </a:r>
          </a:p>
        </p:txBody>
      </p:sp>
      <p:sp>
        <p:nvSpPr>
          <p:cNvPr id="14" name="TextBox 13">
            <a:extLst>
              <a:ext uri="{FF2B5EF4-FFF2-40B4-BE49-F238E27FC236}">
                <a16:creationId xmlns:a16="http://schemas.microsoft.com/office/drawing/2014/main" id="{3C493DD9-50D0-6D3A-9914-7EA0BE95130E}"/>
              </a:ext>
            </a:extLst>
          </p:cNvPr>
          <p:cNvSpPr txBox="1"/>
          <p:nvPr/>
        </p:nvSpPr>
        <p:spPr>
          <a:xfrm>
            <a:off x="6790113" y="3871519"/>
            <a:ext cx="1996251" cy="461665"/>
          </a:xfrm>
          <a:prstGeom prst="rect">
            <a:avLst/>
          </a:prstGeom>
          <a:noFill/>
        </p:spPr>
        <p:txBody>
          <a:bodyPr wrap="square" rtlCol="0" anchor="ctr">
            <a:spAutoFit/>
          </a:bodyPr>
          <a:lstStyle/>
          <a:p>
            <a:pPr algn="ctr"/>
            <a:r>
              <a:rPr lang="en-US" sz="1200" dirty="0"/>
              <a:t>If negative, </a:t>
            </a:r>
            <a:br>
              <a:rPr lang="en-US" sz="1200" dirty="0"/>
            </a:br>
            <a:r>
              <a:rPr lang="en-US" sz="1200" dirty="0"/>
              <a:t>PE ruled out</a:t>
            </a:r>
          </a:p>
        </p:txBody>
      </p:sp>
      <p:sp>
        <p:nvSpPr>
          <p:cNvPr id="15" name="TextBox 14">
            <a:extLst>
              <a:ext uri="{FF2B5EF4-FFF2-40B4-BE49-F238E27FC236}">
                <a16:creationId xmlns:a16="http://schemas.microsoft.com/office/drawing/2014/main" id="{4D05F3CF-B7D8-B5FD-B77E-1DA411516A37}"/>
              </a:ext>
            </a:extLst>
          </p:cNvPr>
          <p:cNvSpPr txBox="1"/>
          <p:nvPr/>
        </p:nvSpPr>
        <p:spPr>
          <a:xfrm>
            <a:off x="9819713" y="3871519"/>
            <a:ext cx="2037045" cy="461665"/>
          </a:xfrm>
          <a:prstGeom prst="rect">
            <a:avLst/>
          </a:prstGeom>
          <a:noFill/>
        </p:spPr>
        <p:txBody>
          <a:bodyPr wrap="square" rtlCol="0" anchor="ctr">
            <a:spAutoFit/>
          </a:bodyPr>
          <a:lstStyle/>
          <a:p>
            <a:pPr algn="ctr"/>
            <a:r>
              <a:rPr lang="en-US" sz="1200" dirty="0"/>
              <a:t>If positive, </a:t>
            </a:r>
            <a:br>
              <a:rPr lang="en-US" sz="1200" dirty="0"/>
            </a:br>
            <a:r>
              <a:rPr lang="en-US" sz="1200" dirty="0"/>
              <a:t>treat for PE</a:t>
            </a:r>
          </a:p>
        </p:txBody>
      </p:sp>
      <p:sp>
        <p:nvSpPr>
          <p:cNvPr id="16" name="TextBox 15">
            <a:extLst>
              <a:ext uri="{FF2B5EF4-FFF2-40B4-BE49-F238E27FC236}">
                <a16:creationId xmlns:a16="http://schemas.microsoft.com/office/drawing/2014/main" id="{4028E854-A309-2B35-6B64-09394BC3E022}"/>
              </a:ext>
            </a:extLst>
          </p:cNvPr>
          <p:cNvSpPr txBox="1"/>
          <p:nvPr/>
        </p:nvSpPr>
        <p:spPr>
          <a:xfrm>
            <a:off x="6806143" y="5253207"/>
            <a:ext cx="1980221" cy="646331"/>
          </a:xfrm>
          <a:prstGeom prst="rect">
            <a:avLst/>
          </a:prstGeom>
          <a:noFill/>
        </p:spPr>
        <p:txBody>
          <a:bodyPr wrap="square" rtlCol="0" anchor="ctr">
            <a:spAutoFit/>
          </a:bodyPr>
          <a:lstStyle/>
          <a:p>
            <a:pPr algn="ctr"/>
            <a:r>
              <a:rPr lang="en-US" sz="1200" dirty="0"/>
              <a:t>If positive, </a:t>
            </a:r>
            <a:br>
              <a:rPr lang="en-US" sz="1200" dirty="0"/>
            </a:br>
            <a:r>
              <a:rPr lang="en-US" sz="1200" dirty="0" err="1"/>
              <a:t>subsequesnt</a:t>
            </a:r>
            <a:r>
              <a:rPr lang="en-US" sz="1200" dirty="0"/>
              <a:t> imaging</a:t>
            </a:r>
          </a:p>
          <a:p>
            <a:pPr algn="ctr"/>
            <a:r>
              <a:rPr lang="en-US" sz="1200" dirty="0"/>
              <a:t>Required (V/Q or CTPA)</a:t>
            </a:r>
          </a:p>
        </p:txBody>
      </p:sp>
      <p:sp>
        <p:nvSpPr>
          <p:cNvPr id="17" name="TextBox 16">
            <a:extLst>
              <a:ext uri="{FF2B5EF4-FFF2-40B4-BE49-F238E27FC236}">
                <a16:creationId xmlns:a16="http://schemas.microsoft.com/office/drawing/2014/main" id="{5B76AA60-3677-9FFF-5B14-647CE5899C1E}"/>
              </a:ext>
            </a:extLst>
          </p:cNvPr>
          <p:cNvSpPr txBox="1"/>
          <p:nvPr/>
        </p:nvSpPr>
        <p:spPr>
          <a:xfrm>
            <a:off x="9819713" y="5134016"/>
            <a:ext cx="2037046" cy="830997"/>
          </a:xfrm>
          <a:prstGeom prst="rect">
            <a:avLst/>
          </a:prstGeom>
          <a:noFill/>
        </p:spPr>
        <p:txBody>
          <a:bodyPr wrap="square" rtlCol="0" anchor="ctr">
            <a:spAutoFit/>
          </a:bodyPr>
          <a:lstStyle/>
          <a:p>
            <a:pPr algn="ctr"/>
            <a:r>
              <a:rPr lang="en-US" sz="1200" dirty="0"/>
              <a:t>If negative + high PTP, alternative imaging recommended (lower </a:t>
            </a:r>
            <a:r>
              <a:rPr lang="en-US" sz="1200" dirty="0" err="1"/>
              <a:t>ext</a:t>
            </a:r>
            <a:endParaRPr lang="en-US" sz="1200" dirty="0"/>
          </a:p>
          <a:p>
            <a:pPr algn="ctr"/>
            <a:r>
              <a:rPr lang="en-US" sz="1200" dirty="0"/>
              <a:t>US and V/Q scan) + dimer</a:t>
            </a:r>
          </a:p>
        </p:txBody>
      </p:sp>
      <p:sp>
        <p:nvSpPr>
          <p:cNvPr id="29" name="Bent Arrow 28">
            <a:extLst>
              <a:ext uri="{FF2B5EF4-FFF2-40B4-BE49-F238E27FC236}">
                <a16:creationId xmlns:a16="http://schemas.microsoft.com/office/drawing/2014/main" id="{CCDC2E9F-BF78-BB27-0488-E91A2F3BB1E5}"/>
              </a:ext>
            </a:extLst>
          </p:cNvPr>
          <p:cNvSpPr/>
          <p:nvPr/>
        </p:nvSpPr>
        <p:spPr>
          <a:xfrm rot="10800000" flipH="1">
            <a:off x="8705180" y="1082625"/>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Down Arrow 29">
            <a:extLst>
              <a:ext uri="{FF2B5EF4-FFF2-40B4-BE49-F238E27FC236}">
                <a16:creationId xmlns:a16="http://schemas.microsoft.com/office/drawing/2014/main" id="{EEA03C76-5D80-85C7-4DE8-43FB1C2A2541}"/>
              </a:ext>
            </a:extLst>
          </p:cNvPr>
          <p:cNvSpPr/>
          <p:nvPr/>
        </p:nvSpPr>
        <p:spPr>
          <a:xfrm>
            <a:off x="6241833" y="2169467"/>
            <a:ext cx="278508" cy="38273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a:extLst>
              <a:ext uri="{FF2B5EF4-FFF2-40B4-BE49-F238E27FC236}">
                <a16:creationId xmlns:a16="http://schemas.microsoft.com/office/drawing/2014/main" id="{48967808-A948-4E2C-B81D-D16A36D07187}"/>
              </a:ext>
            </a:extLst>
          </p:cNvPr>
          <p:cNvSpPr/>
          <p:nvPr/>
        </p:nvSpPr>
        <p:spPr>
          <a:xfrm>
            <a:off x="9270431" y="2169467"/>
            <a:ext cx="278508" cy="38273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Bent Arrow 31">
            <a:extLst>
              <a:ext uri="{FF2B5EF4-FFF2-40B4-BE49-F238E27FC236}">
                <a16:creationId xmlns:a16="http://schemas.microsoft.com/office/drawing/2014/main" id="{00617BAB-8430-C7EE-9036-36CC6B0940DE}"/>
              </a:ext>
            </a:extLst>
          </p:cNvPr>
          <p:cNvSpPr/>
          <p:nvPr/>
        </p:nvSpPr>
        <p:spPr>
          <a:xfrm rot="10800000" flipH="1">
            <a:off x="9339814" y="3443806"/>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Bent Arrow 32">
            <a:extLst>
              <a:ext uri="{FF2B5EF4-FFF2-40B4-BE49-F238E27FC236}">
                <a16:creationId xmlns:a16="http://schemas.microsoft.com/office/drawing/2014/main" id="{64F9EA61-9D19-741C-7501-260D07CED676}"/>
              </a:ext>
            </a:extLst>
          </p:cNvPr>
          <p:cNvSpPr/>
          <p:nvPr/>
        </p:nvSpPr>
        <p:spPr>
          <a:xfrm rot="10800000" flipH="1">
            <a:off x="9339814" y="3962722"/>
            <a:ext cx="579050" cy="1796312"/>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 Arrow 33">
            <a:extLst>
              <a:ext uri="{FF2B5EF4-FFF2-40B4-BE49-F238E27FC236}">
                <a16:creationId xmlns:a16="http://schemas.microsoft.com/office/drawing/2014/main" id="{CF8802E4-B886-2422-752C-CB6A27D9EA6D}"/>
              </a:ext>
            </a:extLst>
          </p:cNvPr>
          <p:cNvSpPr/>
          <p:nvPr/>
        </p:nvSpPr>
        <p:spPr>
          <a:xfrm rot="10800000" flipH="1">
            <a:off x="6313057" y="3443806"/>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Bent Arrow 34">
            <a:extLst>
              <a:ext uri="{FF2B5EF4-FFF2-40B4-BE49-F238E27FC236}">
                <a16:creationId xmlns:a16="http://schemas.microsoft.com/office/drawing/2014/main" id="{AA4842FA-E6FC-22D8-74B4-541968938785}"/>
              </a:ext>
            </a:extLst>
          </p:cNvPr>
          <p:cNvSpPr/>
          <p:nvPr/>
        </p:nvSpPr>
        <p:spPr>
          <a:xfrm rot="10800000" flipH="1">
            <a:off x="6313057" y="3962722"/>
            <a:ext cx="579050" cy="1796312"/>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Bent Arrow 35">
            <a:extLst>
              <a:ext uri="{FF2B5EF4-FFF2-40B4-BE49-F238E27FC236}">
                <a16:creationId xmlns:a16="http://schemas.microsoft.com/office/drawing/2014/main" id="{FBC88915-8E31-BBA1-07DD-31D3297C67CC}"/>
              </a:ext>
            </a:extLst>
          </p:cNvPr>
          <p:cNvSpPr/>
          <p:nvPr/>
        </p:nvSpPr>
        <p:spPr>
          <a:xfrm rot="10800000">
            <a:off x="7422192" y="1082625"/>
            <a:ext cx="533173"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49481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id="{8130A6DA-FA38-DDF5-F55C-6AC7A4727151}"/>
              </a:ext>
            </a:extLst>
          </p:cNvPr>
          <p:cNvSpPr/>
          <p:nvPr/>
        </p:nvSpPr>
        <p:spPr>
          <a:xfrm>
            <a:off x="6806143" y="5035523"/>
            <a:ext cx="1980221" cy="1079122"/>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6" name="Rounded Rectangle 25">
            <a:extLst>
              <a:ext uri="{FF2B5EF4-FFF2-40B4-BE49-F238E27FC236}">
                <a16:creationId xmlns:a16="http://schemas.microsoft.com/office/drawing/2014/main" id="{32511A37-F53C-E991-C501-FF7F0C7B4C39}"/>
              </a:ext>
            </a:extLst>
          </p:cNvPr>
          <p:cNvSpPr/>
          <p:nvPr/>
        </p:nvSpPr>
        <p:spPr>
          <a:xfrm>
            <a:off x="9819713" y="5035523"/>
            <a:ext cx="2037046" cy="1067566"/>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07E93387-B4E0-A817-9BDD-46125EB90356}"/>
              </a:ext>
            </a:extLst>
          </p:cNvPr>
          <p:cNvSpPr/>
          <p:nvPr/>
        </p:nvSpPr>
        <p:spPr>
          <a:xfrm>
            <a:off x="6790113" y="3770043"/>
            <a:ext cx="1996251"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Rounded Rectangle 23">
            <a:extLst>
              <a:ext uri="{FF2B5EF4-FFF2-40B4-BE49-F238E27FC236}">
                <a16:creationId xmlns:a16="http://schemas.microsoft.com/office/drawing/2014/main" id="{30560180-D166-92BA-F102-9C316A5F22C8}"/>
              </a:ext>
            </a:extLst>
          </p:cNvPr>
          <p:cNvSpPr/>
          <p:nvPr/>
        </p:nvSpPr>
        <p:spPr>
          <a:xfrm>
            <a:off x="9819713" y="3770043"/>
            <a:ext cx="2037045"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4278FBCA-32C2-A59D-3B53-9226E37EF215}"/>
              </a:ext>
            </a:extLst>
          </p:cNvPr>
          <p:cNvSpPr/>
          <p:nvPr/>
        </p:nvSpPr>
        <p:spPr>
          <a:xfrm>
            <a:off x="6132652" y="2552206"/>
            <a:ext cx="1392867" cy="90616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 name="Rounded Rectangle 21">
            <a:extLst>
              <a:ext uri="{FF2B5EF4-FFF2-40B4-BE49-F238E27FC236}">
                <a16:creationId xmlns:a16="http://schemas.microsoft.com/office/drawing/2014/main" id="{94A44984-2E6C-9A23-82AE-7AE1687B92EC}"/>
              </a:ext>
            </a:extLst>
          </p:cNvPr>
          <p:cNvSpPr/>
          <p:nvPr/>
        </p:nvSpPr>
        <p:spPr>
          <a:xfrm>
            <a:off x="9195116" y="2536903"/>
            <a:ext cx="1647679" cy="906160"/>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ACBB0140-5B1D-1CEB-19FE-E28ABE4EDD25}"/>
              </a:ext>
            </a:extLst>
          </p:cNvPr>
          <p:cNvSpPr/>
          <p:nvPr/>
        </p:nvSpPr>
        <p:spPr>
          <a:xfrm>
            <a:off x="9195114" y="1514553"/>
            <a:ext cx="1647679"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0103C647-96DB-7271-BA99-15A8BE39A3A1}"/>
              </a:ext>
            </a:extLst>
          </p:cNvPr>
          <p:cNvSpPr/>
          <p:nvPr/>
        </p:nvSpPr>
        <p:spPr>
          <a:xfrm>
            <a:off x="6132653" y="1514553"/>
            <a:ext cx="1392866"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65DA784A-4FF7-1836-9939-CAF6FD50B45A}"/>
              </a:ext>
            </a:extLst>
          </p:cNvPr>
          <p:cNvSpPr/>
          <p:nvPr/>
        </p:nvSpPr>
        <p:spPr>
          <a:xfrm>
            <a:off x="6132651" y="420991"/>
            <a:ext cx="4710142" cy="661634"/>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llout: Bent Line 2">
            <a:extLst>
              <a:ext uri="{FF2B5EF4-FFF2-40B4-BE49-F238E27FC236}">
                <a16:creationId xmlns:a16="http://schemas.microsoft.com/office/drawing/2014/main" id="{208E30B7-E78F-4E9D-9272-07E410B5EB66}"/>
              </a:ext>
            </a:extLst>
          </p:cNvPr>
          <p:cNvSpPr/>
          <p:nvPr/>
        </p:nvSpPr>
        <p:spPr>
          <a:xfrm flipH="1">
            <a:off x="3183844" y="420991"/>
            <a:ext cx="2160104" cy="1236011"/>
          </a:xfrm>
          <a:prstGeom prst="borderCallout2">
            <a:avLst>
              <a:gd name="adj1" fmla="val 106335"/>
              <a:gd name="adj2" fmla="val 6546"/>
              <a:gd name="adj3" fmla="val 131847"/>
              <a:gd name="adj4" fmla="val 6202"/>
              <a:gd name="adj5" fmla="val 201599"/>
              <a:gd name="adj6" fmla="val -349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D-dimer has low utility in hospitalized, postsurgical or pregnant patients</a:t>
            </a:r>
          </a:p>
        </p:txBody>
      </p:sp>
      <p:graphicFrame>
        <p:nvGraphicFramePr>
          <p:cNvPr id="4" name="Table 3">
            <a:extLst>
              <a:ext uri="{FF2B5EF4-FFF2-40B4-BE49-F238E27FC236}">
                <a16:creationId xmlns:a16="http://schemas.microsoft.com/office/drawing/2014/main" id="{572DFF59-D29B-490D-AA4F-BE6B4BCC141D}"/>
              </a:ext>
            </a:extLst>
          </p:cNvPr>
          <p:cNvGraphicFramePr>
            <a:graphicFrameLocks noGrp="1"/>
          </p:cNvGraphicFramePr>
          <p:nvPr/>
        </p:nvGraphicFramePr>
        <p:xfrm>
          <a:off x="921164" y="1874161"/>
          <a:ext cx="3784291" cy="3109675"/>
        </p:xfrm>
        <a:graphic>
          <a:graphicData uri="http://schemas.openxmlformats.org/drawingml/2006/table">
            <a:tbl>
              <a:tblPr firstRow="1" bandRow="1">
                <a:tableStyleId>{5940675A-B579-460E-94D1-54222C63F5DA}</a:tableStyleId>
              </a:tblPr>
              <a:tblGrid>
                <a:gridCol w="2755591">
                  <a:extLst>
                    <a:ext uri="{9D8B030D-6E8A-4147-A177-3AD203B41FA5}">
                      <a16:colId xmlns:a16="http://schemas.microsoft.com/office/drawing/2014/main" val="3899270574"/>
                    </a:ext>
                  </a:extLst>
                </a:gridCol>
                <a:gridCol w="1028700">
                  <a:extLst>
                    <a:ext uri="{9D8B030D-6E8A-4147-A177-3AD203B41FA5}">
                      <a16:colId xmlns:a16="http://schemas.microsoft.com/office/drawing/2014/main" val="3095504583"/>
                    </a:ext>
                  </a:extLst>
                </a:gridCol>
              </a:tblGrid>
              <a:tr h="500310">
                <a:tc gridSpan="2">
                  <a:txBody>
                    <a:bodyPr/>
                    <a:lstStyle/>
                    <a:p>
                      <a:r>
                        <a:rPr lang="en-CA" sz="2400" b="1" dirty="0">
                          <a:solidFill>
                            <a:schemeClr val="bg1"/>
                          </a:solidFill>
                          <a:latin typeface="Calibri" panose="020F0502020204030204" pitchFamily="34" charset="0"/>
                          <a:cs typeface="Calibri" panose="020F0502020204030204" pitchFamily="34" charset="0"/>
                        </a:rPr>
                        <a:t>Wells Score for PE</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tc hMerge="1">
                  <a:txBody>
                    <a:bodyPr/>
                    <a:lstStyle/>
                    <a:p>
                      <a:endParaRPr lang="en-CA" sz="2000" b="1"/>
                    </a:p>
                  </a:txBody>
                  <a:tcPr>
                    <a:solidFill>
                      <a:schemeClr val="accent2">
                        <a:lumMod val="20000"/>
                        <a:lumOff val="80000"/>
                      </a:schemeClr>
                    </a:solidFill>
                  </a:tcPr>
                </a:tc>
                <a:extLst>
                  <a:ext uri="{0D108BD9-81ED-4DB2-BD59-A6C34878D82A}">
                    <a16:rowId xmlns:a16="http://schemas.microsoft.com/office/drawing/2014/main" val="2448644659"/>
                  </a:ext>
                </a:extLst>
              </a:tr>
              <a:tr h="407999">
                <a:tc>
                  <a:txBody>
                    <a:bodyPr/>
                    <a:lstStyle/>
                    <a:p>
                      <a:r>
                        <a:rPr lang="en-CA" sz="1800" b="1">
                          <a:solidFill>
                            <a:schemeClr val="bg1"/>
                          </a:solidFill>
                          <a:latin typeface="Calibri" panose="020F0502020204030204" pitchFamily="34" charset="0"/>
                          <a:cs typeface="Calibri" panose="020F0502020204030204" pitchFamily="34" charset="0"/>
                        </a:rPr>
                        <a:t>Component</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tc>
                  <a:txBody>
                    <a:bodyPr/>
                    <a:lstStyle/>
                    <a:p>
                      <a:pPr algn="ctr"/>
                      <a:r>
                        <a:rPr lang="en-CA" sz="1800" b="1">
                          <a:solidFill>
                            <a:schemeClr val="bg1"/>
                          </a:solidFill>
                          <a:latin typeface="Calibri" panose="020F0502020204030204" pitchFamily="34" charset="0"/>
                          <a:cs typeface="Calibri" panose="020F0502020204030204" pitchFamily="34" charset="0"/>
                        </a:rPr>
                        <a:t>Points</a:t>
                      </a: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2448442275"/>
                  </a:ext>
                </a:extLst>
              </a:tr>
              <a:tr h="2201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DVT signs / symptoms</a:t>
                      </a:r>
                    </a:p>
                    <a:p>
                      <a:r>
                        <a:rPr lang="en-CA" sz="1800" dirty="0">
                          <a:solidFill>
                            <a:schemeClr val="tx1">
                              <a:lumMod val="50000"/>
                              <a:lumOff val="50000"/>
                            </a:schemeClr>
                          </a:solidFill>
                          <a:latin typeface="Calibri" panose="020F0502020204030204" pitchFamily="34" charset="0"/>
                          <a:cs typeface="Calibri" panose="020F0502020204030204" pitchFamily="34" charset="0"/>
                        </a:rPr>
                        <a:t>No alternate diagnosis</a:t>
                      </a:r>
                    </a:p>
                    <a:p>
                      <a:r>
                        <a:rPr lang="en-CA" sz="1800" dirty="0">
                          <a:solidFill>
                            <a:schemeClr val="tx1">
                              <a:lumMod val="50000"/>
                              <a:lumOff val="50000"/>
                            </a:schemeClr>
                          </a:solidFill>
                          <a:latin typeface="Calibri" panose="020F0502020204030204" pitchFamily="34" charset="0"/>
                          <a:cs typeface="Calibri" panose="020F0502020204030204" pitchFamily="34" charset="0"/>
                        </a:rPr>
                        <a:t>Tachycardia</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Immobilization/surgery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Previous DVT or PE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Hemoptysis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solidFill>
                            <a:schemeClr val="tx1">
                              <a:lumMod val="50000"/>
                              <a:lumOff val="50000"/>
                            </a:schemeClr>
                          </a:solidFill>
                          <a:latin typeface="Calibri" panose="020F0502020204030204" pitchFamily="34" charset="0"/>
                          <a:cs typeface="Calibri" panose="020F0502020204030204" pitchFamily="34" charset="0"/>
                        </a:rPr>
                        <a:t>Active cancer</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tc>
                  <a:txBody>
                    <a:bodyPr/>
                    <a:lstStyle/>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3</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3</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1.5</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a:t>
                      </a:r>
                    </a:p>
                    <a:p>
                      <a:pPr algn="ctr"/>
                      <a:r>
                        <a:rPr lang="en-CA" sz="1800" dirty="0">
                          <a:solidFill>
                            <a:schemeClr val="tx1">
                              <a:lumMod val="50000"/>
                              <a:lumOff val="50000"/>
                            </a:schemeClr>
                          </a:solidFill>
                          <a:latin typeface="Calibri" panose="020F0502020204030204" pitchFamily="34" charset="0"/>
                          <a:cs typeface="Calibri" panose="020F0502020204030204" pitchFamily="34" charset="0"/>
                        </a:rPr>
                        <a:t>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4914982"/>
                  </a:ext>
                </a:extLst>
              </a:tr>
            </a:tbl>
          </a:graphicData>
        </a:graphic>
      </p:graphicFrame>
      <p:sp>
        <p:nvSpPr>
          <p:cNvPr id="5" name="TextBox 4">
            <a:extLst>
              <a:ext uri="{FF2B5EF4-FFF2-40B4-BE49-F238E27FC236}">
                <a16:creationId xmlns:a16="http://schemas.microsoft.com/office/drawing/2014/main" id="{7975F1B1-A494-4AA2-84E6-2D34E29755CD}"/>
              </a:ext>
            </a:extLst>
          </p:cNvPr>
          <p:cNvSpPr txBox="1"/>
          <p:nvPr/>
        </p:nvSpPr>
        <p:spPr>
          <a:xfrm>
            <a:off x="921164" y="5098027"/>
            <a:ext cx="4001814" cy="738664"/>
          </a:xfrm>
          <a:prstGeom prst="rect">
            <a:avLst/>
          </a:prstGeom>
          <a:noFill/>
        </p:spPr>
        <p:txBody>
          <a:bodyPr wrap="square" lIns="0" tIns="0" rIns="0" bIns="0" rtlCol="0">
            <a:spAutoFit/>
          </a:bodyPr>
          <a:lstStyle/>
          <a:p>
            <a:r>
              <a:rPr lang="en-CA" sz="1600" b="1" dirty="0">
                <a:solidFill>
                  <a:schemeClr val="tx1">
                    <a:lumMod val="50000"/>
                    <a:lumOff val="50000"/>
                  </a:schemeClr>
                </a:solidFill>
              </a:rPr>
              <a:t>Score &gt;6: </a:t>
            </a:r>
            <a:r>
              <a:rPr lang="en-CA" sz="1600" dirty="0">
                <a:solidFill>
                  <a:schemeClr val="tx1">
                    <a:lumMod val="50000"/>
                    <a:lumOff val="50000"/>
                  </a:schemeClr>
                </a:solidFill>
              </a:rPr>
              <a:t>high </a:t>
            </a:r>
            <a:r>
              <a:rPr lang="en-CA" sz="1600" dirty="0" err="1">
                <a:solidFill>
                  <a:schemeClr val="tx1">
                    <a:lumMod val="50000"/>
                    <a:lumOff val="50000"/>
                  </a:schemeClr>
                </a:solidFill>
              </a:rPr>
              <a:t>PTP</a:t>
            </a:r>
            <a:endParaRPr lang="en-CA" sz="1600" dirty="0">
              <a:solidFill>
                <a:schemeClr val="tx1">
                  <a:lumMod val="50000"/>
                  <a:lumOff val="50000"/>
                </a:schemeClr>
              </a:solidFill>
            </a:endParaRPr>
          </a:p>
          <a:p>
            <a:r>
              <a:rPr lang="en-CA" sz="1600" b="1" dirty="0">
                <a:solidFill>
                  <a:schemeClr val="tx1">
                    <a:lumMod val="50000"/>
                    <a:lumOff val="50000"/>
                  </a:schemeClr>
                </a:solidFill>
              </a:rPr>
              <a:t>Score ≥2 and ≤6: </a:t>
            </a:r>
            <a:r>
              <a:rPr lang="en-CA" sz="1600" dirty="0">
                <a:solidFill>
                  <a:schemeClr val="tx1">
                    <a:lumMod val="50000"/>
                    <a:lumOff val="50000"/>
                  </a:schemeClr>
                </a:solidFill>
              </a:rPr>
              <a:t>intermediate </a:t>
            </a:r>
            <a:r>
              <a:rPr lang="en-CA" sz="1600" dirty="0" err="1">
                <a:solidFill>
                  <a:schemeClr val="tx1">
                    <a:lumMod val="50000"/>
                    <a:lumOff val="50000"/>
                  </a:schemeClr>
                </a:solidFill>
              </a:rPr>
              <a:t>PTP</a:t>
            </a:r>
            <a:endParaRPr lang="en-CA" sz="1600" dirty="0">
              <a:solidFill>
                <a:schemeClr val="tx1">
                  <a:lumMod val="50000"/>
                  <a:lumOff val="50000"/>
                </a:schemeClr>
              </a:solidFill>
            </a:endParaRPr>
          </a:p>
          <a:p>
            <a:r>
              <a:rPr lang="en-CA" sz="1600" b="1" dirty="0">
                <a:solidFill>
                  <a:schemeClr val="tx1">
                    <a:lumMod val="50000"/>
                    <a:lumOff val="50000"/>
                  </a:schemeClr>
                </a:solidFill>
              </a:rPr>
              <a:t>Score &lt;2: </a:t>
            </a:r>
            <a:r>
              <a:rPr lang="en-CA" sz="1600" dirty="0">
                <a:solidFill>
                  <a:schemeClr val="tx1">
                    <a:lumMod val="50000"/>
                    <a:lumOff val="50000"/>
                  </a:schemeClr>
                </a:solidFill>
              </a:rPr>
              <a:t>low </a:t>
            </a:r>
            <a:r>
              <a:rPr lang="en-CA" sz="1600" dirty="0" err="1">
                <a:solidFill>
                  <a:schemeClr val="tx1">
                    <a:lumMod val="50000"/>
                    <a:lumOff val="50000"/>
                  </a:schemeClr>
                </a:solidFill>
              </a:rPr>
              <a:t>PTP</a:t>
            </a:r>
            <a:endParaRPr lang="en-CA" sz="1600" dirty="0">
              <a:solidFill>
                <a:schemeClr val="tx1">
                  <a:lumMod val="50000"/>
                  <a:lumOff val="50000"/>
                </a:schemeClr>
              </a:solidFill>
            </a:endParaRPr>
          </a:p>
        </p:txBody>
      </p:sp>
      <p:sp>
        <p:nvSpPr>
          <p:cNvPr id="9" name="Footer Placeholder 8">
            <a:extLst>
              <a:ext uri="{FF2B5EF4-FFF2-40B4-BE49-F238E27FC236}">
                <a16:creationId xmlns:a16="http://schemas.microsoft.com/office/drawing/2014/main" id="{6A14298F-D251-76A6-DBD9-14107F099008}"/>
              </a:ext>
            </a:extLst>
          </p:cNvPr>
          <p:cNvSpPr>
            <a:spLocks noGrp="1"/>
          </p:cNvSpPr>
          <p:nvPr>
            <p:ph type="ftr" sz="quarter" idx="3"/>
          </p:nvPr>
        </p:nvSpPr>
        <p:spPr/>
        <p:txBody>
          <a:bodyPr/>
          <a:lstStyle/>
          <a:p>
            <a:r>
              <a:rPr lang="en-US" dirty="0"/>
              <a:t>Wells PS, et al. </a:t>
            </a:r>
            <a:r>
              <a:rPr lang="en-US" i="1" dirty="0"/>
              <a:t>Ann Intern Med</a:t>
            </a:r>
            <a:r>
              <a:rPr lang="en-US" dirty="0"/>
              <a:t>. 2001;135(2):98-107.</a:t>
            </a:r>
          </a:p>
        </p:txBody>
      </p:sp>
      <p:sp>
        <p:nvSpPr>
          <p:cNvPr id="6" name="TextBox 5">
            <a:extLst>
              <a:ext uri="{FF2B5EF4-FFF2-40B4-BE49-F238E27FC236}">
                <a16:creationId xmlns:a16="http://schemas.microsoft.com/office/drawing/2014/main" id="{5C8EDA53-C0B3-FE44-92D3-B834CE9DC03E}"/>
              </a:ext>
            </a:extLst>
          </p:cNvPr>
          <p:cNvSpPr txBox="1"/>
          <p:nvPr/>
        </p:nvSpPr>
        <p:spPr>
          <a:xfrm>
            <a:off x="6132651" y="525503"/>
            <a:ext cx="4710143" cy="461665"/>
          </a:xfrm>
          <a:prstGeom prst="rect">
            <a:avLst/>
          </a:prstGeom>
          <a:noFill/>
        </p:spPr>
        <p:txBody>
          <a:bodyPr wrap="square" rtlCol="0" anchor="ctr">
            <a:spAutoFit/>
          </a:bodyPr>
          <a:lstStyle/>
          <a:p>
            <a:pPr algn="ctr"/>
            <a:r>
              <a:rPr lang="en-US" sz="1200" dirty="0"/>
              <a:t>Determine preset probability</a:t>
            </a:r>
          </a:p>
          <a:p>
            <a:pPr algn="ctr"/>
            <a:r>
              <a:rPr lang="en-US" sz="1200" dirty="0"/>
              <a:t>(Well’s score or Geneva score)</a:t>
            </a:r>
          </a:p>
        </p:txBody>
      </p:sp>
      <p:sp>
        <p:nvSpPr>
          <p:cNvPr id="10" name="TextBox 9">
            <a:extLst>
              <a:ext uri="{FF2B5EF4-FFF2-40B4-BE49-F238E27FC236}">
                <a16:creationId xmlns:a16="http://schemas.microsoft.com/office/drawing/2014/main" id="{94F663CE-2A44-C1F2-A407-3A7AF841BAA7}"/>
              </a:ext>
            </a:extLst>
          </p:cNvPr>
          <p:cNvSpPr txBox="1"/>
          <p:nvPr/>
        </p:nvSpPr>
        <p:spPr>
          <a:xfrm>
            <a:off x="6132653" y="1620329"/>
            <a:ext cx="1392866" cy="461665"/>
          </a:xfrm>
          <a:prstGeom prst="rect">
            <a:avLst/>
          </a:prstGeom>
          <a:noFill/>
        </p:spPr>
        <p:txBody>
          <a:bodyPr wrap="square" rtlCol="0" anchor="ctr">
            <a:spAutoFit/>
          </a:bodyPr>
          <a:lstStyle/>
          <a:p>
            <a:pPr algn="ctr"/>
            <a:r>
              <a:rPr lang="en-US" sz="1200" dirty="0"/>
              <a:t>Low or </a:t>
            </a:r>
            <a:br>
              <a:rPr lang="en-US" sz="1200" dirty="0"/>
            </a:br>
            <a:r>
              <a:rPr lang="en-US" sz="1200" dirty="0"/>
              <a:t>indeterminate</a:t>
            </a:r>
          </a:p>
        </p:txBody>
      </p:sp>
      <p:sp>
        <p:nvSpPr>
          <p:cNvPr id="11" name="TextBox 10">
            <a:extLst>
              <a:ext uri="{FF2B5EF4-FFF2-40B4-BE49-F238E27FC236}">
                <a16:creationId xmlns:a16="http://schemas.microsoft.com/office/drawing/2014/main" id="{86B5B8DA-655E-F8CD-362C-347B462BECA5}"/>
              </a:ext>
            </a:extLst>
          </p:cNvPr>
          <p:cNvSpPr txBox="1"/>
          <p:nvPr/>
        </p:nvSpPr>
        <p:spPr>
          <a:xfrm>
            <a:off x="9195114" y="1725467"/>
            <a:ext cx="1392865" cy="276999"/>
          </a:xfrm>
          <a:prstGeom prst="rect">
            <a:avLst/>
          </a:prstGeom>
          <a:noFill/>
        </p:spPr>
        <p:txBody>
          <a:bodyPr wrap="square" rtlCol="0" anchor="ctr">
            <a:spAutoFit/>
          </a:bodyPr>
          <a:lstStyle/>
          <a:p>
            <a:pPr algn="ctr"/>
            <a:r>
              <a:rPr lang="en-US" sz="1200" dirty="0"/>
              <a:t>High</a:t>
            </a:r>
          </a:p>
        </p:txBody>
      </p:sp>
      <p:sp>
        <p:nvSpPr>
          <p:cNvPr id="12" name="TextBox 11">
            <a:extLst>
              <a:ext uri="{FF2B5EF4-FFF2-40B4-BE49-F238E27FC236}">
                <a16:creationId xmlns:a16="http://schemas.microsoft.com/office/drawing/2014/main" id="{D5D2FDA6-5724-AE99-37F2-92E5B7FEF5BF}"/>
              </a:ext>
            </a:extLst>
          </p:cNvPr>
          <p:cNvSpPr txBox="1"/>
          <p:nvPr/>
        </p:nvSpPr>
        <p:spPr>
          <a:xfrm>
            <a:off x="6132651" y="2784321"/>
            <a:ext cx="1392867" cy="461665"/>
          </a:xfrm>
          <a:prstGeom prst="rect">
            <a:avLst/>
          </a:prstGeom>
          <a:noFill/>
        </p:spPr>
        <p:txBody>
          <a:bodyPr wrap="square" rtlCol="0" anchor="ctr">
            <a:spAutoFit/>
          </a:bodyPr>
          <a:lstStyle/>
          <a:p>
            <a:pPr algn="ctr"/>
            <a:r>
              <a:rPr lang="en-US" sz="1200" dirty="0"/>
              <a:t>D-dimer </a:t>
            </a:r>
          </a:p>
          <a:p>
            <a:pPr algn="ctr"/>
            <a:r>
              <a:rPr lang="en-US" sz="1200" dirty="0"/>
              <a:t>testing</a:t>
            </a:r>
          </a:p>
        </p:txBody>
      </p:sp>
      <p:sp>
        <p:nvSpPr>
          <p:cNvPr id="13" name="TextBox 12">
            <a:extLst>
              <a:ext uri="{FF2B5EF4-FFF2-40B4-BE49-F238E27FC236}">
                <a16:creationId xmlns:a16="http://schemas.microsoft.com/office/drawing/2014/main" id="{F5B97912-A2E5-140E-5230-EE6105AA10F6}"/>
              </a:ext>
            </a:extLst>
          </p:cNvPr>
          <p:cNvSpPr txBox="1"/>
          <p:nvPr/>
        </p:nvSpPr>
        <p:spPr>
          <a:xfrm>
            <a:off x="9195115" y="2686652"/>
            <a:ext cx="1647680" cy="646331"/>
          </a:xfrm>
          <a:prstGeom prst="rect">
            <a:avLst/>
          </a:prstGeom>
          <a:noFill/>
        </p:spPr>
        <p:txBody>
          <a:bodyPr wrap="square" rtlCol="0" anchor="ctr">
            <a:spAutoFit/>
          </a:bodyPr>
          <a:lstStyle/>
          <a:p>
            <a:pPr algn="ctr"/>
            <a:r>
              <a:rPr lang="en-US" sz="1200" dirty="0"/>
              <a:t>CT angiography </a:t>
            </a:r>
            <a:br>
              <a:rPr lang="en-US" sz="1200" dirty="0"/>
            </a:br>
            <a:r>
              <a:rPr lang="en-US" sz="1200" dirty="0"/>
              <a:t>pulmonary</a:t>
            </a:r>
            <a:br>
              <a:rPr lang="en-US" sz="1200" dirty="0"/>
            </a:br>
            <a:r>
              <a:rPr lang="en-US" sz="1200" dirty="0"/>
              <a:t>arteries (CTPA)</a:t>
            </a:r>
          </a:p>
        </p:txBody>
      </p:sp>
      <p:sp>
        <p:nvSpPr>
          <p:cNvPr id="14" name="TextBox 13">
            <a:extLst>
              <a:ext uri="{FF2B5EF4-FFF2-40B4-BE49-F238E27FC236}">
                <a16:creationId xmlns:a16="http://schemas.microsoft.com/office/drawing/2014/main" id="{3C493DD9-50D0-6D3A-9914-7EA0BE95130E}"/>
              </a:ext>
            </a:extLst>
          </p:cNvPr>
          <p:cNvSpPr txBox="1"/>
          <p:nvPr/>
        </p:nvSpPr>
        <p:spPr>
          <a:xfrm>
            <a:off x="6790113" y="3871519"/>
            <a:ext cx="1996251" cy="461665"/>
          </a:xfrm>
          <a:prstGeom prst="rect">
            <a:avLst/>
          </a:prstGeom>
          <a:noFill/>
        </p:spPr>
        <p:txBody>
          <a:bodyPr wrap="square" rtlCol="0" anchor="ctr">
            <a:spAutoFit/>
          </a:bodyPr>
          <a:lstStyle/>
          <a:p>
            <a:pPr algn="ctr"/>
            <a:r>
              <a:rPr lang="en-US" sz="1200" dirty="0"/>
              <a:t>If negative, </a:t>
            </a:r>
            <a:br>
              <a:rPr lang="en-US" sz="1200" dirty="0"/>
            </a:br>
            <a:r>
              <a:rPr lang="en-US" sz="1200" dirty="0"/>
              <a:t>PE ruled out</a:t>
            </a:r>
          </a:p>
        </p:txBody>
      </p:sp>
      <p:sp>
        <p:nvSpPr>
          <p:cNvPr id="15" name="TextBox 14">
            <a:extLst>
              <a:ext uri="{FF2B5EF4-FFF2-40B4-BE49-F238E27FC236}">
                <a16:creationId xmlns:a16="http://schemas.microsoft.com/office/drawing/2014/main" id="{4D05F3CF-B7D8-B5FD-B77E-1DA411516A37}"/>
              </a:ext>
            </a:extLst>
          </p:cNvPr>
          <p:cNvSpPr txBox="1"/>
          <p:nvPr/>
        </p:nvSpPr>
        <p:spPr>
          <a:xfrm>
            <a:off x="9819713" y="3871519"/>
            <a:ext cx="2037045" cy="461665"/>
          </a:xfrm>
          <a:prstGeom prst="rect">
            <a:avLst/>
          </a:prstGeom>
          <a:noFill/>
        </p:spPr>
        <p:txBody>
          <a:bodyPr wrap="square" rtlCol="0" anchor="ctr">
            <a:spAutoFit/>
          </a:bodyPr>
          <a:lstStyle/>
          <a:p>
            <a:pPr algn="ctr"/>
            <a:r>
              <a:rPr lang="en-US" sz="1200" dirty="0"/>
              <a:t>If positive, </a:t>
            </a:r>
            <a:br>
              <a:rPr lang="en-US" sz="1200" dirty="0"/>
            </a:br>
            <a:r>
              <a:rPr lang="en-US" sz="1200" dirty="0"/>
              <a:t>treat for PE</a:t>
            </a:r>
          </a:p>
        </p:txBody>
      </p:sp>
      <p:sp>
        <p:nvSpPr>
          <p:cNvPr id="16" name="TextBox 15">
            <a:extLst>
              <a:ext uri="{FF2B5EF4-FFF2-40B4-BE49-F238E27FC236}">
                <a16:creationId xmlns:a16="http://schemas.microsoft.com/office/drawing/2014/main" id="{4028E854-A309-2B35-6B64-09394BC3E022}"/>
              </a:ext>
            </a:extLst>
          </p:cNvPr>
          <p:cNvSpPr txBox="1"/>
          <p:nvPr/>
        </p:nvSpPr>
        <p:spPr>
          <a:xfrm>
            <a:off x="6806143" y="5253207"/>
            <a:ext cx="1980221" cy="646331"/>
          </a:xfrm>
          <a:prstGeom prst="rect">
            <a:avLst/>
          </a:prstGeom>
          <a:noFill/>
        </p:spPr>
        <p:txBody>
          <a:bodyPr wrap="square" rtlCol="0" anchor="ctr">
            <a:spAutoFit/>
          </a:bodyPr>
          <a:lstStyle/>
          <a:p>
            <a:pPr algn="ctr"/>
            <a:r>
              <a:rPr lang="en-US" sz="1200" dirty="0"/>
              <a:t>If positive, </a:t>
            </a:r>
            <a:br>
              <a:rPr lang="en-US" sz="1200" dirty="0"/>
            </a:br>
            <a:r>
              <a:rPr lang="en-US" sz="1200" dirty="0" err="1"/>
              <a:t>subsequesnt</a:t>
            </a:r>
            <a:r>
              <a:rPr lang="en-US" sz="1200" dirty="0"/>
              <a:t> imaging</a:t>
            </a:r>
          </a:p>
          <a:p>
            <a:pPr algn="ctr"/>
            <a:r>
              <a:rPr lang="en-US" sz="1200" dirty="0"/>
              <a:t>Required (V/Q or CTPA)</a:t>
            </a:r>
          </a:p>
        </p:txBody>
      </p:sp>
      <p:sp>
        <p:nvSpPr>
          <p:cNvPr id="17" name="TextBox 16">
            <a:extLst>
              <a:ext uri="{FF2B5EF4-FFF2-40B4-BE49-F238E27FC236}">
                <a16:creationId xmlns:a16="http://schemas.microsoft.com/office/drawing/2014/main" id="{5B76AA60-3677-9FFF-5B14-647CE5899C1E}"/>
              </a:ext>
            </a:extLst>
          </p:cNvPr>
          <p:cNvSpPr txBox="1"/>
          <p:nvPr/>
        </p:nvSpPr>
        <p:spPr>
          <a:xfrm>
            <a:off x="9819713" y="5134016"/>
            <a:ext cx="2037046" cy="830997"/>
          </a:xfrm>
          <a:prstGeom prst="rect">
            <a:avLst/>
          </a:prstGeom>
          <a:noFill/>
        </p:spPr>
        <p:txBody>
          <a:bodyPr wrap="square" rtlCol="0" anchor="ctr">
            <a:spAutoFit/>
          </a:bodyPr>
          <a:lstStyle/>
          <a:p>
            <a:pPr algn="ctr"/>
            <a:r>
              <a:rPr lang="en-US" sz="1200" dirty="0"/>
              <a:t>If negative + high PTP, alternative imaging recommended (lower </a:t>
            </a:r>
            <a:r>
              <a:rPr lang="en-US" sz="1200" dirty="0" err="1"/>
              <a:t>ext</a:t>
            </a:r>
            <a:endParaRPr lang="en-US" sz="1200" dirty="0"/>
          </a:p>
          <a:p>
            <a:pPr algn="ctr"/>
            <a:r>
              <a:rPr lang="en-US" sz="1200" dirty="0"/>
              <a:t>US and V/Q scan) + dimer</a:t>
            </a:r>
          </a:p>
        </p:txBody>
      </p:sp>
      <p:sp>
        <p:nvSpPr>
          <p:cNvPr id="27" name="Rounded Rectangle 26">
            <a:extLst>
              <a:ext uri="{FF2B5EF4-FFF2-40B4-BE49-F238E27FC236}">
                <a16:creationId xmlns:a16="http://schemas.microsoft.com/office/drawing/2014/main" id="{EE356E91-6696-A1EA-A0CD-E60D003B423B}"/>
              </a:ext>
            </a:extLst>
          </p:cNvPr>
          <p:cNvSpPr/>
          <p:nvPr/>
        </p:nvSpPr>
        <p:spPr>
          <a:xfrm>
            <a:off x="6666271" y="4895099"/>
            <a:ext cx="2271252" cy="1362757"/>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9" name="Bent Arrow 28">
            <a:extLst>
              <a:ext uri="{FF2B5EF4-FFF2-40B4-BE49-F238E27FC236}">
                <a16:creationId xmlns:a16="http://schemas.microsoft.com/office/drawing/2014/main" id="{CCDC2E9F-BF78-BB27-0488-E91A2F3BB1E5}"/>
              </a:ext>
            </a:extLst>
          </p:cNvPr>
          <p:cNvSpPr/>
          <p:nvPr/>
        </p:nvSpPr>
        <p:spPr>
          <a:xfrm rot="10800000" flipH="1">
            <a:off x="8705180" y="1082625"/>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Down Arrow 29">
            <a:extLst>
              <a:ext uri="{FF2B5EF4-FFF2-40B4-BE49-F238E27FC236}">
                <a16:creationId xmlns:a16="http://schemas.microsoft.com/office/drawing/2014/main" id="{EEA03C76-5D80-85C7-4DE8-43FB1C2A2541}"/>
              </a:ext>
            </a:extLst>
          </p:cNvPr>
          <p:cNvSpPr/>
          <p:nvPr/>
        </p:nvSpPr>
        <p:spPr>
          <a:xfrm>
            <a:off x="6241833" y="2169467"/>
            <a:ext cx="278508" cy="38273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a:extLst>
              <a:ext uri="{FF2B5EF4-FFF2-40B4-BE49-F238E27FC236}">
                <a16:creationId xmlns:a16="http://schemas.microsoft.com/office/drawing/2014/main" id="{48967808-A948-4E2C-B81D-D16A36D07187}"/>
              </a:ext>
            </a:extLst>
          </p:cNvPr>
          <p:cNvSpPr/>
          <p:nvPr/>
        </p:nvSpPr>
        <p:spPr>
          <a:xfrm>
            <a:off x="9270431" y="2169467"/>
            <a:ext cx="278508" cy="382739"/>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Bent Arrow 31">
            <a:extLst>
              <a:ext uri="{FF2B5EF4-FFF2-40B4-BE49-F238E27FC236}">
                <a16:creationId xmlns:a16="http://schemas.microsoft.com/office/drawing/2014/main" id="{00617BAB-8430-C7EE-9036-36CC6B0940DE}"/>
              </a:ext>
            </a:extLst>
          </p:cNvPr>
          <p:cNvSpPr/>
          <p:nvPr/>
        </p:nvSpPr>
        <p:spPr>
          <a:xfrm rot="10800000" flipH="1">
            <a:off x="9339814" y="3443806"/>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Bent Arrow 32">
            <a:extLst>
              <a:ext uri="{FF2B5EF4-FFF2-40B4-BE49-F238E27FC236}">
                <a16:creationId xmlns:a16="http://schemas.microsoft.com/office/drawing/2014/main" id="{64F9EA61-9D19-741C-7501-260D07CED676}"/>
              </a:ext>
            </a:extLst>
          </p:cNvPr>
          <p:cNvSpPr/>
          <p:nvPr/>
        </p:nvSpPr>
        <p:spPr>
          <a:xfrm rot="10800000" flipH="1">
            <a:off x="9339814" y="3962722"/>
            <a:ext cx="579050" cy="1796312"/>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 Arrow 33">
            <a:extLst>
              <a:ext uri="{FF2B5EF4-FFF2-40B4-BE49-F238E27FC236}">
                <a16:creationId xmlns:a16="http://schemas.microsoft.com/office/drawing/2014/main" id="{CF8802E4-B886-2422-752C-CB6A27D9EA6D}"/>
              </a:ext>
            </a:extLst>
          </p:cNvPr>
          <p:cNvSpPr/>
          <p:nvPr/>
        </p:nvSpPr>
        <p:spPr>
          <a:xfrm rot="10800000" flipH="1">
            <a:off x="6313057" y="3443806"/>
            <a:ext cx="579050"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Bent Arrow 34">
            <a:extLst>
              <a:ext uri="{FF2B5EF4-FFF2-40B4-BE49-F238E27FC236}">
                <a16:creationId xmlns:a16="http://schemas.microsoft.com/office/drawing/2014/main" id="{AA4842FA-E6FC-22D8-74B4-541968938785}"/>
              </a:ext>
            </a:extLst>
          </p:cNvPr>
          <p:cNvSpPr/>
          <p:nvPr/>
        </p:nvSpPr>
        <p:spPr>
          <a:xfrm rot="10800000" flipH="1">
            <a:off x="6313057" y="3962722"/>
            <a:ext cx="579050" cy="1796312"/>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Bent Arrow 35">
            <a:extLst>
              <a:ext uri="{FF2B5EF4-FFF2-40B4-BE49-F238E27FC236}">
                <a16:creationId xmlns:a16="http://schemas.microsoft.com/office/drawing/2014/main" id="{FBC88915-8E31-BBA1-07DD-31D3297C67CC}"/>
              </a:ext>
            </a:extLst>
          </p:cNvPr>
          <p:cNvSpPr/>
          <p:nvPr/>
        </p:nvSpPr>
        <p:spPr>
          <a:xfrm rot="10800000">
            <a:off x="7422192" y="1082625"/>
            <a:ext cx="533173" cy="872634"/>
          </a:xfrm>
          <a:prstGeom prst="bentArrow">
            <a:avLst>
              <a:gd name="adj1" fmla="val 25000"/>
              <a:gd name="adj2" fmla="val 24038"/>
              <a:gd name="adj3" fmla="val 25000"/>
              <a:gd name="adj4" fmla="val 4375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88101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850858C8-C603-01DE-BB21-00D817D3A0BB}"/>
              </a:ext>
            </a:extLst>
          </p:cNvPr>
          <p:cNvSpPr>
            <a:spLocks noGrp="1"/>
          </p:cNvSpPr>
          <p:nvPr>
            <p:ph type="ftr" sz="quarter" idx="3"/>
          </p:nvPr>
        </p:nvSpPr>
        <p:spPr>
          <a:xfrm>
            <a:off x="838200" y="6356350"/>
            <a:ext cx="10515600" cy="365125"/>
          </a:xfrm>
        </p:spPr>
        <p:txBody>
          <a:bodyPr/>
          <a:lstStyle/>
          <a:p>
            <a:r>
              <a:rPr lang="en-US"/>
              <a:t>RV, right valve.</a:t>
            </a:r>
          </a:p>
        </p:txBody>
      </p:sp>
      <p:graphicFrame>
        <p:nvGraphicFramePr>
          <p:cNvPr id="3" name="Diagram 2">
            <a:extLst>
              <a:ext uri="{FF2B5EF4-FFF2-40B4-BE49-F238E27FC236}">
                <a16:creationId xmlns:a16="http://schemas.microsoft.com/office/drawing/2014/main" id="{1108F93B-D0B8-4CBE-9A6C-34014682331F}"/>
              </a:ext>
            </a:extLst>
          </p:cNvPr>
          <p:cNvGraphicFramePr/>
          <p:nvPr>
            <p:extLst>
              <p:ext uri="{D42A27DB-BD31-4B8C-83A1-F6EECF244321}">
                <p14:modId xmlns:p14="http://schemas.microsoft.com/office/powerpoint/2010/main" val="888650230"/>
              </p:ext>
            </p:extLst>
          </p:nvPr>
        </p:nvGraphicFramePr>
        <p:xfrm>
          <a:off x="1994071" y="1229710"/>
          <a:ext cx="8823228" cy="5231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itle 15">
            <a:extLst>
              <a:ext uri="{FF2B5EF4-FFF2-40B4-BE49-F238E27FC236}">
                <a16:creationId xmlns:a16="http://schemas.microsoft.com/office/drawing/2014/main" id="{DBEA82C3-1517-9D1D-A56A-296B9C6FDA64}"/>
              </a:ext>
            </a:extLst>
          </p:cNvPr>
          <p:cNvSpPr>
            <a:spLocks noGrp="1"/>
          </p:cNvSpPr>
          <p:nvPr>
            <p:ph type="title"/>
          </p:nvPr>
        </p:nvSpPr>
        <p:spPr/>
        <p:txBody>
          <a:bodyPr/>
          <a:lstStyle/>
          <a:p>
            <a:r>
              <a:rPr lang="en-US" dirty="0"/>
              <a:t>Imaging Considerations for PE</a:t>
            </a:r>
          </a:p>
        </p:txBody>
      </p:sp>
    </p:spTree>
    <p:extLst>
      <p:ext uri="{BB962C8B-B14F-4D97-AF65-F5344CB8AC3E}">
        <p14:creationId xmlns:p14="http://schemas.microsoft.com/office/powerpoint/2010/main" val="3007093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5201CA-CE2F-4ED5-B180-D7AA7195F86C}"/>
              </a:ext>
            </a:extLst>
          </p:cNvPr>
          <p:cNvSpPr>
            <a:spLocks noGrp="1"/>
          </p:cNvSpPr>
          <p:nvPr>
            <p:ph idx="1"/>
          </p:nvPr>
        </p:nvSpPr>
        <p:spPr>
          <a:xfrm>
            <a:off x="838200" y="1285336"/>
            <a:ext cx="10515600" cy="4891627"/>
          </a:xfrm>
        </p:spPr>
        <p:txBody>
          <a:bodyPr/>
          <a:lstStyle/>
          <a:p>
            <a:r>
              <a:rPr lang="en-US" dirty="0"/>
              <a:t>Scoring system to calculate pretest probability should be utilized in conjunction with clinical gestalt </a:t>
            </a:r>
          </a:p>
          <a:p>
            <a:r>
              <a:rPr lang="en-US" dirty="0"/>
              <a:t>In patients with low or intermediate pretest probability, a high sensitivity D-dimer can safely exclude PE without additional testing</a:t>
            </a:r>
          </a:p>
          <a:p>
            <a:r>
              <a:rPr lang="en-US" dirty="0" err="1"/>
              <a:t>CTPA</a:t>
            </a:r>
            <a:r>
              <a:rPr lang="en-US" dirty="0"/>
              <a:t> is preferred imaging modality over V/Q scan in patients with high pretest probability or in individuals who are likely to have a nondiagnostic V/Q result (pre-existing lung disease)</a:t>
            </a:r>
          </a:p>
          <a:p>
            <a:endParaRPr lang="en-US" dirty="0"/>
          </a:p>
        </p:txBody>
      </p:sp>
      <p:sp>
        <p:nvSpPr>
          <p:cNvPr id="2" name="Title 1">
            <a:extLst>
              <a:ext uri="{FF2B5EF4-FFF2-40B4-BE49-F238E27FC236}">
                <a16:creationId xmlns:a16="http://schemas.microsoft.com/office/drawing/2014/main" id="{7F78B91B-9ECD-4272-892E-EB38F8A377C3}"/>
              </a:ext>
            </a:extLst>
          </p:cNvPr>
          <p:cNvSpPr>
            <a:spLocks noGrp="1"/>
          </p:cNvSpPr>
          <p:nvPr>
            <p:ph type="title"/>
          </p:nvPr>
        </p:nvSpPr>
        <p:spPr>
          <a:xfrm>
            <a:off x="838200" y="-1"/>
            <a:ext cx="10515600" cy="1105949"/>
          </a:xfrm>
        </p:spPr>
        <p:txBody>
          <a:bodyPr/>
          <a:lstStyle/>
          <a:p>
            <a:r>
              <a:rPr lang="en-US"/>
              <a:t>Case 2 Summary: </a:t>
            </a:r>
          </a:p>
        </p:txBody>
      </p:sp>
    </p:spTree>
    <p:extLst>
      <p:ext uri="{BB962C8B-B14F-4D97-AF65-F5344CB8AC3E}">
        <p14:creationId xmlns:p14="http://schemas.microsoft.com/office/powerpoint/2010/main" val="152819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1854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lang="en-US" sz="1500">
                <a:solidFill>
                  <a:srgbClr val="747474"/>
                </a:solidFill>
                <a:latin typeface="Arial" panose="020B0604020202020204" pitchFamily="34" charset="0"/>
                <a:cs typeface="Arial" panose="020B0604020202020204" pitchFamily="34" charset="0"/>
                <a:hlinkClick r:id="rId3"/>
              </a:rPr>
              <a:t>Treating and Preventing Clots: Anticoagulation in Atrial Fibrillation and Venous Thromboembolism</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n-US" sz="1500">
                <a:solidFill>
                  <a:srgbClr val="747474"/>
                </a:solidFill>
                <a:latin typeface="Arial" panose="020B0604020202020204" pitchFamily="34" charset="0"/>
                <a:cs typeface="Arial" panose="020B0604020202020204" pitchFamily="34" charset="0"/>
              </a:rPr>
              <a:t>Discuss appropriate diagnostic criteria and challenges faced in screening patients who may be at risk for blood clots due to either AF or VTE</a:t>
            </a:r>
          </a:p>
          <a:p>
            <a:pPr marL="285750" indent="-285750">
              <a:buFont typeface="Arial" panose="020B0604020202020204" pitchFamily="34" charset="0"/>
              <a:buChar char="•"/>
            </a:pPr>
            <a:r>
              <a:rPr lang="en-US" sz="1500">
                <a:solidFill>
                  <a:srgbClr val="747474"/>
                </a:solidFill>
                <a:latin typeface="Arial" panose="020B0604020202020204" pitchFamily="34" charset="0"/>
                <a:cs typeface="Arial" panose="020B0604020202020204" pitchFamily="34" charset="0"/>
              </a:rPr>
              <a:t>Identify appropriate candidates for oral anticoagulation when AF or VTE is detected</a:t>
            </a:r>
          </a:p>
          <a:p>
            <a:pPr marL="285750" indent="-285750">
              <a:buFont typeface="Arial" panose="020B0604020202020204" pitchFamily="34" charset="0"/>
              <a:buChar char="•"/>
            </a:pPr>
            <a:r>
              <a:rPr lang="en-US" sz="1500">
                <a:solidFill>
                  <a:srgbClr val="747474"/>
                </a:solidFill>
                <a:latin typeface="Arial" panose="020B0604020202020204" pitchFamily="34" charset="0"/>
                <a:cs typeface="Arial" panose="020B0604020202020204" pitchFamily="34" charset="0"/>
              </a:rPr>
              <a:t>Develop evidence-based, individualized treatment plans for patients with an indication for oral anticoagulation</a:t>
            </a:r>
          </a:p>
          <a:p>
            <a:pPr marR="0" lvl="0" algn="l" defTabSz="914400" rtl="0" eaLnBrk="1" fontAlgn="auto" latinLnBrk="0" hangingPunct="1">
              <a:lnSpc>
                <a:spcPct val="100000"/>
              </a:lnSpc>
              <a:spcBef>
                <a:spcPts val="0"/>
              </a:spcBef>
              <a:spcAft>
                <a:spcPts val="0"/>
              </a:spcAft>
              <a:buClrTx/>
              <a:buSzTx/>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812A91-4F62-4B86-9FC1-A0FBEB2CCE65}"/>
              </a:ext>
            </a:extLst>
          </p:cNvPr>
          <p:cNvSpPr>
            <a:spLocks noGrp="1"/>
          </p:cNvSpPr>
          <p:nvPr>
            <p:ph idx="1"/>
          </p:nvPr>
        </p:nvSpPr>
        <p:spPr>
          <a:xfrm>
            <a:off x="838200" y="1285875"/>
            <a:ext cx="10515600" cy="1887245"/>
          </a:xfrm>
        </p:spPr>
        <p:txBody>
          <a:bodyPr>
            <a:normAutofit/>
          </a:bodyPr>
          <a:lstStyle/>
          <a:p>
            <a:r>
              <a:rPr lang="en-US" sz="2000" dirty="0"/>
              <a:t>64-year-old man referred to emergency department for suspected DVT</a:t>
            </a:r>
          </a:p>
          <a:p>
            <a:r>
              <a:rPr lang="en-US" sz="2000" b="1" dirty="0"/>
              <a:t>Past medical history: </a:t>
            </a:r>
            <a:r>
              <a:rPr lang="en-US" sz="2000" dirty="0" err="1"/>
              <a:t>HTN</a:t>
            </a:r>
            <a:r>
              <a:rPr lang="en-US" sz="2000" dirty="0"/>
              <a:t>, type 2 diabetes, prostate cancer (active treatment started 6 months ago) with pelvic lymph node involvement</a:t>
            </a:r>
          </a:p>
          <a:p>
            <a:r>
              <a:rPr lang="en-US" sz="2000" b="1" dirty="0"/>
              <a:t>Presenting symptoms: </a:t>
            </a:r>
            <a:r>
              <a:rPr lang="en-US" sz="2000" dirty="0"/>
              <a:t>progressive pain, swelling, warmth, and redness of his </a:t>
            </a:r>
            <a:br>
              <a:rPr lang="en-US" sz="2000" dirty="0"/>
            </a:br>
            <a:r>
              <a:rPr lang="en-US" sz="2000" dirty="0"/>
              <a:t>right calf for 48 hours </a:t>
            </a:r>
          </a:p>
        </p:txBody>
      </p:sp>
      <p:sp>
        <p:nvSpPr>
          <p:cNvPr id="2" name="Title 1">
            <a:extLst>
              <a:ext uri="{FF2B5EF4-FFF2-40B4-BE49-F238E27FC236}">
                <a16:creationId xmlns:a16="http://schemas.microsoft.com/office/drawing/2014/main" id="{9683BD2E-443A-4E0C-B57A-EAE9C30BEA89}"/>
              </a:ext>
            </a:extLst>
          </p:cNvPr>
          <p:cNvSpPr>
            <a:spLocks noGrp="1"/>
          </p:cNvSpPr>
          <p:nvPr>
            <p:ph type="title"/>
          </p:nvPr>
        </p:nvSpPr>
        <p:spPr>
          <a:xfrm>
            <a:off x="838200" y="-1"/>
            <a:ext cx="10515600" cy="1105949"/>
          </a:xfrm>
        </p:spPr>
        <p:txBody>
          <a:bodyPr/>
          <a:lstStyle/>
          <a:p>
            <a:r>
              <a:rPr lang="en-US" dirty="0"/>
              <a:t>Case 1: </a:t>
            </a:r>
          </a:p>
        </p:txBody>
      </p:sp>
      <p:graphicFrame>
        <p:nvGraphicFramePr>
          <p:cNvPr id="4" name="Diagram 3">
            <a:extLst>
              <a:ext uri="{FF2B5EF4-FFF2-40B4-BE49-F238E27FC236}">
                <a16:creationId xmlns:a16="http://schemas.microsoft.com/office/drawing/2014/main" id="{469DB6BB-8F60-4581-863F-9CC8FBFF8173}"/>
              </a:ext>
            </a:extLst>
          </p:cNvPr>
          <p:cNvGraphicFramePr/>
          <p:nvPr>
            <p:extLst>
              <p:ext uri="{D42A27DB-BD31-4B8C-83A1-F6EECF244321}">
                <p14:modId xmlns:p14="http://schemas.microsoft.com/office/powerpoint/2010/main" val="4266508613"/>
              </p:ext>
            </p:extLst>
          </p:nvPr>
        </p:nvGraphicFramePr>
        <p:xfrm>
          <a:off x="1046565" y="3237330"/>
          <a:ext cx="9323567" cy="30680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ooter Placeholder 9">
            <a:extLst>
              <a:ext uri="{FF2B5EF4-FFF2-40B4-BE49-F238E27FC236}">
                <a16:creationId xmlns:a16="http://schemas.microsoft.com/office/drawing/2014/main" id="{832D121F-6A42-46DD-06AB-2EEB1935BF6E}"/>
              </a:ext>
            </a:extLst>
          </p:cNvPr>
          <p:cNvSpPr>
            <a:spLocks noGrp="1"/>
          </p:cNvSpPr>
          <p:nvPr>
            <p:ph type="ftr" sz="quarter" idx="3"/>
          </p:nvPr>
        </p:nvSpPr>
        <p:spPr/>
        <p:txBody>
          <a:bodyPr/>
          <a:lstStyle/>
          <a:p>
            <a:r>
              <a:rPr lang="en-US"/>
              <a:t>DVT, deep venous thrombosis; HTN, hypertension; PE, pulmonary embolism; ROS, review of symptoms; VTE, venous thromboembolism.</a:t>
            </a:r>
          </a:p>
        </p:txBody>
      </p:sp>
    </p:spTree>
    <p:extLst>
      <p:ext uri="{BB962C8B-B14F-4D97-AF65-F5344CB8AC3E}">
        <p14:creationId xmlns:p14="http://schemas.microsoft.com/office/powerpoint/2010/main" val="1357925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812A91-4F62-4B86-9FC1-A0FBEB2CCE65}"/>
              </a:ext>
            </a:extLst>
          </p:cNvPr>
          <p:cNvSpPr>
            <a:spLocks noGrp="1"/>
          </p:cNvSpPr>
          <p:nvPr>
            <p:ph idx="1"/>
          </p:nvPr>
        </p:nvSpPr>
        <p:spPr>
          <a:xfrm>
            <a:off x="838200" y="1285875"/>
            <a:ext cx="10515600" cy="1887245"/>
          </a:xfrm>
        </p:spPr>
        <p:txBody>
          <a:bodyPr>
            <a:normAutofit/>
          </a:bodyPr>
          <a:lstStyle/>
          <a:p>
            <a:r>
              <a:rPr lang="en-US" sz="2000" dirty="0"/>
              <a:t>64-year-old man referred to emergency department for suspected DVT</a:t>
            </a:r>
          </a:p>
          <a:p>
            <a:r>
              <a:rPr lang="en-US" sz="2000" b="1" dirty="0"/>
              <a:t>Past medical history: </a:t>
            </a:r>
            <a:r>
              <a:rPr lang="en-US" sz="2000" dirty="0" err="1"/>
              <a:t>HTN</a:t>
            </a:r>
            <a:r>
              <a:rPr lang="en-US" sz="2000" dirty="0"/>
              <a:t>, type 2 diabetes, prostate cancer (active treatment started 6 months ago) with pelvic lymph node involvement</a:t>
            </a:r>
          </a:p>
          <a:p>
            <a:r>
              <a:rPr lang="en-US" sz="2000" b="1" dirty="0"/>
              <a:t>Presenting symptoms: </a:t>
            </a:r>
            <a:r>
              <a:rPr lang="en-US" sz="2000" dirty="0"/>
              <a:t>progressive pain, swelling, warmth, and redness of his </a:t>
            </a:r>
            <a:br>
              <a:rPr lang="en-US" sz="2000" dirty="0"/>
            </a:br>
            <a:r>
              <a:rPr lang="en-US" sz="2000" dirty="0"/>
              <a:t>right calf for 48 hours </a:t>
            </a:r>
          </a:p>
        </p:txBody>
      </p:sp>
      <p:sp>
        <p:nvSpPr>
          <p:cNvPr id="2" name="Title 1">
            <a:extLst>
              <a:ext uri="{FF2B5EF4-FFF2-40B4-BE49-F238E27FC236}">
                <a16:creationId xmlns:a16="http://schemas.microsoft.com/office/drawing/2014/main" id="{9683BD2E-443A-4E0C-B57A-EAE9C30BEA89}"/>
              </a:ext>
            </a:extLst>
          </p:cNvPr>
          <p:cNvSpPr>
            <a:spLocks noGrp="1"/>
          </p:cNvSpPr>
          <p:nvPr>
            <p:ph type="title"/>
          </p:nvPr>
        </p:nvSpPr>
        <p:spPr>
          <a:xfrm>
            <a:off x="838200" y="-1"/>
            <a:ext cx="10515600" cy="1105949"/>
          </a:xfrm>
        </p:spPr>
        <p:txBody>
          <a:bodyPr/>
          <a:lstStyle/>
          <a:p>
            <a:r>
              <a:rPr lang="en-US" dirty="0"/>
              <a:t>Case 1: </a:t>
            </a:r>
          </a:p>
        </p:txBody>
      </p:sp>
      <p:graphicFrame>
        <p:nvGraphicFramePr>
          <p:cNvPr id="4" name="Diagram 3">
            <a:extLst>
              <a:ext uri="{FF2B5EF4-FFF2-40B4-BE49-F238E27FC236}">
                <a16:creationId xmlns:a16="http://schemas.microsoft.com/office/drawing/2014/main" id="{469DB6BB-8F60-4581-863F-9CC8FBFF8173}"/>
              </a:ext>
            </a:extLst>
          </p:cNvPr>
          <p:cNvGraphicFramePr/>
          <p:nvPr/>
        </p:nvGraphicFramePr>
        <p:xfrm>
          <a:off x="1046565" y="3237330"/>
          <a:ext cx="9323567" cy="30680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llout: Bent Line 4">
            <a:extLst>
              <a:ext uri="{FF2B5EF4-FFF2-40B4-BE49-F238E27FC236}">
                <a16:creationId xmlns:a16="http://schemas.microsoft.com/office/drawing/2014/main" id="{44A8C182-914D-4872-A0B2-A70C53A9E1E1}"/>
              </a:ext>
            </a:extLst>
          </p:cNvPr>
          <p:cNvSpPr/>
          <p:nvPr/>
        </p:nvSpPr>
        <p:spPr>
          <a:xfrm>
            <a:off x="7180114" y="288428"/>
            <a:ext cx="2584174" cy="882270"/>
          </a:xfrm>
          <a:prstGeom prst="borderCallout2">
            <a:avLst>
              <a:gd name="adj1" fmla="val 18750"/>
              <a:gd name="adj2" fmla="val -2117"/>
              <a:gd name="adj3" fmla="val 18750"/>
              <a:gd name="adj4" fmla="val -16667"/>
              <a:gd name="adj5" fmla="val 112500"/>
              <a:gd name="adj6" fmla="val -4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You determine his clinical pretest probability to be high (by Wells score=5)</a:t>
            </a:r>
          </a:p>
        </p:txBody>
      </p:sp>
      <p:sp>
        <p:nvSpPr>
          <p:cNvPr id="10" name="Footer Placeholder 9">
            <a:extLst>
              <a:ext uri="{FF2B5EF4-FFF2-40B4-BE49-F238E27FC236}">
                <a16:creationId xmlns:a16="http://schemas.microsoft.com/office/drawing/2014/main" id="{832D121F-6A42-46DD-06AB-2EEB1935BF6E}"/>
              </a:ext>
            </a:extLst>
          </p:cNvPr>
          <p:cNvSpPr>
            <a:spLocks noGrp="1"/>
          </p:cNvSpPr>
          <p:nvPr>
            <p:ph type="ftr" sz="quarter" idx="3"/>
          </p:nvPr>
        </p:nvSpPr>
        <p:spPr/>
        <p:txBody>
          <a:bodyPr/>
          <a:lstStyle/>
          <a:p>
            <a:r>
              <a:rPr lang="en-US"/>
              <a:t>DVT, deep venous thrombosis; HTN, hypertension; PE, pulmonary embolism; ROS, review of symptoms; VTE, venous thromboembolism.</a:t>
            </a:r>
          </a:p>
        </p:txBody>
      </p:sp>
    </p:spTree>
    <p:extLst>
      <p:ext uri="{BB962C8B-B14F-4D97-AF65-F5344CB8AC3E}">
        <p14:creationId xmlns:p14="http://schemas.microsoft.com/office/powerpoint/2010/main" val="2224179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812A91-4F62-4B86-9FC1-A0FBEB2CCE65}"/>
              </a:ext>
            </a:extLst>
          </p:cNvPr>
          <p:cNvSpPr>
            <a:spLocks noGrp="1"/>
          </p:cNvSpPr>
          <p:nvPr>
            <p:ph idx="1"/>
          </p:nvPr>
        </p:nvSpPr>
        <p:spPr>
          <a:xfrm>
            <a:off x="838200" y="1285875"/>
            <a:ext cx="10515600" cy="1887245"/>
          </a:xfrm>
        </p:spPr>
        <p:txBody>
          <a:bodyPr>
            <a:normAutofit/>
          </a:bodyPr>
          <a:lstStyle/>
          <a:p>
            <a:r>
              <a:rPr lang="en-US" sz="2000" dirty="0"/>
              <a:t>64-year-old man referred to emergency department for suspected DVT</a:t>
            </a:r>
          </a:p>
          <a:p>
            <a:r>
              <a:rPr lang="en-US" sz="2000" b="1" dirty="0"/>
              <a:t>Past medical history: </a:t>
            </a:r>
            <a:r>
              <a:rPr lang="en-US" sz="2000" dirty="0" err="1"/>
              <a:t>HTN</a:t>
            </a:r>
            <a:r>
              <a:rPr lang="en-US" sz="2000" dirty="0"/>
              <a:t>, type 2 diabetes, prostate cancer (active treatment started 6 months ago) with pelvic lymph node involvement</a:t>
            </a:r>
          </a:p>
          <a:p>
            <a:r>
              <a:rPr lang="en-US" sz="2000" b="1" dirty="0"/>
              <a:t>Presenting symptoms: </a:t>
            </a:r>
            <a:r>
              <a:rPr lang="en-US" sz="2000" dirty="0"/>
              <a:t>progressive pain, swelling, warmth, and redness of his </a:t>
            </a:r>
            <a:br>
              <a:rPr lang="en-US" sz="2000" dirty="0"/>
            </a:br>
            <a:r>
              <a:rPr lang="en-US" sz="2000" dirty="0"/>
              <a:t>right calf for 48 hours </a:t>
            </a:r>
          </a:p>
        </p:txBody>
      </p:sp>
      <p:sp>
        <p:nvSpPr>
          <p:cNvPr id="2" name="Title 1">
            <a:extLst>
              <a:ext uri="{FF2B5EF4-FFF2-40B4-BE49-F238E27FC236}">
                <a16:creationId xmlns:a16="http://schemas.microsoft.com/office/drawing/2014/main" id="{9683BD2E-443A-4E0C-B57A-EAE9C30BEA89}"/>
              </a:ext>
            </a:extLst>
          </p:cNvPr>
          <p:cNvSpPr>
            <a:spLocks noGrp="1"/>
          </p:cNvSpPr>
          <p:nvPr>
            <p:ph type="title"/>
          </p:nvPr>
        </p:nvSpPr>
        <p:spPr>
          <a:xfrm>
            <a:off x="838200" y="-1"/>
            <a:ext cx="10515600" cy="1105949"/>
          </a:xfrm>
        </p:spPr>
        <p:txBody>
          <a:bodyPr/>
          <a:lstStyle/>
          <a:p>
            <a:r>
              <a:rPr lang="en-US" dirty="0"/>
              <a:t>Case 1: </a:t>
            </a:r>
          </a:p>
        </p:txBody>
      </p:sp>
      <p:graphicFrame>
        <p:nvGraphicFramePr>
          <p:cNvPr id="4" name="Diagram 3">
            <a:extLst>
              <a:ext uri="{FF2B5EF4-FFF2-40B4-BE49-F238E27FC236}">
                <a16:creationId xmlns:a16="http://schemas.microsoft.com/office/drawing/2014/main" id="{469DB6BB-8F60-4581-863F-9CC8FBFF8173}"/>
              </a:ext>
            </a:extLst>
          </p:cNvPr>
          <p:cNvGraphicFramePr/>
          <p:nvPr/>
        </p:nvGraphicFramePr>
        <p:xfrm>
          <a:off x="1046565" y="3237330"/>
          <a:ext cx="9323567" cy="30680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llout: Bent Line 4">
            <a:extLst>
              <a:ext uri="{FF2B5EF4-FFF2-40B4-BE49-F238E27FC236}">
                <a16:creationId xmlns:a16="http://schemas.microsoft.com/office/drawing/2014/main" id="{44A8C182-914D-4872-A0B2-A70C53A9E1E1}"/>
              </a:ext>
            </a:extLst>
          </p:cNvPr>
          <p:cNvSpPr/>
          <p:nvPr/>
        </p:nvSpPr>
        <p:spPr>
          <a:xfrm>
            <a:off x="7180114" y="288428"/>
            <a:ext cx="2584174" cy="882270"/>
          </a:xfrm>
          <a:prstGeom prst="borderCallout2">
            <a:avLst>
              <a:gd name="adj1" fmla="val 18750"/>
              <a:gd name="adj2" fmla="val -2117"/>
              <a:gd name="adj3" fmla="val 18750"/>
              <a:gd name="adj4" fmla="val -16667"/>
              <a:gd name="adj5" fmla="val 112500"/>
              <a:gd name="adj6" fmla="val -4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You determine his clinical pretest probability to be high (by Wells score=5)</a:t>
            </a:r>
          </a:p>
        </p:txBody>
      </p:sp>
      <p:sp>
        <p:nvSpPr>
          <p:cNvPr id="6" name="Thought Bubble: Cloud 5">
            <a:extLst>
              <a:ext uri="{FF2B5EF4-FFF2-40B4-BE49-F238E27FC236}">
                <a16:creationId xmlns:a16="http://schemas.microsoft.com/office/drawing/2014/main" id="{F8BCAE8E-400F-4CEC-8D96-8E28F6E123F0}"/>
              </a:ext>
            </a:extLst>
          </p:cNvPr>
          <p:cNvSpPr/>
          <p:nvPr/>
        </p:nvSpPr>
        <p:spPr>
          <a:xfrm>
            <a:off x="9764288" y="2637277"/>
            <a:ext cx="1967337" cy="146405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libri" panose="020F0502020204030204" pitchFamily="34" charset="0"/>
                <a:cs typeface="Calibri" panose="020F0502020204030204" pitchFamily="34" charset="0"/>
              </a:rPr>
              <a:t>What next?</a:t>
            </a:r>
          </a:p>
        </p:txBody>
      </p:sp>
      <p:sp>
        <p:nvSpPr>
          <p:cNvPr id="10" name="Footer Placeholder 9">
            <a:extLst>
              <a:ext uri="{FF2B5EF4-FFF2-40B4-BE49-F238E27FC236}">
                <a16:creationId xmlns:a16="http://schemas.microsoft.com/office/drawing/2014/main" id="{832D121F-6A42-46DD-06AB-2EEB1935BF6E}"/>
              </a:ext>
            </a:extLst>
          </p:cNvPr>
          <p:cNvSpPr>
            <a:spLocks noGrp="1"/>
          </p:cNvSpPr>
          <p:nvPr>
            <p:ph type="ftr" sz="quarter" idx="3"/>
          </p:nvPr>
        </p:nvSpPr>
        <p:spPr/>
        <p:txBody>
          <a:bodyPr/>
          <a:lstStyle/>
          <a:p>
            <a:r>
              <a:rPr lang="en-US"/>
              <a:t>DVT, deep venous thrombosis; HTN, hypertension; PE, pulmonary embolism; ROS, review of symptoms; VTE, venous thromboembolism.</a:t>
            </a:r>
          </a:p>
        </p:txBody>
      </p:sp>
    </p:spTree>
    <p:extLst>
      <p:ext uri="{BB962C8B-B14F-4D97-AF65-F5344CB8AC3E}">
        <p14:creationId xmlns:p14="http://schemas.microsoft.com/office/powerpoint/2010/main" val="307114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E112CB-867B-41C8-B8DD-6D7D2AB820C4}"/>
              </a:ext>
            </a:extLst>
          </p:cNvPr>
          <p:cNvPicPr>
            <a:picLocks noChangeAspect="1"/>
          </p:cNvPicPr>
          <p:nvPr/>
        </p:nvPicPr>
        <p:blipFill>
          <a:blip r:embed="rId3"/>
          <a:stretch>
            <a:fillRect/>
          </a:stretch>
        </p:blipFill>
        <p:spPr>
          <a:xfrm>
            <a:off x="6616562" y="190326"/>
            <a:ext cx="4424492" cy="5991142"/>
          </a:xfrm>
          <a:prstGeom prst="rect">
            <a:avLst/>
          </a:prstGeom>
        </p:spPr>
      </p:pic>
      <p:cxnSp>
        <p:nvCxnSpPr>
          <p:cNvPr id="8" name="Straight Connector 7">
            <a:extLst>
              <a:ext uri="{FF2B5EF4-FFF2-40B4-BE49-F238E27FC236}">
                <a16:creationId xmlns:a16="http://schemas.microsoft.com/office/drawing/2014/main" id="{8A160507-81E4-4B24-A41B-320D39242578}"/>
              </a:ext>
            </a:extLst>
          </p:cNvPr>
          <p:cNvCxnSpPr>
            <a:cxnSpLocks/>
          </p:cNvCxnSpPr>
          <p:nvPr/>
        </p:nvCxnSpPr>
        <p:spPr>
          <a:xfrm>
            <a:off x="5989983" y="0"/>
            <a:ext cx="0" cy="6067168"/>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01D47361-7360-4718-9EDB-FDF614EC6214}"/>
              </a:ext>
            </a:extLst>
          </p:cNvPr>
          <p:cNvPicPr>
            <a:picLocks noChangeAspect="1"/>
          </p:cNvPicPr>
          <p:nvPr/>
        </p:nvPicPr>
        <p:blipFill>
          <a:blip r:embed="rId4"/>
          <a:stretch>
            <a:fillRect/>
          </a:stretch>
        </p:blipFill>
        <p:spPr>
          <a:xfrm>
            <a:off x="799269" y="190326"/>
            <a:ext cx="4389015" cy="6067168"/>
          </a:xfrm>
          <a:prstGeom prst="rect">
            <a:avLst/>
          </a:prstGeom>
        </p:spPr>
      </p:pic>
      <p:sp>
        <p:nvSpPr>
          <p:cNvPr id="15" name="TextBox 14">
            <a:extLst>
              <a:ext uri="{FF2B5EF4-FFF2-40B4-BE49-F238E27FC236}">
                <a16:creationId xmlns:a16="http://schemas.microsoft.com/office/drawing/2014/main" id="{2BDC77B5-824C-44AC-97D1-64535E7E5CE4}"/>
              </a:ext>
            </a:extLst>
          </p:cNvPr>
          <p:cNvSpPr txBox="1"/>
          <p:nvPr/>
        </p:nvSpPr>
        <p:spPr>
          <a:xfrm>
            <a:off x="6361043" y="344557"/>
            <a:ext cx="2446952" cy="369332"/>
          </a:xfrm>
          <a:prstGeom prst="rect">
            <a:avLst/>
          </a:prstGeom>
          <a:noFill/>
        </p:spPr>
        <p:txBody>
          <a:bodyPr wrap="none" rtlCol="0">
            <a:spAutoFit/>
          </a:bodyPr>
          <a:lstStyle/>
          <a:p>
            <a:r>
              <a:rPr lang="en-US" b="1">
                <a:solidFill>
                  <a:srgbClr val="FF0000"/>
                </a:solidFill>
                <a:latin typeface="Calibri" panose="020F0502020204030204" pitchFamily="34" charset="0"/>
                <a:cs typeface="Calibri" panose="020F0502020204030204" pitchFamily="34" charset="0"/>
              </a:rPr>
              <a:t>High Pretest Probability</a:t>
            </a:r>
          </a:p>
        </p:txBody>
      </p:sp>
      <p:sp>
        <p:nvSpPr>
          <p:cNvPr id="16" name="TextBox 15">
            <a:extLst>
              <a:ext uri="{FF2B5EF4-FFF2-40B4-BE49-F238E27FC236}">
                <a16:creationId xmlns:a16="http://schemas.microsoft.com/office/drawing/2014/main" id="{24EC7B81-D5EE-480D-BF55-1C865908D9A0}"/>
              </a:ext>
            </a:extLst>
          </p:cNvPr>
          <p:cNvSpPr txBox="1"/>
          <p:nvPr/>
        </p:nvSpPr>
        <p:spPr>
          <a:xfrm>
            <a:off x="3755129" y="114300"/>
            <a:ext cx="1404730" cy="646331"/>
          </a:xfrm>
          <a:prstGeom prst="rect">
            <a:avLst/>
          </a:prstGeom>
          <a:noFill/>
        </p:spPr>
        <p:txBody>
          <a:bodyPr wrap="square" rtlCol="0">
            <a:spAutoFit/>
          </a:bodyPr>
          <a:lstStyle/>
          <a:p>
            <a:r>
              <a:rPr lang="en-US" b="1" dirty="0">
                <a:solidFill>
                  <a:srgbClr val="92D050"/>
                </a:solidFill>
                <a:latin typeface="Calibri" panose="020F0502020204030204" pitchFamily="34" charset="0"/>
                <a:cs typeface="Calibri" panose="020F0502020204030204" pitchFamily="34" charset="0"/>
              </a:rPr>
              <a:t>Low Pretest Probability</a:t>
            </a:r>
          </a:p>
        </p:txBody>
      </p:sp>
      <p:sp>
        <p:nvSpPr>
          <p:cNvPr id="3" name="Footer Placeholder 2">
            <a:extLst>
              <a:ext uri="{FF2B5EF4-FFF2-40B4-BE49-F238E27FC236}">
                <a16:creationId xmlns:a16="http://schemas.microsoft.com/office/drawing/2014/main" id="{DC0FEDD2-567D-C0D5-C17D-C8626FDF759A}"/>
              </a:ext>
            </a:extLst>
          </p:cNvPr>
          <p:cNvSpPr>
            <a:spLocks noGrp="1"/>
          </p:cNvSpPr>
          <p:nvPr>
            <p:ph type="ftr" sz="quarter" idx="3"/>
          </p:nvPr>
        </p:nvSpPr>
        <p:spPr/>
        <p:txBody>
          <a:bodyPr/>
          <a:lstStyle/>
          <a:p>
            <a:r>
              <a:rPr lang="en-US" dirty="0"/>
              <a:t>CDR, clinical decision rule; LE DVT, lower extremity DVT; PTP, pretest probability; US, ultrasound.</a:t>
            </a:r>
          </a:p>
          <a:p>
            <a:r>
              <a:rPr lang="en-US" dirty="0"/>
              <a:t>Lim et al. ASH Blood Advances. 2018. </a:t>
            </a:r>
          </a:p>
        </p:txBody>
      </p:sp>
    </p:spTree>
    <p:extLst>
      <p:ext uri="{BB962C8B-B14F-4D97-AF65-F5344CB8AC3E}">
        <p14:creationId xmlns:p14="http://schemas.microsoft.com/office/powerpoint/2010/main" val="4113833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E112CB-867B-41C8-B8DD-6D7D2AB820C4}"/>
              </a:ext>
            </a:extLst>
          </p:cNvPr>
          <p:cNvPicPr>
            <a:picLocks noChangeAspect="1"/>
          </p:cNvPicPr>
          <p:nvPr/>
        </p:nvPicPr>
        <p:blipFill>
          <a:blip r:embed="rId3"/>
          <a:stretch>
            <a:fillRect/>
          </a:stretch>
        </p:blipFill>
        <p:spPr>
          <a:xfrm>
            <a:off x="6616562" y="190326"/>
            <a:ext cx="4424492" cy="5991142"/>
          </a:xfrm>
          <a:prstGeom prst="rect">
            <a:avLst/>
          </a:prstGeom>
        </p:spPr>
      </p:pic>
      <p:cxnSp>
        <p:nvCxnSpPr>
          <p:cNvPr id="8" name="Straight Connector 7">
            <a:extLst>
              <a:ext uri="{FF2B5EF4-FFF2-40B4-BE49-F238E27FC236}">
                <a16:creationId xmlns:a16="http://schemas.microsoft.com/office/drawing/2014/main" id="{8A160507-81E4-4B24-A41B-320D39242578}"/>
              </a:ext>
            </a:extLst>
          </p:cNvPr>
          <p:cNvCxnSpPr>
            <a:cxnSpLocks/>
          </p:cNvCxnSpPr>
          <p:nvPr/>
        </p:nvCxnSpPr>
        <p:spPr>
          <a:xfrm>
            <a:off x="5989983" y="0"/>
            <a:ext cx="0" cy="6067168"/>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01D47361-7360-4718-9EDB-FDF614EC6214}"/>
              </a:ext>
            </a:extLst>
          </p:cNvPr>
          <p:cNvPicPr>
            <a:picLocks noChangeAspect="1"/>
          </p:cNvPicPr>
          <p:nvPr/>
        </p:nvPicPr>
        <p:blipFill>
          <a:blip r:embed="rId4"/>
          <a:stretch>
            <a:fillRect/>
          </a:stretch>
        </p:blipFill>
        <p:spPr>
          <a:xfrm>
            <a:off x="799269" y="190326"/>
            <a:ext cx="4389015" cy="6067168"/>
          </a:xfrm>
          <a:prstGeom prst="rect">
            <a:avLst/>
          </a:prstGeom>
        </p:spPr>
      </p:pic>
      <p:sp>
        <p:nvSpPr>
          <p:cNvPr id="12" name="Rectangle 11">
            <a:extLst>
              <a:ext uri="{FF2B5EF4-FFF2-40B4-BE49-F238E27FC236}">
                <a16:creationId xmlns:a16="http://schemas.microsoft.com/office/drawing/2014/main" id="{1E523A24-BDCF-4FAF-AE54-1B53E98D0906}"/>
              </a:ext>
            </a:extLst>
          </p:cNvPr>
          <p:cNvSpPr/>
          <p:nvPr/>
        </p:nvSpPr>
        <p:spPr>
          <a:xfrm>
            <a:off x="9279924" y="1787899"/>
            <a:ext cx="1297460" cy="6960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BDC77B5-824C-44AC-97D1-64535E7E5CE4}"/>
              </a:ext>
            </a:extLst>
          </p:cNvPr>
          <p:cNvSpPr txBox="1"/>
          <p:nvPr/>
        </p:nvSpPr>
        <p:spPr>
          <a:xfrm>
            <a:off x="6361043" y="344557"/>
            <a:ext cx="2446952" cy="369332"/>
          </a:xfrm>
          <a:prstGeom prst="rect">
            <a:avLst/>
          </a:prstGeom>
          <a:noFill/>
        </p:spPr>
        <p:txBody>
          <a:bodyPr wrap="none" rtlCol="0">
            <a:spAutoFit/>
          </a:bodyPr>
          <a:lstStyle/>
          <a:p>
            <a:r>
              <a:rPr lang="en-US" b="1">
                <a:solidFill>
                  <a:srgbClr val="FF0000"/>
                </a:solidFill>
                <a:latin typeface="Calibri" panose="020F0502020204030204" pitchFamily="34" charset="0"/>
                <a:cs typeface="Calibri" panose="020F0502020204030204" pitchFamily="34" charset="0"/>
              </a:rPr>
              <a:t>High Pretest Probability</a:t>
            </a:r>
          </a:p>
        </p:txBody>
      </p:sp>
      <p:sp>
        <p:nvSpPr>
          <p:cNvPr id="16" name="TextBox 15">
            <a:extLst>
              <a:ext uri="{FF2B5EF4-FFF2-40B4-BE49-F238E27FC236}">
                <a16:creationId xmlns:a16="http://schemas.microsoft.com/office/drawing/2014/main" id="{24EC7B81-D5EE-480D-BF55-1C865908D9A0}"/>
              </a:ext>
            </a:extLst>
          </p:cNvPr>
          <p:cNvSpPr txBox="1"/>
          <p:nvPr/>
        </p:nvSpPr>
        <p:spPr>
          <a:xfrm>
            <a:off x="3755129" y="114300"/>
            <a:ext cx="1404730" cy="646331"/>
          </a:xfrm>
          <a:prstGeom prst="rect">
            <a:avLst/>
          </a:prstGeom>
          <a:noFill/>
        </p:spPr>
        <p:txBody>
          <a:bodyPr wrap="square" rtlCol="0">
            <a:spAutoFit/>
          </a:bodyPr>
          <a:lstStyle/>
          <a:p>
            <a:r>
              <a:rPr lang="en-US" b="1" dirty="0">
                <a:solidFill>
                  <a:srgbClr val="92D050"/>
                </a:solidFill>
                <a:latin typeface="Calibri" panose="020F0502020204030204" pitchFamily="34" charset="0"/>
                <a:cs typeface="Calibri" panose="020F0502020204030204" pitchFamily="34" charset="0"/>
              </a:rPr>
              <a:t>Low Pretest Probability</a:t>
            </a:r>
          </a:p>
        </p:txBody>
      </p:sp>
      <p:sp>
        <p:nvSpPr>
          <p:cNvPr id="3" name="Footer Placeholder 2">
            <a:extLst>
              <a:ext uri="{FF2B5EF4-FFF2-40B4-BE49-F238E27FC236}">
                <a16:creationId xmlns:a16="http://schemas.microsoft.com/office/drawing/2014/main" id="{DC0FEDD2-567D-C0D5-C17D-C8626FDF759A}"/>
              </a:ext>
            </a:extLst>
          </p:cNvPr>
          <p:cNvSpPr>
            <a:spLocks noGrp="1"/>
          </p:cNvSpPr>
          <p:nvPr>
            <p:ph type="ftr" sz="quarter" idx="3"/>
          </p:nvPr>
        </p:nvSpPr>
        <p:spPr/>
        <p:txBody>
          <a:bodyPr/>
          <a:lstStyle/>
          <a:p>
            <a:r>
              <a:rPr lang="en-US" dirty="0"/>
              <a:t>CDR, clinical decision rule; LE DVT, lower extremity DVT; PTP, pretest probability; US, ultrasound.</a:t>
            </a:r>
          </a:p>
          <a:p>
            <a:r>
              <a:rPr lang="en-US" dirty="0"/>
              <a:t>Lim et al. ASH Blood Advances. 2018. </a:t>
            </a:r>
          </a:p>
        </p:txBody>
      </p:sp>
    </p:spTree>
    <p:extLst>
      <p:ext uri="{BB962C8B-B14F-4D97-AF65-F5344CB8AC3E}">
        <p14:creationId xmlns:p14="http://schemas.microsoft.com/office/powerpoint/2010/main" val="1533535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E112CB-867B-41C8-B8DD-6D7D2AB820C4}"/>
              </a:ext>
            </a:extLst>
          </p:cNvPr>
          <p:cNvPicPr>
            <a:picLocks noChangeAspect="1"/>
          </p:cNvPicPr>
          <p:nvPr/>
        </p:nvPicPr>
        <p:blipFill>
          <a:blip r:embed="rId3"/>
          <a:stretch>
            <a:fillRect/>
          </a:stretch>
        </p:blipFill>
        <p:spPr>
          <a:xfrm>
            <a:off x="6616562" y="190326"/>
            <a:ext cx="4424492" cy="5991142"/>
          </a:xfrm>
          <a:prstGeom prst="rect">
            <a:avLst/>
          </a:prstGeom>
        </p:spPr>
      </p:pic>
      <p:cxnSp>
        <p:nvCxnSpPr>
          <p:cNvPr id="8" name="Straight Connector 7">
            <a:extLst>
              <a:ext uri="{FF2B5EF4-FFF2-40B4-BE49-F238E27FC236}">
                <a16:creationId xmlns:a16="http://schemas.microsoft.com/office/drawing/2014/main" id="{8A160507-81E4-4B24-A41B-320D39242578}"/>
              </a:ext>
            </a:extLst>
          </p:cNvPr>
          <p:cNvCxnSpPr>
            <a:cxnSpLocks/>
          </p:cNvCxnSpPr>
          <p:nvPr/>
        </p:nvCxnSpPr>
        <p:spPr>
          <a:xfrm>
            <a:off x="5989983" y="0"/>
            <a:ext cx="0" cy="6067168"/>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01D47361-7360-4718-9EDB-FDF614EC6214}"/>
              </a:ext>
            </a:extLst>
          </p:cNvPr>
          <p:cNvPicPr>
            <a:picLocks noChangeAspect="1"/>
          </p:cNvPicPr>
          <p:nvPr/>
        </p:nvPicPr>
        <p:blipFill>
          <a:blip r:embed="rId4"/>
          <a:stretch>
            <a:fillRect/>
          </a:stretch>
        </p:blipFill>
        <p:spPr>
          <a:xfrm>
            <a:off x="799269" y="190326"/>
            <a:ext cx="4389015" cy="6067168"/>
          </a:xfrm>
          <a:prstGeom prst="rect">
            <a:avLst/>
          </a:prstGeom>
        </p:spPr>
      </p:pic>
      <p:sp>
        <p:nvSpPr>
          <p:cNvPr id="12" name="Rectangle 11">
            <a:extLst>
              <a:ext uri="{FF2B5EF4-FFF2-40B4-BE49-F238E27FC236}">
                <a16:creationId xmlns:a16="http://schemas.microsoft.com/office/drawing/2014/main" id="{1E523A24-BDCF-4FAF-AE54-1B53E98D0906}"/>
              </a:ext>
            </a:extLst>
          </p:cNvPr>
          <p:cNvSpPr/>
          <p:nvPr/>
        </p:nvSpPr>
        <p:spPr>
          <a:xfrm>
            <a:off x="9279924" y="1787899"/>
            <a:ext cx="1297460" cy="6960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C79D0F5-66A1-44FE-877E-4B1DAA8C1A05}"/>
              </a:ext>
            </a:extLst>
          </p:cNvPr>
          <p:cNvSpPr/>
          <p:nvPr/>
        </p:nvSpPr>
        <p:spPr>
          <a:xfrm>
            <a:off x="8464378" y="3482563"/>
            <a:ext cx="1443054" cy="69605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BDC77B5-824C-44AC-97D1-64535E7E5CE4}"/>
              </a:ext>
            </a:extLst>
          </p:cNvPr>
          <p:cNvSpPr txBox="1"/>
          <p:nvPr/>
        </p:nvSpPr>
        <p:spPr>
          <a:xfrm>
            <a:off x="6361043" y="344557"/>
            <a:ext cx="2446952" cy="369332"/>
          </a:xfrm>
          <a:prstGeom prst="rect">
            <a:avLst/>
          </a:prstGeom>
          <a:noFill/>
        </p:spPr>
        <p:txBody>
          <a:bodyPr wrap="none" rtlCol="0">
            <a:spAutoFit/>
          </a:bodyPr>
          <a:lstStyle/>
          <a:p>
            <a:r>
              <a:rPr lang="en-US" b="1">
                <a:solidFill>
                  <a:srgbClr val="FF0000"/>
                </a:solidFill>
                <a:latin typeface="Calibri" panose="020F0502020204030204" pitchFamily="34" charset="0"/>
                <a:cs typeface="Calibri" panose="020F0502020204030204" pitchFamily="34" charset="0"/>
              </a:rPr>
              <a:t>High Pretest Probability</a:t>
            </a:r>
          </a:p>
        </p:txBody>
      </p:sp>
      <p:sp>
        <p:nvSpPr>
          <p:cNvPr id="16" name="TextBox 15">
            <a:extLst>
              <a:ext uri="{FF2B5EF4-FFF2-40B4-BE49-F238E27FC236}">
                <a16:creationId xmlns:a16="http://schemas.microsoft.com/office/drawing/2014/main" id="{24EC7B81-D5EE-480D-BF55-1C865908D9A0}"/>
              </a:ext>
            </a:extLst>
          </p:cNvPr>
          <p:cNvSpPr txBox="1"/>
          <p:nvPr/>
        </p:nvSpPr>
        <p:spPr>
          <a:xfrm>
            <a:off x="3755129" y="114300"/>
            <a:ext cx="1404730" cy="646331"/>
          </a:xfrm>
          <a:prstGeom prst="rect">
            <a:avLst/>
          </a:prstGeom>
          <a:noFill/>
        </p:spPr>
        <p:txBody>
          <a:bodyPr wrap="square" rtlCol="0">
            <a:spAutoFit/>
          </a:bodyPr>
          <a:lstStyle/>
          <a:p>
            <a:r>
              <a:rPr lang="en-US" b="1" dirty="0">
                <a:solidFill>
                  <a:srgbClr val="92D050"/>
                </a:solidFill>
                <a:latin typeface="Calibri" panose="020F0502020204030204" pitchFamily="34" charset="0"/>
                <a:cs typeface="Calibri" panose="020F0502020204030204" pitchFamily="34" charset="0"/>
              </a:rPr>
              <a:t>Low Pretest Probability</a:t>
            </a:r>
          </a:p>
        </p:txBody>
      </p:sp>
      <p:sp>
        <p:nvSpPr>
          <p:cNvPr id="3" name="Footer Placeholder 2">
            <a:extLst>
              <a:ext uri="{FF2B5EF4-FFF2-40B4-BE49-F238E27FC236}">
                <a16:creationId xmlns:a16="http://schemas.microsoft.com/office/drawing/2014/main" id="{DC0FEDD2-567D-C0D5-C17D-C8626FDF759A}"/>
              </a:ext>
            </a:extLst>
          </p:cNvPr>
          <p:cNvSpPr>
            <a:spLocks noGrp="1"/>
          </p:cNvSpPr>
          <p:nvPr>
            <p:ph type="ftr" sz="quarter" idx="3"/>
          </p:nvPr>
        </p:nvSpPr>
        <p:spPr/>
        <p:txBody>
          <a:bodyPr/>
          <a:lstStyle/>
          <a:p>
            <a:r>
              <a:rPr lang="en-US" dirty="0"/>
              <a:t>CDR, clinical decision rule; LE DVT, lower extremity DVT; PTP, pretest probability; US, ultrasound.</a:t>
            </a:r>
          </a:p>
          <a:p>
            <a:r>
              <a:rPr lang="en-US" dirty="0"/>
              <a:t>Lim et al. ASH Blood Advances. 2018. </a:t>
            </a:r>
          </a:p>
        </p:txBody>
      </p:sp>
    </p:spTree>
    <p:extLst>
      <p:ext uri="{BB962C8B-B14F-4D97-AF65-F5344CB8AC3E}">
        <p14:creationId xmlns:p14="http://schemas.microsoft.com/office/powerpoint/2010/main" val="440584414"/>
      </p:ext>
    </p:extLst>
  </p:cSld>
  <p:clrMapOvr>
    <a:masterClrMapping/>
  </p:clrMapOvr>
</p:sld>
</file>

<file path=ppt/theme/theme1.xml><?xml version="1.0" encoding="utf-8"?>
<a:theme xmlns:a="http://schemas.openxmlformats.org/drawingml/2006/main" name="DukeHeartOTG-Dec20">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ukeHeartOTG-Dec20" id="{656702E6-AFD5-B64D-B922-50C01D458BF2}" vid="{8F9CDEC0-C36A-9544-86EC-D9D88437D7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C209F8-8782-46B3-9968-9CB249183985}">
  <ds:schemaRefs>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f55e9ad1-4522-4e5b-8d2e-6f450f6d945f"/>
    <ds:schemaRef ds:uri="a9d8bbac-cce3-475c-b9fe-65ecbcec7edd"/>
    <ds:schemaRef ds:uri="http://purl.org/dc/terms/"/>
  </ds:schemaRefs>
</ds:datastoreItem>
</file>

<file path=customXml/itemProps2.xml><?xml version="1.0" encoding="utf-8"?>
<ds:datastoreItem xmlns:ds="http://schemas.openxmlformats.org/officeDocument/2006/customXml" ds:itemID="{5D770089-0B63-40E7-ACCE-AE406D1E63AD}"/>
</file>

<file path=customXml/itemProps3.xml><?xml version="1.0" encoding="utf-8"?>
<ds:datastoreItem xmlns:ds="http://schemas.openxmlformats.org/officeDocument/2006/customXml" ds:itemID="{A3AEC407-FDE6-4D91-AE55-3D1F65A308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DukeHeartOTG-Dec20</Template>
  <TotalTime>315</TotalTime>
  <Words>2080</Words>
  <Application>Microsoft Macintosh PowerPoint</Application>
  <PresentationFormat>Widescreen</PresentationFormat>
  <Paragraphs>279</Paragraphs>
  <Slides>20</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Century Gothic</vt:lpstr>
      <vt:lpstr>Trebuchet MS</vt:lpstr>
      <vt:lpstr>DukeHeartOTG-Dec20</vt:lpstr>
      <vt:lpstr>Office Theme</vt:lpstr>
      <vt:lpstr>Case: Evaluation and  Diagnosis of VTE</vt:lpstr>
      <vt:lpstr>PowerPoint Presentation</vt:lpstr>
      <vt:lpstr>Disclaimer</vt:lpstr>
      <vt:lpstr>Case 1: </vt:lpstr>
      <vt:lpstr>Case 1: </vt:lpstr>
      <vt:lpstr>Case 1: </vt:lpstr>
      <vt:lpstr>PowerPoint Presentation</vt:lpstr>
      <vt:lpstr>PowerPoint Presentation</vt:lpstr>
      <vt:lpstr>PowerPoint Presentation</vt:lpstr>
      <vt:lpstr>PowerPoint Presentation</vt:lpstr>
      <vt:lpstr>PowerPoint Presentation</vt:lpstr>
      <vt:lpstr>Case 1 Summary:</vt:lpstr>
      <vt:lpstr>Case Presentation 2: </vt:lpstr>
      <vt:lpstr>Case Presentation 2: </vt:lpstr>
      <vt:lpstr>PowerPoint Presentation</vt:lpstr>
      <vt:lpstr>PowerPoint Presentation</vt:lpstr>
      <vt:lpstr>PowerPoint Presentation</vt:lpstr>
      <vt:lpstr>Imaging Considerations for PE</vt:lpstr>
      <vt:lpstr>Case 2 Summary: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Evaluation and Diagnosis of VTE</dc:title>
  <dc:subject/>
  <dc:creator>MedEd On The Go</dc:creator>
  <cp:keywords/>
  <dc:description/>
  <cp:lastModifiedBy>Harley Kidner</cp:lastModifiedBy>
  <cp:revision>46</cp:revision>
  <dcterms:created xsi:type="dcterms:W3CDTF">2023-12-08T18:42:26Z</dcterms:created>
  <dcterms:modified xsi:type="dcterms:W3CDTF">2024-01-18T18:59:56Z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MediaServiceImageTags">
    <vt:lpwstr/>
  </property>
</Properties>
</file>