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9" r:id="rId5"/>
  </p:sldMasterIdLst>
  <p:notesMasterIdLst>
    <p:notesMasterId r:id="rId18"/>
  </p:notesMasterIdLst>
  <p:sldIdLst>
    <p:sldId id="2094" r:id="rId6"/>
    <p:sldId id="277" r:id="rId7"/>
    <p:sldId id="278" r:id="rId8"/>
    <p:sldId id="2121" r:id="rId9"/>
    <p:sldId id="2154" r:id="rId10"/>
    <p:sldId id="2157" r:id="rId11"/>
    <p:sldId id="2158" r:id="rId12"/>
    <p:sldId id="2155" r:id="rId13"/>
    <p:sldId id="2156" r:id="rId14"/>
    <p:sldId id="2127" r:id="rId15"/>
    <p:sldId id="2159"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231C20-65D9-1B1D-0BE3-C208C6288E8A}" name="Karen Lebo" initials="KRL" userId="Karen Lebo" providerId="None"/>
  <p188:author id="{719E6F2A-39BB-C595-2B1B-E0E41582E05F}" name="Robert Knight" initials="RK" userId="6061f2fc072689fa" providerId="Windows Live"/>
  <p188:author id="{B8EE6C36-20C4-65E1-2DFE-451279FB28B0}" name="Vin Kalathiveetil" initials="VK" userId="S::vink@ushealthconnect.com::1aa2e0d2-9ff1-4f24-98ac-64b5f8166875" providerId="AD"/>
  <p188:author id="{05341193-EDEB-15BA-A04D-1C19DAE92384}" name="William Uptegraph" initials="WU" userId="S::wuptegraph@ushealthconnect.com::b7ecc398-b3fc-407a-aa03-a771d983fb2c" providerId="AD"/>
  <p188:author id="{0687B19D-8269-EC7C-2ED0-A643C948A569}" name="Olivia Marshall" initials="OM" userId="S::OMarshall@ushealthconnect.com::ff4eb11f-1293-460e-bc55-670f617c422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C6EB47-D36B-A147-873F-28E413F05F45}" v="3" dt="2024-01-18T19:00:59.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6327"/>
  </p:normalViewPr>
  <p:slideViewPr>
    <p:cSldViewPr snapToGrid="0">
      <p:cViewPr varScale="1">
        <p:scale>
          <a:sx n="119" d="100"/>
          <a:sy n="119" d="100"/>
        </p:scale>
        <p:origin x="5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F8C6EB47-D36B-A147-873F-28E413F05F45}"/>
    <pc:docChg chg="addSld delSld modSld sldOrd">
      <pc:chgData name="Harley Kidner" userId="5b13863f-857f-45ba-b29d-d3555fa5f842" providerId="ADAL" clId="{F8C6EB47-D36B-A147-873F-28E413F05F45}" dt="2024-01-18T19:01:06.029" v="3" actId="20578"/>
      <pc:docMkLst>
        <pc:docMk/>
      </pc:docMkLst>
      <pc:sldChg chg="add del">
        <pc:chgData name="Harley Kidner" userId="5b13863f-857f-45ba-b29d-d3555fa5f842" providerId="ADAL" clId="{F8C6EB47-D36B-A147-873F-28E413F05F45}" dt="2024-01-18T19:00:59.504" v="2"/>
        <pc:sldMkLst>
          <pc:docMk/>
          <pc:sldMk cId="2600770121" sldId="277"/>
        </pc:sldMkLst>
      </pc:sldChg>
      <pc:sldChg chg="add del">
        <pc:chgData name="Harley Kidner" userId="5b13863f-857f-45ba-b29d-d3555fa5f842" providerId="ADAL" clId="{F8C6EB47-D36B-A147-873F-28E413F05F45}" dt="2024-01-18T19:00:59.504" v="2"/>
        <pc:sldMkLst>
          <pc:docMk/>
          <pc:sldMk cId="3306514557" sldId="278"/>
        </pc:sldMkLst>
      </pc:sldChg>
      <pc:sldChg chg="add del ord">
        <pc:chgData name="Harley Kidner" userId="5b13863f-857f-45ba-b29d-d3555fa5f842" providerId="ADAL" clId="{F8C6EB47-D36B-A147-873F-28E413F05F45}" dt="2024-01-18T19:01:06.029" v="3" actId="20578"/>
        <pc:sldMkLst>
          <pc:docMk/>
          <pc:sldMk cId="2405816164"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015C3-831A-6045-842F-560E96DF9E2F}" type="datetimeFigureOut">
              <a:rPr lang="en-US" smtClean="0"/>
              <a:t>1/18/24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DC52ED-9121-D640-B5E2-6EEB12626B15}" type="slidenum">
              <a:rPr lang="en-US" smtClean="0"/>
              <a:t>‹#›</a:t>
            </a:fld>
            <a:endParaRPr lang="en-US"/>
          </a:p>
        </p:txBody>
      </p:sp>
    </p:spTree>
    <p:extLst>
      <p:ext uri="{BB962C8B-B14F-4D97-AF65-F5344CB8AC3E}">
        <p14:creationId xmlns:p14="http://schemas.microsoft.com/office/powerpoint/2010/main" val="390641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481370B-DC5B-47A5-9ABA-55A52199B6E8}" type="slidenum">
              <a:rPr lang="en-US" smtClean="0">
                <a:solidFill>
                  <a:srgbClr val="000000"/>
                </a:solidFill>
              </a:rPr>
              <a:pPr/>
              <a:t>1</a:t>
            </a:fld>
            <a:endParaRPr lang="en-US">
              <a:solidFill>
                <a:srgbClr val="000000"/>
              </a:solidFill>
            </a:endParaRPr>
          </a:p>
        </p:txBody>
      </p:sp>
      <p:sp>
        <p:nvSpPr>
          <p:cNvPr id="79875" name="Rectangle 2"/>
          <p:cNvSpPr>
            <a:spLocks noGrp="1" noRot="1" noChangeAspect="1" noChangeArrowheads="1" noTextEdit="1"/>
          </p:cNvSpPr>
          <p:nvPr>
            <p:ph type="sldImg"/>
          </p:nvPr>
        </p:nvSpPr>
        <p:spPr>
          <a:xfrm>
            <a:off x="381000" y="685800"/>
            <a:ext cx="6096000" cy="3429000"/>
          </a:xfrm>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99646E45-7065-47F1-92C8-09164CE670CF}" type="slidenum">
              <a:rPr lang="en-US" smtClean="0">
                <a:solidFill>
                  <a:srgbClr val="000000"/>
                </a:solidFill>
              </a:rPr>
              <a:pPr/>
              <a:t>4</a:t>
            </a:fld>
            <a:endParaRPr lang="en-US">
              <a:solidFill>
                <a:srgbClr val="000000"/>
              </a:solidFill>
            </a:endParaRPr>
          </a:p>
        </p:txBody>
      </p:sp>
      <p:sp>
        <p:nvSpPr>
          <p:cNvPr id="83971" name="Rectangle 2"/>
          <p:cNvSpPr>
            <a:spLocks noGrp="1" noRot="1" noChangeAspect="1" noChangeArrowheads="1" noTextEdit="1"/>
          </p:cNvSpPr>
          <p:nvPr>
            <p:ph type="sldImg"/>
          </p:nvPr>
        </p:nvSpPr>
        <p:spPr>
          <a:xfrm>
            <a:off x="381000" y="685800"/>
            <a:ext cx="6096000" cy="3429000"/>
          </a:xfrm>
          <a:ln/>
        </p:spPr>
      </p:sp>
      <p:sp>
        <p:nvSpPr>
          <p:cNvPr id="83972" name="Rectangle 3"/>
          <p:cNvSpPr>
            <a:spLocks noGrp="1" noChangeArrowheads="1"/>
          </p:cNvSpPr>
          <p:nvPr>
            <p:ph type="body" idx="1"/>
          </p:nvPr>
        </p:nvSpPr>
        <p:spPr>
          <a:xfrm>
            <a:off x="685800" y="4343400"/>
            <a:ext cx="5486400" cy="4114800"/>
          </a:xfrm>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40681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46599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977321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852958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507807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372110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00705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700248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539" y="1981200"/>
            <a:ext cx="50912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453" y="1981200"/>
            <a:ext cx="50912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255769E-0AAA-4526-B10C-4BA8EFC31DEF}" type="datetimeFigureOut">
              <a:rPr lang="en-US">
                <a:solidFill>
                  <a:srgbClr val="FFFFFF"/>
                </a:solidFill>
              </a:rPr>
              <a:pPr>
                <a:defRPr/>
              </a:pPr>
              <a:t>1/18/24</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5804FF-E49F-4014-BC62-E07284F02A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2872328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327848" y="6493081"/>
            <a:ext cx="2844800" cy="365125"/>
          </a:xfrm>
          <a:prstGeom prst="rect">
            <a:avLst/>
          </a:prstGeom>
        </p:spPr>
        <p:txBody>
          <a:bodyPr/>
          <a:lstStyle/>
          <a:p>
            <a:fld id="{9B662047-07E7-499E-BBA0-412B1C253550}" type="slidenum">
              <a:rPr lang="en-US" smtClean="0">
                <a:solidFill>
                  <a:prstClr val="black"/>
                </a:solidFill>
              </a:rPr>
              <a:pPr/>
              <a:t>‹#›</a:t>
            </a:fld>
            <a:endParaRPr lang="en-US">
              <a:solidFill>
                <a:prstClr val="black"/>
              </a:solidFill>
            </a:endParaRPr>
          </a:p>
        </p:txBody>
      </p:sp>
      <p:sp>
        <p:nvSpPr>
          <p:cNvPr id="7" name="Text Placeholder 4"/>
          <p:cNvSpPr>
            <a:spLocks noGrp="1"/>
          </p:cNvSpPr>
          <p:nvPr>
            <p:ph type="body" sz="quarter" idx="11"/>
          </p:nvPr>
        </p:nvSpPr>
        <p:spPr>
          <a:xfrm>
            <a:off x="0" y="6400800"/>
            <a:ext cx="6096000" cy="457200"/>
          </a:xfrm>
        </p:spPr>
        <p:txBody>
          <a:bodyPr anchor="b">
            <a:noAutofit/>
          </a:bodyPr>
          <a:lstStyle>
            <a:lvl1pPr marL="0" indent="0">
              <a:buFontTx/>
              <a:buNone/>
              <a:defRPr sz="1200"/>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a:t>Click to edit Master text styles</a:t>
            </a:r>
          </a:p>
        </p:txBody>
      </p:sp>
    </p:spTree>
    <p:extLst>
      <p:ext uri="{BB962C8B-B14F-4D97-AF65-F5344CB8AC3E}">
        <p14:creationId xmlns:p14="http://schemas.microsoft.com/office/powerpoint/2010/main" val="380221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22253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776985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73357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0816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80272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25016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23611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27800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02154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81083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4804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33765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947777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693643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14680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329565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10241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931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987521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3321519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1/18/24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98056631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8.png"/><Relationship Id="rId7" Type="http://schemas.openxmlformats.org/officeDocument/2006/relationships/hyperlink" Target="http://www.mededonthego.com/"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19" TargetMode="External"/><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924800" y="0"/>
            <a:ext cx="4267200" cy="1371600"/>
          </a:xfrm>
          <a:prstGeom prst="rect">
            <a:avLst/>
          </a:prstGeom>
          <a:noFill/>
          <a:ln w="9525">
            <a:noFill/>
            <a:miter lim="800000"/>
            <a:headEnd/>
            <a:tailEnd/>
          </a:ln>
        </p:spPr>
        <p:txBody>
          <a:bodyPr lIns="91438" tIns="45719" rIns="91438" bIns="45719"/>
          <a:lstStyle/>
          <a:p>
            <a:endParaRPr lang="en-US" sz="2400">
              <a:solidFill>
                <a:srgbClr val="FFFFFF"/>
              </a:solidFill>
              <a:latin typeface="Times"/>
              <a:ea typeface="+mn-ea"/>
            </a:endParaRPr>
          </a:p>
        </p:txBody>
      </p:sp>
      <p:sp>
        <p:nvSpPr>
          <p:cNvPr id="12292" name="Text Box 4"/>
          <p:cNvSpPr txBox="1">
            <a:spLocks noChangeArrowheads="1"/>
          </p:cNvSpPr>
          <p:nvPr/>
        </p:nvSpPr>
        <p:spPr bwMode="auto">
          <a:xfrm>
            <a:off x="1016105" y="2590800"/>
            <a:ext cx="10752667" cy="457200"/>
          </a:xfrm>
          <a:prstGeom prst="rect">
            <a:avLst/>
          </a:prstGeom>
          <a:noFill/>
          <a:ln w="9525">
            <a:noFill/>
            <a:miter lim="800000"/>
            <a:headEnd/>
            <a:tailEnd/>
          </a:ln>
        </p:spPr>
        <p:txBody>
          <a:bodyPr lIns="91438" tIns="45719" rIns="91438" bIns="45719">
            <a:spAutoFit/>
          </a:bodyPr>
          <a:lstStyle/>
          <a:p>
            <a:endParaRPr lang="en-US" sz="2400" b="1">
              <a:solidFill>
                <a:srgbClr val="FFFFFF"/>
              </a:solidFill>
              <a:latin typeface="Times New Roman" pitchFamily="18" charset="0"/>
              <a:ea typeface="+mn-ea"/>
            </a:endParaRPr>
          </a:p>
        </p:txBody>
      </p:sp>
      <p:sp>
        <p:nvSpPr>
          <p:cNvPr id="2" name="Title 1">
            <a:extLst>
              <a:ext uri="{FF2B5EF4-FFF2-40B4-BE49-F238E27FC236}">
                <a16:creationId xmlns:a16="http://schemas.microsoft.com/office/drawing/2014/main" id="{892F2BBE-B523-7C51-FC16-49F10B792188}"/>
              </a:ext>
            </a:extLst>
          </p:cNvPr>
          <p:cNvSpPr>
            <a:spLocks noGrp="1"/>
          </p:cNvSpPr>
          <p:nvPr>
            <p:ph type="title"/>
          </p:nvPr>
        </p:nvSpPr>
        <p:spPr>
          <a:xfrm>
            <a:off x="831850" y="1101482"/>
            <a:ext cx="10515600" cy="2825748"/>
          </a:xfrm>
        </p:spPr>
        <p:txBody>
          <a:bodyPr>
            <a:normAutofit/>
          </a:bodyPr>
          <a:lstStyle/>
          <a:p>
            <a:r>
              <a:rPr lang="en-US" dirty="0"/>
              <a:t>Implementing VTE Learnings </a:t>
            </a:r>
            <a:br>
              <a:rPr lang="en-US" dirty="0"/>
            </a:br>
            <a:r>
              <a:rPr lang="en-US" dirty="0"/>
              <a:t>into Clinical Practice</a:t>
            </a:r>
            <a:br>
              <a:rPr lang="en-US" dirty="0"/>
            </a:br>
            <a:endParaRPr lang="en-US" dirty="0"/>
          </a:p>
        </p:txBody>
      </p:sp>
      <p:sp>
        <p:nvSpPr>
          <p:cNvPr id="5" name="Text Placeholder 4">
            <a:extLst>
              <a:ext uri="{FF2B5EF4-FFF2-40B4-BE49-F238E27FC236}">
                <a16:creationId xmlns:a16="http://schemas.microsoft.com/office/drawing/2014/main" id="{E20767EC-F677-1947-F640-AAE5CA27537B}"/>
              </a:ext>
            </a:extLst>
          </p:cNvPr>
          <p:cNvSpPr>
            <a:spLocks noGrp="1"/>
          </p:cNvSpPr>
          <p:nvPr>
            <p:ph type="body" idx="1"/>
          </p:nvPr>
        </p:nvSpPr>
        <p:spPr>
          <a:xfrm>
            <a:off x="831850" y="4208338"/>
            <a:ext cx="10515600" cy="1766887"/>
          </a:xfrm>
        </p:spPr>
        <p:txBody>
          <a:bodyPr/>
          <a:lstStyle/>
          <a:p>
            <a:r>
              <a:rPr lang="en-US" dirty="0"/>
              <a:t>Elaine M. </a:t>
            </a:r>
            <a:r>
              <a:rPr lang="en-US" dirty="0" err="1"/>
              <a:t>Hylek</a:t>
            </a:r>
            <a:r>
              <a:rPr lang="en-US" dirty="0"/>
              <a:t>, MD, MPH</a:t>
            </a:r>
          </a:p>
          <a:p>
            <a:r>
              <a:rPr lang="en-US" dirty="0"/>
              <a:t>Professor of Medicine </a:t>
            </a:r>
          </a:p>
          <a:p>
            <a:r>
              <a:rPr lang="en-US" dirty="0"/>
              <a:t>Boston University School of Medicine</a:t>
            </a:r>
          </a:p>
          <a:p>
            <a:r>
              <a:rPr lang="en-US" dirty="0"/>
              <a:t>Boston, MA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6827520" y="3083430"/>
            <a:ext cx="4145280" cy="578636"/>
          </a:xfrm>
          <a:prstGeom prst="roundRect">
            <a:avLst/>
          </a:prstGeom>
          <a:solidFill>
            <a:schemeClr val="accent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eaLnBrk="1" fontAlgn="auto" hangingPunct="1">
              <a:spcBef>
                <a:spcPts val="0"/>
              </a:spcBef>
              <a:spcAft>
                <a:spcPts val="0"/>
              </a:spcAft>
            </a:pPr>
            <a:r>
              <a:rPr lang="en-US" sz="1800" b="1">
                <a:solidFill>
                  <a:prstClr val="white"/>
                </a:solidFill>
                <a:effectLst>
                  <a:outerShdw blurRad="38100" dist="38100" dir="2700000" algn="tl">
                    <a:srgbClr val="000000">
                      <a:alpha val="43137"/>
                    </a:srgbClr>
                  </a:outerShdw>
                </a:effectLst>
              </a:rPr>
              <a:t>High risk of recurrence</a:t>
            </a:r>
          </a:p>
        </p:txBody>
      </p:sp>
      <p:sp>
        <p:nvSpPr>
          <p:cNvPr id="2" name="Title 1"/>
          <p:cNvSpPr>
            <a:spLocks noGrp="1"/>
          </p:cNvSpPr>
          <p:nvPr>
            <p:ph type="title"/>
          </p:nvPr>
        </p:nvSpPr>
        <p:spPr>
          <a:xfrm>
            <a:off x="838200" y="-1"/>
            <a:ext cx="10515600" cy="1105949"/>
          </a:xfrm>
        </p:spPr>
        <p:txBody>
          <a:bodyPr/>
          <a:lstStyle/>
          <a:p>
            <a:r>
              <a:rPr lang="en-US" dirty="0"/>
              <a:t>Duration of Anticoagulation Rx </a:t>
            </a:r>
          </a:p>
        </p:txBody>
      </p:sp>
      <p:sp>
        <p:nvSpPr>
          <p:cNvPr id="18" name="TextBox 17"/>
          <p:cNvSpPr txBox="1"/>
          <p:nvPr/>
        </p:nvSpPr>
        <p:spPr>
          <a:xfrm>
            <a:off x="6978778" y="4555834"/>
            <a:ext cx="3101473" cy="369332"/>
          </a:xfrm>
          <a:prstGeom prst="rect">
            <a:avLst/>
          </a:prstGeom>
          <a:noFill/>
        </p:spPr>
        <p:txBody>
          <a:bodyPr wrap="square" rtlCol="0">
            <a:spAutoFit/>
          </a:bodyPr>
          <a:lstStyle/>
          <a:p>
            <a:pPr algn="ctr" eaLnBrk="1" fontAlgn="auto" hangingPunct="1">
              <a:spcBef>
                <a:spcPts val="0"/>
              </a:spcBef>
              <a:spcAft>
                <a:spcPts val="0"/>
              </a:spcAft>
            </a:pPr>
            <a:r>
              <a:rPr lang="en-US" sz="1800" b="1">
                <a:solidFill>
                  <a:prstClr val="white"/>
                </a:solidFill>
                <a:latin typeface="Calibri"/>
                <a:ea typeface="+mn-ea"/>
              </a:rPr>
              <a:t>Consider continuing therapy</a:t>
            </a:r>
          </a:p>
        </p:txBody>
      </p:sp>
      <p:sp>
        <p:nvSpPr>
          <p:cNvPr id="22" name="Down Arrow 21"/>
          <p:cNvSpPr/>
          <p:nvPr/>
        </p:nvSpPr>
        <p:spPr>
          <a:xfrm>
            <a:off x="3138415" y="2489892"/>
            <a:ext cx="306940" cy="497305"/>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31750">
            <a:solidFill>
              <a:schemeClr val="tx1">
                <a:lumMod val="65000"/>
                <a:lumOff val="35000"/>
              </a:schemeClr>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446796">
                  <a:lumMod val="60000"/>
                  <a:lumOff val="40000"/>
                </a:srgbClr>
              </a:solidFill>
            </a:endParaRPr>
          </a:p>
        </p:txBody>
      </p:sp>
      <p:sp>
        <p:nvSpPr>
          <p:cNvPr id="27" name="Down Arrow 26"/>
          <p:cNvSpPr/>
          <p:nvPr/>
        </p:nvSpPr>
        <p:spPr>
          <a:xfrm>
            <a:off x="3138415" y="3737803"/>
            <a:ext cx="306940" cy="497305"/>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31750">
            <a:solidFill>
              <a:schemeClr val="tx1">
                <a:lumMod val="65000"/>
                <a:lumOff val="35000"/>
              </a:schemeClr>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446796">
                  <a:lumMod val="60000"/>
                  <a:lumOff val="40000"/>
                </a:srgbClr>
              </a:solidFill>
            </a:endParaRPr>
          </a:p>
        </p:txBody>
      </p:sp>
      <p:sp>
        <p:nvSpPr>
          <p:cNvPr id="28" name="Down Arrow 27"/>
          <p:cNvSpPr/>
          <p:nvPr/>
        </p:nvSpPr>
        <p:spPr>
          <a:xfrm>
            <a:off x="8746059" y="2505181"/>
            <a:ext cx="306940" cy="497305"/>
          </a:xfrm>
          <a:prstGeom prst="downArrow">
            <a:avLst/>
          </a:prstGeom>
          <a:solidFill>
            <a:schemeClr val="accent2"/>
          </a:solidFill>
          <a:ln w="31750">
            <a:solidFill>
              <a:schemeClr val="tx1">
                <a:lumMod val="65000"/>
                <a:lumOff val="35000"/>
              </a:schemeClr>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446796">
                  <a:lumMod val="60000"/>
                  <a:lumOff val="40000"/>
                </a:srgbClr>
              </a:solidFill>
            </a:endParaRPr>
          </a:p>
        </p:txBody>
      </p:sp>
      <p:sp>
        <p:nvSpPr>
          <p:cNvPr id="29" name="Down Arrow 28"/>
          <p:cNvSpPr/>
          <p:nvPr/>
        </p:nvSpPr>
        <p:spPr>
          <a:xfrm>
            <a:off x="8746059" y="3733808"/>
            <a:ext cx="306940" cy="497305"/>
          </a:xfrm>
          <a:prstGeom prst="downArrow">
            <a:avLst/>
          </a:prstGeom>
          <a:solidFill>
            <a:schemeClr val="accent2"/>
          </a:solidFill>
          <a:ln w="31750">
            <a:solidFill>
              <a:schemeClr val="tx1">
                <a:lumMod val="65000"/>
                <a:lumOff val="35000"/>
              </a:schemeClr>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446796">
                  <a:lumMod val="60000"/>
                  <a:lumOff val="40000"/>
                </a:srgbClr>
              </a:solidFill>
            </a:endParaRPr>
          </a:p>
        </p:txBody>
      </p:sp>
      <p:sp>
        <p:nvSpPr>
          <p:cNvPr id="31" name="Rounded Rectangle 30"/>
          <p:cNvSpPr/>
          <p:nvPr/>
        </p:nvSpPr>
        <p:spPr>
          <a:xfrm>
            <a:off x="1219200" y="1605885"/>
            <a:ext cx="4145280" cy="83410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marL="285750" indent="-285750" eaLnBrk="1" fontAlgn="auto" hangingPunct="1">
              <a:spcBef>
                <a:spcPts val="0"/>
              </a:spcBef>
              <a:spcAft>
                <a:spcPts val="0"/>
              </a:spcAft>
              <a:buFont typeface="Arial" panose="020B0604020202020204" pitchFamily="34" charset="0"/>
              <a:buChar char="•"/>
            </a:pPr>
            <a:r>
              <a:rPr lang="en-US" sz="1800" b="1">
                <a:solidFill>
                  <a:prstClr val="white"/>
                </a:solidFill>
                <a:effectLst>
                  <a:outerShdw blurRad="38100" dist="38100" dir="2700000" algn="tl">
                    <a:srgbClr val="000000">
                      <a:alpha val="43137"/>
                    </a:srgbClr>
                  </a:outerShdw>
                </a:effectLst>
              </a:rPr>
              <a:t>Provoked</a:t>
            </a:r>
          </a:p>
          <a:p>
            <a:pPr marL="285750" indent="-285750" eaLnBrk="1" fontAlgn="auto" hangingPunct="1">
              <a:spcBef>
                <a:spcPts val="0"/>
              </a:spcBef>
              <a:spcAft>
                <a:spcPts val="0"/>
              </a:spcAft>
              <a:buFont typeface="Arial" panose="020B0604020202020204" pitchFamily="34" charset="0"/>
              <a:buChar char="•"/>
            </a:pPr>
            <a:r>
              <a:rPr lang="en-US" sz="1800" b="1">
                <a:solidFill>
                  <a:prstClr val="white"/>
                </a:solidFill>
                <a:effectLst>
                  <a:outerShdw blurRad="38100" dist="38100" dir="2700000" algn="tl">
                    <a:srgbClr val="000000">
                      <a:alpha val="43137"/>
                    </a:srgbClr>
                  </a:outerShdw>
                </a:effectLst>
              </a:rPr>
              <a:t>Transient risk factor(s)</a:t>
            </a:r>
            <a:endParaRPr lang="en-US" sz="1800" b="1" baseline="30000">
              <a:solidFill>
                <a:prstClr val="white"/>
              </a:solidFill>
              <a:effectLst>
                <a:outerShdw blurRad="38100" dist="38100" dir="2700000" algn="tl">
                  <a:srgbClr val="000000">
                    <a:alpha val="43137"/>
                  </a:srgbClr>
                </a:outerShdw>
              </a:effectLst>
            </a:endParaRPr>
          </a:p>
        </p:txBody>
      </p:sp>
      <p:sp>
        <p:nvSpPr>
          <p:cNvPr id="32" name="Rounded Rectangle 31"/>
          <p:cNvSpPr/>
          <p:nvPr/>
        </p:nvSpPr>
        <p:spPr>
          <a:xfrm>
            <a:off x="1219200" y="3083636"/>
            <a:ext cx="4145280" cy="57317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eaLnBrk="1" fontAlgn="auto" hangingPunct="1">
              <a:spcBef>
                <a:spcPts val="0"/>
              </a:spcBef>
              <a:spcAft>
                <a:spcPts val="0"/>
              </a:spcAft>
            </a:pPr>
            <a:r>
              <a:rPr lang="en-US" sz="1800" b="1">
                <a:solidFill>
                  <a:prstClr val="white"/>
                </a:solidFill>
                <a:effectLst>
                  <a:outerShdw blurRad="38100" dist="38100" dir="2700000" algn="tl">
                    <a:srgbClr val="000000">
                      <a:alpha val="43137"/>
                    </a:srgbClr>
                  </a:outerShdw>
                </a:effectLst>
              </a:rPr>
              <a:t>Low risk of recurrence</a:t>
            </a:r>
          </a:p>
        </p:txBody>
      </p:sp>
      <p:sp>
        <p:nvSpPr>
          <p:cNvPr id="33" name="Rounded Rectangle 32"/>
          <p:cNvSpPr/>
          <p:nvPr/>
        </p:nvSpPr>
        <p:spPr>
          <a:xfrm>
            <a:off x="1219200" y="4358622"/>
            <a:ext cx="4145280" cy="9224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eaLnBrk="1" fontAlgn="auto" hangingPunct="1">
              <a:spcBef>
                <a:spcPts val="0"/>
              </a:spcBef>
              <a:spcAft>
                <a:spcPts val="0"/>
              </a:spcAft>
            </a:pPr>
            <a:r>
              <a:rPr lang="en-US" sz="1800" b="1" dirty="0">
                <a:solidFill>
                  <a:prstClr val="white"/>
                </a:solidFill>
                <a:effectLst>
                  <a:outerShdw blurRad="38100" dist="38100" dir="2700000" algn="tl">
                    <a:srgbClr val="000000">
                      <a:alpha val="43137"/>
                    </a:srgbClr>
                  </a:outerShdw>
                </a:effectLst>
              </a:rPr>
              <a:t>Consider discontinuing after </a:t>
            </a:r>
            <a:br>
              <a:rPr lang="en-US" sz="1800" b="1" dirty="0">
                <a:solidFill>
                  <a:prstClr val="white"/>
                </a:solidFill>
                <a:effectLst>
                  <a:outerShdw blurRad="38100" dist="38100" dir="2700000" algn="tl">
                    <a:srgbClr val="000000">
                      <a:alpha val="43137"/>
                    </a:srgbClr>
                  </a:outerShdw>
                </a:effectLst>
              </a:rPr>
            </a:br>
            <a:r>
              <a:rPr lang="en-US" sz="1800" b="1" dirty="0">
                <a:solidFill>
                  <a:prstClr val="white"/>
                </a:solidFill>
                <a:effectLst>
                  <a:outerShdw blurRad="38100" dist="38100" dir="2700000" algn="tl">
                    <a:srgbClr val="000000">
                      <a:alpha val="43137"/>
                    </a:srgbClr>
                  </a:outerShdw>
                </a:effectLst>
              </a:rPr>
              <a:t>3 months</a:t>
            </a:r>
          </a:p>
        </p:txBody>
      </p:sp>
      <p:sp>
        <p:nvSpPr>
          <p:cNvPr id="34" name="Rounded Rectangle 33"/>
          <p:cNvSpPr/>
          <p:nvPr/>
        </p:nvSpPr>
        <p:spPr>
          <a:xfrm>
            <a:off x="6826232" y="1600200"/>
            <a:ext cx="4146637" cy="834108"/>
          </a:xfrm>
          <a:prstGeom prst="roundRect">
            <a:avLst/>
          </a:prstGeom>
          <a:solidFill>
            <a:schemeClr val="accent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marL="285750" indent="-285750" eaLnBrk="1" fontAlgn="auto" hangingPunct="1">
              <a:spcBef>
                <a:spcPts val="0"/>
              </a:spcBef>
              <a:spcAft>
                <a:spcPts val="0"/>
              </a:spcAft>
              <a:buFont typeface="Arial" panose="020B0604020202020204" pitchFamily="34" charset="0"/>
              <a:buChar char="•"/>
            </a:pPr>
            <a:r>
              <a:rPr lang="en-US" sz="1800" b="1">
                <a:solidFill>
                  <a:prstClr val="white"/>
                </a:solidFill>
                <a:effectLst>
                  <a:outerShdw blurRad="38100" dist="38100" dir="2700000" algn="tl">
                    <a:srgbClr val="000000">
                      <a:alpha val="43137"/>
                    </a:srgbClr>
                  </a:outerShdw>
                </a:effectLst>
              </a:rPr>
              <a:t>Unprovoked (idiopathic)</a:t>
            </a:r>
          </a:p>
          <a:p>
            <a:pPr marL="285750" indent="-285750" eaLnBrk="1" fontAlgn="auto" hangingPunct="1">
              <a:spcBef>
                <a:spcPts val="0"/>
              </a:spcBef>
              <a:spcAft>
                <a:spcPts val="0"/>
              </a:spcAft>
              <a:buFont typeface="Arial" panose="020B0604020202020204" pitchFamily="34" charset="0"/>
              <a:buChar char="•"/>
            </a:pPr>
            <a:r>
              <a:rPr lang="en-US" sz="1800" b="1">
                <a:solidFill>
                  <a:prstClr val="white"/>
                </a:solidFill>
                <a:effectLst>
                  <a:outerShdw blurRad="38100" dist="38100" dir="2700000" algn="tl">
                    <a:srgbClr val="000000">
                      <a:alpha val="43137"/>
                    </a:srgbClr>
                  </a:outerShdw>
                </a:effectLst>
              </a:rPr>
              <a:t>Nontransient risk factor(s)</a:t>
            </a:r>
            <a:endParaRPr lang="en-US" sz="1800" b="1" baseline="30000">
              <a:solidFill>
                <a:prstClr val="white"/>
              </a:solidFill>
              <a:effectLst>
                <a:outerShdw blurRad="38100" dist="38100" dir="2700000" algn="tl">
                  <a:srgbClr val="000000">
                    <a:alpha val="43137"/>
                  </a:srgbClr>
                </a:outerShdw>
              </a:effectLst>
            </a:endParaRPr>
          </a:p>
        </p:txBody>
      </p:sp>
      <p:sp>
        <p:nvSpPr>
          <p:cNvPr id="36" name="Rounded Rectangle 35"/>
          <p:cNvSpPr/>
          <p:nvPr/>
        </p:nvSpPr>
        <p:spPr>
          <a:xfrm>
            <a:off x="6826841" y="4358622"/>
            <a:ext cx="4145280" cy="922400"/>
          </a:xfrm>
          <a:prstGeom prst="roundRect">
            <a:avLst/>
          </a:prstGeom>
          <a:solidFill>
            <a:schemeClr val="accent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eaLnBrk="1" fontAlgn="auto" hangingPunct="1">
              <a:spcBef>
                <a:spcPts val="0"/>
              </a:spcBef>
              <a:spcAft>
                <a:spcPts val="0"/>
              </a:spcAft>
            </a:pPr>
            <a:r>
              <a:rPr lang="en-US" sz="1800" b="1">
                <a:solidFill>
                  <a:prstClr val="white"/>
                </a:solidFill>
                <a:effectLst>
                  <a:outerShdw blurRad="38100" dist="38100" dir="2700000" algn="tl">
                    <a:srgbClr val="000000">
                      <a:alpha val="43137"/>
                    </a:srgbClr>
                  </a:outerShdw>
                </a:effectLst>
              </a:rPr>
              <a:t>Consider continuing therapy</a:t>
            </a:r>
          </a:p>
        </p:txBody>
      </p:sp>
      <p:sp>
        <p:nvSpPr>
          <p:cNvPr id="6" name="TextBox 5"/>
          <p:cNvSpPr txBox="1"/>
          <p:nvPr/>
        </p:nvSpPr>
        <p:spPr>
          <a:xfrm>
            <a:off x="609604" y="5334000"/>
            <a:ext cx="5384800" cy="923330"/>
          </a:xfrm>
          <a:prstGeom prst="rect">
            <a:avLst/>
          </a:prstGeom>
          <a:noFill/>
        </p:spPr>
        <p:txBody>
          <a:bodyPr wrap="square" rtlCol="0">
            <a:spAutoFit/>
          </a:bodyPr>
          <a:lstStyle/>
          <a:p>
            <a:pPr algn="ctr" eaLnBrk="1" fontAlgn="auto" hangingPunct="1">
              <a:spcBef>
                <a:spcPts val="0"/>
              </a:spcBef>
              <a:spcAft>
                <a:spcPts val="0"/>
              </a:spcAft>
            </a:pPr>
            <a:r>
              <a:rPr lang="en-US" sz="1800" b="1" u="sng">
                <a:solidFill>
                  <a:srgbClr val="D2232A"/>
                </a:solidFill>
                <a:latin typeface="Calibri"/>
                <a:ea typeface="+mn-ea"/>
              </a:rPr>
              <a:t>Transient/reversible risk factors</a:t>
            </a:r>
            <a:r>
              <a:rPr lang="en-US" sz="1800" b="1" baseline="30000">
                <a:solidFill>
                  <a:srgbClr val="D2232A"/>
                </a:solidFill>
                <a:latin typeface="Calibri"/>
                <a:ea typeface="+mn-ea"/>
              </a:rPr>
              <a:t>2</a:t>
            </a:r>
            <a:endParaRPr lang="en-US" sz="1800" baseline="30000">
              <a:solidFill>
                <a:prstClr val="black"/>
              </a:solidFill>
              <a:latin typeface="Calibri"/>
              <a:ea typeface="+mn-ea"/>
            </a:endParaRPr>
          </a:p>
          <a:p>
            <a:pPr algn="ctr" eaLnBrk="1" fontAlgn="auto" hangingPunct="1">
              <a:spcBef>
                <a:spcPts val="0"/>
              </a:spcBef>
              <a:spcAft>
                <a:spcPts val="0"/>
              </a:spcAft>
            </a:pPr>
            <a:r>
              <a:rPr lang="en-US" sz="1800">
                <a:solidFill>
                  <a:prstClr val="black"/>
                </a:solidFill>
                <a:latin typeface="Calibri"/>
                <a:ea typeface="+mn-ea"/>
              </a:rPr>
              <a:t>Surgery, trauma, immobilization, lengthy travel, estrogen therapy, pregnancy</a:t>
            </a:r>
          </a:p>
        </p:txBody>
      </p:sp>
      <p:sp>
        <p:nvSpPr>
          <p:cNvPr id="24" name="TextBox 23"/>
          <p:cNvSpPr txBox="1"/>
          <p:nvPr/>
        </p:nvSpPr>
        <p:spPr>
          <a:xfrm>
            <a:off x="6096000" y="5334000"/>
            <a:ext cx="5892800" cy="923330"/>
          </a:xfrm>
          <a:prstGeom prst="rect">
            <a:avLst/>
          </a:prstGeom>
          <a:noFill/>
        </p:spPr>
        <p:txBody>
          <a:bodyPr wrap="square" rtlCol="0">
            <a:spAutoFit/>
          </a:bodyPr>
          <a:lstStyle/>
          <a:p>
            <a:pPr algn="ctr" eaLnBrk="1" fontAlgn="auto" hangingPunct="1">
              <a:spcBef>
                <a:spcPts val="0"/>
              </a:spcBef>
              <a:spcAft>
                <a:spcPts val="0"/>
              </a:spcAft>
            </a:pPr>
            <a:r>
              <a:rPr lang="en-US" sz="1800" b="1" u="sng" err="1">
                <a:solidFill>
                  <a:srgbClr val="25408F"/>
                </a:solidFill>
                <a:latin typeface="Calibri"/>
                <a:ea typeface="+mn-ea"/>
              </a:rPr>
              <a:t>Nontransient</a:t>
            </a:r>
            <a:r>
              <a:rPr lang="en-US" sz="1800" b="1" u="sng">
                <a:solidFill>
                  <a:srgbClr val="25408F"/>
                </a:solidFill>
                <a:latin typeface="Calibri"/>
                <a:ea typeface="+mn-ea"/>
              </a:rPr>
              <a:t> risk factors</a:t>
            </a:r>
            <a:r>
              <a:rPr lang="en-US" sz="1800" b="1" baseline="30000">
                <a:solidFill>
                  <a:srgbClr val="25408F"/>
                </a:solidFill>
                <a:latin typeface="Calibri"/>
                <a:ea typeface="+mn-ea"/>
              </a:rPr>
              <a:t>2</a:t>
            </a:r>
          </a:p>
          <a:p>
            <a:pPr algn="ctr" eaLnBrk="1" fontAlgn="auto" hangingPunct="1">
              <a:spcBef>
                <a:spcPts val="0"/>
              </a:spcBef>
              <a:spcAft>
                <a:spcPts val="0"/>
              </a:spcAft>
            </a:pPr>
            <a:r>
              <a:rPr lang="en-US" sz="1800">
                <a:solidFill>
                  <a:prstClr val="black"/>
                </a:solidFill>
                <a:latin typeface="Calibri"/>
                <a:ea typeface="+mn-ea"/>
              </a:rPr>
              <a:t>Cancer, antiphospholipid syndrome, inflammatory bowel disease, thrombophilia</a:t>
            </a:r>
          </a:p>
        </p:txBody>
      </p:sp>
      <p:sp>
        <p:nvSpPr>
          <p:cNvPr id="9" name="Footer Placeholder 8">
            <a:extLst>
              <a:ext uri="{FF2B5EF4-FFF2-40B4-BE49-F238E27FC236}">
                <a16:creationId xmlns:a16="http://schemas.microsoft.com/office/drawing/2014/main" id="{ED9C555A-22F3-62DF-141C-75D350DFDE31}"/>
              </a:ext>
            </a:extLst>
          </p:cNvPr>
          <p:cNvSpPr>
            <a:spLocks noGrp="1"/>
          </p:cNvSpPr>
          <p:nvPr>
            <p:ph type="ftr" sz="quarter" idx="3"/>
          </p:nvPr>
        </p:nvSpPr>
        <p:spPr/>
        <p:txBody>
          <a:bodyPr/>
          <a:lstStyle/>
          <a:p>
            <a:r>
              <a:rPr lang="en-US" dirty="0"/>
              <a:t>1. McRae S. </a:t>
            </a:r>
            <a:r>
              <a:rPr lang="en-US" i="1" dirty="0" err="1"/>
              <a:t>Thromb</a:t>
            </a:r>
            <a:r>
              <a:rPr lang="en-US" i="1" dirty="0"/>
              <a:t> J</a:t>
            </a:r>
            <a:r>
              <a:rPr lang="en-US" dirty="0"/>
              <a:t>. 2014;12(1):27-41. </a:t>
            </a:r>
            <a:br>
              <a:rPr lang="en-US" dirty="0"/>
            </a:br>
            <a:r>
              <a:rPr lang="en-US" dirty="0"/>
              <a:t>2. Bauer KA, et al. </a:t>
            </a:r>
            <a:r>
              <a:rPr lang="en-US" dirty="0" err="1"/>
              <a:t>www.uptodate.com</a:t>
            </a:r>
            <a:r>
              <a:rPr lang="en-US" dirty="0"/>
              <a:t>/contents/overview-of-the-causes-of-venous-thrombosis. Updated 1/30/15. Accessed 10/11/15. </a:t>
            </a:r>
          </a:p>
        </p:txBody>
      </p:sp>
    </p:spTree>
    <p:extLst>
      <p:ext uri="{BB962C8B-B14F-4D97-AF65-F5344CB8AC3E}">
        <p14:creationId xmlns:p14="http://schemas.microsoft.com/office/powerpoint/2010/main" val="3223474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6827520" y="3083430"/>
            <a:ext cx="4145280" cy="578636"/>
          </a:xfrm>
          <a:prstGeom prst="roundRect">
            <a:avLst/>
          </a:prstGeom>
          <a:solidFill>
            <a:schemeClr val="accent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eaLnBrk="1" fontAlgn="auto" hangingPunct="1">
              <a:spcBef>
                <a:spcPts val="0"/>
              </a:spcBef>
              <a:spcAft>
                <a:spcPts val="0"/>
              </a:spcAft>
            </a:pPr>
            <a:r>
              <a:rPr lang="en-US" sz="1800" b="1">
                <a:solidFill>
                  <a:prstClr val="white"/>
                </a:solidFill>
                <a:effectLst>
                  <a:outerShdw blurRad="38100" dist="38100" dir="2700000" algn="tl">
                    <a:srgbClr val="000000">
                      <a:alpha val="43137"/>
                    </a:srgbClr>
                  </a:outerShdw>
                </a:effectLst>
              </a:rPr>
              <a:t>High risk of recurrence</a:t>
            </a:r>
          </a:p>
        </p:txBody>
      </p:sp>
      <p:sp>
        <p:nvSpPr>
          <p:cNvPr id="2" name="Title 1"/>
          <p:cNvSpPr>
            <a:spLocks noGrp="1"/>
          </p:cNvSpPr>
          <p:nvPr>
            <p:ph type="title"/>
          </p:nvPr>
        </p:nvSpPr>
        <p:spPr>
          <a:xfrm>
            <a:off x="838200" y="-1"/>
            <a:ext cx="10515600" cy="1105949"/>
          </a:xfrm>
        </p:spPr>
        <p:txBody>
          <a:bodyPr/>
          <a:lstStyle/>
          <a:p>
            <a:r>
              <a:rPr lang="en-US" dirty="0"/>
              <a:t>Duration of Anticoagulation Rx </a:t>
            </a:r>
          </a:p>
        </p:txBody>
      </p:sp>
      <p:sp>
        <p:nvSpPr>
          <p:cNvPr id="18" name="TextBox 17"/>
          <p:cNvSpPr txBox="1"/>
          <p:nvPr/>
        </p:nvSpPr>
        <p:spPr>
          <a:xfrm>
            <a:off x="6978778" y="4555834"/>
            <a:ext cx="3101473" cy="369332"/>
          </a:xfrm>
          <a:prstGeom prst="rect">
            <a:avLst/>
          </a:prstGeom>
          <a:noFill/>
        </p:spPr>
        <p:txBody>
          <a:bodyPr wrap="square" rtlCol="0">
            <a:spAutoFit/>
          </a:bodyPr>
          <a:lstStyle/>
          <a:p>
            <a:pPr algn="ctr" eaLnBrk="1" fontAlgn="auto" hangingPunct="1">
              <a:spcBef>
                <a:spcPts val="0"/>
              </a:spcBef>
              <a:spcAft>
                <a:spcPts val="0"/>
              </a:spcAft>
            </a:pPr>
            <a:r>
              <a:rPr lang="en-US" sz="1800" b="1">
                <a:solidFill>
                  <a:prstClr val="white"/>
                </a:solidFill>
                <a:latin typeface="Calibri"/>
                <a:ea typeface="+mn-ea"/>
              </a:rPr>
              <a:t>Consider continuing therapy</a:t>
            </a:r>
          </a:p>
        </p:txBody>
      </p:sp>
      <p:sp>
        <p:nvSpPr>
          <p:cNvPr id="22" name="Down Arrow 21"/>
          <p:cNvSpPr/>
          <p:nvPr/>
        </p:nvSpPr>
        <p:spPr>
          <a:xfrm>
            <a:off x="3138415" y="2489892"/>
            <a:ext cx="306940" cy="497305"/>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31750">
            <a:solidFill>
              <a:schemeClr val="tx1">
                <a:lumMod val="65000"/>
                <a:lumOff val="35000"/>
              </a:schemeClr>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446796">
                  <a:lumMod val="60000"/>
                  <a:lumOff val="40000"/>
                </a:srgbClr>
              </a:solidFill>
            </a:endParaRPr>
          </a:p>
        </p:txBody>
      </p:sp>
      <p:sp>
        <p:nvSpPr>
          <p:cNvPr id="27" name="Down Arrow 26"/>
          <p:cNvSpPr/>
          <p:nvPr/>
        </p:nvSpPr>
        <p:spPr>
          <a:xfrm>
            <a:off x="3138415" y="3737803"/>
            <a:ext cx="306940" cy="497305"/>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31750">
            <a:solidFill>
              <a:schemeClr val="tx1">
                <a:lumMod val="65000"/>
                <a:lumOff val="35000"/>
              </a:schemeClr>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446796">
                  <a:lumMod val="60000"/>
                  <a:lumOff val="40000"/>
                </a:srgbClr>
              </a:solidFill>
            </a:endParaRPr>
          </a:p>
        </p:txBody>
      </p:sp>
      <p:sp>
        <p:nvSpPr>
          <p:cNvPr id="28" name="Down Arrow 27"/>
          <p:cNvSpPr/>
          <p:nvPr/>
        </p:nvSpPr>
        <p:spPr>
          <a:xfrm>
            <a:off x="8746059" y="2505181"/>
            <a:ext cx="306940" cy="497305"/>
          </a:xfrm>
          <a:prstGeom prst="downArrow">
            <a:avLst/>
          </a:prstGeom>
          <a:solidFill>
            <a:schemeClr val="accent2"/>
          </a:solidFill>
          <a:ln w="31750">
            <a:solidFill>
              <a:schemeClr val="tx1">
                <a:lumMod val="65000"/>
                <a:lumOff val="35000"/>
              </a:schemeClr>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446796">
                  <a:lumMod val="60000"/>
                  <a:lumOff val="40000"/>
                </a:srgbClr>
              </a:solidFill>
            </a:endParaRPr>
          </a:p>
        </p:txBody>
      </p:sp>
      <p:sp>
        <p:nvSpPr>
          <p:cNvPr id="29" name="Down Arrow 28"/>
          <p:cNvSpPr/>
          <p:nvPr/>
        </p:nvSpPr>
        <p:spPr>
          <a:xfrm>
            <a:off x="8746059" y="3733808"/>
            <a:ext cx="306940" cy="497305"/>
          </a:xfrm>
          <a:prstGeom prst="downArrow">
            <a:avLst/>
          </a:prstGeom>
          <a:solidFill>
            <a:schemeClr val="accent2"/>
          </a:solidFill>
          <a:ln w="31750">
            <a:solidFill>
              <a:schemeClr val="tx1">
                <a:lumMod val="65000"/>
                <a:lumOff val="35000"/>
              </a:schemeClr>
            </a:solidFill>
          </a:ln>
          <a:effectLst>
            <a:innerShdw blurRad="63500" dist="50800" dir="27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446796">
                  <a:lumMod val="60000"/>
                  <a:lumOff val="40000"/>
                </a:srgbClr>
              </a:solidFill>
            </a:endParaRPr>
          </a:p>
        </p:txBody>
      </p:sp>
      <p:sp>
        <p:nvSpPr>
          <p:cNvPr id="31" name="Rounded Rectangle 30"/>
          <p:cNvSpPr/>
          <p:nvPr/>
        </p:nvSpPr>
        <p:spPr>
          <a:xfrm>
            <a:off x="1219200" y="1605885"/>
            <a:ext cx="4145280" cy="83410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marL="285750" indent="-285750" eaLnBrk="1" fontAlgn="auto" hangingPunct="1">
              <a:spcBef>
                <a:spcPts val="0"/>
              </a:spcBef>
              <a:spcAft>
                <a:spcPts val="0"/>
              </a:spcAft>
              <a:buFont typeface="Arial" panose="020B0604020202020204" pitchFamily="34" charset="0"/>
              <a:buChar char="•"/>
            </a:pPr>
            <a:r>
              <a:rPr lang="en-US" sz="1800" b="1">
                <a:solidFill>
                  <a:prstClr val="white"/>
                </a:solidFill>
                <a:effectLst>
                  <a:outerShdw blurRad="38100" dist="38100" dir="2700000" algn="tl">
                    <a:srgbClr val="000000">
                      <a:alpha val="43137"/>
                    </a:srgbClr>
                  </a:outerShdw>
                </a:effectLst>
              </a:rPr>
              <a:t>Provoked</a:t>
            </a:r>
          </a:p>
          <a:p>
            <a:pPr marL="285750" indent="-285750" eaLnBrk="1" fontAlgn="auto" hangingPunct="1">
              <a:spcBef>
                <a:spcPts val="0"/>
              </a:spcBef>
              <a:spcAft>
                <a:spcPts val="0"/>
              </a:spcAft>
              <a:buFont typeface="Arial" panose="020B0604020202020204" pitchFamily="34" charset="0"/>
              <a:buChar char="•"/>
            </a:pPr>
            <a:r>
              <a:rPr lang="en-US" sz="1800" b="1">
                <a:solidFill>
                  <a:prstClr val="white"/>
                </a:solidFill>
                <a:effectLst>
                  <a:outerShdw blurRad="38100" dist="38100" dir="2700000" algn="tl">
                    <a:srgbClr val="000000">
                      <a:alpha val="43137"/>
                    </a:srgbClr>
                  </a:outerShdw>
                </a:effectLst>
              </a:rPr>
              <a:t>Transient risk factor(s)</a:t>
            </a:r>
            <a:endParaRPr lang="en-US" sz="1800" b="1" baseline="30000">
              <a:solidFill>
                <a:prstClr val="white"/>
              </a:solidFill>
              <a:effectLst>
                <a:outerShdw blurRad="38100" dist="38100" dir="2700000" algn="tl">
                  <a:srgbClr val="000000">
                    <a:alpha val="43137"/>
                  </a:srgbClr>
                </a:outerShdw>
              </a:effectLst>
            </a:endParaRPr>
          </a:p>
        </p:txBody>
      </p:sp>
      <p:sp>
        <p:nvSpPr>
          <p:cNvPr id="32" name="Rounded Rectangle 31"/>
          <p:cNvSpPr/>
          <p:nvPr/>
        </p:nvSpPr>
        <p:spPr>
          <a:xfrm>
            <a:off x="1219200" y="3083636"/>
            <a:ext cx="4145280" cy="57317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eaLnBrk="1" fontAlgn="auto" hangingPunct="1">
              <a:spcBef>
                <a:spcPts val="0"/>
              </a:spcBef>
              <a:spcAft>
                <a:spcPts val="0"/>
              </a:spcAft>
            </a:pPr>
            <a:r>
              <a:rPr lang="en-US" sz="1800" b="1">
                <a:solidFill>
                  <a:prstClr val="white"/>
                </a:solidFill>
                <a:effectLst>
                  <a:outerShdw blurRad="38100" dist="38100" dir="2700000" algn="tl">
                    <a:srgbClr val="000000">
                      <a:alpha val="43137"/>
                    </a:srgbClr>
                  </a:outerShdw>
                </a:effectLst>
              </a:rPr>
              <a:t>Low risk of recurrence</a:t>
            </a:r>
          </a:p>
        </p:txBody>
      </p:sp>
      <p:sp>
        <p:nvSpPr>
          <p:cNvPr id="33" name="Rounded Rectangle 32"/>
          <p:cNvSpPr/>
          <p:nvPr/>
        </p:nvSpPr>
        <p:spPr>
          <a:xfrm>
            <a:off x="1219200" y="4358622"/>
            <a:ext cx="4145280" cy="9224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eaLnBrk="1" fontAlgn="auto" hangingPunct="1">
              <a:spcBef>
                <a:spcPts val="0"/>
              </a:spcBef>
              <a:spcAft>
                <a:spcPts val="0"/>
              </a:spcAft>
            </a:pPr>
            <a:r>
              <a:rPr lang="en-US" sz="1800" b="1" dirty="0">
                <a:solidFill>
                  <a:prstClr val="white"/>
                </a:solidFill>
                <a:effectLst>
                  <a:outerShdw blurRad="38100" dist="38100" dir="2700000" algn="tl">
                    <a:srgbClr val="000000">
                      <a:alpha val="43137"/>
                    </a:srgbClr>
                  </a:outerShdw>
                </a:effectLst>
              </a:rPr>
              <a:t>Consider discontinuing after </a:t>
            </a:r>
            <a:br>
              <a:rPr lang="en-US" sz="1800" b="1" dirty="0">
                <a:solidFill>
                  <a:prstClr val="white"/>
                </a:solidFill>
                <a:effectLst>
                  <a:outerShdw blurRad="38100" dist="38100" dir="2700000" algn="tl">
                    <a:srgbClr val="000000">
                      <a:alpha val="43137"/>
                    </a:srgbClr>
                  </a:outerShdw>
                </a:effectLst>
              </a:rPr>
            </a:br>
            <a:r>
              <a:rPr lang="en-US" sz="1800" b="1" dirty="0">
                <a:solidFill>
                  <a:prstClr val="white"/>
                </a:solidFill>
                <a:effectLst>
                  <a:outerShdw blurRad="38100" dist="38100" dir="2700000" algn="tl">
                    <a:srgbClr val="000000">
                      <a:alpha val="43137"/>
                    </a:srgbClr>
                  </a:outerShdw>
                </a:effectLst>
              </a:rPr>
              <a:t>3 months</a:t>
            </a:r>
          </a:p>
        </p:txBody>
      </p:sp>
      <p:sp>
        <p:nvSpPr>
          <p:cNvPr id="34" name="Rounded Rectangle 33"/>
          <p:cNvSpPr/>
          <p:nvPr/>
        </p:nvSpPr>
        <p:spPr>
          <a:xfrm>
            <a:off x="6826232" y="1600200"/>
            <a:ext cx="4146637" cy="834108"/>
          </a:xfrm>
          <a:prstGeom prst="roundRect">
            <a:avLst/>
          </a:prstGeom>
          <a:solidFill>
            <a:schemeClr val="accent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marL="285750" indent="-285750" eaLnBrk="1" fontAlgn="auto" hangingPunct="1">
              <a:spcBef>
                <a:spcPts val="0"/>
              </a:spcBef>
              <a:spcAft>
                <a:spcPts val="0"/>
              </a:spcAft>
              <a:buFont typeface="Arial" panose="020B0604020202020204" pitchFamily="34" charset="0"/>
              <a:buChar char="•"/>
            </a:pPr>
            <a:r>
              <a:rPr lang="en-US" sz="1800" b="1">
                <a:solidFill>
                  <a:prstClr val="white"/>
                </a:solidFill>
                <a:effectLst>
                  <a:outerShdw blurRad="38100" dist="38100" dir="2700000" algn="tl">
                    <a:srgbClr val="000000">
                      <a:alpha val="43137"/>
                    </a:srgbClr>
                  </a:outerShdw>
                </a:effectLst>
              </a:rPr>
              <a:t>Unprovoked (idiopathic)</a:t>
            </a:r>
          </a:p>
          <a:p>
            <a:pPr marL="285750" indent="-285750" eaLnBrk="1" fontAlgn="auto" hangingPunct="1">
              <a:spcBef>
                <a:spcPts val="0"/>
              </a:spcBef>
              <a:spcAft>
                <a:spcPts val="0"/>
              </a:spcAft>
              <a:buFont typeface="Arial" panose="020B0604020202020204" pitchFamily="34" charset="0"/>
              <a:buChar char="•"/>
            </a:pPr>
            <a:r>
              <a:rPr lang="en-US" sz="1800" b="1">
                <a:solidFill>
                  <a:prstClr val="white"/>
                </a:solidFill>
                <a:effectLst>
                  <a:outerShdw blurRad="38100" dist="38100" dir="2700000" algn="tl">
                    <a:srgbClr val="000000">
                      <a:alpha val="43137"/>
                    </a:srgbClr>
                  </a:outerShdw>
                </a:effectLst>
              </a:rPr>
              <a:t>Nontransient risk factor(s)</a:t>
            </a:r>
            <a:endParaRPr lang="en-US" sz="1800" b="1" baseline="30000">
              <a:solidFill>
                <a:prstClr val="white"/>
              </a:solidFill>
              <a:effectLst>
                <a:outerShdw blurRad="38100" dist="38100" dir="2700000" algn="tl">
                  <a:srgbClr val="000000">
                    <a:alpha val="43137"/>
                  </a:srgbClr>
                </a:outerShdw>
              </a:effectLst>
            </a:endParaRPr>
          </a:p>
        </p:txBody>
      </p:sp>
      <p:sp>
        <p:nvSpPr>
          <p:cNvPr id="36" name="Rounded Rectangle 35"/>
          <p:cNvSpPr/>
          <p:nvPr/>
        </p:nvSpPr>
        <p:spPr>
          <a:xfrm>
            <a:off x="6826841" y="4358622"/>
            <a:ext cx="4145280" cy="922400"/>
          </a:xfrm>
          <a:prstGeom prst="roundRect">
            <a:avLst/>
          </a:prstGeom>
          <a:solidFill>
            <a:schemeClr val="accent2"/>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eaLnBrk="1" fontAlgn="auto" hangingPunct="1">
              <a:spcBef>
                <a:spcPts val="0"/>
              </a:spcBef>
              <a:spcAft>
                <a:spcPts val="0"/>
              </a:spcAft>
            </a:pPr>
            <a:r>
              <a:rPr lang="en-US" sz="1800" b="1">
                <a:solidFill>
                  <a:prstClr val="white"/>
                </a:solidFill>
                <a:effectLst>
                  <a:outerShdw blurRad="38100" dist="38100" dir="2700000" algn="tl">
                    <a:srgbClr val="000000">
                      <a:alpha val="43137"/>
                    </a:srgbClr>
                  </a:outerShdw>
                </a:effectLst>
              </a:rPr>
              <a:t>Consider continuing therapy</a:t>
            </a:r>
          </a:p>
        </p:txBody>
      </p:sp>
      <p:sp>
        <p:nvSpPr>
          <p:cNvPr id="6" name="TextBox 5"/>
          <p:cNvSpPr txBox="1"/>
          <p:nvPr/>
        </p:nvSpPr>
        <p:spPr>
          <a:xfrm>
            <a:off x="609604" y="5334000"/>
            <a:ext cx="5384800" cy="923330"/>
          </a:xfrm>
          <a:prstGeom prst="rect">
            <a:avLst/>
          </a:prstGeom>
          <a:noFill/>
        </p:spPr>
        <p:txBody>
          <a:bodyPr wrap="square" rtlCol="0">
            <a:spAutoFit/>
          </a:bodyPr>
          <a:lstStyle/>
          <a:p>
            <a:pPr algn="ctr" eaLnBrk="1" fontAlgn="auto" hangingPunct="1">
              <a:spcBef>
                <a:spcPts val="0"/>
              </a:spcBef>
              <a:spcAft>
                <a:spcPts val="0"/>
              </a:spcAft>
            </a:pPr>
            <a:r>
              <a:rPr lang="en-US" sz="1800" b="1" u="sng">
                <a:solidFill>
                  <a:srgbClr val="D2232A"/>
                </a:solidFill>
                <a:latin typeface="Calibri"/>
                <a:ea typeface="+mn-ea"/>
              </a:rPr>
              <a:t>Transient/reversible risk factors</a:t>
            </a:r>
            <a:r>
              <a:rPr lang="en-US" sz="1800" b="1" baseline="30000">
                <a:solidFill>
                  <a:srgbClr val="D2232A"/>
                </a:solidFill>
                <a:latin typeface="Calibri"/>
                <a:ea typeface="+mn-ea"/>
              </a:rPr>
              <a:t>2</a:t>
            </a:r>
            <a:endParaRPr lang="en-US" sz="1800" baseline="30000">
              <a:solidFill>
                <a:prstClr val="black"/>
              </a:solidFill>
              <a:latin typeface="Calibri"/>
              <a:ea typeface="+mn-ea"/>
            </a:endParaRPr>
          </a:p>
          <a:p>
            <a:pPr algn="ctr" eaLnBrk="1" fontAlgn="auto" hangingPunct="1">
              <a:spcBef>
                <a:spcPts val="0"/>
              </a:spcBef>
              <a:spcAft>
                <a:spcPts val="0"/>
              </a:spcAft>
            </a:pPr>
            <a:r>
              <a:rPr lang="en-US" sz="1800">
                <a:solidFill>
                  <a:prstClr val="black"/>
                </a:solidFill>
                <a:latin typeface="Calibri"/>
                <a:ea typeface="+mn-ea"/>
              </a:rPr>
              <a:t>Surgery, trauma, immobilization, lengthy travel, estrogen therapy, pregnancy</a:t>
            </a:r>
          </a:p>
        </p:txBody>
      </p:sp>
      <p:sp>
        <p:nvSpPr>
          <p:cNvPr id="24" name="TextBox 23"/>
          <p:cNvSpPr txBox="1"/>
          <p:nvPr/>
        </p:nvSpPr>
        <p:spPr>
          <a:xfrm>
            <a:off x="6096000" y="5334000"/>
            <a:ext cx="5892800" cy="923330"/>
          </a:xfrm>
          <a:prstGeom prst="rect">
            <a:avLst/>
          </a:prstGeom>
          <a:noFill/>
        </p:spPr>
        <p:txBody>
          <a:bodyPr wrap="square" rtlCol="0">
            <a:spAutoFit/>
          </a:bodyPr>
          <a:lstStyle/>
          <a:p>
            <a:pPr algn="ctr" eaLnBrk="1" fontAlgn="auto" hangingPunct="1">
              <a:spcBef>
                <a:spcPts val="0"/>
              </a:spcBef>
              <a:spcAft>
                <a:spcPts val="0"/>
              </a:spcAft>
            </a:pPr>
            <a:r>
              <a:rPr lang="en-US" sz="1800" b="1" u="sng" err="1">
                <a:solidFill>
                  <a:srgbClr val="25408F"/>
                </a:solidFill>
                <a:latin typeface="Calibri"/>
                <a:ea typeface="+mn-ea"/>
              </a:rPr>
              <a:t>Nontransient</a:t>
            </a:r>
            <a:r>
              <a:rPr lang="en-US" sz="1800" b="1" u="sng">
                <a:solidFill>
                  <a:srgbClr val="25408F"/>
                </a:solidFill>
                <a:latin typeface="Calibri"/>
                <a:ea typeface="+mn-ea"/>
              </a:rPr>
              <a:t> risk factors</a:t>
            </a:r>
            <a:r>
              <a:rPr lang="en-US" sz="1800" b="1" baseline="30000">
                <a:solidFill>
                  <a:srgbClr val="25408F"/>
                </a:solidFill>
                <a:latin typeface="Calibri"/>
                <a:ea typeface="+mn-ea"/>
              </a:rPr>
              <a:t>2</a:t>
            </a:r>
          </a:p>
          <a:p>
            <a:pPr algn="ctr" eaLnBrk="1" fontAlgn="auto" hangingPunct="1">
              <a:spcBef>
                <a:spcPts val="0"/>
              </a:spcBef>
              <a:spcAft>
                <a:spcPts val="0"/>
              </a:spcAft>
            </a:pPr>
            <a:r>
              <a:rPr lang="en-US" sz="1800">
                <a:solidFill>
                  <a:prstClr val="black"/>
                </a:solidFill>
                <a:latin typeface="Calibri"/>
                <a:ea typeface="+mn-ea"/>
              </a:rPr>
              <a:t>Cancer, antiphospholipid syndrome, inflammatory bowel disease, thrombophilia</a:t>
            </a:r>
          </a:p>
        </p:txBody>
      </p:sp>
      <p:sp>
        <p:nvSpPr>
          <p:cNvPr id="3" name="Rectangle 2">
            <a:extLst>
              <a:ext uri="{FF2B5EF4-FFF2-40B4-BE49-F238E27FC236}">
                <a16:creationId xmlns:a16="http://schemas.microsoft.com/office/drawing/2014/main" id="{C2C11CB8-0806-1B4C-A2FE-31189FA35AD0}"/>
              </a:ext>
            </a:extLst>
          </p:cNvPr>
          <p:cNvSpPr/>
          <p:nvPr/>
        </p:nvSpPr>
        <p:spPr>
          <a:xfrm>
            <a:off x="2362200" y="1447800"/>
            <a:ext cx="7924800" cy="34773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Extended long-term prophylaxis dosing:</a:t>
            </a:r>
          </a:p>
          <a:p>
            <a:pPr algn="ctr"/>
            <a:r>
              <a:rPr lang="en-US" sz="2800"/>
              <a:t>Apixaban 2.5 mg BID</a:t>
            </a:r>
          </a:p>
          <a:p>
            <a:pPr algn="ctr"/>
            <a:r>
              <a:rPr lang="en-US" sz="2800"/>
              <a:t>Rivaroxaban 10 mg QD</a:t>
            </a:r>
          </a:p>
        </p:txBody>
      </p:sp>
      <p:sp>
        <p:nvSpPr>
          <p:cNvPr id="9" name="Footer Placeholder 8">
            <a:extLst>
              <a:ext uri="{FF2B5EF4-FFF2-40B4-BE49-F238E27FC236}">
                <a16:creationId xmlns:a16="http://schemas.microsoft.com/office/drawing/2014/main" id="{ED9C555A-22F3-62DF-141C-75D350DFDE31}"/>
              </a:ext>
            </a:extLst>
          </p:cNvPr>
          <p:cNvSpPr>
            <a:spLocks noGrp="1"/>
          </p:cNvSpPr>
          <p:nvPr>
            <p:ph type="ftr" sz="quarter" idx="3"/>
          </p:nvPr>
        </p:nvSpPr>
        <p:spPr/>
        <p:txBody>
          <a:bodyPr/>
          <a:lstStyle/>
          <a:p>
            <a:r>
              <a:rPr lang="en-US" dirty="0"/>
              <a:t>1. McRae S. </a:t>
            </a:r>
            <a:r>
              <a:rPr lang="en-US" i="1" dirty="0" err="1"/>
              <a:t>Thromb</a:t>
            </a:r>
            <a:r>
              <a:rPr lang="en-US" i="1" dirty="0"/>
              <a:t> J</a:t>
            </a:r>
            <a:r>
              <a:rPr lang="en-US" dirty="0"/>
              <a:t>. 2014;12(1):27-41. </a:t>
            </a:r>
            <a:br>
              <a:rPr lang="en-US" dirty="0"/>
            </a:br>
            <a:r>
              <a:rPr lang="en-US" dirty="0"/>
              <a:t>2. Bauer KA, et al. </a:t>
            </a:r>
            <a:r>
              <a:rPr lang="en-US" dirty="0" err="1"/>
              <a:t>www.uptodate.com</a:t>
            </a:r>
            <a:r>
              <a:rPr lang="en-US" dirty="0"/>
              <a:t>/contents/overview-of-the-causes-of-venous-thrombosis. Updated 1/30/15. Accessed 10/11/15. </a:t>
            </a:r>
          </a:p>
        </p:txBody>
      </p:sp>
    </p:spTree>
    <p:extLst>
      <p:ext uri="{BB962C8B-B14F-4D97-AF65-F5344CB8AC3E}">
        <p14:creationId xmlns:p14="http://schemas.microsoft.com/office/powerpoint/2010/main" val="116653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854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Treating and Preventing Clots: Anticoagulation in Atrial Fibrillation and Venous Thromboembolism</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Discuss appropriate diagnostic criteria and challenges faced in screening patients who may be at risk for blood clots due to either AF or VTE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Identify appropriate candidates for oral anticoagulation when AF or VTE is detected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Develop evidence-based, individualized treatment plans for patients with an indication for oral anticoagulation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08"/>
          <p:cNvPicPr>
            <a:picLocks noChangeAspect="1" noChangeArrowheads="1"/>
          </p:cNvPicPr>
          <p:nvPr/>
        </p:nvPicPr>
        <p:blipFill>
          <a:blip r:embed="rId3" cstate="print"/>
          <a:srcRect/>
          <a:stretch>
            <a:fillRect/>
          </a:stretch>
        </p:blipFill>
        <p:spPr bwMode="auto">
          <a:xfrm>
            <a:off x="2028691" y="3574701"/>
            <a:ext cx="8367898" cy="2887959"/>
          </a:xfrm>
          <a:prstGeom prst="rect">
            <a:avLst/>
          </a:prstGeom>
          <a:noFill/>
          <a:ln w="9525">
            <a:noFill/>
            <a:miter lim="800000"/>
            <a:headEnd/>
            <a:tailEnd/>
          </a:ln>
        </p:spPr>
      </p:pic>
      <p:pic>
        <p:nvPicPr>
          <p:cNvPr id="19459" name="Picture 3" descr="09"/>
          <p:cNvPicPr>
            <a:picLocks noChangeAspect="1" noChangeArrowheads="1"/>
          </p:cNvPicPr>
          <p:nvPr/>
        </p:nvPicPr>
        <p:blipFill>
          <a:blip r:embed="rId4" cstate="print"/>
          <a:srcRect/>
          <a:stretch>
            <a:fillRect/>
          </a:stretch>
        </p:blipFill>
        <p:spPr bwMode="auto">
          <a:xfrm>
            <a:off x="6274904" y="349811"/>
            <a:ext cx="4121684" cy="3079189"/>
          </a:xfrm>
          <a:prstGeom prst="rect">
            <a:avLst/>
          </a:prstGeom>
          <a:noFill/>
          <a:ln w="9525">
            <a:noFill/>
            <a:miter lim="800000"/>
            <a:headEnd/>
            <a:tailEnd/>
          </a:ln>
        </p:spPr>
      </p:pic>
      <p:pic>
        <p:nvPicPr>
          <p:cNvPr id="19460" name="Picture 4" descr="10"/>
          <p:cNvPicPr>
            <a:picLocks noChangeAspect="1" noChangeArrowheads="1"/>
          </p:cNvPicPr>
          <p:nvPr/>
        </p:nvPicPr>
        <p:blipFill>
          <a:blip r:embed="rId5" cstate="print"/>
          <a:srcRect/>
          <a:stretch>
            <a:fillRect/>
          </a:stretch>
        </p:blipFill>
        <p:spPr bwMode="auto">
          <a:xfrm>
            <a:off x="2028690" y="351182"/>
            <a:ext cx="4104193" cy="3091264"/>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23B817-9667-D44D-9538-00CFE19D22ED}"/>
              </a:ext>
            </a:extLst>
          </p:cNvPr>
          <p:cNvSpPr>
            <a:spLocks noGrp="1"/>
          </p:cNvSpPr>
          <p:nvPr>
            <p:ph sz="half" idx="1"/>
          </p:nvPr>
        </p:nvSpPr>
        <p:spPr/>
        <p:txBody>
          <a:bodyPr>
            <a:normAutofit fontScale="70000" lnSpcReduction="20000"/>
          </a:bodyPr>
          <a:lstStyle/>
          <a:p>
            <a:r>
              <a:rPr lang="en-US" dirty="0"/>
              <a:t>58-year-old healthy man</a:t>
            </a:r>
          </a:p>
          <a:p>
            <a:r>
              <a:rPr lang="en-US" dirty="0"/>
              <a:t>Works from home with recent long hours on computer </a:t>
            </a:r>
          </a:p>
          <a:p>
            <a:r>
              <a:rPr lang="en-US" dirty="0"/>
              <a:t>Notes flu-like illness with myalgias, low-grade fever</a:t>
            </a:r>
          </a:p>
          <a:p>
            <a:r>
              <a:rPr lang="en-US" dirty="0"/>
              <a:t>Perseveres and goes on planned family vacation to Europe </a:t>
            </a:r>
          </a:p>
          <a:p>
            <a:r>
              <a:rPr lang="en-US" dirty="0"/>
              <a:t>Notes sore calf 3 days into trip that he attributes to sightseeing and walking for hours. Takes a pain reliever</a:t>
            </a:r>
          </a:p>
          <a:p>
            <a:r>
              <a:rPr lang="en-US" dirty="0"/>
              <a:t>Seeks urgent care visit when he returns to the U.S. 7 days later</a:t>
            </a:r>
          </a:p>
          <a:p>
            <a:r>
              <a:rPr lang="en-US" dirty="0"/>
              <a:t>Ultrasound confirms DVT. On further questioning, he notes that his brother had a pulmonary embolus in the past and his mother had a DVT</a:t>
            </a:r>
          </a:p>
        </p:txBody>
      </p:sp>
      <p:pic>
        <p:nvPicPr>
          <p:cNvPr id="7" name="Content Placeholder 6" descr="A person sitting in an airport waiting room&#10;&#10;Description automatically generated">
            <a:extLst>
              <a:ext uri="{FF2B5EF4-FFF2-40B4-BE49-F238E27FC236}">
                <a16:creationId xmlns:a16="http://schemas.microsoft.com/office/drawing/2014/main" id="{43C6E298-9E1B-D206-7C8F-DFFFE1959349}"/>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6172200" y="1285335"/>
            <a:ext cx="5181600" cy="4891628"/>
          </a:xfrm>
          <a:prstGeom prst="roundRect">
            <a:avLst>
              <a:gd name="adj" fmla="val 5701"/>
            </a:avLst>
          </a:prstGeom>
        </p:spPr>
      </p:pic>
      <p:sp>
        <p:nvSpPr>
          <p:cNvPr id="2" name="Title 1">
            <a:extLst>
              <a:ext uri="{FF2B5EF4-FFF2-40B4-BE49-F238E27FC236}">
                <a16:creationId xmlns:a16="http://schemas.microsoft.com/office/drawing/2014/main" id="{C2B7AFA1-10ED-6B49-B062-6CC94D54A9B8}"/>
              </a:ext>
            </a:extLst>
          </p:cNvPr>
          <p:cNvSpPr>
            <a:spLocks noGrp="1"/>
          </p:cNvSpPr>
          <p:nvPr>
            <p:ph type="title"/>
          </p:nvPr>
        </p:nvSpPr>
        <p:spPr/>
        <p:txBody>
          <a:bodyPr/>
          <a:lstStyle/>
          <a:p>
            <a:r>
              <a:rPr lang="en-US"/>
              <a:t>Patient Case</a:t>
            </a:r>
          </a:p>
        </p:txBody>
      </p:sp>
    </p:spTree>
    <p:extLst>
      <p:ext uri="{BB962C8B-B14F-4D97-AF65-F5344CB8AC3E}">
        <p14:creationId xmlns:p14="http://schemas.microsoft.com/office/powerpoint/2010/main" val="1068874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17FF-2B70-D842-8487-CC9B9F3C5396}"/>
              </a:ext>
            </a:extLst>
          </p:cNvPr>
          <p:cNvSpPr>
            <a:spLocks noGrp="1"/>
          </p:cNvSpPr>
          <p:nvPr>
            <p:ph type="title"/>
          </p:nvPr>
        </p:nvSpPr>
        <p:spPr>
          <a:xfrm>
            <a:off x="838200" y="-1"/>
            <a:ext cx="10515600" cy="1105949"/>
          </a:xfrm>
        </p:spPr>
        <p:txBody>
          <a:bodyPr>
            <a:normAutofit/>
          </a:bodyPr>
          <a:lstStyle/>
          <a:p>
            <a:r>
              <a:rPr lang="en-US"/>
              <a:t>Acute VTE Rx: CHEST Guideline Update 2021</a:t>
            </a:r>
          </a:p>
        </p:txBody>
      </p:sp>
      <p:pic>
        <p:nvPicPr>
          <p:cNvPr id="6" name="Picture 5" descr="A close-up of a medical prescription&#10;&#10;Description automatically generated">
            <a:extLst>
              <a:ext uri="{FF2B5EF4-FFF2-40B4-BE49-F238E27FC236}">
                <a16:creationId xmlns:a16="http://schemas.microsoft.com/office/drawing/2014/main" id="{C24E665C-6C1E-4341-9CDD-F517AE94DB9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50984" y="2090716"/>
            <a:ext cx="9690032" cy="2676567"/>
          </a:xfrm>
          <a:prstGeom prst="rect">
            <a:avLst/>
          </a:prstGeom>
        </p:spPr>
      </p:pic>
      <p:sp>
        <p:nvSpPr>
          <p:cNvPr id="5" name="Footer Placeholder 4">
            <a:extLst>
              <a:ext uri="{FF2B5EF4-FFF2-40B4-BE49-F238E27FC236}">
                <a16:creationId xmlns:a16="http://schemas.microsoft.com/office/drawing/2014/main" id="{98DF75CF-77D9-91EA-D49A-048946408DCE}"/>
              </a:ext>
            </a:extLst>
          </p:cNvPr>
          <p:cNvSpPr>
            <a:spLocks noGrp="1"/>
          </p:cNvSpPr>
          <p:nvPr>
            <p:ph type="ftr" sz="quarter" idx="3"/>
          </p:nvPr>
        </p:nvSpPr>
        <p:spPr/>
        <p:txBody>
          <a:bodyPr/>
          <a:lstStyle/>
          <a:p>
            <a:r>
              <a:rPr lang="en-US" dirty="0"/>
              <a:t>Stevens SM, et al. </a:t>
            </a:r>
            <a:r>
              <a:rPr lang="en-US" i="1" dirty="0"/>
              <a:t>Chest</a:t>
            </a:r>
            <a:r>
              <a:rPr lang="en-US" dirty="0"/>
              <a:t>. 2021;160(6):e545-e608. </a:t>
            </a:r>
          </a:p>
        </p:txBody>
      </p:sp>
    </p:spTree>
    <p:extLst>
      <p:ext uri="{BB962C8B-B14F-4D97-AF65-F5344CB8AC3E}">
        <p14:creationId xmlns:p14="http://schemas.microsoft.com/office/powerpoint/2010/main" val="1322743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E0B6CD7-D9B3-AFFC-ACEE-44CB12A99629}"/>
              </a:ext>
            </a:extLst>
          </p:cNvPr>
          <p:cNvSpPr>
            <a:spLocks noGrp="1"/>
          </p:cNvSpPr>
          <p:nvPr>
            <p:ph type="ftr" sz="quarter" idx="3"/>
          </p:nvPr>
        </p:nvSpPr>
        <p:spPr/>
        <p:txBody>
          <a:bodyPr/>
          <a:lstStyle/>
          <a:p>
            <a:r>
              <a:rPr lang="en-US" dirty="0"/>
              <a:t>Stevens SM, et al. </a:t>
            </a:r>
            <a:r>
              <a:rPr lang="en-US" i="1" dirty="0"/>
              <a:t>Chest</a:t>
            </a:r>
            <a:r>
              <a:rPr lang="en-US" dirty="0"/>
              <a:t>. 2021;160(6):e545-e608. </a:t>
            </a:r>
          </a:p>
        </p:txBody>
      </p:sp>
      <p:pic>
        <p:nvPicPr>
          <p:cNvPr id="3" name="Picture 2" descr="A close up of a text&#10;&#10;Description automatically generated">
            <a:extLst>
              <a:ext uri="{FF2B5EF4-FFF2-40B4-BE49-F238E27FC236}">
                <a16:creationId xmlns:a16="http://schemas.microsoft.com/office/drawing/2014/main" id="{E98050D9-6073-0511-522F-9CF673DACC94}"/>
              </a:ext>
            </a:extLst>
          </p:cNvPr>
          <p:cNvPicPr>
            <a:picLocks noChangeAspect="1"/>
          </p:cNvPicPr>
          <p:nvPr/>
        </p:nvPicPr>
        <p:blipFill>
          <a:blip r:embed="rId2"/>
          <a:stretch>
            <a:fillRect/>
          </a:stretch>
        </p:blipFill>
        <p:spPr>
          <a:xfrm>
            <a:off x="2968898" y="989874"/>
            <a:ext cx="6959600" cy="2082800"/>
          </a:xfrm>
          <a:prstGeom prst="rect">
            <a:avLst/>
          </a:prstGeom>
        </p:spPr>
      </p:pic>
      <p:pic>
        <p:nvPicPr>
          <p:cNvPr id="9" name="Picture 8" descr="A white background with black text&#10;&#10;Description automatically generated">
            <a:extLst>
              <a:ext uri="{FF2B5EF4-FFF2-40B4-BE49-F238E27FC236}">
                <a16:creationId xmlns:a16="http://schemas.microsoft.com/office/drawing/2014/main" id="{BB7C4218-CB72-9321-E8F9-F3E964A234F0}"/>
              </a:ext>
            </a:extLst>
          </p:cNvPr>
          <p:cNvPicPr>
            <a:picLocks noChangeAspect="1"/>
          </p:cNvPicPr>
          <p:nvPr/>
        </p:nvPicPr>
        <p:blipFill>
          <a:blip r:embed="rId3"/>
          <a:stretch>
            <a:fillRect/>
          </a:stretch>
        </p:blipFill>
        <p:spPr>
          <a:xfrm>
            <a:off x="2930798" y="3298371"/>
            <a:ext cx="7035800" cy="2476500"/>
          </a:xfrm>
          <a:prstGeom prst="rect">
            <a:avLst/>
          </a:prstGeom>
        </p:spPr>
      </p:pic>
    </p:spTree>
    <p:extLst>
      <p:ext uri="{BB962C8B-B14F-4D97-AF65-F5344CB8AC3E}">
        <p14:creationId xmlns:p14="http://schemas.microsoft.com/office/powerpoint/2010/main" val="1419518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2F28FA7E-1276-E146-A583-519514902EBD}"/>
                  </a:ext>
                </a:extLst>
              </p:cNvPr>
              <p:cNvSpPr>
                <a:spLocks noGrp="1"/>
              </p:cNvSpPr>
              <p:nvPr>
                <p:ph idx="1"/>
              </p:nvPr>
            </p:nvSpPr>
            <p:spPr>
              <a:xfrm>
                <a:off x="838200" y="1285875"/>
                <a:ext cx="10515600" cy="4200525"/>
              </a:xfrm>
            </p:spPr>
            <p:txBody>
              <a:bodyPr/>
              <a:lstStyle/>
              <a:p>
                <a:pPr marL="0" indent="0">
                  <a:buNone/>
                </a:pPr>
                <a:r>
                  <a:rPr lang="en-US" b="1" dirty="0"/>
                  <a:t>Monotherapy:</a:t>
                </a:r>
              </a:p>
              <a:p>
                <a:r>
                  <a:rPr lang="en-US" dirty="0"/>
                  <a:t>Apixaban 10 mg BID for 7 days followed by 5 mg BID</a:t>
                </a:r>
              </a:p>
              <a:p>
                <a:r>
                  <a:rPr lang="en-US" dirty="0"/>
                  <a:t>Rivaroxaban 15 mg BID for 21 days followed by 20 mg per day </a:t>
                </a:r>
              </a:p>
              <a:p>
                <a:pPr marL="0" indent="0">
                  <a:buNone/>
                </a:pPr>
                <a:r>
                  <a:rPr lang="en-US" dirty="0"/>
                  <a:t>	(</a:t>
                </a:r>
                <a:r>
                  <a:rPr lang="en-US" u="sng" dirty="0"/>
                  <a:t>taken with food</a:t>
                </a:r>
                <a:r>
                  <a:rPr lang="en-US" dirty="0"/>
                  <a:t>)</a:t>
                </a:r>
              </a:p>
              <a:p>
                <a:pPr marL="0" indent="0">
                  <a:buNone/>
                </a:pPr>
                <a:r>
                  <a:rPr lang="en-US" b="1" dirty="0"/>
                  <a:t>Requiring parenteral heparin lead in for 5-10 days:</a:t>
                </a:r>
              </a:p>
              <a:p>
                <a:r>
                  <a:rPr lang="en-US" dirty="0" err="1"/>
                  <a:t>Edoxaban</a:t>
                </a:r>
                <a:r>
                  <a:rPr lang="en-US" dirty="0"/>
                  <a:t> 60 mg </a:t>
                </a:r>
                <a:r>
                  <a:rPr lang="en-US" dirty="0" err="1"/>
                  <a:t>QD</a:t>
                </a:r>
                <a:r>
                  <a:rPr lang="en-US" dirty="0"/>
                  <a:t> (30 mg if </a:t>
                </a:r>
                <a:r>
                  <a:rPr lang="en-US" dirty="0" err="1"/>
                  <a:t>CrCl</a:t>
                </a:r>
                <a:r>
                  <a:rPr lang="en-US" dirty="0"/>
                  <a:t> 30-50 mL/min or weight </a:t>
                </a:r>
                <a14:m>
                  <m:oMath xmlns:m="http://schemas.openxmlformats.org/officeDocument/2006/math">
                    <m:r>
                      <a:rPr lang="en-US" smtClean="0">
                        <a:latin typeface="Cambria Math" panose="02040503050406030204" pitchFamily="18" charset="0"/>
                      </a:rPr>
                      <m:t>≤</m:t>
                    </m:r>
                    <m:r>
                      <a:rPr lang="en-US">
                        <a:latin typeface="Cambria Math" panose="02040503050406030204" pitchFamily="18" charset="0"/>
                      </a:rPr>
                      <m:t>60 </m:t>
                    </m:r>
                    <m:r>
                      <m:rPr>
                        <m:sty m:val="p"/>
                      </m:rPr>
                      <a:rPr lang="en-US">
                        <a:latin typeface="Cambria Math" panose="02040503050406030204" pitchFamily="18" charset="0"/>
                      </a:rPr>
                      <m:t>kg</m:t>
                    </m:r>
                  </m:oMath>
                </a14:m>
                <a:r>
                  <a:rPr lang="en-US" dirty="0"/>
                  <a:t>)</a:t>
                </a:r>
              </a:p>
              <a:p>
                <a:r>
                  <a:rPr lang="en-US" dirty="0"/>
                  <a:t>Dabigatran 150 mg BID (avoid use if </a:t>
                </a:r>
                <a:r>
                  <a:rPr lang="en-US" dirty="0" err="1"/>
                  <a:t>CrCl</a:t>
                </a:r>
                <a:r>
                  <a:rPr lang="en-US" dirty="0"/>
                  <a:t> &lt;30 mL/min)</a:t>
                </a:r>
              </a:p>
            </p:txBody>
          </p:sp>
        </mc:Choice>
        <mc:Fallback xmlns="">
          <p:sp>
            <p:nvSpPr>
              <p:cNvPr id="4" name="Content Placeholder 3">
                <a:extLst>
                  <a:ext uri="{FF2B5EF4-FFF2-40B4-BE49-F238E27FC236}">
                    <a16:creationId xmlns:a16="http://schemas.microsoft.com/office/drawing/2014/main" id="{2F28FA7E-1276-E146-A583-519514902EBD}"/>
                  </a:ext>
                </a:extLst>
              </p:cNvPr>
              <p:cNvSpPr>
                <a:spLocks noGrp="1" noRot="1" noChangeAspect="1" noMove="1" noResize="1" noEditPoints="1" noAdjustHandles="1" noChangeArrowheads="1" noChangeShapeType="1" noTextEdit="1"/>
              </p:cNvSpPr>
              <p:nvPr>
                <p:ph idx="1"/>
              </p:nvPr>
            </p:nvSpPr>
            <p:spPr>
              <a:xfrm>
                <a:off x="838200" y="1285875"/>
                <a:ext cx="10515600" cy="4200525"/>
              </a:xfrm>
              <a:blipFill>
                <a:blip r:embed="rId3"/>
                <a:stretch>
                  <a:fillRect l="-1206" t="-1506"/>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B583B6EE-442F-B847-85DE-798A71516976}"/>
              </a:ext>
            </a:extLst>
          </p:cNvPr>
          <p:cNvSpPr>
            <a:spLocks noGrp="1"/>
          </p:cNvSpPr>
          <p:nvPr>
            <p:ph type="title"/>
          </p:nvPr>
        </p:nvSpPr>
        <p:spPr>
          <a:xfrm>
            <a:off x="838200" y="-1"/>
            <a:ext cx="10515600" cy="1105949"/>
          </a:xfrm>
        </p:spPr>
        <p:txBody>
          <a:bodyPr/>
          <a:lstStyle/>
          <a:p>
            <a:r>
              <a:rPr lang="en-US"/>
              <a:t>Treatment Options</a:t>
            </a:r>
            <a:endParaRPr lang="en-US" dirty="0"/>
          </a:p>
        </p:txBody>
      </p:sp>
      <p:sp>
        <p:nvSpPr>
          <p:cNvPr id="3" name="TextBox 2">
            <a:extLst>
              <a:ext uri="{FF2B5EF4-FFF2-40B4-BE49-F238E27FC236}">
                <a16:creationId xmlns:a16="http://schemas.microsoft.com/office/drawing/2014/main" id="{88B03406-C380-F249-B736-CDA90B21788F}"/>
              </a:ext>
            </a:extLst>
          </p:cNvPr>
          <p:cNvSpPr txBox="1"/>
          <p:nvPr/>
        </p:nvSpPr>
        <p:spPr>
          <a:xfrm>
            <a:off x="3698645" y="5486400"/>
            <a:ext cx="4794711" cy="707886"/>
          </a:xfrm>
          <a:prstGeom prst="rect">
            <a:avLst/>
          </a:prstGeom>
          <a:noFill/>
        </p:spPr>
        <p:txBody>
          <a:bodyPr wrap="none" rtlCol="0">
            <a:spAutoFit/>
          </a:bodyPr>
          <a:lstStyle/>
          <a:p>
            <a:pPr algn="ctr"/>
            <a:r>
              <a:rPr lang="en-US" sz="4000" dirty="0">
                <a:latin typeface="Calibri" panose="020F0502020204030204" pitchFamily="34" charset="0"/>
                <a:cs typeface="Calibri" panose="020F0502020204030204" pitchFamily="34" charset="0"/>
              </a:rPr>
              <a:t>Acute Rx for 3 months</a:t>
            </a:r>
          </a:p>
        </p:txBody>
      </p:sp>
    </p:spTree>
    <p:extLst>
      <p:ext uri="{BB962C8B-B14F-4D97-AF65-F5344CB8AC3E}">
        <p14:creationId xmlns:p14="http://schemas.microsoft.com/office/powerpoint/2010/main" val="325383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FBEFB9B-6F09-8642-8164-A4BDCE987A95}"/>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7488194" y="1373261"/>
            <a:ext cx="3369277" cy="3408804"/>
          </a:xfrm>
        </p:spPr>
      </p:pic>
      <p:sp>
        <p:nvSpPr>
          <p:cNvPr id="12" name="Content Placeholder 11">
            <a:extLst>
              <a:ext uri="{FF2B5EF4-FFF2-40B4-BE49-F238E27FC236}">
                <a16:creationId xmlns:a16="http://schemas.microsoft.com/office/drawing/2014/main" id="{8342A943-1525-7B62-CA63-6E9F5CA15920}"/>
              </a:ext>
            </a:extLst>
          </p:cNvPr>
          <p:cNvSpPr>
            <a:spLocks noGrp="1"/>
          </p:cNvSpPr>
          <p:nvPr>
            <p:ph sz="half" idx="2"/>
          </p:nvPr>
        </p:nvSpPr>
        <p:spPr>
          <a:xfrm>
            <a:off x="914400" y="1285335"/>
            <a:ext cx="5181600" cy="4891628"/>
          </a:xfrm>
        </p:spPr>
        <p:txBody>
          <a:bodyPr/>
          <a:lstStyle/>
          <a:p>
            <a:pPr>
              <a:buFont typeface="Arial" panose="020B0604020202020204" pitchFamily="34" charset="0"/>
              <a:buChar char="•"/>
            </a:pPr>
            <a:r>
              <a:rPr lang="en-US" dirty="0">
                <a:effectLst/>
              </a:rPr>
              <a:t>Systematic review of prospective cohort studies and RCTs</a:t>
            </a:r>
          </a:p>
          <a:p>
            <a:pPr>
              <a:buFont typeface="Arial" panose="020B0604020202020204" pitchFamily="34" charset="0"/>
              <a:buChar char="•"/>
            </a:pPr>
            <a:r>
              <a:rPr lang="en-US" dirty="0">
                <a:effectLst/>
              </a:rPr>
              <a:t>15 studies</a:t>
            </a:r>
          </a:p>
          <a:p>
            <a:pPr>
              <a:buFont typeface="Arial" panose="020B0604020202020204" pitchFamily="34" charset="0"/>
              <a:buChar char="•"/>
            </a:pPr>
            <a:r>
              <a:rPr lang="en-US" dirty="0">
                <a:effectLst/>
              </a:rPr>
              <a:t>5159 subjects</a:t>
            </a:r>
          </a:p>
          <a:p>
            <a:pPr>
              <a:buFont typeface="Arial" panose="020B0604020202020204" pitchFamily="34" charset="0"/>
              <a:buChar char="•"/>
            </a:pPr>
            <a:r>
              <a:rPr lang="en-US" dirty="0">
                <a:effectLst/>
              </a:rPr>
              <a:t>Follow up 3-96 months</a:t>
            </a:r>
          </a:p>
          <a:p>
            <a:pPr>
              <a:buFont typeface="Arial" panose="020B0604020202020204" pitchFamily="34" charset="0"/>
              <a:buChar char="•"/>
            </a:pPr>
            <a:r>
              <a:rPr lang="en-US" dirty="0">
                <a:effectLst/>
              </a:rPr>
              <a:t>Conclusion: setting of thrombosis strongly influences recurrence rate</a:t>
            </a:r>
          </a:p>
          <a:p>
            <a:pPr marL="0" indent="0">
              <a:buNone/>
            </a:pPr>
            <a:endParaRPr lang="en-US" dirty="0"/>
          </a:p>
        </p:txBody>
      </p:sp>
      <p:sp>
        <p:nvSpPr>
          <p:cNvPr id="2" name="Title 1">
            <a:extLst>
              <a:ext uri="{FF2B5EF4-FFF2-40B4-BE49-F238E27FC236}">
                <a16:creationId xmlns:a16="http://schemas.microsoft.com/office/drawing/2014/main" id="{5EEE1E9D-0A26-4E4B-8D68-34E20B45EA50}"/>
              </a:ext>
            </a:extLst>
          </p:cNvPr>
          <p:cNvSpPr>
            <a:spLocks noGrp="1"/>
          </p:cNvSpPr>
          <p:nvPr>
            <p:ph type="title"/>
          </p:nvPr>
        </p:nvSpPr>
        <p:spPr/>
        <p:txBody>
          <a:bodyPr/>
          <a:lstStyle/>
          <a:p>
            <a:r>
              <a:rPr lang="en-US"/>
              <a:t>Duration of Rx: Three Months Versus Indefinite</a:t>
            </a:r>
            <a:endParaRPr lang="en-US" dirty="0"/>
          </a:p>
        </p:txBody>
      </p:sp>
      <p:sp>
        <p:nvSpPr>
          <p:cNvPr id="9" name="Footer Placeholder 8">
            <a:extLst>
              <a:ext uri="{FF2B5EF4-FFF2-40B4-BE49-F238E27FC236}">
                <a16:creationId xmlns:a16="http://schemas.microsoft.com/office/drawing/2014/main" id="{AE22BFA3-7417-D0C5-A19A-CC779C707650}"/>
              </a:ext>
            </a:extLst>
          </p:cNvPr>
          <p:cNvSpPr>
            <a:spLocks noGrp="1"/>
          </p:cNvSpPr>
          <p:nvPr>
            <p:ph type="ftr" sz="quarter" idx="3"/>
          </p:nvPr>
        </p:nvSpPr>
        <p:spPr/>
        <p:txBody>
          <a:bodyPr/>
          <a:lstStyle/>
          <a:p>
            <a:r>
              <a:rPr lang="en-US" dirty="0" err="1">
                <a:effectLst/>
                <a:latin typeface="Helvetica Neue" panose="02000503000000020004" pitchFamily="2" charset="0"/>
              </a:rPr>
              <a:t>Iorio</a:t>
            </a:r>
            <a:r>
              <a:rPr lang="en-US" dirty="0">
                <a:effectLst/>
                <a:latin typeface="Helvetica Neue" panose="02000503000000020004" pitchFamily="2" charset="0"/>
              </a:rPr>
              <a:t> A, et al. </a:t>
            </a:r>
            <a:r>
              <a:rPr lang="en-US" i="1" dirty="0">
                <a:effectLst/>
                <a:latin typeface="Helvetica Neue" panose="02000503000000020004" pitchFamily="2" charset="0"/>
              </a:rPr>
              <a:t>Arch Intern Med</a:t>
            </a:r>
            <a:r>
              <a:rPr lang="en-US" dirty="0">
                <a:effectLst/>
                <a:latin typeface="Helvetica Neue" panose="02000503000000020004" pitchFamily="2" charset="0"/>
              </a:rPr>
              <a:t>. 2010;170(19):1710-1716.</a:t>
            </a:r>
          </a:p>
          <a:p>
            <a:r>
              <a:rPr lang="en-US" dirty="0">
                <a:effectLst/>
                <a:latin typeface="Helvetica Neue" panose="02000503000000020004" pitchFamily="2" charset="0"/>
              </a:rPr>
              <a:t>RCT, randomized control trial.</a:t>
            </a:r>
            <a:endParaRPr lang="en-US" dirty="0"/>
          </a:p>
        </p:txBody>
      </p:sp>
      <p:sp>
        <p:nvSpPr>
          <p:cNvPr id="16" name="TextBox 15">
            <a:extLst>
              <a:ext uri="{FF2B5EF4-FFF2-40B4-BE49-F238E27FC236}">
                <a16:creationId xmlns:a16="http://schemas.microsoft.com/office/drawing/2014/main" id="{DF4F8F86-DE8C-0251-9810-A20C68E12232}"/>
              </a:ext>
            </a:extLst>
          </p:cNvPr>
          <p:cNvSpPr txBox="1"/>
          <p:nvPr/>
        </p:nvSpPr>
        <p:spPr>
          <a:xfrm rot="18864789">
            <a:off x="6661177" y="5795546"/>
            <a:ext cx="2125363" cy="307777"/>
          </a:xfrm>
          <a:prstGeom prst="rect">
            <a:avLst/>
          </a:prstGeom>
          <a:noFill/>
        </p:spPr>
        <p:txBody>
          <a:bodyPr wrap="square" rtlCol="0">
            <a:spAutoFit/>
          </a:bodyPr>
          <a:lstStyle/>
          <a:p>
            <a:pPr algn="r"/>
            <a:r>
              <a:rPr lang="en-US" sz="1400" dirty="0">
                <a:solidFill>
                  <a:srgbClr val="3F3F3F"/>
                </a:solidFill>
                <a:effectLst/>
                <a:latin typeface="Helvetica" pitchFamily="2" charset="0"/>
              </a:rPr>
              <a:t>Surgical trigger</a:t>
            </a:r>
          </a:p>
        </p:txBody>
      </p:sp>
      <p:sp>
        <p:nvSpPr>
          <p:cNvPr id="17" name="TextBox 16">
            <a:extLst>
              <a:ext uri="{FF2B5EF4-FFF2-40B4-BE49-F238E27FC236}">
                <a16:creationId xmlns:a16="http://schemas.microsoft.com/office/drawing/2014/main" id="{C8047B38-A0DC-F610-0012-9E75F09ABD06}"/>
              </a:ext>
            </a:extLst>
          </p:cNvPr>
          <p:cNvSpPr txBox="1"/>
          <p:nvPr/>
        </p:nvSpPr>
        <p:spPr>
          <a:xfrm rot="18864789">
            <a:off x="7721983" y="5849407"/>
            <a:ext cx="2125363" cy="307777"/>
          </a:xfrm>
          <a:prstGeom prst="rect">
            <a:avLst/>
          </a:prstGeom>
          <a:noFill/>
        </p:spPr>
        <p:txBody>
          <a:bodyPr wrap="square" rtlCol="0">
            <a:spAutoFit/>
          </a:bodyPr>
          <a:lstStyle/>
          <a:p>
            <a:pPr algn="r"/>
            <a:r>
              <a:rPr lang="en-US" sz="1400" dirty="0">
                <a:solidFill>
                  <a:srgbClr val="3F3F3F"/>
                </a:solidFill>
                <a:effectLst/>
                <a:latin typeface="Helvetica" pitchFamily="2" charset="0"/>
              </a:rPr>
              <a:t>Non-surgical trigger</a:t>
            </a:r>
          </a:p>
        </p:txBody>
      </p:sp>
      <p:sp>
        <p:nvSpPr>
          <p:cNvPr id="18" name="TextBox 17">
            <a:extLst>
              <a:ext uri="{FF2B5EF4-FFF2-40B4-BE49-F238E27FC236}">
                <a16:creationId xmlns:a16="http://schemas.microsoft.com/office/drawing/2014/main" id="{4545BEC7-FB2F-B4F7-3EFC-145CC4782DE7}"/>
              </a:ext>
            </a:extLst>
          </p:cNvPr>
          <p:cNvSpPr txBox="1"/>
          <p:nvPr/>
        </p:nvSpPr>
        <p:spPr>
          <a:xfrm rot="18864789">
            <a:off x="8634942" y="5795546"/>
            <a:ext cx="2125363" cy="307777"/>
          </a:xfrm>
          <a:prstGeom prst="rect">
            <a:avLst/>
          </a:prstGeom>
          <a:noFill/>
        </p:spPr>
        <p:txBody>
          <a:bodyPr wrap="square" rtlCol="0">
            <a:spAutoFit/>
          </a:bodyPr>
          <a:lstStyle/>
          <a:p>
            <a:pPr algn="r"/>
            <a:r>
              <a:rPr lang="en-US" sz="1400" dirty="0">
                <a:solidFill>
                  <a:srgbClr val="3F3F3F"/>
                </a:solidFill>
                <a:effectLst/>
                <a:latin typeface="Helvetica" pitchFamily="2" charset="0"/>
              </a:rPr>
              <a:t>Idiopathic</a:t>
            </a:r>
          </a:p>
        </p:txBody>
      </p:sp>
      <p:sp>
        <p:nvSpPr>
          <p:cNvPr id="14" name="TextBox 13">
            <a:extLst>
              <a:ext uri="{FF2B5EF4-FFF2-40B4-BE49-F238E27FC236}">
                <a16:creationId xmlns:a16="http://schemas.microsoft.com/office/drawing/2014/main" id="{4B0BB5B5-7B17-6A97-2758-981CAC3D12E5}"/>
              </a:ext>
            </a:extLst>
          </p:cNvPr>
          <p:cNvSpPr txBox="1"/>
          <p:nvPr/>
        </p:nvSpPr>
        <p:spPr>
          <a:xfrm rot="16200000">
            <a:off x="6163903" y="2784338"/>
            <a:ext cx="2125363" cy="523220"/>
          </a:xfrm>
          <a:prstGeom prst="rect">
            <a:avLst/>
          </a:prstGeom>
          <a:solidFill>
            <a:schemeClr val="bg1"/>
          </a:solidFill>
        </p:spPr>
        <p:txBody>
          <a:bodyPr wrap="square" rtlCol="0">
            <a:spAutoFit/>
          </a:bodyPr>
          <a:lstStyle/>
          <a:p>
            <a:pPr algn="ctr"/>
            <a:r>
              <a:rPr lang="en-US" sz="1400" b="1" dirty="0">
                <a:solidFill>
                  <a:srgbClr val="3F3F3F"/>
                </a:solidFill>
                <a:effectLst/>
                <a:latin typeface="Helvetica" pitchFamily="2" charset="0"/>
              </a:rPr>
              <a:t>Recurrence rate </a:t>
            </a:r>
            <a:br>
              <a:rPr lang="en-US" sz="1400" b="1" dirty="0">
                <a:solidFill>
                  <a:srgbClr val="3F3F3F"/>
                </a:solidFill>
                <a:effectLst/>
                <a:latin typeface="Helvetica" pitchFamily="2" charset="0"/>
              </a:rPr>
            </a:br>
            <a:r>
              <a:rPr lang="en-US" sz="1400" b="1" dirty="0">
                <a:solidFill>
                  <a:srgbClr val="3F3F3F"/>
                </a:solidFill>
                <a:effectLst/>
                <a:latin typeface="Helvetica" pitchFamily="2" charset="0"/>
              </a:rPr>
              <a:t>at 24 months</a:t>
            </a:r>
          </a:p>
        </p:txBody>
      </p:sp>
      <p:sp>
        <p:nvSpPr>
          <p:cNvPr id="15" name="TextBox 14">
            <a:extLst>
              <a:ext uri="{FF2B5EF4-FFF2-40B4-BE49-F238E27FC236}">
                <a16:creationId xmlns:a16="http://schemas.microsoft.com/office/drawing/2014/main" id="{D97C8EBD-09AC-BA6E-0763-2F5331BFCDF1}"/>
              </a:ext>
            </a:extLst>
          </p:cNvPr>
          <p:cNvSpPr txBox="1"/>
          <p:nvPr/>
        </p:nvSpPr>
        <p:spPr>
          <a:xfrm>
            <a:off x="8307862" y="4707717"/>
            <a:ext cx="2125363" cy="523220"/>
          </a:xfrm>
          <a:prstGeom prst="rect">
            <a:avLst/>
          </a:prstGeom>
          <a:solidFill>
            <a:schemeClr val="bg1"/>
          </a:solidFill>
        </p:spPr>
        <p:txBody>
          <a:bodyPr wrap="square" rtlCol="0">
            <a:spAutoFit/>
          </a:bodyPr>
          <a:lstStyle/>
          <a:p>
            <a:pPr algn="ctr"/>
            <a:r>
              <a:rPr lang="en-US" sz="1400" b="1" dirty="0">
                <a:solidFill>
                  <a:srgbClr val="3F3F3F"/>
                </a:solidFill>
                <a:effectLst/>
                <a:latin typeface="Helvetica" pitchFamily="2" charset="0"/>
              </a:rPr>
              <a:t>Per patient year</a:t>
            </a:r>
          </a:p>
          <a:p>
            <a:pPr algn="ctr"/>
            <a:r>
              <a:rPr lang="en-US" sz="1400" b="1" dirty="0">
                <a:solidFill>
                  <a:srgbClr val="3F3F3F"/>
                </a:solidFill>
                <a:effectLst/>
                <a:latin typeface="Helvetica" pitchFamily="2" charset="0"/>
              </a:rPr>
              <a:t>Nonsurgical</a:t>
            </a:r>
          </a:p>
        </p:txBody>
      </p:sp>
    </p:spTree>
    <p:extLst>
      <p:ext uri="{BB962C8B-B14F-4D97-AF65-F5344CB8AC3E}">
        <p14:creationId xmlns:p14="http://schemas.microsoft.com/office/powerpoint/2010/main" val="1415047990"/>
      </p:ext>
    </p:extLst>
  </p:cSld>
  <p:clrMapOvr>
    <a:masterClrMapping/>
  </p:clrMapOvr>
</p:sld>
</file>

<file path=ppt/theme/theme1.xml><?xml version="1.0" encoding="utf-8"?>
<a:theme xmlns:a="http://schemas.openxmlformats.org/drawingml/2006/main" name="DukeHeartOTG-Dec20">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Dec20" id="{656702E6-AFD5-B64D-B922-50C01D458BF2}" vid="{8F9CDEC0-C36A-9544-86EC-D9D88437D7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F628D1-D531-4659-BB86-F00DA8A21822}">
  <ds:schemaRefs>
    <ds:schemaRef ds:uri="http://schemas.microsoft.com/sharepoint/v3/contenttype/forms"/>
  </ds:schemaRefs>
</ds:datastoreItem>
</file>

<file path=customXml/itemProps2.xml><?xml version="1.0" encoding="utf-8"?>
<ds:datastoreItem xmlns:ds="http://schemas.openxmlformats.org/officeDocument/2006/customXml" ds:itemID="{97838693-9ADB-47FA-8F61-295924477CA6}">
  <ds:schemaRefs>
    <ds:schemaRef ds:uri="http://purl.org/dc/dcmitype/"/>
    <ds:schemaRef ds:uri="f55e9ad1-4522-4e5b-8d2e-6f450f6d945f"/>
    <ds:schemaRef ds:uri="http://www.w3.org/XML/1998/namespace"/>
    <ds:schemaRef ds:uri="http://purl.org/dc/elements/1.1/"/>
    <ds:schemaRef ds:uri="http://schemas.microsoft.com/office/2006/metadata/properties"/>
    <ds:schemaRef ds:uri="a9d8bbac-cce3-475c-b9fe-65ecbcec7edd"/>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2FE8B23F-9B6B-4C59-BE18-F2ED8FF9A5B1}"/>
</file>

<file path=docProps/app.xml><?xml version="1.0" encoding="utf-8"?>
<Properties xmlns="http://schemas.openxmlformats.org/officeDocument/2006/extended-properties" xmlns:vt="http://schemas.openxmlformats.org/officeDocument/2006/docPropsVTypes">
  <Template>DukeHeartOTG-Dec20</Template>
  <TotalTime>92</TotalTime>
  <Words>875</Words>
  <Application>Microsoft Macintosh PowerPoint</Application>
  <PresentationFormat>Widescreen</PresentationFormat>
  <Paragraphs>101</Paragraphs>
  <Slides>12</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Arial</vt:lpstr>
      <vt:lpstr>Calibri</vt:lpstr>
      <vt:lpstr>Calibri Light</vt:lpstr>
      <vt:lpstr>Cambria Math</vt:lpstr>
      <vt:lpstr>Century Gothic</vt:lpstr>
      <vt:lpstr>Helvetica</vt:lpstr>
      <vt:lpstr>Helvetica Neue</vt:lpstr>
      <vt:lpstr>Times</vt:lpstr>
      <vt:lpstr>Times New Roman</vt:lpstr>
      <vt:lpstr>Trebuchet MS</vt:lpstr>
      <vt:lpstr>DukeHeartOTG-Dec20</vt:lpstr>
      <vt:lpstr>Office Theme</vt:lpstr>
      <vt:lpstr>Implementing VTE Learnings  into Clinical Practice </vt:lpstr>
      <vt:lpstr>PowerPoint Presentation</vt:lpstr>
      <vt:lpstr>Disclaimer</vt:lpstr>
      <vt:lpstr>PowerPoint Presentation</vt:lpstr>
      <vt:lpstr>Patient Case</vt:lpstr>
      <vt:lpstr>Acute VTE Rx: CHEST Guideline Update 2021</vt:lpstr>
      <vt:lpstr>PowerPoint Presentation</vt:lpstr>
      <vt:lpstr>Treatment Options</vt:lpstr>
      <vt:lpstr>Duration of Rx: Three Months Versus Indefinite</vt:lpstr>
      <vt:lpstr>Duration of Anticoagulation Rx </vt:lpstr>
      <vt:lpstr>Duration of Anticoagulation Rx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VTE Learnings  into Clinical Practice </dc:title>
  <dc:subject/>
  <dc:creator>MedEd On The Go</dc:creator>
  <cp:keywords/>
  <dc:description/>
  <cp:lastModifiedBy>Harley Kidner</cp:lastModifiedBy>
  <cp:revision>9</cp:revision>
  <dcterms:created xsi:type="dcterms:W3CDTF">2023-12-22T18:59:51Z</dcterms:created>
  <dcterms:modified xsi:type="dcterms:W3CDTF">2024-01-18T19:01:08Z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