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77" r:id="rId5"/>
  </p:sldMasterIdLst>
  <p:notesMasterIdLst>
    <p:notesMasterId r:id="rId18"/>
  </p:notesMasterIdLst>
  <p:sldIdLst>
    <p:sldId id="256" r:id="rId6"/>
    <p:sldId id="265" r:id="rId7"/>
    <p:sldId id="3023" r:id="rId8"/>
    <p:sldId id="259" r:id="rId9"/>
    <p:sldId id="260" r:id="rId10"/>
    <p:sldId id="3017" r:id="rId11"/>
    <p:sldId id="263" r:id="rId12"/>
    <p:sldId id="264" r:id="rId13"/>
    <p:sldId id="3022" r:id="rId14"/>
    <p:sldId id="560" r:id="rId15"/>
    <p:sldId id="1945" r:id="rId16"/>
    <p:sldId id="302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EE6C36-20C4-65E1-2DFE-451279FB28B0}" name="Vin Kalathiveetil" initials="VK" userId="S::vink@ushealthconnect.com::1aa2e0d2-9ff1-4f24-98ac-64b5f816687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376B00-DFEF-4642-AD8E-EFE2C2AE7948}" v="1" dt="2024-01-18T14:21:52.317"/>
    <p1510:client id="{786856A0-56F6-904B-A941-7B45DF99D38F}" v="3" dt="2024-01-18T18:57:05.8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30" autoAdjust="0"/>
    <p:restoredTop sz="94694"/>
  </p:normalViewPr>
  <p:slideViewPr>
    <p:cSldViewPr snapToGrid="0">
      <p:cViewPr varScale="1">
        <p:scale>
          <a:sx n="117" d="100"/>
          <a:sy n="117" d="100"/>
        </p:scale>
        <p:origin x="92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786856A0-56F6-904B-A941-7B45DF99D38F}"/>
    <pc:docChg chg="addSld delSld modSld sldOrd">
      <pc:chgData name="Harley Kidner" userId="5b13863f-857f-45ba-b29d-d3555fa5f842" providerId="ADAL" clId="{786856A0-56F6-904B-A941-7B45DF99D38F}" dt="2024-01-18T18:57:11.886" v="4" actId="20578"/>
      <pc:docMkLst>
        <pc:docMk/>
      </pc:docMkLst>
      <pc:sldChg chg="add del">
        <pc:chgData name="Harley Kidner" userId="5b13863f-857f-45ba-b29d-d3555fa5f842" providerId="ADAL" clId="{786856A0-56F6-904B-A941-7B45DF99D38F}" dt="2024-01-18T18:57:05.831" v="2"/>
        <pc:sldMkLst>
          <pc:docMk/>
          <pc:sldMk cId="2600770121" sldId="265"/>
        </pc:sldMkLst>
      </pc:sldChg>
      <pc:sldChg chg="add del">
        <pc:chgData name="Harley Kidner" userId="5b13863f-857f-45ba-b29d-d3555fa5f842" providerId="ADAL" clId="{786856A0-56F6-904B-A941-7B45DF99D38F}" dt="2024-01-18T18:57:05.831" v="2"/>
        <pc:sldMkLst>
          <pc:docMk/>
          <pc:sldMk cId="3306514557" sldId="3023"/>
        </pc:sldMkLst>
      </pc:sldChg>
      <pc:sldChg chg="add del ord">
        <pc:chgData name="Harley Kidner" userId="5b13863f-857f-45ba-b29d-d3555fa5f842" providerId="ADAL" clId="{786856A0-56F6-904B-A941-7B45DF99D38F}" dt="2024-01-18T18:57:11.886" v="4" actId="20578"/>
        <pc:sldMkLst>
          <pc:docMk/>
          <pc:sldMk cId="2405816164" sldId="302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353FF2-5381-4A74-9F46-6E9339301BC4}" type="datetimeFigureOut">
              <a:rPr lang="en-US" smtClean="0"/>
              <a:t>1/18/24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3E1127-B4CF-4EC3-BBEA-D316C62CE34B}" type="slidenum">
              <a:rPr lang="en-US" smtClean="0"/>
              <a:t>‹#›</a:t>
            </a:fld>
            <a:endParaRPr lang="en-US"/>
          </a:p>
        </p:txBody>
      </p:sp>
    </p:spTree>
    <p:extLst>
      <p:ext uri="{BB962C8B-B14F-4D97-AF65-F5344CB8AC3E}">
        <p14:creationId xmlns:p14="http://schemas.microsoft.com/office/powerpoint/2010/main" val="1555655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Slide Image Placeholder 1">
            <a:extLst>
              <a:ext uri="{FF2B5EF4-FFF2-40B4-BE49-F238E27FC236}">
                <a16:creationId xmlns:a16="http://schemas.microsoft.com/office/drawing/2014/main" id="{65979EDB-68E3-4A25-9F0A-122DDBE1837D}"/>
              </a:ext>
            </a:extLst>
          </p:cNvPr>
          <p:cNvSpPr>
            <a:spLocks noGrp="1" noRot="1" noChangeAspect="1" noChangeArrowheads="1" noTextEdit="1"/>
          </p:cNvSpPr>
          <p:nvPr>
            <p:ph type="sldImg"/>
          </p:nvPr>
        </p:nvSpPr>
        <p:spPr>
          <a:xfrm>
            <a:off x="330200" y="696913"/>
            <a:ext cx="6197600" cy="3486150"/>
          </a:xfrm>
          <a:ln/>
        </p:spPr>
      </p:sp>
      <p:sp>
        <p:nvSpPr>
          <p:cNvPr id="258051" name="Notes Placeholder 2">
            <a:extLst>
              <a:ext uri="{FF2B5EF4-FFF2-40B4-BE49-F238E27FC236}">
                <a16:creationId xmlns:a16="http://schemas.microsoft.com/office/drawing/2014/main" id="{A4A6CFA4-932B-408A-ACC0-9D6F0D902625}"/>
              </a:ext>
            </a:extLst>
          </p:cNvPr>
          <p:cNvSpPr>
            <a:spLocks noGrp="1"/>
          </p:cNvSpPr>
          <p:nvPr>
            <p:ph type="body" idx="1"/>
          </p:nvPr>
        </p:nvSpPr>
        <p:spPr>
          <a:xfrm>
            <a:off x="685800" y="4416425"/>
            <a:ext cx="5486400" cy="4183063"/>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258052" name="Slide Number Placeholder 3">
            <a:extLst>
              <a:ext uri="{FF2B5EF4-FFF2-40B4-BE49-F238E27FC236}">
                <a16:creationId xmlns:a16="http://schemas.microsoft.com/office/drawing/2014/main" id="{A3480F99-6A37-47DB-8F50-EEC99F31E2B4}"/>
              </a:ext>
            </a:extLst>
          </p:cNvPr>
          <p:cNvSpPr txBox="1">
            <a:spLocks noGrp="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lgn="r" eaLnBrk="1" hangingPunct="1"/>
            <a:fld id="{4985C1CB-FC1B-46A8-B819-7B0AC2E661DA}" type="slidenum">
              <a:rPr lang="fr-FR" altLang="en-US" sz="1200">
                <a:solidFill>
                  <a:srgbClr val="000000"/>
                </a:solidFill>
              </a:rPr>
              <a:pPr algn="r" eaLnBrk="1" hangingPunct="1"/>
              <a:t>6</a:t>
            </a:fld>
            <a:endParaRPr lang="fr-FR" altLang="en-US" sz="1200">
              <a:solidFill>
                <a:srgbClr val="000000"/>
              </a:solidFill>
            </a:endParaRPr>
          </a:p>
        </p:txBody>
      </p:sp>
    </p:spTree>
    <p:extLst>
      <p:ext uri="{BB962C8B-B14F-4D97-AF65-F5344CB8AC3E}">
        <p14:creationId xmlns:p14="http://schemas.microsoft.com/office/powerpoint/2010/main" val="1355570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E9E11E2-0CE5-47E6-BB4A-D82EEF769FA8}" type="slidenum">
              <a:rPr lang="en-US" smtClean="0"/>
              <a:t>10</a:t>
            </a:fld>
            <a:endParaRPr lang="en-US"/>
          </a:p>
        </p:txBody>
      </p:sp>
    </p:spTree>
    <p:extLst>
      <p:ext uri="{BB962C8B-B14F-4D97-AF65-F5344CB8AC3E}">
        <p14:creationId xmlns:p14="http://schemas.microsoft.com/office/powerpoint/2010/main" val="1283838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884409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904535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776754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6622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2997632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9051357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1550378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4318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510717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392068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0689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23281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027095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06965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821566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91980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875137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024942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615616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71648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903999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319011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177234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3366496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220322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
        <p:nvSpPr>
          <p:cNvPr id="2" name="Rectangle 1">
            <a:extLst>
              <a:ext uri="{FF2B5EF4-FFF2-40B4-BE49-F238E27FC236}">
                <a16:creationId xmlns:a16="http://schemas.microsoft.com/office/drawing/2014/main" id="{BD74F4CE-395A-4073-FF24-4366DF594CB2}"/>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9409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583335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829366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00097850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2.png"/><Relationship Id="rId7" Type="http://schemas.openxmlformats.org/officeDocument/2006/relationships/hyperlink" Target="http://www.mededonthego.com/" TargetMode="External"/><Relationship Id="rId2" Type="http://schemas.openxmlformats.org/officeDocument/2006/relationships/notesSlide" Target="../notesSlides/notesSlide4.xml"/><Relationship Id="rId1" Type="http://schemas.openxmlformats.org/officeDocument/2006/relationships/slideLayout" Target="../slideLayouts/slideLayout23.xml"/><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7.svg"/><Relationship Id="rId4" Type="http://schemas.openxmlformats.org/officeDocument/2006/relationships/image" Target="../media/image13.svg"/><Relationship Id="rId9" Type="http://schemas.openxmlformats.org/officeDocument/2006/relationships/image" Target="../media/image16.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30"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B0468-8DC6-4574-984E-AE568EA84CEE}"/>
              </a:ext>
            </a:extLst>
          </p:cNvPr>
          <p:cNvSpPr>
            <a:spLocks noGrp="1"/>
          </p:cNvSpPr>
          <p:nvPr>
            <p:ph type="title"/>
          </p:nvPr>
        </p:nvSpPr>
        <p:spPr>
          <a:xfrm>
            <a:off x="831850" y="1101482"/>
            <a:ext cx="10515600" cy="2825748"/>
          </a:xfrm>
        </p:spPr>
        <p:txBody>
          <a:bodyPr>
            <a:normAutofit/>
          </a:bodyPr>
          <a:lstStyle/>
          <a:p>
            <a:r>
              <a:rPr lang="en-US"/>
              <a:t>Oral Anticoagulation </a:t>
            </a:r>
            <a:r>
              <a:rPr lang="en-US" dirty="0"/>
              <a:t>Management in Patients with Atrial Fibrillation</a:t>
            </a:r>
          </a:p>
        </p:txBody>
      </p:sp>
      <p:sp>
        <p:nvSpPr>
          <p:cNvPr id="3" name="Subtitle 2">
            <a:extLst>
              <a:ext uri="{FF2B5EF4-FFF2-40B4-BE49-F238E27FC236}">
                <a16:creationId xmlns:a16="http://schemas.microsoft.com/office/drawing/2014/main" id="{E8534D70-E9C8-40BB-AE83-CC50D975958D}"/>
              </a:ext>
            </a:extLst>
          </p:cNvPr>
          <p:cNvSpPr>
            <a:spLocks noGrp="1"/>
          </p:cNvSpPr>
          <p:nvPr>
            <p:ph type="body" idx="1"/>
          </p:nvPr>
        </p:nvSpPr>
        <p:spPr>
          <a:xfrm>
            <a:off x="831850" y="4208338"/>
            <a:ext cx="10515600" cy="1766887"/>
          </a:xfrm>
        </p:spPr>
        <p:txBody>
          <a:bodyPr>
            <a:normAutofit fontScale="92500" lnSpcReduction="20000"/>
          </a:bodyPr>
          <a:lstStyle/>
          <a:p>
            <a:r>
              <a:rPr lang="en-US" dirty="0"/>
              <a:t>John H. Alexander, MD, MHS</a:t>
            </a:r>
          </a:p>
          <a:p>
            <a:r>
              <a:rPr lang="en-US" dirty="0"/>
              <a:t>Professor of Medicine/Cardiology</a:t>
            </a:r>
          </a:p>
          <a:p>
            <a:r>
              <a:rPr lang="en-US" dirty="0"/>
              <a:t>Duke Clinical Research Institute</a:t>
            </a:r>
          </a:p>
          <a:p>
            <a:r>
              <a:rPr lang="en-US" dirty="0"/>
              <a:t>Duke Health</a:t>
            </a:r>
          </a:p>
          <a:p>
            <a:r>
              <a:rPr lang="en-US" dirty="0"/>
              <a:t>Durham, NC</a:t>
            </a:r>
          </a:p>
        </p:txBody>
      </p:sp>
    </p:spTree>
    <p:extLst>
      <p:ext uri="{BB962C8B-B14F-4D97-AF65-F5344CB8AC3E}">
        <p14:creationId xmlns:p14="http://schemas.microsoft.com/office/powerpoint/2010/main" val="4273984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1285336"/>
            <a:ext cx="10515600" cy="4891627"/>
          </a:xfrm>
        </p:spPr>
        <p:txBody>
          <a:bodyPr>
            <a:normAutofit/>
          </a:bodyPr>
          <a:lstStyle/>
          <a:p>
            <a:r>
              <a:rPr lang="en-US" dirty="0"/>
              <a:t>Low dose NOACs are less effective at preventing stroke: 41% increased risk of ischemic stroke with low dose </a:t>
            </a:r>
            <a:r>
              <a:rPr lang="en-US" dirty="0" err="1"/>
              <a:t>edoxaban</a:t>
            </a:r>
            <a:r>
              <a:rPr lang="en-US" dirty="0"/>
              <a:t> vs. warfarin in ENGAGE</a:t>
            </a:r>
          </a:p>
          <a:p>
            <a:r>
              <a:rPr lang="en-US" dirty="0"/>
              <a:t>Apixaban 5 mg BID vs. warfarin in pts with one dose reduction criteria</a:t>
            </a:r>
          </a:p>
          <a:p>
            <a:endParaRPr lang="en-US" dirty="0"/>
          </a:p>
          <a:p>
            <a:endParaRPr lang="en-US" dirty="0"/>
          </a:p>
        </p:txBody>
      </p:sp>
      <p:sp>
        <p:nvSpPr>
          <p:cNvPr id="2" name="Title 1"/>
          <p:cNvSpPr>
            <a:spLocks noGrp="1"/>
          </p:cNvSpPr>
          <p:nvPr>
            <p:ph type="title"/>
          </p:nvPr>
        </p:nvSpPr>
        <p:spPr>
          <a:xfrm>
            <a:off x="838200" y="-1"/>
            <a:ext cx="10515600" cy="1105949"/>
          </a:xfrm>
        </p:spPr>
        <p:txBody>
          <a:bodyPr>
            <a:normAutofit/>
          </a:bodyPr>
          <a:lstStyle/>
          <a:p>
            <a:r>
              <a:rPr lang="en-US" dirty="0"/>
              <a:t>DOAC Under-Dosing</a:t>
            </a:r>
          </a:p>
        </p:txBody>
      </p:sp>
      <p:sp>
        <p:nvSpPr>
          <p:cNvPr id="4" name="Rectangle 2"/>
          <p:cNvSpPr>
            <a:spLocks noChangeArrowheads="1"/>
          </p:cNvSpPr>
          <p:nvPr/>
        </p:nvSpPr>
        <p:spPr bwMode="auto">
          <a:xfrm>
            <a:off x="1524001" y="-184489"/>
            <a:ext cx="184030" cy="368976"/>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accent2"/>
                </a:solidFill>
                <a:prstDash val="solid"/>
                <a:miter lim="800000"/>
                <a:headEnd type="none" w="med" len="med"/>
                <a:tailEnd type="none" w="med" len="med"/>
              </a14:hiddenLine>
            </a:ext>
          </a:extLst>
        </p:spPr>
        <p:txBody>
          <a:bodyPr wrap="none" lIns="91093" tIns="45544" rIns="91093" bIns="45544" anchor="ctr">
            <a:spAutoFit/>
          </a:bodyPr>
          <a:lstStyle/>
          <a:p>
            <a:pPr marL="0" marR="0" lvl="0" indent="0" algn="l" defTabSz="910944"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ＭＳ Ｐゴシック" charset="-128"/>
              <a:cs typeface="+mn-cs"/>
            </a:endParaRPr>
          </a:p>
        </p:txBody>
      </p:sp>
      <p:grpSp>
        <p:nvGrpSpPr>
          <p:cNvPr id="10" name="Group 9">
            <a:extLst>
              <a:ext uri="{FF2B5EF4-FFF2-40B4-BE49-F238E27FC236}">
                <a16:creationId xmlns:a16="http://schemas.microsoft.com/office/drawing/2014/main" id="{FE1CD793-5FF2-A470-8FFE-A49A7DFC542A}"/>
              </a:ext>
            </a:extLst>
          </p:cNvPr>
          <p:cNvGrpSpPr/>
          <p:nvPr/>
        </p:nvGrpSpPr>
        <p:grpSpPr>
          <a:xfrm>
            <a:off x="2095500" y="3474163"/>
            <a:ext cx="8001000" cy="2871036"/>
            <a:chOff x="2373876" y="3118206"/>
            <a:chExt cx="8001000" cy="2871036"/>
          </a:xfrm>
        </p:grpSpPr>
        <p:pic>
          <p:nvPicPr>
            <p:cNvPr id="6" name="Picture 5">
              <a:extLst>
                <a:ext uri="{FF2B5EF4-FFF2-40B4-BE49-F238E27FC236}">
                  <a16:creationId xmlns:a16="http://schemas.microsoft.com/office/drawing/2014/main" id="{06BEE3C0-FEC5-4AC1-8F89-760D6A529B05}"/>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373876" y="3118206"/>
              <a:ext cx="8001000" cy="2871036"/>
            </a:xfrm>
            <a:prstGeom prst="rect">
              <a:avLst/>
            </a:prstGeom>
          </p:spPr>
        </p:pic>
        <p:sp>
          <p:nvSpPr>
            <p:cNvPr id="8" name="TextBox 7">
              <a:extLst>
                <a:ext uri="{FF2B5EF4-FFF2-40B4-BE49-F238E27FC236}">
                  <a16:creationId xmlns:a16="http://schemas.microsoft.com/office/drawing/2014/main" id="{D3DE8D19-5607-41B4-8298-E813183D210E}"/>
                </a:ext>
              </a:extLst>
            </p:cNvPr>
            <p:cNvSpPr txBox="1"/>
            <p:nvPr/>
          </p:nvSpPr>
          <p:spPr>
            <a:xfrm>
              <a:off x="8200688" y="3118206"/>
              <a:ext cx="1455848" cy="338554"/>
            </a:xfrm>
            <a:prstGeom prst="rect">
              <a:avLst/>
            </a:prstGeom>
            <a:solidFill>
              <a:schemeClr val="bg1"/>
            </a:solidFill>
          </p:spPr>
          <p:txBody>
            <a:bodyPr wrap="none" rtlCol="0">
              <a:spAutoFit/>
            </a:bodyPr>
            <a:lstStyle/>
            <a:p>
              <a:pPr algn="ctr"/>
              <a:r>
                <a:rPr lang="en-US" sz="1600" dirty="0"/>
                <a:t>Major Bleeding</a:t>
              </a:r>
            </a:p>
          </p:txBody>
        </p:sp>
      </p:grpSp>
      <p:sp>
        <p:nvSpPr>
          <p:cNvPr id="9" name="Footer Placeholder 8">
            <a:extLst>
              <a:ext uri="{FF2B5EF4-FFF2-40B4-BE49-F238E27FC236}">
                <a16:creationId xmlns:a16="http://schemas.microsoft.com/office/drawing/2014/main" id="{60A7324F-115A-5CE3-D820-41EEDD1186E3}"/>
              </a:ext>
            </a:extLst>
          </p:cNvPr>
          <p:cNvSpPr>
            <a:spLocks noGrp="1"/>
          </p:cNvSpPr>
          <p:nvPr>
            <p:ph type="ftr" sz="quarter" idx="3"/>
          </p:nvPr>
        </p:nvSpPr>
        <p:spPr/>
        <p:txBody>
          <a:bodyPr/>
          <a:lstStyle/>
          <a:p>
            <a:r>
              <a:rPr lang="en-US" dirty="0" err="1"/>
              <a:t>Giugliano</a:t>
            </a:r>
            <a:r>
              <a:rPr lang="en-US" dirty="0"/>
              <a:t> RP, et al. </a:t>
            </a:r>
            <a:r>
              <a:rPr lang="en-US" i="1" dirty="0"/>
              <a:t>NEJM</a:t>
            </a:r>
            <a:r>
              <a:rPr lang="en-US" dirty="0"/>
              <a:t>. 2013;369:2093–2104; Alexander JH, et al. </a:t>
            </a:r>
            <a:r>
              <a:rPr lang="en-US" i="1" dirty="0"/>
              <a:t>JAMA </a:t>
            </a:r>
            <a:r>
              <a:rPr lang="en-US" i="1" dirty="0" err="1"/>
              <a:t>Cardiol</a:t>
            </a:r>
            <a:r>
              <a:rPr lang="en-US" dirty="0"/>
              <a:t>. 2016;1:673–681.</a:t>
            </a:r>
          </a:p>
        </p:txBody>
      </p:sp>
    </p:spTree>
    <p:extLst>
      <p:ext uri="{BB962C8B-B14F-4D97-AF65-F5344CB8AC3E}">
        <p14:creationId xmlns:p14="http://schemas.microsoft.com/office/powerpoint/2010/main" val="2009118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82062D-282D-40B5-B316-8BB6570B5DA0}"/>
              </a:ext>
            </a:extLst>
          </p:cNvPr>
          <p:cNvSpPr>
            <a:spLocks noGrp="1"/>
          </p:cNvSpPr>
          <p:nvPr>
            <p:ph idx="1"/>
          </p:nvPr>
        </p:nvSpPr>
        <p:spPr>
          <a:xfrm>
            <a:off x="838200" y="1851102"/>
            <a:ext cx="10515600" cy="4325860"/>
          </a:xfrm>
        </p:spPr>
        <p:txBody>
          <a:bodyPr vert="horz" lIns="91440" tIns="45720" rIns="91440" bIns="45720" rtlCol="0" anchor="t">
            <a:normAutofit/>
          </a:bodyPr>
          <a:lstStyle/>
          <a:p>
            <a:r>
              <a:rPr lang="en-US" b="1" i="1" dirty="0">
                <a:solidFill>
                  <a:schemeClr val="accent1"/>
                </a:solidFill>
                <a:latin typeface="Calibri"/>
                <a:cs typeface="Calibri"/>
              </a:rPr>
              <a:t>3 to 4 million </a:t>
            </a:r>
            <a:r>
              <a:rPr lang="en-US" dirty="0">
                <a:latin typeface="Calibri"/>
                <a:cs typeface="Calibri"/>
              </a:rPr>
              <a:t>people in the US have AF </a:t>
            </a:r>
            <a:endParaRPr lang="en-US" dirty="0"/>
          </a:p>
          <a:p>
            <a:r>
              <a:rPr lang="en-US" b="1" i="1" dirty="0">
                <a:solidFill>
                  <a:schemeClr val="accent1"/>
                </a:solidFill>
                <a:latin typeface="Calibri"/>
                <a:cs typeface="Calibri"/>
              </a:rPr>
              <a:t>Fewer than half (2 million) </a:t>
            </a:r>
            <a:r>
              <a:rPr lang="en-US" dirty="0">
                <a:latin typeface="Calibri"/>
                <a:cs typeface="Calibri"/>
              </a:rPr>
              <a:t>are anticoagulated</a:t>
            </a:r>
          </a:p>
          <a:p>
            <a:r>
              <a:rPr lang="en-US" dirty="0">
                <a:latin typeface="Calibri"/>
                <a:cs typeface="Calibri"/>
              </a:rPr>
              <a:t>Of these, </a:t>
            </a:r>
            <a:r>
              <a:rPr lang="en-US" b="1" i="1" dirty="0">
                <a:solidFill>
                  <a:schemeClr val="accent1"/>
                </a:solidFill>
                <a:latin typeface="Calibri"/>
                <a:cs typeface="Calibri"/>
              </a:rPr>
              <a:t>5% stroke per year (100,000)</a:t>
            </a:r>
          </a:p>
          <a:p>
            <a:r>
              <a:rPr lang="en-US" dirty="0">
                <a:latin typeface="Calibri"/>
                <a:cs typeface="Calibri"/>
              </a:rPr>
              <a:t>Of these,</a:t>
            </a:r>
            <a:r>
              <a:rPr lang="en-US" b="1" dirty="0">
                <a:solidFill>
                  <a:schemeClr val="accent1"/>
                </a:solidFill>
                <a:latin typeface="Calibri"/>
                <a:cs typeface="Calibri"/>
              </a:rPr>
              <a:t> </a:t>
            </a:r>
            <a:r>
              <a:rPr lang="en-US" b="1" i="1" dirty="0">
                <a:solidFill>
                  <a:schemeClr val="accent1"/>
                </a:solidFill>
                <a:latin typeface="Calibri"/>
                <a:cs typeface="Calibri"/>
              </a:rPr>
              <a:t>70% are preventable</a:t>
            </a:r>
          </a:p>
          <a:p>
            <a:r>
              <a:rPr lang="en-US" b="1" i="1" dirty="0">
                <a:solidFill>
                  <a:schemeClr val="accent1"/>
                </a:solidFill>
                <a:latin typeface="Calibri"/>
                <a:cs typeface="Calibri"/>
              </a:rPr>
              <a:t>Greater than 70,000 preventable strokes</a:t>
            </a:r>
            <a:r>
              <a:rPr lang="en-US" dirty="0">
                <a:latin typeface="Calibri"/>
                <a:cs typeface="Calibri"/>
              </a:rPr>
              <a:t> per year in the US</a:t>
            </a:r>
          </a:p>
          <a:p>
            <a:r>
              <a:rPr lang="en-US" dirty="0">
                <a:latin typeface="Calibri"/>
                <a:cs typeface="Calibri"/>
              </a:rPr>
              <a:t>World-wide at least </a:t>
            </a:r>
            <a:r>
              <a:rPr lang="en-US" b="1" i="1" dirty="0">
                <a:solidFill>
                  <a:schemeClr val="accent1"/>
                </a:solidFill>
                <a:latin typeface="Calibri"/>
                <a:cs typeface="Calibri"/>
              </a:rPr>
              <a:t>10 million people with AF, more than half not treated, and over 200,000 preventable strokes</a:t>
            </a:r>
            <a:r>
              <a:rPr lang="en-US" dirty="0">
                <a:latin typeface="Calibri"/>
                <a:cs typeface="Calibri"/>
              </a:rPr>
              <a:t> per year</a:t>
            </a:r>
          </a:p>
        </p:txBody>
      </p:sp>
      <p:sp>
        <p:nvSpPr>
          <p:cNvPr id="2" name="Title 1">
            <a:extLst>
              <a:ext uri="{FF2B5EF4-FFF2-40B4-BE49-F238E27FC236}">
                <a16:creationId xmlns:a16="http://schemas.microsoft.com/office/drawing/2014/main" id="{1C7FBB87-DA10-4708-8CB0-22C52ABDF443}"/>
              </a:ext>
            </a:extLst>
          </p:cNvPr>
          <p:cNvSpPr>
            <a:spLocks noGrp="1"/>
          </p:cNvSpPr>
          <p:nvPr>
            <p:ph type="title"/>
          </p:nvPr>
        </p:nvSpPr>
        <p:spPr>
          <a:xfrm>
            <a:off x="838200" y="0"/>
            <a:ext cx="10515600" cy="1338146"/>
          </a:xfrm>
        </p:spPr>
        <p:txBody>
          <a:bodyPr>
            <a:normAutofit/>
          </a:bodyPr>
          <a:lstStyle/>
          <a:p>
            <a:r>
              <a:rPr lang="en-US" dirty="0"/>
              <a:t>The Real Opportunity = Rx More Patients</a:t>
            </a:r>
            <a:br>
              <a:rPr lang="en-US" dirty="0"/>
            </a:br>
            <a:r>
              <a:rPr lang="en-US" sz="2800" dirty="0"/>
              <a:t>Preventable Strokes from AF</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1239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Treating and Preventing Clots: Anticoagulation in Atrial Fibrillation and Venous Thromboembolism</a:t>
            </a:r>
            <a:endPar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Discuss appropriate diagnostic criteria and challenges faced in screening patients who may be at risk for blood clots due to either AF or VTE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appropriate candidates for oral anticoagulation when AF or VTE is detected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Develop evidence-based, individualized treatment plans for patients with an indication for oral anticoagulation</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5D9BE6-8612-4CF2-BD51-EAF931FA5D58}"/>
              </a:ext>
            </a:extLst>
          </p:cNvPr>
          <p:cNvSpPr>
            <a:spLocks noGrp="1"/>
          </p:cNvSpPr>
          <p:nvPr>
            <p:ph idx="1"/>
          </p:nvPr>
        </p:nvSpPr>
        <p:spPr>
          <a:xfrm>
            <a:off x="838200" y="1285336"/>
            <a:ext cx="10515600" cy="4891627"/>
          </a:xfrm>
        </p:spPr>
        <p:txBody>
          <a:bodyPr/>
          <a:lstStyle/>
          <a:p>
            <a:r>
              <a:rPr lang="en-US" dirty="0"/>
              <a:t>This program is supported by Pfizer</a:t>
            </a:r>
          </a:p>
          <a:p>
            <a:r>
              <a:rPr lang="de-DE" b="1" dirty="0"/>
              <a:t>I have research grants from: </a:t>
            </a:r>
            <a:r>
              <a:rPr lang="de-DE" dirty="0"/>
              <a:t>Artivion/CryoLife, Bayer, Bristol-Myers Squibb, CSL Behring, Ferring, U.S. FDA, Humacyte, U.S. NIH</a:t>
            </a:r>
          </a:p>
          <a:p>
            <a:r>
              <a:rPr lang="de-DE" b="1" dirty="0"/>
              <a:t>I receive advisory board/consulting payments from: </a:t>
            </a:r>
            <a:r>
              <a:rPr lang="de-DE" dirty="0"/>
              <a:t>AbbVie, Akros, Artivion/CryoLife, AtriCure, Bayer, Bristol-Myers Squibb, Ferring, GlaxoSmithKline, Janssen, Novostia, Pfizer, Portola, Theravance, Veralox</a:t>
            </a:r>
          </a:p>
          <a:p>
            <a:endParaRPr lang="en-US" dirty="0"/>
          </a:p>
        </p:txBody>
      </p:sp>
      <p:sp>
        <p:nvSpPr>
          <p:cNvPr id="2" name="Title 1">
            <a:extLst>
              <a:ext uri="{FF2B5EF4-FFF2-40B4-BE49-F238E27FC236}">
                <a16:creationId xmlns:a16="http://schemas.microsoft.com/office/drawing/2014/main" id="{FAF21D9E-8CFE-4ACF-AEF8-D49AEDD72A81}"/>
              </a:ext>
            </a:extLst>
          </p:cNvPr>
          <p:cNvSpPr>
            <a:spLocks noGrp="1"/>
          </p:cNvSpPr>
          <p:nvPr>
            <p:ph type="title"/>
          </p:nvPr>
        </p:nvSpPr>
        <p:spPr>
          <a:xfrm>
            <a:off x="838200" y="-1"/>
            <a:ext cx="10515600" cy="1105949"/>
          </a:xfrm>
        </p:spPr>
        <p:txBody>
          <a:bodyPr/>
          <a:lstStyle/>
          <a:p>
            <a:r>
              <a:rPr lang="en-US" dirty="0"/>
              <a:t>Disclosures</a:t>
            </a:r>
          </a:p>
        </p:txBody>
      </p:sp>
    </p:spTree>
    <p:extLst>
      <p:ext uri="{BB962C8B-B14F-4D97-AF65-F5344CB8AC3E}">
        <p14:creationId xmlns:p14="http://schemas.microsoft.com/office/powerpoint/2010/main" val="2905011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4EC7EE7-D561-420E-B73C-18CFFAB2FB6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7540" r="7922"/>
          <a:stretch/>
        </p:blipFill>
        <p:spPr>
          <a:xfrm>
            <a:off x="5025556" y="1521085"/>
            <a:ext cx="6538451" cy="4248150"/>
          </a:xfrm>
          <a:prstGeom prst="rect">
            <a:avLst/>
          </a:prstGeom>
        </p:spPr>
      </p:pic>
      <p:sp>
        <p:nvSpPr>
          <p:cNvPr id="3" name="Content Placeholder 2">
            <a:extLst>
              <a:ext uri="{FF2B5EF4-FFF2-40B4-BE49-F238E27FC236}">
                <a16:creationId xmlns:a16="http://schemas.microsoft.com/office/drawing/2014/main" id="{C8E91593-9DB1-408D-9B9A-38911C816712}"/>
              </a:ext>
            </a:extLst>
          </p:cNvPr>
          <p:cNvSpPr>
            <a:spLocks noGrp="1"/>
          </p:cNvSpPr>
          <p:nvPr>
            <p:ph sz="half" idx="1"/>
          </p:nvPr>
        </p:nvSpPr>
        <p:spPr>
          <a:xfrm>
            <a:off x="838200" y="1285335"/>
            <a:ext cx="5181600" cy="4891628"/>
          </a:xfrm>
        </p:spPr>
        <p:txBody>
          <a:bodyPr>
            <a:noAutofit/>
          </a:bodyPr>
          <a:lstStyle/>
          <a:p>
            <a:r>
              <a:rPr lang="en-US" sz="2000" dirty="0"/>
              <a:t>Clinical AF vs. subclinical AF</a:t>
            </a:r>
          </a:p>
          <a:p>
            <a:r>
              <a:rPr lang="en-US" sz="2000" dirty="0"/>
              <a:t>First detected AF</a:t>
            </a:r>
          </a:p>
          <a:p>
            <a:r>
              <a:rPr lang="en-US" sz="2000" dirty="0"/>
              <a:t>Paroxysmal AF</a:t>
            </a:r>
          </a:p>
          <a:p>
            <a:r>
              <a:rPr lang="en-US" sz="2000" dirty="0"/>
              <a:t>Persistent AF (&gt;7 days)</a:t>
            </a:r>
          </a:p>
          <a:p>
            <a:r>
              <a:rPr lang="en-US" sz="2000" dirty="0"/>
              <a:t>Long-standing persistent AF (&gt;12 months)</a:t>
            </a:r>
          </a:p>
          <a:p>
            <a:r>
              <a:rPr lang="en-US" sz="2000" dirty="0"/>
              <a:t>Permanent AF </a:t>
            </a:r>
          </a:p>
          <a:p>
            <a:pPr marL="0" indent="0">
              <a:buNone/>
            </a:pPr>
            <a:r>
              <a:rPr lang="en-US" sz="2000" b="1" dirty="0"/>
              <a:t>Obsolete Terms</a:t>
            </a:r>
          </a:p>
          <a:p>
            <a:r>
              <a:rPr lang="en-US" sz="2000" dirty="0"/>
              <a:t>Chronic AF </a:t>
            </a:r>
          </a:p>
          <a:p>
            <a:r>
              <a:rPr lang="en-US" sz="2000" dirty="0"/>
              <a:t>Valvular and nonvalvular AF</a:t>
            </a:r>
          </a:p>
          <a:p>
            <a:r>
              <a:rPr lang="en-US" sz="2000" dirty="0"/>
              <a:t>Lone AF</a:t>
            </a:r>
          </a:p>
        </p:txBody>
      </p:sp>
      <p:sp>
        <p:nvSpPr>
          <p:cNvPr id="2" name="Title 1">
            <a:extLst>
              <a:ext uri="{FF2B5EF4-FFF2-40B4-BE49-F238E27FC236}">
                <a16:creationId xmlns:a16="http://schemas.microsoft.com/office/drawing/2014/main" id="{AB5293A8-E5F4-4A2C-AD29-8A7EA0095B24}"/>
              </a:ext>
            </a:extLst>
          </p:cNvPr>
          <p:cNvSpPr>
            <a:spLocks noGrp="1"/>
          </p:cNvSpPr>
          <p:nvPr>
            <p:ph type="title"/>
          </p:nvPr>
        </p:nvSpPr>
        <p:spPr>
          <a:xfrm>
            <a:off x="838200" y="-1"/>
            <a:ext cx="10515600" cy="1105949"/>
          </a:xfrm>
        </p:spPr>
        <p:txBody>
          <a:bodyPr/>
          <a:lstStyle/>
          <a:p>
            <a:r>
              <a:rPr lang="en-US" dirty="0"/>
              <a:t>Atrial Fibrillation</a:t>
            </a:r>
          </a:p>
        </p:txBody>
      </p:sp>
      <p:sp>
        <p:nvSpPr>
          <p:cNvPr id="11" name="Footer Placeholder 10">
            <a:extLst>
              <a:ext uri="{FF2B5EF4-FFF2-40B4-BE49-F238E27FC236}">
                <a16:creationId xmlns:a16="http://schemas.microsoft.com/office/drawing/2014/main" id="{854D6797-1A42-3C02-B9FB-9421BF926CFE}"/>
              </a:ext>
            </a:extLst>
          </p:cNvPr>
          <p:cNvSpPr>
            <a:spLocks noGrp="1"/>
          </p:cNvSpPr>
          <p:nvPr>
            <p:ph type="ftr" sz="quarter" idx="3"/>
          </p:nvPr>
        </p:nvSpPr>
        <p:spPr/>
        <p:txBody>
          <a:bodyPr/>
          <a:lstStyle/>
          <a:p>
            <a:r>
              <a:rPr lang="en-US" dirty="0"/>
              <a:t>AF, atrial fibrillation.</a:t>
            </a:r>
            <a:br>
              <a:rPr lang="en-US" dirty="0"/>
            </a:br>
            <a:r>
              <a:rPr lang="en-US" sz="1000" dirty="0" err="1"/>
              <a:t>Joglar</a:t>
            </a:r>
            <a:r>
              <a:rPr lang="en-US" sz="1000" dirty="0"/>
              <a:t> JA, et al. </a:t>
            </a:r>
            <a:r>
              <a:rPr lang="en-US" sz="1000" i="1" dirty="0"/>
              <a:t>J Am Coll </a:t>
            </a:r>
            <a:r>
              <a:rPr lang="en-US" sz="1000" i="1" dirty="0" err="1"/>
              <a:t>Cardiol</a:t>
            </a:r>
            <a:r>
              <a:rPr lang="en-US" sz="1000" dirty="0"/>
              <a:t>. 2023:S0735-1097(23)06465-3. </a:t>
            </a:r>
          </a:p>
        </p:txBody>
      </p:sp>
    </p:spTree>
    <p:extLst>
      <p:ext uri="{BB962C8B-B14F-4D97-AF65-F5344CB8AC3E}">
        <p14:creationId xmlns:p14="http://schemas.microsoft.com/office/powerpoint/2010/main" val="3324083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a:extLst>
              <a:ext uri="{FF2B5EF4-FFF2-40B4-BE49-F238E27FC236}">
                <a16:creationId xmlns:a16="http://schemas.microsoft.com/office/drawing/2014/main" id="{816704FA-B0D9-42DE-8CB4-A0C3CB0A48E0}"/>
              </a:ext>
            </a:extLst>
          </p:cNvPr>
          <p:cNvSpPr>
            <a:spLocks noGrp="1"/>
          </p:cNvSpPr>
          <p:nvPr>
            <p:ph type="title"/>
          </p:nvPr>
        </p:nvSpPr>
        <p:spPr>
          <a:xfrm>
            <a:off x="838200" y="-1"/>
            <a:ext cx="10515600" cy="1183091"/>
          </a:xfrm>
        </p:spPr>
        <p:txBody>
          <a:bodyPr wrap="none">
            <a:normAutofit/>
          </a:bodyPr>
          <a:lstStyle/>
          <a:p>
            <a:r>
              <a:rPr lang="en-GB" dirty="0"/>
              <a:t>Thromboembolic Risk</a:t>
            </a:r>
            <a:br>
              <a:rPr lang="en-GB" dirty="0"/>
            </a:br>
            <a:r>
              <a:rPr lang="en-GB" dirty="0"/>
              <a:t>CHA</a:t>
            </a:r>
            <a:r>
              <a:rPr lang="en-GB" baseline="-25000" dirty="0"/>
              <a:t>2</a:t>
            </a:r>
            <a:r>
              <a:rPr lang="en-GB" dirty="0"/>
              <a:t>DS</a:t>
            </a:r>
            <a:r>
              <a:rPr lang="en-GB" baseline="-25000" dirty="0"/>
              <a:t>2</a:t>
            </a:r>
            <a:r>
              <a:rPr lang="en-GB" dirty="0"/>
              <a:t>-VASc</a:t>
            </a:r>
          </a:p>
        </p:txBody>
      </p:sp>
      <p:sp>
        <p:nvSpPr>
          <p:cNvPr id="5" name="Footer Placeholder 4">
            <a:extLst>
              <a:ext uri="{FF2B5EF4-FFF2-40B4-BE49-F238E27FC236}">
                <a16:creationId xmlns:a16="http://schemas.microsoft.com/office/drawing/2014/main" id="{02BB22D1-0DFB-99B9-2E1B-C6A1C30246AD}"/>
              </a:ext>
            </a:extLst>
          </p:cNvPr>
          <p:cNvSpPr>
            <a:spLocks noGrp="1"/>
          </p:cNvSpPr>
          <p:nvPr>
            <p:ph type="ftr" sz="quarter" idx="3"/>
          </p:nvPr>
        </p:nvSpPr>
        <p:spPr>
          <a:xfrm>
            <a:off x="838200" y="6356350"/>
            <a:ext cx="10515600" cy="365125"/>
          </a:xfrm>
        </p:spPr>
        <p:txBody>
          <a:bodyPr/>
          <a:lstStyle/>
          <a:p>
            <a:r>
              <a:rPr lang="en-US" dirty="0"/>
              <a:t>Lip GYH, et al. </a:t>
            </a:r>
            <a:r>
              <a:rPr lang="en-US" i="1" dirty="0"/>
              <a:t>Chest</a:t>
            </a:r>
            <a:r>
              <a:rPr lang="en-US" dirty="0"/>
              <a:t> 2010;137:263–272; Olesen JB et al. </a:t>
            </a:r>
            <a:r>
              <a:rPr lang="en-US" i="1" dirty="0"/>
              <a:t>BMJ</a:t>
            </a:r>
            <a:r>
              <a:rPr lang="en-US" dirty="0"/>
              <a:t> 2011;342:124.</a:t>
            </a:r>
          </a:p>
        </p:txBody>
      </p:sp>
      <p:graphicFrame>
        <p:nvGraphicFramePr>
          <p:cNvPr id="141611" name="Group 299">
            <a:extLst>
              <a:ext uri="{FF2B5EF4-FFF2-40B4-BE49-F238E27FC236}">
                <a16:creationId xmlns:a16="http://schemas.microsoft.com/office/drawing/2014/main" id="{2433447E-49D0-40B4-8BC2-DB108C67CCB3}"/>
              </a:ext>
            </a:extLst>
          </p:cNvPr>
          <p:cNvGraphicFramePr>
            <a:graphicFrameLocks noGrp="1"/>
          </p:cNvGraphicFramePr>
          <p:nvPr>
            <p:extLst>
              <p:ext uri="{D42A27DB-BD31-4B8C-83A1-F6EECF244321}">
                <p14:modId xmlns:p14="http://schemas.microsoft.com/office/powerpoint/2010/main" val="2012181002"/>
              </p:ext>
            </p:extLst>
          </p:nvPr>
        </p:nvGraphicFramePr>
        <p:xfrm>
          <a:off x="6172200" y="1296368"/>
          <a:ext cx="3505200" cy="4902198"/>
        </p:xfrm>
        <a:graphic>
          <a:graphicData uri="http://schemas.openxmlformats.org/drawingml/2006/table">
            <a:tbl>
              <a:tblPr/>
              <a:tblGrid>
                <a:gridCol w="1185074">
                  <a:extLst>
                    <a:ext uri="{9D8B030D-6E8A-4147-A177-3AD203B41FA5}">
                      <a16:colId xmlns:a16="http://schemas.microsoft.com/office/drawing/2014/main" val="20000"/>
                    </a:ext>
                  </a:extLst>
                </a:gridCol>
                <a:gridCol w="957482">
                  <a:extLst>
                    <a:ext uri="{9D8B030D-6E8A-4147-A177-3AD203B41FA5}">
                      <a16:colId xmlns:a16="http://schemas.microsoft.com/office/drawing/2014/main" val="20001"/>
                    </a:ext>
                  </a:extLst>
                </a:gridCol>
                <a:gridCol w="1362644">
                  <a:extLst>
                    <a:ext uri="{9D8B030D-6E8A-4147-A177-3AD203B41FA5}">
                      <a16:colId xmlns:a16="http://schemas.microsoft.com/office/drawing/2014/main" val="20002"/>
                    </a:ext>
                  </a:extLst>
                </a:gridCol>
              </a:tblGrid>
              <a:tr h="834997">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2400" b="1" i="0" u="none" strike="noStrike" cap="none" normalizeH="0" baseline="0">
                          <a:ln>
                            <a:noFill/>
                          </a:ln>
                          <a:solidFill>
                            <a:schemeClr val="bg1"/>
                          </a:solidFill>
                          <a:effectLst/>
                          <a:latin typeface="Arial" pitchFamily="34" charset="0"/>
                          <a:ea typeface="ＭＳ Ｐゴシック" pitchFamily="34" charset="-128"/>
                        </a:rPr>
                        <a:t>Score</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770000"/>
                        </a:gs>
                        <a:gs pos="50000">
                          <a:srgbClr val="AD0000"/>
                        </a:gs>
                        <a:gs pos="100000">
                          <a:srgbClr val="CE0000"/>
                        </a:gs>
                      </a:gsLst>
                      <a:lin ang="16200000" scaled="1"/>
                    </a:gradFill>
                  </a:tcPr>
                </a:tc>
                <a:tc gridSpan="2">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2400" b="1" i="0" u="none" strike="noStrike" cap="none" normalizeH="0" baseline="0" dirty="0" err="1">
                          <a:ln>
                            <a:noFill/>
                          </a:ln>
                          <a:solidFill>
                            <a:schemeClr val="bg1"/>
                          </a:solidFill>
                          <a:effectLst/>
                          <a:latin typeface="Arial" pitchFamily="34" charset="0"/>
                          <a:ea typeface="ＭＳ Ｐゴシック" pitchFamily="34" charset="-128"/>
                        </a:rPr>
                        <a:t>Annual</a:t>
                      </a:r>
                      <a:r>
                        <a:rPr kumimoji="0" lang="nl-NL" sz="2400" b="1" i="0" u="none" strike="noStrike" cap="none" normalizeH="0" baseline="0" dirty="0">
                          <a:ln>
                            <a:noFill/>
                          </a:ln>
                          <a:solidFill>
                            <a:schemeClr val="bg1"/>
                          </a:solidFill>
                          <a:effectLst/>
                          <a:latin typeface="Arial" pitchFamily="34" charset="0"/>
                          <a:ea typeface="ＭＳ Ｐゴシック" pitchFamily="34" charset="-128"/>
                        </a:rPr>
                        <a:t> </a:t>
                      </a:r>
                      <a:r>
                        <a:rPr kumimoji="0" lang="nl-NL" sz="2400" b="1" i="0" u="none" strike="noStrike" cap="none" normalizeH="0" baseline="0" dirty="0" err="1">
                          <a:ln>
                            <a:noFill/>
                          </a:ln>
                          <a:solidFill>
                            <a:schemeClr val="bg1"/>
                          </a:solidFill>
                          <a:effectLst/>
                          <a:latin typeface="Arial" pitchFamily="34" charset="0"/>
                          <a:ea typeface="ＭＳ Ｐゴシック" pitchFamily="34" charset="-128"/>
                        </a:rPr>
                        <a:t>stroke</a:t>
                      </a:r>
                      <a:r>
                        <a:rPr kumimoji="0" lang="nl-NL" sz="2400" b="1" i="0" u="none" strike="noStrike" cap="none" normalizeH="0" baseline="0" dirty="0">
                          <a:ln>
                            <a:noFill/>
                          </a:ln>
                          <a:solidFill>
                            <a:schemeClr val="bg1"/>
                          </a:solidFill>
                          <a:effectLst/>
                          <a:latin typeface="Arial" pitchFamily="34" charset="0"/>
                          <a:ea typeface="ＭＳ Ｐゴシック" pitchFamily="34" charset="-128"/>
                        </a:rPr>
                        <a:t> </a:t>
                      </a:r>
                      <a:r>
                        <a:rPr kumimoji="0" lang="nl-NL" sz="2400" b="1" i="0" u="none" strike="noStrike" cap="none" normalizeH="0" baseline="0" dirty="0" err="1">
                          <a:ln>
                            <a:noFill/>
                          </a:ln>
                          <a:solidFill>
                            <a:schemeClr val="bg1"/>
                          </a:solidFill>
                          <a:effectLst/>
                          <a:latin typeface="Arial" pitchFamily="34" charset="0"/>
                          <a:ea typeface="ＭＳ Ｐゴシック" pitchFamily="34" charset="-128"/>
                        </a:rPr>
                        <a:t>rate</a:t>
                      </a:r>
                      <a:r>
                        <a:rPr kumimoji="0" lang="nl-NL" sz="2400" b="1" i="0" u="none" strike="noStrike" cap="none" normalizeH="0" baseline="0" dirty="0">
                          <a:ln>
                            <a:noFill/>
                          </a:ln>
                          <a:solidFill>
                            <a:schemeClr val="bg1"/>
                          </a:solidFill>
                          <a:effectLst/>
                          <a:latin typeface="Arial" pitchFamily="34" charset="0"/>
                          <a:ea typeface="ＭＳ Ｐゴシック" pitchFamily="34" charset="-128"/>
                        </a:rPr>
                        <a:t>, %</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770000"/>
                        </a:gs>
                        <a:gs pos="50000">
                          <a:srgbClr val="AD0000"/>
                        </a:gs>
                        <a:gs pos="100000">
                          <a:srgbClr val="CE0000"/>
                        </a:gs>
                      </a:gsLst>
                      <a:lin ang="16200000" scaled="1"/>
                    </a:gradFill>
                  </a:tcPr>
                </a:tc>
                <a:tc hMerge="1">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endParaRPr kumimoji="0" lang="nl-NL" sz="2400" b="1" i="0" u="none" strike="noStrike" cap="none" normalizeH="0" baseline="0">
                        <a:ln>
                          <a:noFill/>
                        </a:ln>
                        <a:solidFill>
                          <a:schemeClr val="accent1"/>
                        </a:solidFill>
                        <a:effectLst/>
                        <a:latin typeface="Arial" pitchFamily="34" charset="0"/>
                        <a:ea typeface="ＭＳ Ｐゴシック" pitchFamily="34" charset="-128"/>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770000"/>
                        </a:gs>
                        <a:gs pos="50000">
                          <a:srgbClr val="AD0000"/>
                        </a:gs>
                        <a:gs pos="100000">
                          <a:srgbClr val="CE0000"/>
                        </a:gs>
                      </a:gsLst>
                      <a:lin ang="16200000" scaled="1"/>
                    </a:gradFill>
                  </a:tcPr>
                </a:tc>
                <a:extLst>
                  <a:ext uri="{0D108BD9-81ED-4DB2-BD59-A6C34878D82A}">
                    <a16:rowId xmlns:a16="http://schemas.microsoft.com/office/drawing/2014/main" val="10000"/>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bg2"/>
                          </a:solidFill>
                          <a:effectLst/>
                          <a:latin typeface="Arial" pitchFamily="34" charset="0"/>
                          <a:ea typeface="ＭＳ Ｐゴシック" pitchFamily="34" charset="-128"/>
                        </a:rPr>
                        <a:t>n</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bg2"/>
                          </a:solidFill>
                          <a:effectLst/>
                          <a:latin typeface="Arial" pitchFamily="34" charset="0"/>
                          <a:ea typeface="ＭＳ Ｐゴシック" pitchFamily="34" charset="-128"/>
                        </a:rPr>
                        <a:t>1084</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lang="en-GB" sz="1800" b="1" dirty="0">
                          <a:solidFill>
                            <a:schemeClr val="bg2"/>
                          </a:solidFill>
                        </a:rPr>
                        <a:t>73,538 </a:t>
                      </a:r>
                      <a:endParaRPr kumimoji="0" lang="nl-NL" sz="1800" b="1" i="0" u="none" strike="noStrike" cap="none" normalizeH="0" baseline="0" dirty="0">
                        <a:ln>
                          <a:noFill/>
                        </a:ln>
                        <a:solidFill>
                          <a:schemeClr val="bg2"/>
                        </a:solidFill>
                        <a:effectLst/>
                        <a:latin typeface="Arial" pitchFamily="34" charset="0"/>
                        <a:ea typeface="ＭＳ Ｐゴシック" pitchFamily="34" charset="-128"/>
                      </a:endParaRP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extLst>
                  <a:ext uri="{0D108BD9-81ED-4DB2-BD59-A6C34878D82A}">
                    <a16:rowId xmlns:a16="http://schemas.microsoft.com/office/drawing/2014/main" val="10001"/>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rgbClr val="000066"/>
                          </a:solidFill>
                          <a:effectLst/>
                          <a:latin typeface="Arial" pitchFamily="34" charset="0"/>
                          <a:ea typeface="ＭＳ Ｐゴシック" pitchFamily="34" charset="-128"/>
                        </a:rPr>
                        <a:t>0</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0</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0.78</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rgbClr val="000066"/>
                          </a:solidFill>
                          <a:effectLst/>
                          <a:latin typeface="Arial" pitchFamily="34" charset="0"/>
                          <a:ea typeface="ＭＳ Ｐゴシック" pitchFamily="34" charset="-128"/>
                        </a:rPr>
                        <a:t>1</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66"/>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1.3</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2.01</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8981">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rgbClr val="000066"/>
                          </a:solidFill>
                          <a:effectLst/>
                          <a:latin typeface="Arial" pitchFamily="34" charset="0"/>
                          <a:ea typeface="ＭＳ Ｐゴシック" pitchFamily="34" charset="-128"/>
                        </a:rPr>
                        <a:t>2</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2.2</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3.71</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rgbClr val="000066"/>
                          </a:solidFill>
                          <a:effectLst/>
                          <a:latin typeface="Arial" pitchFamily="34" charset="0"/>
                          <a:ea typeface="ＭＳ Ｐゴシック" pitchFamily="34" charset="-128"/>
                        </a:rPr>
                        <a:t>3</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3.2</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5.92</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rgbClr val="000066"/>
                          </a:solidFill>
                          <a:effectLst/>
                          <a:latin typeface="Arial" pitchFamily="34" charset="0"/>
                          <a:ea typeface="ＭＳ Ｐゴシック" pitchFamily="34" charset="-128"/>
                        </a:rPr>
                        <a:t>4</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4.0</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9.27</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rgbClr val="000066"/>
                          </a:solidFill>
                          <a:effectLst/>
                          <a:latin typeface="Arial" pitchFamily="34" charset="0"/>
                          <a:ea typeface="ＭＳ Ｐゴシック" pitchFamily="34" charset="-128"/>
                        </a:rPr>
                        <a:t>5</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6.7</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15.26</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rgbClr val="000066"/>
                          </a:solidFill>
                          <a:effectLst/>
                          <a:latin typeface="Arial" pitchFamily="34" charset="0"/>
                          <a:ea typeface="ＭＳ Ｐゴシック" pitchFamily="34" charset="-128"/>
                        </a:rPr>
                        <a:t>6</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9.8</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19.78</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rgbClr val="000066"/>
                          </a:solidFill>
                          <a:effectLst/>
                          <a:latin typeface="Arial" pitchFamily="34" charset="0"/>
                          <a:ea typeface="ＭＳ Ｐゴシック" pitchFamily="34" charset="-128"/>
                        </a:rPr>
                        <a:t>7</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9.6</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21.50</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rgbClr val="000066"/>
                          </a:solidFill>
                          <a:effectLst/>
                          <a:latin typeface="Arial" pitchFamily="34" charset="0"/>
                          <a:ea typeface="ＭＳ Ｐゴシック" pitchFamily="34" charset="-128"/>
                        </a:rPr>
                        <a:t>8</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6.7</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22.38</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6822">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dirty="0">
                          <a:ln>
                            <a:noFill/>
                          </a:ln>
                          <a:solidFill>
                            <a:srgbClr val="000066"/>
                          </a:solidFill>
                          <a:effectLst/>
                          <a:latin typeface="Arial" pitchFamily="34" charset="0"/>
                          <a:ea typeface="ＭＳ Ｐゴシック" pitchFamily="34" charset="-128"/>
                        </a:rPr>
                        <a:t>9</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a:ln>
                            <a:noFill/>
                          </a:ln>
                          <a:solidFill>
                            <a:schemeClr val="tx1"/>
                          </a:solidFill>
                          <a:effectLst/>
                          <a:latin typeface="Arial" pitchFamily="34" charset="0"/>
                          <a:ea typeface="ＭＳ Ｐゴシック" pitchFamily="34" charset="-128"/>
                        </a:rPr>
                        <a:t>15.2</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40000"/>
                        </a:spcBef>
                        <a:spcAft>
                          <a:spcPct val="0"/>
                        </a:spcAft>
                        <a:buClr>
                          <a:srgbClr val="FF0000"/>
                        </a:buClr>
                        <a:buSzPct val="125000"/>
                        <a:buFont typeface="Symbol" pitchFamily="18" charset="2"/>
                        <a:buNone/>
                        <a:tabLst/>
                      </a:pPr>
                      <a:r>
                        <a:rPr kumimoji="0" lang="nl-NL" sz="1800" b="1" i="0" u="none" strike="noStrike" cap="none" normalizeH="0" baseline="0" dirty="0">
                          <a:ln>
                            <a:noFill/>
                          </a:ln>
                          <a:solidFill>
                            <a:schemeClr val="tx1"/>
                          </a:solidFill>
                          <a:effectLst/>
                          <a:latin typeface="Arial" pitchFamily="34" charset="0"/>
                          <a:ea typeface="ＭＳ Ｐゴシック" pitchFamily="34" charset="-128"/>
                        </a:rPr>
                        <a:t>23.64</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grpSp>
        <p:nvGrpSpPr>
          <p:cNvPr id="6" name="Group 5">
            <a:extLst>
              <a:ext uri="{FF2B5EF4-FFF2-40B4-BE49-F238E27FC236}">
                <a16:creationId xmlns:a16="http://schemas.microsoft.com/office/drawing/2014/main" id="{E3D9D505-2B73-AD1B-79B1-18E5672D3650}"/>
              </a:ext>
            </a:extLst>
          </p:cNvPr>
          <p:cNvGrpSpPr/>
          <p:nvPr/>
        </p:nvGrpSpPr>
        <p:grpSpPr>
          <a:xfrm>
            <a:off x="832944" y="1422488"/>
            <a:ext cx="4419600" cy="4477859"/>
            <a:chOff x="832944" y="1296368"/>
            <a:chExt cx="4419600" cy="4477859"/>
          </a:xfrm>
        </p:grpSpPr>
        <p:sp>
          <p:nvSpPr>
            <p:cNvPr id="257082" name="Text Box 93">
              <a:extLst>
                <a:ext uri="{FF2B5EF4-FFF2-40B4-BE49-F238E27FC236}">
                  <a16:creationId xmlns:a16="http://schemas.microsoft.com/office/drawing/2014/main" id="{9C4AB3DE-DA43-42F7-BC33-E1CEBA9F40E2}"/>
                </a:ext>
              </a:extLst>
            </p:cNvPr>
            <p:cNvSpPr txBox="1">
              <a:spLocks noChangeArrowheads="1"/>
            </p:cNvSpPr>
            <p:nvPr/>
          </p:nvSpPr>
          <p:spPr bwMode="invGray">
            <a:xfrm>
              <a:off x="3783932" y="4721705"/>
              <a:ext cx="1370439" cy="369332"/>
            </a:xfrm>
            <a:prstGeom prst="rect">
              <a:avLst/>
            </a:prstGeom>
            <a:noFill/>
            <a:ln>
              <a:noFill/>
            </a:ln>
            <a:effectLst>
              <a:prstShdw prst="shdw17" dist="17961" dir="2700000">
                <a:srgbClr val="999900"/>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type="none" w="med" len="lg"/>
                  <a:tailEnd type="none" w="med" len="lg"/>
                </a14:hiddenLine>
              </a:ext>
            </a:extLst>
          </p:spPr>
          <p:txBody>
            <a:bodyPr wrap="none" lIns="0" tIns="0" rIns="0" bIns="0" anchor="b">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GB" altLang="en-US" dirty="0">
                  <a:latin typeface="Calibri" panose="020F0502020204030204" pitchFamily="34" charset="0"/>
                  <a:cs typeface="Calibri" panose="020F0502020204030204" pitchFamily="34" charset="0"/>
                </a:rPr>
                <a:t>Score 0 – 9</a:t>
              </a:r>
            </a:p>
          </p:txBody>
        </p:sp>
        <p:sp>
          <p:nvSpPr>
            <p:cNvPr id="257083" name="Text Box 248">
              <a:extLst>
                <a:ext uri="{FF2B5EF4-FFF2-40B4-BE49-F238E27FC236}">
                  <a16:creationId xmlns:a16="http://schemas.microsoft.com/office/drawing/2014/main" id="{C804E60A-893D-44B0-B11D-7E8010E8CABB}"/>
                </a:ext>
              </a:extLst>
            </p:cNvPr>
            <p:cNvSpPr txBox="1">
              <a:spLocks noChangeArrowheads="1"/>
            </p:cNvSpPr>
            <p:nvPr/>
          </p:nvSpPr>
          <p:spPr bwMode="invGray">
            <a:xfrm>
              <a:off x="1334846" y="5204314"/>
              <a:ext cx="3819525" cy="569913"/>
            </a:xfrm>
            <a:prstGeom prst="rect">
              <a:avLst/>
            </a:prstGeom>
            <a:noFill/>
            <a:ln>
              <a:noFill/>
            </a:ln>
            <a:effectLst>
              <a:prstShdw prst="shdw17" dist="17961" dir="2700000">
                <a:srgbClr val="999900"/>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rgbClr val="00FFFF"/>
                  </a:solidFill>
                  <a:miter lim="800000"/>
                  <a:headEnd type="none" w="med" len="lg"/>
                  <a:tailEnd type="none" w="med" len="lg"/>
                </a14:hiddenLine>
              </a:ext>
            </a:extLst>
          </p:spPr>
          <p:txBody>
            <a:bodyPr wrap="square" lIns="0" tIns="0" rIns="0" bIns="0" anchor="b">
              <a:spAutoFit/>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pPr algn="r"/>
              <a:r>
                <a:rPr lang="en-GB" altLang="en-US" sz="1400" dirty="0">
                  <a:latin typeface="Calibri" panose="020F0502020204030204" pitchFamily="34" charset="0"/>
                  <a:cs typeface="Calibri" panose="020F0502020204030204" pitchFamily="34" charset="0"/>
                </a:rPr>
                <a:t>Validated in 1084 NVAF patients not on OAC with known TE status at 1 year in Euro Heart Survey</a:t>
              </a:r>
            </a:p>
            <a:p>
              <a:pPr algn="r"/>
              <a:endParaRPr lang="en-GB" altLang="en-US" sz="800" dirty="0">
                <a:latin typeface="Calibri" panose="020F0502020204030204" pitchFamily="34" charset="0"/>
                <a:cs typeface="Calibri" panose="020F0502020204030204" pitchFamily="34" charset="0"/>
              </a:endParaRPr>
            </a:p>
          </p:txBody>
        </p:sp>
        <p:grpSp>
          <p:nvGrpSpPr>
            <p:cNvPr id="4" name="Group 3">
              <a:extLst>
                <a:ext uri="{FF2B5EF4-FFF2-40B4-BE49-F238E27FC236}">
                  <a16:creationId xmlns:a16="http://schemas.microsoft.com/office/drawing/2014/main" id="{34D9FCEC-2567-A907-B2E9-31CF35E6D9B3}"/>
                </a:ext>
              </a:extLst>
            </p:cNvPr>
            <p:cNvGrpSpPr/>
            <p:nvPr/>
          </p:nvGrpSpPr>
          <p:grpSpPr>
            <a:xfrm>
              <a:off x="832944" y="1296368"/>
              <a:ext cx="4419600" cy="3347215"/>
              <a:chOff x="832944" y="1296368"/>
              <a:chExt cx="4419600" cy="3347215"/>
            </a:xfrm>
          </p:grpSpPr>
          <p:sp>
            <p:nvSpPr>
              <p:cNvPr id="54276" name="Rectangle 4">
                <a:extLst>
                  <a:ext uri="{FF2B5EF4-FFF2-40B4-BE49-F238E27FC236}">
                    <a16:creationId xmlns:a16="http://schemas.microsoft.com/office/drawing/2014/main" id="{3A60B4F6-6C9D-4E2B-A84E-5BE5E27D0975}"/>
                  </a:ext>
                </a:extLst>
              </p:cNvPr>
              <p:cNvSpPr>
                <a:spLocks noChangeArrowheads="1"/>
              </p:cNvSpPr>
              <p:nvPr/>
            </p:nvSpPr>
            <p:spPr bwMode="auto">
              <a:xfrm>
                <a:off x="832944" y="1296368"/>
                <a:ext cx="4419600" cy="3347215"/>
              </a:xfrm>
              <a:prstGeom prst="rect">
                <a:avLst/>
              </a:prstGeom>
              <a:noFill/>
              <a:ln w="9525">
                <a:noFill/>
                <a:miter lim="800000"/>
                <a:headEnd/>
                <a:tailEnd/>
              </a:ln>
            </p:spPr>
            <p:txBody>
              <a:bodyPr lIns="89832" tIns="46712" rIns="89832" bIns="46712">
                <a:spAutoFit/>
              </a:bodyPr>
              <a:lstStyle/>
              <a:p>
                <a:pPr algn="ctr" defTabSz="264618">
                  <a:lnSpc>
                    <a:spcPct val="105000"/>
                  </a:lnSpc>
                  <a:buClr>
                    <a:srgbClr val="6B6BCE"/>
                  </a:buClr>
                  <a:buSzPct val="150000"/>
                  <a:tabLst>
                    <a:tab pos="264618" algn="l"/>
                    <a:tab pos="3581001" algn="l"/>
                  </a:tabLst>
                  <a:defRPr/>
                </a:pPr>
                <a:r>
                  <a:rPr lang="en-US" sz="2400" dirty="0">
                    <a:latin typeface="Calibri" panose="020F0502020204030204" pitchFamily="34" charset="0"/>
                    <a:ea typeface="ＭＳ Ｐゴシック" charset="-128"/>
                    <a:cs typeface="Calibri" panose="020F0502020204030204" pitchFamily="34" charset="0"/>
                  </a:rPr>
                  <a:t>CHF/ LV dysfunction	1</a:t>
                </a:r>
              </a:p>
              <a:p>
                <a:pPr algn="ctr" defTabSz="264618">
                  <a:lnSpc>
                    <a:spcPct val="105000"/>
                  </a:lnSpc>
                  <a:buClr>
                    <a:srgbClr val="6B6BCE"/>
                  </a:buClr>
                  <a:buSzPct val="150000"/>
                  <a:tabLst>
                    <a:tab pos="264618" algn="l"/>
                    <a:tab pos="3581001" algn="l"/>
                  </a:tabLst>
                  <a:defRPr/>
                </a:pPr>
                <a:r>
                  <a:rPr lang="en-US" sz="2400" dirty="0">
                    <a:latin typeface="Calibri" panose="020F0502020204030204" pitchFamily="34" charset="0"/>
                    <a:ea typeface="ＭＳ Ｐゴシック" charset="-128"/>
                    <a:cs typeface="Calibri" panose="020F0502020204030204" pitchFamily="34" charset="0"/>
                  </a:rPr>
                  <a:t>Hypertension	1</a:t>
                </a:r>
              </a:p>
              <a:p>
                <a:pPr algn="ctr" defTabSz="264618">
                  <a:lnSpc>
                    <a:spcPct val="105000"/>
                  </a:lnSpc>
                  <a:buClr>
                    <a:srgbClr val="6B6BCE"/>
                  </a:buClr>
                  <a:buSzPct val="150000"/>
                  <a:tabLst>
                    <a:tab pos="264618" algn="l"/>
                    <a:tab pos="3581001" algn="l"/>
                  </a:tabLst>
                  <a:defRPr/>
                </a:pPr>
                <a:r>
                  <a:rPr lang="en-US" sz="2400" dirty="0">
                    <a:latin typeface="Calibri" panose="020F0502020204030204" pitchFamily="34" charset="0"/>
                    <a:ea typeface="ＭＳ Ｐゴシック" charset="-128"/>
                    <a:cs typeface="Calibri" panose="020F0502020204030204" pitchFamily="34" charset="0"/>
                  </a:rPr>
                  <a:t>Age </a:t>
                </a:r>
                <a:r>
                  <a:rPr lang="en-US" sz="2400" dirty="0">
                    <a:latin typeface="Calibri" panose="020F0502020204030204" pitchFamily="34" charset="0"/>
                    <a:ea typeface="ＭＳ Ｐゴシック" charset="-128"/>
                    <a:cs typeface="Calibri" panose="020F0502020204030204" pitchFamily="34" charset="0"/>
                    <a:sym typeface="Symbol" pitchFamily="18" charset="2"/>
                  </a:rPr>
                  <a:t>75 or older	2</a:t>
                </a:r>
              </a:p>
              <a:p>
                <a:pPr algn="ctr" defTabSz="264618">
                  <a:lnSpc>
                    <a:spcPct val="105000"/>
                  </a:lnSpc>
                  <a:buClr>
                    <a:srgbClr val="6B6BCE"/>
                  </a:buClr>
                  <a:buSzPct val="150000"/>
                  <a:tabLst>
                    <a:tab pos="264618" algn="l"/>
                    <a:tab pos="3581001" algn="l"/>
                  </a:tabLst>
                  <a:defRPr/>
                </a:pPr>
                <a:r>
                  <a:rPr lang="en-US" sz="2400" dirty="0">
                    <a:latin typeface="Calibri" panose="020F0502020204030204" pitchFamily="34" charset="0"/>
                    <a:ea typeface="ＭＳ Ｐゴシック" charset="-128"/>
                    <a:cs typeface="Calibri" panose="020F0502020204030204" pitchFamily="34" charset="0"/>
                    <a:sym typeface="Symbol" pitchFamily="18" charset="2"/>
                  </a:rPr>
                  <a:t>Diabetes mellitus	1</a:t>
                </a:r>
              </a:p>
              <a:p>
                <a:pPr algn="ctr" defTabSz="264618">
                  <a:lnSpc>
                    <a:spcPct val="105000"/>
                  </a:lnSpc>
                  <a:buClr>
                    <a:srgbClr val="6B6BCE"/>
                  </a:buClr>
                  <a:buSzPct val="150000"/>
                  <a:tabLst>
                    <a:tab pos="264618" algn="l"/>
                    <a:tab pos="3581001" algn="l"/>
                  </a:tabLst>
                  <a:defRPr/>
                </a:pPr>
                <a:r>
                  <a:rPr lang="en-US" sz="2400" dirty="0">
                    <a:latin typeface="Calibri" panose="020F0502020204030204" pitchFamily="34" charset="0"/>
                    <a:ea typeface="ＭＳ Ｐゴシック" charset="-128"/>
                    <a:cs typeface="Calibri" panose="020F0502020204030204" pitchFamily="34" charset="0"/>
                    <a:sym typeface="Symbol" pitchFamily="18" charset="2"/>
                  </a:rPr>
                  <a:t>Stroke/TIA/TE	2</a:t>
                </a:r>
              </a:p>
              <a:p>
                <a:pPr algn="ctr" defTabSz="264618">
                  <a:lnSpc>
                    <a:spcPct val="150000"/>
                  </a:lnSpc>
                  <a:buClr>
                    <a:srgbClr val="6B6BCE"/>
                  </a:buClr>
                  <a:buSzPct val="150000"/>
                  <a:tabLst>
                    <a:tab pos="264618" algn="l"/>
                    <a:tab pos="3581001" algn="l"/>
                  </a:tabLst>
                  <a:defRPr/>
                </a:pPr>
                <a:r>
                  <a:rPr lang="en-US" sz="2400" dirty="0">
                    <a:latin typeface="Calibri" panose="020F0502020204030204" pitchFamily="34" charset="0"/>
                    <a:ea typeface="ＭＳ Ｐゴシック" charset="-128"/>
                    <a:cs typeface="Calibri" panose="020F0502020204030204" pitchFamily="34" charset="0"/>
                    <a:sym typeface="Symbol" pitchFamily="18" charset="2"/>
                  </a:rPr>
                  <a:t>Vascular disease	1</a:t>
                </a:r>
              </a:p>
              <a:p>
                <a:pPr algn="ctr" defTabSz="264618">
                  <a:lnSpc>
                    <a:spcPct val="105000"/>
                  </a:lnSpc>
                  <a:buClr>
                    <a:srgbClr val="6B6BCE"/>
                  </a:buClr>
                  <a:buSzPct val="150000"/>
                  <a:tabLst>
                    <a:tab pos="264618" algn="l"/>
                    <a:tab pos="3581001" algn="l"/>
                  </a:tabLst>
                  <a:defRPr/>
                </a:pPr>
                <a:r>
                  <a:rPr lang="en-US" sz="2400" dirty="0">
                    <a:latin typeface="Calibri" panose="020F0502020204030204" pitchFamily="34" charset="0"/>
                    <a:ea typeface="ＭＳ Ｐゴシック" charset="-128"/>
                    <a:cs typeface="Calibri" panose="020F0502020204030204" pitchFamily="34" charset="0"/>
                    <a:sym typeface="Symbol" pitchFamily="18" charset="2"/>
                  </a:rPr>
                  <a:t>Age 65 to 74	1</a:t>
                </a:r>
              </a:p>
              <a:p>
                <a:pPr algn="ctr" defTabSz="264618">
                  <a:lnSpc>
                    <a:spcPct val="105000"/>
                  </a:lnSpc>
                  <a:buClr>
                    <a:srgbClr val="6B6BCE"/>
                  </a:buClr>
                  <a:buSzPct val="150000"/>
                  <a:tabLst>
                    <a:tab pos="264618" algn="l"/>
                    <a:tab pos="3581001" algn="l"/>
                  </a:tabLst>
                  <a:defRPr/>
                </a:pPr>
                <a:r>
                  <a:rPr lang="en-US" sz="2400" dirty="0">
                    <a:latin typeface="Calibri" panose="020F0502020204030204" pitchFamily="34" charset="0"/>
                    <a:ea typeface="ＭＳ Ｐゴシック" charset="-128"/>
                    <a:cs typeface="Calibri" panose="020F0502020204030204" pitchFamily="34" charset="0"/>
                    <a:sym typeface="Symbol" pitchFamily="18" charset="2"/>
                  </a:rPr>
                  <a:t>Female sex	1</a:t>
                </a:r>
              </a:p>
            </p:txBody>
          </p:sp>
          <p:cxnSp>
            <p:nvCxnSpPr>
              <p:cNvPr id="257086" name="Straight Connector 3">
                <a:extLst>
                  <a:ext uri="{FF2B5EF4-FFF2-40B4-BE49-F238E27FC236}">
                    <a16:creationId xmlns:a16="http://schemas.microsoft.com/office/drawing/2014/main" id="{7A4D8845-C808-48EC-BF9C-36BE2793E420}"/>
                  </a:ext>
                </a:extLst>
              </p:cNvPr>
              <p:cNvCxnSpPr>
                <a:cxnSpLocks noChangeShapeType="1"/>
              </p:cNvCxnSpPr>
              <p:nvPr/>
            </p:nvCxnSpPr>
            <p:spPr bwMode="auto">
              <a:xfrm>
                <a:off x="1061544" y="3336193"/>
                <a:ext cx="3962400" cy="0"/>
              </a:xfrm>
              <a:prstGeom prst="line">
                <a:avLst/>
              </a:prstGeom>
              <a:noFill/>
              <a:ln w="28575" algn="ctr">
                <a:solidFill>
                  <a:schemeClr val="tx2"/>
                </a:solidFill>
                <a:round/>
                <a:headEnd/>
                <a:tailEnd/>
              </a:ln>
              <a:effectLst>
                <a:outerShdw dist="17961" dir="2700000" algn="ctr" rotWithShape="0">
                  <a:schemeClr val="bg2"/>
                </a:outerShdw>
              </a:effectLst>
              <a:extLst>
                <a:ext uri="{909E8E84-426E-40DD-AFC4-6F175D3DCCD1}">
                  <a14:hiddenFill xmlns:a14="http://schemas.microsoft.com/office/drawing/2010/main">
                    <a:noFill/>
                  </a14:hiddenFill>
                </a:ext>
              </a:extLst>
            </p:spPr>
          </p:cxnSp>
        </p:grpSp>
      </p:grpSp>
    </p:spTree>
    <p:extLst>
      <p:ext uri="{BB962C8B-B14F-4D97-AF65-F5344CB8AC3E}">
        <p14:creationId xmlns:p14="http://schemas.microsoft.com/office/powerpoint/2010/main" val="1002861701"/>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86F5FE4-3259-4ABA-8F70-37A4124B2D50}"/>
              </a:ext>
            </a:extLst>
          </p:cNvPr>
          <p:cNvSpPr txBox="1"/>
          <p:nvPr/>
        </p:nvSpPr>
        <p:spPr>
          <a:xfrm>
            <a:off x="7196448" y="5233571"/>
            <a:ext cx="4157352" cy="338554"/>
          </a:xfrm>
          <a:prstGeom prst="rect">
            <a:avLst/>
          </a:prstGeom>
          <a:noFill/>
        </p:spPr>
        <p:txBody>
          <a:bodyPr wrap="square" rtlCol="0">
            <a:spAutoFit/>
          </a:bodyPr>
          <a:lstStyle/>
          <a:p>
            <a:pPr algn="r"/>
            <a:r>
              <a:rPr lang="en-US" sz="1600" dirty="0">
                <a:latin typeface="Calibri" panose="020F0502020204030204" pitchFamily="34" charset="0"/>
                <a:cs typeface="Calibri" panose="020F0502020204030204" pitchFamily="34" charset="0"/>
              </a:rPr>
              <a:t>*Dose reduction for select population</a:t>
            </a:r>
          </a:p>
        </p:txBody>
      </p:sp>
      <p:sp>
        <p:nvSpPr>
          <p:cNvPr id="18" name="Content Placeholder 17">
            <a:extLst>
              <a:ext uri="{FF2B5EF4-FFF2-40B4-BE49-F238E27FC236}">
                <a16:creationId xmlns:a16="http://schemas.microsoft.com/office/drawing/2014/main" id="{0CBEA8A2-5DFB-C50E-22F7-B40A3FDC7104}"/>
              </a:ext>
            </a:extLst>
          </p:cNvPr>
          <p:cNvSpPr>
            <a:spLocks noGrp="1"/>
          </p:cNvSpPr>
          <p:nvPr>
            <p:ph idx="1"/>
          </p:nvPr>
        </p:nvSpPr>
        <p:spPr>
          <a:xfrm>
            <a:off x="838200" y="1285875"/>
            <a:ext cx="10515600" cy="1256603"/>
          </a:xfrm>
        </p:spPr>
        <p:txBody>
          <a:bodyPr/>
          <a:lstStyle/>
          <a:p>
            <a:r>
              <a:rPr lang="en-US" dirty="0"/>
              <a:t>Aspirin</a:t>
            </a:r>
          </a:p>
          <a:p>
            <a:r>
              <a:rPr lang="en-US" dirty="0"/>
              <a:t>Warfarin (INR 2-3)</a:t>
            </a:r>
          </a:p>
        </p:txBody>
      </p:sp>
      <p:sp>
        <p:nvSpPr>
          <p:cNvPr id="16" name="Title 15">
            <a:extLst>
              <a:ext uri="{FF2B5EF4-FFF2-40B4-BE49-F238E27FC236}">
                <a16:creationId xmlns:a16="http://schemas.microsoft.com/office/drawing/2014/main" id="{B3DA4416-74D8-DC6A-51D9-5A767AD4690F}"/>
              </a:ext>
            </a:extLst>
          </p:cNvPr>
          <p:cNvSpPr>
            <a:spLocks noGrp="1"/>
          </p:cNvSpPr>
          <p:nvPr>
            <p:ph type="title"/>
          </p:nvPr>
        </p:nvSpPr>
        <p:spPr>
          <a:xfrm>
            <a:off x="838200" y="-1"/>
            <a:ext cx="10515600" cy="1105949"/>
          </a:xfrm>
        </p:spPr>
        <p:txBody>
          <a:bodyPr/>
          <a:lstStyle/>
          <a:p>
            <a:r>
              <a:rPr lang="en-US" dirty="0"/>
              <a:t>Thromboembolism Prophylaxis</a:t>
            </a:r>
          </a:p>
        </p:txBody>
      </p:sp>
      <p:graphicFrame>
        <p:nvGraphicFramePr>
          <p:cNvPr id="23" name="Table 22">
            <a:extLst>
              <a:ext uri="{FF2B5EF4-FFF2-40B4-BE49-F238E27FC236}">
                <a16:creationId xmlns:a16="http://schemas.microsoft.com/office/drawing/2014/main" id="{E7C2BAD6-DE30-1738-C7D6-7BA311F32351}"/>
              </a:ext>
            </a:extLst>
          </p:cNvPr>
          <p:cNvGraphicFramePr>
            <a:graphicFrameLocks noGrp="1"/>
          </p:cNvGraphicFramePr>
          <p:nvPr>
            <p:extLst>
              <p:ext uri="{D42A27DB-BD31-4B8C-83A1-F6EECF244321}">
                <p14:modId xmlns:p14="http://schemas.microsoft.com/office/powerpoint/2010/main" val="3832765796"/>
              </p:ext>
            </p:extLst>
          </p:nvPr>
        </p:nvGraphicFramePr>
        <p:xfrm>
          <a:off x="838200" y="2839453"/>
          <a:ext cx="10515600" cy="216408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534599503"/>
                    </a:ext>
                  </a:extLst>
                </a:gridCol>
                <a:gridCol w="2103967">
                  <a:extLst>
                    <a:ext uri="{9D8B030D-6E8A-4147-A177-3AD203B41FA5}">
                      <a16:colId xmlns:a16="http://schemas.microsoft.com/office/drawing/2014/main" val="4254007042"/>
                    </a:ext>
                  </a:extLst>
                </a:gridCol>
                <a:gridCol w="2167466">
                  <a:extLst>
                    <a:ext uri="{9D8B030D-6E8A-4147-A177-3AD203B41FA5}">
                      <a16:colId xmlns:a16="http://schemas.microsoft.com/office/drawing/2014/main" val="4044145991"/>
                    </a:ext>
                  </a:extLst>
                </a:gridCol>
                <a:gridCol w="3615267">
                  <a:extLst>
                    <a:ext uri="{9D8B030D-6E8A-4147-A177-3AD203B41FA5}">
                      <a16:colId xmlns:a16="http://schemas.microsoft.com/office/drawing/2014/main" val="166036305"/>
                    </a:ext>
                  </a:extLst>
                </a:gridCol>
              </a:tblGrid>
              <a:tr h="370840">
                <a:tc>
                  <a:txBody>
                    <a:bodyPr/>
                    <a:lstStyle/>
                    <a:p>
                      <a:r>
                        <a:rPr lang="en-US" sz="2400" b="1" u="none" dirty="0">
                          <a:latin typeface="Calibri" panose="020F0502020204030204" pitchFamily="34" charset="0"/>
                          <a:cs typeface="Calibri" panose="020F0502020204030204" pitchFamily="34" charset="0"/>
                        </a:rPr>
                        <a:t>DOACs</a:t>
                      </a:r>
                      <a:endParaRPr lang="en-US" sz="2400" u="none" dirty="0">
                        <a:latin typeface="Calibri" panose="020F0502020204030204" pitchFamily="34" charset="0"/>
                        <a:cs typeface="Calibri" panose="020F0502020204030204" pitchFamily="34" charset="0"/>
                      </a:endParaRPr>
                    </a:p>
                  </a:txBody>
                  <a:tcPr/>
                </a:tc>
                <a:tc>
                  <a:txBody>
                    <a:bodyPr/>
                    <a:lstStyle/>
                    <a:p>
                      <a:r>
                        <a:rPr lang="en-US" sz="2400" b="1" u="none" dirty="0">
                          <a:latin typeface="Calibri" panose="020F0502020204030204" pitchFamily="34" charset="0"/>
                          <a:cs typeface="Calibri" panose="020F0502020204030204" pitchFamily="34" charset="0"/>
                        </a:rPr>
                        <a:t>T</a:t>
                      </a:r>
                      <a:r>
                        <a:rPr lang="en-US" sz="2400" b="1" u="none" baseline="-25000" dirty="0">
                          <a:latin typeface="Calibri" panose="020F0502020204030204" pitchFamily="34" charset="0"/>
                          <a:cs typeface="Calibri" panose="020F0502020204030204" pitchFamily="34" charset="0"/>
                        </a:rPr>
                        <a:t>1/2</a:t>
                      </a:r>
                      <a:endParaRPr lang="en-US" sz="2400" u="none" dirty="0">
                        <a:latin typeface="Calibri" panose="020F0502020204030204" pitchFamily="34" charset="0"/>
                        <a:cs typeface="Calibri" panose="020F0502020204030204" pitchFamily="34" charset="0"/>
                      </a:endParaRPr>
                    </a:p>
                  </a:txBody>
                  <a:tcPr/>
                </a:tc>
                <a:tc>
                  <a:txBody>
                    <a:bodyPr/>
                    <a:lstStyle/>
                    <a:p>
                      <a:r>
                        <a:rPr lang="en-US" sz="2400" b="1" u="none" dirty="0">
                          <a:latin typeface="Calibri" panose="020F0502020204030204" pitchFamily="34" charset="0"/>
                          <a:cs typeface="Calibri" panose="020F0502020204030204" pitchFamily="34" charset="0"/>
                        </a:rPr>
                        <a:t>Renal</a:t>
                      </a:r>
                      <a:endParaRPr lang="en-US" sz="2400" u="none"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u="none" dirty="0">
                          <a:latin typeface="Calibri" panose="020F0502020204030204" pitchFamily="34" charset="0"/>
                          <a:cs typeface="Calibri" panose="020F0502020204030204" pitchFamily="34" charset="0"/>
                        </a:rPr>
                        <a:t>Dosing</a:t>
                      </a:r>
                    </a:p>
                  </a:txBody>
                  <a:tcPr/>
                </a:tc>
                <a:extLst>
                  <a:ext uri="{0D108BD9-81ED-4DB2-BD59-A6C34878D82A}">
                    <a16:rowId xmlns:a16="http://schemas.microsoft.com/office/drawing/2014/main" val="1673638758"/>
                  </a:ext>
                </a:extLst>
              </a:tr>
              <a:tr h="370840">
                <a:tc>
                  <a:txBody>
                    <a:bodyPr/>
                    <a:lstStyle/>
                    <a:p>
                      <a:r>
                        <a:rPr lang="en-US" sz="2200" dirty="0">
                          <a:latin typeface="Calibri" panose="020F0502020204030204" pitchFamily="34" charset="0"/>
                          <a:cs typeface="Calibri" panose="020F0502020204030204" pitchFamily="34" charset="0"/>
                        </a:rPr>
                        <a:t>Apixaban</a:t>
                      </a:r>
                    </a:p>
                  </a:txBody>
                  <a:tcPr/>
                </a:tc>
                <a:tc>
                  <a:txBody>
                    <a:bodyPr/>
                    <a:lstStyle/>
                    <a:p>
                      <a:r>
                        <a:rPr lang="en-US" sz="2200" dirty="0">
                          <a:latin typeface="Calibri" panose="020F0502020204030204" pitchFamily="34" charset="0"/>
                          <a:cs typeface="Calibri" panose="020F0502020204030204" pitchFamily="34" charset="0"/>
                        </a:rPr>
                        <a:t>10-12 </a:t>
                      </a:r>
                      <a:r>
                        <a:rPr lang="en-US" sz="2200" dirty="0" err="1">
                          <a:latin typeface="Calibri" panose="020F0502020204030204" pitchFamily="34" charset="0"/>
                          <a:cs typeface="Calibri" panose="020F0502020204030204" pitchFamily="34" charset="0"/>
                        </a:rPr>
                        <a:t>hrs</a:t>
                      </a:r>
                      <a:endParaRPr lang="en-US" sz="2200" dirty="0">
                        <a:latin typeface="Calibri" panose="020F0502020204030204" pitchFamily="34" charset="0"/>
                        <a:cs typeface="Calibri" panose="020F0502020204030204" pitchFamily="34" charset="0"/>
                      </a:endParaRPr>
                    </a:p>
                  </a:txBody>
                  <a:tcPr/>
                </a:tc>
                <a:tc>
                  <a:txBody>
                    <a:bodyPr/>
                    <a:lstStyle/>
                    <a:p>
                      <a:r>
                        <a:rPr lang="en-US" sz="2200" dirty="0">
                          <a:latin typeface="Calibri" panose="020F0502020204030204" pitchFamily="34" charset="0"/>
                          <a:cs typeface="Calibri" panose="020F0502020204030204" pitchFamily="34" charset="0"/>
                        </a:rPr>
                        <a:t>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a:latin typeface="Calibri" panose="020F0502020204030204" pitchFamily="34" charset="0"/>
                          <a:cs typeface="Calibri" panose="020F0502020204030204" pitchFamily="34" charset="0"/>
                        </a:rPr>
                        <a:t>5 BID, 2.5 BID*</a:t>
                      </a:r>
                    </a:p>
                  </a:txBody>
                  <a:tcPr/>
                </a:tc>
                <a:extLst>
                  <a:ext uri="{0D108BD9-81ED-4DB2-BD59-A6C34878D82A}">
                    <a16:rowId xmlns:a16="http://schemas.microsoft.com/office/drawing/2014/main" val="1465897249"/>
                  </a:ext>
                </a:extLst>
              </a:tr>
              <a:tr h="370840">
                <a:tc>
                  <a:txBody>
                    <a:bodyPr/>
                    <a:lstStyle/>
                    <a:p>
                      <a:r>
                        <a:rPr lang="en-US" sz="2200" dirty="0">
                          <a:latin typeface="Calibri" panose="020F0502020204030204" pitchFamily="34" charset="0"/>
                          <a:cs typeface="Calibri" panose="020F0502020204030204" pitchFamily="34" charset="0"/>
                        </a:rPr>
                        <a:t>Dabigatran</a:t>
                      </a:r>
                    </a:p>
                  </a:txBody>
                  <a:tcPr/>
                </a:tc>
                <a:tc>
                  <a:txBody>
                    <a:bodyPr/>
                    <a:lstStyle/>
                    <a:p>
                      <a:r>
                        <a:rPr lang="en-US" sz="2200" dirty="0">
                          <a:latin typeface="Calibri" panose="020F0502020204030204" pitchFamily="34" charset="0"/>
                          <a:cs typeface="Calibri" panose="020F0502020204030204" pitchFamily="34" charset="0"/>
                        </a:rPr>
                        <a:t>12-17 </a:t>
                      </a:r>
                      <a:r>
                        <a:rPr lang="en-US" sz="2200" dirty="0" err="1">
                          <a:latin typeface="Calibri" panose="020F0502020204030204" pitchFamily="34" charset="0"/>
                          <a:cs typeface="Calibri" panose="020F0502020204030204" pitchFamily="34" charset="0"/>
                        </a:rPr>
                        <a:t>hrs</a:t>
                      </a:r>
                      <a:endParaRPr lang="en-US" sz="2200" dirty="0">
                        <a:latin typeface="Calibri" panose="020F0502020204030204" pitchFamily="34" charset="0"/>
                        <a:cs typeface="Calibri" panose="020F0502020204030204" pitchFamily="34" charset="0"/>
                      </a:endParaRPr>
                    </a:p>
                  </a:txBody>
                  <a:tcPr/>
                </a:tc>
                <a:tc>
                  <a:txBody>
                    <a:bodyPr/>
                    <a:lstStyle/>
                    <a:p>
                      <a:r>
                        <a:rPr lang="en-US" sz="2200" dirty="0">
                          <a:latin typeface="Calibri" panose="020F0502020204030204" pitchFamily="34" charset="0"/>
                          <a:cs typeface="Calibri" panose="020F0502020204030204" pitchFamily="34" charset="0"/>
                        </a:rPr>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a:latin typeface="Calibri" panose="020F0502020204030204" pitchFamily="34" charset="0"/>
                          <a:cs typeface="Calibri" panose="020F0502020204030204" pitchFamily="34" charset="0"/>
                        </a:rPr>
                        <a:t>150 BID, </a:t>
                      </a:r>
                      <a:r>
                        <a:rPr lang="en-US" sz="2200" dirty="0">
                          <a:solidFill>
                            <a:schemeClr val="bg2">
                              <a:lumMod val="50000"/>
                            </a:schemeClr>
                          </a:solidFill>
                          <a:latin typeface="Calibri" panose="020F0502020204030204" pitchFamily="34" charset="0"/>
                          <a:cs typeface="Calibri" panose="020F0502020204030204" pitchFamily="34" charset="0"/>
                        </a:rPr>
                        <a:t>110 BID</a:t>
                      </a:r>
                      <a:r>
                        <a:rPr lang="en-US" sz="2200" dirty="0">
                          <a:latin typeface="Calibri" panose="020F0502020204030204" pitchFamily="34" charset="0"/>
                          <a:cs typeface="Calibri" panose="020F0502020204030204" pitchFamily="34" charset="0"/>
                        </a:rPr>
                        <a:t>, 75 BID*</a:t>
                      </a:r>
                    </a:p>
                  </a:txBody>
                  <a:tcPr/>
                </a:tc>
                <a:extLst>
                  <a:ext uri="{0D108BD9-81ED-4DB2-BD59-A6C34878D82A}">
                    <a16:rowId xmlns:a16="http://schemas.microsoft.com/office/drawing/2014/main" val="3938030878"/>
                  </a:ext>
                </a:extLst>
              </a:tr>
              <a:tr h="370840">
                <a:tc>
                  <a:txBody>
                    <a:bodyPr/>
                    <a:lstStyle/>
                    <a:p>
                      <a:r>
                        <a:rPr lang="en-US" sz="2200" dirty="0" err="1">
                          <a:latin typeface="Calibri" panose="020F0502020204030204" pitchFamily="34" charset="0"/>
                          <a:cs typeface="Calibri" panose="020F0502020204030204" pitchFamily="34" charset="0"/>
                        </a:rPr>
                        <a:t>Edoxaban</a:t>
                      </a:r>
                      <a:endParaRPr lang="en-US" sz="2200" dirty="0">
                        <a:latin typeface="Calibri" panose="020F0502020204030204" pitchFamily="34" charset="0"/>
                        <a:cs typeface="Calibri" panose="020F0502020204030204" pitchFamily="34" charset="0"/>
                      </a:endParaRPr>
                    </a:p>
                  </a:txBody>
                  <a:tcPr/>
                </a:tc>
                <a:tc>
                  <a:txBody>
                    <a:bodyPr/>
                    <a:lstStyle/>
                    <a:p>
                      <a:r>
                        <a:rPr lang="en-US" sz="2200" dirty="0">
                          <a:latin typeface="Calibri" panose="020F0502020204030204" pitchFamily="34" charset="0"/>
                          <a:cs typeface="Calibri" panose="020F0502020204030204" pitchFamily="34" charset="0"/>
                        </a:rPr>
                        <a:t>9-11 </a:t>
                      </a:r>
                      <a:r>
                        <a:rPr lang="en-US" sz="2200" dirty="0" err="1">
                          <a:latin typeface="Calibri" panose="020F0502020204030204" pitchFamily="34" charset="0"/>
                          <a:cs typeface="Calibri" panose="020F0502020204030204" pitchFamily="34" charset="0"/>
                        </a:rPr>
                        <a:t>hrs</a:t>
                      </a:r>
                      <a:endParaRPr lang="en-US" sz="2200" dirty="0">
                        <a:latin typeface="Calibri" panose="020F0502020204030204" pitchFamily="34" charset="0"/>
                        <a:cs typeface="Calibri" panose="020F0502020204030204" pitchFamily="34" charset="0"/>
                      </a:endParaRPr>
                    </a:p>
                  </a:txBody>
                  <a:tcPr/>
                </a:tc>
                <a:tc>
                  <a:txBody>
                    <a:bodyPr/>
                    <a:lstStyle/>
                    <a:p>
                      <a:r>
                        <a:rPr lang="en-US" sz="2200" dirty="0">
                          <a:latin typeface="Calibri" panose="020F0502020204030204" pitchFamily="34" charset="0"/>
                          <a:cs typeface="Calibri" panose="020F0502020204030204" pitchFamily="34" charset="0"/>
                        </a:rPr>
                        <a:t>35%</a:t>
                      </a:r>
                    </a:p>
                  </a:txBody>
                  <a:tcPr/>
                </a:tc>
                <a:tc>
                  <a:txBody>
                    <a:bodyPr/>
                    <a:lstStyle/>
                    <a:p>
                      <a:r>
                        <a:rPr lang="en-US" sz="2200" dirty="0">
                          <a:latin typeface="Calibri" panose="020F0502020204030204" pitchFamily="34" charset="0"/>
                          <a:cs typeface="Calibri" panose="020F0502020204030204" pitchFamily="34" charset="0"/>
                        </a:rPr>
                        <a:t>60 QD, 30 QD*, </a:t>
                      </a:r>
                      <a:r>
                        <a:rPr lang="en-US" sz="2200" dirty="0">
                          <a:solidFill>
                            <a:schemeClr val="bg2">
                              <a:lumMod val="50000"/>
                            </a:schemeClr>
                          </a:solidFill>
                          <a:latin typeface="Calibri" panose="020F0502020204030204" pitchFamily="34" charset="0"/>
                          <a:cs typeface="Calibri" panose="020F0502020204030204" pitchFamily="34" charset="0"/>
                        </a:rPr>
                        <a:t>15 QD</a:t>
                      </a:r>
                    </a:p>
                  </a:txBody>
                  <a:tcPr/>
                </a:tc>
                <a:extLst>
                  <a:ext uri="{0D108BD9-81ED-4DB2-BD59-A6C34878D82A}">
                    <a16:rowId xmlns:a16="http://schemas.microsoft.com/office/drawing/2014/main" val="1407518118"/>
                  </a:ext>
                </a:extLst>
              </a:tr>
              <a:tr h="370840">
                <a:tc>
                  <a:txBody>
                    <a:bodyPr/>
                    <a:lstStyle/>
                    <a:p>
                      <a:r>
                        <a:rPr lang="en-US" sz="2200" dirty="0">
                          <a:latin typeface="Calibri" panose="020F0502020204030204" pitchFamily="34" charset="0"/>
                          <a:cs typeface="Calibri" panose="020F0502020204030204" pitchFamily="34" charset="0"/>
                        </a:rPr>
                        <a:t>Rivaroxaban</a:t>
                      </a:r>
                    </a:p>
                  </a:txBody>
                  <a:tcPr/>
                </a:tc>
                <a:tc>
                  <a:txBody>
                    <a:bodyPr/>
                    <a:lstStyle/>
                    <a:p>
                      <a:r>
                        <a:rPr lang="en-US" sz="2200" dirty="0">
                          <a:latin typeface="Calibri" panose="020F0502020204030204" pitchFamily="34" charset="0"/>
                          <a:cs typeface="Calibri" panose="020F0502020204030204" pitchFamily="34" charset="0"/>
                        </a:rPr>
                        <a:t>6-9 </a:t>
                      </a:r>
                      <a:r>
                        <a:rPr lang="en-US" sz="2200" dirty="0" err="1">
                          <a:latin typeface="Calibri" panose="020F0502020204030204" pitchFamily="34" charset="0"/>
                          <a:cs typeface="Calibri" panose="020F0502020204030204" pitchFamily="34" charset="0"/>
                        </a:rPr>
                        <a:t>hrs</a:t>
                      </a:r>
                      <a:r>
                        <a:rPr lang="en-US" sz="2200" dirty="0">
                          <a:latin typeface="Calibri" panose="020F0502020204030204" pitchFamily="34" charset="0"/>
                          <a:cs typeface="Calibri" panose="020F0502020204030204" pitchFamily="34" charset="0"/>
                        </a:rPr>
                        <a:t> </a:t>
                      </a:r>
                    </a:p>
                  </a:txBody>
                  <a:tcPr/>
                </a:tc>
                <a:tc>
                  <a:txBody>
                    <a:bodyPr/>
                    <a:lstStyle/>
                    <a:p>
                      <a:r>
                        <a:rPr lang="en-US" sz="2200" dirty="0">
                          <a:latin typeface="Calibri" panose="020F0502020204030204" pitchFamily="34" charset="0"/>
                          <a:cs typeface="Calibri" panose="020F0502020204030204" pitchFamily="34" charset="0"/>
                        </a:rPr>
                        <a:t>35%</a:t>
                      </a:r>
                    </a:p>
                  </a:txBody>
                  <a:tcPr/>
                </a:tc>
                <a:tc>
                  <a:txBody>
                    <a:bodyPr/>
                    <a:lstStyle/>
                    <a:p>
                      <a:r>
                        <a:rPr lang="en-US" sz="2200" dirty="0">
                          <a:latin typeface="Calibri" panose="020F0502020204030204" pitchFamily="34" charset="0"/>
                          <a:cs typeface="Calibri" panose="020F0502020204030204" pitchFamily="34" charset="0"/>
                        </a:rPr>
                        <a:t>20 QD, 15 QD*, </a:t>
                      </a:r>
                      <a:r>
                        <a:rPr lang="en-US" sz="2200" dirty="0">
                          <a:solidFill>
                            <a:schemeClr val="bg2">
                              <a:lumMod val="50000"/>
                            </a:schemeClr>
                          </a:solidFill>
                          <a:latin typeface="Calibri" panose="020F0502020204030204" pitchFamily="34" charset="0"/>
                          <a:cs typeface="Calibri" panose="020F0502020204030204" pitchFamily="34" charset="0"/>
                        </a:rPr>
                        <a:t>10 QD</a:t>
                      </a:r>
                    </a:p>
                  </a:txBody>
                  <a:tcPr/>
                </a:tc>
                <a:extLst>
                  <a:ext uri="{0D108BD9-81ED-4DB2-BD59-A6C34878D82A}">
                    <a16:rowId xmlns:a16="http://schemas.microsoft.com/office/drawing/2014/main" val="545052143"/>
                  </a:ext>
                </a:extLst>
              </a:tr>
            </a:tbl>
          </a:graphicData>
        </a:graphic>
      </p:graphicFrame>
    </p:spTree>
    <p:extLst>
      <p:ext uri="{BB962C8B-B14F-4D97-AF65-F5344CB8AC3E}">
        <p14:creationId xmlns:p14="http://schemas.microsoft.com/office/powerpoint/2010/main" val="1947478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6D19E-0914-4E8F-97F1-C87F100EA19E}"/>
              </a:ext>
            </a:extLst>
          </p:cNvPr>
          <p:cNvSpPr>
            <a:spLocks noGrp="1"/>
          </p:cNvSpPr>
          <p:nvPr>
            <p:ph type="title"/>
          </p:nvPr>
        </p:nvSpPr>
        <p:spPr/>
        <p:txBody>
          <a:bodyPr/>
          <a:lstStyle/>
          <a:p>
            <a:r>
              <a:rPr lang="en-US" b="1" dirty="0"/>
              <a:t>Thromboembolism Prophylaxis</a:t>
            </a:r>
          </a:p>
        </p:txBody>
      </p:sp>
      <p:sp>
        <p:nvSpPr>
          <p:cNvPr id="7" name="Content Placeholder 17">
            <a:extLst>
              <a:ext uri="{FF2B5EF4-FFF2-40B4-BE49-F238E27FC236}">
                <a16:creationId xmlns:a16="http://schemas.microsoft.com/office/drawing/2014/main" id="{FA5C7649-3B7D-F5F6-8576-AEEF6563342C}"/>
              </a:ext>
            </a:extLst>
          </p:cNvPr>
          <p:cNvSpPr>
            <a:spLocks noGrp="1"/>
          </p:cNvSpPr>
          <p:nvPr>
            <p:ph idx="1"/>
          </p:nvPr>
        </p:nvSpPr>
        <p:spPr>
          <a:xfrm>
            <a:off x="838200" y="1285875"/>
            <a:ext cx="10515600" cy="1256603"/>
          </a:xfrm>
        </p:spPr>
        <p:txBody>
          <a:bodyPr/>
          <a:lstStyle/>
          <a:p>
            <a:r>
              <a:rPr lang="en-US" dirty="0"/>
              <a:t>Aspirin</a:t>
            </a:r>
          </a:p>
          <a:p>
            <a:r>
              <a:rPr lang="en-US" dirty="0"/>
              <a:t>Warfarin (INR 2-3)</a:t>
            </a:r>
          </a:p>
        </p:txBody>
      </p:sp>
      <p:graphicFrame>
        <p:nvGraphicFramePr>
          <p:cNvPr id="8" name="Table 7">
            <a:extLst>
              <a:ext uri="{FF2B5EF4-FFF2-40B4-BE49-F238E27FC236}">
                <a16:creationId xmlns:a16="http://schemas.microsoft.com/office/drawing/2014/main" id="{53200F6C-F881-D7F5-B7DB-F07035BC80E1}"/>
              </a:ext>
            </a:extLst>
          </p:cNvPr>
          <p:cNvGraphicFramePr>
            <a:graphicFrameLocks noGrp="1"/>
          </p:cNvGraphicFramePr>
          <p:nvPr>
            <p:extLst>
              <p:ext uri="{D42A27DB-BD31-4B8C-83A1-F6EECF244321}">
                <p14:modId xmlns:p14="http://schemas.microsoft.com/office/powerpoint/2010/main" val="2675753746"/>
              </p:ext>
            </p:extLst>
          </p:nvPr>
        </p:nvGraphicFramePr>
        <p:xfrm>
          <a:off x="838200" y="2839453"/>
          <a:ext cx="10515600" cy="216408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534599503"/>
                    </a:ext>
                  </a:extLst>
                </a:gridCol>
                <a:gridCol w="2103967">
                  <a:extLst>
                    <a:ext uri="{9D8B030D-6E8A-4147-A177-3AD203B41FA5}">
                      <a16:colId xmlns:a16="http://schemas.microsoft.com/office/drawing/2014/main" val="4254007042"/>
                    </a:ext>
                  </a:extLst>
                </a:gridCol>
                <a:gridCol w="2167466">
                  <a:extLst>
                    <a:ext uri="{9D8B030D-6E8A-4147-A177-3AD203B41FA5}">
                      <a16:colId xmlns:a16="http://schemas.microsoft.com/office/drawing/2014/main" val="4044145991"/>
                    </a:ext>
                  </a:extLst>
                </a:gridCol>
                <a:gridCol w="3615267">
                  <a:extLst>
                    <a:ext uri="{9D8B030D-6E8A-4147-A177-3AD203B41FA5}">
                      <a16:colId xmlns:a16="http://schemas.microsoft.com/office/drawing/2014/main" val="166036305"/>
                    </a:ext>
                  </a:extLst>
                </a:gridCol>
              </a:tblGrid>
              <a:tr h="370840">
                <a:tc>
                  <a:txBody>
                    <a:bodyPr/>
                    <a:lstStyle/>
                    <a:p>
                      <a:r>
                        <a:rPr lang="en-US" sz="2400" b="1" u="none" dirty="0">
                          <a:latin typeface="Calibri" panose="020F0502020204030204" pitchFamily="34" charset="0"/>
                          <a:cs typeface="Calibri" panose="020F0502020204030204" pitchFamily="34" charset="0"/>
                        </a:rPr>
                        <a:t>DOACs</a:t>
                      </a:r>
                      <a:endParaRPr lang="en-US" sz="2400" u="none" dirty="0">
                        <a:latin typeface="Calibri" panose="020F0502020204030204" pitchFamily="34" charset="0"/>
                        <a:cs typeface="Calibri" panose="020F0502020204030204" pitchFamily="34" charset="0"/>
                      </a:endParaRPr>
                    </a:p>
                  </a:txBody>
                  <a:tcPr/>
                </a:tc>
                <a:tc>
                  <a:txBody>
                    <a:bodyPr/>
                    <a:lstStyle/>
                    <a:p>
                      <a:r>
                        <a:rPr lang="en-US" sz="2400" b="1" dirty="0">
                          <a:latin typeface="Calibri" panose="020F0502020204030204" pitchFamily="34" charset="0"/>
                          <a:cs typeface="Calibri" panose="020F0502020204030204" pitchFamily="34" charset="0"/>
                        </a:rPr>
                        <a:t>Stroke</a:t>
                      </a:r>
                      <a:endParaRPr lang="en-US" sz="2400" u="none" dirty="0">
                        <a:latin typeface="Calibri" panose="020F0502020204030204" pitchFamily="34" charset="0"/>
                        <a:cs typeface="Calibri" panose="020F0502020204030204" pitchFamily="34" charset="0"/>
                      </a:endParaRPr>
                    </a:p>
                  </a:txBody>
                  <a:tcPr/>
                </a:tc>
                <a:tc>
                  <a:txBody>
                    <a:bodyPr/>
                    <a:lstStyle/>
                    <a:p>
                      <a:r>
                        <a:rPr lang="en-US" sz="2400" b="1" dirty="0">
                          <a:latin typeface="Calibri" panose="020F0502020204030204" pitchFamily="34" charset="0"/>
                          <a:cs typeface="Calibri" panose="020F0502020204030204" pitchFamily="34" charset="0"/>
                        </a:rPr>
                        <a:t>Bleeding</a:t>
                      </a:r>
                      <a:endParaRPr lang="en-US" sz="2400" u="none"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latin typeface="Calibri" panose="020F0502020204030204" pitchFamily="34" charset="0"/>
                          <a:cs typeface="Calibri" panose="020F0502020204030204" pitchFamily="34" charset="0"/>
                        </a:rPr>
                        <a:t>ICH</a:t>
                      </a:r>
                      <a:endParaRPr lang="en-US" sz="2400" b="1" u="none"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73638758"/>
                  </a:ext>
                </a:extLst>
              </a:tr>
              <a:tr h="370840">
                <a:tc>
                  <a:txBody>
                    <a:bodyPr/>
                    <a:lstStyle/>
                    <a:p>
                      <a:r>
                        <a:rPr lang="en-US" sz="2200" dirty="0">
                          <a:latin typeface="Calibri" panose="020F0502020204030204" pitchFamily="34" charset="0"/>
                          <a:cs typeface="Calibri" panose="020F0502020204030204" pitchFamily="34" charset="0"/>
                        </a:rPr>
                        <a:t>Apixaban</a:t>
                      </a:r>
                    </a:p>
                  </a:txBody>
                  <a:tcPr/>
                </a:tc>
                <a:tc>
                  <a:txBody>
                    <a:bodyPr/>
                    <a:lstStyle/>
                    <a:p>
                      <a:r>
                        <a:rPr lang="en-US" sz="2200" dirty="0">
                          <a:latin typeface="Calibri" panose="020F0502020204030204" pitchFamily="34" charset="0"/>
                          <a:cs typeface="Calibri" panose="020F0502020204030204" pitchFamily="34" charset="0"/>
                        </a:rPr>
                        <a:t>Less</a:t>
                      </a:r>
                    </a:p>
                  </a:txBody>
                  <a:tcPr/>
                </a:tc>
                <a:tc>
                  <a:txBody>
                    <a:bodyPr/>
                    <a:lstStyle/>
                    <a:p>
                      <a:r>
                        <a:rPr lang="en-US" sz="2200" dirty="0">
                          <a:latin typeface="Calibri" panose="020F0502020204030204" pitchFamily="34" charset="0"/>
                          <a:cs typeface="Calibri" panose="020F0502020204030204" pitchFamily="34" charset="0"/>
                        </a:rPr>
                        <a:t>Less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a:latin typeface="Calibri" panose="020F0502020204030204" pitchFamily="34" charset="0"/>
                          <a:cs typeface="Calibri" panose="020F0502020204030204" pitchFamily="34" charset="0"/>
                        </a:rPr>
                        <a:t>Less</a:t>
                      </a:r>
                    </a:p>
                  </a:txBody>
                  <a:tcPr/>
                </a:tc>
                <a:extLst>
                  <a:ext uri="{0D108BD9-81ED-4DB2-BD59-A6C34878D82A}">
                    <a16:rowId xmlns:a16="http://schemas.microsoft.com/office/drawing/2014/main" val="1465897249"/>
                  </a:ext>
                </a:extLst>
              </a:tr>
              <a:tr h="370840">
                <a:tc>
                  <a:txBody>
                    <a:bodyPr/>
                    <a:lstStyle/>
                    <a:p>
                      <a:r>
                        <a:rPr lang="en-US" sz="2200" dirty="0">
                          <a:latin typeface="Calibri" panose="020F0502020204030204" pitchFamily="34" charset="0"/>
                          <a:cs typeface="Calibri" panose="020F0502020204030204" pitchFamily="34" charset="0"/>
                        </a:rPr>
                        <a:t>Dabigatran</a:t>
                      </a:r>
                    </a:p>
                  </a:txBody>
                  <a:tcPr/>
                </a:tc>
                <a:tc>
                  <a:txBody>
                    <a:bodyPr/>
                    <a:lstStyle/>
                    <a:p>
                      <a:r>
                        <a:rPr lang="en-US" sz="2200" dirty="0">
                          <a:latin typeface="Calibri" panose="020F0502020204030204" pitchFamily="34" charset="0"/>
                          <a:cs typeface="Calibri" panose="020F0502020204030204" pitchFamily="34" charset="0"/>
                        </a:rPr>
                        <a:t>Less</a:t>
                      </a:r>
                    </a:p>
                  </a:txBody>
                  <a:tcPr/>
                </a:tc>
                <a:tc>
                  <a:txBody>
                    <a:bodyPr/>
                    <a:lstStyle/>
                    <a:p>
                      <a:r>
                        <a:rPr lang="en-US" sz="2200" dirty="0">
                          <a:latin typeface="Calibri" panose="020F0502020204030204" pitchFamily="34" charset="0"/>
                          <a:cs typeface="Calibri" panose="020F0502020204030204" pitchFamily="34" charset="0"/>
                        </a:rPr>
                        <a:t>Same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Less</a:t>
                      </a:r>
                      <a:endParaRPr lang="en-US" sz="2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38030878"/>
                  </a:ext>
                </a:extLst>
              </a:tr>
              <a:tr h="370840">
                <a:tc>
                  <a:txBody>
                    <a:bodyPr/>
                    <a:lstStyle/>
                    <a:p>
                      <a:r>
                        <a:rPr lang="en-US" sz="2200" dirty="0" err="1">
                          <a:latin typeface="Calibri" panose="020F0502020204030204" pitchFamily="34" charset="0"/>
                          <a:cs typeface="Calibri" panose="020F0502020204030204" pitchFamily="34" charset="0"/>
                        </a:rPr>
                        <a:t>Edoxaban</a:t>
                      </a:r>
                      <a:endParaRPr lang="en-US" sz="2200" dirty="0">
                        <a:latin typeface="Calibri" panose="020F0502020204030204" pitchFamily="34" charset="0"/>
                        <a:cs typeface="Calibri" panose="020F0502020204030204" pitchFamily="34" charset="0"/>
                      </a:endParaRPr>
                    </a:p>
                  </a:txBody>
                  <a:tcPr/>
                </a:tc>
                <a:tc>
                  <a:txBody>
                    <a:bodyPr/>
                    <a:lstStyle/>
                    <a:p>
                      <a:r>
                        <a:rPr lang="en-US" sz="2200" dirty="0">
                          <a:latin typeface="Calibri" panose="020F0502020204030204" pitchFamily="34" charset="0"/>
                          <a:cs typeface="Calibri" panose="020F0502020204030204" pitchFamily="34" charset="0"/>
                        </a:rPr>
                        <a:t>Same</a:t>
                      </a:r>
                    </a:p>
                  </a:txBody>
                  <a:tcPr/>
                </a:tc>
                <a:tc>
                  <a:txBody>
                    <a:bodyPr/>
                    <a:lstStyle/>
                    <a:p>
                      <a:r>
                        <a:rPr lang="en-US" sz="2200" dirty="0">
                          <a:latin typeface="Calibri" panose="020F0502020204030204" pitchFamily="34" charset="0"/>
                          <a:cs typeface="Calibri" panose="020F0502020204030204" pitchFamily="34" charset="0"/>
                        </a:rPr>
                        <a:t>Less</a:t>
                      </a:r>
                    </a:p>
                  </a:txBody>
                  <a:tcPr/>
                </a:tc>
                <a:tc>
                  <a:txBody>
                    <a:bodyPr/>
                    <a:lstStyle/>
                    <a:p>
                      <a:r>
                        <a:rPr kumimoji="0" lang="en-US" sz="2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Less</a:t>
                      </a:r>
                      <a:endParaRPr lang="en-US" sz="2200" dirty="0">
                        <a:solidFill>
                          <a:schemeClr val="bg2">
                            <a:lumMod val="50000"/>
                          </a:schemeClr>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07518118"/>
                  </a:ext>
                </a:extLst>
              </a:tr>
              <a:tr h="370840">
                <a:tc>
                  <a:txBody>
                    <a:bodyPr/>
                    <a:lstStyle/>
                    <a:p>
                      <a:r>
                        <a:rPr lang="en-US" sz="2200" dirty="0">
                          <a:latin typeface="Calibri" panose="020F0502020204030204" pitchFamily="34" charset="0"/>
                          <a:cs typeface="Calibri" panose="020F0502020204030204" pitchFamily="34" charset="0"/>
                        </a:rPr>
                        <a:t>Rivaroxaban</a:t>
                      </a:r>
                    </a:p>
                  </a:txBody>
                  <a:tcPr/>
                </a:tc>
                <a:tc>
                  <a:txBody>
                    <a:bodyPr/>
                    <a:lstStyle/>
                    <a:p>
                      <a:r>
                        <a:rPr lang="en-US" sz="2200" dirty="0">
                          <a:latin typeface="Calibri" panose="020F0502020204030204" pitchFamily="34" charset="0"/>
                          <a:cs typeface="Calibri" panose="020F0502020204030204" pitchFamily="34" charset="0"/>
                        </a:rPr>
                        <a:t>Same</a:t>
                      </a:r>
                    </a:p>
                  </a:txBody>
                  <a:tcPr/>
                </a:tc>
                <a:tc>
                  <a:txBody>
                    <a:bodyPr/>
                    <a:lstStyle/>
                    <a:p>
                      <a:r>
                        <a:rPr lang="en-US" sz="2200" dirty="0">
                          <a:latin typeface="Calibri" panose="020F0502020204030204" pitchFamily="34" charset="0"/>
                          <a:cs typeface="Calibri" panose="020F0502020204030204" pitchFamily="34" charset="0"/>
                        </a:rPr>
                        <a:t>Same</a:t>
                      </a:r>
                    </a:p>
                  </a:txBody>
                  <a:tcPr/>
                </a:tc>
                <a:tc>
                  <a:txBody>
                    <a:bodyPr/>
                    <a:lstStyle/>
                    <a:p>
                      <a:r>
                        <a:rPr kumimoji="0" lang="en-US" sz="2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Less</a:t>
                      </a:r>
                      <a:endParaRPr lang="en-US" sz="2200" dirty="0">
                        <a:solidFill>
                          <a:schemeClr val="bg2">
                            <a:lumMod val="50000"/>
                          </a:schemeClr>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45052143"/>
                  </a:ext>
                </a:extLst>
              </a:tr>
            </a:tbl>
          </a:graphicData>
        </a:graphic>
      </p:graphicFrame>
    </p:spTree>
    <p:extLst>
      <p:ext uri="{BB962C8B-B14F-4D97-AF65-F5344CB8AC3E}">
        <p14:creationId xmlns:p14="http://schemas.microsoft.com/office/powerpoint/2010/main" val="3575556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6D19E-0914-4E8F-97F1-C87F100EA19E}"/>
              </a:ext>
            </a:extLst>
          </p:cNvPr>
          <p:cNvSpPr>
            <a:spLocks noGrp="1"/>
          </p:cNvSpPr>
          <p:nvPr>
            <p:ph type="title"/>
          </p:nvPr>
        </p:nvSpPr>
        <p:spPr>
          <a:xfrm>
            <a:off x="838200" y="-1"/>
            <a:ext cx="10515600" cy="1105949"/>
          </a:xfrm>
        </p:spPr>
        <p:txBody>
          <a:bodyPr/>
          <a:lstStyle/>
          <a:p>
            <a:r>
              <a:rPr lang="en-US"/>
              <a:t>DOAC Dose Reduction</a:t>
            </a:r>
            <a:endParaRPr lang="en-US" dirty="0"/>
          </a:p>
        </p:txBody>
      </p:sp>
      <p:graphicFrame>
        <p:nvGraphicFramePr>
          <p:cNvPr id="10" name="Table 9">
            <a:extLst>
              <a:ext uri="{FF2B5EF4-FFF2-40B4-BE49-F238E27FC236}">
                <a16:creationId xmlns:a16="http://schemas.microsoft.com/office/drawing/2014/main" id="{EA930A8A-7F56-C54A-0E79-0B1160C4FB27}"/>
              </a:ext>
            </a:extLst>
          </p:cNvPr>
          <p:cNvGraphicFramePr>
            <a:graphicFrameLocks noGrp="1"/>
          </p:cNvGraphicFramePr>
          <p:nvPr>
            <p:extLst>
              <p:ext uri="{D42A27DB-BD31-4B8C-83A1-F6EECF244321}">
                <p14:modId xmlns:p14="http://schemas.microsoft.com/office/powerpoint/2010/main" val="4113651128"/>
              </p:ext>
            </p:extLst>
          </p:nvPr>
        </p:nvGraphicFramePr>
        <p:xfrm>
          <a:off x="838200" y="2007220"/>
          <a:ext cx="10515600" cy="3505200"/>
        </p:xfrm>
        <a:graphic>
          <a:graphicData uri="http://schemas.openxmlformats.org/drawingml/2006/table">
            <a:tbl>
              <a:tblPr firstRow="1" bandRow="1">
                <a:tableStyleId>{5C22544A-7EE6-4342-B048-85BDC9FD1C3A}</a:tableStyleId>
              </a:tblPr>
              <a:tblGrid>
                <a:gridCol w="4006250">
                  <a:extLst>
                    <a:ext uri="{9D8B030D-6E8A-4147-A177-3AD203B41FA5}">
                      <a16:colId xmlns:a16="http://schemas.microsoft.com/office/drawing/2014/main" val="534599503"/>
                    </a:ext>
                  </a:extLst>
                </a:gridCol>
                <a:gridCol w="3206291">
                  <a:extLst>
                    <a:ext uri="{9D8B030D-6E8A-4147-A177-3AD203B41FA5}">
                      <a16:colId xmlns:a16="http://schemas.microsoft.com/office/drawing/2014/main" val="4254007042"/>
                    </a:ext>
                  </a:extLst>
                </a:gridCol>
                <a:gridCol w="3303059">
                  <a:extLst>
                    <a:ext uri="{9D8B030D-6E8A-4147-A177-3AD203B41FA5}">
                      <a16:colId xmlns:a16="http://schemas.microsoft.com/office/drawing/2014/main" val="4044145991"/>
                    </a:ext>
                  </a:extLst>
                </a:gridCol>
              </a:tblGrid>
              <a:tr h="370840">
                <a:tc>
                  <a:txBody>
                    <a:bodyPr/>
                    <a:lstStyle/>
                    <a:p>
                      <a:r>
                        <a:rPr lang="en-US" sz="2400" b="1" u="none" dirty="0">
                          <a:latin typeface="Calibri" panose="020F0502020204030204" pitchFamily="34" charset="0"/>
                          <a:cs typeface="Calibri" panose="020F0502020204030204" pitchFamily="34" charset="0"/>
                        </a:rPr>
                        <a:t>DOACs</a:t>
                      </a:r>
                      <a:endParaRPr lang="en-US" sz="2400" u="none" dirty="0">
                        <a:latin typeface="Calibri" panose="020F0502020204030204" pitchFamily="34" charset="0"/>
                        <a:cs typeface="Calibri" panose="020F0502020204030204" pitchFamily="34" charset="0"/>
                      </a:endParaRPr>
                    </a:p>
                  </a:txBody>
                  <a:tcPr/>
                </a:tc>
                <a:tc>
                  <a:txBody>
                    <a:bodyPr/>
                    <a:lstStyle/>
                    <a:p>
                      <a:r>
                        <a:rPr lang="en-US" sz="2400" b="1" dirty="0">
                          <a:latin typeface="Calibri" panose="020F0502020204030204" pitchFamily="34" charset="0"/>
                          <a:cs typeface="Calibri" panose="020F0502020204030204" pitchFamily="34" charset="0"/>
                        </a:rPr>
                        <a:t>Criteria</a:t>
                      </a:r>
                      <a:endParaRPr lang="en-US" sz="2400" u="none" dirty="0">
                        <a:latin typeface="Calibri" panose="020F0502020204030204" pitchFamily="34" charset="0"/>
                        <a:cs typeface="Calibri" panose="020F0502020204030204" pitchFamily="34" charset="0"/>
                      </a:endParaRPr>
                    </a:p>
                  </a:txBody>
                  <a:tcPr/>
                </a:tc>
                <a:tc>
                  <a:txBody>
                    <a:bodyPr/>
                    <a:lstStyle/>
                    <a:p>
                      <a:r>
                        <a:rPr lang="en-US" sz="2400" b="1" dirty="0">
                          <a:latin typeface="Calibri" panose="020F0502020204030204" pitchFamily="34" charset="0"/>
                          <a:cs typeface="Calibri" panose="020F0502020204030204" pitchFamily="34" charset="0"/>
                        </a:rPr>
                        <a:t>Dose Change</a:t>
                      </a:r>
                      <a:endParaRPr lang="en-US" sz="2400" u="none"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73638758"/>
                  </a:ext>
                </a:extLst>
              </a:tr>
              <a:tr h="370840">
                <a:tc>
                  <a:txBody>
                    <a:bodyPr/>
                    <a:lstStyle/>
                    <a:p>
                      <a:r>
                        <a:rPr lang="en-US" sz="2200" dirty="0">
                          <a:latin typeface="Calibri" panose="020F0502020204030204" pitchFamily="34" charset="0"/>
                          <a:cs typeface="Calibri" panose="020F0502020204030204" pitchFamily="34" charset="0"/>
                        </a:rPr>
                        <a:t>Apixaban</a:t>
                      </a:r>
                    </a:p>
                  </a:txBody>
                  <a:tcPr/>
                </a:tc>
                <a:tc>
                  <a:txBody>
                    <a:bodyPr/>
                    <a:lstStyle/>
                    <a:p>
                      <a:pPr marL="0" indent="0">
                        <a:buNone/>
                        <a:tabLst>
                          <a:tab pos="4405313" algn="ctr"/>
                          <a:tab pos="8229600" algn="ctr"/>
                        </a:tabLst>
                      </a:pPr>
                      <a:r>
                        <a:rPr lang="en-US" sz="2200" dirty="0">
                          <a:latin typeface="Calibri" panose="020F0502020204030204" pitchFamily="34" charset="0"/>
                          <a:cs typeface="Calibri" panose="020F0502020204030204" pitchFamily="34" charset="0"/>
                        </a:rPr>
                        <a:t>2/3 older than 80 </a:t>
                      </a:r>
                      <a:r>
                        <a:rPr lang="en-US" sz="2200" dirty="0" err="1">
                          <a:latin typeface="Calibri" panose="020F0502020204030204" pitchFamily="34" charset="0"/>
                          <a:cs typeface="Calibri" panose="020F0502020204030204" pitchFamily="34" charset="0"/>
                        </a:rPr>
                        <a:t>yr</a:t>
                      </a:r>
                      <a:r>
                        <a:rPr lang="en-US" sz="2200" dirty="0">
                          <a:latin typeface="Calibri" panose="020F0502020204030204" pitchFamily="34" charset="0"/>
                          <a:cs typeface="Calibri" panose="020F0502020204030204" pitchFamily="34" charset="0"/>
                        </a:rPr>
                        <a:t>,</a:t>
                      </a: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Wt. less than </a:t>
                      </a:r>
                      <a:r>
                        <a:rPr lang="en-US" altLang="en-US" sz="2200" dirty="0">
                          <a:latin typeface="Calibri" panose="020F0502020204030204" pitchFamily="34" charset="0"/>
                          <a:cs typeface="Calibri" panose="020F0502020204030204" pitchFamily="34" charset="0"/>
                        </a:rPr>
                        <a:t>6</a:t>
                      </a:r>
                      <a:r>
                        <a:rPr lang="en-US" sz="2200" dirty="0">
                          <a:latin typeface="Calibri" panose="020F0502020204030204" pitchFamily="34" charset="0"/>
                          <a:cs typeface="Calibri" panose="020F0502020204030204" pitchFamily="34" charset="0"/>
                        </a:rPr>
                        <a:t>0 kg, </a:t>
                      </a:r>
                    </a:p>
                    <a:p>
                      <a:pPr marL="0" indent="0">
                        <a:buNone/>
                        <a:tabLst>
                          <a:tab pos="4405313" algn="ctr"/>
                          <a:tab pos="8229600" algn="ctr"/>
                        </a:tabLst>
                      </a:pPr>
                      <a:r>
                        <a:rPr lang="en-US" sz="2200" dirty="0">
                          <a:latin typeface="Calibri" panose="020F0502020204030204" pitchFamily="34" charset="0"/>
                          <a:cs typeface="Calibri" panose="020F0502020204030204" pitchFamily="34" charset="0"/>
                        </a:rPr>
                        <a:t>Cr</a:t>
                      </a:r>
                      <a:r>
                        <a:rPr lang="en-US" sz="2200" dirty="0">
                          <a:solidFill>
                            <a:srgbClr val="FF0000"/>
                          </a:solidFill>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greater than 1.5 mg/dl </a:t>
                      </a:r>
                    </a:p>
                  </a:txBody>
                  <a:tcPr/>
                </a:tc>
                <a:tc>
                  <a:txBody>
                    <a:bodyPr/>
                    <a:lstStyle/>
                    <a:p>
                      <a:r>
                        <a:rPr lang="en-US" sz="2200" dirty="0">
                          <a:latin typeface="Calibri" panose="020F0502020204030204" pitchFamily="34" charset="0"/>
                          <a:cs typeface="Calibri" panose="020F0502020204030204" pitchFamily="34" charset="0"/>
                        </a:rPr>
                        <a:t>5.0 → 2.5 mg BID</a:t>
                      </a:r>
                    </a:p>
                  </a:txBody>
                  <a:tcPr/>
                </a:tc>
                <a:extLst>
                  <a:ext uri="{0D108BD9-81ED-4DB2-BD59-A6C34878D82A}">
                    <a16:rowId xmlns:a16="http://schemas.microsoft.com/office/drawing/2014/main" val="1465897249"/>
                  </a:ext>
                </a:extLst>
              </a:tr>
              <a:tr h="370840">
                <a:tc>
                  <a:txBody>
                    <a:bodyPr/>
                    <a:lstStyle/>
                    <a:p>
                      <a:r>
                        <a:rPr lang="en-US" sz="2200" dirty="0">
                          <a:latin typeface="Calibri" panose="020F0502020204030204" pitchFamily="34" charset="0"/>
                          <a:cs typeface="Calibri" panose="020F0502020204030204" pitchFamily="34" charset="0"/>
                        </a:rPr>
                        <a:t>Dabigatran</a:t>
                      </a:r>
                    </a:p>
                  </a:txBody>
                  <a:tcPr/>
                </a:tc>
                <a:tc>
                  <a:txBody>
                    <a:bodyPr/>
                    <a:lstStyle/>
                    <a:p>
                      <a:r>
                        <a:rPr lang="en-US" sz="2200" dirty="0">
                          <a:latin typeface="Calibri" panose="020F0502020204030204" pitchFamily="34" charset="0"/>
                          <a:cs typeface="Calibri" panose="020F0502020204030204" pitchFamily="34" charset="0"/>
                        </a:rPr>
                        <a:t>ESRD</a:t>
                      </a:r>
                    </a:p>
                  </a:txBody>
                  <a:tcPr/>
                </a:tc>
                <a:tc>
                  <a:txBody>
                    <a:bodyPr/>
                    <a:lstStyle/>
                    <a:p>
                      <a:r>
                        <a:rPr lang="en-US" sz="2200" dirty="0">
                          <a:latin typeface="Calibri" panose="020F0502020204030204" pitchFamily="34" charset="0"/>
                          <a:cs typeface="Calibri" panose="020F0502020204030204" pitchFamily="34" charset="0"/>
                        </a:rPr>
                        <a:t>150 → 75 BID</a:t>
                      </a:r>
                    </a:p>
                  </a:txBody>
                  <a:tcPr/>
                </a:tc>
                <a:extLst>
                  <a:ext uri="{0D108BD9-81ED-4DB2-BD59-A6C34878D82A}">
                    <a16:rowId xmlns:a16="http://schemas.microsoft.com/office/drawing/2014/main" val="3938030878"/>
                  </a:ext>
                </a:extLst>
              </a:tr>
              <a:tr h="370840">
                <a:tc>
                  <a:txBody>
                    <a:bodyPr/>
                    <a:lstStyle/>
                    <a:p>
                      <a:r>
                        <a:rPr lang="en-US" sz="2200" dirty="0" err="1">
                          <a:latin typeface="Calibri" panose="020F0502020204030204" pitchFamily="34" charset="0"/>
                          <a:cs typeface="Calibri" panose="020F0502020204030204" pitchFamily="34" charset="0"/>
                        </a:rPr>
                        <a:t>Edoxaban</a:t>
                      </a:r>
                      <a:endParaRPr lang="en-US" sz="2200" dirty="0">
                        <a:latin typeface="Calibri" panose="020F0502020204030204" pitchFamily="34" charset="0"/>
                        <a:cs typeface="Calibri" panose="020F0502020204030204" pitchFamily="34" charset="0"/>
                      </a:endParaRPr>
                    </a:p>
                  </a:txBody>
                  <a:tcPr/>
                </a:tc>
                <a:tc>
                  <a:txBody>
                    <a:bodyPr/>
                    <a:lstStyle/>
                    <a:p>
                      <a:pPr marL="0" indent="0">
                        <a:buNone/>
                        <a:tabLst>
                          <a:tab pos="4405313" algn="ctr"/>
                          <a:tab pos="8229600" algn="ctr"/>
                        </a:tabLst>
                      </a:pPr>
                      <a:r>
                        <a:rPr lang="en-US" altLang="en-US" sz="2200" dirty="0" err="1">
                          <a:latin typeface="Calibri" panose="020F0502020204030204" pitchFamily="34" charset="0"/>
                          <a:cs typeface="Calibri" panose="020F0502020204030204" pitchFamily="34" charset="0"/>
                        </a:rPr>
                        <a:t>CrCl</a:t>
                      </a:r>
                      <a:r>
                        <a:rPr lang="en-US" altLang="en-US" sz="2200" dirty="0">
                          <a:latin typeface="Calibri" panose="020F0502020204030204" pitchFamily="34" charset="0"/>
                          <a:cs typeface="Calibri" panose="020F0502020204030204" pitchFamily="34" charset="0"/>
                        </a:rPr>
                        <a:t> 30 to 50 ml/min </a:t>
                      </a:r>
                    </a:p>
                    <a:p>
                      <a:pPr marL="0" indent="0">
                        <a:buNone/>
                        <a:tabLst>
                          <a:tab pos="4405313" algn="ctr"/>
                          <a:tab pos="8229600" algn="ctr"/>
                        </a:tabLst>
                      </a:pPr>
                      <a:r>
                        <a:rPr lang="en-US" altLang="en-US" sz="2200" dirty="0">
                          <a:latin typeface="Calibri" panose="020F0502020204030204" pitchFamily="34" charset="0"/>
                          <a:cs typeface="Calibri" panose="020F0502020204030204" pitchFamily="34" charset="0"/>
                        </a:rPr>
                        <a:t>Strong PGP inhibitor</a:t>
                      </a:r>
                    </a:p>
                    <a:p>
                      <a:pPr marL="0" indent="0">
                        <a:buNone/>
                        <a:tabLst>
                          <a:tab pos="4405313" algn="ctr"/>
                          <a:tab pos="8229600" algn="ctr"/>
                        </a:tabLst>
                      </a:pPr>
                      <a:r>
                        <a:rPr lang="en-US" altLang="en-US" sz="2200" dirty="0">
                          <a:latin typeface="Calibri" panose="020F0502020204030204" pitchFamily="34" charset="0"/>
                          <a:cs typeface="Calibri" panose="020F0502020204030204" pitchFamily="34" charset="0"/>
                        </a:rPr>
                        <a:t>Wt. less than 60 kg</a:t>
                      </a:r>
                      <a:endParaRPr lang="en-US" sz="2200" dirty="0">
                        <a:latin typeface="Calibri" panose="020F0502020204030204" pitchFamily="34" charset="0"/>
                        <a:cs typeface="Calibri" panose="020F0502020204030204" pitchFamily="34" charset="0"/>
                      </a:endParaRPr>
                    </a:p>
                  </a:txBody>
                  <a:tcPr/>
                </a:tc>
                <a:tc>
                  <a:txBody>
                    <a:bodyPr/>
                    <a:lstStyle/>
                    <a:p>
                      <a:r>
                        <a:rPr lang="en-US" sz="2200" dirty="0">
                          <a:latin typeface="Calibri" panose="020F0502020204030204" pitchFamily="34" charset="0"/>
                          <a:cs typeface="Calibri" panose="020F0502020204030204" pitchFamily="34" charset="0"/>
                        </a:rPr>
                        <a:t>60 → 30 mg QD</a:t>
                      </a:r>
                    </a:p>
                  </a:txBody>
                  <a:tcPr/>
                </a:tc>
                <a:extLst>
                  <a:ext uri="{0D108BD9-81ED-4DB2-BD59-A6C34878D82A}">
                    <a16:rowId xmlns:a16="http://schemas.microsoft.com/office/drawing/2014/main" val="1407518118"/>
                  </a:ext>
                </a:extLst>
              </a:tr>
              <a:tr h="370840">
                <a:tc>
                  <a:txBody>
                    <a:bodyPr/>
                    <a:lstStyle/>
                    <a:p>
                      <a:r>
                        <a:rPr lang="en-US" sz="2200" dirty="0">
                          <a:latin typeface="Calibri" panose="020F0502020204030204" pitchFamily="34" charset="0"/>
                          <a:cs typeface="Calibri" panose="020F0502020204030204" pitchFamily="34" charset="0"/>
                        </a:rPr>
                        <a:t>Rivaroxaban</a:t>
                      </a:r>
                    </a:p>
                  </a:txBody>
                  <a:tcPr/>
                </a:tc>
                <a:tc>
                  <a:txBody>
                    <a:bodyPr/>
                    <a:lstStyle/>
                    <a:p>
                      <a:r>
                        <a:rPr lang="en-US" sz="2200" dirty="0" err="1">
                          <a:latin typeface="Calibri" panose="020F0502020204030204" pitchFamily="34" charset="0"/>
                          <a:cs typeface="Calibri" panose="020F0502020204030204" pitchFamily="34" charset="0"/>
                        </a:rPr>
                        <a:t>CrCl</a:t>
                      </a:r>
                      <a:r>
                        <a:rPr lang="en-US" sz="2200" dirty="0">
                          <a:latin typeface="Calibri" panose="020F0502020204030204" pitchFamily="34" charset="0"/>
                          <a:cs typeface="Calibri" panose="020F0502020204030204" pitchFamily="34" charset="0"/>
                        </a:rPr>
                        <a:t> 30 to </a:t>
                      </a:r>
                      <a:r>
                        <a:rPr lang="en-US" altLang="en-US" sz="2200" dirty="0">
                          <a:latin typeface="Calibri" panose="020F0502020204030204" pitchFamily="34" charset="0"/>
                          <a:cs typeface="Calibri" panose="020F0502020204030204" pitchFamily="34" charset="0"/>
                        </a:rPr>
                        <a:t>5</a:t>
                      </a:r>
                      <a:r>
                        <a:rPr lang="en-US" sz="2200" dirty="0">
                          <a:latin typeface="Calibri" panose="020F0502020204030204" pitchFamily="34" charset="0"/>
                          <a:cs typeface="Calibri" panose="020F0502020204030204" pitchFamily="34" charset="0"/>
                        </a:rPr>
                        <a:t>0 ml/min</a:t>
                      </a:r>
                    </a:p>
                  </a:txBody>
                  <a:tcPr/>
                </a:tc>
                <a:tc>
                  <a:txBody>
                    <a:bodyPr/>
                    <a:lstStyle/>
                    <a:p>
                      <a:r>
                        <a:rPr lang="en-US" sz="2200" dirty="0">
                          <a:latin typeface="Calibri" panose="020F0502020204030204" pitchFamily="34" charset="0"/>
                          <a:cs typeface="Calibri" panose="020F0502020204030204" pitchFamily="34" charset="0"/>
                        </a:rPr>
                        <a:t>20 → 15 mg QD</a:t>
                      </a:r>
                    </a:p>
                  </a:txBody>
                  <a:tcPr/>
                </a:tc>
                <a:extLst>
                  <a:ext uri="{0D108BD9-81ED-4DB2-BD59-A6C34878D82A}">
                    <a16:rowId xmlns:a16="http://schemas.microsoft.com/office/drawing/2014/main" val="545052143"/>
                  </a:ext>
                </a:extLst>
              </a:tr>
            </a:tbl>
          </a:graphicData>
        </a:graphic>
      </p:graphicFrame>
    </p:spTree>
    <p:extLst>
      <p:ext uri="{BB962C8B-B14F-4D97-AF65-F5344CB8AC3E}">
        <p14:creationId xmlns:p14="http://schemas.microsoft.com/office/powerpoint/2010/main" val="923328381"/>
      </p:ext>
    </p:extLst>
  </p:cSld>
  <p:clrMapOvr>
    <a:masterClrMapping/>
  </p:clrMapOvr>
</p:sld>
</file>

<file path=ppt/theme/theme1.xml><?xml version="1.0" encoding="utf-8"?>
<a:theme xmlns:a="http://schemas.openxmlformats.org/drawingml/2006/main" name="DukeHeartOTG-Dec20">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ukeHeartOTG-Dec20" id="{656702E6-AFD5-B64D-B922-50C01D458BF2}" vid="{8F9CDEC0-C36A-9544-86EC-D9D88437D7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9E6838-F9EE-40E0-AE38-F00FFBF9053C}"/>
</file>

<file path=customXml/itemProps2.xml><?xml version="1.0" encoding="utf-8"?>
<ds:datastoreItem xmlns:ds="http://schemas.openxmlformats.org/officeDocument/2006/customXml" ds:itemID="{EE6EEF22-62AE-4276-B4A7-2FB1C9CB69A8}">
  <ds:schemaRefs>
    <ds:schemaRef ds:uri="a9d8bbac-cce3-475c-b9fe-65ecbcec7edd"/>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documentManagement/types"/>
    <ds:schemaRef ds:uri="http://purl.org/dc/elements/1.1/"/>
    <ds:schemaRef ds:uri="f55e9ad1-4522-4e5b-8d2e-6f450f6d945f"/>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7981222E-0BB8-4AF8-89FE-E4E7DAA618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DukeHeartOTG-Dec20</Template>
  <TotalTime>6900</TotalTime>
  <Words>949</Words>
  <Application>Microsoft Macintosh PowerPoint</Application>
  <PresentationFormat>Widescreen</PresentationFormat>
  <Paragraphs>176</Paragraphs>
  <Slides>12</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Century Gothic</vt:lpstr>
      <vt:lpstr>Symbol</vt:lpstr>
      <vt:lpstr>Trebuchet MS</vt:lpstr>
      <vt:lpstr>DukeHeartOTG-Dec20</vt:lpstr>
      <vt:lpstr>Office Theme</vt:lpstr>
      <vt:lpstr>Oral Anticoagulation Management in Patients with Atrial Fibrillation</vt:lpstr>
      <vt:lpstr>PowerPoint Presentation</vt:lpstr>
      <vt:lpstr>Disclaimer</vt:lpstr>
      <vt:lpstr>Disclosures</vt:lpstr>
      <vt:lpstr>Atrial Fibrillation</vt:lpstr>
      <vt:lpstr>Thromboembolic Risk CHA2DS2-VASc</vt:lpstr>
      <vt:lpstr>Thromboembolism Prophylaxis</vt:lpstr>
      <vt:lpstr>Thromboembolism Prophylaxis</vt:lpstr>
      <vt:lpstr>DOAC Dose Reduction</vt:lpstr>
      <vt:lpstr>DOAC Under-Dosing</vt:lpstr>
      <vt:lpstr>The Real Opportunity = Rx More Patients Preventable Strokes from AF</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Anticoagulation Management in Patients with Atrial Fibrillation</dc:title>
  <dc:subject/>
  <dc:creator>MedEd On The Go</dc:creator>
  <cp:keywords/>
  <dc:description/>
  <cp:lastModifiedBy>Harley Kidner</cp:lastModifiedBy>
  <cp:revision>46</cp:revision>
  <dcterms:created xsi:type="dcterms:W3CDTF">2023-12-06T20:33:47Z</dcterms:created>
  <dcterms:modified xsi:type="dcterms:W3CDTF">2024-01-18T18:57:14Z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y fmtid="{D5CDD505-2E9C-101B-9397-08002B2CF9AE}" pid="3" name="MediaServiceImageTags">
    <vt:lpwstr/>
  </property>
</Properties>
</file>