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93" r:id="rId5"/>
    <p:sldMasterId id="2147483710" r:id="rId6"/>
  </p:sldMasterIdLst>
  <p:notesMasterIdLst>
    <p:notesMasterId r:id="rId29"/>
  </p:notesMasterIdLst>
  <p:sldIdLst>
    <p:sldId id="256" r:id="rId7"/>
    <p:sldId id="265" r:id="rId8"/>
    <p:sldId id="2147478237" r:id="rId9"/>
    <p:sldId id="2145706066" r:id="rId10"/>
    <p:sldId id="262" r:id="rId11"/>
    <p:sldId id="345" r:id="rId12"/>
    <p:sldId id="2147478228" r:id="rId13"/>
    <p:sldId id="2145706067" r:id="rId14"/>
    <p:sldId id="2145706068" r:id="rId15"/>
    <p:sldId id="2145706073" r:id="rId16"/>
    <p:sldId id="268" r:id="rId17"/>
    <p:sldId id="2145706074" r:id="rId18"/>
    <p:sldId id="2145706071" r:id="rId19"/>
    <p:sldId id="2145706059" r:id="rId20"/>
    <p:sldId id="2145706061" r:id="rId21"/>
    <p:sldId id="2145706062" r:id="rId22"/>
    <p:sldId id="2145706060" r:id="rId23"/>
    <p:sldId id="2145706065" r:id="rId24"/>
    <p:sldId id="320" r:id="rId25"/>
    <p:sldId id="322" r:id="rId26"/>
    <p:sldId id="2145706056" r:id="rId27"/>
    <p:sldId id="26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48" userDrawn="1">
          <p15:clr>
            <a:srgbClr val="A4A3A4"/>
          </p15:clr>
        </p15:guide>
        <p15:guide id="2" pos="3840" userDrawn="1">
          <p15:clr>
            <a:srgbClr val="A4A3A4"/>
          </p15:clr>
        </p15:guide>
        <p15:guide id="3" pos="710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A65102-597A-C4D6-4A5A-EC0FC2E22EFC}" name="Susan Diaz" initials="SD" userId="S::sdiaz@ushealthconnect.com::0160f941-b42d-4e94-b274-ad4158d91f49" providerId="AD"/>
  <p188:author id="{80E1E611-09C8-A626-D19A-B9AAF581EA15}" name="Sharma, Mike" initials="SM" userId="S::mike.sharma@PHRI.CA::fcd312e1-e9b7-4935-a14a-05c77115ec19" providerId="AD"/>
  <p188:author id="{B8EE6C36-20C4-65E1-2DFE-451279FB28B0}" name="Vin Kalathiveetil" initials="VK" userId="S::vink@ushealthconnect.com::1aa2e0d2-9ff1-4f24-98ac-64b5f8166875" providerId="AD"/>
  <p188:author id="{4495DA5B-F2E9-FB19-2E22-2ECB4B4B7BBF}" name="Mike Brand" initials="MB" userId="S::mbrand@ushealthconnect.com::faed2f21-9fda-496e-bf6c-18009a9d051d" providerId="AD"/>
  <p188:author id="{0D3E8F6D-079D-90E1-BDDC-53E58A34EFC9}" name="John McGuire" initials="JM" userId="S::jmcguire@ushealthconnect.com::a260c3a6-323d-44f1-8ccf-baa6a40d9a7d" providerId="AD"/>
  <p188:author id="{0687B19D-8269-EC7C-2ED0-A643C948A569}" name="Olivia Marshall" initials="OM" userId="S::OMarshall@ushealthconnect.com::ff4eb11f-1293-460e-bc55-670f617c42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44546A"/>
    <a:srgbClr val="001B2A"/>
    <a:srgbClr val="00539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AA43EB-4E37-2048-8907-1722B1366B38}" v="43" dt="2024-02-20T21:53:29.374"/>
    <p1510:client id="{AF8884C6-A1A8-3D4B-8F67-D100FCEC085C}" v="6" dt="2024-02-21T21:33:14.221"/>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9" autoAdjust="0"/>
    <p:restoredTop sz="94694" autoAdjust="0"/>
  </p:normalViewPr>
  <p:slideViewPr>
    <p:cSldViewPr snapToGrid="0">
      <p:cViewPr varScale="1">
        <p:scale>
          <a:sx n="117" d="100"/>
          <a:sy n="117" d="100"/>
        </p:scale>
        <p:origin x="960" y="168"/>
      </p:cViewPr>
      <p:guideLst>
        <p:guide orient="horz" pos="3048"/>
        <p:guide pos="3840"/>
        <p:guide pos="7104"/>
      </p:guideLst>
    </p:cSldViewPr>
  </p:slideViewPr>
  <p:notesTextViewPr>
    <p:cViewPr>
      <p:scale>
        <a:sx n="1" d="1"/>
        <a:sy n="1" d="1"/>
      </p:scale>
      <p:origin x="0" y="0"/>
    </p:cViewPr>
  </p:notesTextViewPr>
  <p:sorterViewPr>
    <p:cViewPr>
      <p:scale>
        <a:sx n="120" d="100"/>
        <a:sy n="120" d="100"/>
      </p:scale>
      <p:origin x="0" y="-371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AF8884C6-A1A8-3D4B-8F67-D100FCEC085C}"/>
    <pc:docChg chg="addSld delSld modSld">
      <pc:chgData name="Harley Kidner" userId="5b13863f-857f-45ba-b29d-d3555fa5f842" providerId="ADAL" clId="{AF8884C6-A1A8-3D4B-8F67-D100FCEC085C}" dt="2024-02-21T21:33:14.220" v="5"/>
      <pc:docMkLst>
        <pc:docMk/>
      </pc:docMkLst>
      <pc:sldChg chg="add del">
        <pc:chgData name="Harley Kidner" userId="5b13863f-857f-45ba-b29d-d3555fa5f842" providerId="ADAL" clId="{AF8884C6-A1A8-3D4B-8F67-D100FCEC085C}" dt="2024-02-21T21:33:03.975" v="2"/>
        <pc:sldMkLst>
          <pc:docMk/>
          <pc:sldMk cId="4258915580" sldId="264"/>
        </pc:sldMkLst>
      </pc:sldChg>
      <pc:sldChg chg="add del">
        <pc:chgData name="Harley Kidner" userId="5b13863f-857f-45ba-b29d-d3555fa5f842" providerId="ADAL" clId="{AF8884C6-A1A8-3D4B-8F67-D100FCEC085C}" dt="2024-02-21T21:33:14.220" v="5"/>
        <pc:sldMkLst>
          <pc:docMk/>
          <pc:sldMk cId="2600770121" sldId="265"/>
        </pc:sldMkLst>
      </pc:sldChg>
      <pc:sldChg chg="add del">
        <pc:chgData name="Harley Kidner" userId="5b13863f-857f-45ba-b29d-d3555fa5f842" providerId="ADAL" clId="{AF8884C6-A1A8-3D4B-8F67-D100FCEC085C}" dt="2024-02-21T21:33:14.220" v="5"/>
        <pc:sldMkLst>
          <pc:docMk/>
          <pc:sldMk cId="3306514557" sldId="214747823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mariaceciliabahit\Library\Containers\com.microsoft.Excel\Data\Library\Application%20Support\Microsoft\grafico%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Hoja1ffg!$B$1</c:f>
              <c:strCache>
                <c:ptCount val="1"/>
                <c:pt idx="0">
                  <c:v>Aspirin (%)</c:v>
                </c:pt>
              </c:strCache>
            </c:strRef>
          </c:tx>
          <c:spPr>
            <a:solidFill>
              <a:schemeClr val="accent1"/>
            </a:solidFill>
            <a:ln>
              <a:noFill/>
            </a:ln>
            <a:effectLst/>
          </c:spPr>
          <c:invertIfNegative val="0"/>
          <c:dLbls>
            <c:dLbl>
              <c:idx val="0"/>
              <c:layout>
                <c:manualLayout>
                  <c:x val="1.9929730366393182E-3"/>
                  <c:y val="1.71096139404775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6F-E643-935A-7CDC730EBEAA}"/>
                </c:ext>
              </c:extLst>
            </c:dLbl>
            <c:dLbl>
              <c:idx val="1"/>
              <c:layout>
                <c:manualLayout>
                  <c:x val="0"/>
                  <c:y val="1.23604114703052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6F-E643-935A-7CDC730EBEAA}"/>
                </c:ext>
              </c:extLst>
            </c:dLbl>
            <c:dLbl>
              <c:idx val="2"/>
              <c:layout>
                <c:manualLayout>
                  <c:x val="0"/>
                  <c:y val="1.27421355354600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6F-E643-935A-7CDC730EBEAA}"/>
                </c:ext>
              </c:extLst>
            </c:dLbl>
            <c:dLbl>
              <c:idx val="3"/>
              <c:layout>
                <c:manualLayout>
                  <c:x val="-1.4615343535664206E-16"/>
                  <c:y val="1.23604114703052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6F-E643-935A-7CDC730EBEAA}"/>
                </c:ext>
              </c:extLst>
            </c:dLbl>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Hoja1ffg!$A$2:$A$5</c:f>
              <c:strCache>
                <c:ptCount val="4"/>
                <c:pt idx="0">
                  <c:v>CHANCE </c:v>
                </c:pt>
                <c:pt idx="1">
                  <c:v>POINT </c:v>
                </c:pt>
                <c:pt idx="2">
                  <c:v>SOCRATES </c:v>
                </c:pt>
                <c:pt idx="3">
                  <c:v>THALES</c:v>
                </c:pt>
              </c:strCache>
            </c:strRef>
          </c:cat>
          <c:val>
            <c:numRef>
              <c:f>Hoja1ffg!$B$2:$B$5</c:f>
              <c:numCache>
                <c:formatCode>_-* #,##0.0_-;\-* #,##0.0_-;_-* "-"??_-;_-@_-</c:formatCode>
                <c:ptCount val="4"/>
                <c:pt idx="0">
                  <c:v>11.4</c:v>
                </c:pt>
                <c:pt idx="1">
                  <c:v>6.3</c:v>
                </c:pt>
                <c:pt idx="2">
                  <c:v>6.7</c:v>
                </c:pt>
                <c:pt idx="3">
                  <c:v>6.3</c:v>
                </c:pt>
              </c:numCache>
            </c:numRef>
          </c:val>
          <c:extLst>
            <c:ext xmlns:c16="http://schemas.microsoft.com/office/drawing/2014/chart" uri="{C3380CC4-5D6E-409C-BE32-E72D297353CC}">
              <c16:uniqueId val="{00000004-D86F-E643-935A-7CDC730EBEAA}"/>
            </c:ext>
          </c:extLst>
        </c:ser>
        <c:ser>
          <c:idx val="1"/>
          <c:order val="1"/>
          <c:tx>
            <c:strRef>
              <c:f>Hoja1ffg!$C$1</c:f>
              <c:strCache>
                <c:ptCount val="1"/>
                <c:pt idx="0">
                  <c:v>Aspirin + Clopidogrel (%)</c:v>
                </c:pt>
              </c:strCache>
            </c:strRef>
          </c:tx>
          <c:spPr>
            <a:solidFill>
              <a:schemeClr val="accent2"/>
            </a:solidFill>
            <a:ln>
              <a:noFill/>
            </a:ln>
            <a:effectLst/>
          </c:spPr>
          <c:invertIfNegative val="0"/>
          <c:dLbls>
            <c:dLbl>
              <c:idx val="0"/>
              <c:layout>
                <c:manualLayout>
                  <c:x val="0"/>
                  <c:y val="7.47083541811193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6F-E643-935A-7CDC730EBEAA}"/>
                </c:ext>
              </c:extLst>
            </c:dLbl>
            <c:dLbl>
              <c:idx val="1"/>
              <c:layout>
                <c:manualLayout>
                  <c:x val="0"/>
                  <c:y val="8.60141552421580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6F-E643-935A-7CDC730EBEAA}"/>
                </c:ext>
              </c:extLst>
            </c:dLbl>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Hoja1ffg!$A$2:$A$5</c:f>
              <c:strCache>
                <c:ptCount val="4"/>
                <c:pt idx="0">
                  <c:v>CHANCE </c:v>
                </c:pt>
                <c:pt idx="1">
                  <c:v>POINT </c:v>
                </c:pt>
                <c:pt idx="2">
                  <c:v>SOCRATES </c:v>
                </c:pt>
                <c:pt idx="3">
                  <c:v>THALES</c:v>
                </c:pt>
              </c:strCache>
            </c:strRef>
          </c:cat>
          <c:val>
            <c:numRef>
              <c:f>Hoja1ffg!$C$2:$C$5</c:f>
              <c:numCache>
                <c:formatCode>_-* #,##0.0_-;\-* #,##0.0_-;_-* "-"??_-;_-@_-</c:formatCode>
                <c:ptCount val="4"/>
                <c:pt idx="0">
                  <c:v>7.9</c:v>
                </c:pt>
                <c:pt idx="1">
                  <c:v>4.5999999999999996</c:v>
                </c:pt>
              </c:numCache>
            </c:numRef>
          </c:val>
          <c:extLst>
            <c:ext xmlns:c16="http://schemas.microsoft.com/office/drawing/2014/chart" uri="{C3380CC4-5D6E-409C-BE32-E72D297353CC}">
              <c16:uniqueId val="{00000007-D86F-E643-935A-7CDC730EBEAA}"/>
            </c:ext>
          </c:extLst>
        </c:ser>
        <c:ser>
          <c:idx val="2"/>
          <c:order val="2"/>
          <c:tx>
            <c:strRef>
              <c:f>Hoja1ffg!$D$1</c:f>
              <c:strCache>
                <c:ptCount val="1"/>
                <c:pt idx="0">
                  <c:v>Ticagrelor (%)</c:v>
                </c:pt>
              </c:strCache>
            </c:strRef>
          </c:tx>
          <c:spPr>
            <a:solidFill>
              <a:schemeClr val="bg1">
                <a:lumMod val="65000"/>
              </a:schemeClr>
            </a:solidFill>
            <a:ln>
              <a:noFill/>
            </a:ln>
            <a:effectLst/>
          </c:spPr>
          <c:invertIfNegative val="0"/>
          <c:dLbls>
            <c:dLbl>
              <c:idx val="2"/>
              <c:layout>
                <c:manualLayout>
                  <c:x val="-1.9929730366393247E-3"/>
                  <c:y val="1.00991378911907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86F-E643-935A-7CDC730EBEAA}"/>
                </c:ext>
              </c:extLst>
            </c:dLbl>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Hoja1ffg!$A$2:$A$5</c:f>
              <c:strCache>
                <c:ptCount val="4"/>
                <c:pt idx="0">
                  <c:v>CHANCE </c:v>
                </c:pt>
                <c:pt idx="1">
                  <c:v>POINT </c:v>
                </c:pt>
                <c:pt idx="2">
                  <c:v>SOCRATES </c:v>
                </c:pt>
                <c:pt idx="3">
                  <c:v>THALES</c:v>
                </c:pt>
              </c:strCache>
            </c:strRef>
          </c:cat>
          <c:val>
            <c:numRef>
              <c:f>Hoja1ffg!$D$2:$D$5</c:f>
              <c:numCache>
                <c:formatCode>General</c:formatCode>
                <c:ptCount val="4"/>
                <c:pt idx="2" formatCode="_-* #,##0.0_-;\-* #,##0.0_-;_-* &quot;-&quot;??_-;_-@_-">
                  <c:v>5.8</c:v>
                </c:pt>
              </c:numCache>
            </c:numRef>
          </c:val>
          <c:extLst>
            <c:ext xmlns:c16="http://schemas.microsoft.com/office/drawing/2014/chart" uri="{C3380CC4-5D6E-409C-BE32-E72D297353CC}">
              <c16:uniqueId val="{00000009-D86F-E643-935A-7CDC730EBEAA}"/>
            </c:ext>
          </c:extLst>
        </c:ser>
        <c:ser>
          <c:idx val="3"/>
          <c:order val="3"/>
          <c:tx>
            <c:strRef>
              <c:f>Hoja1ffg!$E$1</c:f>
              <c:strCache>
                <c:ptCount val="1"/>
                <c:pt idx="0">
                  <c:v>Aspirin + Ticagrelor (%)</c:v>
                </c:pt>
              </c:strCache>
            </c:strRef>
          </c:tx>
          <c:spPr>
            <a:solidFill>
              <a:schemeClr val="accent6"/>
            </a:solidFill>
            <a:ln>
              <a:noFill/>
            </a:ln>
            <a:effectLst/>
          </c:spPr>
          <c:invertIfNegative val="0"/>
          <c:dLbls>
            <c:dLbl>
              <c:idx val="3"/>
              <c:layout>
                <c:manualLayout>
                  <c:x val="0"/>
                  <c:y val="-6.1948778141862696E-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86F-E643-935A-7CDC730EBEAA}"/>
                </c:ext>
              </c:extLst>
            </c:dLbl>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Hoja1ffg!$A$2:$A$5</c:f>
              <c:strCache>
                <c:ptCount val="4"/>
                <c:pt idx="0">
                  <c:v>CHANCE </c:v>
                </c:pt>
                <c:pt idx="1">
                  <c:v>POINT </c:v>
                </c:pt>
                <c:pt idx="2">
                  <c:v>SOCRATES </c:v>
                </c:pt>
                <c:pt idx="3">
                  <c:v>THALES</c:v>
                </c:pt>
              </c:strCache>
            </c:strRef>
          </c:cat>
          <c:val>
            <c:numRef>
              <c:f>Hoja1ffg!$E$2:$E$5</c:f>
              <c:numCache>
                <c:formatCode>General</c:formatCode>
                <c:ptCount val="4"/>
                <c:pt idx="3" formatCode="_-* #,##0.0_-;\-* #,##0.0_-;_-* &quot;-&quot;??_-;_-@_-">
                  <c:v>5</c:v>
                </c:pt>
              </c:numCache>
            </c:numRef>
          </c:val>
          <c:extLst>
            <c:ext xmlns:c16="http://schemas.microsoft.com/office/drawing/2014/chart" uri="{C3380CC4-5D6E-409C-BE32-E72D297353CC}">
              <c16:uniqueId val="{0000000B-D86F-E643-935A-7CDC730EBEAA}"/>
            </c:ext>
          </c:extLst>
        </c:ser>
        <c:dLbls>
          <c:dLblPos val="inEnd"/>
          <c:showLegendKey val="0"/>
          <c:showVal val="1"/>
          <c:showCatName val="0"/>
          <c:showSerName val="0"/>
          <c:showPercent val="0"/>
          <c:showBubbleSize val="0"/>
        </c:dLbls>
        <c:gapWidth val="267"/>
        <c:overlap val="-43"/>
        <c:axId val="1478013087"/>
        <c:axId val="1478018495"/>
      </c:barChart>
      <c:catAx>
        <c:axId val="1478013087"/>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dk1">
                    <a:lumMod val="65000"/>
                    <a:lumOff val="35000"/>
                  </a:schemeClr>
                </a:solidFill>
                <a:latin typeface="+mn-lt"/>
                <a:ea typeface="+mn-ea"/>
                <a:cs typeface="+mn-cs"/>
              </a:defRPr>
            </a:pPr>
            <a:endParaRPr lang="en-US"/>
          </a:p>
        </c:txPr>
        <c:crossAx val="1478018495"/>
        <c:crosses val="autoZero"/>
        <c:auto val="1"/>
        <c:lblAlgn val="ctr"/>
        <c:lblOffset val="100"/>
        <c:noMultiLvlLbl val="0"/>
      </c:catAx>
      <c:valAx>
        <c:axId val="1478018495"/>
        <c:scaling>
          <c:orientation val="minMax"/>
        </c:scaling>
        <c:delete val="1"/>
        <c:axPos val="l"/>
        <c:majorGridlines>
          <c:spPr>
            <a:ln w="9525" cap="flat" cmpd="sng" algn="ctr">
              <a:solidFill>
                <a:schemeClr val="dk1">
                  <a:lumMod val="15000"/>
                  <a:lumOff val="85000"/>
                </a:schemeClr>
              </a:solidFill>
              <a:round/>
            </a:ln>
            <a:effectLst/>
          </c:spPr>
        </c:majorGridlines>
        <c:numFmt formatCode="_-* #,##0.0_-;\-* #,##0.0_-;_-* &quot;-&quot;??_-;_-@_-" sourceLinked="1"/>
        <c:majorTickMark val="none"/>
        <c:minorTickMark val="none"/>
        <c:tickLblPos val="nextTo"/>
        <c:crossAx val="1478013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4AF0F-D9B3-DA41-8B94-21248704AEC9}"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ES"/>
        </a:p>
      </dgm:t>
    </dgm:pt>
    <dgm:pt modelId="{E6E277CE-3844-8146-BD9F-CF1422D1B69F}">
      <dgm:prSet custT="1"/>
      <dgm:spPr/>
      <dgm:t>
        <a:bodyPr/>
        <a:lstStyle/>
        <a:p>
          <a:r>
            <a:rPr lang="en-US" sz="1800" noProof="0" dirty="0">
              <a:latin typeface="+mn-lt"/>
              <a:cs typeface="Calibri" panose="020F0502020204030204" pitchFamily="34" charset="0"/>
            </a:rPr>
            <a:t>COMPASS showed reduction in stroke and MACE but increased bleeding risk</a:t>
          </a:r>
        </a:p>
      </dgm:t>
    </dgm:pt>
    <dgm:pt modelId="{ED5DBBA2-A8F0-C941-AFFB-77D9F1127DB2}" type="parTrans" cxnId="{5C1B8C33-622C-FC41-9AE0-EA958870369A}">
      <dgm:prSet/>
      <dgm:spPr/>
      <dgm:t>
        <a:bodyPr/>
        <a:lstStyle/>
        <a:p>
          <a:endParaRPr lang="es-ES" sz="1800">
            <a:latin typeface="+mn-lt"/>
          </a:endParaRPr>
        </a:p>
      </dgm:t>
    </dgm:pt>
    <dgm:pt modelId="{8E05D097-9779-DE41-A27D-F9416AA80EC1}" type="sibTrans" cxnId="{5C1B8C33-622C-FC41-9AE0-EA958870369A}">
      <dgm:prSet/>
      <dgm:spPr/>
      <dgm:t>
        <a:bodyPr/>
        <a:lstStyle/>
        <a:p>
          <a:endParaRPr lang="es-ES" sz="1800">
            <a:latin typeface="+mn-lt"/>
          </a:endParaRPr>
        </a:p>
      </dgm:t>
    </dgm:pt>
    <dgm:pt modelId="{D55F03D0-4215-E043-A585-A265CE26E030}">
      <dgm:prSet custT="1"/>
      <dgm:spPr/>
      <dgm:t>
        <a:bodyPr/>
        <a:lstStyle/>
        <a:p>
          <a:r>
            <a:rPr lang="en-US" sz="2400" noProof="0" dirty="0">
              <a:latin typeface="+mn-lt"/>
              <a:cs typeface="Calibri" panose="020F0502020204030204" pitchFamily="34" charset="0"/>
            </a:rPr>
            <a:t>Current Need</a:t>
          </a:r>
        </a:p>
      </dgm:t>
    </dgm:pt>
    <dgm:pt modelId="{FB5556AF-1693-8949-9A8E-4B86B900A9AF}" type="parTrans" cxnId="{DA739D98-022A-3643-B57F-26BAC54BF599}">
      <dgm:prSet/>
      <dgm:spPr/>
      <dgm:t>
        <a:bodyPr/>
        <a:lstStyle/>
        <a:p>
          <a:endParaRPr lang="es-ES" sz="1800">
            <a:latin typeface="+mn-lt"/>
          </a:endParaRPr>
        </a:p>
      </dgm:t>
    </dgm:pt>
    <dgm:pt modelId="{A7E37E75-DD14-4947-8E8F-709C7CB9E818}" type="sibTrans" cxnId="{DA739D98-022A-3643-B57F-26BAC54BF599}">
      <dgm:prSet/>
      <dgm:spPr/>
      <dgm:t>
        <a:bodyPr/>
        <a:lstStyle/>
        <a:p>
          <a:endParaRPr lang="es-ES" sz="1800">
            <a:latin typeface="+mn-lt"/>
          </a:endParaRPr>
        </a:p>
      </dgm:t>
    </dgm:pt>
    <dgm:pt modelId="{7035BA0D-5076-2841-B253-751D60B2655A}">
      <dgm:prSet custT="1"/>
      <dgm:spPr/>
      <dgm:t>
        <a:bodyPr/>
        <a:lstStyle/>
        <a:p>
          <a:r>
            <a:rPr lang="en-US" sz="2400" noProof="0" dirty="0">
              <a:latin typeface="+mn-lt"/>
              <a:cs typeface="Calibri" panose="020F0502020204030204" pitchFamily="34" charset="0"/>
            </a:rPr>
            <a:t>Recurrent Events</a:t>
          </a:r>
        </a:p>
      </dgm:t>
    </dgm:pt>
    <dgm:pt modelId="{61139A85-9EC2-3044-B520-71C09D4A1124}" type="parTrans" cxnId="{7DE8D7B5-68D8-A54D-9DC1-EE54784893FA}">
      <dgm:prSet/>
      <dgm:spPr/>
      <dgm:t>
        <a:bodyPr/>
        <a:lstStyle/>
        <a:p>
          <a:endParaRPr lang="es-ES" sz="1800">
            <a:latin typeface="+mn-lt"/>
          </a:endParaRPr>
        </a:p>
      </dgm:t>
    </dgm:pt>
    <dgm:pt modelId="{2F0479C4-DC18-BE42-BAE4-715C89476540}" type="sibTrans" cxnId="{7DE8D7B5-68D8-A54D-9DC1-EE54784893FA}">
      <dgm:prSet/>
      <dgm:spPr/>
      <dgm:t>
        <a:bodyPr/>
        <a:lstStyle/>
        <a:p>
          <a:endParaRPr lang="es-ES" sz="1800">
            <a:latin typeface="+mn-lt"/>
          </a:endParaRPr>
        </a:p>
      </dgm:t>
    </dgm:pt>
    <dgm:pt modelId="{0BD13E57-59A6-F544-A29A-20CAF515EF10}">
      <dgm:prSet custT="1"/>
      <dgm:spPr/>
      <dgm:t>
        <a:bodyPr/>
        <a:lstStyle/>
        <a:p>
          <a:r>
            <a:rPr lang="en-US" sz="2400" noProof="0" dirty="0">
              <a:latin typeface="+mn-lt"/>
              <a:cs typeface="Calibri" panose="020F0502020204030204" pitchFamily="34" charset="0"/>
            </a:rPr>
            <a:t>DOACs/ Increased </a:t>
          </a:r>
          <a:br>
            <a:rPr lang="en-US" sz="2400" noProof="0" dirty="0">
              <a:latin typeface="+mn-lt"/>
              <a:cs typeface="Calibri" panose="020F0502020204030204" pitchFamily="34" charset="0"/>
            </a:rPr>
          </a:br>
          <a:r>
            <a:rPr lang="en-US" sz="2400" noProof="0" dirty="0">
              <a:latin typeface="+mn-lt"/>
              <a:cs typeface="Calibri" panose="020F0502020204030204" pitchFamily="34" charset="0"/>
            </a:rPr>
            <a:t>Risk of Bleeding</a:t>
          </a:r>
        </a:p>
      </dgm:t>
    </dgm:pt>
    <dgm:pt modelId="{29E1F67B-71C2-804A-BB6C-245D19A08BE2}" type="parTrans" cxnId="{839C8639-ED77-2043-9970-D1BDF15F6ABA}">
      <dgm:prSet/>
      <dgm:spPr/>
      <dgm:t>
        <a:bodyPr/>
        <a:lstStyle/>
        <a:p>
          <a:endParaRPr lang="es-ES" sz="1800">
            <a:latin typeface="+mn-lt"/>
          </a:endParaRPr>
        </a:p>
      </dgm:t>
    </dgm:pt>
    <dgm:pt modelId="{53F92E45-1CAC-7944-9794-AF9C0BBB18D1}" type="sibTrans" cxnId="{839C8639-ED77-2043-9970-D1BDF15F6ABA}">
      <dgm:prSet/>
      <dgm:spPr/>
      <dgm:t>
        <a:bodyPr/>
        <a:lstStyle/>
        <a:p>
          <a:endParaRPr lang="es-ES" sz="1800">
            <a:latin typeface="+mn-lt"/>
          </a:endParaRPr>
        </a:p>
      </dgm:t>
    </dgm:pt>
    <dgm:pt modelId="{57302A93-B828-2340-8606-3CFEC6874C86}">
      <dgm:prSet custT="1"/>
      <dgm:spPr/>
      <dgm:t>
        <a:bodyPr/>
        <a:lstStyle/>
        <a:p>
          <a:r>
            <a:rPr lang="en-US" sz="1800" kern="1200" noProof="0" dirty="0">
              <a:latin typeface="+mn-lt"/>
              <a:cs typeface="Calibri" panose="020F0502020204030204" pitchFamily="34" charset="0"/>
            </a:rPr>
            <a:t>Despite current antithrombotic treatment in </a:t>
          </a:r>
          <a:br>
            <a:rPr lang="en-US" sz="1800" kern="1200" noProof="0" dirty="0">
              <a:latin typeface="+mn-lt"/>
              <a:cs typeface="Calibri" panose="020F0502020204030204" pitchFamily="34" charset="0"/>
            </a:rPr>
          </a:br>
          <a:r>
            <a:rPr lang="en-US" sz="1800" kern="1200" noProof="0" dirty="0">
              <a:latin typeface="+mn-lt"/>
              <a:cs typeface="Calibri" panose="020F0502020204030204" pitchFamily="34" charset="0"/>
            </a:rPr>
            <a:t>non-cardioembolic stroke, there is a high risk </a:t>
          </a:r>
          <a:br>
            <a:rPr lang="en-US" sz="1800" kern="1200" noProof="0" dirty="0">
              <a:latin typeface="+mn-lt"/>
              <a:cs typeface="Calibri" panose="020F0502020204030204" pitchFamily="34" charset="0"/>
            </a:rPr>
          </a:br>
          <a:r>
            <a:rPr lang="en-US" sz="1800" kern="1200" noProof="0" dirty="0">
              <a:latin typeface="+mn-lt"/>
              <a:cs typeface="Calibri" panose="020F0502020204030204" pitchFamily="34" charset="0"/>
            </a:rPr>
            <a:t>of recurrent strokes</a:t>
          </a:r>
        </a:p>
      </dgm:t>
    </dgm:pt>
    <dgm:pt modelId="{F4CE110C-BEC7-9B4C-B591-2E61FAEFE4D9}" type="parTrans" cxnId="{EBE17F41-EAB1-DF49-8C03-98F5388EE0B3}">
      <dgm:prSet/>
      <dgm:spPr/>
      <dgm:t>
        <a:bodyPr/>
        <a:lstStyle/>
        <a:p>
          <a:endParaRPr lang="es-ES" sz="1800">
            <a:latin typeface="+mn-lt"/>
          </a:endParaRPr>
        </a:p>
      </dgm:t>
    </dgm:pt>
    <dgm:pt modelId="{0D7291DB-5D43-6C42-B361-CAD3D7CC5205}" type="sibTrans" cxnId="{EBE17F41-EAB1-DF49-8C03-98F5388EE0B3}">
      <dgm:prSet/>
      <dgm:spPr/>
      <dgm:t>
        <a:bodyPr/>
        <a:lstStyle/>
        <a:p>
          <a:endParaRPr lang="es-ES" sz="1800">
            <a:latin typeface="+mn-lt"/>
          </a:endParaRPr>
        </a:p>
      </dgm:t>
    </dgm:pt>
    <dgm:pt modelId="{C62D6382-18E8-E14E-B7E5-0C3326E41447}">
      <dgm:prSet custT="1"/>
      <dgm:spPr/>
      <dgm:t>
        <a:bodyPr/>
        <a:lstStyle/>
        <a:p>
          <a:r>
            <a:rPr lang="en-US" sz="1800" noProof="0" dirty="0">
              <a:latin typeface="+mn-lt"/>
              <a:cs typeface="Calibri" panose="020F0502020204030204" pitchFamily="34" charset="0"/>
            </a:rPr>
            <a:t>There is a need for a secondary prevention strategy to prevent recurrent strokes not associated with an increased risk of bleeding</a:t>
          </a:r>
        </a:p>
      </dgm:t>
    </dgm:pt>
    <dgm:pt modelId="{AC3FF7BE-DBB1-044A-803C-7FFD0CF248D8}" type="parTrans" cxnId="{E66E8AB6-9783-D043-A343-E15F20638F97}">
      <dgm:prSet/>
      <dgm:spPr/>
      <dgm:t>
        <a:bodyPr/>
        <a:lstStyle/>
        <a:p>
          <a:endParaRPr lang="es-ES" sz="1800">
            <a:latin typeface="+mn-lt"/>
          </a:endParaRPr>
        </a:p>
      </dgm:t>
    </dgm:pt>
    <dgm:pt modelId="{0B597C68-C64D-B840-AADE-D67DEDD2481B}" type="sibTrans" cxnId="{E66E8AB6-9783-D043-A343-E15F20638F97}">
      <dgm:prSet/>
      <dgm:spPr/>
      <dgm:t>
        <a:bodyPr/>
        <a:lstStyle/>
        <a:p>
          <a:endParaRPr lang="es-ES" sz="1800">
            <a:latin typeface="+mn-lt"/>
          </a:endParaRPr>
        </a:p>
      </dgm:t>
    </dgm:pt>
    <dgm:pt modelId="{A5CC5944-32C9-8642-AAC1-E34D439019FE}" type="pres">
      <dgm:prSet presAssocID="{F014AF0F-D9B3-DA41-8B94-21248704AEC9}" presName="Name0" presStyleCnt="0">
        <dgm:presLayoutVars>
          <dgm:dir/>
          <dgm:animLvl val="lvl"/>
          <dgm:resizeHandles val="exact"/>
        </dgm:presLayoutVars>
      </dgm:prSet>
      <dgm:spPr/>
    </dgm:pt>
    <dgm:pt modelId="{A5832EFC-F2AE-EE45-A154-684D9CE84459}" type="pres">
      <dgm:prSet presAssocID="{7035BA0D-5076-2841-B253-751D60B2655A}" presName="linNode" presStyleCnt="0"/>
      <dgm:spPr/>
    </dgm:pt>
    <dgm:pt modelId="{0A9C8741-33DF-E049-9C87-C3490B5FFE6A}" type="pres">
      <dgm:prSet presAssocID="{7035BA0D-5076-2841-B253-751D60B2655A}" presName="parentText" presStyleLbl="node1" presStyleIdx="0" presStyleCnt="3" custScaleY="130183" custLinFactNeighborY="0">
        <dgm:presLayoutVars>
          <dgm:chMax val="1"/>
          <dgm:bulletEnabled val="1"/>
        </dgm:presLayoutVars>
      </dgm:prSet>
      <dgm:spPr/>
    </dgm:pt>
    <dgm:pt modelId="{4C06F1E8-C3FD-7B47-A876-91D3196BEAD5}" type="pres">
      <dgm:prSet presAssocID="{7035BA0D-5076-2841-B253-751D60B2655A}" presName="descendantText" presStyleLbl="alignAccFollowNode1" presStyleIdx="0" presStyleCnt="3" custScaleY="155501">
        <dgm:presLayoutVars>
          <dgm:bulletEnabled val="1"/>
        </dgm:presLayoutVars>
      </dgm:prSet>
      <dgm:spPr/>
    </dgm:pt>
    <dgm:pt modelId="{CD8C096B-9DF3-FF41-99E8-73091DBA7D63}" type="pres">
      <dgm:prSet presAssocID="{2F0479C4-DC18-BE42-BAE4-715C89476540}" presName="sp" presStyleCnt="0"/>
      <dgm:spPr/>
    </dgm:pt>
    <dgm:pt modelId="{3E4C5730-FBAD-EC48-9088-1D777973DE15}" type="pres">
      <dgm:prSet presAssocID="{0BD13E57-59A6-F544-A29A-20CAF515EF10}" presName="linNode" presStyleCnt="0"/>
      <dgm:spPr/>
    </dgm:pt>
    <dgm:pt modelId="{C9117B0B-707C-414B-B26A-209B264FA3B7}" type="pres">
      <dgm:prSet presAssocID="{0BD13E57-59A6-F544-A29A-20CAF515EF10}" presName="parentText" presStyleLbl="node1" presStyleIdx="1" presStyleCnt="3">
        <dgm:presLayoutVars>
          <dgm:chMax val="1"/>
          <dgm:bulletEnabled val="1"/>
        </dgm:presLayoutVars>
      </dgm:prSet>
      <dgm:spPr/>
    </dgm:pt>
    <dgm:pt modelId="{C914AFB2-974E-324C-9F90-8B51DFB7379B}" type="pres">
      <dgm:prSet presAssocID="{0BD13E57-59A6-F544-A29A-20CAF515EF10}" presName="descendantText" presStyleLbl="alignAccFollowNode1" presStyleIdx="1" presStyleCnt="3" custScaleY="152855">
        <dgm:presLayoutVars>
          <dgm:bulletEnabled val="1"/>
        </dgm:presLayoutVars>
      </dgm:prSet>
      <dgm:spPr/>
    </dgm:pt>
    <dgm:pt modelId="{01CD8A1A-933B-3C42-9099-1CF22AA92613}" type="pres">
      <dgm:prSet presAssocID="{53F92E45-1CAC-7944-9794-AF9C0BBB18D1}" presName="sp" presStyleCnt="0"/>
      <dgm:spPr/>
    </dgm:pt>
    <dgm:pt modelId="{522ED567-CAB7-F449-BB4E-D5B9B24D51E2}" type="pres">
      <dgm:prSet presAssocID="{D55F03D0-4215-E043-A585-A265CE26E030}" presName="linNode" presStyleCnt="0"/>
      <dgm:spPr/>
    </dgm:pt>
    <dgm:pt modelId="{D0C98BCF-C441-4F4F-ACC8-33A21124E574}" type="pres">
      <dgm:prSet presAssocID="{D55F03D0-4215-E043-A585-A265CE26E030}" presName="parentText" presStyleLbl="node1" presStyleIdx="2" presStyleCnt="3">
        <dgm:presLayoutVars>
          <dgm:chMax val="1"/>
          <dgm:bulletEnabled val="1"/>
        </dgm:presLayoutVars>
      </dgm:prSet>
      <dgm:spPr/>
    </dgm:pt>
    <dgm:pt modelId="{A1A9F6AD-6330-3C48-8E44-468887FECA1D}" type="pres">
      <dgm:prSet presAssocID="{D55F03D0-4215-E043-A585-A265CE26E030}" presName="descendantText" presStyleLbl="alignAccFollowNode1" presStyleIdx="2" presStyleCnt="3" custScaleY="111100" custLinFactNeighborY="1477">
        <dgm:presLayoutVars>
          <dgm:bulletEnabled val="1"/>
        </dgm:presLayoutVars>
      </dgm:prSet>
      <dgm:spPr/>
    </dgm:pt>
  </dgm:ptLst>
  <dgm:cxnLst>
    <dgm:cxn modelId="{5D6A8B0A-51A0-3444-A4EF-D95425CBD032}" type="presOf" srcId="{0BD13E57-59A6-F544-A29A-20CAF515EF10}" destId="{C9117B0B-707C-414B-B26A-209B264FA3B7}" srcOrd="0" destOrd="0" presId="urn:microsoft.com/office/officeart/2005/8/layout/vList5"/>
    <dgm:cxn modelId="{25D0D629-FED5-0D4C-A095-C9F1B4E0DDA8}" type="presOf" srcId="{7035BA0D-5076-2841-B253-751D60B2655A}" destId="{0A9C8741-33DF-E049-9C87-C3490B5FFE6A}" srcOrd="0" destOrd="0" presId="urn:microsoft.com/office/officeart/2005/8/layout/vList5"/>
    <dgm:cxn modelId="{5C1B8C33-622C-FC41-9AE0-EA958870369A}" srcId="{0BD13E57-59A6-F544-A29A-20CAF515EF10}" destId="{E6E277CE-3844-8146-BD9F-CF1422D1B69F}" srcOrd="0" destOrd="0" parTransId="{ED5DBBA2-A8F0-C941-AFFB-77D9F1127DB2}" sibTransId="{8E05D097-9779-DE41-A27D-F9416AA80EC1}"/>
    <dgm:cxn modelId="{839C8639-ED77-2043-9970-D1BDF15F6ABA}" srcId="{F014AF0F-D9B3-DA41-8B94-21248704AEC9}" destId="{0BD13E57-59A6-F544-A29A-20CAF515EF10}" srcOrd="1" destOrd="0" parTransId="{29E1F67B-71C2-804A-BB6C-245D19A08BE2}" sibTransId="{53F92E45-1CAC-7944-9794-AF9C0BBB18D1}"/>
    <dgm:cxn modelId="{EBE17F41-EAB1-DF49-8C03-98F5388EE0B3}" srcId="{7035BA0D-5076-2841-B253-751D60B2655A}" destId="{57302A93-B828-2340-8606-3CFEC6874C86}" srcOrd="0" destOrd="0" parTransId="{F4CE110C-BEC7-9B4C-B591-2E61FAEFE4D9}" sibTransId="{0D7291DB-5D43-6C42-B361-CAD3D7CC5205}"/>
    <dgm:cxn modelId="{A57BBA7D-D955-8940-9667-D8E63359336B}" type="presOf" srcId="{C62D6382-18E8-E14E-B7E5-0C3326E41447}" destId="{A1A9F6AD-6330-3C48-8E44-468887FECA1D}" srcOrd="0" destOrd="0" presId="urn:microsoft.com/office/officeart/2005/8/layout/vList5"/>
    <dgm:cxn modelId="{0E66627E-FC4D-814F-8DA2-DF0C53107CAB}" type="presOf" srcId="{E6E277CE-3844-8146-BD9F-CF1422D1B69F}" destId="{C914AFB2-974E-324C-9F90-8B51DFB7379B}" srcOrd="0" destOrd="0" presId="urn:microsoft.com/office/officeart/2005/8/layout/vList5"/>
    <dgm:cxn modelId="{4A82BA8E-3CB5-6547-9903-D6433BA32F03}" type="presOf" srcId="{D55F03D0-4215-E043-A585-A265CE26E030}" destId="{D0C98BCF-C441-4F4F-ACC8-33A21124E574}" srcOrd="0" destOrd="0" presId="urn:microsoft.com/office/officeart/2005/8/layout/vList5"/>
    <dgm:cxn modelId="{DA739D98-022A-3643-B57F-26BAC54BF599}" srcId="{F014AF0F-D9B3-DA41-8B94-21248704AEC9}" destId="{D55F03D0-4215-E043-A585-A265CE26E030}" srcOrd="2" destOrd="0" parTransId="{FB5556AF-1693-8949-9A8E-4B86B900A9AF}" sibTransId="{A7E37E75-DD14-4947-8E8F-709C7CB9E818}"/>
    <dgm:cxn modelId="{7DE8D7B5-68D8-A54D-9DC1-EE54784893FA}" srcId="{F014AF0F-D9B3-DA41-8B94-21248704AEC9}" destId="{7035BA0D-5076-2841-B253-751D60B2655A}" srcOrd="0" destOrd="0" parTransId="{61139A85-9EC2-3044-B520-71C09D4A1124}" sibTransId="{2F0479C4-DC18-BE42-BAE4-715C89476540}"/>
    <dgm:cxn modelId="{E66E8AB6-9783-D043-A343-E15F20638F97}" srcId="{D55F03D0-4215-E043-A585-A265CE26E030}" destId="{C62D6382-18E8-E14E-B7E5-0C3326E41447}" srcOrd="0" destOrd="0" parTransId="{AC3FF7BE-DBB1-044A-803C-7FFD0CF248D8}" sibTransId="{0B597C68-C64D-B840-AADE-D67DEDD2481B}"/>
    <dgm:cxn modelId="{959EDCBB-28DD-8A47-A051-173F2194F813}" type="presOf" srcId="{57302A93-B828-2340-8606-3CFEC6874C86}" destId="{4C06F1E8-C3FD-7B47-A876-91D3196BEAD5}" srcOrd="0" destOrd="0" presId="urn:microsoft.com/office/officeart/2005/8/layout/vList5"/>
    <dgm:cxn modelId="{34B2C6EB-120F-EA4F-AEAD-B6FFEF29D222}" type="presOf" srcId="{F014AF0F-D9B3-DA41-8B94-21248704AEC9}" destId="{A5CC5944-32C9-8642-AAC1-E34D439019FE}" srcOrd="0" destOrd="0" presId="urn:microsoft.com/office/officeart/2005/8/layout/vList5"/>
    <dgm:cxn modelId="{B3AFB7CE-F1E2-FD4B-B48E-5904D20B3866}" type="presParOf" srcId="{A5CC5944-32C9-8642-AAC1-E34D439019FE}" destId="{A5832EFC-F2AE-EE45-A154-684D9CE84459}" srcOrd="0" destOrd="0" presId="urn:microsoft.com/office/officeart/2005/8/layout/vList5"/>
    <dgm:cxn modelId="{3ABDDBDC-AAB0-3B43-B8C0-525C62CD8C3E}" type="presParOf" srcId="{A5832EFC-F2AE-EE45-A154-684D9CE84459}" destId="{0A9C8741-33DF-E049-9C87-C3490B5FFE6A}" srcOrd="0" destOrd="0" presId="urn:microsoft.com/office/officeart/2005/8/layout/vList5"/>
    <dgm:cxn modelId="{41E8F4E0-9180-0C47-921C-4230FC6EB628}" type="presParOf" srcId="{A5832EFC-F2AE-EE45-A154-684D9CE84459}" destId="{4C06F1E8-C3FD-7B47-A876-91D3196BEAD5}" srcOrd="1" destOrd="0" presId="urn:microsoft.com/office/officeart/2005/8/layout/vList5"/>
    <dgm:cxn modelId="{D4CCD57C-E906-1B47-BE74-ACEDA430E57A}" type="presParOf" srcId="{A5CC5944-32C9-8642-AAC1-E34D439019FE}" destId="{CD8C096B-9DF3-FF41-99E8-73091DBA7D63}" srcOrd="1" destOrd="0" presId="urn:microsoft.com/office/officeart/2005/8/layout/vList5"/>
    <dgm:cxn modelId="{FFB8EFC0-8CB0-9A43-A042-8280EF889DFC}" type="presParOf" srcId="{A5CC5944-32C9-8642-AAC1-E34D439019FE}" destId="{3E4C5730-FBAD-EC48-9088-1D777973DE15}" srcOrd="2" destOrd="0" presId="urn:microsoft.com/office/officeart/2005/8/layout/vList5"/>
    <dgm:cxn modelId="{AFD52697-7CDE-9A42-A9FB-CF94E9BC95F9}" type="presParOf" srcId="{3E4C5730-FBAD-EC48-9088-1D777973DE15}" destId="{C9117B0B-707C-414B-B26A-209B264FA3B7}" srcOrd="0" destOrd="0" presId="urn:microsoft.com/office/officeart/2005/8/layout/vList5"/>
    <dgm:cxn modelId="{E0007646-6B29-7345-A5EC-175B1B0E8C8A}" type="presParOf" srcId="{3E4C5730-FBAD-EC48-9088-1D777973DE15}" destId="{C914AFB2-974E-324C-9F90-8B51DFB7379B}" srcOrd="1" destOrd="0" presId="urn:microsoft.com/office/officeart/2005/8/layout/vList5"/>
    <dgm:cxn modelId="{0C0CCE0E-CFE3-464A-B3C0-F8128611C374}" type="presParOf" srcId="{A5CC5944-32C9-8642-AAC1-E34D439019FE}" destId="{01CD8A1A-933B-3C42-9099-1CF22AA92613}" srcOrd="3" destOrd="0" presId="urn:microsoft.com/office/officeart/2005/8/layout/vList5"/>
    <dgm:cxn modelId="{CD7D6A7D-F252-D94E-AAED-18FEB4711A68}" type="presParOf" srcId="{A5CC5944-32C9-8642-AAC1-E34D439019FE}" destId="{522ED567-CAB7-F449-BB4E-D5B9B24D51E2}" srcOrd="4" destOrd="0" presId="urn:microsoft.com/office/officeart/2005/8/layout/vList5"/>
    <dgm:cxn modelId="{3F2DA69C-4F67-794C-A29C-B9FB0FFE12A9}" type="presParOf" srcId="{522ED567-CAB7-F449-BB4E-D5B9B24D51E2}" destId="{D0C98BCF-C441-4F4F-ACC8-33A21124E574}" srcOrd="0" destOrd="0" presId="urn:microsoft.com/office/officeart/2005/8/layout/vList5"/>
    <dgm:cxn modelId="{51440813-B3F7-3D48-B45F-FB8AAD7F39DC}" type="presParOf" srcId="{522ED567-CAB7-F449-BB4E-D5B9B24D51E2}" destId="{A1A9F6AD-6330-3C48-8E44-468887FECA1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6F1E8-C3FD-7B47-A876-91D3196BEAD5}">
      <dsp:nvSpPr>
        <dsp:cNvPr id="0" name=""/>
        <dsp:cNvSpPr/>
      </dsp:nvSpPr>
      <dsp:spPr>
        <a:xfrm rot="5400000">
          <a:off x="6649690" y="-2682225"/>
          <a:ext cx="1552278" cy="6989016"/>
        </a:xfrm>
        <a:prstGeom prst="round2Same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noProof="0" dirty="0">
              <a:latin typeface="+mn-lt"/>
              <a:cs typeface="Calibri" panose="020F0502020204030204" pitchFamily="34" charset="0"/>
            </a:rPr>
            <a:t>Despite current antithrombotic treatment in </a:t>
          </a:r>
          <a:br>
            <a:rPr lang="en-US" sz="1800" kern="1200" noProof="0" dirty="0">
              <a:latin typeface="+mn-lt"/>
              <a:cs typeface="Calibri" panose="020F0502020204030204" pitchFamily="34" charset="0"/>
            </a:rPr>
          </a:br>
          <a:r>
            <a:rPr lang="en-US" sz="1800" kern="1200" noProof="0" dirty="0">
              <a:latin typeface="+mn-lt"/>
              <a:cs typeface="Calibri" panose="020F0502020204030204" pitchFamily="34" charset="0"/>
            </a:rPr>
            <a:t>non-cardioembolic stroke, there is a high risk </a:t>
          </a:r>
          <a:br>
            <a:rPr lang="en-US" sz="1800" kern="1200" noProof="0" dirty="0">
              <a:latin typeface="+mn-lt"/>
              <a:cs typeface="Calibri" panose="020F0502020204030204" pitchFamily="34" charset="0"/>
            </a:rPr>
          </a:br>
          <a:r>
            <a:rPr lang="en-US" sz="1800" kern="1200" noProof="0" dirty="0">
              <a:latin typeface="+mn-lt"/>
              <a:cs typeface="Calibri" panose="020F0502020204030204" pitchFamily="34" charset="0"/>
            </a:rPr>
            <a:t>of recurrent strokes</a:t>
          </a:r>
        </a:p>
      </dsp:txBody>
      <dsp:txXfrm rot="-5400000">
        <a:off x="3931321" y="111920"/>
        <a:ext cx="6913240" cy="1400726"/>
      </dsp:txXfrm>
    </dsp:sp>
    <dsp:sp modelId="{0A9C8741-33DF-E049-9C87-C3490B5FFE6A}">
      <dsp:nvSpPr>
        <dsp:cNvPr id="0" name=""/>
        <dsp:cNvSpPr/>
      </dsp:nvSpPr>
      <dsp:spPr>
        <a:xfrm>
          <a:off x="0" y="67"/>
          <a:ext cx="3931321" cy="1624428"/>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mn-lt"/>
              <a:cs typeface="Calibri" panose="020F0502020204030204" pitchFamily="34" charset="0"/>
            </a:rPr>
            <a:t>Recurrent Events</a:t>
          </a:r>
        </a:p>
      </dsp:txBody>
      <dsp:txXfrm>
        <a:off x="79298" y="79365"/>
        <a:ext cx="3772725" cy="1465832"/>
      </dsp:txXfrm>
    </dsp:sp>
    <dsp:sp modelId="{C914AFB2-974E-324C-9F90-8B51DFB7379B}">
      <dsp:nvSpPr>
        <dsp:cNvPr id="0" name=""/>
        <dsp:cNvSpPr/>
      </dsp:nvSpPr>
      <dsp:spPr>
        <a:xfrm rot="5400000">
          <a:off x="6662897" y="-1044688"/>
          <a:ext cx="1525864" cy="6989016"/>
        </a:xfrm>
        <a:prstGeom prst="round2Same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noProof="0" dirty="0">
              <a:latin typeface="+mn-lt"/>
              <a:cs typeface="Calibri" panose="020F0502020204030204" pitchFamily="34" charset="0"/>
            </a:rPr>
            <a:t>COMPASS showed reduction in stroke and MACE but increased bleeding risk</a:t>
          </a:r>
        </a:p>
      </dsp:txBody>
      <dsp:txXfrm rot="-5400000">
        <a:off x="3931322" y="1761374"/>
        <a:ext cx="6914529" cy="1376890"/>
      </dsp:txXfrm>
    </dsp:sp>
    <dsp:sp modelId="{C9117B0B-707C-414B-B26A-209B264FA3B7}">
      <dsp:nvSpPr>
        <dsp:cNvPr id="0" name=""/>
        <dsp:cNvSpPr/>
      </dsp:nvSpPr>
      <dsp:spPr>
        <a:xfrm>
          <a:off x="0" y="1825917"/>
          <a:ext cx="3931321" cy="1247804"/>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mn-lt"/>
              <a:cs typeface="Calibri" panose="020F0502020204030204" pitchFamily="34" charset="0"/>
            </a:rPr>
            <a:t>DOACs/ Increased </a:t>
          </a:r>
          <a:br>
            <a:rPr lang="en-US" sz="2400" kern="1200" noProof="0" dirty="0">
              <a:latin typeface="+mn-lt"/>
              <a:cs typeface="Calibri" panose="020F0502020204030204" pitchFamily="34" charset="0"/>
            </a:rPr>
          </a:br>
          <a:r>
            <a:rPr lang="en-US" sz="2400" kern="1200" noProof="0" dirty="0">
              <a:latin typeface="+mn-lt"/>
              <a:cs typeface="Calibri" panose="020F0502020204030204" pitchFamily="34" charset="0"/>
            </a:rPr>
            <a:t>Risk of Bleeding</a:t>
          </a:r>
        </a:p>
      </dsp:txBody>
      <dsp:txXfrm>
        <a:off x="60913" y="1886830"/>
        <a:ext cx="3809495" cy="1125978"/>
      </dsp:txXfrm>
    </dsp:sp>
    <dsp:sp modelId="{A1A9F6AD-6330-3C48-8E44-468887FECA1D}">
      <dsp:nvSpPr>
        <dsp:cNvPr id="0" name=""/>
        <dsp:cNvSpPr/>
      </dsp:nvSpPr>
      <dsp:spPr>
        <a:xfrm rot="5400000">
          <a:off x="6878564" y="415863"/>
          <a:ext cx="1109048" cy="6995848"/>
        </a:xfrm>
        <a:prstGeom prst="round2Same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noProof="0" dirty="0">
              <a:latin typeface="+mn-lt"/>
              <a:cs typeface="Calibri" panose="020F0502020204030204" pitchFamily="34" charset="0"/>
            </a:rPr>
            <a:t>There is a need for a secondary prevention strategy to prevent recurrent strokes not associated with an increased risk of bleeding</a:t>
          </a:r>
        </a:p>
      </dsp:txBody>
      <dsp:txXfrm rot="-5400000">
        <a:off x="3935165" y="3413402"/>
        <a:ext cx="6941709" cy="1000770"/>
      </dsp:txXfrm>
    </dsp:sp>
    <dsp:sp modelId="{D0C98BCF-C441-4F4F-ACC8-33A21124E574}">
      <dsp:nvSpPr>
        <dsp:cNvPr id="0" name=""/>
        <dsp:cNvSpPr/>
      </dsp:nvSpPr>
      <dsp:spPr>
        <a:xfrm>
          <a:off x="0" y="3275141"/>
          <a:ext cx="3935164" cy="1247804"/>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mn-lt"/>
              <a:cs typeface="Calibri" panose="020F0502020204030204" pitchFamily="34" charset="0"/>
            </a:rPr>
            <a:t>Current Need</a:t>
          </a:r>
        </a:p>
      </dsp:txBody>
      <dsp:txXfrm>
        <a:off x="60913" y="3336054"/>
        <a:ext cx="3813338" cy="112597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71039-9B24-450A-BC14-31541B185D0D}" type="datetimeFigureOut">
              <a:rPr lang="en-US" smtClean="0"/>
              <a:t>2/21/24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1058C-1380-48A1-821F-D7855D34BCDB}" type="slidenum">
              <a:rPr lang="en-US" smtClean="0"/>
              <a:t>‹#›</a:t>
            </a:fld>
            <a:endParaRPr lang="en-US"/>
          </a:p>
        </p:txBody>
      </p:sp>
    </p:spTree>
    <p:extLst>
      <p:ext uri="{BB962C8B-B14F-4D97-AF65-F5344CB8AC3E}">
        <p14:creationId xmlns:p14="http://schemas.microsoft.com/office/powerpoint/2010/main" val="2322183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687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2BA81-3681-4546-854E-BF51254EA265}" type="slidenum">
              <a:rPr lang="en-US" smtClean="0"/>
              <a:t>5</a:t>
            </a:fld>
            <a:endParaRPr lang="en-US"/>
          </a:p>
        </p:txBody>
      </p:sp>
    </p:spTree>
    <p:extLst>
      <p:ext uri="{BB962C8B-B14F-4D97-AF65-F5344CB8AC3E}">
        <p14:creationId xmlns:p14="http://schemas.microsoft.com/office/powerpoint/2010/main" val="4113217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0CC77B27-5BC6-84D6-1C6D-B9D02242283E}"/>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34DC9264-D81B-3975-7DE3-033029F55108}"/>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67AE8-21AC-1827-CB8B-C3801FD55D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12D27F-C9E7-BFEE-3B7D-872E0EA27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022A4B-CEB9-2C96-6524-1861BB3218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603CB4-9511-5A7F-323E-422ADB65E4EC}"/>
              </a:ext>
            </a:extLst>
          </p:cNvPr>
          <p:cNvSpPr>
            <a:spLocks noGrp="1"/>
          </p:cNvSpPr>
          <p:nvPr>
            <p:ph type="sldNum" sz="quarter" idx="5"/>
          </p:nvPr>
        </p:nvSpPr>
        <p:spPr/>
        <p:txBody>
          <a:bodyPr/>
          <a:lstStyle/>
          <a:p>
            <a:fld id="{B5C1058C-1380-48A1-821F-D7855D34BCDB}" type="slidenum">
              <a:rPr lang="en-US" smtClean="0"/>
              <a:t>7</a:t>
            </a:fld>
            <a:endParaRPr lang="en-US"/>
          </a:p>
        </p:txBody>
      </p:sp>
    </p:spTree>
    <p:extLst>
      <p:ext uri="{BB962C8B-B14F-4D97-AF65-F5344CB8AC3E}">
        <p14:creationId xmlns:p14="http://schemas.microsoft.com/office/powerpoint/2010/main" val="165140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1058C-1380-48A1-821F-D7855D34BCDB}" type="slidenum">
              <a:rPr lang="en-US" smtClean="0"/>
              <a:t>10</a:t>
            </a:fld>
            <a:endParaRPr lang="en-US"/>
          </a:p>
        </p:txBody>
      </p:sp>
    </p:spTree>
    <p:extLst>
      <p:ext uri="{BB962C8B-B14F-4D97-AF65-F5344CB8AC3E}">
        <p14:creationId xmlns:p14="http://schemas.microsoft.com/office/powerpoint/2010/main" val="2660335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22BA81-3681-4546-854E-BF51254EA265}" type="slidenum">
              <a:rPr lang="en-US" smtClean="0"/>
              <a:t>11</a:t>
            </a:fld>
            <a:endParaRPr lang="en-US"/>
          </a:p>
        </p:txBody>
      </p:sp>
    </p:spTree>
    <p:extLst>
      <p:ext uri="{BB962C8B-B14F-4D97-AF65-F5344CB8AC3E}">
        <p14:creationId xmlns:p14="http://schemas.microsoft.com/office/powerpoint/2010/main" val="3841421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1058C-1380-48A1-821F-D7855D34BCDB}" type="slidenum">
              <a:rPr lang="en-US" smtClean="0"/>
              <a:t>12</a:t>
            </a:fld>
            <a:endParaRPr lang="en-US"/>
          </a:p>
        </p:txBody>
      </p:sp>
    </p:spTree>
    <p:extLst>
      <p:ext uri="{BB962C8B-B14F-4D97-AF65-F5344CB8AC3E}">
        <p14:creationId xmlns:p14="http://schemas.microsoft.com/office/powerpoint/2010/main" val="3199106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4E5E3-138F-DE4B-A1B1-6AC91E067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612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2BA81-3681-4546-854E-BF51254EA2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008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917845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40222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954205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681857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359296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768332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428288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91788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footnot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575387" y="1652803"/>
            <a:ext cx="11041227" cy="417646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7"/>
          <p:cNvSpPr>
            <a:spLocks noGrp="1"/>
          </p:cNvSpPr>
          <p:nvPr>
            <p:ph sz="quarter" idx="15" hasCustomPrompt="1"/>
          </p:nvPr>
        </p:nvSpPr>
        <p:spPr>
          <a:xfrm>
            <a:off x="575387" y="5857528"/>
            <a:ext cx="10987536" cy="307776"/>
          </a:xfrm>
          <a:prstGeom prst="rect">
            <a:avLst/>
          </a:prstGeom>
        </p:spPr>
        <p:txBody>
          <a:bodyPr wrap="square" lIns="36000" rIns="36000" anchor="b">
            <a:spAutoFit/>
          </a:bodyPr>
          <a:lstStyle>
            <a:lvl1pPr marL="0" indent="0">
              <a:spcBef>
                <a:spcPts val="0"/>
              </a:spcBef>
              <a:buNone/>
              <a:defRPr sz="1333" i="1"/>
            </a:lvl1pPr>
            <a:lvl2pPr marL="608835" indent="0">
              <a:buNone/>
              <a:defRPr sz="1333"/>
            </a:lvl2pPr>
            <a:lvl3pPr marL="1217640" indent="0">
              <a:buNone/>
              <a:defRPr sz="1333"/>
            </a:lvl3pPr>
            <a:lvl4pPr marL="1826442" indent="0">
              <a:buNone/>
              <a:defRPr sz="1333"/>
            </a:lvl4pPr>
            <a:lvl5pPr marL="2435278" indent="0">
              <a:buNone/>
              <a:defRPr sz="1333"/>
            </a:lvl5pPr>
          </a:lstStyle>
          <a:p>
            <a:pPr lvl="0"/>
            <a:r>
              <a:rPr lang="en-GB" dirty="0"/>
              <a:t>Footnotes</a:t>
            </a:r>
          </a:p>
        </p:txBody>
      </p:sp>
      <p:sp>
        <p:nvSpPr>
          <p:cNvPr id="3" name="Footer Placeholder 2"/>
          <p:cNvSpPr>
            <a:spLocks noGrp="1"/>
          </p:cNvSpPr>
          <p:nvPr>
            <p:ph type="ftr" sz="quarter" idx="16"/>
          </p:nvPr>
        </p:nvSpPr>
        <p:spPr/>
        <p:txBody>
          <a:bodyPr/>
          <a:lstStyle/>
          <a:p>
            <a:endParaRPr lang="es-E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80393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621109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428139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697128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445032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170042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74539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096729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201655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518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119048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976082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61019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980181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901611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530117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232442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277987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490711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334863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4604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6511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426972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50253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03308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3783031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39360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51586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7231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288776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86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72249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7571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52644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95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63093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38771636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95411881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2/21/24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8093424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ededonthego.com/Video/program/1148" TargetMode="External"/><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hyperlink" Target="mailto:support@MedEdOTG.com" TargetMode="External"/><Relationship Id="rId10" Type="http://schemas.openxmlformats.org/officeDocument/2006/relationships/image" Target="../media/image10.png"/><Relationship Id="rId4" Type="http://schemas.openxmlformats.org/officeDocument/2006/relationships/hyperlink" Target="http://www.mededonthego.com/" TargetMode="External"/><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6.png"/><Relationship Id="rId7" Type="http://schemas.openxmlformats.org/officeDocument/2006/relationships/hyperlink" Target="http://www.mededonthego.com/"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FC67-6906-19C7-9FDE-95DFF94693FE}"/>
              </a:ext>
            </a:extLst>
          </p:cNvPr>
          <p:cNvSpPr>
            <a:spLocks noGrp="1"/>
          </p:cNvSpPr>
          <p:nvPr>
            <p:ph type="title"/>
          </p:nvPr>
        </p:nvSpPr>
        <p:spPr>
          <a:xfrm>
            <a:off x="831850" y="1101482"/>
            <a:ext cx="10515600" cy="2825748"/>
          </a:xfrm>
        </p:spPr>
        <p:txBody>
          <a:bodyPr>
            <a:normAutofit/>
          </a:bodyPr>
          <a:lstStyle/>
          <a:p>
            <a:r>
              <a:rPr lang="en-US" dirty="0"/>
              <a:t>Preventing Ischemic Stroke in Today’s World</a:t>
            </a:r>
          </a:p>
        </p:txBody>
      </p:sp>
      <p:sp>
        <p:nvSpPr>
          <p:cNvPr id="3" name="Subtitle 2">
            <a:extLst>
              <a:ext uri="{FF2B5EF4-FFF2-40B4-BE49-F238E27FC236}">
                <a16:creationId xmlns:a16="http://schemas.microsoft.com/office/drawing/2014/main" id="{B821391D-3172-22F2-4AE8-F53061151A76}"/>
              </a:ext>
            </a:extLst>
          </p:cNvPr>
          <p:cNvSpPr>
            <a:spLocks noGrp="1"/>
          </p:cNvSpPr>
          <p:nvPr>
            <p:ph type="body" idx="1"/>
          </p:nvPr>
        </p:nvSpPr>
        <p:spPr>
          <a:xfrm>
            <a:off x="831850" y="4208338"/>
            <a:ext cx="10515600" cy="1766887"/>
          </a:xfrm>
        </p:spPr>
        <p:txBody>
          <a:bodyPr>
            <a:normAutofit fontScale="70000" lnSpcReduction="20000"/>
          </a:bodyPr>
          <a:lstStyle/>
          <a:p>
            <a:r>
              <a:rPr lang="en-US" dirty="0"/>
              <a:t>Mike Sharma, MD, MSc, FRCPC</a:t>
            </a:r>
          </a:p>
          <a:p>
            <a:r>
              <a:rPr lang="en-US" dirty="0"/>
              <a:t>Michael G. </a:t>
            </a:r>
            <a:r>
              <a:rPr lang="en-US" dirty="0" err="1"/>
              <a:t>Degroote</a:t>
            </a:r>
            <a:r>
              <a:rPr lang="en-US" dirty="0"/>
              <a:t> Chair in Stroke Prevention</a:t>
            </a:r>
          </a:p>
          <a:p>
            <a:r>
              <a:rPr lang="en-US" dirty="0"/>
              <a:t>Director, Regional Stroke Program</a:t>
            </a:r>
          </a:p>
          <a:p>
            <a:r>
              <a:rPr lang="en-US" dirty="0"/>
              <a:t>Professor of Medicine</a:t>
            </a:r>
          </a:p>
          <a:p>
            <a:r>
              <a:rPr lang="en-US" dirty="0"/>
              <a:t>McMaster University</a:t>
            </a:r>
          </a:p>
          <a:p>
            <a:r>
              <a:rPr lang="en-US" dirty="0"/>
              <a:t>Population Health Research Institute</a:t>
            </a:r>
          </a:p>
        </p:txBody>
      </p:sp>
    </p:spTree>
    <p:extLst>
      <p:ext uri="{BB962C8B-B14F-4D97-AF65-F5344CB8AC3E}">
        <p14:creationId xmlns:p14="http://schemas.microsoft.com/office/powerpoint/2010/main" val="1647886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E19E4-B148-070F-7319-9A9CFDC1DB66}"/>
              </a:ext>
            </a:extLst>
          </p:cNvPr>
          <p:cNvSpPr>
            <a:spLocks noGrp="1"/>
          </p:cNvSpPr>
          <p:nvPr>
            <p:ph type="title"/>
          </p:nvPr>
        </p:nvSpPr>
        <p:spPr>
          <a:xfrm>
            <a:off x="838200" y="-1"/>
            <a:ext cx="10515600" cy="1105949"/>
          </a:xfrm>
        </p:spPr>
        <p:txBody>
          <a:bodyPr/>
          <a:lstStyle/>
          <a:p>
            <a:r>
              <a:rPr lang="en-US" dirty="0"/>
              <a:t>Hospital Visits Increase Long-Term After Stroke</a:t>
            </a:r>
            <a:endParaRPr lang="en-CA" dirty="0"/>
          </a:p>
        </p:txBody>
      </p:sp>
      <p:sp>
        <p:nvSpPr>
          <p:cNvPr id="6" name="Footer Placeholder 5">
            <a:extLst>
              <a:ext uri="{FF2B5EF4-FFF2-40B4-BE49-F238E27FC236}">
                <a16:creationId xmlns:a16="http://schemas.microsoft.com/office/drawing/2014/main" id="{66D8205C-6E5A-154C-2912-BAD37E65C281}"/>
              </a:ext>
            </a:extLst>
          </p:cNvPr>
          <p:cNvSpPr>
            <a:spLocks noGrp="1"/>
          </p:cNvSpPr>
          <p:nvPr>
            <p:ph type="ftr" sz="quarter" idx="3"/>
          </p:nvPr>
        </p:nvSpPr>
        <p:spPr>
          <a:xfrm>
            <a:off x="838200" y="6356350"/>
            <a:ext cx="10515600" cy="365125"/>
          </a:xfrm>
        </p:spPr>
        <p:txBody>
          <a:bodyPr/>
          <a:lstStyle/>
          <a:p>
            <a:r>
              <a:rPr lang="en-US" dirty="0"/>
              <a:t>Andrew NE, et al. </a:t>
            </a:r>
            <a:r>
              <a:rPr lang="en-US" i="1" dirty="0"/>
              <a:t>Stroke</a:t>
            </a:r>
            <a:r>
              <a:rPr lang="en-US" dirty="0"/>
              <a:t>. 2020;51(12):3673-3680. </a:t>
            </a:r>
          </a:p>
        </p:txBody>
      </p:sp>
      <p:sp>
        <p:nvSpPr>
          <p:cNvPr id="7" name="TextBox 6">
            <a:extLst>
              <a:ext uri="{FF2B5EF4-FFF2-40B4-BE49-F238E27FC236}">
                <a16:creationId xmlns:a16="http://schemas.microsoft.com/office/drawing/2014/main" id="{4029B6FD-C5FF-E693-97B7-F1A63DF81BA7}"/>
              </a:ext>
            </a:extLst>
          </p:cNvPr>
          <p:cNvSpPr txBox="1"/>
          <p:nvPr/>
        </p:nvSpPr>
        <p:spPr>
          <a:xfrm>
            <a:off x="-594911" y="165253"/>
            <a:ext cx="184731" cy="369332"/>
          </a:xfrm>
          <a:prstGeom prst="rect">
            <a:avLst/>
          </a:prstGeom>
          <a:noFill/>
        </p:spPr>
        <p:txBody>
          <a:bodyPr wrap="none" rtlCol="0">
            <a:spAutoFit/>
          </a:bodyPr>
          <a:lstStyle/>
          <a:p>
            <a:endParaRPr lang="en-US" dirty="0"/>
          </a:p>
        </p:txBody>
      </p:sp>
      <p:grpSp>
        <p:nvGrpSpPr>
          <p:cNvPr id="12" name="Group 11">
            <a:extLst>
              <a:ext uri="{FF2B5EF4-FFF2-40B4-BE49-F238E27FC236}">
                <a16:creationId xmlns:a16="http://schemas.microsoft.com/office/drawing/2014/main" id="{173B7155-EC25-E9DF-930A-C99E61C480C9}"/>
              </a:ext>
            </a:extLst>
          </p:cNvPr>
          <p:cNvGrpSpPr/>
          <p:nvPr/>
        </p:nvGrpSpPr>
        <p:grpSpPr>
          <a:xfrm>
            <a:off x="1832016" y="1470953"/>
            <a:ext cx="8527968" cy="4676628"/>
            <a:chOff x="1832016" y="1470953"/>
            <a:chExt cx="8527968" cy="4676628"/>
          </a:xfrm>
        </p:grpSpPr>
        <p:pic>
          <p:nvPicPr>
            <p:cNvPr id="8" name="Picture 7">
              <a:extLst>
                <a:ext uri="{FF2B5EF4-FFF2-40B4-BE49-F238E27FC236}">
                  <a16:creationId xmlns:a16="http://schemas.microsoft.com/office/drawing/2014/main" id="{90A0EA23-0BFD-B859-78A3-1AE9277AF2E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832016" y="1470953"/>
              <a:ext cx="8527968" cy="4676628"/>
            </a:xfrm>
            <a:prstGeom prst="rect">
              <a:avLst/>
            </a:prstGeom>
          </p:spPr>
        </p:pic>
        <p:sp>
          <p:nvSpPr>
            <p:cNvPr id="3" name="TextBox 2">
              <a:extLst>
                <a:ext uri="{FF2B5EF4-FFF2-40B4-BE49-F238E27FC236}">
                  <a16:creationId xmlns:a16="http://schemas.microsoft.com/office/drawing/2014/main" id="{3509921B-3665-52CB-20A0-5AA4B94FD41C}"/>
                </a:ext>
              </a:extLst>
            </p:cNvPr>
            <p:cNvSpPr txBox="1"/>
            <p:nvPr/>
          </p:nvSpPr>
          <p:spPr>
            <a:xfrm>
              <a:off x="2666083" y="3388047"/>
              <a:ext cx="532518" cy="307777"/>
            </a:xfrm>
            <a:prstGeom prst="rect">
              <a:avLst/>
            </a:prstGeom>
            <a:noFill/>
          </p:spPr>
          <p:txBody>
            <a:bodyPr wrap="none" rtlCol="0">
              <a:spAutoFit/>
            </a:bodyPr>
            <a:lstStyle/>
            <a:p>
              <a:r>
                <a:rPr lang="en-US" sz="1400" b="1" dirty="0">
                  <a:solidFill>
                    <a:srgbClr val="44546A"/>
                  </a:solidFill>
                </a:rPr>
                <a:t>0.37</a:t>
              </a:r>
            </a:p>
          </p:txBody>
        </p:sp>
        <p:sp>
          <p:nvSpPr>
            <p:cNvPr id="4" name="TextBox 3">
              <a:extLst>
                <a:ext uri="{FF2B5EF4-FFF2-40B4-BE49-F238E27FC236}">
                  <a16:creationId xmlns:a16="http://schemas.microsoft.com/office/drawing/2014/main" id="{856A7064-A929-7880-FC82-4164F21E931E}"/>
                </a:ext>
              </a:extLst>
            </p:cNvPr>
            <p:cNvSpPr txBox="1"/>
            <p:nvPr/>
          </p:nvSpPr>
          <p:spPr>
            <a:xfrm>
              <a:off x="5462532" y="2879436"/>
              <a:ext cx="532518" cy="307777"/>
            </a:xfrm>
            <a:prstGeom prst="rect">
              <a:avLst/>
            </a:prstGeom>
            <a:noFill/>
          </p:spPr>
          <p:txBody>
            <a:bodyPr wrap="none" rtlCol="0">
              <a:spAutoFit/>
            </a:bodyPr>
            <a:lstStyle/>
            <a:p>
              <a:r>
                <a:rPr lang="en-US" sz="1400" b="1" dirty="0">
                  <a:solidFill>
                    <a:srgbClr val="44546A"/>
                  </a:solidFill>
                </a:rPr>
                <a:t>0.55</a:t>
              </a:r>
            </a:p>
          </p:txBody>
        </p:sp>
        <p:sp>
          <p:nvSpPr>
            <p:cNvPr id="5" name="TextBox 4">
              <a:extLst>
                <a:ext uri="{FF2B5EF4-FFF2-40B4-BE49-F238E27FC236}">
                  <a16:creationId xmlns:a16="http://schemas.microsoft.com/office/drawing/2014/main" id="{FA3C79F9-4483-3BEA-8486-B80BF7931846}"/>
                </a:ext>
              </a:extLst>
            </p:cNvPr>
            <p:cNvSpPr txBox="1"/>
            <p:nvPr/>
          </p:nvSpPr>
          <p:spPr>
            <a:xfrm>
              <a:off x="8247963" y="3809267"/>
              <a:ext cx="532518" cy="307777"/>
            </a:xfrm>
            <a:prstGeom prst="rect">
              <a:avLst/>
            </a:prstGeom>
            <a:noFill/>
          </p:spPr>
          <p:txBody>
            <a:bodyPr wrap="none" rtlCol="0">
              <a:spAutoFit/>
            </a:bodyPr>
            <a:lstStyle/>
            <a:p>
              <a:r>
                <a:rPr lang="en-US" sz="1400" b="1" dirty="0">
                  <a:solidFill>
                    <a:srgbClr val="44546A"/>
                  </a:solidFill>
                </a:rPr>
                <a:t>0.26</a:t>
              </a:r>
            </a:p>
          </p:txBody>
        </p:sp>
        <p:sp>
          <p:nvSpPr>
            <p:cNvPr id="9" name="Rectangle 8">
              <a:extLst>
                <a:ext uri="{FF2B5EF4-FFF2-40B4-BE49-F238E27FC236}">
                  <a16:creationId xmlns:a16="http://schemas.microsoft.com/office/drawing/2014/main" id="{ADE8018B-E2A9-ADAB-B5E4-1EFC7D15AED9}"/>
                </a:ext>
              </a:extLst>
            </p:cNvPr>
            <p:cNvSpPr/>
            <p:nvPr/>
          </p:nvSpPr>
          <p:spPr>
            <a:xfrm>
              <a:off x="2423711" y="3051672"/>
              <a:ext cx="1366091" cy="2123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10C2F09-F92F-A607-75BD-43D1B1C6018D}"/>
                </a:ext>
              </a:extLst>
            </p:cNvPr>
            <p:cNvSpPr/>
            <p:nvPr/>
          </p:nvSpPr>
          <p:spPr>
            <a:xfrm>
              <a:off x="5291767" y="2411520"/>
              <a:ext cx="1366091" cy="2123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D3E963D-494B-3FEC-D55E-3976F9FF7646}"/>
                </a:ext>
              </a:extLst>
            </p:cNvPr>
            <p:cNvSpPr/>
            <p:nvPr/>
          </p:nvSpPr>
          <p:spPr>
            <a:xfrm>
              <a:off x="8093725" y="3500820"/>
              <a:ext cx="1366091" cy="2123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85506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11997-ADEB-6445-BD74-06FB1154E8B2}"/>
              </a:ext>
            </a:extLst>
          </p:cNvPr>
          <p:cNvSpPr>
            <a:spLocks noGrp="1"/>
          </p:cNvSpPr>
          <p:nvPr>
            <p:ph type="title"/>
          </p:nvPr>
        </p:nvSpPr>
        <p:spPr>
          <a:xfrm>
            <a:off x="838200" y="-1"/>
            <a:ext cx="10515600" cy="1105949"/>
          </a:xfrm>
        </p:spPr>
        <p:txBody>
          <a:bodyPr/>
          <a:lstStyle/>
          <a:p>
            <a:r>
              <a:rPr lang="en-US" dirty="0"/>
              <a:t>Stroke Is a Costly Disease</a:t>
            </a:r>
          </a:p>
        </p:txBody>
      </p:sp>
      <p:sp>
        <p:nvSpPr>
          <p:cNvPr id="11" name="TextBox 10">
            <a:extLst>
              <a:ext uri="{FF2B5EF4-FFF2-40B4-BE49-F238E27FC236}">
                <a16:creationId xmlns:a16="http://schemas.microsoft.com/office/drawing/2014/main" id="{74A7340E-E9AD-DFF3-2397-2270ABC4E5DE}"/>
              </a:ext>
            </a:extLst>
          </p:cNvPr>
          <p:cNvSpPr txBox="1"/>
          <p:nvPr/>
        </p:nvSpPr>
        <p:spPr>
          <a:xfrm>
            <a:off x="1296236" y="2161622"/>
            <a:ext cx="3070273" cy="2739211"/>
          </a:xfrm>
          <a:prstGeom prst="rect">
            <a:avLst/>
          </a:prstGeom>
          <a:noFill/>
        </p:spPr>
        <p:txBody>
          <a:bodyPr wrap="square">
            <a:spAutoFit/>
          </a:bodyPr>
          <a:lstStyle/>
          <a:p>
            <a:r>
              <a:rPr lang="en-US" sz="2800" dirty="0">
                <a:solidFill>
                  <a:schemeClr val="bg2">
                    <a:lumMod val="25000"/>
                  </a:schemeClr>
                </a:solidFill>
              </a:rPr>
              <a:t>Direct and indirect </a:t>
            </a:r>
          </a:p>
          <a:p>
            <a:r>
              <a:rPr lang="en-US" sz="2800" dirty="0">
                <a:solidFill>
                  <a:schemeClr val="bg2">
                    <a:lumMod val="25000"/>
                  </a:schemeClr>
                </a:solidFill>
              </a:rPr>
              <a:t>cost of stroke was </a:t>
            </a:r>
          </a:p>
          <a:p>
            <a:r>
              <a:rPr lang="en-US" sz="4400" b="1" dirty="0">
                <a:solidFill>
                  <a:schemeClr val="accent3"/>
                </a:solidFill>
              </a:rPr>
              <a:t>$45.5 </a:t>
            </a:r>
          </a:p>
          <a:p>
            <a:r>
              <a:rPr lang="en-US" sz="4400" b="1" dirty="0">
                <a:solidFill>
                  <a:schemeClr val="accent3"/>
                </a:solidFill>
              </a:rPr>
              <a:t>billion </a:t>
            </a:r>
          </a:p>
          <a:p>
            <a:r>
              <a:rPr lang="en-US" sz="2800" dirty="0">
                <a:solidFill>
                  <a:schemeClr val="bg2">
                    <a:lumMod val="25000"/>
                  </a:schemeClr>
                </a:solidFill>
              </a:rPr>
              <a:t>from 2014-2015</a:t>
            </a:r>
            <a:endParaRPr lang="en-US" sz="2800">
              <a:solidFill>
                <a:schemeClr val="bg2">
                  <a:lumMod val="25000"/>
                </a:schemeClr>
              </a:solidFill>
            </a:endParaRPr>
          </a:p>
        </p:txBody>
      </p:sp>
      <p:sp>
        <p:nvSpPr>
          <p:cNvPr id="12" name="TextBox 11">
            <a:extLst>
              <a:ext uri="{FF2B5EF4-FFF2-40B4-BE49-F238E27FC236}">
                <a16:creationId xmlns:a16="http://schemas.microsoft.com/office/drawing/2014/main" id="{0C4F4CFD-C584-EAC8-85BA-05D56DB8FDC8}"/>
              </a:ext>
            </a:extLst>
          </p:cNvPr>
          <p:cNvSpPr txBox="1"/>
          <p:nvPr/>
        </p:nvSpPr>
        <p:spPr>
          <a:xfrm>
            <a:off x="4756050" y="2161622"/>
            <a:ext cx="3070273" cy="2308324"/>
          </a:xfrm>
          <a:prstGeom prst="rect">
            <a:avLst/>
          </a:prstGeom>
          <a:noFill/>
        </p:spPr>
        <p:txBody>
          <a:bodyPr wrap="square">
            <a:spAutoFit/>
          </a:bodyPr>
          <a:lstStyle/>
          <a:p>
            <a:r>
              <a:rPr lang="en-US" sz="2800" dirty="0">
                <a:solidFill>
                  <a:schemeClr val="bg2">
                    <a:lumMod val="25000"/>
                  </a:schemeClr>
                </a:solidFill>
              </a:rPr>
              <a:t>Direct medical</a:t>
            </a:r>
          </a:p>
          <a:p>
            <a:r>
              <a:rPr lang="en-US" sz="2800" dirty="0">
                <a:solidFill>
                  <a:schemeClr val="bg2">
                    <a:lumMod val="25000"/>
                  </a:schemeClr>
                </a:solidFill>
              </a:rPr>
              <a:t>cost of stroke was </a:t>
            </a:r>
          </a:p>
          <a:p>
            <a:r>
              <a:rPr lang="en-US" sz="4400" b="1" dirty="0">
                <a:solidFill>
                  <a:schemeClr val="accent3"/>
                </a:solidFill>
              </a:rPr>
              <a:t>~$28.0 billion </a:t>
            </a:r>
          </a:p>
        </p:txBody>
      </p:sp>
      <p:sp>
        <p:nvSpPr>
          <p:cNvPr id="13" name="TextBox 12">
            <a:extLst>
              <a:ext uri="{FF2B5EF4-FFF2-40B4-BE49-F238E27FC236}">
                <a16:creationId xmlns:a16="http://schemas.microsoft.com/office/drawing/2014/main" id="{4F4DE056-AC0E-D8A2-6217-D95F87489EB3}"/>
              </a:ext>
            </a:extLst>
          </p:cNvPr>
          <p:cNvSpPr txBox="1"/>
          <p:nvPr/>
        </p:nvSpPr>
        <p:spPr>
          <a:xfrm>
            <a:off x="8215864" y="2161622"/>
            <a:ext cx="2596098" cy="3170099"/>
          </a:xfrm>
          <a:prstGeom prst="rect">
            <a:avLst/>
          </a:prstGeom>
          <a:noFill/>
        </p:spPr>
        <p:txBody>
          <a:bodyPr wrap="square">
            <a:spAutoFit/>
          </a:bodyPr>
          <a:lstStyle/>
          <a:p>
            <a:r>
              <a:rPr lang="en-US" sz="2800" dirty="0">
                <a:solidFill>
                  <a:schemeClr val="bg2">
                    <a:lumMod val="25000"/>
                  </a:schemeClr>
                </a:solidFill>
              </a:rPr>
              <a:t>Direct medical</a:t>
            </a:r>
          </a:p>
          <a:p>
            <a:r>
              <a:rPr lang="en-US" sz="2800" dirty="0">
                <a:solidFill>
                  <a:schemeClr val="bg2">
                    <a:lumMod val="25000"/>
                  </a:schemeClr>
                </a:solidFill>
              </a:rPr>
              <a:t>cost of stroke </a:t>
            </a:r>
            <a:br>
              <a:rPr lang="en-US" sz="2800" dirty="0">
                <a:solidFill>
                  <a:schemeClr val="bg2">
                    <a:lumMod val="25000"/>
                  </a:schemeClr>
                </a:solidFill>
              </a:rPr>
            </a:br>
            <a:r>
              <a:rPr lang="en-US" sz="2800" dirty="0">
                <a:solidFill>
                  <a:schemeClr val="bg2">
                    <a:lumMod val="25000"/>
                  </a:schemeClr>
                </a:solidFill>
              </a:rPr>
              <a:t>projected to be</a:t>
            </a:r>
          </a:p>
          <a:p>
            <a:r>
              <a:rPr lang="en-US" sz="4400" b="1" dirty="0">
                <a:solidFill>
                  <a:schemeClr val="accent3"/>
                </a:solidFill>
              </a:rPr>
              <a:t>~$94.3 </a:t>
            </a:r>
          </a:p>
          <a:p>
            <a:r>
              <a:rPr lang="en-US" sz="4400" b="1" dirty="0">
                <a:solidFill>
                  <a:schemeClr val="accent3"/>
                </a:solidFill>
              </a:rPr>
              <a:t>billion </a:t>
            </a:r>
          </a:p>
          <a:p>
            <a:r>
              <a:rPr lang="en-US" sz="2800" dirty="0">
                <a:solidFill>
                  <a:schemeClr val="bg2">
                    <a:lumMod val="25000"/>
                  </a:schemeClr>
                </a:solidFill>
              </a:rPr>
              <a:t>in 2035</a:t>
            </a:r>
            <a:endParaRPr lang="en-US" sz="2800">
              <a:solidFill>
                <a:schemeClr val="bg2">
                  <a:lumMod val="25000"/>
                </a:schemeClr>
              </a:solidFill>
            </a:endParaRPr>
          </a:p>
        </p:txBody>
      </p:sp>
      <p:sp>
        <p:nvSpPr>
          <p:cNvPr id="16" name="Footer Placeholder 15">
            <a:extLst>
              <a:ext uri="{FF2B5EF4-FFF2-40B4-BE49-F238E27FC236}">
                <a16:creationId xmlns:a16="http://schemas.microsoft.com/office/drawing/2014/main" id="{57CCC67C-F96C-CDDF-18AE-512ECB168E63}"/>
              </a:ext>
            </a:extLst>
          </p:cNvPr>
          <p:cNvSpPr>
            <a:spLocks noGrp="1"/>
          </p:cNvSpPr>
          <p:nvPr>
            <p:ph type="ftr" sz="quarter" idx="3"/>
          </p:nvPr>
        </p:nvSpPr>
        <p:spPr/>
        <p:txBody>
          <a:bodyPr/>
          <a:lstStyle/>
          <a:p>
            <a:r>
              <a:rPr lang="en-US"/>
              <a:t>Virani SS, et al. </a:t>
            </a:r>
            <a:r>
              <a:rPr lang="en-US" i="1"/>
              <a:t>Circulation</a:t>
            </a:r>
            <a:r>
              <a:rPr lang="en-US"/>
              <a:t>. 2020;141(9):e139-e596.</a:t>
            </a:r>
          </a:p>
        </p:txBody>
      </p:sp>
    </p:spTree>
    <p:extLst>
      <p:ext uri="{BB962C8B-B14F-4D97-AF65-F5344CB8AC3E}">
        <p14:creationId xmlns:p14="http://schemas.microsoft.com/office/powerpoint/2010/main" val="2777368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94AA23-DEF1-FD4B-084E-CD9582B50239}"/>
              </a:ext>
            </a:extLst>
          </p:cNvPr>
          <p:cNvSpPr>
            <a:spLocks noGrp="1"/>
          </p:cNvSpPr>
          <p:nvPr>
            <p:ph idx="1"/>
          </p:nvPr>
        </p:nvSpPr>
        <p:spPr>
          <a:xfrm>
            <a:off x="838199" y="1754651"/>
            <a:ext cx="10515600" cy="4784261"/>
          </a:xfrm>
        </p:spPr>
        <p:txBody>
          <a:bodyPr>
            <a:normAutofit/>
          </a:bodyPr>
          <a:lstStyle/>
          <a:p>
            <a:pPr marL="0" indent="0">
              <a:buNone/>
            </a:pPr>
            <a:r>
              <a:rPr lang="en-US" b="1" dirty="0">
                <a:latin typeface="+mn-lt"/>
              </a:rPr>
              <a:t>First Stroke (mean - mean + 2 SD) : </a:t>
            </a:r>
          </a:p>
          <a:p>
            <a:pPr lvl="1"/>
            <a:endParaRPr lang="en-US" dirty="0">
              <a:latin typeface="+mn-lt"/>
            </a:endParaRPr>
          </a:p>
          <a:p>
            <a:pPr lvl="1"/>
            <a:endParaRPr lang="en-US" dirty="0">
              <a:latin typeface="+mn-lt"/>
            </a:endParaRPr>
          </a:p>
          <a:p>
            <a:pPr lvl="1"/>
            <a:endParaRPr lang="en-US" dirty="0">
              <a:latin typeface="+mn-lt"/>
            </a:endParaRPr>
          </a:p>
          <a:p>
            <a:pPr lvl="1"/>
            <a:endParaRPr lang="en-US" dirty="0">
              <a:latin typeface="+mn-lt"/>
            </a:endParaRPr>
          </a:p>
          <a:p>
            <a:pPr marL="0" indent="0">
              <a:buNone/>
            </a:pPr>
            <a:r>
              <a:rPr lang="en-US" b="1" dirty="0">
                <a:latin typeface="+mn-lt"/>
              </a:rPr>
              <a:t>Recurrent Stroke (mean - mean + 2 SD) :</a:t>
            </a:r>
          </a:p>
        </p:txBody>
      </p:sp>
      <p:sp>
        <p:nvSpPr>
          <p:cNvPr id="2" name="Title 1">
            <a:extLst>
              <a:ext uri="{FF2B5EF4-FFF2-40B4-BE49-F238E27FC236}">
                <a16:creationId xmlns:a16="http://schemas.microsoft.com/office/drawing/2014/main" id="{B264CD58-713D-2690-3B39-F3D2E4E20B64}"/>
              </a:ext>
            </a:extLst>
          </p:cNvPr>
          <p:cNvSpPr>
            <a:spLocks noGrp="1"/>
          </p:cNvSpPr>
          <p:nvPr>
            <p:ph type="title"/>
          </p:nvPr>
        </p:nvSpPr>
        <p:spPr>
          <a:xfrm>
            <a:off x="838200" y="-1"/>
            <a:ext cx="10515600" cy="1405704"/>
          </a:xfrm>
        </p:spPr>
        <p:txBody>
          <a:bodyPr>
            <a:normAutofit/>
          </a:bodyPr>
          <a:lstStyle/>
          <a:p>
            <a:r>
              <a:rPr lang="en-US" sz="4000" dirty="0"/>
              <a:t>Cost of Stroke Hospitalization and </a:t>
            </a:r>
            <a:br>
              <a:rPr lang="en-US" sz="4000" dirty="0"/>
            </a:br>
            <a:r>
              <a:rPr lang="en-US" sz="4000" dirty="0"/>
              <a:t>the First Year</a:t>
            </a:r>
            <a:endParaRPr lang="en-CA" sz="4000" dirty="0"/>
          </a:p>
        </p:txBody>
      </p:sp>
      <p:sp>
        <p:nvSpPr>
          <p:cNvPr id="9" name="Footer Placeholder 8">
            <a:extLst>
              <a:ext uri="{FF2B5EF4-FFF2-40B4-BE49-F238E27FC236}">
                <a16:creationId xmlns:a16="http://schemas.microsoft.com/office/drawing/2014/main" id="{3EE9A2F2-CBFF-0B20-B2AE-79A964EF2B4F}"/>
              </a:ext>
            </a:extLst>
          </p:cNvPr>
          <p:cNvSpPr>
            <a:spLocks noGrp="1"/>
          </p:cNvSpPr>
          <p:nvPr>
            <p:ph type="ftr" sz="quarter" idx="3"/>
          </p:nvPr>
        </p:nvSpPr>
        <p:spPr/>
        <p:txBody>
          <a:bodyPr/>
          <a:lstStyle/>
          <a:p>
            <a:r>
              <a:rPr lang="en-US"/>
              <a:t>*2024 costs obtained by adjusting 2010 costs for inflation using CPI
Engel-Nitz NM, et al. </a:t>
            </a:r>
            <a:r>
              <a:rPr lang="en-US" i="1"/>
              <a:t>Vasc Health Risk Manag</a:t>
            </a:r>
            <a:r>
              <a:rPr lang="en-US"/>
              <a:t>. 2010;6:905-913. </a:t>
            </a:r>
            <a:endParaRPr lang="en-US" dirty="0"/>
          </a:p>
        </p:txBody>
      </p:sp>
      <p:sp>
        <p:nvSpPr>
          <p:cNvPr id="11" name="TextBox 10">
            <a:extLst>
              <a:ext uri="{FF2B5EF4-FFF2-40B4-BE49-F238E27FC236}">
                <a16:creationId xmlns:a16="http://schemas.microsoft.com/office/drawing/2014/main" id="{FC791F0A-202F-2CF7-9D32-26B82E53570B}"/>
              </a:ext>
            </a:extLst>
          </p:cNvPr>
          <p:cNvSpPr txBox="1"/>
          <p:nvPr/>
        </p:nvSpPr>
        <p:spPr>
          <a:xfrm>
            <a:off x="1065627" y="2360561"/>
            <a:ext cx="4181622" cy="954107"/>
          </a:xfrm>
          <a:prstGeom prst="rect">
            <a:avLst/>
          </a:prstGeom>
          <a:noFill/>
        </p:spPr>
        <p:txBody>
          <a:bodyPr wrap="square">
            <a:spAutoFit/>
          </a:bodyPr>
          <a:lstStyle/>
          <a:p>
            <a:pPr algn="ctr"/>
            <a:r>
              <a:rPr lang="en-US" sz="2000" dirty="0"/>
              <a:t>In 2010</a:t>
            </a:r>
          </a:p>
          <a:p>
            <a:pPr algn="ctr"/>
            <a:r>
              <a:rPr lang="en-US" sz="3600" b="1" dirty="0">
                <a:solidFill>
                  <a:schemeClr val="accent3"/>
                </a:solidFill>
              </a:rPr>
              <a:t>$40,670 - $203,806</a:t>
            </a:r>
          </a:p>
        </p:txBody>
      </p:sp>
      <p:sp>
        <p:nvSpPr>
          <p:cNvPr id="12" name="TextBox 11">
            <a:extLst>
              <a:ext uri="{FF2B5EF4-FFF2-40B4-BE49-F238E27FC236}">
                <a16:creationId xmlns:a16="http://schemas.microsoft.com/office/drawing/2014/main" id="{E61F4290-0478-03F8-798D-EE15CEDCC9F6}"/>
              </a:ext>
            </a:extLst>
          </p:cNvPr>
          <p:cNvSpPr txBox="1"/>
          <p:nvPr/>
        </p:nvSpPr>
        <p:spPr>
          <a:xfrm>
            <a:off x="5986975" y="2360561"/>
            <a:ext cx="4181622" cy="954107"/>
          </a:xfrm>
          <a:prstGeom prst="rect">
            <a:avLst/>
          </a:prstGeom>
          <a:noFill/>
        </p:spPr>
        <p:txBody>
          <a:bodyPr wrap="square">
            <a:spAutoFit/>
          </a:bodyPr>
          <a:lstStyle/>
          <a:p>
            <a:pPr algn="ctr"/>
            <a:r>
              <a:rPr lang="en-US" sz="2000" dirty="0"/>
              <a:t>In 2024*</a:t>
            </a:r>
          </a:p>
          <a:p>
            <a:pPr algn="ctr"/>
            <a:r>
              <a:rPr lang="en-US" sz="3600" b="1" dirty="0">
                <a:solidFill>
                  <a:schemeClr val="accent3"/>
                </a:solidFill>
              </a:rPr>
              <a:t>$56,938 - $285,328</a:t>
            </a:r>
          </a:p>
        </p:txBody>
      </p:sp>
      <p:sp>
        <p:nvSpPr>
          <p:cNvPr id="13" name="TextBox 12">
            <a:extLst>
              <a:ext uri="{FF2B5EF4-FFF2-40B4-BE49-F238E27FC236}">
                <a16:creationId xmlns:a16="http://schemas.microsoft.com/office/drawing/2014/main" id="{8CED14C0-DAFD-389D-E956-3910EF5B5D84}"/>
              </a:ext>
            </a:extLst>
          </p:cNvPr>
          <p:cNvSpPr txBox="1"/>
          <p:nvPr/>
        </p:nvSpPr>
        <p:spPr>
          <a:xfrm>
            <a:off x="1065627" y="4498190"/>
            <a:ext cx="4181622" cy="954107"/>
          </a:xfrm>
          <a:prstGeom prst="rect">
            <a:avLst/>
          </a:prstGeom>
          <a:noFill/>
        </p:spPr>
        <p:txBody>
          <a:bodyPr wrap="square">
            <a:spAutoFit/>
          </a:bodyPr>
          <a:lstStyle/>
          <a:p>
            <a:pPr algn="ctr"/>
            <a:r>
              <a:rPr lang="en-US" sz="2000" dirty="0"/>
              <a:t>In 2010</a:t>
            </a:r>
          </a:p>
          <a:p>
            <a:pPr algn="ctr"/>
            <a:r>
              <a:rPr lang="en-US" sz="3600" b="1" dirty="0">
                <a:solidFill>
                  <a:schemeClr val="accent3"/>
                </a:solidFill>
              </a:rPr>
              <a:t>$51,760 - $357,208</a:t>
            </a:r>
          </a:p>
        </p:txBody>
      </p:sp>
      <p:sp>
        <p:nvSpPr>
          <p:cNvPr id="14" name="TextBox 13">
            <a:extLst>
              <a:ext uri="{FF2B5EF4-FFF2-40B4-BE49-F238E27FC236}">
                <a16:creationId xmlns:a16="http://schemas.microsoft.com/office/drawing/2014/main" id="{7D590E9E-B33D-BE63-1E88-F5AE4C4B01F5}"/>
              </a:ext>
            </a:extLst>
          </p:cNvPr>
          <p:cNvSpPr txBox="1"/>
          <p:nvPr/>
        </p:nvSpPr>
        <p:spPr>
          <a:xfrm>
            <a:off x="6096000" y="4511191"/>
            <a:ext cx="4181622" cy="954107"/>
          </a:xfrm>
          <a:prstGeom prst="rect">
            <a:avLst/>
          </a:prstGeom>
          <a:noFill/>
        </p:spPr>
        <p:txBody>
          <a:bodyPr wrap="square">
            <a:spAutoFit/>
          </a:bodyPr>
          <a:lstStyle/>
          <a:p>
            <a:pPr algn="ctr"/>
            <a:r>
              <a:rPr lang="en-US" sz="2000" dirty="0"/>
              <a:t>In 2024*</a:t>
            </a:r>
          </a:p>
          <a:p>
            <a:pPr algn="ctr"/>
            <a:r>
              <a:rPr lang="en-US" sz="3600" b="1" dirty="0">
                <a:solidFill>
                  <a:schemeClr val="accent3"/>
                </a:solidFill>
              </a:rPr>
              <a:t>$72,464 - $500,091</a:t>
            </a:r>
          </a:p>
        </p:txBody>
      </p:sp>
    </p:spTree>
    <p:extLst>
      <p:ext uri="{BB962C8B-B14F-4D97-AF65-F5344CB8AC3E}">
        <p14:creationId xmlns:p14="http://schemas.microsoft.com/office/powerpoint/2010/main" val="4109885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5C7D811-643C-55B9-EFD1-A7D3B5FA2991}"/>
              </a:ext>
            </a:extLst>
          </p:cNvPr>
          <p:cNvSpPr>
            <a:spLocks noGrp="1"/>
          </p:cNvSpPr>
          <p:nvPr>
            <p:ph type="title"/>
          </p:nvPr>
        </p:nvSpPr>
        <p:spPr>
          <a:xfrm>
            <a:off x="838200" y="-1"/>
            <a:ext cx="10515600" cy="1105949"/>
          </a:xfrm>
        </p:spPr>
        <p:txBody>
          <a:bodyPr>
            <a:normAutofit/>
          </a:bodyPr>
          <a:lstStyle/>
          <a:p>
            <a:r>
              <a:rPr lang="en-US" dirty="0"/>
              <a:t>Guidelines for Antiplatelet Therapy Early After Minor Non-Cardioembolic IS or High-Risk TIA</a:t>
            </a:r>
          </a:p>
        </p:txBody>
      </p:sp>
      <p:pic>
        <p:nvPicPr>
          <p:cNvPr id="3" name="Picture 2">
            <a:extLst>
              <a:ext uri="{FF2B5EF4-FFF2-40B4-BE49-F238E27FC236}">
                <a16:creationId xmlns:a16="http://schemas.microsoft.com/office/drawing/2014/main" id="{CBED9C54-AA8A-5B13-D273-2B6CEED00E08}"/>
              </a:ext>
            </a:extLst>
          </p:cNvPr>
          <p:cNvPicPr>
            <a:picLocks noChangeAspect="1"/>
          </p:cNvPicPr>
          <p:nvPr/>
        </p:nvPicPr>
        <p:blipFill>
          <a:blip r:embed="rId2"/>
          <a:stretch>
            <a:fillRect/>
          </a:stretch>
        </p:blipFill>
        <p:spPr>
          <a:xfrm>
            <a:off x="3511171" y="1215519"/>
            <a:ext cx="5169657" cy="5031800"/>
          </a:xfrm>
          <a:prstGeom prst="rect">
            <a:avLst/>
          </a:prstGeom>
        </p:spPr>
      </p:pic>
      <p:sp>
        <p:nvSpPr>
          <p:cNvPr id="13" name="Footer Placeholder 12">
            <a:extLst>
              <a:ext uri="{FF2B5EF4-FFF2-40B4-BE49-F238E27FC236}">
                <a16:creationId xmlns:a16="http://schemas.microsoft.com/office/drawing/2014/main" id="{1C58905F-3FD6-3A8F-444D-15A39809E46F}"/>
              </a:ext>
            </a:extLst>
          </p:cNvPr>
          <p:cNvSpPr>
            <a:spLocks noGrp="1"/>
          </p:cNvSpPr>
          <p:nvPr>
            <p:ph type="ftr" sz="quarter" idx="3"/>
          </p:nvPr>
        </p:nvSpPr>
        <p:spPr/>
        <p:txBody>
          <a:bodyPr/>
          <a:lstStyle/>
          <a:p>
            <a:r>
              <a:rPr lang="en-US"/>
              <a:t>NIHSS: National Institutes of Health Stroke Scale
Kleindorfer DO, et al. </a:t>
            </a:r>
            <a:r>
              <a:rPr lang="en-US" i="1"/>
              <a:t>Stroke</a:t>
            </a:r>
            <a:r>
              <a:rPr lang="en-US"/>
              <a:t>. 2021;52(7):e364-e467.</a:t>
            </a:r>
          </a:p>
        </p:txBody>
      </p:sp>
    </p:spTree>
    <p:extLst>
      <p:ext uri="{BB962C8B-B14F-4D97-AF65-F5344CB8AC3E}">
        <p14:creationId xmlns:p14="http://schemas.microsoft.com/office/powerpoint/2010/main" val="226365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4">
            <a:extLst>
              <a:ext uri="{FF2B5EF4-FFF2-40B4-BE49-F238E27FC236}">
                <a16:creationId xmlns:a16="http://schemas.microsoft.com/office/drawing/2014/main" id="{C913961A-8FD6-D380-72C2-52A44B94B60F}"/>
              </a:ext>
            </a:extLst>
          </p:cNvPr>
          <p:cNvSpPr>
            <a:spLocks noGrp="1"/>
          </p:cNvSpPr>
          <p:nvPr>
            <p:ph type="ftr" sz="quarter" idx="16"/>
          </p:nvPr>
        </p:nvSpPr>
        <p:spPr>
          <a:xfrm>
            <a:off x="838200" y="6356350"/>
            <a:ext cx="10515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CAD, </a:t>
            </a:r>
            <a:r>
              <a:rPr kumimoji="0" lang="es-E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coronary</a:t>
            </a: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r>
              <a:rPr kumimoji="0" lang="es-E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artery</a:t>
            </a: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r>
              <a:rPr kumimoji="0" lang="es-E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disease</a:t>
            </a: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PAD, </a:t>
            </a:r>
            <a:r>
              <a:rPr kumimoji="0" lang="es-E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peripheral</a:t>
            </a: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r>
              <a:rPr kumimoji="0" lang="es-E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artery</a:t>
            </a: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r>
              <a:rPr kumimoji="0" lang="es-E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disease</a:t>
            </a: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SAPT, single </a:t>
            </a:r>
            <a:r>
              <a:rPr kumimoji="0" lang="es-E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antiplatelet</a:t>
            </a: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r>
              <a:rPr kumimoji="0" lang="es-E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therapy</a:t>
            </a: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a:t>
            </a:r>
            <a:endPar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Dawson J, et al. </a:t>
            </a:r>
            <a:r>
              <a:rPr kumimoji="0" lang="es-E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Eur</a:t>
            </a:r>
            <a:r>
              <a:rPr kumimoji="0" lang="es-E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r>
              <a:rPr kumimoji="0" lang="es-E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Stroke</a:t>
            </a:r>
            <a:r>
              <a:rPr kumimoji="0" lang="es-E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J. </a:t>
            </a: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2022;7(3):I–II. </a:t>
            </a:r>
          </a:p>
        </p:txBody>
      </p:sp>
      <p:sp>
        <p:nvSpPr>
          <p:cNvPr id="4" name="Título 3">
            <a:extLst>
              <a:ext uri="{FF2B5EF4-FFF2-40B4-BE49-F238E27FC236}">
                <a16:creationId xmlns:a16="http://schemas.microsoft.com/office/drawing/2014/main" id="{15C7D811-643C-55B9-EFD1-A7D3B5FA2991}"/>
              </a:ext>
            </a:extLst>
          </p:cNvPr>
          <p:cNvSpPr>
            <a:spLocks noGrp="1"/>
          </p:cNvSpPr>
          <p:nvPr>
            <p:ph type="title"/>
          </p:nvPr>
        </p:nvSpPr>
        <p:spPr>
          <a:xfrm>
            <a:off x="838200" y="298223"/>
            <a:ext cx="10809514" cy="1105949"/>
          </a:xfrm>
        </p:spPr>
        <p:txBody>
          <a:bodyPr>
            <a:normAutofit/>
          </a:bodyPr>
          <a:lstStyle/>
          <a:p>
            <a:r>
              <a:rPr lang="en-US" dirty="0">
                <a:cs typeface="Calibri"/>
              </a:rPr>
              <a:t>Guidelines for Long-Term Secondary Prevention</a:t>
            </a:r>
          </a:p>
        </p:txBody>
      </p:sp>
      <p:cxnSp>
        <p:nvCxnSpPr>
          <p:cNvPr id="28" name="Conector recto 27">
            <a:extLst>
              <a:ext uri="{FF2B5EF4-FFF2-40B4-BE49-F238E27FC236}">
                <a16:creationId xmlns:a16="http://schemas.microsoft.com/office/drawing/2014/main" id="{089C3099-8154-82CE-A3F9-2154D2130ABE}"/>
              </a:ext>
            </a:extLst>
          </p:cNvPr>
          <p:cNvCxnSpPr>
            <a:stCxn id="11" idx="2"/>
            <a:endCxn id="11" idx="2"/>
          </p:cNvCxnSpPr>
          <p:nvPr/>
        </p:nvCxnSpPr>
        <p:spPr>
          <a:xfrm>
            <a:off x="2838272" y="395463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Conector recto de flecha 62">
            <a:extLst>
              <a:ext uri="{FF2B5EF4-FFF2-40B4-BE49-F238E27FC236}">
                <a16:creationId xmlns:a16="http://schemas.microsoft.com/office/drawing/2014/main" id="{F9B2F7D2-239F-E215-B9D1-04FCEEEDBB54}"/>
              </a:ext>
            </a:extLst>
          </p:cNvPr>
          <p:cNvCxnSpPr>
            <a:cxnSpLocks/>
          </p:cNvCxnSpPr>
          <p:nvPr/>
        </p:nvCxnSpPr>
        <p:spPr>
          <a:xfrm>
            <a:off x="2838272" y="3280768"/>
            <a:ext cx="0" cy="11150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de flecha 62">
            <a:extLst>
              <a:ext uri="{FF2B5EF4-FFF2-40B4-BE49-F238E27FC236}">
                <a16:creationId xmlns:a16="http://schemas.microsoft.com/office/drawing/2014/main" id="{8070BA2F-130F-B702-13BF-4991996B68A5}"/>
              </a:ext>
            </a:extLst>
          </p:cNvPr>
          <p:cNvCxnSpPr>
            <a:cxnSpLocks/>
          </p:cNvCxnSpPr>
          <p:nvPr/>
        </p:nvCxnSpPr>
        <p:spPr>
          <a:xfrm>
            <a:off x="8737267" y="3280768"/>
            <a:ext cx="0" cy="11150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17">
            <a:extLst>
              <a:ext uri="{FF2B5EF4-FFF2-40B4-BE49-F238E27FC236}">
                <a16:creationId xmlns:a16="http://schemas.microsoft.com/office/drawing/2014/main" id="{114E00D7-CAAE-76A6-5B89-3E6DFD114851}"/>
              </a:ext>
            </a:extLst>
          </p:cNvPr>
          <p:cNvCxnSpPr>
            <a:cxnSpLocks/>
          </p:cNvCxnSpPr>
          <p:nvPr/>
        </p:nvCxnSpPr>
        <p:spPr>
          <a:xfrm>
            <a:off x="5967451" y="2223096"/>
            <a:ext cx="0" cy="10576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cto 19">
            <a:extLst>
              <a:ext uri="{FF2B5EF4-FFF2-40B4-BE49-F238E27FC236}">
                <a16:creationId xmlns:a16="http://schemas.microsoft.com/office/drawing/2014/main" id="{C11F490F-2739-B2EB-1539-9EB9DE02059C}"/>
              </a:ext>
            </a:extLst>
          </p:cNvPr>
          <p:cNvCxnSpPr>
            <a:cxnSpLocks/>
          </p:cNvCxnSpPr>
          <p:nvPr/>
        </p:nvCxnSpPr>
        <p:spPr>
          <a:xfrm>
            <a:off x="2838272" y="3280768"/>
            <a:ext cx="589899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2C9AC979-286B-C887-0A4F-8271FCFB8912}"/>
              </a:ext>
            </a:extLst>
          </p:cNvPr>
          <p:cNvSpPr txBox="1"/>
          <p:nvPr/>
        </p:nvSpPr>
        <p:spPr>
          <a:xfrm>
            <a:off x="1599792" y="4395795"/>
            <a:ext cx="2476960" cy="461665"/>
          </a:xfrm>
          <a:prstGeom prst="rect">
            <a:avLst/>
          </a:prstGeom>
          <a:solidFill>
            <a:schemeClr val="accent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Long-term SAPT</a:t>
            </a:r>
          </a:p>
        </p:txBody>
      </p:sp>
      <p:sp>
        <p:nvSpPr>
          <p:cNvPr id="11" name="CuadroTexto 10">
            <a:extLst>
              <a:ext uri="{FF2B5EF4-FFF2-40B4-BE49-F238E27FC236}">
                <a16:creationId xmlns:a16="http://schemas.microsoft.com/office/drawing/2014/main" id="{2A1D00C3-987B-B56B-7997-93903690F3E2}"/>
              </a:ext>
            </a:extLst>
          </p:cNvPr>
          <p:cNvSpPr txBox="1"/>
          <p:nvPr/>
        </p:nvSpPr>
        <p:spPr>
          <a:xfrm>
            <a:off x="2548769" y="3492971"/>
            <a:ext cx="579005" cy="461665"/>
          </a:xfrm>
          <a:prstGeom prst="rect">
            <a:avLst/>
          </a:prstGeom>
          <a:solidFill>
            <a:schemeClr val="accent1">
              <a:lumMod val="20000"/>
              <a:lumOff val="80000"/>
            </a:schemeClr>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No</a:t>
            </a:r>
          </a:p>
        </p:txBody>
      </p:sp>
      <p:sp>
        <p:nvSpPr>
          <p:cNvPr id="12" name="CuadroTexto 11">
            <a:extLst>
              <a:ext uri="{FF2B5EF4-FFF2-40B4-BE49-F238E27FC236}">
                <a16:creationId xmlns:a16="http://schemas.microsoft.com/office/drawing/2014/main" id="{098345A6-CE3F-2C19-A012-8762E9A1BFED}"/>
              </a:ext>
            </a:extLst>
          </p:cNvPr>
          <p:cNvSpPr txBox="1"/>
          <p:nvPr/>
        </p:nvSpPr>
        <p:spPr>
          <a:xfrm>
            <a:off x="8387011" y="3492971"/>
            <a:ext cx="686983" cy="461665"/>
          </a:xfrm>
          <a:prstGeom prst="rect">
            <a:avLst/>
          </a:prstGeom>
          <a:solidFill>
            <a:schemeClr val="accent6">
              <a:lumMod val="20000"/>
              <a:lumOff val="80000"/>
            </a:schemeClr>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Yes</a:t>
            </a:r>
          </a:p>
        </p:txBody>
      </p:sp>
      <p:sp>
        <p:nvSpPr>
          <p:cNvPr id="13" name="CuadroTexto 12">
            <a:extLst>
              <a:ext uri="{FF2B5EF4-FFF2-40B4-BE49-F238E27FC236}">
                <a16:creationId xmlns:a16="http://schemas.microsoft.com/office/drawing/2014/main" id="{85B475C1-CD84-0B63-9901-853774AAC2E1}"/>
              </a:ext>
            </a:extLst>
          </p:cNvPr>
          <p:cNvSpPr txBox="1"/>
          <p:nvPr/>
        </p:nvSpPr>
        <p:spPr>
          <a:xfrm>
            <a:off x="6615532" y="4412773"/>
            <a:ext cx="4243469" cy="1200329"/>
          </a:xfrm>
          <a:prstGeom prst="rect">
            <a:avLst/>
          </a:prstGeom>
          <a:solidFill>
            <a:schemeClr val="accent6"/>
          </a:solidFill>
          <a:ln>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Antiplatelet therapy combined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with low-dose rivaroxaban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can be considered</a:t>
            </a:r>
          </a:p>
        </p:txBody>
      </p:sp>
      <p:sp>
        <p:nvSpPr>
          <p:cNvPr id="8" name="CuadroTexto 7">
            <a:extLst>
              <a:ext uri="{FF2B5EF4-FFF2-40B4-BE49-F238E27FC236}">
                <a16:creationId xmlns:a16="http://schemas.microsoft.com/office/drawing/2014/main" id="{7B5B4EE5-D961-5872-82AD-EC6688D78D79}"/>
              </a:ext>
            </a:extLst>
          </p:cNvPr>
          <p:cNvSpPr txBox="1"/>
          <p:nvPr/>
        </p:nvSpPr>
        <p:spPr>
          <a:xfrm>
            <a:off x="4906536" y="1891806"/>
            <a:ext cx="2126736" cy="461665"/>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Prior IS or TIA</a:t>
            </a:r>
          </a:p>
        </p:txBody>
      </p:sp>
      <p:sp>
        <p:nvSpPr>
          <p:cNvPr id="10" name="CuadroTexto 9">
            <a:extLst>
              <a:ext uri="{FF2B5EF4-FFF2-40B4-BE49-F238E27FC236}">
                <a16:creationId xmlns:a16="http://schemas.microsoft.com/office/drawing/2014/main" id="{128496A2-95C7-9E2A-1C10-FB091713764B}"/>
              </a:ext>
            </a:extLst>
          </p:cNvPr>
          <p:cNvSpPr txBox="1"/>
          <p:nvPr/>
        </p:nvSpPr>
        <p:spPr>
          <a:xfrm>
            <a:off x="5159569" y="2694373"/>
            <a:ext cx="1615763" cy="461665"/>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CAD/PAD </a:t>
            </a:r>
          </a:p>
        </p:txBody>
      </p:sp>
    </p:spTree>
    <p:extLst>
      <p:ext uri="{BB962C8B-B14F-4D97-AF65-F5344CB8AC3E}">
        <p14:creationId xmlns:p14="http://schemas.microsoft.com/office/powerpoint/2010/main" val="1497085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987FBC70-1A74-5C9B-9471-4940DA617A3B}"/>
              </a:ext>
            </a:extLst>
          </p:cNvPr>
          <p:cNvSpPr>
            <a:spLocks noGrp="1"/>
          </p:cNvSpPr>
          <p:nvPr>
            <p:ph sz="quarter" idx="13"/>
          </p:nvPr>
        </p:nvSpPr>
        <p:spPr>
          <a:xfrm>
            <a:off x="1091638" y="1906864"/>
            <a:ext cx="10152337" cy="3916246"/>
          </a:xfrm>
        </p:spPr>
        <p:txBody>
          <a:bodyPr>
            <a:noAutofit/>
          </a:bodyPr>
          <a:lstStyle/>
          <a:p>
            <a:r>
              <a:rPr lang="en-US" dirty="0">
                <a:latin typeface="+mn-lt"/>
              </a:rPr>
              <a:t>Patients with prior stroke (N=1032 in the 3 study arms) </a:t>
            </a:r>
          </a:p>
          <a:p>
            <a:endParaRPr lang="en-US" dirty="0">
              <a:latin typeface="+mn-lt"/>
            </a:endParaRPr>
          </a:p>
          <a:p>
            <a:r>
              <a:rPr lang="en-US" dirty="0">
                <a:latin typeface="+mn-lt"/>
              </a:rPr>
              <a:t>Compared with ASA alone, rivaroxaban + ASA</a:t>
            </a:r>
          </a:p>
          <a:p>
            <a:pPr lvl="1"/>
            <a:r>
              <a:rPr lang="en-US" sz="2200" dirty="0">
                <a:latin typeface="+mn-lt"/>
              </a:rPr>
              <a:t>↓ Ischemic Stroke: 3.4% versus 1.1% [HR 0.42 (95%CI 0.19-0.92)]</a:t>
            </a:r>
          </a:p>
          <a:p>
            <a:pPr lvl="1"/>
            <a:r>
              <a:rPr lang="en-US" sz="2200" dirty="0">
                <a:latin typeface="+mn-lt"/>
              </a:rPr>
              <a:t>↓ Annualized rate of composite (CV death, stroke or MI): 6.6% versus 3.7%</a:t>
            </a:r>
          </a:p>
          <a:p>
            <a:pPr lvl="1"/>
            <a:r>
              <a:rPr lang="en-US" sz="2200" dirty="0">
                <a:latin typeface="+mn-lt"/>
              </a:rPr>
              <a:t>↑ Annualized rate of major bleeding: 0.5% versus 1.9%</a:t>
            </a:r>
          </a:p>
          <a:p>
            <a:pPr lvl="1"/>
            <a:endParaRPr lang="en-US" sz="2200" dirty="0">
              <a:latin typeface="+mn-lt"/>
            </a:endParaRPr>
          </a:p>
          <a:p>
            <a:r>
              <a:rPr lang="en-US" dirty="0">
                <a:latin typeface="+mn-lt"/>
              </a:rPr>
              <a:t>Not initiated early after stroke</a:t>
            </a:r>
          </a:p>
        </p:txBody>
      </p:sp>
      <p:sp>
        <p:nvSpPr>
          <p:cNvPr id="2" name="Footer Placeholder 5">
            <a:extLst>
              <a:ext uri="{FF2B5EF4-FFF2-40B4-BE49-F238E27FC236}">
                <a16:creationId xmlns:a16="http://schemas.microsoft.com/office/drawing/2014/main" id="{99FFA857-D0B9-58F4-201E-CE361A3FBD64}"/>
              </a:ext>
            </a:extLst>
          </p:cNvPr>
          <p:cNvSpPr>
            <a:spLocks noGrp="1"/>
          </p:cNvSpPr>
          <p:nvPr>
            <p:ph type="ftr" sz="quarter" idx="16"/>
          </p:nvPr>
        </p:nvSpPr>
        <p:spPr>
          <a:xfrm>
            <a:off x="838200" y="6356350"/>
            <a:ext cx="10515600" cy="365125"/>
          </a:xfrm>
        </p:spPr>
        <p:txBody>
          <a:bodyPr/>
          <a:lstStyle/>
          <a:p>
            <a:pPr lvl="0"/>
            <a:r>
              <a:rPr lang="es-ES" noProof="0" dirty="0"/>
              <a:t>ASA, acetylsalicylic acid; CI, confidence interval; CV, cardiovascular; HR, </a:t>
            </a:r>
            <a:r>
              <a:rPr lang="es-ES" noProof="0" dirty="0" err="1"/>
              <a:t>hazard</a:t>
            </a:r>
            <a:r>
              <a:rPr lang="es-ES" noProof="0" dirty="0"/>
              <a:t> ratio; MI, myocardial infarction. </a:t>
            </a:r>
            <a:endParaRPr lang="en-US" noProof="0" dirty="0"/>
          </a:p>
          <a:p>
            <a:pPr lvl="0"/>
            <a:r>
              <a:rPr lang="es-ES" noProof="0" dirty="0"/>
              <a:t>Sharma M, et al. </a:t>
            </a:r>
            <a:r>
              <a:rPr lang="es-ES" i="1" noProof="0" dirty="0" err="1"/>
              <a:t>Circulation</a:t>
            </a:r>
            <a:r>
              <a:rPr lang="es-ES" noProof="0" dirty="0"/>
              <a:t>. 2019;139:1134–45.</a:t>
            </a:r>
          </a:p>
        </p:txBody>
      </p:sp>
      <p:sp>
        <p:nvSpPr>
          <p:cNvPr id="4" name="Título 3">
            <a:extLst>
              <a:ext uri="{FF2B5EF4-FFF2-40B4-BE49-F238E27FC236}">
                <a16:creationId xmlns:a16="http://schemas.microsoft.com/office/drawing/2014/main" id="{8C10B323-52FB-4AA3-2743-592A208EB638}"/>
              </a:ext>
            </a:extLst>
          </p:cNvPr>
          <p:cNvSpPr>
            <a:spLocks noGrp="1"/>
          </p:cNvSpPr>
          <p:nvPr>
            <p:ph type="title"/>
          </p:nvPr>
        </p:nvSpPr>
        <p:spPr>
          <a:xfrm>
            <a:off x="838200" y="114739"/>
            <a:ext cx="10925432" cy="1106488"/>
          </a:xfrm>
        </p:spPr>
        <p:txBody>
          <a:bodyPr>
            <a:normAutofit fontScale="90000"/>
          </a:bodyPr>
          <a:lstStyle/>
          <a:p>
            <a:r>
              <a:rPr lang="en-US" dirty="0"/>
              <a:t>Dual Pathway Inhibition Benefits </a:t>
            </a:r>
            <a:br>
              <a:rPr lang="en-US" dirty="0"/>
            </a:br>
            <a:r>
              <a:rPr lang="en-US" dirty="0"/>
              <a:t>Those With Previous Stroke: Data From COMPASS Trial</a:t>
            </a:r>
          </a:p>
        </p:txBody>
      </p:sp>
      <p:sp>
        <p:nvSpPr>
          <p:cNvPr id="10" name="Rectángulo redondeado 9">
            <a:extLst>
              <a:ext uri="{FF2B5EF4-FFF2-40B4-BE49-F238E27FC236}">
                <a16:creationId xmlns:a16="http://schemas.microsoft.com/office/drawing/2014/main" id="{BD637BE5-3C01-C340-E5E5-AFBF051F7AD5}"/>
              </a:ext>
            </a:extLst>
          </p:cNvPr>
          <p:cNvSpPr/>
          <p:nvPr/>
        </p:nvSpPr>
        <p:spPr>
          <a:xfrm>
            <a:off x="838200" y="1539958"/>
            <a:ext cx="10659214" cy="4650059"/>
          </a:xfrm>
          <a:prstGeom prst="roundRect">
            <a:avLst/>
          </a:prstGeom>
          <a:noFill/>
          <a:ln w="285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48320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6EBE6-3A7F-E501-EC5F-B84A3DF98D22}"/>
              </a:ext>
            </a:extLst>
          </p:cNvPr>
          <p:cNvSpPr>
            <a:spLocks noGrp="1"/>
          </p:cNvSpPr>
          <p:nvPr>
            <p:ph type="title"/>
          </p:nvPr>
        </p:nvSpPr>
        <p:spPr>
          <a:xfrm>
            <a:off x="838200" y="-1"/>
            <a:ext cx="10515600" cy="844063"/>
          </a:xfrm>
        </p:spPr>
        <p:txBody>
          <a:bodyPr/>
          <a:lstStyle/>
          <a:p>
            <a:r>
              <a:rPr lang="en-US" dirty="0"/>
              <a:t>DOACs in ESUS Population</a:t>
            </a:r>
          </a:p>
        </p:txBody>
      </p:sp>
      <p:pic>
        <p:nvPicPr>
          <p:cNvPr id="3" name="Marcador de contenido 2">
            <a:extLst>
              <a:ext uri="{FF2B5EF4-FFF2-40B4-BE49-F238E27FC236}">
                <a16:creationId xmlns:a16="http://schemas.microsoft.com/office/drawing/2014/main" id="{F2CA4590-EF02-664C-21CC-DC3138024D9C}"/>
              </a:ext>
            </a:extLst>
          </p:cNvPr>
          <p:cNvPicPr>
            <a:picLocks noGrp="1"/>
          </p:cNvPicPr>
          <p:nvPr>
            <p:ph idx="4294967295"/>
          </p:nvPr>
        </p:nvPicPr>
        <p:blipFill>
          <a:blip r:embed="rId3"/>
          <a:stretch/>
        </p:blipFill>
        <p:spPr>
          <a:xfrm>
            <a:off x="1794379" y="1106488"/>
            <a:ext cx="3607689" cy="5242239"/>
          </a:xfrm>
          <a:prstGeom prst="rect">
            <a:avLst/>
          </a:prstGeom>
          <a:ln>
            <a:noFill/>
          </a:ln>
        </p:spPr>
      </p:pic>
      <p:sp>
        <p:nvSpPr>
          <p:cNvPr id="8" name="CuadroTexto 7">
            <a:extLst>
              <a:ext uri="{FF2B5EF4-FFF2-40B4-BE49-F238E27FC236}">
                <a16:creationId xmlns:a16="http://schemas.microsoft.com/office/drawing/2014/main" id="{070A0A5C-FB08-0068-8EF3-1ECAB223A545}"/>
              </a:ext>
            </a:extLst>
          </p:cNvPr>
          <p:cNvSpPr txBox="1"/>
          <p:nvPr/>
        </p:nvSpPr>
        <p:spPr>
          <a:xfrm rot="16200000">
            <a:off x="380662" y="3542941"/>
            <a:ext cx="2009909" cy="369332"/>
          </a:xfrm>
          <a:prstGeom prst="rect">
            <a:avLst/>
          </a:prstGeom>
          <a:noFill/>
          <a:ln>
            <a:solidFill>
              <a:schemeClr val="accent1">
                <a:shade val="1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srgbClr val="666666"/>
                </a:solidFill>
                <a:effectLst/>
                <a:uLnTx/>
                <a:uFillTx/>
                <a:ea typeface="+mn-ea"/>
                <a:cs typeface="+mn-cs"/>
              </a:rPr>
              <a:t>NAVIGATE ESUS</a:t>
            </a:r>
          </a:p>
        </p:txBody>
      </p:sp>
      <p:sp>
        <p:nvSpPr>
          <p:cNvPr id="9" name="CuadroTexto 8">
            <a:extLst>
              <a:ext uri="{FF2B5EF4-FFF2-40B4-BE49-F238E27FC236}">
                <a16:creationId xmlns:a16="http://schemas.microsoft.com/office/drawing/2014/main" id="{33DBB682-E365-5649-3CF3-6B0C7D44C2E2}"/>
              </a:ext>
            </a:extLst>
          </p:cNvPr>
          <p:cNvSpPr txBox="1"/>
          <p:nvPr/>
        </p:nvSpPr>
        <p:spPr>
          <a:xfrm rot="16200000">
            <a:off x="5922549" y="3597661"/>
            <a:ext cx="2104102" cy="369332"/>
          </a:xfrm>
          <a:prstGeom prst="rect">
            <a:avLst/>
          </a:prstGeom>
          <a:noFill/>
          <a:ln>
            <a:solidFill>
              <a:schemeClr val="accent1">
                <a:shade val="15000"/>
              </a:schemeClr>
            </a:solidFill>
          </a:ln>
        </p:spPr>
        <p:txBody>
          <a:bodyPr wrap="none"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srgbClr val="666666"/>
                </a:solidFill>
                <a:effectLst/>
                <a:uLnTx/>
                <a:uFillTx/>
                <a:ea typeface="+mn-ea"/>
                <a:cs typeface="+mn-cs"/>
              </a:rPr>
              <a:t>RE-SPECT ESUS </a:t>
            </a:r>
          </a:p>
        </p:txBody>
      </p:sp>
      <p:pic>
        <p:nvPicPr>
          <p:cNvPr id="6" name="Picture 5" descr="A graph of a graph&#10;&#10;Description automatically generated with medium confidence">
            <a:extLst>
              <a:ext uri="{FF2B5EF4-FFF2-40B4-BE49-F238E27FC236}">
                <a16:creationId xmlns:a16="http://schemas.microsoft.com/office/drawing/2014/main" id="{B25E95DF-B698-6C0E-1EF3-63D0272FC5E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462018" y="771668"/>
            <a:ext cx="4342055" cy="2747847"/>
          </a:xfrm>
          <a:prstGeom prst="rect">
            <a:avLst/>
          </a:prstGeom>
        </p:spPr>
      </p:pic>
      <p:pic>
        <p:nvPicPr>
          <p:cNvPr id="11" name="Picture 10" descr="A graph of a number of people&#10;&#10;Description automatically generated with medium confidence">
            <a:extLst>
              <a:ext uri="{FF2B5EF4-FFF2-40B4-BE49-F238E27FC236}">
                <a16:creationId xmlns:a16="http://schemas.microsoft.com/office/drawing/2014/main" id="{BF9EFE20-662F-8D9D-5B32-089BD1920A8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462222" y="3642336"/>
            <a:ext cx="4341851" cy="2755579"/>
          </a:xfrm>
          <a:prstGeom prst="rect">
            <a:avLst/>
          </a:prstGeom>
        </p:spPr>
      </p:pic>
      <p:sp>
        <p:nvSpPr>
          <p:cNvPr id="12" name="Rectangle 11">
            <a:extLst>
              <a:ext uri="{FF2B5EF4-FFF2-40B4-BE49-F238E27FC236}">
                <a16:creationId xmlns:a16="http://schemas.microsoft.com/office/drawing/2014/main" id="{66AB910B-14F3-1BC6-6752-2A8524C14F73}"/>
              </a:ext>
            </a:extLst>
          </p:cNvPr>
          <p:cNvSpPr/>
          <p:nvPr/>
        </p:nvSpPr>
        <p:spPr>
          <a:xfrm>
            <a:off x="7383361" y="609600"/>
            <a:ext cx="4474343" cy="5978013"/>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Footer Placeholder 4">
            <a:extLst>
              <a:ext uri="{FF2B5EF4-FFF2-40B4-BE49-F238E27FC236}">
                <a16:creationId xmlns:a16="http://schemas.microsoft.com/office/drawing/2014/main" id="{B9C461B3-2B19-4FAE-B4C6-7EAEF6841E99}"/>
              </a:ext>
            </a:extLst>
          </p:cNvPr>
          <p:cNvSpPr txBox="1">
            <a:spLocks/>
          </p:cNvSpPr>
          <p:nvPr/>
        </p:nvSpPr>
        <p:spPr>
          <a:xfrm>
            <a:off x="838200" y="6356350"/>
            <a:ext cx="1051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DOAC, direct oral anticoagulants; ESUS, embolic stroke of undetermined 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Hart RG,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 Engl J Med</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2018;378:2191-201;Diener H-C,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 Engl J Med</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2019;380:1906-17.  </a:t>
            </a:r>
          </a:p>
        </p:txBody>
      </p:sp>
    </p:spTree>
    <p:extLst>
      <p:ext uri="{BB962C8B-B14F-4D97-AF65-F5344CB8AC3E}">
        <p14:creationId xmlns:p14="http://schemas.microsoft.com/office/powerpoint/2010/main" val="3562118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20AF5E7-156E-DAF8-BF40-FB1A0A35D201}"/>
              </a:ext>
            </a:extLst>
          </p:cNvPr>
          <p:cNvSpPr>
            <a:spLocks noGrp="1"/>
          </p:cNvSpPr>
          <p:nvPr>
            <p:ph type="title"/>
          </p:nvPr>
        </p:nvSpPr>
        <p:spPr>
          <a:xfrm>
            <a:off x="838200" y="-1"/>
            <a:ext cx="10515600" cy="1105949"/>
          </a:xfrm>
        </p:spPr>
        <p:txBody>
          <a:bodyPr>
            <a:normAutofit/>
          </a:bodyPr>
          <a:lstStyle/>
          <a:p>
            <a:r>
              <a:rPr lang="en-US" dirty="0"/>
              <a:t>Residual Risk of Recurrent Stroke Continues To Be High in Contemporary Studies</a:t>
            </a:r>
          </a:p>
        </p:txBody>
      </p:sp>
      <p:graphicFrame>
        <p:nvGraphicFramePr>
          <p:cNvPr id="11" name="Gráfico 10">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727098644"/>
              </p:ext>
            </p:extLst>
          </p:nvPr>
        </p:nvGraphicFramePr>
        <p:xfrm>
          <a:off x="1596190" y="1705393"/>
          <a:ext cx="8999620" cy="4319852"/>
        </p:xfrm>
        <a:graphic>
          <a:graphicData uri="http://schemas.openxmlformats.org/drawingml/2006/chart">
            <c:chart xmlns:c="http://schemas.openxmlformats.org/drawingml/2006/chart" xmlns:r="http://schemas.openxmlformats.org/officeDocument/2006/relationships" r:id="rId2"/>
          </a:graphicData>
        </a:graphic>
      </p:graphicFrame>
      <p:sp>
        <p:nvSpPr>
          <p:cNvPr id="12" name="CuadroTexto 11">
            <a:extLst>
              <a:ext uri="{FF2B5EF4-FFF2-40B4-BE49-F238E27FC236}">
                <a16:creationId xmlns:a16="http://schemas.microsoft.com/office/drawing/2014/main" id="{35ED6631-480E-C439-83F3-A5970908B06D}"/>
              </a:ext>
            </a:extLst>
          </p:cNvPr>
          <p:cNvSpPr txBox="1"/>
          <p:nvPr/>
        </p:nvSpPr>
        <p:spPr>
          <a:xfrm>
            <a:off x="4485533" y="1207266"/>
            <a:ext cx="31726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2">
                    <a:lumMod val="25000"/>
                  </a:schemeClr>
                </a:solidFill>
                <a:effectLst/>
                <a:uLnTx/>
                <a:uFillTx/>
                <a:ea typeface="+mn-ea"/>
                <a:cs typeface="Calibri" panose="020F0502020204030204" pitchFamily="34" charset="0"/>
              </a:rPr>
              <a:t>Ischemic stroke at 90 days </a:t>
            </a:r>
          </a:p>
        </p:txBody>
      </p:sp>
      <p:sp>
        <p:nvSpPr>
          <p:cNvPr id="2" name="CuadroTexto 1">
            <a:extLst>
              <a:ext uri="{FF2B5EF4-FFF2-40B4-BE49-F238E27FC236}">
                <a16:creationId xmlns:a16="http://schemas.microsoft.com/office/drawing/2014/main" id="{93748331-6E2B-0DB2-A4B1-21BFC32FEAF1}"/>
              </a:ext>
            </a:extLst>
          </p:cNvPr>
          <p:cNvSpPr txBox="1"/>
          <p:nvPr/>
        </p:nvSpPr>
        <p:spPr>
          <a:xfrm>
            <a:off x="1194408" y="1896343"/>
            <a:ext cx="4017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2">
                    <a:lumMod val="25000"/>
                  </a:schemeClr>
                </a:solidFill>
                <a:effectLst/>
                <a:uLnTx/>
                <a:uFillTx/>
                <a:latin typeface="Arial" panose="020B0604020202020204"/>
                <a:ea typeface="+mn-ea"/>
                <a:cs typeface="+mn-cs"/>
              </a:rPr>
              <a:t>%</a:t>
            </a:r>
          </a:p>
        </p:txBody>
      </p:sp>
      <p:sp>
        <p:nvSpPr>
          <p:cNvPr id="3" name="Footer Placeholder 8">
            <a:extLst>
              <a:ext uri="{FF2B5EF4-FFF2-40B4-BE49-F238E27FC236}">
                <a16:creationId xmlns:a16="http://schemas.microsoft.com/office/drawing/2014/main" id="{7553459E-60DE-7D1B-C325-492376D0EE71}"/>
              </a:ext>
            </a:extLst>
          </p:cNvPr>
          <p:cNvSpPr txBox="1">
            <a:spLocks/>
          </p:cNvSpPr>
          <p:nvPr/>
        </p:nvSpPr>
        <p:spPr>
          <a:xfrm>
            <a:off x="838200" y="6352143"/>
            <a:ext cx="10515600"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prstClr val="white">
                    <a:lumMod val="50000"/>
                  </a:prstClr>
                </a:solidFill>
                <a:latin typeface="Arial" panose="020B0604020202020204"/>
              </a:rPr>
              <a:t>Wang Y, et al. </a:t>
            </a:r>
            <a:r>
              <a:rPr lang="en-US" sz="1000" i="1">
                <a:solidFill>
                  <a:prstClr val="white">
                    <a:lumMod val="50000"/>
                  </a:prstClr>
                </a:solidFill>
                <a:latin typeface="Arial" panose="020B0604020202020204"/>
              </a:rPr>
              <a:t>Circulation</a:t>
            </a:r>
            <a:r>
              <a:rPr lang="en-US" sz="1000">
                <a:solidFill>
                  <a:prstClr val="white">
                    <a:lumMod val="50000"/>
                  </a:prstClr>
                </a:solidFill>
                <a:latin typeface="Arial" panose="020B0604020202020204"/>
              </a:rPr>
              <a:t>. 2015;132:40–6; Johnston SC, et al. </a:t>
            </a:r>
            <a:r>
              <a:rPr lang="en-US" sz="1000" i="1">
                <a:solidFill>
                  <a:prstClr val="white">
                    <a:lumMod val="50000"/>
                  </a:prstClr>
                </a:solidFill>
                <a:latin typeface="Arial" panose="020B0604020202020204"/>
              </a:rPr>
              <a:t>N Engl J Med</a:t>
            </a:r>
            <a:r>
              <a:rPr lang="en-US" sz="1000">
                <a:solidFill>
                  <a:prstClr val="white">
                    <a:lumMod val="50000"/>
                  </a:prstClr>
                </a:solidFill>
                <a:latin typeface="Arial" panose="020B0604020202020204"/>
              </a:rPr>
              <a:t>. 2018;379(3):215-25; Johnston SC, et al. </a:t>
            </a:r>
            <a:r>
              <a:rPr lang="en-US" sz="1000" i="1">
                <a:solidFill>
                  <a:prstClr val="white">
                    <a:lumMod val="50000"/>
                  </a:prstClr>
                </a:solidFill>
                <a:latin typeface="Arial" panose="020B0604020202020204"/>
              </a:rPr>
              <a:t>N Engl J Med</a:t>
            </a:r>
            <a:r>
              <a:rPr lang="en-US" sz="1000">
                <a:solidFill>
                  <a:prstClr val="white">
                    <a:lumMod val="50000"/>
                  </a:prstClr>
                </a:solidFill>
                <a:latin typeface="Arial" panose="020B0604020202020204"/>
              </a:rPr>
              <a:t>. 2016;375:35-43;</a:t>
            </a:r>
            <a:r>
              <a:rPr lang="en-US" sz="1000">
                <a:solidFill>
                  <a:prstClr val="white">
                    <a:lumMod val="50000"/>
                  </a:prstClr>
                </a:solidFill>
                <a:latin typeface="Arial" panose="020B0604020202020204"/>
                <a:ea typeface="+mn-lt"/>
                <a:cs typeface="Arial" panose="020B0604020202020204"/>
              </a:rPr>
              <a:t> Wang Y, et al. </a:t>
            </a:r>
            <a:r>
              <a:rPr lang="en-US" sz="1000" i="1">
                <a:solidFill>
                  <a:prstClr val="white">
                    <a:lumMod val="50000"/>
                  </a:prstClr>
                </a:solidFill>
                <a:latin typeface="Arial" panose="020B0604020202020204"/>
                <a:ea typeface="+mn-lt"/>
                <a:cs typeface="Arial" panose="020B0604020202020204"/>
              </a:rPr>
              <a:t>N Engl J Med</a:t>
            </a:r>
            <a:r>
              <a:rPr lang="en-US" sz="1000">
                <a:solidFill>
                  <a:prstClr val="white">
                    <a:lumMod val="50000"/>
                  </a:prstClr>
                </a:solidFill>
                <a:latin typeface="Arial" panose="020B0604020202020204"/>
                <a:ea typeface="+mn-lt"/>
                <a:cs typeface="Arial" panose="020B0604020202020204"/>
              </a:rPr>
              <a:t>. 2013;369(1):11-9;</a:t>
            </a:r>
            <a:r>
              <a:rPr lang="en-US" sz="1000">
                <a:solidFill>
                  <a:prstClr val="white">
                    <a:lumMod val="50000"/>
                  </a:prstClr>
                </a:solidFill>
                <a:latin typeface="Arial" panose="020B0604020202020204"/>
              </a:rPr>
              <a:t> Johnston SC, et al. </a:t>
            </a:r>
            <a:r>
              <a:rPr lang="en-US" sz="1000" i="1">
                <a:solidFill>
                  <a:prstClr val="white">
                    <a:lumMod val="50000"/>
                  </a:prstClr>
                </a:solidFill>
                <a:latin typeface="Arial" panose="020B0604020202020204"/>
              </a:rPr>
              <a:t>N Engl J Med</a:t>
            </a:r>
            <a:r>
              <a:rPr lang="en-US" sz="1000">
                <a:solidFill>
                  <a:prstClr val="white">
                    <a:lumMod val="50000"/>
                  </a:prstClr>
                </a:solidFill>
                <a:latin typeface="Arial" panose="020B0604020202020204"/>
              </a:rPr>
              <a:t>. 2020;383:207-17.</a:t>
            </a:r>
            <a:endParaRPr lang="en-US" sz="1000" dirty="0">
              <a:solidFill>
                <a:prstClr val="white">
                  <a:lumMod val="50000"/>
                </a:prstClr>
              </a:solidFill>
              <a:latin typeface="Arial" panose="020B0604020202020204"/>
              <a:cs typeface="Arial"/>
            </a:endParaRPr>
          </a:p>
        </p:txBody>
      </p:sp>
    </p:spTree>
    <p:extLst>
      <p:ext uri="{BB962C8B-B14F-4D97-AF65-F5344CB8AC3E}">
        <p14:creationId xmlns:p14="http://schemas.microsoft.com/office/powerpoint/2010/main" val="3503769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20AF5E7-156E-DAF8-BF40-FB1A0A35D201}"/>
              </a:ext>
            </a:extLst>
          </p:cNvPr>
          <p:cNvSpPr>
            <a:spLocks noGrp="1"/>
          </p:cNvSpPr>
          <p:nvPr>
            <p:ph type="title"/>
          </p:nvPr>
        </p:nvSpPr>
        <p:spPr>
          <a:xfrm>
            <a:off x="838200" y="-1"/>
            <a:ext cx="10515600" cy="1105949"/>
          </a:xfrm>
        </p:spPr>
        <p:txBody>
          <a:bodyPr>
            <a:normAutofit/>
          </a:bodyPr>
          <a:lstStyle/>
          <a:p>
            <a:r>
              <a:rPr lang="en-US" dirty="0"/>
              <a:t>Long-Term Residual Risk Is High</a:t>
            </a:r>
          </a:p>
        </p:txBody>
      </p:sp>
      <p:sp>
        <p:nvSpPr>
          <p:cNvPr id="7" name="CuadroTexto 6">
            <a:extLst>
              <a:ext uri="{FF2B5EF4-FFF2-40B4-BE49-F238E27FC236}">
                <a16:creationId xmlns:a16="http://schemas.microsoft.com/office/drawing/2014/main" id="{ED88E903-810A-E041-DF8D-BB77951D1403}"/>
              </a:ext>
            </a:extLst>
          </p:cNvPr>
          <p:cNvSpPr txBox="1"/>
          <p:nvPr/>
        </p:nvSpPr>
        <p:spPr>
          <a:xfrm>
            <a:off x="1719417" y="1184837"/>
            <a:ext cx="4749219" cy="9233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2">
                    <a:lumMod val="25000"/>
                  </a:schemeClr>
                </a:solidFill>
                <a:effectLst/>
                <a:uLnTx/>
                <a:uFillTx/>
                <a:ea typeface="+mn-ea"/>
                <a:cs typeface="Calibri"/>
              </a:rPr>
              <a:t>TIAregistry.org project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2">
                    <a:lumMod val="25000"/>
                  </a:schemeClr>
                </a:solidFill>
                <a:effectLst/>
                <a:uLnTx/>
                <a:uFillTx/>
                <a:ea typeface="+mn-ea"/>
                <a:cs typeface="Calibri" panose="020F0502020204030204" pitchFamily="34" charset="0"/>
              </a:rPr>
              <a:t>Cumulative incidence of any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2">
                    <a:lumMod val="25000"/>
                  </a:schemeClr>
                </a:solidFill>
                <a:effectLst/>
                <a:uLnTx/>
                <a:uFillTx/>
                <a:ea typeface="+mn-ea"/>
                <a:cs typeface="Calibri"/>
              </a:rPr>
              <a:t>cerebrovascular event, any stroke, and TIA</a:t>
            </a:r>
            <a:endParaRPr lang="en-US" sz="1800" b="0" i="0" u="none" strike="noStrike" kern="1200" cap="none" spc="0" normalizeH="0" baseline="0" noProof="0">
              <a:ln>
                <a:noFill/>
              </a:ln>
              <a:solidFill>
                <a:schemeClr val="bg2">
                  <a:lumMod val="25000"/>
                </a:schemeClr>
              </a:solidFill>
              <a:effectLst/>
              <a:uLnTx/>
              <a:uFillTx/>
              <a:cs typeface="Calibri"/>
            </a:endParaRPr>
          </a:p>
        </p:txBody>
      </p:sp>
      <p:grpSp>
        <p:nvGrpSpPr>
          <p:cNvPr id="8" name="Group 7">
            <a:extLst>
              <a:ext uri="{FF2B5EF4-FFF2-40B4-BE49-F238E27FC236}">
                <a16:creationId xmlns:a16="http://schemas.microsoft.com/office/drawing/2014/main" id="{5E7B2029-08D9-3652-7D7E-E63FDEF52F68}"/>
              </a:ext>
            </a:extLst>
          </p:cNvPr>
          <p:cNvGrpSpPr/>
          <p:nvPr/>
        </p:nvGrpSpPr>
        <p:grpSpPr>
          <a:xfrm>
            <a:off x="7393256" y="2859307"/>
            <a:ext cx="3960543" cy="2219130"/>
            <a:chOff x="8040027" y="2859307"/>
            <a:chExt cx="3960543" cy="2219130"/>
          </a:xfrm>
        </p:grpSpPr>
        <p:sp>
          <p:nvSpPr>
            <p:cNvPr id="9" name="CuadroTexto 8">
              <a:extLst>
                <a:ext uri="{FF2B5EF4-FFF2-40B4-BE49-F238E27FC236}">
                  <a16:creationId xmlns:a16="http://schemas.microsoft.com/office/drawing/2014/main" id="{D9FA8A66-CB40-DF98-1F87-76A0A45FA2D0}"/>
                </a:ext>
              </a:extLst>
            </p:cNvPr>
            <p:cNvSpPr txBox="1"/>
            <p:nvPr/>
          </p:nvSpPr>
          <p:spPr>
            <a:xfrm>
              <a:off x="8255130" y="3001345"/>
              <a:ext cx="3538597"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2">
                      <a:lumMod val="25000"/>
                    </a:schemeClr>
                  </a:solidFill>
                  <a:effectLst/>
                  <a:uLnTx/>
                  <a:uFillTx/>
                  <a:latin typeface="Calibri" panose="020F0502020204030204" pitchFamily="34" charset="0"/>
                  <a:ea typeface="+mn-ea"/>
                  <a:cs typeface="Calibri" panose="020F0502020204030204" pitchFamily="34" charset="0"/>
                </a:rPr>
                <a:t>At 5 years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2">
                      <a:lumMod val="25000"/>
                    </a:schemeClr>
                  </a:solidFill>
                  <a:effectLst/>
                  <a:uLnTx/>
                  <a:uFillTx/>
                  <a:latin typeface="Calibri" panose="020F0502020204030204" pitchFamily="34" charset="0"/>
                  <a:ea typeface="+mn-ea"/>
                  <a:cs typeface="Calibri" panose="020F0502020204030204" pitchFamily="34" charset="0"/>
                </a:rPr>
                <a:t>ASA 70%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2">
                      <a:lumMod val="25000"/>
                    </a:schemeClr>
                  </a:solidFill>
                  <a:effectLst/>
                  <a:uLnTx/>
                  <a:uFillTx/>
                  <a:latin typeface="Calibri" panose="020F0502020204030204" pitchFamily="34" charset="0"/>
                  <a:ea typeface="+mn-ea"/>
                  <a:cs typeface="Calibri" panose="020F0502020204030204" pitchFamily="34" charset="0"/>
                </a:rPr>
                <a:t>Other antiplatelet 36.5%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2">
                      <a:lumMod val="25000"/>
                    </a:schemeClr>
                  </a:solidFill>
                  <a:effectLst/>
                  <a:uLnTx/>
                  <a:uFillTx/>
                  <a:latin typeface="Calibri" panose="020F0502020204030204" pitchFamily="34" charset="0"/>
                  <a:ea typeface="+mn-ea"/>
                  <a:cs typeface="Calibri" panose="020F0502020204030204" pitchFamily="34" charset="0"/>
                </a:rPr>
                <a:t>Dual antiplatelet 6.6%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2">
                      <a:lumMod val="25000"/>
                    </a:schemeClr>
                  </a:solidFill>
                  <a:effectLst/>
                  <a:uLnTx/>
                  <a:uFillTx/>
                  <a:latin typeface="Calibri" panose="020F0502020204030204" pitchFamily="34" charset="0"/>
                  <a:ea typeface="+mn-ea"/>
                  <a:cs typeface="Calibri" panose="020F0502020204030204" pitchFamily="34" charset="0"/>
                </a:rPr>
                <a:t>Anticoagulant 17%</a:t>
              </a:r>
            </a:p>
          </p:txBody>
        </p:sp>
        <p:sp>
          <p:nvSpPr>
            <p:cNvPr id="10" name="Rectángulo redondeado 9">
              <a:extLst>
                <a:ext uri="{FF2B5EF4-FFF2-40B4-BE49-F238E27FC236}">
                  <a16:creationId xmlns:a16="http://schemas.microsoft.com/office/drawing/2014/main" id="{7F48EADD-C478-5284-A12C-C0A3524A6455}"/>
                </a:ext>
              </a:extLst>
            </p:cNvPr>
            <p:cNvSpPr/>
            <p:nvPr/>
          </p:nvSpPr>
          <p:spPr>
            <a:xfrm>
              <a:off x="8040027" y="2859307"/>
              <a:ext cx="3960543" cy="2219130"/>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3" name="Picture 2" descr="A graph of a patient's growth&#10;&#10;Description automatically generated">
            <a:extLst>
              <a:ext uri="{FF2B5EF4-FFF2-40B4-BE49-F238E27FC236}">
                <a16:creationId xmlns:a16="http://schemas.microsoft.com/office/drawing/2014/main" id="{5286A70E-FBF3-52CB-49C5-117B27BF0B3A}"/>
              </a:ext>
            </a:extLst>
          </p:cNvPr>
          <p:cNvPicPr>
            <a:picLocks noChangeAspect="1"/>
          </p:cNvPicPr>
          <p:nvPr/>
        </p:nvPicPr>
        <p:blipFill>
          <a:blip r:embed="rId2"/>
          <a:stretch>
            <a:fillRect/>
          </a:stretch>
        </p:blipFill>
        <p:spPr>
          <a:xfrm>
            <a:off x="1045044" y="2108167"/>
            <a:ext cx="5944168" cy="4253210"/>
          </a:xfrm>
          <a:prstGeom prst="rect">
            <a:avLst/>
          </a:prstGeom>
        </p:spPr>
      </p:pic>
      <p:sp>
        <p:nvSpPr>
          <p:cNvPr id="2" name="Footer Placeholder 4">
            <a:extLst>
              <a:ext uri="{FF2B5EF4-FFF2-40B4-BE49-F238E27FC236}">
                <a16:creationId xmlns:a16="http://schemas.microsoft.com/office/drawing/2014/main" id="{EC170F67-867B-AD50-1BD9-78EED7287D52}"/>
              </a:ext>
            </a:extLst>
          </p:cNvPr>
          <p:cNvSpPr txBox="1">
            <a:spLocks/>
          </p:cNvSpPr>
          <p:nvPr/>
        </p:nvSpPr>
        <p:spPr>
          <a:xfrm>
            <a:off x="838200" y="6356350"/>
            <a:ext cx="1051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solidFill>
                  <a:srgbClr val="000000">
                    <a:lumMod val="50000"/>
                    <a:lumOff val="50000"/>
                  </a:srgbClr>
                </a:solidFill>
                <a:latin typeface="Arial" panose="020B0604020202020204"/>
              </a:rPr>
              <a:t>ASA, acetylsalicylic acid.</a:t>
            </a:r>
          </a:p>
          <a:p>
            <a:pPr>
              <a:defRPr/>
            </a:pPr>
            <a:r>
              <a:rPr lang="en-US" sz="1000" dirty="0" err="1">
                <a:solidFill>
                  <a:srgbClr val="000000">
                    <a:lumMod val="50000"/>
                    <a:lumOff val="50000"/>
                  </a:srgbClr>
                </a:solidFill>
                <a:latin typeface="Arial" panose="020B0604020202020204"/>
              </a:rPr>
              <a:t>Amarenco</a:t>
            </a:r>
            <a:r>
              <a:rPr lang="en-US" sz="1000" dirty="0">
                <a:solidFill>
                  <a:srgbClr val="000000">
                    <a:lumMod val="50000"/>
                    <a:lumOff val="50000"/>
                  </a:srgbClr>
                </a:solidFill>
                <a:latin typeface="Arial" panose="020B0604020202020204"/>
              </a:rPr>
              <a:t> P, et al. </a:t>
            </a:r>
            <a:r>
              <a:rPr lang="en-US" sz="1000" i="1" dirty="0">
                <a:solidFill>
                  <a:srgbClr val="000000">
                    <a:lumMod val="50000"/>
                    <a:lumOff val="50000"/>
                  </a:srgbClr>
                </a:solidFill>
                <a:latin typeface="Arial" panose="020B0604020202020204"/>
              </a:rPr>
              <a:t>N Engl J Med</a:t>
            </a:r>
            <a:r>
              <a:rPr lang="en-US" sz="1000" dirty="0">
                <a:solidFill>
                  <a:srgbClr val="000000">
                    <a:lumMod val="50000"/>
                    <a:lumOff val="50000"/>
                  </a:srgbClr>
                </a:solidFill>
                <a:latin typeface="Arial" panose="020B0604020202020204"/>
              </a:rPr>
              <a:t>. 2018;378:2182-90.</a:t>
            </a:r>
          </a:p>
        </p:txBody>
      </p:sp>
    </p:spTree>
    <p:extLst>
      <p:ext uri="{BB962C8B-B14F-4D97-AF65-F5344CB8AC3E}">
        <p14:creationId xmlns:p14="http://schemas.microsoft.com/office/powerpoint/2010/main" val="3752915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F08446-0FD4-3542-9795-C68B0614548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984955" y="564990"/>
            <a:ext cx="6851607" cy="5973922"/>
          </a:xfrm>
          <a:prstGeom prst="rect">
            <a:avLst/>
          </a:prstGeom>
        </p:spPr>
      </p:pic>
      <p:sp>
        <p:nvSpPr>
          <p:cNvPr id="2" name="Title 1">
            <a:extLst>
              <a:ext uri="{FF2B5EF4-FFF2-40B4-BE49-F238E27FC236}">
                <a16:creationId xmlns:a16="http://schemas.microsoft.com/office/drawing/2014/main" id="{C4060349-B66F-174E-AEB9-576B471D83FD}"/>
              </a:ext>
            </a:extLst>
          </p:cNvPr>
          <p:cNvSpPr>
            <a:spLocks noGrp="1"/>
          </p:cNvSpPr>
          <p:nvPr>
            <p:ph type="title"/>
          </p:nvPr>
        </p:nvSpPr>
        <p:spPr>
          <a:xfrm>
            <a:off x="839788" y="457200"/>
            <a:ext cx="4145167" cy="1112838"/>
          </a:xfrm>
        </p:spPr>
        <p:txBody>
          <a:bodyPr>
            <a:normAutofit/>
          </a:bodyPr>
          <a:lstStyle/>
          <a:p>
            <a:r>
              <a:rPr lang="en-US" sz="3600" dirty="0"/>
              <a:t>Stroke Recurrent Varies by Subtype</a:t>
            </a:r>
          </a:p>
        </p:txBody>
      </p:sp>
      <p:sp>
        <p:nvSpPr>
          <p:cNvPr id="11" name="Text Placeholder 10">
            <a:extLst>
              <a:ext uri="{FF2B5EF4-FFF2-40B4-BE49-F238E27FC236}">
                <a16:creationId xmlns:a16="http://schemas.microsoft.com/office/drawing/2014/main" id="{936299CC-A9BE-E59E-D930-4E8D5200314B}"/>
              </a:ext>
            </a:extLst>
          </p:cNvPr>
          <p:cNvSpPr>
            <a:spLocks noGrp="1"/>
          </p:cNvSpPr>
          <p:nvPr>
            <p:ph type="body" sz="half" idx="2"/>
          </p:nvPr>
        </p:nvSpPr>
        <p:spPr>
          <a:xfrm>
            <a:off x="839788" y="2057400"/>
            <a:ext cx="4145167" cy="3811588"/>
          </a:xfrm>
        </p:spPr>
        <p:txBody>
          <a:bodyPr>
            <a:normAutofit/>
          </a:bodyPr>
          <a:lstStyle/>
          <a:p>
            <a:pPr marL="285750" indent="-285750">
              <a:buFont typeface="Arial" panose="020B0604020202020204" pitchFamily="34" charset="0"/>
              <a:buChar char="•"/>
            </a:pPr>
            <a:r>
              <a:rPr lang="en-US" sz="3200" dirty="0">
                <a:latin typeface="+mn-lt"/>
              </a:rPr>
              <a:t>Different stroke etiologies or mechanisms might lead to different risk of stroke recurrence</a:t>
            </a:r>
          </a:p>
        </p:txBody>
      </p:sp>
      <p:sp>
        <p:nvSpPr>
          <p:cNvPr id="10" name="Footer Placeholder 9">
            <a:extLst>
              <a:ext uri="{FF2B5EF4-FFF2-40B4-BE49-F238E27FC236}">
                <a16:creationId xmlns:a16="http://schemas.microsoft.com/office/drawing/2014/main" id="{CA93CA4E-583D-40BF-629B-D69D301E92A7}"/>
              </a:ext>
            </a:extLst>
          </p:cNvPr>
          <p:cNvSpPr>
            <a:spLocks noGrp="1"/>
          </p:cNvSpPr>
          <p:nvPr>
            <p:ph type="ftr" sz="quarter" idx="3"/>
          </p:nvPr>
        </p:nvSpPr>
        <p:spPr/>
        <p:txBody>
          <a:bodyPr/>
          <a:lstStyle/>
          <a:p>
            <a:r>
              <a:rPr lang="en-US"/>
              <a:t>Amarenco P, et al</a:t>
            </a:r>
            <a:r>
              <a:rPr lang="en-US" i="1"/>
              <a:t>. N Engl J Med</a:t>
            </a:r>
            <a:r>
              <a:rPr lang="en-US"/>
              <a:t>. 2016;374(16):1533-1542.
Wang G, et al. </a:t>
            </a:r>
            <a:r>
              <a:rPr lang="en-US" i="1"/>
              <a:t>BMC Neurol</a:t>
            </a:r>
            <a:r>
              <a:rPr lang="en-US"/>
              <a:t>. 2019;19(1):7.</a:t>
            </a:r>
          </a:p>
        </p:txBody>
      </p:sp>
    </p:spTree>
    <p:extLst>
      <p:ext uri="{BB962C8B-B14F-4D97-AF65-F5344CB8AC3E}">
        <p14:creationId xmlns:p14="http://schemas.microsoft.com/office/powerpoint/2010/main" val="3981400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Stroke Management of the Future? The Potential Role of Factor XI/XIa Inhibitors in Secondary Stroke Prevention</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Review the currently available therapeutics and how they affect multiple pathways involved in the coagulation cascade, thereby increasing the potential for serious bleeds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Discuss factor XI and factor XIa inhibition and review new and emerging anticoagulation pharmacotherapy for secondary stroke prevention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C0E2E6-606A-6D48-BBA3-740AE7D08ED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190978" y="584786"/>
            <a:ext cx="6556717" cy="5771564"/>
          </a:xfrm>
          <a:prstGeom prst="rect">
            <a:avLst/>
          </a:prstGeom>
        </p:spPr>
      </p:pic>
      <p:sp>
        <p:nvSpPr>
          <p:cNvPr id="2" name="Title 1">
            <a:extLst>
              <a:ext uri="{FF2B5EF4-FFF2-40B4-BE49-F238E27FC236}">
                <a16:creationId xmlns:a16="http://schemas.microsoft.com/office/drawing/2014/main" id="{7DE3D185-F67B-6A4F-86E0-EB668C6FAF35}"/>
              </a:ext>
            </a:extLst>
          </p:cNvPr>
          <p:cNvSpPr>
            <a:spLocks noGrp="1"/>
          </p:cNvSpPr>
          <p:nvPr>
            <p:ph type="title"/>
          </p:nvPr>
        </p:nvSpPr>
        <p:spPr>
          <a:xfrm>
            <a:off x="839788" y="285261"/>
            <a:ext cx="4351190" cy="1600200"/>
          </a:xfrm>
        </p:spPr>
        <p:txBody>
          <a:bodyPr>
            <a:normAutofit/>
          </a:bodyPr>
          <a:lstStyle/>
          <a:p>
            <a:r>
              <a:rPr lang="en-US" sz="3600" dirty="0"/>
              <a:t>Stroke Recurrence Varies by </a:t>
            </a:r>
            <a:br>
              <a:rPr lang="en-US" sz="3600" dirty="0"/>
            </a:br>
            <a:r>
              <a:rPr lang="en-US" sz="3600" dirty="0"/>
              <a:t>Infarction Pattern</a:t>
            </a:r>
          </a:p>
        </p:txBody>
      </p:sp>
      <p:sp>
        <p:nvSpPr>
          <p:cNvPr id="3" name="Content Placeholder 2">
            <a:extLst>
              <a:ext uri="{FF2B5EF4-FFF2-40B4-BE49-F238E27FC236}">
                <a16:creationId xmlns:a16="http://schemas.microsoft.com/office/drawing/2014/main" id="{C58492AC-B67F-5642-BE63-B024D09F6DF8}"/>
              </a:ext>
            </a:extLst>
          </p:cNvPr>
          <p:cNvSpPr>
            <a:spLocks noGrp="1"/>
          </p:cNvSpPr>
          <p:nvPr>
            <p:ph type="body" sz="half" idx="2"/>
          </p:nvPr>
        </p:nvSpPr>
        <p:spPr>
          <a:xfrm>
            <a:off x="839788" y="2057400"/>
            <a:ext cx="4097972" cy="3811588"/>
          </a:xfrm>
        </p:spPr>
        <p:txBody>
          <a:bodyPr>
            <a:normAutofit/>
          </a:bodyPr>
          <a:lstStyle/>
          <a:p>
            <a:pPr marL="285750" indent="-285750">
              <a:buFont typeface="Arial" panose="020B0604020202020204" pitchFamily="34" charset="0"/>
              <a:buChar char="•"/>
            </a:pPr>
            <a:r>
              <a:rPr lang="en-US" sz="2800" dirty="0"/>
              <a:t>TIA registry project showed that patients with multiple acute infarctions had a higher risk of stroke recurrence than those with a single acute infarction versus no acute infarction</a:t>
            </a:r>
          </a:p>
        </p:txBody>
      </p:sp>
      <p:sp>
        <p:nvSpPr>
          <p:cNvPr id="6" name="Footer Placeholder 5">
            <a:extLst>
              <a:ext uri="{FF2B5EF4-FFF2-40B4-BE49-F238E27FC236}">
                <a16:creationId xmlns:a16="http://schemas.microsoft.com/office/drawing/2014/main" id="{742B70B5-B0D6-7098-D3B6-281D9E992319}"/>
              </a:ext>
            </a:extLst>
          </p:cNvPr>
          <p:cNvSpPr>
            <a:spLocks noGrp="1"/>
          </p:cNvSpPr>
          <p:nvPr>
            <p:ph type="ftr" sz="quarter" idx="3"/>
          </p:nvPr>
        </p:nvSpPr>
        <p:spPr/>
        <p:txBody>
          <a:bodyPr/>
          <a:lstStyle/>
          <a:p>
            <a:r>
              <a:rPr lang="en-US"/>
              <a:t>Amarenco P, et al. </a:t>
            </a:r>
            <a:r>
              <a:rPr lang="en-US" i="1"/>
              <a:t>N Engl J Med</a:t>
            </a:r>
            <a:r>
              <a:rPr lang="en-US"/>
              <a:t>. 2016;374(16):1533-1542.</a:t>
            </a:r>
          </a:p>
        </p:txBody>
      </p:sp>
    </p:spTree>
    <p:extLst>
      <p:ext uri="{BB962C8B-B14F-4D97-AF65-F5344CB8AC3E}">
        <p14:creationId xmlns:p14="http://schemas.microsoft.com/office/powerpoint/2010/main" val="1767351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8200" y="-1"/>
            <a:ext cx="10515600" cy="1105949"/>
          </a:xfrm>
        </p:spPr>
        <p:txBody>
          <a:bodyPr vert="horz" wrap="square" lIns="0" tIns="7312" rIns="0" bIns="0" rtlCol="0" anchor="b">
            <a:spAutoFit/>
          </a:bodyPr>
          <a:lstStyle/>
          <a:p>
            <a:r>
              <a:rPr lang="en-US" dirty="0"/>
              <a:t>Unmet Need</a:t>
            </a:r>
          </a:p>
        </p:txBody>
      </p:sp>
      <p:graphicFrame>
        <p:nvGraphicFramePr>
          <p:cNvPr id="28" name="Diagrama 27">
            <a:extLst>
              <a:ext uri="{FF2B5EF4-FFF2-40B4-BE49-F238E27FC236}">
                <a16:creationId xmlns:a16="http://schemas.microsoft.com/office/drawing/2014/main" id="{6BCE4F8B-C74E-02D5-26AA-463F53FFDC5B}"/>
              </a:ext>
            </a:extLst>
          </p:cNvPr>
          <p:cNvGraphicFramePr/>
          <p:nvPr>
            <p:extLst>
              <p:ext uri="{D42A27DB-BD31-4B8C-83A1-F6EECF244321}">
                <p14:modId xmlns:p14="http://schemas.microsoft.com/office/powerpoint/2010/main" val="3331871254"/>
              </p:ext>
            </p:extLst>
          </p:nvPr>
        </p:nvGraphicFramePr>
        <p:xfrm>
          <a:off x="838200" y="1341596"/>
          <a:ext cx="10931013" cy="4523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6">
            <a:extLst>
              <a:ext uri="{FF2B5EF4-FFF2-40B4-BE49-F238E27FC236}">
                <a16:creationId xmlns:a16="http://schemas.microsoft.com/office/drawing/2014/main" id="{3299B00B-7A11-F360-E021-AF0F20B906F4}"/>
              </a:ext>
            </a:extLst>
          </p:cNvPr>
          <p:cNvSpPr txBox="1">
            <a:spLocks/>
          </p:cNvSpPr>
          <p:nvPr/>
        </p:nvSpPr>
        <p:spPr>
          <a:xfrm>
            <a:off x="838200" y="6144322"/>
            <a:ext cx="10515600" cy="57715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srgbClr val="000000">
                    <a:lumMod val="50000"/>
                    <a:lumOff val="50000"/>
                  </a:srgbClr>
                </a:solidFill>
                <a:latin typeface="Arial" panose="020B0604020202020204"/>
              </a:rPr>
              <a:t>MACE, major adverse cardiovascular event.</a:t>
            </a:r>
          </a:p>
          <a:p>
            <a:pPr>
              <a:defRPr/>
            </a:pPr>
            <a:r>
              <a:rPr lang="en-US" sz="1000">
                <a:solidFill>
                  <a:srgbClr val="000000">
                    <a:lumMod val="50000"/>
                    <a:lumOff val="50000"/>
                  </a:srgbClr>
                </a:solidFill>
                <a:latin typeface="Arial" panose="020B0604020202020204"/>
              </a:rPr>
              <a:t>Wang Y, et al. </a:t>
            </a:r>
            <a:r>
              <a:rPr lang="en-US" sz="1000" i="1">
                <a:solidFill>
                  <a:srgbClr val="000000">
                    <a:lumMod val="50000"/>
                    <a:lumOff val="50000"/>
                  </a:srgbClr>
                </a:solidFill>
                <a:latin typeface="Arial" panose="020B0604020202020204"/>
              </a:rPr>
              <a:t>Circulation</a:t>
            </a:r>
            <a:r>
              <a:rPr lang="en-US" sz="1000">
                <a:solidFill>
                  <a:srgbClr val="000000">
                    <a:lumMod val="50000"/>
                    <a:lumOff val="50000"/>
                  </a:srgbClr>
                </a:solidFill>
                <a:latin typeface="Arial" panose="020B0604020202020204"/>
              </a:rPr>
              <a:t>. 2015;132:40–6; Johnston SC, et al. </a:t>
            </a:r>
            <a:r>
              <a:rPr lang="en-US" sz="1000" i="1">
                <a:solidFill>
                  <a:srgbClr val="000000">
                    <a:lumMod val="50000"/>
                    <a:lumOff val="50000"/>
                  </a:srgbClr>
                </a:solidFill>
                <a:latin typeface="Arial" panose="020B0604020202020204"/>
              </a:rPr>
              <a:t>N Engl J Med</a:t>
            </a:r>
            <a:r>
              <a:rPr lang="en-US" sz="1000">
                <a:solidFill>
                  <a:srgbClr val="000000">
                    <a:lumMod val="50000"/>
                    <a:lumOff val="50000"/>
                  </a:srgbClr>
                </a:solidFill>
                <a:latin typeface="Arial" panose="020B0604020202020204"/>
              </a:rPr>
              <a:t>. 2018;379(3):215-25; Johnston SC, et al. </a:t>
            </a:r>
            <a:r>
              <a:rPr lang="en-US" sz="1000" i="1">
                <a:solidFill>
                  <a:srgbClr val="000000">
                    <a:lumMod val="50000"/>
                    <a:lumOff val="50000"/>
                  </a:srgbClr>
                </a:solidFill>
                <a:latin typeface="Arial" panose="020B0604020202020204"/>
              </a:rPr>
              <a:t>N Engl J Med</a:t>
            </a:r>
            <a:r>
              <a:rPr lang="en-US" sz="1000">
                <a:solidFill>
                  <a:srgbClr val="000000">
                    <a:lumMod val="50000"/>
                    <a:lumOff val="50000"/>
                  </a:srgbClr>
                </a:solidFill>
                <a:latin typeface="Arial" panose="020B0604020202020204"/>
              </a:rPr>
              <a:t>. 2016;375:35-43; Johnston SC, et al. </a:t>
            </a:r>
            <a:r>
              <a:rPr lang="en-US" sz="1000" i="1">
                <a:solidFill>
                  <a:srgbClr val="000000">
                    <a:lumMod val="50000"/>
                    <a:lumOff val="50000"/>
                  </a:srgbClr>
                </a:solidFill>
                <a:latin typeface="Arial" panose="020B0604020202020204"/>
              </a:rPr>
              <a:t>N Engl J Med</a:t>
            </a:r>
            <a:r>
              <a:rPr lang="en-US" sz="1000">
                <a:solidFill>
                  <a:srgbClr val="000000">
                    <a:lumMod val="50000"/>
                    <a:lumOff val="50000"/>
                  </a:srgbClr>
                </a:solidFill>
                <a:latin typeface="Arial" panose="020B0604020202020204"/>
              </a:rPr>
              <a:t>. 2020;383:207-17; Sharma M, et al. </a:t>
            </a:r>
            <a:r>
              <a:rPr lang="en-US" sz="1000" i="1">
                <a:solidFill>
                  <a:srgbClr val="000000">
                    <a:lumMod val="50000"/>
                    <a:lumOff val="50000"/>
                  </a:srgbClr>
                </a:solidFill>
                <a:latin typeface="Arial" panose="020B0604020202020204"/>
              </a:rPr>
              <a:t>Circulation</a:t>
            </a:r>
            <a:r>
              <a:rPr lang="en-US" sz="1000">
                <a:solidFill>
                  <a:srgbClr val="000000">
                    <a:lumMod val="50000"/>
                    <a:lumOff val="50000"/>
                  </a:srgbClr>
                </a:solidFill>
                <a:latin typeface="Arial" panose="020B0604020202020204"/>
              </a:rPr>
              <a:t>. 2019;139:1134–45.</a:t>
            </a:r>
            <a:endParaRPr lang="en-US" sz="1000" dirty="0">
              <a:solidFill>
                <a:srgbClr val="000000">
                  <a:lumMod val="50000"/>
                  <a:lumOff val="50000"/>
                </a:srgbClr>
              </a:solidFill>
              <a:latin typeface="Arial" panose="020B0604020202020204"/>
              <a:cs typeface="Arial"/>
            </a:endParaRPr>
          </a:p>
        </p:txBody>
      </p:sp>
    </p:spTree>
    <p:extLst>
      <p:ext uri="{BB962C8B-B14F-4D97-AF65-F5344CB8AC3E}">
        <p14:creationId xmlns:p14="http://schemas.microsoft.com/office/powerpoint/2010/main" val="887834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425891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a:extLst>
              <a:ext uri="{FF2B5EF4-FFF2-40B4-BE49-F238E27FC236}">
                <a16:creationId xmlns:a16="http://schemas.microsoft.com/office/drawing/2014/main" id="{21D71060-BA90-EA71-BBFC-A27A9B53547E}"/>
              </a:ext>
            </a:extLst>
          </p:cNvPr>
          <p:cNvSpPr>
            <a:spLocks noGrp="1"/>
          </p:cNvSpPr>
          <p:nvPr>
            <p:ph idx="1"/>
          </p:nvPr>
        </p:nvSpPr>
        <p:spPr>
          <a:xfrm>
            <a:off x="838200" y="1285336"/>
            <a:ext cx="10515600" cy="4891627"/>
          </a:xfrm>
        </p:spPr>
        <p:txBody>
          <a:bodyPr>
            <a:normAutofit/>
          </a:bodyPr>
          <a:lstStyle/>
          <a:p>
            <a:r>
              <a:rPr lang="en-US" altLang="en-US" dirty="0"/>
              <a:t>Health statistics represent people with the tears wiped off</a:t>
            </a:r>
          </a:p>
          <a:p>
            <a:pPr lvl="1"/>
            <a:r>
              <a:rPr lang="en-US" altLang="en-US" dirty="0"/>
              <a:t>A Bradford Hill (1897-1991)</a:t>
            </a:r>
          </a:p>
        </p:txBody>
      </p:sp>
      <p:sp>
        <p:nvSpPr>
          <p:cNvPr id="36866" name="Title 1">
            <a:extLst>
              <a:ext uri="{FF2B5EF4-FFF2-40B4-BE49-F238E27FC236}">
                <a16:creationId xmlns:a16="http://schemas.microsoft.com/office/drawing/2014/main" id="{955924BD-DC8D-892A-35DA-4CD2DA8E64AF}"/>
              </a:ext>
            </a:extLst>
          </p:cNvPr>
          <p:cNvSpPr>
            <a:spLocks noGrp="1"/>
          </p:cNvSpPr>
          <p:nvPr>
            <p:ph type="title"/>
          </p:nvPr>
        </p:nvSpPr>
        <p:spPr>
          <a:xfrm>
            <a:off x="838200" y="-1"/>
            <a:ext cx="10515600" cy="1105949"/>
          </a:xfrm>
        </p:spPr>
        <p:txBody>
          <a:bodyPr/>
          <a:lstStyle/>
          <a:p>
            <a:r>
              <a:rPr lang="en-US" altLang="en-US" dirty="0"/>
              <a:t>Perspective</a:t>
            </a:r>
          </a:p>
        </p:txBody>
      </p:sp>
      <p:pic>
        <p:nvPicPr>
          <p:cNvPr id="36868" name="Picture 2">
            <a:extLst>
              <a:ext uri="{FF2B5EF4-FFF2-40B4-BE49-F238E27FC236}">
                <a16:creationId xmlns:a16="http://schemas.microsoft.com/office/drawing/2014/main" id="{60F0E0BE-2552-5C8A-A4DA-1138B5FA2DB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2646" y="2554236"/>
            <a:ext cx="8346708" cy="4026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8F6816-BE4B-C64B-BF25-C3AE5BA37200}"/>
              </a:ext>
            </a:extLst>
          </p:cNvPr>
          <p:cNvSpPr>
            <a:spLocks noGrp="1"/>
          </p:cNvSpPr>
          <p:nvPr>
            <p:ph idx="1"/>
          </p:nvPr>
        </p:nvSpPr>
        <p:spPr>
          <a:xfrm>
            <a:off x="838200" y="1285336"/>
            <a:ext cx="10515600" cy="4891627"/>
          </a:xfrm>
        </p:spPr>
        <p:txBody>
          <a:bodyPr>
            <a:normAutofit/>
          </a:bodyPr>
          <a:lstStyle/>
          <a:p>
            <a:r>
              <a:rPr lang="en-US" dirty="0"/>
              <a:t>Ischemic stroke has a high incidence globally</a:t>
            </a:r>
            <a:endParaRPr lang="en-US" sz="3200" dirty="0"/>
          </a:p>
          <a:p>
            <a:pPr lvl="1"/>
            <a:r>
              <a:rPr lang="en-US" dirty="0"/>
              <a:t>2019:</a:t>
            </a:r>
          </a:p>
          <a:p>
            <a:pPr lvl="1"/>
            <a:endParaRPr lang="en-US" sz="2800" dirty="0"/>
          </a:p>
          <a:p>
            <a:pPr lvl="1"/>
            <a:endParaRPr lang="en-US" sz="2800" dirty="0"/>
          </a:p>
          <a:p>
            <a:pPr lvl="1"/>
            <a:endParaRPr lang="en-US" sz="2800" dirty="0"/>
          </a:p>
          <a:p>
            <a:pPr lvl="2"/>
            <a:r>
              <a:rPr lang="en-US" sz="2400" dirty="0"/>
              <a:t>Second leading cause of death and reduction in DALYs</a:t>
            </a:r>
          </a:p>
          <a:p>
            <a:r>
              <a:rPr lang="en-US" dirty="0"/>
              <a:t>Each year in the US, 795,000 people experience stroke</a:t>
            </a:r>
            <a:r>
              <a:rPr lang="en-US" baseline="30000" dirty="0"/>
              <a:t>2</a:t>
            </a:r>
          </a:p>
          <a:p>
            <a:pPr lvl="1"/>
            <a:endParaRPr lang="en-US" sz="2800" dirty="0"/>
          </a:p>
          <a:p>
            <a:endParaRPr lang="en-US" sz="3200" dirty="0"/>
          </a:p>
        </p:txBody>
      </p:sp>
      <p:sp>
        <p:nvSpPr>
          <p:cNvPr id="2" name="Title 1">
            <a:extLst>
              <a:ext uri="{FF2B5EF4-FFF2-40B4-BE49-F238E27FC236}">
                <a16:creationId xmlns:a16="http://schemas.microsoft.com/office/drawing/2014/main" id="{6C2F4D13-69C6-9748-B6F1-74CDE797F006}"/>
              </a:ext>
            </a:extLst>
          </p:cNvPr>
          <p:cNvSpPr>
            <a:spLocks noGrp="1"/>
          </p:cNvSpPr>
          <p:nvPr>
            <p:ph type="title"/>
          </p:nvPr>
        </p:nvSpPr>
        <p:spPr>
          <a:xfrm>
            <a:off x="838200" y="-1"/>
            <a:ext cx="10515600" cy="1105949"/>
          </a:xfrm>
        </p:spPr>
        <p:txBody>
          <a:bodyPr/>
          <a:lstStyle/>
          <a:p>
            <a:r>
              <a:rPr lang="en-US" dirty="0"/>
              <a:t>The Global Burden of Stroke</a:t>
            </a:r>
          </a:p>
        </p:txBody>
      </p:sp>
      <p:sp>
        <p:nvSpPr>
          <p:cNvPr id="9" name="Footer Placeholder 8">
            <a:extLst>
              <a:ext uri="{FF2B5EF4-FFF2-40B4-BE49-F238E27FC236}">
                <a16:creationId xmlns:a16="http://schemas.microsoft.com/office/drawing/2014/main" id="{C46C0477-A417-9FF2-D43D-40E586B90992}"/>
              </a:ext>
            </a:extLst>
          </p:cNvPr>
          <p:cNvSpPr>
            <a:spLocks noGrp="1"/>
          </p:cNvSpPr>
          <p:nvPr>
            <p:ph type="ftr" sz="quarter" idx="3"/>
          </p:nvPr>
        </p:nvSpPr>
        <p:spPr>
          <a:xfrm>
            <a:off x="838200" y="6356350"/>
            <a:ext cx="10515600" cy="365125"/>
          </a:xfrm>
        </p:spPr>
        <p:txBody>
          <a:bodyPr/>
          <a:lstStyle/>
          <a:p>
            <a:r>
              <a:rPr lang="en-US" dirty="0"/>
              <a:t>DALY – disability-adjusted life years
1. GBD 2019 Stroke Collaborators. </a:t>
            </a:r>
            <a:r>
              <a:rPr lang="en-US" i="1" dirty="0"/>
              <a:t>Lancet Neurol</a:t>
            </a:r>
            <a:r>
              <a:rPr lang="en-US" dirty="0"/>
              <a:t>. 2021;20(10):795-820.
2. Virani SS, et al. </a:t>
            </a:r>
            <a:r>
              <a:rPr lang="en-US" i="1" dirty="0"/>
              <a:t>Circulation</a:t>
            </a:r>
            <a:r>
              <a:rPr lang="en-US" dirty="0"/>
              <a:t>. 2020;141(9):e139-e596.</a:t>
            </a:r>
          </a:p>
        </p:txBody>
      </p:sp>
      <p:sp>
        <p:nvSpPr>
          <p:cNvPr id="8" name="TextBox 7">
            <a:extLst>
              <a:ext uri="{FF2B5EF4-FFF2-40B4-BE49-F238E27FC236}">
                <a16:creationId xmlns:a16="http://schemas.microsoft.com/office/drawing/2014/main" id="{58BF6CD5-56A0-80A2-6D67-A846AC854F9C}"/>
              </a:ext>
            </a:extLst>
          </p:cNvPr>
          <p:cNvSpPr txBox="1"/>
          <p:nvPr/>
        </p:nvSpPr>
        <p:spPr>
          <a:xfrm>
            <a:off x="2819579" y="1945561"/>
            <a:ext cx="2224708" cy="1692771"/>
          </a:xfrm>
          <a:prstGeom prst="rect">
            <a:avLst/>
          </a:prstGeom>
          <a:noFill/>
        </p:spPr>
        <p:txBody>
          <a:bodyPr wrap="square">
            <a:spAutoFit/>
          </a:bodyPr>
          <a:lstStyle/>
          <a:p>
            <a:r>
              <a:rPr lang="en-US" sz="3200" b="1" dirty="0">
                <a:solidFill>
                  <a:schemeClr val="accent3"/>
                </a:solidFill>
              </a:rPr>
              <a:t>12.2 million </a:t>
            </a:r>
            <a:r>
              <a:rPr lang="en-US" sz="2000" dirty="0">
                <a:solidFill>
                  <a:schemeClr val="bg2">
                    <a:lumMod val="25000"/>
                  </a:schemeClr>
                </a:solidFill>
              </a:rPr>
              <a:t>incident strokes worldwide</a:t>
            </a:r>
            <a:r>
              <a:rPr lang="en-US" sz="2000" baseline="30000" dirty="0">
                <a:solidFill>
                  <a:schemeClr val="bg2">
                    <a:lumMod val="25000"/>
                  </a:schemeClr>
                </a:solidFill>
              </a:rPr>
              <a:t>1</a:t>
            </a:r>
            <a:endParaRPr lang="en-US" sz="2000" dirty="0">
              <a:solidFill>
                <a:schemeClr val="bg2">
                  <a:lumMod val="25000"/>
                </a:schemeClr>
              </a:solidFill>
            </a:endParaRPr>
          </a:p>
        </p:txBody>
      </p:sp>
      <p:sp>
        <p:nvSpPr>
          <p:cNvPr id="7" name="TextBox 6">
            <a:extLst>
              <a:ext uri="{FF2B5EF4-FFF2-40B4-BE49-F238E27FC236}">
                <a16:creationId xmlns:a16="http://schemas.microsoft.com/office/drawing/2014/main" id="{631E4AD6-7C9D-2456-0E66-FECF5A99912D}"/>
              </a:ext>
            </a:extLst>
          </p:cNvPr>
          <p:cNvSpPr txBox="1"/>
          <p:nvPr/>
        </p:nvSpPr>
        <p:spPr>
          <a:xfrm>
            <a:off x="5044286" y="1945561"/>
            <a:ext cx="2131036" cy="1692771"/>
          </a:xfrm>
          <a:prstGeom prst="rect">
            <a:avLst/>
          </a:prstGeom>
          <a:noFill/>
        </p:spPr>
        <p:txBody>
          <a:bodyPr wrap="square">
            <a:spAutoFit/>
          </a:bodyPr>
          <a:lstStyle/>
          <a:p>
            <a:r>
              <a:rPr lang="en-US" sz="3200" b="1" dirty="0">
                <a:solidFill>
                  <a:schemeClr val="accent3"/>
                </a:solidFill>
              </a:rPr>
              <a:t>101 </a:t>
            </a:r>
          </a:p>
          <a:p>
            <a:r>
              <a:rPr lang="en-US" sz="3200" b="1" dirty="0">
                <a:solidFill>
                  <a:schemeClr val="accent3"/>
                </a:solidFill>
              </a:rPr>
              <a:t>million </a:t>
            </a:r>
          </a:p>
          <a:p>
            <a:r>
              <a:rPr lang="en-US" sz="2000" dirty="0">
                <a:solidFill>
                  <a:schemeClr val="bg2">
                    <a:lumMod val="25000"/>
                  </a:schemeClr>
                </a:solidFill>
              </a:rPr>
              <a:t>people living with stroke</a:t>
            </a:r>
          </a:p>
        </p:txBody>
      </p:sp>
      <p:sp>
        <p:nvSpPr>
          <p:cNvPr id="10" name="TextBox 9">
            <a:extLst>
              <a:ext uri="{FF2B5EF4-FFF2-40B4-BE49-F238E27FC236}">
                <a16:creationId xmlns:a16="http://schemas.microsoft.com/office/drawing/2014/main" id="{23EC138E-FFDE-3AF8-6AA9-F8D80C585CCA}"/>
              </a:ext>
            </a:extLst>
          </p:cNvPr>
          <p:cNvSpPr txBox="1"/>
          <p:nvPr/>
        </p:nvSpPr>
        <p:spPr>
          <a:xfrm>
            <a:off x="2819579" y="4758551"/>
            <a:ext cx="2224707" cy="1200329"/>
          </a:xfrm>
          <a:prstGeom prst="rect">
            <a:avLst/>
          </a:prstGeom>
          <a:noFill/>
        </p:spPr>
        <p:txBody>
          <a:bodyPr wrap="square">
            <a:spAutoFit/>
          </a:bodyPr>
          <a:lstStyle/>
          <a:p>
            <a:r>
              <a:rPr lang="en-US" sz="3200" b="1" dirty="0">
                <a:solidFill>
                  <a:schemeClr val="accent3"/>
                </a:solidFill>
              </a:rPr>
              <a:t>23%</a:t>
            </a:r>
            <a:r>
              <a:rPr lang="en-US" sz="3200" b="1" dirty="0">
                <a:solidFill>
                  <a:schemeClr val="bg2">
                    <a:lumMod val="25000"/>
                  </a:schemeClr>
                </a:solidFill>
              </a:rPr>
              <a:t> </a:t>
            </a:r>
          </a:p>
          <a:p>
            <a:r>
              <a:rPr lang="en-US" sz="2000" dirty="0">
                <a:solidFill>
                  <a:schemeClr val="bg2">
                    <a:lumMod val="25000"/>
                  </a:schemeClr>
                </a:solidFill>
              </a:rPr>
              <a:t>of those are </a:t>
            </a:r>
          </a:p>
          <a:p>
            <a:r>
              <a:rPr lang="en-US" sz="2000" dirty="0">
                <a:solidFill>
                  <a:schemeClr val="bg2">
                    <a:lumMod val="25000"/>
                  </a:schemeClr>
                </a:solidFill>
              </a:rPr>
              <a:t>recurrent strokes</a:t>
            </a:r>
          </a:p>
        </p:txBody>
      </p:sp>
      <p:sp>
        <p:nvSpPr>
          <p:cNvPr id="11" name="TextBox 10">
            <a:extLst>
              <a:ext uri="{FF2B5EF4-FFF2-40B4-BE49-F238E27FC236}">
                <a16:creationId xmlns:a16="http://schemas.microsoft.com/office/drawing/2014/main" id="{8E77C012-D802-583D-813E-9E8396C24FEA}"/>
              </a:ext>
            </a:extLst>
          </p:cNvPr>
          <p:cNvSpPr txBox="1"/>
          <p:nvPr/>
        </p:nvSpPr>
        <p:spPr>
          <a:xfrm>
            <a:off x="5044286" y="4758551"/>
            <a:ext cx="2425273" cy="1508105"/>
          </a:xfrm>
          <a:prstGeom prst="rect">
            <a:avLst/>
          </a:prstGeom>
          <a:noFill/>
        </p:spPr>
        <p:txBody>
          <a:bodyPr wrap="square">
            <a:spAutoFit/>
          </a:bodyPr>
          <a:lstStyle/>
          <a:p>
            <a:r>
              <a:rPr lang="en-US" sz="2000" dirty="0">
                <a:solidFill>
                  <a:schemeClr val="bg2">
                    <a:lumMod val="25000"/>
                  </a:schemeClr>
                </a:solidFill>
              </a:rPr>
              <a:t>On average, every </a:t>
            </a:r>
          </a:p>
          <a:p>
            <a:r>
              <a:rPr lang="en-US" sz="3200" b="1" dirty="0">
                <a:solidFill>
                  <a:schemeClr val="accent3"/>
                </a:solidFill>
              </a:rPr>
              <a:t>40 seconds </a:t>
            </a:r>
            <a:r>
              <a:rPr lang="en-US" sz="2000" dirty="0">
                <a:solidFill>
                  <a:schemeClr val="bg2">
                    <a:lumMod val="25000"/>
                  </a:schemeClr>
                </a:solidFill>
              </a:rPr>
              <a:t>someone in the US has a stroke</a:t>
            </a:r>
            <a:endParaRPr lang="en-US" sz="3200" dirty="0">
              <a:solidFill>
                <a:schemeClr val="bg2">
                  <a:lumMod val="25000"/>
                </a:schemeClr>
              </a:solidFill>
            </a:endParaRPr>
          </a:p>
        </p:txBody>
      </p:sp>
    </p:spTree>
    <p:extLst>
      <p:ext uri="{BB962C8B-B14F-4D97-AF65-F5344CB8AC3E}">
        <p14:creationId xmlns:p14="http://schemas.microsoft.com/office/powerpoint/2010/main" val="2221970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25C68C2C-C9DB-5B24-A639-251217A905F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4113" y="1178989"/>
            <a:ext cx="7343774" cy="517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a:extLst>
              <a:ext uri="{FF2B5EF4-FFF2-40B4-BE49-F238E27FC236}">
                <a16:creationId xmlns:a16="http://schemas.microsoft.com/office/drawing/2014/main" id="{784DAEEA-AC1C-33F0-B940-6CB2D6B681DC}"/>
              </a:ext>
            </a:extLst>
          </p:cNvPr>
          <p:cNvSpPr txBox="1">
            <a:spLocks noChangeArrowheads="1"/>
          </p:cNvSpPr>
          <p:nvPr/>
        </p:nvSpPr>
        <p:spPr bwMode="auto">
          <a:xfrm>
            <a:off x="2424114" y="476250"/>
            <a:ext cx="7343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latin typeface="Times New Roman" panose="02020603050405020304" pitchFamily="18" charset="0"/>
            </a:endParaRPr>
          </a:p>
        </p:txBody>
      </p:sp>
      <p:sp>
        <p:nvSpPr>
          <p:cNvPr id="7" name="Title 6">
            <a:extLst>
              <a:ext uri="{FF2B5EF4-FFF2-40B4-BE49-F238E27FC236}">
                <a16:creationId xmlns:a16="http://schemas.microsoft.com/office/drawing/2014/main" id="{9F09F0C0-3992-5553-896B-D1A6124EC060}"/>
              </a:ext>
            </a:extLst>
          </p:cNvPr>
          <p:cNvSpPr>
            <a:spLocks noGrp="1"/>
          </p:cNvSpPr>
          <p:nvPr>
            <p:ph type="title"/>
          </p:nvPr>
        </p:nvSpPr>
        <p:spPr/>
        <p:txBody>
          <a:bodyPr/>
          <a:lstStyle/>
          <a:p>
            <a:r>
              <a:rPr lang="en-US" altLang="en-US" dirty="0"/>
              <a:t>Stroke Incidence Is Age-Dependent</a:t>
            </a:r>
            <a:endParaRPr lang="en-US"/>
          </a:p>
        </p:txBody>
      </p:sp>
      <p:sp>
        <p:nvSpPr>
          <p:cNvPr id="9" name="Footer Placeholder 8">
            <a:extLst>
              <a:ext uri="{FF2B5EF4-FFF2-40B4-BE49-F238E27FC236}">
                <a16:creationId xmlns:a16="http://schemas.microsoft.com/office/drawing/2014/main" id="{63EA99DB-836A-F7E2-ACAD-FE6F28673375}"/>
              </a:ext>
            </a:extLst>
          </p:cNvPr>
          <p:cNvSpPr>
            <a:spLocks noGrp="1"/>
          </p:cNvSpPr>
          <p:nvPr>
            <p:ph type="ftr" sz="quarter" idx="3"/>
          </p:nvPr>
        </p:nvSpPr>
        <p:spPr/>
        <p:txBody>
          <a:bodyPr/>
          <a:lstStyle/>
          <a:p>
            <a:r>
              <a:rPr lang="en-US"/>
              <a:t>Rothwell PM, et al. </a:t>
            </a:r>
            <a:r>
              <a:rPr lang="en-US" i="1"/>
              <a:t>Lancet.</a:t>
            </a:r>
            <a:r>
              <a:rPr lang="en-US"/>
              <a:t> 2005;366(9499):1773-83.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C5561-6E93-6293-BB85-E45A5CC070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F743ED-334D-5AFA-341B-DE2A151C3B43}"/>
              </a:ext>
            </a:extLst>
          </p:cNvPr>
          <p:cNvSpPr>
            <a:spLocks noGrp="1"/>
          </p:cNvSpPr>
          <p:nvPr>
            <p:ph type="title"/>
          </p:nvPr>
        </p:nvSpPr>
        <p:spPr>
          <a:xfrm>
            <a:off x="838200" y="-1"/>
            <a:ext cx="10515600" cy="1105949"/>
          </a:xfrm>
        </p:spPr>
        <p:txBody>
          <a:bodyPr/>
          <a:lstStyle/>
          <a:p>
            <a:r>
              <a:rPr lang="en-US" dirty="0"/>
              <a:t>Stroke Mortality Is Age Dependent*</a:t>
            </a:r>
          </a:p>
        </p:txBody>
      </p:sp>
      <p:sp>
        <p:nvSpPr>
          <p:cNvPr id="6" name="Footer Placeholder 5">
            <a:extLst>
              <a:ext uri="{FF2B5EF4-FFF2-40B4-BE49-F238E27FC236}">
                <a16:creationId xmlns:a16="http://schemas.microsoft.com/office/drawing/2014/main" id="{37035A23-065E-5B17-960A-D2846C837551}"/>
              </a:ext>
            </a:extLst>
          </p:cNvPr>
          <p:cNvSpPr>
            <a:spLocks noGrp="1"/>
          </p:cNvSpPr>
          <p:nvPr>
            <p:ph type="ftr" sz="quarter" idx="3"/>
          </p:nvPr>
        </p:nvSpPr>
        <p:spPr>
          <a:xfrm>
            <a:off x="838200" y="6356350"/>
            <a:ext cx="10515600" cy="365125"/>
          </a:xfrm>
        </p:spPr>
        <p:txBody>
          <a:bodyPr/>
          <a:lstStyle/>
          <a:p>
            <a:r>
              <a:rPr lang="en-US" dirty="0"/>
              <a:t>* Data is US based from 2007-2017
Virani SS, et al. </a:t>
            </a:r>
            <a:r>
              <a:rPr lang="en-US" i="1" dirty="0"/>
              <a:t>Circulation</a:t>
            </a:r>
            <a:r>
              <a:rPr lang="en-US" dirty="0"/>
              <a:t>. 2020;141(9):e139-e596.</a:t>
            </a:r>
          </a:p>
        </p:txBody>
      </p:sp>
      <p:pic>
        <p:nvPicPr>
          <p:cNvPr id="11" name="Picture 10">
            <a:extLst>
              <a:ext uri="{FF2B5EF4-FFF2-40B4-BE49-F238E27FC236}">
                <a16:creationId xmlns:a16="http://schemas.microsoft.com/office/drawing/2014/main" id="{575BC2B2-2B07-9D12-5488-C17D95592FE1}"/>
              </a:ext>
            </a:extLst>
          </p:cNvPr>
          <p:cNvPicPr>
            <a:picLocks noChangeAspect="1"/>
          </p:cNvPicPr>
          <p:nvPr/>
        </p:nvPicPr>
        <p:blipFill>
          <a:blip r:embed="rId3">
            <a:extLst>
              <a:ext uri="{28A0092B-C50C-407E-A947-70E740481C1C}">
                <a14:useLocalDpi xmlns:a14="http://schemas.microsoft.com/office/drawing/2010/main" val="0"/>
              </a:ext>
            </a:extLst>
          </a:blip>
          <a:srcRect l="3220" r="3220"/>
          <a:stretch/>
        </p:blipFill>
        <p:spPr>
          <a:xfrm>
            <a:off x="564420" y="1317827"/>
            <a:ext cx="11338114" cy="4523856"/>
          </a:xfrm>
          <a:prstGeom prst="rect">
            <a:avLst/>
          </a:prstGeom>
        </p:spPr>
      </p:pic>
    </p:spTree>
    <p:extLst>
      <p:ext uri="{BB962C8B-B14F-4D97-AF65-F5344CB8AC3E}">
        <p14:creationId xmlns:p14="http://schemas.microsoft.com/office/powerpoint/2010/main" val="2079888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ADD26F4-FB05-7373-374E-EC97ADB08147}"/>
              </a:ext>
            </a:extLst>
          </p:cNvPr>
          <p:cNvSpPr>
            <a:spLocks noGrp="1"/>
          </p:cNvSpPr>
          <p:nvPr>
            <p:ph type="title"/>
          </p:nvPr>
        </p:nvSpPr>
        <p:spPr>
          <a:xfrm>
            <a:off x="838200" y="-1"/>
            <a:ext cx="10515600" cy="1105949"/>
          </a:xfrm>
        </p:spPr>
        <p:txBody>
          <a:bodyPr/>
          <a:lstStyle/>
          <a:p>
            <a:r>
              <a:rPr lang="en-US" dirty="0"/>
              <a:t>Prevalence of Stroke Deaths Related To Gender</a:t>
            </a:r>
          </a:p>
        </p:txBody>
      </p:sp>
      <p:sp>
        <p:nvSpPr>
          <p:cNvPr id="11" name="Footer Placeholder 10">
            <a:extLst>
              <a:ext uri="{FF2B5EF4-FFF2-40B4-BE49-F238E27FC236}">
                <a16:creationId xmlns:a16="http://schemas.microsoft.com/office/drawing/2014/main" id="{5D592FB0-E1A2-B0BF-D321-4FD0DF2DBDE2}"/>
              </a:ext>
            </a:extLst>
          </p:cNvPr>
          <p:cNvSpPr>
            <a:spLocks noGrp="1"/>
          </p:cNvSpPr>
          <p:nvPr>
            <p:ph type="ftr" sz="quarter" idx="3"/>
          </p:nvPr>
        </p:nvSpPr>
        <p:spPr/>
        <p:txBody>
          <a:bodyPr/>
          <a:lstStyle/>
          <a:p>
            <a:r>
              <a:rPr lang="en-US"/>
              <a:t>Rexrode KM, et al. </a:t>
            </a:r>
            <a:r>
              <a:rPr lang="en-US" i="1"/>
              <a:t>Circ Res</a:t>
            </a:r>
            <a:r>
              <a:rPr lang="en-US"/>
              <a:t>. 2022;130(4):512-528.   </a:t>
            </a:r>
          </a:p>
        </p:txBody>
      </p:sp>
      <p:grpSp>
        <p:nvGrpSpPr>
          <p:cNvPr id="3" name="Group 2">
            <a:extLst>
              <a:ext uri="{FF2B5EF4-FFF2-40B4-BE49-F238E27FC236}">
                <a16:creationId xmlns:a16="http://schemas.microsoft.com/office/drawing/2014/main" id="{6788237B-A258-A203-1A0E-C0A5B453F29C}"/>
              </a:ext>
            </a:extLst>
          </p:cNvPr>
          <p:cNvGrpSpPr/>
          <p:nvPr/>
        </p:nvGrpSpPr>
        <p:grpSpPr>
          <a:xfrm>
            <a:off x="1672950" y="1580521"/>
            <a:ext cx="8617498" cy="4301255"/>
            <a:chOff x="1672950" y="1580521"/>
            <a:chExt cx="8617498" cy="4301255"/>
          </a:xfrm>
        </p:grpSpPr>
        <p:pic>
          <p:nvPicPr>
            <p:cNvPr id="6" name="Picture 5">
              <a:extLst>
                <a:ext uri="{FF2B5EF4-FFF2-40B4-BE49-F238E27FC236}">
                  <a16:creationId xmlns:a16="http://schemas.microsoft.com/office/drawing/2014/main" id="{4BDE7B02-D998-BE56-4A8E-7C9D85CD7CE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672950" y="1580521"/>
              <a:ext cx="8617498" cy="4301255"/>
            </a:xfrm>
            <a:prstGeom prst="rect">
              <a:avLst/>
            </a:prstGeom>
          </p:spPr>
        </p:pic>
        <p:pic>
          <p:nvPicPr>
            <p:cNvPr id="2" name="Picture 1">
              <a:extLst>
                <a:ext uri="{FF2B5EF4-FFF2-40B4-BE49-F238E27FC236}">
                  <a16:creationId xmlns:a16="http://schemas.microsoft.com/office/drawing/2014/main" id="{6DF1DD5B-91A1-E128-561D-62245282722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139074" y="5643418"/>
              <a:ext cx="1118739" cy="238358"/>
            </a:xfrm>
            <a:prstGeom prst="rect">
              <a:avLst/>
            </a:prstGeom>
          </p:spPr>
        </p:pic>
      </p:grpSp>
    </p:spTree>
    <p:extLst>
      <p:ext uri="{BB962C8B-B14F-4D97-AF65-F5344CB8AC3E}">
        <p14:creationId xmlns:p14="http://schemas.microsoft.com/office/powerpoint/2010/main" val="112718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F896B-2D25-4658-F74A-AB9E73063411}"/>
              </a:ext>
            </a:extLst>
          </p:cNvPr>
          <p:cNvSpPr>
            <a:spLocks noGrp="1"/>
          </p:cNvSpPr>
          <p:nvPr>
            <p:ph type="title"/>
          </p:nvPr>
        </p:nvSpPr>
        <p:spPr/>
        <p:txBody>
          <a:bodyPr/>
          <a:lstStyle/>
          <a:p>
            <a:r>
              <a:rPr lang="en-US" dirty="0"/>
              <a:t>Recurrence Risk Is Affected by Race</a:t>
            </a:r>
            <a:endParaRPr lang="en-CA" dirty="0"/>
          </a:p>
        </p:txBody>
      </p:sp>
      <p:pic>
        <p:nvPicPr>
          <p:cNvPr id="1026" name="Picture 2">
            <a:extLst>
              <a:ext uri="{FF2B5EF4-FFF2-40B4-BE49-F238E27FC236}">
                <a16:creationId xmlns:a16="http://schemas.microsoft.com/office/drawing/2014/main" id="{9737F481-8745-4BBE-0A0C-46DC08D205F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31636" y="1740088"/>
            <a:ext cx="9328727" cy="43689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D2FBEB59-474D-E40D-E5F8-6FB6AF9AD64D}"/>
              </a:ext>
            </a:extLst>
          </p:cNvPr>
          <p:cNvSpPr>
            <a:spLocks noGrp="1"/>
          </p:cNvSpPr>
          <p:nvPr>
            <p:ph type="ftr" sz="quarter" idx="3"/>
          </p:nvPr>
        </p:nvSpPr>
        <p:spPr/>
        <p:txBody>
          <a:bodyPr/>
          <a:lstStyle/>
          <a:p>
            <a:r>
              <a:rPr lang="en-US"/>
              <a:t>Robinson DJ, et al. </a:t>
            </a:r>
            <a:r>
              <a:rPr lang="en-US" i="1"/>
              <a:t>Neurology</a:t>
            </a:r>
            <a:r>
              <a:rPr lang="en-US"/>
              <a:t>. 2022;99(22):e2464-e2473.</a:t>
            </a:r>
          </a:p>
        </p:txBody>
      </p:sp>
    </p:spTree>
    <p:extLst>
      <p:ext uri="{BB962C8B-B14F-4D97-AF65-F5344CB8AC3E}">
        <p14:creationId xmlns:p14="http://schemas.microsoft.com/office/powerpoint/2010/main" val="3137278171"/>
      </p:ext>
    </p:extLst>
  </p:cSld>
  <p:clrMapOvr>
    <a:masterClrMapping/>
  </p:clrMapOvr>
</p:sld>
</file>

<file path=ppt/theme/theme1.xml><?xml version="1.0" encoding="utf-8"?>
<a:theme xmlns:a="http://schemas.openxmlformats.org/drawingml/2006/main" name="DHOTG23">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_MedEd_DualTemplate" id="{BB86828A-D744-DD43-B2EA-8F6CFDDE78EB}" vid="{195ED115-7EEB-DB4B-8A7E-C675AC3F6872}"/>
    </a:ext>
  </a:extLst>
</a:theme>
</file>

<file path=ppt/theme/theme2.xml><?xml version="1.0" encoding="utf-8"?>
<a:theme xmlns:a="http://schemas.openxmlformats.org/drawingml/2006/main" name="DHOTG-MedEd 23">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OTG-MedEd 23" id="{68AFC16E-F33A-5E48-9504-D6B32756F847}" vid="{D21522BB-9A39-114E-9ECC-E5C821ED180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DADA89A-874E-4A4B-A0D2-3437C330DD67}">
  <ds:schemaRefs>
    <ds:schemaRef ds:uri="http://schemas.microsoft.com/sharepoint/v3/contenttype/forms"/>
  </ds:schemaRefs>
</ds:datastoreItem>
</file>

<file path=customXml/itemProps2.xml><?xml version="1.0" encoding="utf-8"?>
<ds:datastoreItem xmlns:ds="http://schemas.openxmlformats.org/officeDocument/2006/customXml" ds:itemID="{83C56D98-0CF6-46EF-9D51-3B7314641A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9BBEAF-7F70-4C20-836C-227E9509E6B3}">
  <ds:schemaRefs>
    <ds:schemaRef ds:uri="http://www.w3.org/XML/1998/namespace"/>
    <ds:schemaRef ds:uri="http://purl.org/dc/terms/"/>
    <ds:schemaRef ds:uri="http://purl.org/dc/elements/1.1/"/>
    <ds:schemaRef ds:uri="a9d8bbac-cce3-475c-b9fe-65ecbcec7edd"/>
    <ds:schemaRef ds:uri="http://schemas.microsoft.com/office/2006/documentManagement/types"/>
    <ds:schemaRef ds:uri="http://schemas.microsoft.com/office/infopath/2007/PartnerControls"/>
    <ds:schemaRef ds:uri="http://schemas.openxmlformats.org/package/2006/metadata/core-properties"/>
    <ds:schemaRef ds:uri="f55e9ad1-4522-4e5b-8d2e-6f450f6d945f"/>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4981</TotalTime>
  <Words>1366</Words>
  <Application>Microsoft Macintosh PowerPoint</Application>
  <PresentationFormat>Widescreen</PresentationFormat>
  <Paragraphs>164</Paragraphs>
  <Slides>22</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Calibri Light</vt:lpstr>
      <vt:lpstr>Century Gothic</vt:lpstr>
      <vt:lpstr>Times New Roman</vt:lpstr>
      <vt:lpstr>Trebuchet MS</vt:lpstr>
      <vt:lpstr>DHOTG23</vt:lpstr>
      <vt:lpstr>DHOTG-MedEd 23</vt:lpstr>
      <vt:lpstr>Office Theme</vt:lpstr>
      <vt:lpstr>Preventing Ischemic Stroke in Today’s World</vt:lpstr>
      <vt:lpstr>PowerPoint Presentation</vt:lpstr>
      <vt:lpstr>Disclaimer</vt:lpstr>
      <vt:lpstr>Perspective</vt:lpstr>
      <vt:lpstr>The Global Burden of Stroke</vt:lpstr>
      <vt:lpstr>Stroke Incidence Is Age-Dependent</vt:lpstr>
      <vt:lpstr>Stroke Mortality Is Age Dependent*</vt:lpstr>
      <vt:lpstr>Prevalence of Stroke Deaths Related To Gender</vt:lpstr>
      <vt:lpstr>Recurrence Risk Is Affected by Race</vt:lpstr>
      <vt:lpstr>Hospital Visits Increase Long-Term After Stroke</vt:lpstr>
      <vt:lpstr>Stroke Is a Costly Disease</vt:lpstr>
      <vt:lpstr>Cost of Stroke Hospitalization and  the First Year</vt:lpstr>
      <vt:lpstr>Guidelines for Antiplatelet Therapy Early After Minor Non-Cardioembolic IS or High-Risk TIA</vt:lpstr>
      <vt:lpstr>Guidelines for Long-Term Secondary Prevention</vt:lpstr>
      <vt:lpstr>Dual Pathway Inhibition Benefits  Those With Previous Stroke: Data From COMPASS Trial</vt:lpstr>
      <vt:lpstr>DOACs in ESUS Population</vt:lpstr>
      <vt:lpstr>Residual Risk of Recurrent Stroke Continues To Be High in Contemporary Studies</vt:lpstr>
      <vt:lpstr>Long-Term Residual Risk Is High</vt:lpstr>
      <vt:lpstr>Stroke Recurrent Varies by Subtype</vt:lpstr>
      <vt:lpstr>Stroke Recurrence Varies by  Infarction Pattern</vt:lpstr>
      <vt:lpstr>Unmet Need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Ischemic Stroke in Today’s World</dc:title>
  <dc:subject/>
  <dc:creator>MedEd On The Go</dc:creator>
  <cp:keywords/>
  <dc:description/>
  <cp:lastModifiedBy>Harley Kidner</cp:lastModifiedBy>
  <cp:revision>59</cp:revision>
  <dcterms:created xsi:type="dcterms:W3CDTF">2024-01-11T21:54:08Z</dcterms:created>
  <dcterms:modified xsi:type="dcterms:W3CDTF">2024-02-21T21:33:18Z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