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7.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8.xml" ContentType="application/vnd.openxmlformats-officedocument.drawingml.chartshape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94" r:id="rId5"/>
    <p:sldMasterId id="2147483706" r:id="rId6"/>
  </p:sldMasterIdLst>
  <p:notesMasterIdLst>
    <p:notesMasterId r:id="rId36"/>
  </p:notesMasterIdLst>
  <p:sldIdLst>
    <p:sldId id="1303" r:id="rId7"/>
    <p:sldId id="265" r:id="rId8"/>
    <p:sldId id="2147478237" r:id="rId9"/>
    <p:sldId id="2147375286" r:id="rId10"/>
    <p:sldId id="2147471479" r:id="rId11"/>
    <p:sldId id="2147470448" r:id="rId12"/>
    <p:sldId id="2147375277" r:id="rId13"/>
    <p:sldId id="2147375278" r:id="rId14"/>
    <p:sldId id="2147375280" r:id="rId15"/>
    <p:sldId id="2147471483" r:id="rId16"/>
    <p:sldId id="367" r:id="rId17"/>
    <p:sldId id="2147470391" r:id="rId18"/>
    <p:sldId id="2147471489" r:id="rId19"/>
    <p:sldId id="2147471491" r:id="rId20"/>
    <p:sldId id="2147470444" r:id="rId21"/>
    <p:sldId id="2147470441" r:id="rId22"/>
    <p:sldId id="2147478226" r:id="rId23"/>
    <p:sldId id="2147478235" r:id="rId24"/>
    <p:sldId id="2147478227" r:id="rId25"/>
    <p:sldId id="2147478236" r:id="rId26"/>
    <p:sldId id="2147375251" r:id="rId27"/>
    <p:sldId id="2147375272" r:id="rId28"/>
    <p:sldId id="2147375261" r:id="rId29"/>
    <p:sldId id="356" r:id="rId30"/>
    <p:sldId id="2147471480" r:id="rId31"/>
    <p:sldId id="2147471488" r:id="rId32"/>
    <p:sldId id="2147471493" r:id="rId33"/>
    <p:sldId id="2147470443" r:id="rId34"/>
    <p:sldId id="26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48" userDrawn="1">
          <p15:clr>
            <a:srgbClr val="A4A3A4"/>
          </p15:clr>
        </p15:guide>
        <p15:guide id="2" pos="3840" userDrawn="1">
          <p15:clr>
            <a:srgbClr val="A4A3A4"/>
          </p15:clr>
        </p15:guide>
        <p15:guide id="3" pos="710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A65102-597A-C4D6-4A5A-EC0FC2E22EFC}" name="Susan Diaz" initials="SD" userId="S::sdiaz@ushealthconnect.com::0160f941-b42d-4e94-b274-ad4158d91f49" providerId="AD"/>
  <p188:author id="{80E1E611-09C8-A626-D19A-B9AAF581EA15}" name="Sharma, Mike" initials="SM" userId="S::mike.sharma@PHRI.CA::fcd312e1-e9b7-4935-a14a-05c77115ec19" providerId="AD"/>
  <p188:author id="{B8EE6C36-20C4-65E1-2DFE-451279FB28B0}" name="Vin Kalathiveetil" initials="VK" userId="S::vink@ushealthconnect.com::1aa2e0d2-9ff1-4f24-98ac-64b5f8166875" providerId="AD"/>
  <p188:author id="{4495DA5B-F2E9-FB19-2E22-2ECB4B4B7BBF}" name="Mike Brand" initials="MB" userId="S::mbrand@ushealthconnect.com::faed2f21-9fda-496e-bf6c-18009a9d051d" providerId="AD"/>
  <p188:author id="{0D3E8F6D-079D-90E1-BDDC-53E58A34EFC9}" name="John McGuire" initials="JM" userId="S::jmcguire@ushealthconnect.com::a260c3a6-323d-44f1-8ccf-baa6a40d9a7d" providerId="AD"/>
  <p188:author id="{0687B19D-8269-EC7C-2ED0-A643C948A569}" name="Olivia Marshall" initials="OM" userId="S::OMarshall@ushealthconnect.com::ff4eb11f-1293-460e-bc55-670f617c42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44546A"/>
    <a:srgbClr val="001B2A"/>
    <a:srgbClr val="00539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E10D33-9ED8-6C41-9DA9-AFFE3D7CCD6E}" v="7" dt="2024-02-21T21:34:30.547"/>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9" autoAdjust="0"/>
    <p:restoredTop sz="94694" autoAdjust="0"/>
  </p:normalViewPr>
  <p:slideViewPr>
    <p:cSldViewPr snapToGrid="0">
      <p:cViewPr varScale="1">
        <p:scale>
          <a:sx n="117" d="100"/>
          <a:sy n="117" d="100"/>
        </p:scale>
        <p:origin x="960" y="168"/>
      </p:cViewPr>
      <p:guideLst>
        <p:guide orient="horz" pos="3048"/>
        <p:guide pos="3840"/>
        <p:guide pos="7104"/>
      </p:guideLst>
    </p:cSldViewPr>
  </p:slideViewPr>
  <p:notesTextViewPr>
    <p:cViewPr>
      <p:scale>
        <a:sx n="1" d="1"/>
        <a:sy n="1" d="1"/>
      </p:scale>
      <p:origin x="0" y="0"/>
    </p:cViewPr>
  </p:notesTextViewPr>
  <p:sorterViewPr>
    <p:cViewPr>
      <p:scale>
        <a:sx n="120" d="100"/>
        <a:sy n="120" d="100"/>
      </p:scale>
      <p:origin x="0" y="-371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A9E10D33-9ED8-6C41-9DA9-AFFE3D7CCD6E}"/>
    <pc:docChg chg="undo custSel addSld delSld modSld">
      <pc:chgData name="Harley Kidner" userId="5b13863f-857f-45ba-b29d-d3555fa5f842" providerId="ADAL" clId="{A9E10D33-9ED8-6C41-9DA9-AFFE3D7CCD6E}" dt="2024-02-21T21:34:30.547" v="8" actId="18331"/>
      <pc:docMkLst>
        <pc:docMk/>
      </pc:docMkLst>
      <pc:sldChg chg="add del">
        <pc:chgData name="Harley Kidner" userId="5b13863f-857f-45ba-b29d-d3555fa5f842" providerId="ADAL" clId="{A9E10D33-9ED8-6C41-9DA9-AFFE3D7CCD6E}" dt="2024-02-21T21:34:16.147" v="5"/>
        <pc:sldMkLst>
          <pc:docMk/>
          <pc:sldMk cId="4258915580" sldId="264"/>
        </pc:sldMkLst>
      </pc:sldChg>
      <pc:sldChg chg="add del">
        <pc:chgData name="Harley Kidner" userId="5b13863f-857f-45ba-b29d-d3555fa5f842" providerId="ADAL" clId="{A9E10D33-9ED8-6C41-9DA9-AFFE3D7CCD6E}" dt="2024-02-21T21:34:06.408" v="2"/>
        <pc:sldMkLst>
          <pc:docMk/>
          <pc:sldMk cId="2600770121" sldId="265"/>
        </pc:sldMkLst>
      </pc:sldChg>
      <pc:sldChg chg="modSp mod">
        <pc:chgData name="Harley Kidner" userId="5b13863f-857f-45ba-b29d-d3555fa5f842" providerId="ADAL" clId="{A9E10D33-9ED8-6C41-9DA9-AFFE3D7CCD6E}" dt="2024-02-21T21:34:30.547" v="8" actId="18331"/>
        <pc:sldMkLst>
          <pc:docMk/>
          <pc:sldMk cId="1150582515" sldId="2147471479"/>
        </pc:sldMkLst>
        <pc:picChg chg="mod">
          <ac:chgData name="Harley Kidner" userId="5b13863f-857f-45ba-b29d-d3555fa5f842" providerId="ADAL" clId="{A9E10D33-9ED8-6C41-9DA9-AFFE3D7CCD6E}" dt="2024-02-21T21:34:30.547" v="8" actId="18331"/>
          <ac:picMkLst>
            <pc:docMk/>
            <pc:sldMk cId="1150582515" sldId="2147471479"/>
            <ac:picMk id="3" creationId="{56E19261-F8DA-2E91-6831-235FE5DFFF35}"/>
          </ac:picMkLst>
        </pc:picChg>
      </pc:sldChg>
      <pc:sldChg chg="add del">
        <pc:chgData name="Harley Kidner" userId="5b13863f-857f-45ba-b29d-d3555fa5f842" providerId="ADAL" clId="{A9E10D33-9ED8-6C41-9DA9-AFFE3D7CCD6E}" dt="2024-02-21T21:34:06.408" v="2"/>
        <pc:sldMkLst>
          <pc:docMk/>
          <pc:sldMk cId="3306514557" sldId="214747823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63030817879419"/>
          <c:y val="4.1725726094856197E-2"/>
          <c:w val="0.82862209134627218"/>
          <c:h val="0.80481871700542218"/>
        </c:manualLayout>
      </c:layout>
      <c:barChart>
        <c:barDir val="col"/>
        <c:grouping val="clustered"/>
        <c:varyColors val="0"/>
        <c:ser>
          <c:idx val="0"/>
          <c:order val="0"/>
          <c:tx>
            <c:strRef>
              <c:f>Sheet1!$B$1</c:f>
              <c:strCache>
                <c:ptCount val="1"/>
                <c:pt idx="0">
                  <c:v>OR</c:v>
                </c:pt>
              </c:strCache>
            </c:strRef>
          </c:tx>
          <c:spPr>
            <a:solidFill>
              <a:schemeClr val="accent5"/>
            </a:solidFill>
            <a:ln>
              <a:noFill/>
            </a:ln>
            <a:effectLst/>
          </c:spPr>
          <c:invertIfNegative val="0"/>
          <c:errBars>
            <c:errBarType val="both"/>
            <c:errValType val="cust"/>
            <c:noEndCap val="0"/>
            <c:plus>
              <c:numRef>
                <c:f>Sheet1!$D$2:$D$4</c:f>
                <c:numCache>
                  <c:formatCode>General</c:formatCode>
                  <c:ptCount val="3"/>
                  <c:pt idx="0">
                    <c:v>4.0000000000000008E-2</c:v>
                  </c:pt>
                  <c:pt idx="1">
                    <c:v>0.14000000000000001</c:v>
                  </c:pt>
                  <c:pt idx="2">
                    <c:v>0.25</c:v>
                  </c:pt>
                </c:numCache>
              </c:numRef>
            </c:plus>
            <c:minus>
              <c:numRef>
                <c:f>Sheet1!$C$2:$C$4</c:f>
                <c:numCache>
                  <c:formatCode>General</c:formatCode>
                  <c:ptCount val="3"/>
                  <c:pt idx="0">
                    <c:v>0.03</c:v>
                  </c:pt>
                  <c:pt idx="1">
                    <c:v>0.10999999999999999</c:v>
                  </c:pt>
                  <c:pt idx="2">
                    <c:v>0.20999999999999996</c:v>
                  </c:pt>
                </c:numCache>
              </c:numRef>
            </c:minus>
            <c:spPr>
              <a:noFill/>
              <a:ln w="9525" cap="flat" cmpd="sng" algn="ctr">
                <a:solidFill>
                  <a:schemeClr val="tx1">
                    <a:lumMod val="65000"/>
                    <a:lumOff val="35000"/>
                  </a:schemeClr>
                </a:solidFill>
                <a:round/>
              </a:ln>
              <a:effectLst/>
            </c:spPr>
          </c:errBars>
          <c:cat>
            <c:strRef>
              <c:f>Sheet1!$A$2:$A$4</c:f>
              <c:strCache>
                <c:ptCount val="3"/>
                <c:pt idx="0">
                  <c:v>VTE</c:v>
                </c:pt>
                <c:pt idx="1">
                  <c:v>Ischaemic stroke</c:v>
                </c:pt>
                <c:pt idx="2">
                  <c:v>MI</c:v>
                </c:pt>
              </c:strCache>
            </c:strRef>
          </c:cat>
          <c:val>
            <c:numRef>
              <c:f>Sheet1!$B$2:$B$4</c:f>
              <c:numCache>
                <c:formatCode>General</c:formatCode>
                <c:ptCount val="3"/>
                <c:pt idx="0">
                  <c:v>0.1</c:v>
                </c:pt>
                <c:pt idx="1">
                  <c:v>0.47</c:v>
                </c:pt>
                <c:pt idx="2">
                  <c:v>1</c:v>
                </c:pt>
              </c:numCache>
            </c:numRef>
          </c:val>
          <c:extLst>
            <c:ext xmlns:c16="http://schemas.microsoft.com/office/drawing/2014/chart" uri="{C3380CC4-5D6E-409C-BE32-E72D297353CC}">
              <c16:uniqueId val="{00000000-577A-4364-A2C4-2B6301FD4011}"/>
            </c:ext>
          </c:extLst>
        </c:ser>
        <c:dLbls>
          <c:showLegendKey val="0"/>
          <c:showVal val="0"/>
          <c:showCatName val="0"/>
          <c:showSerName val="0"/>
          <c:showPercent val="0"/>
          <c:showBubbleSize val="0"/>
        </c:dLbls>
        <c:gapWidth val="219"/>
        <c:overlap val="-27"/>
        <c:axId val="1794086544"/>
        <c:axId val="-2028817568"/>
      </c:barChart>
      <c:catAx>
        <c:axId val="179408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8817568"/>
        <c:crosses val="autoZero"/>
        <c:auto val="1"/>
        <c:lblAlgn val="ctr"/>
        <c:lblOffset val="100"/>
        <c:noMultiLvlLbl val="0"/>
      </c:catAx>
      <c:valAx>
        <c:axId val="-2028817568"/>
        <c:scaling>
          <c:orientation val="minMax"/>
          <c:max val="1.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Odds ratio</a:t>
                </a:r>
              </a:p>
            </c:rich>
          </c:tx>
          <c:layout>
            <c:manualLayout>
              <c:xMode val="edge"/>
              <c:yMode val="edge"/>
              <c:x val="2.4507880602874193E-3"/>
              <c:y val="0.3188042556536811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4086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a:t>Any bleeding</a:t>
            </a:r>
          </a:p>
        </c:rich>
      </c:tx>
      <c:layout>
        <c:manualLayout>
          <c:xMode val="edge"/>
          <c:yMode val="edge"/>
          <c:x val="0.37381537089003564"/>
          <c:y val="1.22314262902469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491259888680426"/>
          <c:y val="9.1309041913341785E-2"/>
          <c:w val="0.87088994098755634"/>
          <c:h val="0.72647290431509326"/>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Sheet1!$A$2:$A$9</c:f>
              <c:strCache>
                <c:ptCount val="8"/>
                <c:pt idx="0">
                  <c:v>25 mg</c:v>
                </c:pt>
                <c:pt idx="1">
                  <c:v>50 mg</c:v>
                </c:pt>
                <c:pt idx="2">
                  <c:v>100 mg</c:v>
                </c:pt>
                <c:pt idx="3">
                  <c:v>200 mg</c:v>
                </c:pt>
                <c:pt idx="4">
                  <c:v>25 mg</c:v>
                </c:pt>
                <c:pt idx="5">
                  <c:v>50 mg </c:v>
                </c:pt>
                <c:pt idx="6">
                  <c:v>200 mg</c:v>
                </c:pt>
                <c:pt idx="7">
                  <c:v>Enoxaparin</c:v>
                </c:pt>
              </c:strCache>
            </c:strRef>
          </c:cat>
          <c:val>
            <c:numRef>
              <c:f>Sheet1!$B$2:$B$9</c:f>
              <c:numCache>
                <c:formatCode>General</c:formatCode>
                <c:ptCount val="8"/>
                <c:pt idx="0">
                  <c:v>1</c:v>
                </c:pt>
                <c:pt idx="1">
                  <c:v>5</c:v>
                </c:pt>
                <c:pt idx="2">
                  <c:v>5</c:v>
                </c:pt>
                <c:pt idx="3">
                  <c:v>3</c:v>
                </c:pt>
                <c:pt idx="4">
                  <c:v>0</c:v>
                </c:pt>
                <c:pt idx="5">
                  <c:v>5</c:v>
                </c:pt>
                <c:pt idx="6">
                  <c:v>6</c:v>
                </c:pt>
                <c:pt idx="7">
                  <c:v>4</c:v>
                </c:pt>
              </c:numCache>
            </c:numRef>
          </c:val>
          <c:extLst>
            <c:ext xmlns:c16="http://schemas.microsoft.com/office/drawing/2014/chart" uri="{C3380CC4-5D6E-409C-BE32-E72D297353CC}">
              <c16:uniqueId val="{00000000-5484-453E-8C0E-AF5C533CD419}"/>
            </c:ext>
          </c:extLst>
        </c:ser>
        <c:dLbls>
          <c:showLegendKey val="0"/>
          <c:showVal val="0"/>
          <c:showCatName val="0"/>
          <c:showSerName val="0"/>
          <c:showPercent val="0"/>
          <c:showBubbleSize val="0"/>
        </c:dLbls>
        <c:gapWidth val="219"/>
        <c:overlap val="-27"/>
        <c:axId val="-2044750496"/>
        <c:axId val="-2045075872"/>
      </c:barChart>
      <c:catAx>
        <c:axId val="-20447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5075872"/>
        <c:crosses val="autoZero"/>
        <c:auto val="1"/>
        <c:lblAlgn val="ctr"/>
        <c:lblOffset val="100"/>
        <c:noMultiLvlLbl val="0"/>
      </c:catAx>
      <c:valAx>
        <c:axId val="-2045075872"/>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Patients with event (%)</a:t>
                </a:r>
              </a:p>
            </c:rich>
          </c:tx>
          <c:layout>
            <c:manualLayout>
              <c:xMode val="edge"/>
              <c:yMode val="edge"/>
              <c:x val="5.8249098618307583E-3"/>
              <c:y val="0.2764993850578199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4750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a:t>Primary composite outcome*</a:t>
            </a:r>
          </a:p>
        </c:rich>
      </c:tx>
      <c:layout>
        <c:manualLayout>
          <c:xMode val="edge"/>
          <c:yMode val="edge"/>
          <c:x val="0.21188554897791062"/>
          <c:y val="9.7851410321975439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31277659635611"/>
          <c:y val="8.3970186139193631E-2"/>
          <c:w val="0.87318543211295674"/>
          <c:h val="0.70561538039254212"/>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Sheet1!$A$2:$A$9</c:f>
              <c:strCache>
                <c:ptCount val="8"/>
                <c:pt idx="0">
                  <c:v>25 mg</c:v>
                </c:pt>
                <c:pt idx="1">
                  <c:v>50 mg</c:v>
                </c:pt>
                <c:pt idx="2">
                  <c:v>100 mg</c:v>
                </c:pt>
                <c:pt idx="3">
                  <c:v>200 mg</c:v>
                </c:pt>
                <c:pt idx="4">
                  <c:v>25 mg</c:v>
                </c:pt>
                <c:pt idx="5">
                  <c:v>50 mg </c:v>
                </c:pt>
                <c:pt idx="6">
                  <c:v>200 mg</c:v>
                </c:pt>
                <c:pt idx="7">
                  <c:v>Enoxaparin</c:v>
                </c:pt>
              </c:strCache>
            </c:strRef>
          </c:cat>
          <c:val>
            <c:numRef>
              <c:f>Sheet1!$B$2:$B$9</c:f>
              <c:numCache>
                <c:formatCode>General</c:formatCode>
                <c:ptCount val="8"/>
                <c:pt idx="0">
                  <c:v>21</c:v>
                </c:pt>
                <c:pt idx="1">
                  <c:v>11</c:v>
                </c:pt>
                <c:pt idx="2">
                  <c:v>9</c:v>
                </c:pt>
                <c:pt idx="3">
                  <c:v>8</c:v>
                </c:pt>
                <c:pt idx="4">
                  <c:v>25</c:v>
                </c:pt>
                <c:pt idx="5">
                  <c:v>24</c:v>
                </c:pt>
                <c:pt idx="6">
                  <c:v>7</c:v>
                </c:pt>
                <c:pt idx="7">
                  <c:v>21</c:v>
                </c:pt>
              </c:numCache>
            </c:numRef>
          </c:val>
          <c:extLst>
            <c:ext xmlns:c16="http://schemas.microsoft.com/office/drawing/2014/chart" uri="{C3380CC4-5D6E-409C-BE32-E72D297353CC}">
              <c16:uniqueId val="{00000000-897D-4DAF-8C25-928677540167}"/>
            </c:ext>
          </c:extLst>
        </c:ser>
        <c:dLbls>
          <c:showLegendKey val="0"/>
          <c:showVal val="0"/>
          <c:showCatName val="0"/>
          <c:showSerName val="0"/>
          <c:showPercent val="0"/>
          <c:showBubbleSize val="0"/>
        </c:dLbls>
        <c:gapWidth val="219"/>
        <c:overlap val="-27"/>
        <c:axId val="-2044750496"/>
        <c:axId val="-2045075872"/>
      </c:barChart>
      <c:catAx>
        <c:axId val="-20447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5075872"/>
        <c:crosses val="autoZero"/>
        <c:auto val="1"/>
        <c:lblAlgn val="ctr"/>
        <c:lblOffset val="100"/>
        <c:noMultiLvlLbl val="0"/>
      </c:catAx>
      <c:valAx>
        <c:axId val="-2045075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Patients with event (%)</a:t>
                </a:r>
              </a:p>
            </c:rich>
          </c:tx>
          <c:layout>
            <c:manualLayout>
              <c:xMode val="edge"/>
              <c:yMode val="edge"/>
              <c:x val="7.2992700729927005E-3"/>
              <c:y val="0.257685139972782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4750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63030817879419"/>
          <c:y val="7.1065349572958222E-2"/>
          <c:w val="0.82862209134627218"/>
          <c:h val="0.77547909370037793"/>
        </c:manualLayout>
      </c:layout>
      <c:barChart>
        <c:barDir val="col"/>
        <c:grouping val="clustered"/>
        <c:varyColors val="0"/>
        <c:ser>
          <c:idx val="0"/>
          <c:order val="0"/>
          <c:tx>
            <c:strRef>
              <c:f>Sheet1!$B$1</c:f>
              <c:strCache>
                <c:ptCount val="1"/>
                <c:pt idx="0">
                  <c:v>OR</c:v>
                </c:pt>
              </c:strCache>
            </c:strRef>
          </c:tx>
          <c:spPr>
            <a:solidFill>
              <a:schemeClr val="accent6"/>
            </a:solidFill>
            <a:ln>
              <a:noFill/>
            </a:ln>
            <a:effectLst/>
          </c:spPr>
          <c:invertIfNegative val="0"/>
          <c:errBars>
            <c:errBarType val="both"/>
            <c:errValType val="cust"/>
            <c:noEndCap val="0"/>
            <c:plus>
              <c:numRef>
                <c:f>Sheet1!$D$2:$D$4</c:f>
                <c:numCache>
                  <c:formatCode>General</c:formatCode>
                  <c:ptCount val="3"/>
                  <c:pt idx="0">
                    <c:v>0.12000000000000002</c:v>
                  </c:pt>
                  <c:pt idx="1">
                    <c:v>0.52</c:v>
                  </c:pt>
                  <c:pt idx="2">
                    <c:v>0.84</c:v>
                  </c:pt>
                </c:numCache>
              </c:numRef>
            </c:plus>
            <c:minus>
              <c:numRef>
                <c:f>Sheet1!$C$2:$C$4</c:f>
                <c:numCache>
                  <c:formatCode>General</c:formatCode>
                  <c:ptCount val="3"/>
                  <c:pt idx="0">
                    <c:v>7.0000000000000007E-2</c:v>
                  </c:pt>
                  <c:pt idx="1">
                    <c:v>0.26</c:v>
                  </c:pt>
                  <c:pt idx="2">
                    <c:v>0.42</c:v>
                  </c:pt>
                </c:numCache>
              </c:numRef>
            </c:minus>
            <c:spPr>
              <a:noFill/>
              <a:ln w="9525" cap="flat" cmpd="sng" algn="ctr">
                <a:solidFill>
                  <a:schemeClr val="tx1">
                    <a:lumMod val="65000"/>
                    <a:lumOff val="35000"/>
                  </a:schemeClr>
                </a:solidFill>
                <a:round/>
              </a:ln>
              <a:effectLst/>
            </c:spPr>
          </c:errBars>
          <c:cat>
            <c:strRef>
              <c:f>Sheet1!$A$2:$A$4</c:f>
              <c:strCache>
                <c:ptCount val="3"/>
                <c:pt idx="0">
                  <c:v>Cardioembolic</c:v>
                </c:pt>
                <c:pt idx="1">
                  <c:v>Small vessel stroke</c:v>
                </c:pt>
                <c:pt idx="2">
                  <c:v>Large artery stroke</c:v>
                </c:pt>
              </c:strCache>
            </c:strRef>
          </c:cat>
          <c:val>
            <c:numRef>
              <c:f>Sheet1!$B$2:$B$4</c:f>
              <c:numCache>
                <c:formatCode>General</c:formatCode>
                <c:ptCount val="3"/>
                <c:pt idx="0">
                  <c:v>0.16</c:v>
                </c:pt>
                <c:pt idx="1">
                  <c:v>0.52</c:v>
                </c:pt>
                <c:pt idx="2">
                  <c:v>0.83</c:v>
                </c:pt>
              </c:numCache>
            </c:numRef>
          </c:val>
          <c:extLst>
            <c:ext xmlns:c16="http://schemas.microsoft.com/office/drawing/2014/chart" uri="{C3380CC4-5D6E-409C-BE32-E72D297353CC}">
              <c16:uniqueId val="{00000000-1CDC-4AA1-8968-D40B580B637D}"/>
            </c:ext>
          </c:extLst>
        </c:ser>
        <c:dLbls>
          <c:showLegendKey val="0"/>
          <c:showVal val="0"/>
          <c:showCatName val="0"/>
          <c:showSerName val="0"/>
          <c:showPercent val="0"/>
          <c:showBubbleSize val="0"/>
        </c:dLbls>
        <c:gapWidth val="219"/>
        <c:overlap val="-27"/>
        <c:axId val="1794086544"/>
        <c:axId val="-2028817568"/>
      </c:barChart>
      <c:catAx>
        <c:axId val="17940865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8817568"/>
        <c:crosses val="autoZero"/>
        <c:auto val="1"/>
        <c:lblAlgn val="ctr"/>
        <c:lblOffset val="100"/>
        <c:noMultiLvlLbl val="0"/>
      </c:catAx>
      <c:valAx>
        <c:axId val="-2028817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Odds ratio</a:t>
                </a:r>
              </a:p>
            </c:rich>
          </c:tx>
          <c:layout>
            <c:manualLayout>
              <c:xMode val="edge"/>
              <c:yMode val="edge"/>
              <c:x val="6.4968762180974736E-3"/>
              <c:y val="0.3168338139323114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4086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errBars>
            <c:errBarType val="both"/>
            <c:errValType val="cust"/>
            <c:noEndCap val="0"/>
            <c:plus>
              <c:numRef>
                <c:f>Sheet1!$D$2:$D$4</c:f>
                <c:numCache>
                  <c:formatCode>General</c:formatCode>
                  <c:ptCount val="3"/>
                  <c:pt idx="0">
                    <c:v>0.12000000000000002</c:v>
                  </c:pt>
                  <c:pt idx="1">
                    <c:v>0.52</c:v>
                  </c:pt>
                  <c:pt idx="2">
                    <c:v>0.84</c:v>
                  </c:pt>
                </c:numCache>
              </c:numRef>
            </c:plus>
            <c:minus>
              <c:numRef>
                <c:f>Sheet1!$C$2:$C$4</c:f>
                <c:numCache>
                  <c:formatCode>General</c:formatCode>
                  <c:ptCount val="3"/>
                  <c:pt idx="0">
                    <c:v>7.0000000000000007E-2</c:v>
                  </c:pt>
                  <c:pt idx="1">
                    <c:v>0.26</c:v>
                  </c:pt>
                  <c:pt idx="2">
                    <c:v>0.42</c:v>
                  </c:pt>
                </c:numCache>
              </c:numRef>
            </c:minus>
            <c:spPr>
              <a:noFill/>
              <a:ln w="9525" cap="flat" cmpd="sng" algn="ctr">
                <a:solidFill>
                  <a:schemeClr val="tx1">
                    <a:lumMod val="65000"/>
                    <a:lumOff val="35000"/>
                  </a:schemeClr>
                </a:solidFill>
                <a:round/>
              </a:ln>
              <a:effectLst/>
            </c:spPr>
          </c:errBars>
          <c:cat>
            <c:strRef>
              <c:f>Sheet1!$A$2:$A$4</c:f>
              <c:strCache>
                <c:ptCount val="3"/>
                <c:pt idx="0">
                  <c:v>Category 1</c:v>
                </c:pt>
                <c:pt idx="1">
                  <c:v>Category 2</c:v>
                </c:pt>
                <c:pt idx="2">
                  <c:v>Category 3</c:v>
                </c:pt>
              </c:strCache>
            </c:strRef>
          </c:cat>
          <c:val>
            <c:numRef>
              <c:f>Sheet1!$B$2:$B$4</c:f>
              <c:numCache>
                <c:formatCode>General</c:formatCode>
                <c:ptCount val="3"/>
                <c:pt idx="0">
                  <c:v>0.16</c:v>
                </c:pt>
                <c:pt idx="1">
                  <c:v>0.52</c:v>
                </c:pt>
                <c:pt idx="2">
                  <c:v>0.83</c:v>
                </c:pt>
              </c:numCache>
            </c:numRef>
          </c:val>
          <c:extLst>
            <c:ext xmlns:c16="http://schemas.microsoft.com/office/drawing/2014/chart" uri="{C3380CC4-5D6E-409C-BE32-E72D297353CC}">
              <c16:uniqueId val="{00000000-6E99-45CB-87C4-E639DBF605CA}"/>
            </c:ext>
          </c:extLst>
        </c:ser>
        <c:dLbls>
          <c:showLegendKey val="0"/>
          <c:showVal val="0"/>
          <c:showCatName val="0"/>
          <c:showSerName val="0"/>
          <c:showPercent val="0"/>
          <c:showBubbleSize val="0"/>
        </c:dLbls>
        <c:gapWidth val="219"/>
        <c:overlap val="-27"/>
        <c:axId val="339384784"/>
        <c:axId val="339383120"/>
      </c:barChart>
      <c:catAx>
        <c:axId val="33938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9383120"/>
        <c:crosses val="autoZero"/>
        <c:auto val="1"/>
        <c:lblAlgn val="ctr"/>
        <c:lblOffset val="100"/>
        <c:noMultiLvlLbl val="0"/>
      </c:catAx>
      <c:valAx>
        <c:axId val="339383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9384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a:t>Major or CRNM bleeding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9586287822752"/>
          <c:y val="9.8647897687489938E-2"/>
          <c:w val="0.87810667699613287"/>
          <c:h val="0.75698737081157919"/>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Sheet1!$A$2:$A$5</c:f>
              <c:strCache>
                <c:ptCount val="4"/>
                <c:pt idx="0">
                  <c:v>30 mg</c:v>
                </c:pt>
                <c:pt idx="1">
                  <c:v>75 mg</c:v>
                </c:pt>
                <c:pt idx="2">
                  <c:v>150 mg</c:v>
                </c:pt>
                <c:pt idx="3">
                  <c:v>Enoxaparin 40 mg</c:v>
                </c:pt>
              </c:strCache>
            </c:strRef>
          </c:cat>
          <c:val>
            <c:numRef>
              <c:f>Sheet1!$B$2:$B$5</c:f>
              <c:numCache>
                <c:formatCode>General</c:formatCode>
                <c:ptCount val="4"/>
                <c:pt idx="0">
                  <c:v>2</c:v>
                </c:pt>
                <c:pt idx="1">
                  <c:v>2</c:v>
                </c:pt>
                <c:pt idx="2">
                  <c:v>0</c:v>
                </c:pt>
                <c:pt idx="3">
                  <c:v>0</c:v>
                </c:pt>
              </c:numCache>
            </c:numRef>
          </c:val>
          <c:extLst>
            <c:ext xmlns:c16="http://schemas.microsoft.com/office/drawing/2014/chart" uri="{C3380CC4-5D6E-409C-BE32-E72D297353CC}">
              <c16:uniqueId val="{00000000-5484-453E-8C0E-AF5C533CD419}"/>
            </c:ext>
          </c:extLst>
        </c:ser>
        <c:dLbls>
          <c:showLegendKey val="0"/>
          <c:showVal val="0"/>
          <c:showCatName val="0"/>
          <c:showSerName val="0"/>
          <c:showPercent val="0"/>
          <c:showBubbleSize val="0"/>
        </c:dLbls>
        <c:gapWidth val="219"/>
        <c:overlap val="-27"/>
        <c:axId val="-2044750496"/>
        <c:axId val="-2045075872"/>
      </c:barChart>
      <c:catAx>
        <c:axId val="-20447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5075872"/>
        <c:crosses val="autoZero"/>
        <c:auto val="1"/>
        <c:lblAlgn val="ctr"/>
        <c:lblOffset val="100"/>
        <c:noMultiLvlLbl val="0"/>
      </c:catAx>
      <c:valAx>
        <c:axId val="-2045075872"/>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Patients with event (%)</a:t>
                </a:r>
              </a:p>
            </c:rich>
          </c:tx>
          <c:layout>
            <c:manualLayout>
              <c:xMode val="edge"/>
              <c:yMode val="edge"/>
              <c:x val="1.0137525227795988E-3"/>
              <c:y val="0.2764993850578199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4750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a:t>Primary composite outcome*</a:t>
            </a:r>
            <a:endParaRPr lang="en-US"/>
          </a:p>
        </c:rich>
      </c:tx>
      <c:layout>
        <c:manualLayout>
          <c:xMode val="edge"/>
          <c:yMode val="edge"/>
          <c:x val="0.21088185144740118"/>
          <c:y val="2.446285258049386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31277659635611"/>
          <c:y val="0.10109418294553933"/>
          <c:w val="0.87318543211295674"/>
          <c:h val="0.75454108555352983"/>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Sheet1!$A$2:$A$5</c:f>
              <c:strCache>
                <c:ptCount val="4"/>
                <c:pt idx="0">
                  <c:v>30 mg</c:v>
                </c:pt>
                <c:pt idx="1">
                  <c:v>75 mg</c:v>
                </c:pt>
                <c:pt idx="2">
                  <c:v>150 mg</c:v>
                </c:pt>
                <c:pt idx="3">
                  <c:v>Enoxaparin 40 mg</c:v>
                </c:pt>
              </c:strCache>
            </c:strRef>
          </c:cat>
          <c:val>
            <c:numRef>
              <c:f>Sheet1!$B$2:$B$5</c:f>
              <c:numCache>
                <c:formatCode>General</c:formatCode>
                <c:ptCount val="4"/>
                <c:pt idx="0">
                  <c:v>13</c:v>
                </c:pt>
                <c:pt idx="1">
                  <c:v>5</c:v>
                </c:pt>
                <c:pt idx="2">
                  <c:v>4</c:v>
                </c:pt>
                <c:pt idx="3">
                  <c:v>22</c:v>
                </c:pt>
              </c:numCache>
            </c:numRef>
          </c:val>
          <c:extLst>
            <c:ext xmlns:c16="http://schemas.microsoft.com/office/drawing/2014/chart" uri="{C3380CC4-5D6E-409C-BE32-E72D297353CC}">
              <c16:uniqueId val="{00000000-897D-4DAF-8C25-928677540167}"/>
            </c:ext>
          </c:extLst>
        </c:ser>
        <c:dLbls>
          <c:showLegendKey val="0"/>
          <c:showVal val="0"/>
          <c:showCatName val="0"/>
          <c:showSerName val="0"/>
          <c:showPercent val="0"/>
          <c:showBubbleSize val="0"/>
        </c:dLbls>
        <c:gapWidth val="219"/>
        <c:overlap val="-27"/>
        <c:axId val="-2044750496"/>
        <c:axId val="-2045075872"/>
      </c:barChart>
      <c:catAx>
        <c:axId val="-20447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5075872"/>
        <c:crosses val="autoZero"/>
        <c:auto val="1"/>
        <c:lblAlgn val="ctr"/>
        <c:lblOffset val="100"/>
        <c:noMultiLvlLbl val="0"/>
      </c:catAx>
      <c:valAx>
        <c:axId val="-2045075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Patients with event* (%)</a:t>
                </a:r>
              </a:p>
            </c:rich>
          </c:tx>
          <c:layout>
            <c:manualLayout>
              <c:xMode val="edge"/>
              <c:yMode val="edge"/>
              <c:x val="0"/>
              <c:y val="0.284594277811325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4750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a:t>Major or CRNM bleeding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9586287822752"/>
          <c:y val="9.8647897687489938E-2"/>
          <c:w val="0.87810667699613287"/>
          <c:h val="0.75698737081157919"/>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Sheet1!$A$2:$A$5</c:f>
              <c:strCache>
                <c:ptCount val="4"/>
                <c:pt idx="0">
                  <c:v>30 mg</c:v>
                </c:pt>
                <c:pt idx="1">
                  <c:v>75 mg</c:v>
                </c:pt>
                <c:pt idx="2">
                  <c:v>150 mg</c:v>
                </c:pt>
                <c:pt idx="3">
                  <c:v>Enoxaparin 40 mg</c:v>
                </c:pt>
              </c:strCache>
            </c:strRef>
          </c:cat>
          <c:val>
            <c:numRef>
              <c:f>Sheet1!$B$2:$B$5</c:f>
              <c:numCache>
                <c:formatCode>General</c:formatCode>
                <c:ptCount val="4"/>
                <c:pt idx="0">
                  <c:v>2</c:v>
                </c:pt>
                <c:pt idx="1">
                  <c:v>2</c:v>
                </c:pt>
                <c:pt idx="2">
                  <c:v>0</c:v>
                </c:pt>
                <c:pt idx="3">
                  <c:v>0</c:v>
                </c:pt>
              </c:numCache>
            </c:numRef>
          </c:val>
          <c:extLst>
            <c:ext xmlns:c16="http://schemas.microsoft.com/office/drawing/2014/chart" uri="{C3380CC4-5D6E-409C-BE32-E72D297353CC}">
              <c16:uniqueId val="{00000000-5484-453E-8C0E-AF5C533CD419}"/>
            </c:ext>
          </c:extLst>
        </c:ser>
        <c:dLbls>
          <c:showLegendKey val="0"/>
          <c:showVal val="0"/>
          <c:showCatName val="0"/>
          <c:showSerName val="0"/>
          <c:showPercent val="0"/>
          <c:showBubbleSize val="0"/>
        </c:dLbls>
        <c:gapWidth val="219"/>
        <c:overlap val="-27"/>
        <c:axId val="-2044750496"/>
        <c:axId val="-2045075872"/>
      </c:barChart>
      <c:catAx>
        <c:axId val="-20447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5075872"/>
        <c:crosses val="autoZero"/>
        <c:auto val="1"/>
        <c:lblAlgn val="ctr"/>
        <c:lblOffset val="100"/>
        <c:noMultiLvlLbl val="0"/>
      </c:catAx>
      <c:valAx>
        <c:axId val="-2045075872"/>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Patients with event (%)</a:t>
                </a:r>
              </a:p>
            </c:rich>
          </c:tx>
          <c:layout>
            <c:manualLayout>
              <c:xMode val="edge"/>
              <c:yMode val="edge"/>
              <c:x val="1.0137525227795988E-3"/>
              <c:y val="0.2764993850578199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4750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a:t>Primary composite outcome*</a:t>
            </a:r>
            <a:endParaRPr lang="en-US"/>
          </a:p>
        </c:rich>
      </c:tx>
      <c:layout>
        <c:manualLayout>
          <c:xMode val="edge"/>
          <c:yMode val="edge"/>
          <c:x val="0.21088185144740118"/>
          <c:y val="2.446285258049386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31277659635611"/>
          <c:y val="0.10109418294553933"/>
          <c:w val="0.87318543211295674"/>
          <c:h val="0.75454108555352983"/>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Sheet1!$A$2:$A$5</c:f>
              <c:strCache>
                <c:ptCount val="4"/>
                <c:pt idx="0">
                  <c:v>30 mg</c:v>
                </c:pt>
                <c:pt idx="1">
                  <c:v>75 mg</c:v>
                </c:pt>
                <c:pt idx="2">
                  <c:v>150 mg</c:v>
                </c:pt>
                <c:pt idx="3">
                  <c:v>Enoxaparin 40 mg</c:v>
                </c:pt>
              </c:strCache>
            </c:strRef>
          </c:cat>
          <c:val>
            <c:numRef>
              <c:f>Sheet1!$B$2:$B$5</c:f>
              <c:numCache>
                <c:formatCode>General</c:formatCode>
                <c:ptCount val="4"/>
                <c:pt idx="0">
                  <c:v>13</c:v>
                </c:pt>
                <c:pt idx="1">
                  <c:v>5</c:v>
                </c:pt>
                <c:pt idx="2">
                  <c:v>4</c:v>
                </c:pt>
                <c:pt idx="3">
                  <c:v>22</c:v>
                </c:pt>
              </c:numCache>
            </c:numRef>
          </c:val>
          <c:extLst>
            <c:ext xmlns:c16="http://schemas.microsoft.com/office/drawing/2014/chart" uri="{C3380CC4-5D6E-409C-BE32-E72D297353CC}">
              <c16:uniqueId val="{00000000-897D-4DAF-8C25-928677540167}"/>
            </c:ext>
          </c:extLst>
        </c:ser>
        <c:dLbls>
          <c:showLegendKey val="0"/>
          <c:showVal val="0"/>
          <c:showCatName val="0"/>
          <c:showSerName val="0"/>
          <c:showPercent val="0"/>
          <c:showBubbleSize val="0"/>
        </c:dLbls>
        <c:gapWidth val="219"/>
        <c:overlap val="-27"/>
        <c:axId val="-2044750496"/>
        <c:axId val="-2045075872"/>
      </c:barChart>
      <c:catAx>
        <c:axId val="-20447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5075872"/>
        <c:crosses val="autoZero"/>
        <c:auto val="1"/>
        <c:lblAlgn val="ctr"/>
        <c:lblOffset val="100"/>
        <c:noMultiLvlLbl val="0"/>
      </c:catAx>
      <c:valAx>
        <c:axId val="-2045075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Patients with event* (%)</a:t>
                </a:r>
              </a:p>
            </c:rich>
          </c:tx>
          <c:layout>
            <c:manualLayout>
              <c:xMode val="edge"/>
              <c:yMode val="edge"/>
              <c:x val="0"/>
              <c:y val="0.284594277811325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4750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a:t>Any bleeding</a:t>
            </a:r>
          </a:p>
        </c:rich>
      </c:tx>
      <c:layout>
        <c:manualLayout>
          <c:xMode val="edge"/>
          <c:yMode val="edge"/>
          <c:x val="0.37381537089003564"/>
          <c:y val="1.22314262902469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491259888680426"/>
          <c:y val="9.1309041913341785E-2"/>
          <c:w val="0.87088994098755634"/>
          <c:h val="0.72647290431509326"/>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Sheet1!$A$2:$A$9</c:f>
              <c:strCache>
                <c:ptCount val="8"/>
                <c:pt idx="0">
                  <c:v>25 mg</c:v>
                </c:pt>
                <c:pt idx="1">
                  <c:v>50 mg</c:v>
                </c:pt>
                <c:pt idx="2">
                  <c:v>100 mg</c:v>
                </c:pt>
                <c:pt idx="3">
                  <c:v>200 mg</c:v>
                </c:pt>
                <c:pt idx="4">
                  <c:v>25 mg</c:v>
                </c:pt>
                <c:pt idx="5">
                  <c:v>50 mg </c:v>
                </c:pt>
                <c:pt idx="6">
                  <c:v>200 mg</c:v>
                </c:pt>
                <c:pt idx="7">
                  <c:v>Enoxaparin</c:v>
                </c:pt>
              </c:strCache>
            </c:strRef>
          </c:cat>
          <c:val>
            <c:numRef>
              <c:f>Sheet1!$B$2:$B$9</c:f>
              <c:numCache>
                <c:formatCode>General</c:formatCode>
                <c:ptCount val="8"/>
                <c:pt idx="0">
                  <c:v>1</c:v>
                </c:pt>
                <c:pt idx="1">
                  <c:v>5</c:v>
                </c:pt>
                <c:pt idx="2">
                  <c:v>5</c:v>
                </c:pt>
                <c:pt idx="3">
                  <c:v>3</c:v>
                </c:pt>
                <c:pt idx="4">
                  <c:v>0</c:v>
                </c:pt>
                <c:pt idx="5">
                  <c:v>5</c:v>
                </c:pt>
                <c:pt idx="6">
                  <c:v>6</c:v>
                </c:pt>
                <c:pt idx="7">
                  <c:v>4</c:v>
                </c:pt>
              </c:numCache>
            </c:numRef>
          </c:val>
          <c:extLst>
            <c:ext xmlns:c16="http://schemas.microsoft.com/office/drawing/2014/chart" uri="{C3380CC4-5D6E-409C-BE32-E72D297353CC}">
              <c16:uniqueId val="{00000000-5484-453E-8C0E-AF5C533CD419}"/>
            </c:ext>
          </c:extLst>
        </c:ser>
        <c:dLbls>
          <c:showLegendKey val="0"/>
          <c:showVal val="0"/>
          <c:showCatName val="0"/>
          <c:showSerName val="0"/>
          <c:showPercent val="0"/>
          <c:showBubbleSize val="0"/>
        </c:dLbls>
        <c:gapWidth val="219"/>
        <c:overlap val="-27"/>
        <c:axId val="-2044750496"/>
        <c:axId val="-2045075872"/>
      </c:barChart>
      <c:catAx>
        <c:axId val="-20447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5075872"/>
        <c:crosses val="autoZero"/>
        <c:auto val="1"/>
        <c:lblAlgn val="ctr"/>
        <c:lblOffset val="100"/>
        <c:noMultiLvlLbl val="0"/>
      </c:catAx>
      <c:valAx>
        <c:axId val="-2045075872"/>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Patients with event (%)</a:t>
                </a:r>
              </a:p>
            </c:rich>
          </c:tx>
          <c:layout>
            <c:manualLayout>
              <c:xMode val="edge"/>
              <c:yMode val="edge"/>
              <c:x val="5.8249098618307583E-3"/>
              <c:y val="0.2764993850578199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4750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a:t>Primary composite outcome*</a:t>
            </a:r>
          </a:p>
        </c:rich>
      </c:tx>
      <c:layout>
        <c:manualLayout>
          <c:xMode val="edge"/>
          <c:yMode val="edge"/>
          <c:x val="0.21188554897791062"/>
          <c:y val="9.7851410321975439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31277659635611"/>
          <c:y val="8.3970186139193631E-2"/>
          <c:w val="0.87318543211295674"/>
          <c:h val="0.70561538039254212"/>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Sheet1!$A$2:$A$9</c:f>
              <c:strCache>
                <c:ptCount val="8"/>
                <c:pt idx="0">
                  <c:v>25 mg</c:v>
                </c:pt>
                <c:pt idx="1">
                  <c:v>50 mg</c:v>
                </c:pt>
                <c:pt idx="2">
                  <c:v>100 mg</c:v>
                </c:pt>
                <c:pt idx="3">
                  <c:v>200 mg</c:v>
                </c:pt>
                <c:pt idx="4">
                  <c:v>25 mg</c:v>
                </c:pt>
                <c:pt idx="5">
                  <c:v>50 mg </c:v>
                </c:pt>
                <c:pt idx="6">
                  <c:v>200 mg</c:v>
                </c:pt>
                <c:pt idx="7">
                  <c:v>Enoxaparin</c:v>
                </c:pt>
              </c:strCache>
            </c:strRef>
          </c:cat>
          <c:val>
            <c:numRef>
              <c:f>Sheet1!$B$2:$B$9</c:f>
              <c:numCache>
                <c:formatCode>General</c:formatCode>
                <c:ptCount val="8"/>
                <c:pt idx="0">
                  <c:v>21</c:v>
                </c:pt>
                <c:pt idx="1">
                  <c:v>11</c:v>
                </c:pt>
                <c:pt idx="2">
                  <c:v>9</c:v>
                </c:pt>
                <c:pt idx="3">
                  <c:v>8</c:v>
                </c:pt>
                <c:pt idx="4">
                  <c:v>25</c:v>
                </c:pt>
                <c:pt idx="5">
                  <c:v>24</c:v>
                </c:pt>
                <c:pt idx="6">
                  <c:v>7</c:v>
                </c:pt>
                <c:pt idx="7">
                  <c:v>21</c:v>
                </c:pt>
              </c:numCache>
            </c:numRef>
          </c:val>
          <c:extLst>
            <c:ext xmlns:c16="http://schemas.microsoft.com/office/drawing/2014/chart" uri="{C3380CC4-5D6E-409C-BE32-E72D297353CC}">
              <c16:uniqueId val="{00000000-897D-4DAF-8C25-928677540167}"/>
            </c:ext>
          </c:extLst>
        </c:ser>
        <c:dLbls>
          <c:showLegendKey val="0"/>
          <c:showVal val="0"/>
          <c:showCatName val="0"/>
          <c:showSerName val="0"/>
          <c:showPercent val="0"/>
          <c:showBubbleSize val="0"/>
        </c:dLbls>
        <c:gapWidth val="219"/>
        <c:overlap val="-27"/>
        <c:axId val="-2044750496"/>
        <c:axId val="-2045075872"/>
      </c:barChart>
      <c:catAx>
        <c:axId val="-20447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5075872"/>
        <c:crosses val="autoZero"/>
        <c:auto val="1"/>
        <c:lblAlgn val="ctr"/>
        <c:lblOffset val="100"/>
        <c:noMultiLvlLbl val="0"/>
      </c:catAx>
      <c:valAx>
        <c:axId val="-2045075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Patients with event (%)</a:t>
                </a:r>
              </a:p>
            </c:rich>
          </c:tx>
          <c:layout>
            <c:manualLayout>
              <c:xMode val="edge"/>
              <c:yMode val="edge"/>
              <c:x val="7.2992700729927005E-3"/>
              <c:y val="0.257685139972782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4750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0.13185</cdr:x>
      <cdr:y>0.71567</cdr:y>
    </cdr:from>
    <cdr:to>
      <cdr:x>0.30326</cdr:x>
      <cdr:y>0.79985</cdr:y>
    </cdr:to>
    <cdr:sp macro="" textlink="">
      <cdr:nvSpPr>
        <cdr:cNvPr id="8" name="TextBox 8">
          <a:extLst xmlns:a="http://schemas.openxmlformats.org/drawingml/2006/main">
            <a:ext uri="{FF2B5EF4-FFF2-40B4-BE49-F238E27FC236}">
              <a16:creationId xmlns:a16="http://schemas.microsoft.com/office/drawing/2014/main" id="{88770AB8-631C-41DA-80C8-06897FD91DC6}"/>
            </a:ext>
          </a:extLst>
        </cdr:cNvPr>
        <cdr:cNvSpPr txBox="1"/>
      </cdr:nvSpPr>
      <cdr:spPr>
        <a:xfrm xmlns:a="http://schemas.openxmlformats.org/drawingml/2006/main">
          <a:off x="688217" y="3401562"/>
          <a:ext cx="894709"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1.9</a:t>
          </a:r>
          <a:br>
            <a:rPr lang="en-US" sz="1000" b="0" dirty="0">
              <a:solidFill>
                <a:schemeClr val="accent2"/>
              </a:solidFill>
            </a:rPr>
          </a:br>
          <a:r>
            <a:rPr lang="en-US" sz="1000" b="0" dirty="0">
              <a:solidFill>
                <a:schemeClr val="accent2"/>
              </a:solidFill>
            </a:rPr>
            <a:t>(–0.7</a:t>
          </a:r>
          <a:r>
            <a:rPr lang="en-US" sz="1000" dirty="0">
              <a:solidFill>
                <a:schemeClr val="accent2"/>
              </a:solidFill>
              <a:latin typeface="Arial" panose="020B0604020202020204" pitchFamily="34" charset="0"/>
              <a:cs typeface="Arial" panose="020B0604020202020204" pitchFamily="34" charset="0"/>
            </a:rPr>
            <a:t> to </a:t>
          </a:r>
          <a:r>
            <a:rPr lang="en-US" sz="1000" b="0" dirty="0">
              <a:solidFill>
                <a:schemeClr val="accent2"/>
              </a:solidFill>
              <a:latin typeface="Arial" panose="020B0604020202020204" pitchFamily="34" charset="0"/>
              <a:cs typeface="Arial" panose="020B0604020202020204" pitchFamily="34" charset="0"/>
            </a:rPr>
            <a:t>4.6</a:t>
          </a:r>
          <a:r>
            <a:rPr lang="en-US" sz="1000" b="0" dirty="0">
              <a:solidFill>
                <a:schemeClr val="accent2"/>
              </a:solidFill>
            </a:rPr>
            <a:t>)</a:t>
          </a:r>
        </a:p>
      </cdr:txBody>
    </cdr:sp>
  </cdr:relSizeAnchor>
  <cdr:relSizeAnchor xmlns:cdr="http://schemas.openxmlformats.org/drawingml/2006/chartDrawing">
    <cdr:from>
      <cdr:x>0.35203</cdr:x>
      <cdr:y>0.71567</cdr:y>
    </cdr:from>
    <cdr:to>
      <cdr:x>0.52345</cdr:x>
      <cdr:y>0.79985</cdr:y>
    </cdr:to>
    <cdr:sp macro="" textlink="">
      <cdr:nvSpPr>
        <cdr:cNvPr id="13" name="TextBox 8">
          <a:extLst xmlns:a="http://schemas.openxmlformats.org/drawingml/2006/main">
            <a:ext uri="{FF2B5EF4-FFF2-40B4-BE49-F238E27FC236}">
              <a16:creationId xmlns:a16="http://schemas.microsoft.com/office/drawing/2014/main" id="{83580EF7-14EF-4F6D-A9C7-0FA8AE3D3C6B}"/>
            </a:ext>
          </a:extLst>
        </cdr:cNvPr>
        <cdr:cNvSpPr txBox="1"/>
      </cdr:nvSpPr>
      <cdr:spPr>
        <a:xfrm xmlns:a="http://schemas.openxmlformats.org/drawingml/2006/main">
          <a:off x="1837491" y="3401562"/>
          <a:ext cx="894761"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1.9</a:t>
          </a:r>
          <a:br>
            <a:rPr lang="en-US" sz="1000" b="0" dirty="0">
              <a:solidFill>
                <a:schemeClr val="accent2"/>
              </a:solidFill>
            </a:rPr>
          </a:br>
          <a:r>
            <a:rPr lang="en-US" sz="1000" b="0" dirty="0">
              <a:solidFill>
                <a:schemeClr val="accent2"/>
              </a:solidFill>
            </a:rPr>
            <a:t>(–0.7 to </a:t>
          </a:r>
          <a:r>
            <a:rPr lang="en-US" sz="1000" b="0" dirty="0">
              <a:solidFill>
                <a:schemeClr val="accent2"/>
              </a:solidFill>
              <a:latin typeface="Arial" panose="020B0604020202020204" pitchFamily="34" charset="0"/>
              <a:cs typeface="Arial" panose="020B0604020202020204" pitchFamily="34" charset="0"/>
            </a:rPr>
            <a:t>4.5</a:t>
          </a:r>
          <a:r>
            <a:rPr lang="en-US" sz="1000" b="0" dirty="0">
              <a:solidFill>
                <a:schemeClr val="accent2"/>
              </a:solidFill>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0.11404</cdr:x>
      <cdr:y>0.35049</cdr:y>
    </cdr:from>
    <cdr:to>
      <cdr:x>0.303</cdr:x>
      <cdr:y>0.46705</cdr:y>
    </cdr:to>
    <cdr:sp macro="" textlink="">
      <cdr:nvSpPr>
        <cdr:cNvPr id="14" name="TextBox 8">
          <a:extLst xmlns:a="http://schemas.openxmlformats.org/drawingml/2006/main">
            <a:ext uri="{FF2B5EF4-FFF2-40B4-BE49-F238E27FC236}">
              <a16:creationId xmlns:a16="http://schemas.microsoft.com/office/drawing/2014/main" id="{A109471D-74F3-4595-BF9A-D73F807ADD55}"/>
            </a:ext>
          </a:extLst>
        </cdr:cNvPr>
        <cdr:cNvSpPr txBox="1"/>
      </cdr:nvSpPr>
      <cdr:spPr>
        <a:xfrm xmlns:a="http://schemas.openxmlformats.org/drawingml/2006/main">
          <a:off x="595255" y="1665870"/>
          <a:ext cx="986314"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–9.2</a:t>
          </a:r>
          <a:br>
            <a:rPr lang="en-US" sz="1000" b="0" dirty="0">
              <a:solidFill>
                <a:schemeClr val="accent2"/>
              </a:solidFill>
            </a:rPr>
          </a:br>
          <a:r>
            <a:rPr lang="en-US" sz="1000" b="0" dirty="0">
              <a:solidFill>
                <a:schemeClr val="accent2"/>
              </a:solidFill>
            </a:rPr>
            <a:t>(–</a:t>
          </a:r>
          <a:r>
            <a:rPr lang="en-US" sz="1000" dirty="0">
              <a:solidFill>
                <a:schemeClr val="accent2"/>
              </a:solidFill>
            </a:rPr>
            <a:t>19.4 to </a:t>
          </a:r>
          <a:r>
            <a:rPr lang="en-US" sz="1000" b="0" dirty="0">
              <a:solidFill>
                <a:schemeClr val="accent2"/>
              </a:solidFill>
              <a:latin typeface="Arial" panose="020B0604020202020204" pitchFamily="34" charset="0"/>
              <a:cs typeface="Arial" panose="020B0604020202020204" pitchFamily="34" charset="0"/>
            </a:rPr>
            <a:t>1.1</a:t>
          </a:r>
          <a:r>
            <a:rPr lang="en-US" sz="1000" b="0" dirty="0">
              <a:solidFill>
                <a:schemeClr val="accent2"/>
              </a:solidFill>
            </a:rPr>
            <a:t>)</a:t>
          </a:r>
        </a:p>
        <a:p xmlns:a="http://schemas.openxmlformats.org/drawingml/2006/main">
          <a:pPr algn="ctr"/>
          <a:r>
            <a:rPr lang="en-US" sz="1000" i="1" dirty="0">
              <a:solidFill>
                <a:schemeClr val="accent2"/>
              </a:solidFill>
            </a:rPr>
            <a:t>p</a:t>
          </a:r>
          <a:r>
            <a:rPr lang="en-US" sz="1000" dirty="0">
              <a:solidFill>
                <a:schemeClr val="accent2"/>
              </a:solidFill>
            </a:rPr>
            <a:t>=0.08</a:t>
          </a:r>
          <a:endParaRPr lang="en-US" sz="1000" b="0" i="1" dirty="0">
            <a:solidFill>
              <a:schemeClr val="accent2"/>
            </a:solidFill>
          </a:endParaRPr>
        </a:p>
      </cdr:txBody>
    </cdr:sp>
  </cdr:relSizeAnchor>
  <cdr:relSizeAnchor xmlns:cdr="http://schemas.openxmlformats.org/drawingml/2006/chartDrawing">
    <cdr:from>
      <cdr:x>0.33787</cdr:x>
      <cdr:y>0.59405</cdr:y>
    </cdr:from>
    <cdr:to>
      <cdr:x>0.53384</cdr:x>
      <cdr:y>0.71061</cdr:y>
    </cdr:to>
    <cdr:sp macro="" textlink="">
      <cdr:nvSpPr>
        <cdr:cNvPr id="15" name="TextBox 8">
          <a:extLst xmlns:a="http://schemas.openxmlformats.org/drawingml/2006/main">
            <a:ext uri="{FF2B5EF4-FFF2-40B4-BE49-F238E27FC236}">
              <a16:creationId xmlns:a16="http://schemas.microsoft.com/office/drawing/2014/main" id="{044F7979-1683-4D2E-8705-C3176A43376E}"/>
            </a:ext>
          </a:extLst>
        </cdr:cNvPr>
        <cdr:cNvSpPr txBox="1"/>
      </cdr:nvSpPr>
      <cdr:spPr>
        <a:xfrm xmlns:a="http://schemas.openxmlformats.org/drawingml/2006/main">
          <a:off x="1763580" y="2823505"/>
          <a:ext cx="1022905"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–16.8</a:t>
          </a:r>
          <a:br>
            <a:rPr lang="en-US" sz="1000" b="0" dirty="0">
              <a:solidFill>
                <a:schemeClr val="accent2"/>
              </a:solidFill>
            </a:rPr>
          </a:br>
          <a:r>
            <a:rPr lang="en-US" sz="1000" b="0" dirty="0">
              <a:solidFill>
                <a:schemeClr val="accent2"/>
              </a:solidFill>
            </a:rPr>
            <a:t>(–</a:t>
          </a:r>
          <a:r>
            <a:rPr lang="en-US" sz="1000" dirty="0">
              <a:solidFill>
                <a:schemeClr val="accent2"/>
              </a:solidFill>
            </a:rPr>
            <a:t>26.0</a:t>
          </a:r>
          <a:r>
            <a:rPr lang="en-US" sz="1000" dirty="0">
              <a:solidFill>
                <a:schemeClr val="accent2"/>
              </a:solidFill>
              <a:latin typeface="Arial" panose="020B0604020202020204" pitchFamily="34" charset="0"/>
              <a:cs typeface="Arial" panose="020B0604020202020204" pitchFamily="34" charset="0"/>
            </a:rPr>
            <a:t> to –7</a:t>
          </a:r>
          <a:r>
            <a:rPr lang="en-US" sz="1000" b="0" dirty="0">
              <a:solidFill>
                <a:schemeClr val="accent2"/>
              </a:solidFill>
              <a:latin typeface="Arial" panose="020B0604020202020204" pitchFamily="34" charset="0"/>
              <a:cs typeface="Arial" panose="020B0604020202020204" pitchFamily="34" charset="0"/>
            </a:rPr>
            <a:t>.6</a:t>
          </a:r>
          <a:r>
            <a:rPr lang="en-US" sz="1000" b="0" dirty="0">
              <a:solidFill>
                <a:schemeClr val="accent2"/>
              </a:solidFill>
            </a:rPr>
            <a:t>)</a:t>
          </a:r>
        </a:p>
        <a:p xmlns:a="http://schemas.openxmlformats.org/drawingml/2006/main">
          <a:pPr algn="ctr"/>
          <a:r>
            <a:rPr lang="en-US" sz="1000" i="1" dirty="0">
              <a:solidFill>
                <a:schemeClr val="accent2"/>
              </a:solidFill>
            </a:rPr>
            <a:t>p</a:t>
          </a:r>
          <a:r>
            <a:rPr lang="en-US" sz="1000" dirty="0">
              <a:solidFill>
                <a:schemeClr val="accent2"/>
              </a:solidFill>
            </a:rPr>
            <a:t>&lt;0.001</a:t>
          </a:r>
          <a:endParaRPr lang="en-US" sz="1000" b="0" i="1" dirty="0">
            <a:solidFill>
              <a:schemeClr val="accent2"/>
            </a:solidFill>
          </a:endParaRPr>
        </a:p>
      </cdr:txBody>
    </cdr:sp>
  </cdr:relSizeAnchor>
  <cdr:relSizeAnchor xmlns:cdr="http://schemas.openxmlformats.org/drawingml/2006/chartDrawing">
    <cdr:from>
      <cdr:x>0.55034</cdr:x>
      <cdr:y>0.62497</cdr:y>
    </cdr:from>
    <cdr:to>
      <cdr:x>0.74657</cdr:x>
      <cdr:y>0.74153</cdr:y>
    </cdr:to>
    <cdr:sp macro="" textlink="">
      <cdr:nvSpPr>
        <cdr:cNvPr id="16" name="TextBox 8">
          <a:extLst xmlns:a="http://schemas.openxmlformats.org/drawingml/2006/main">
            <a:ext uri="{FF2B5EF4-FFF2-40B4-BE49-F238E27FC236}">
              <a16:creationId xmlns:a16="http://schemas.microsoft.com/office/drawing/2014/main" id="{4FA215B1-AD78-4900-86E5-49C00412F07B}"/>
            </a:ext>
          </a:extLst>
        </cdr:cNvPr>
        <cdr:cNvSpPr txBox="1"/>
      </cdr:nvSpPr>
      <cdr:spPr>
        <a:xfrm xmlns:a="http://schemas.openxmlformats.org/drawingml/2006/main">
          <a:off x="2872610" y="2970467"/>
          <a:ext cx="1024261"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–17.8</a:t>
          </a:r>
          <a:br>
            <a:rPr lang="en-US" sz="1000" b="0" dirty="0">
              <a:solidFill>
                <a:schemeClr val="accent2"/>
              </a:solidFill>
            </a:rPr>
          </a:br>
          <a:r>
            <a:rPr lang="en-US" sz="1000" b="0" dirty="0">
              <a:solidFill>
                <a:schemeClr val="accent2"/>
              </a:solidFill>
            </a:rPr>
            <a:t>(–</a:t>
          </a:r>
          <a:r>
            <a:rPr lang="en-US" sz="1000" dirty="0">
              <a:solidFill>
                <a:schemeClr val="accent2"/>
              </a:solidFill>
            </a:rPr>
            <a:t>26.7</a:t>
          </a:r>
          <a:r>
            <a:rPr lang="en-US" sz="1000" dirty="0">
              <a:solidFill>
                <a:schemeClr val="accent2"/>
              </a:solidFill>
              <a:latin typeface="Arial" panose="020B0604020202020204" pitchFamily="34" charset="0"/>
              <a:cs typeface="Arial" panose="020B0604020202020204" pitchFamily="34" charset="0"/>
            </a:rPr>
            <a:t> to –8.8</a:t>
          </a:r>
          <a:r>
            <a:rPr lang="en-US" sz="1000" b="0" dirty="0">
              <a:solidFill>
                <a:schemeClr val="accent2"/>
              </a:solidFill>
            </a:rPr>
            <a:t>)</a:t>
          </a:r>
        </a:p>
        <a:p xmlns:a="http://schemas.openxmlformats.org/drawingml/2006/main">
          <a:pPr algn="ctr"/>
          <a:r>
            <a:rPr lang="en-US" sz="1000" i="1" dirty="0">
              <a:solidFill>
                <a:schemeClr val="accent2"/>
              </a:solidFill>
            </a:rPr>
            <a:t>p&lt;</a:t>
          </a:r>
          <a:r>
            <a:rPr lang="en-US" sz="1000" dirty="0">
              <a:solidFill>
                <a:schemeClr val="accent2"/>
              </a:solidFill>
            </a:rPr>
            <a:t>0.001</a:t>
          </a:r>
          <a:endParaRPr lang="en-US" sz="1000" b="0" dirty="0">
            <a:solidFill>
              <a:schemeClr val="accent2"/>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0.13185</cdr:x>
      <cdr:y>0.71567</cdr:y>
    </cdr:from>
    <cdr:to>
      <cdr:x>0.30326</cdr:x>
      <cdr:y>0.79985</cdr:y>
    </cdr:to>
    <cdr:sp macro="" textlink="">
      <cdr:nvSpPr>
        <cdr:cNvPr id="8" name="TextBox 8">
          <a:extLst xmlns:a="http://schemas.openxmlformats.org/drawingml/2006/main">
            <a:ext uri="{FF2B5EF4-FFF2-40B4-BE49-F238E27FC236}">
              <a16:creationId xmlns:a16="http://schemas.microsoft.com/office/drawing/2014/main" id="{88770AB8-631C-41DA-80C8-06897FD91DC6}"/>
            </a:ext>
          </a:extLst>
        </cdr:cNvPr>
        <cdr:cNvSpPr txBox="1"/>
      </cdr:nvSpPr>
      <cdr:spPr>
        <a:xfrm xmlns:a="http://schemas.openxmlformats.org/drawingml/2006/main">
          <a:off x="688217" y="3401562"/>
          <a:ext cx="894709"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1.9</a:t>
          </a:r>
          <a:br>
            <a:rPr lang="en-US" sz="1000" b="0" dirty="0">
              <a:solidFill>
                <a:schemeClr val="accent2"/>
              </a:solidFill>
            </a:rPr>
          </a:br>
          <a:r>
            <a:rPr lang="en-US" sz="1000" b="0" dirty="0">
              <a:solidFill>
                <a:schemeClr val="accent2"/>
              </a:solidFill>
            </a:rPr>
            <a:t>(–0.7</a:t>
          </a:r>
          <a:r>
            <a:rPr lang="en-US" sz="1000" dirty="0">
              <a:solidFill>
                <a:schemeClr val="accent2"/>
              </a:solidFill>
              <a:latin typeface="Arial" panose="020B0604020202020204" pitchFamily="34" charset="0"/>
              <a:cs typeface="Arial" panose="020B0604020202020204" pitchFamily="34" charset="0"/>
            </a:rPr>
            <a:t> to </a:t>
          </a:r>
          <a:r>
            <a:rPr lang="en-US" sz="1000" b="0" dirty="0">
              <a:solidFill>
                <a:schemeClr val="accent2"/>
              </a:solidFill>
              <a:latin typeface="Arial" panose="020B0604020202020204" pitchFamily="34" charset="0"/>
              <a:cs typeface="Arial" panose="020B0604020202020204" pitchFamily="34" charset="0"/>
            </a:rPr>
            <a:t>4.6</a:t>
          </a:r>
          <a:r>
            <a:rPr lang="en-US" sz="1000" b="0" dirty="0">
              <a:solidFill>
                <a:schemeClr val="accent2"/>
              </a:solidFill>
            </a:rPr>
            <a:t>)</a:t>
          </a:r>
        </a:p>
      </cdr:txBody>
    </cdr:sp>
  </cdr:relSizeAnchor>
  <cdr:relSizeAnchor xmlns:cdr="http://schemas.openxmlformats.org/drawingml/2006/chartDrawing">
    <cdr:from>
      <cdr:x>0.35203</cdr:x>
      <cdr:y>0.71567</cdr:y>
    </cdr:from>
    <cdr:to>
      <cdr:x>0.52345</cdr:x>
      <cdr:y>0.79985</cdr:y>
    </cdr:to>
    <cdr:sp macro="" textlink="">
      <cdr:nvSpPr>
        <cdr:cNvPr id="13" name="TextBox 8">
          <a:extLst xmlns:a="http://schemas.openxmlformats.org/drawingml/2006/main">
            <a:ext uri="{FF2B5EF4-FFF2-40B4-BE49-F238E27FC236}">
              <a16:creationId xmlns:a16="http://schemas.microsoft.com/office/drawing/2014/main" id="{83580EF7-14EF-4F6D-A9C7-0FA8AE3D3C6B}"/>
            </a:ext>
          </a:extLst>
        </cdr:cNvPr>
        <cdr:cNvSpPr txBox="1"/>
      </cdr:nvSpPr>
      <cdr:spPr>
        <a:xfrm xmlns:a="http://schemas.openxmlformats.org/drawingml/2006/main">
          <a:off x="1837491" y="3401562"/>
          <a:ext cx="894761"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1.9</a:t>
          </a:r>
          <a:br>
            <a:rPr lang="en-US" sz="1000" b="0" dirty="0">
              <a:solidFill>
                <a:schemeClr val="accent2"/>
              </a:solidFill>
            </a:rPr>
          </a:br>
          <a:r>
            <a:rPr lang="en-US" sz="1000" b="0" dirty="0">
              <a:solidFill>
                <a:schemeClr val="accent2"/>
              </a:solidFill>
            </a:rPr>
            <a:t>(–0.7 to </a:t>
          </a:r>
          <a:r>
            <a:rPr lang="en-US" sz="1000" b="0" dirty="0">
              <a:solidFill>
                <a:schemeClr val="accent2"/>
              </a:solidFill>
              <a:latin typeface="Arial" panose="020B0604020202020204" pitchFamily="34" charset="0"/>
              <a:cs typeface="Arial" panose="020B0604020202020204" pitchFamily="34" charset="0"/>
            </a:rPr>
            <a:t>4.5</a:t>
          </a:r>
          <a:r>
            <a:rPr lang="en-US" sz="1000" b="0" dirty="0">
              <a:solidFill>
                <a:schemeClr val="accent2"/>
              </a:solidFill>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0.11404</cdr:x>
      <cdr:y>0.35049</cdr:y>
    </cdr:from>
    <cdr:to>
      <cdr:x>0.303</cdr:x>
      <cdr:y>0.46705</cdr:y>
    </cdr:to>
    <cdr:sp macro="" textlink="">
      <cdr:nvSpPr>
        <cdr:cNvPr id="14" name="TextBox 8">
          <a:extLst xmlns:a="http://schemas.openxmlformats.org/drawingml/2006/main">
            <a:ext uri="{FF2B5EF4-FFF2-40B4-BE49-F238E27FC236}">
              <a16:creationId xmlns:a16="http://schemas.microsoft.com/office/drawing/2014/main" id="{A109471D-74F3-4595-BF9A-D73F807ADD55}"/>
            </a:ext>
          </a:extLst>
        </cdr:cNvPr>
        <cdr:cNvSpPr txBox="1"/>
      </cdr:nvSpPr>
      <cdr:spPr>
        <a:xfrm xmlns:a="http://schemas.openxmlformats.org/drawingml/2006/main">
          <a:off x="595255" y="1665870"/>
          <a:ext cx="986314"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–9.2</a:t>
          </a:r>
          <a:br>
            <a:rPr lang="en-US" sz="1000" b="0" dirty="0">
              <a:solidFill>
                <a:schemeClr val="accent2"/>
              </a:solidFill>
            </a:rPr>
          </a:br>
          <a:r>
            <a:rPr lang="en-US" sz="1000" b="0" dirty="0">
              <a:solidFill>
                <a:schemeClr val="accent2"/>
              </a:solidFill>
            </a:rPr>
            <a:t>(–</a:t>
          </a:r>
          <a:r>
            <a:rPr lang="en-US" sz="1000" dirty="0">
              <a:solidFill>
                <a:schemeClr val="accent2"/>
              </a:solidFill>
            </a:rPr>
            <a:t>19.4 to </a:t>
          </a:r>
          <a:r>
            <a:rPr lang="en-US" sz="1000" b="0" dirty="0">
              <a:solidFill>
                <a:schemeClr val="accent2"/>
              </a:solidFill>
              <a:latin typeface="Arial" panose="020B0604020202020204" pitchFamily="34" charset="0"/>
              <a:cs typeface="Arial" panose="020B0604020202020204" pitchFamily="34" charset="0"/>
            </a:rPr>
            <a:t>1.1</a:t>
          </a:r>
          <a:r>
            <a:rPr lang="en-US" sz="1000" b="0" dirty="0">
              <a:solidFill>
                <a:schemeClr val="accent2"/>
              </a:solidFill>
            </a:rPr>
            <a:t>)</a:t>
          </a:r>
        </a:p>
        <a:p xmlns:a="http://schemas.openxmlformats.org/drawingml/2006/main">
          <a:pPr algn="ctr"/>
          <a:r>
            <a:rPr lang="en-US" sz="1000" i="1" dirty="0">
              <a:solidFill>
                <a:schemeClr val="accent2"/>
              </a:solidFill>
            </a:rPr>
            <a:t>p</a:t>
          </a:r>
          <a:r>
            <a:rPr lang="en-US" sz="1000" dirty="0">
              <a:solidFill>
                <a:schemeClr val="accent2"/>
              </a:solidFill>
            </a:rPr>
            <a:t>=0.08</a:t>
          </a:r>
          <a:endParaRPr lang="en-US" sz="1000" b="0" i="1" dirty="0">
            <a:solidFill>
              <a:schemeClr val="accent2"/>
            </a:solidFill>
          </a:endParaRPr>
        </a:p>
      </cdr:txBody>
    </cdr:sp>
  </cdr:relSizeAnchor>
  <cdr:relSizeAnchor xmlns:cdr="http://schemas.openxmlformats.org/drawingml/2006/chartDrawing">
    <cdr:from>
      <cdr:x>0.33787</cdr:x>
      <cdr:y>0.59405</cdr:y>
    </cdr:from>
    <cdr:to>
      <cdr:x>0.53384</cdr:x>
      <cdr:y>0.71061</cdr:y>
    </cdr:to>
    <cdr:sp macro="" textlink="">
      <cdr:nvSpPr>
        <cdr:cNvPr id="15" name="TextBox 8">
          <a:extLst xmlns:a="http://schemas.openxmlformats.org/drawingml/2006/main">
            <a:ext uri="{FF2B5EF4-FFF2-40B4-BE49-F238E27FC236}">
              <a16:creationId xmlns:a16="http://schemas.microsoft.com/office/drawing/2014/main" id="{044F7979-1683-4D2E-8705-C3176A43376E}"/>
            </a:ext>
          </a:extLst>
        </cdr:cNvPr>
        <cdr:cNvSpPr txBox="1"/>
      </cdr:nvSpPr>
      <cdr:spPr>
        <a:xfrm xmlns:a="http://schemas.openxmlformats.org/drawingml/2006/main">
          <a:off x="1763580" y="2823505"/>
          <a:ext cx="1022905"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–16.8</a:t>
          </a:r>
          <a:br>
            <a:rPr lang="en-US" sz="1000" b="0" dirty="0">
              <a:solidFill>
                <a:schemeClr val="accent2"/>
              </a:solidFill>
            </a:rPr>
          </a:br>
          <a:r>
            <a:rPr lang="en-US" sz="1000" b="0" dirty="0">
              <a:solidFill>
                <a:schemeClr val="accent2"/>
              </a:solidFill>
            </a:rPr>
            <a:t>(–</a:t>
          </a:r>
          <a:r>
            <a:rPr lang="en-US" sz="1000" dirty="0">
              <a:solidFill>
                <a:schemeClr val="accent2"/>
              </a:solidFill>
            </a:rPr>
            <a:t>26.0</a:t>
          </a:r>
          <a:r>
            <a:rPr lang="en-US" sz="1000" dirty="0">
              <a:solidFill>
                <a:schemeClr val="accent2"/>
              </a:solidFill>
              <a:latin typeface="Arial" panose="020B0604020202020204" pitchFamily="34" charset="0"/>
              <a:cs typeface="Arial" panose="020B0604020202020204" pitchFamily="34" charset="0"/>
            </a:rPr>
            <a:t> to –7</a:t>
          </a:r>
          <a:r>
            <a:rPr lang="en-US" sz="1000" b="0" dirty="0">
              <a:solidFill>
                <a:schemeClr val="accent2"/>
              </a:solidFill>
              <a:latin typeface="Arial" panose="020B0604020202020204" pitchFamily="34" charset="0"/>
              <a:cs typeface="Arial" panose="020B0604020202020204" pitchFamily="34" charset="0"/>
            </a:rPr>
            <a:t>.6</a:t>
          </a:r>
          <a:r>
            <a:rPr lang="en-US" sz="1000" b="0" dirty="0">
              <a:solidFill>
                <a:schemeClr val="accent2"/>
              </a:solidFill>
            </a:rPr>
            <a:t>)</a:t>
          </a:r>
        </a:p>
        <a:p xmlns:a="http://schemas.openxmlformats.org/drawingml/2006/main">
          <a:pPr algn="ctr"/>
          <a:r>
            <a:rPr lang="en-US" sz="1000" i="1" dirty="0">
              <a:solidFill>
                <a:schemeClr val="accent2"/>
              </a:solidFill>
            </a:rPr>
            <a:t>p</a:t>
          </a:r>
          <a:r>
            <a:rPr lang="en-US" sz="1000" dirty="0">
              <a:solidFill>
                <a:schemeClr val="accent2"/>
              </a:solidFill>
            </a:rPr>
            <a:t>&lt;0.001</a:t>
          </a:r>
          <a:endParaRPr lang="en-US" sz="1000" b="0" i="1" dirty="0">
            <a:solidFill>
              <a:schemeClr val="accent2"/>
            </a:solidFill>
          </a:endParaRPr>
        </a:p>
      </cdr:txBody>
    </cdr:sp>
  </cdr:relSizeAnchor>
  <cdr:relSizeAnchor xmlns:cdr="http://schemas.openxmlformats.org/drawingml/2006/chartDrawing">
    <cdr:from>
      <cdr:x>0.55034</cdr:x>
      <cdr:y>0.62497</cdr:y>
    </cdr:from>
    <cdr:to>
      <cdr:x>0.74657</cdr:x>
      <cdr:y>0.74153</cdr:y>
    </cdr:to>
    <cdr:sp macro="" textlink="">
      <cdr:nvSpPr>
        <cdr:cNvPr id="16" name="TextBox 8">
          <a:extLst xmlns:a="http://schemas.openxmlformats.org/drawingml/2006/main">
            <a:ext uri="{FF2B5EF4-FFF2-40B4-BE49-F238E27FC236}">
              <a16:creationId xmlns:a16="http://schemas.microsoft.com/office/drawing/2014/main" id="{4FA215B1-AD78-4900-86E5-49C00412F07B}"/>
            </a:ext>
          </a:extLst>
        </cdr:cNvPr>
        <cdr:cNvSpPr txBox="1"/>
      </cdr:nvSpPr>
      <cdr:spPr>
        <a:xfrm xmlns:a="http://schemas.openxmlformats.org/drawingml/2006/main">
          <a:off x="2872610" y="2970467"/>
          <a:ext cx="1024261"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–17.8</a:t>
          </a:r>
          <a:br>
            <a:rPr lang="en-US" sz="1000" b="0" dirty="0">
              <a:solidFill>
                <a:schemeClr val="accent2"/>
              </a:solidFill>
            </a:rPr>
          </a:br>
          <a:r>
            <a:rPr lang="en-US" sz="1000" b="0" dirty="0">
              <a:solidFill>
                <a:schemeClr val="accent2"/>
              </a:solidFill>
            </a:rPr>
            <a:t>(–</a:t>
          </a:r>
          <a:r>
            <a:rPr lang="en-US" sz="1000" dirty="0">
              <a:solidFill>
                <a:schemeClr val="accent2"/>
              </a:solidFill>
            </a:rPr>
            <a:t>26.7</a:t>
          </a:r>
          <a:r>
            <a:rPr lang="en-US" sz="1000" dirty="0">
              <a:solidFill>
                <a:schemeClr val="accent2"/>
              </a:solidFill>
              <a:latin typeface="Arial" panose="020B0604020202020204" pitchFamily="34" charset="0"/>
              <a:cs typeface="Arial" panose="020B0604020202020204" pitchFamily="34" charset="0"/>
            </a:rPr>
            <a:t> to –8.8</a:t>
          </a:r>
          <a:r>
            <a:rPr lang="en-US" sz="1000" b="0" dirty="0">
              <a:solidFill>
                <a:schemeClr val="accent2"/>
              </a:solidFill>
            </a:rPr>
            <a:t>)</a:t>
          </a:r>
        </a:p>
        <a:p xmlns:a="http://schemas.openxmlformats.org/drawingml/2006/main">
          <a:pPr algn="ctr"/>
          <a:r>
            <a:rPr lang="en-US" sz="1000" i="1" dirty="0">
              <a:solidFill>
                <a:schemeClr val="accent2"/>
              </a:solidFill>
            </a:rPr>
            <a:t>p&lt;</a:t>
          </a:r>
          <a:r>
            <a:rPr lang="en-US" sz="1000" dirty="0">
              <a:solidFill>
                <a:schemeClr val="accent2"/>
              </a:solidFill>
            </a:rPr>
            <a:t>0.001</a:t>
          </a:r>
          <a:endParaRPr lang="en-US" sz="1000" b="0" dirty="0">
            <a:solidFill>
              <a:schemeClr val="accent2"/>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0.09559</cdr:x>
      <cdr:y>0.72031</cdr:y>
    </cdr:from>
    <cdr:to>
      <cdr:x>0.26972</cdr:x>
      <cdr:y>0.80449</cdr:y>
    </cdr:to>
    <cdr:sp macro="" textlink="">
      <cdr:nvSpPr>
        <cdr:cNvPr id="7" name="TextBox 8">
          <a:extLst xmlns:a="http://schemas.openxmlformats.org/drawingml/2006/main">
            <a:ext uri="{FF2B5EF4-FFF2-40B4-BE49-F238E27FC236}">
              <a16:creationId xmlns:a16="http://schemas.microsoft.com/office/drawing/2014/main" id="{206FBF23-3380-C941-867A-992BD6C5934B}"/>
            </a:ext>
          </a:extLst>
        </cdr:cNvPr>
        <cdr:cNvSpPr txBox="1"/>
      </cdr:nvSpPr>
      <cdr:spPr>
        <a:xfrm xmlns:a="http://schemas.openxmlformats.org/drawingml/2006/main">
          <a:off x="504679" y="3625017"/>
          <a:ext cx="919301" cy="4236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0" dirty="0">
              <a:solidFill>
                <a:schemeClr val="accent2"/>
              </a:solidFill>
            </a:rPr>
            <a:t>0.33</a:t>
          </a:r>
          <a:br>
            <a:rPr lang="en-US" sz="1000" b="0" dirty="0">
              <a:solidFill>
                <a:schemeClr val="accent2"/>
              </a:solidFill>
            </a:rPr>
          </a:br>
          <a:r>
            <a:rPr lang="en-US" sz="1000" b="0" dirty="0">
              <a:solidFill>
                <a:schemeClr val="accent2"/>
              </a:solidFill>
            </a:rPr>
            <a:t>(0.08</a:t>
          </a:r>
          <a:r>
            <a:rPr lang="en-US" sz="1000" b="0" dirty="0">
              <a:solidFill>
                <a:schemeClr val="accent2"/>
              </a:solidFill>
              <a:latin typeface="Arial" panose="020B0604020202020204" pitchFamily="34" charset="0"/>
              <a:cs typeface="Arial" panose="020B0604020202020204" pitchFamily="34" charset="0"/>
            </a:rPr>
            <a:t>–</a:t>
          </a:r>
          <a:r>
            <a:rPr lang="en-US" sz="1000" b="0" dirty="0">
              <a:solidFill>
                <a:schemeClr val="accent2"/>
              </a:solidFill>
            </a:rPr>
            <a:t>1.43)</a:t>
          </a:r>
        </a:p>
      </cdr:txBody>
    </cdr:sp>
  </cdr:relSizeAnchor>
  <cdr:relSizeAnchor xmlns:cdr="http://schemas.openxmlformats.org/drawingml/2006/chartDrawing">
    <cdr:from>
      <cdr:x>0.17458</cdr:x>
      <cdr:y>0.61238</cdr:y>
    </cdr:from>
    <cdr:to>
      <cdr:x>0.34599</cdr:x>
      <cdr:y>0.69656</cdr:y>
    </cdr:to>
    <cdr:sp macro="" textlink="">
      <cdr:nvSpPr>
        <cdr:cNvPr id="8" name="TextBox 8">
          <a:extLst xmlns:a="http://schemas.openxmlformats.org/drawingml/2006/main">
            <a:ext uri="{FF2B5EF4-FFF2-40B4-BE49-F238E27FC236}">
              <a16:creationId xmlns:a16="http://schemas.microsoft.com/office/drawing/2014/main" id="{88770AB8-631C-41DA-80C8-06897FD91DC6}"/>
            </a:ext>
          </a:extLst>
        </cdr:cNvPr>
        <cdr:cNvSpPr txBox="1"/>
      </cdr:nvSpPr>
      <cdr:spPr>
        <a:xfrm xmlns:a="http://schemas.openxmlformats.org/drawingml/2006/main">
          <a:off x="921692" y="3081849"/>
          <a:ext cx="904941" cy="4236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1.15</a:t>
          </a:r>
          <a:br>
            <a:rPr lang="en-US" sz="1000" b="0" dirty="0">
              <a:solidFill>
                <a:schemeClr val="accent2"/>
              </a:solidFill>
            </a:rPr>
          </a:br>
          <a:r>
            <a:rPr lang="en-US" sz="1000" b="0" dirty="0">
              <a:solidFill>
                <a:schemeClr val="accent2"/>
              </a:solidFill>
            </a:rPr>
            <a:t>(0.47</a:t>
          </a:r>
          <a:r>
            <a:rPr lang="en-US" sz="1000" b="0" dirty="0">
              <a:solidFill>
                <a:schemeClr val="accent2"/>
              </a:solidFill>
              <a:latin typeface="Arial" panose="020B0604020202020204" pitchFamily="34" charset="0"/>
              <a:cs typeface="Arial" panose="020B0604020202020204" pitchFamily="34" charset="0"/>
            </a:rPr>
            <a:t>–</a:t>
          </a:r>
          <a:r>
            <a:rPr lang="en-US" sz="1000" dirty="0">
              <a:solidFill>
                <a:schemeClr val="accent2"/>
              </a:solidFill>
            </a:rPr>
            <a:t>2</a:t>
          </a:r>
          <a:r>
            <a:rPr lang="en-US" sz="1000" b="0" dirty="0">
              <a:solidFill>
                <a:schemeClr val="accent2"/>
              </a:solidFill>
            </a:rPr>
            <a:t>.82)</a:t>
          </a:r>
        </a:p>
      </cdr:txBody>
    </cdr:sp>
  </cdr:relSizeAnchor>
  <cdr:relSizeAnchor xmlns:cdr="http://schemas.openxmlformats.org/drawingml/2006/chartDrawing">
    <cdr:from>
      <cdr:x>0.3067</cdr:x>
      <cdr:y>0.61238</cdr:y>
    </cdr:from>
    <cdr:to>
      <cdr:x>0.47625</cdr:x>
      <cdr:y>0.69529</cdr:y>
    </cdr:to>
    <cdr:sp macro="" textlink="">
      <cdr:nvSpPr>
        <cdr:cNvPr id="9" name="TextBox 8">
          <a:extLst xmlns:a="http://schemas.openxmlformats.org/drawingml/2006/main">
            <a:ext uri="{FF2B5EF4-FFF2-40B4-BE49-F238E27FC236}">
              <a16:creationId xmlns:a16="http://schemas.microsoft.com/office/drawing/2014/main" id="{053B04F0-FF31-4A80-B586-1C2F6BAC8377}"/>
            </a:ext>
          </a:extLst>
        </cdr:cNvPr>
        <cdr:cNvSpPr txBox="1"/>
      </cdr:nvSpPr>
      <cdr:spPr>
        <a:xfrm xmlns:a="http://schemas.openxmlformats.org/drawingml/2006/main">
          <a:off x="1619206" y="3081849"/>
          <a:ext cx="895121" cy="4172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1.14</a:t>
          </a:r>
          <a:br>
            <a:rPr lang="en-US" sz="1000" b="0" dirty="0">
              <a:solidFill>
                <a:schemeClr val="accent2"/>
              </a:solidFill>
            </a:rPr>
          </a:br>
          <a:r>
            <a:rPr lang="en-US" sz="1000" b="0" dirty="0">
              <a:solidFill>
                <a:schemeClr val="accent2"/>
              </a:solidFill>
            </a:rPr>
            <a:t>(0.47</a:t>
          </a:r>
          <a:r>
            <a:rPr lang="en-US" sz="1000" b="0" dirty="0">
              <a:solidFill>
                <a:schemeClr val="accent2"/>
              </a:solidFill>
              <a:latin typeface="Arial" panose="020B0604020202020204" pitchFamily="34" charset="0"/>
              <a:cs typeface="Arial" panose="020B0604020202020204" pitchFamily="34" charset="0"/>
            </a:rPr>
            <a:t>–</a:t>
          </a:r>
          <a:r>
            <a:rPr lang="en-US" sz="1000" dirty="0">
              <a:solidFill>
                <a:schemeClr val="accent2"/>
              </a:solidFill>
            </a:rPr>
            <a:t>2</a:t>
          </a:r>
          <a:r>
            <a:rPr lang="en-US" sz="1000" b="0" dirty="0">
              <a:solidFill>
                <a:schemeClr val="accent2"/>
              </a:solidFill>
            </a:rPr>
            <a:t>.80)</a:t>
          </a:r>
        </a:p>
      </cdr:txBody>
    </cdr:sp>
  </cdr:relSizeAnchor>
  <cdr:relSizeAnchor xmlns:cdr="http://schemas.openxmlformats.org/drawingml/2006/chartDrawing">
    <cdr:from>
      <cdr:x>0.42218</cdr:x>
      <cdr:y>0.66914</cdr:y>
    </cdr:from>
    <cdr:to>
      <cdr:x>0.58262</cdr:x>
      <cdr:y>0.75333</cdr:y>
    </cdr:to>
    <cdr:sp macro="" textlink="">
      <cdr:nvSpPr>
        <cdr:cNvPr id="10" name="TextBox 1">
          <a:extLst xmlns:a="http://schemas.openxmlformats.org/drawingml/2006/main">
            <a:ext uri="{FF2B5EF4-FFF2-40B4-BE49-F238E27FC236}">
              <a16:creationId xmlns:a16="http://schemas.microsoft.com/office/drawing/2014/main" id="{2C950059-DB83-4EDE-9654-9CDA1979A2B9}"/>
            </a:ext>
          </a:extLst>
        </cdr:cNvPr>
        <cdr:cNvSpPr txBox="1"/>
      </cdr:nvSpPr>
      <cdr:spPr>
        <a:xfrm xmlns:a="http://schemas.openxmlformats.org/drawingml/2006/main">
          <a:off x="2228870" y="3367500"/>
          <a:ext cx="847027" cy="4236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0.81</a:t>
          </a:r>
          <a:br>
            <a:rPr lang="en-US" sz="1000" b="0" dirty="0">
              <a:solidFill>
                <a:schemeClr val="accent2"/>
              </a:solidFill>
            </a:rPr>
          </a:br>
          <a:r>
            <a:rPr lang="en-US" sz="1000" b="0" dirty="0">
              <a:solidFill>
                <a:schemeClr val="accent2"/>
              </a:solidFill>
            </a:rPr>
            <a:t>(0.29</a:t>
          </a:r>
          <a:r>
            <a:rPr lang="en-US" sz="1000" b="0" dirty="0">
              <a:solidFill>
                <a:schemeClr val="accent2"/>
              </a:solidFill>
              <a:latin typeface="Arial" panose="020B0604020202020204" pitchFamily="34" charset="0"/>
              <a:cs typeface="Arial" panose="020B0604020202020204" pitchFamily="34" charset="0"/>
            </a:rPr>
            <a:t>–</a:t>
          </a:r>
          <a:r>
            <a:rPr lang="en-US" sz="1000" dirty="0">
              <a:solidFill>
                <a:schemeClr val="accent2"/>
              </a:solidFill>
            </a:rPr>
            <a:t>2</a:t>
          </a:r>
          <a:r>
            <a:rPr lang="en-US" sz="1000" b="0" dirty="0">
              <a:solidFill>
                <a:schemeClr val="accent2"/>
              </a:solidFill>
            </a:rPr>
            <a:t>.24)</a:t>
          </a:r>
        </a:p>
      </cdr:txBody>
    </cdr:sp>
  </cdr:relSizeAnchor>
  <cdr:relSizeAnchor xmlns:cdr="http://schemas.openxmlformats.org/drawingml/2006/chartDrawing">
    <cdr:from>
      <cdr:x>0.6282</cdr:x>
      <cdr:y>0.61561</cdr:y>
    </cdr:from>
    <cdr:to>
      <cdr:x>0.79138</cdr:x>
      <cdr:y>0.69979</cdr:y>
    </cdr:to>
    <cdr:sp macro="" textlink="">
      <cdr:nvSpPr>
        <cdr:cNvPr id="11" name="TextBox 1">
          <a:extLst xmlns:a="http://schemas.openxmlformats.org/drawingml/2006/main">
            <a:ext uri="{FF2B5EF4-FFF2-40B4-BE49-F238E27FC236}">
              <a16:creationId xmlns:a16="http://schemas.microsoft.com/office/drawing/2014/main" id="{A001E992-F04B-451C-8AC1-485583642BC3}"/>
            </a:ext>
          </a:extLst>
        </cdr:cNvPr>
        <cdr:cNvSpPr txBox="1"/>
      </cdr:nvSpPr>
      <cdr:spPr>
        <a:xfrm xmlns:a="http://schemas.openxmlformats.org/drawingml/2006/main">
          <a:off x="3316531" y="3098105"/>
          <a:ext cx="861492" cy="42364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1.17</a:t>
          </a:r>
          <a:br>
            <a:rPr lang="en-US" sz="1000" b="0" dirty="0">
              <a:solidFill>
                <a:schemeClr val="accent2"/>
              </a:solidFill>
            </a:rPr>
          </a:br>
          <a:r>
            <a:rPr lang="en-US" sz="1000" b="0" dirty="0">
              <a:solidFill>
                <a:schemeClr val="accent2"/>
              </a:solidFill>
            </a:rPr>
            <a:t>(0.50</a:t>
          </a:r>
          <a:r>
            <a:rPr lang="en-US" sz="1000" b="0" dirty="0">
              <a:solidFill>
                <a:schemeClr val="accent2"/>
              </a:solidFill>
              <a:latin typeface="Arial" panose="020B0604020202020204" pitchFamily="34" charset="0"/>
              <a:cs typeface="Arial" panose="020B0604020202020204" pitchFamily="34" charset="0"/>
            </a:rPr>
            <a:t>–</a:t>
          </a:r>
          <a:r>
            <a:rPr lang="en-US" sz="1000" dirty="0">
              <a:solidFill>
                <a:schemeClr val="accent2"/>
              </a:solidFill>
            </a:rPr>
            <a:t>2</a:t>
          </a:r>
          <a:r>
            <a:rPr lang="en-US" sz="1000" b="0" dirty="0">
              <a:solidFill>
                <a:schemeClr val="accent2"/>
              </a:solidFill>
            </a:rPr>
            <a:t>.72)</a:t>
          </a:r>
        </a:p>
      </cdr:txBody>
    </cdr:sp>
  </cdr:relSizeAnchor>
  <cdr:relSizeAnchor xmlns:cdr="http://schemas.openxmlformats.org/drawingml/2006/chartDrawing">
    <cdr:from>
      <cdr:x>0.74381</cdr:x>
      <cdr:y>0.58156</cdr:y>
    </cdr:from>
    <cdr:to>
      <cdr:x>0.93067</cdr:x>
      <cdr:y>0.66574</cdr:y>
    </cdr:to>
    <cdr:sp macro="" textlink="">
      <cdr:nvSpPr>
        <cdr:cNvPr id="12" name="TextBox 1">
          <a:extLst xmlns:a="http://schemas.openxmlformats.org/drawingml/2006/main">
            <a:ext uri="{FF2B5EF4-FFF2-40B4-BE49-F238E27FC236}">
              <a16:creationId xmlns:a16="http://schemas.microsoft.com/office/drawing/2014/main" id="{FAC926A8-0635-4CE5-95AB-7266F1D16E9F}"/>
            </a:ext>
          </a:extLst>
        </cdr:cNvPr>
        <cdr:cNvSpPr txBox="1"/>
      </cdr:nvSpPr>
      <cdr:spPr>
        <a:xfrm xmlns:a="http://schemas.openxmlformats.org/drawingml/2006/main">
          <a:off x="3926882" y="2926746"/>
          <a:ext cx="986508" cy="42364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1.51</a:t>
          </a:r>
          <a:br>
            <a:rPr lang="en-US" sz="1000" b="0" dirty="0">
              <a:solidFill>
                <a:schemeClr val="accent2"/>
              </a:solidFill>
            </a:rPr>
          </a:br>
          <a:r>
            <a:rPr lang="en-US" sz="1000" b="0" dirty="0">
              <a:solidFill>
                <a:schemeClr val="accent2"/>
              </a:solidFill>
            </a:rPr>
            <a:t>(0.66</a:t>
          </a:r>
          <a:r>
            <a:rPr lang="en-US" sz="1000" b="0" dirty="0">
              <a:solidFill>
                <a:schemeClr val="accent2"/>
              </a:solidFill>
              <a:latin typeface="Arial" panose="020B0604020202020204" pitchFamily="34" charset="0"/>
              <a:cs typeface="Arial" panose="020B0604020202020204" pitchFamily="34" charset="0"/>
            </a:rPr>
            <a:t>–</a:t>
          </a:r>
          <a:r>
            <a:rPr lang="en-US" sz="1000" dirty="0">
              <a:solidFill>
                <a:schemeClr val="accent2"/>
              </a:solidFill>
            </a:rPr>
            <a:t>3</a:t>
          </a:r>
          <a:r>
            <a:rPr lang="en-US" sz="1000" b="0" dirty="0">
              <a:solidFill>
                <a:schemeClr val="accent2"/>
              </a:solidFill>
            </a:rPr>
            <a:t>.43)</a:t>
          </a:r>
        </a:p>
      </cdr:txBody>
    </cdr:sp>
  </cdr:relSizeAnchor>
</c:userShapes>
</file>

<file path=ppt/drawings/drawing6.xml><?xml version="1.0" encoding="utf-8"?>
<c:userShapes xmlns:c="http://schemas.openxmlformats.org/drawingml/2006/chart">
  <cdr:relSizeAnchor xmlns:cdr="http://schemas.openxmlformats.org/drawingml/2006/chartDrawing">
    <cdr:from>
      <cdr:x>0.09057</cdr:x>
      <cdr:y>0.22151</cdr:y>
    </cdr:from>
    <cdr:to>
      <cdr:x>0.2647</cdr:x>
      <cdr:y>0.29858</cdr:y>
    </cdr:to>
    <cdr:sp macro="" textlink="">
      <cdr:nvSpPr>
        <cdr:cNvPr id="7" name="TextBox 8">
          <a:extLst xmlns:a="http://schemas.openxmlformats.org/drawingml/2006/main">
            <a:ext uri="{FF2B5EF4-FFF2-40B4-BE49-F238E27FC236}">
              <a16:creationId xmlns:a16="http://schemas.microsoft.com/office/drawing/2014/main" id="{206FBF23-3380-C941-867A-992BD6C5934B}"/>
            </a:ext>
          </a:extLst>
        </cdr:cNvPr>
        <cdr:cNvSpPr txBox="1"/>
      </cdr:nvSpPr>
      <cdr:spPr>
        <a:xfrm xmlns:a="http://schemas.openxmlformats.org/drawingml/2006/main">
          <a:off x="472772" y="1149982"/>
          <a:ext cx="908906"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0" dirty="0">
              <a:solidFill>
                <a:schemeClr val="accent2"/>
              </a:solidFill>
            </a:rPr>
            <a:t>0.97</a:t>
          </a:r>
          <a:br>
            <a:rPr lang="en-US" sz="1000" b="0" dirty="0">
              <a:solidFill>
                <a:schemeClr val="accent2"/>
              </a:solidFill>
            </a:rPr>
          </a:br>
          <a:r>
            <a:rPr lang="en-US" sz="1000" b="0" dirty="0">
              <a:solidFill>
                <a:schemeClr val="accent2"/>
              </a:solidFill>
            </a:rPr>
            <a:t>(0.65</a:t>
          </a:r>
          <a:r>
            <a:rPr lang="en-US" sz="1000" b="0" dirty="0">
              <a:solidFill>
                <a:schemeClr val="accent2"/>
              </a:solidFill>
              <a:latin typeface="Arial" panose="020B0604020202020204" pitchFamily="34" charset="0"/>
              <a:cs typeface="Arial" panose="020B0604020202020204" pitchFamily="34" charset="0"/>
            </a:rPr>
            <a:t>–</a:t>
          </a:r>
          <a:r>
            <a:rPr lang="en-US" sz="1000" b="0" dirty="0">
              <a:solidFill>
                <a:schemeClr val="accent2"/>
              </a:solidFill>
            </a:rPr>
            <a:t>1.45)</a:t>
          </a:r>
        </a:p>
      </cdr:txBody>
    </cdr:sp>
  </cdr:relSizeAnchor>
  <cdr:relSizeAnchor xmlns:cdr="http://schemas.openxmlformats.org/drawingml/2006/chartDrawing">
    <cdr:from>
      <cdr:x>0.18758</cdr:x>
      <cdr:y>0.45044</cdr:y>
    </cdr:from>
    <cdr:to>
      <cdr:x>0.35899</cdr:x>
      <cdr:y>0.52751</cdr:y>
    </cdr:to>
    <cdr:sp macro="" textlink="">
      <cdr:nvSpPr>
        <cdr:cNvPr id="8" name="TextBox 8">
          <a:extLst xmlns:a="http://schemas.openxmlformats.org/drawingml/2006/main">
            <a:ext uri="{FF2B5EF4-FFF2-40B4-BE49-F238E27FC236}">
              <a16:creationId xmlns:a16="http://schemas.microsoft.com/office/drawing/2014/main" id="{88770AB8-631C-41DA-80C8-06897FD91DC6}"/>
            </a:ext>
          </a:extLst>
        </cdr:cNvPr>
        <cdr:cNvSpPr txBox="1"/>
      </cdr:nvSpPr>
      <cdr:spPr>
        <a:xfrm xmlns:a="http://schemas.openxmlformats.org/drawingml/2006/main">
          <a:off x="979124" y="2338487"/>
          <a:ext cx="894708"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0.53</a:t>
          </a:r>
          <a:br>
            <a:rPr lang="en-US" sz="1000" b="0" dirty="0">
              <a:solidFill>
                <a:schemeClr val="accent2"/>
              </a:solidFill>
            </a:rPr>
          </a:br>
          <a:r>
            <a:rPr lang="en-US" sz="1000" b="0" dirty="0">
              <a:solidFill>
                <a:schemeClr val="accent2"/>
              </a:solidFill>
            </a:rPr>
            <a:t>(0.31</a:t>
          </a:r>
          <a:r>
            <a:rPr lang="en-US" sz="1000" b="0" dirty="0">
              <a:solidFill>
                <a:schemeClr val="accent2"/>
              </a:solidFill>
              <a:latin typeface="Arial" panose="020B0604020202020204" pitchFamily="34" charset="0"/>
              <a:cs typeface="Arial" panose="020B0604020202020204" pitchFamily="34" charset="0"/>
            </a:rPr>
            <a:t>–</a:t>
          </a:r>
          <a:r>
            <a:rPr lang="en-US" sz="1000" dirty="0">
              <a:solidFill>
                <a:schemeClr val="accent2"/>
              </a:solidFill>
            </a:rPr>
            <a:t>0.90</a:t>
          </a:r>
          <a:r>
            <a:rPr lang="en-US" sz="1000" b="0" dirty="0">
              <a:solidFill>
                <a:schemeClr val="accent2"/>
              </a:solidFill>
            </a:rPr>
            <a:t>)</a:t>
          </a:r>
        </a:p>
      </cdr:txBody>
    </cdr:sp>
  </cdr:relSizeAnchor>
  <cdr:relSizeAnchor xmlns:cdr="http://schemas.openxmlformats.org/drawingml/2006/chartDrawing">
    <cdr:from>
      <cdr:x>0.28965</cdr:x>
      <cdr:y>0.5</cdr:y>
    </cdr:from>
    <cdr:to>
      <cdr:x>0.4592</cdr:x>
      <cdr:y>0.57707</cdr:y>
    </cdr:to>
    <cdr:sp macro="" textlink="">
      <cdr:nvSpPr>
        <cdr:cNvPr id="9" name="TextBox 8">
          <a:extLst xmlns:a="http://schemas.openxmlformats.org/drawingml/2006/main">
            <a:ext uri="{FF2B5EF4-FFF2-40B4-BE49-F238E27FC236}">
              <a16:creationId xmlns:a16="http://schemas.microsoft.com/office/drawing/2014/main" id="{053B04F0-FF31-4A80-B586-1C2F6BAC8377}"/>
            </a:ext>
          </a:extLst>
        </cdr:cNvPr>
        <cdr:cNvSpPr txBox="1"/>
      </cdr:nvSpPr>
      <cdr:spPr>
        <a:xfrm xmlns:a="http://schemas.openxmlformats.org/drawingml/2006/main">
          <a:off x="1511887" y="2595772"/>
          <a:ext cx="88500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0.42</a:t>
          </a:r>
          <a:br>
            <a:rPr lang="en-US" sz="1000" b="0" dirty="0">
              <a:solidFill>
                <a:schemeClr val="accent2"/>
              </a:solidFill>
            </a:rPr>
          </a:br>
          <a:r>
            <a:rPr lang="en-US" sz="1000" b="0" dirty="0">
              <a:solidFill>
                <a:schemeClr val="accent2"/>
              </a:solidFill>
            </a:rPr>
            <a:t>(0.23</a:t>
          </a:r>
          <a:r>
            <a:rPr lang="en-US" sz="1000" b="0" dirty="0">
              <a:solidFill>
                <a:schemeClr val="accent2"/>
              </a:solidFill>
              <a:latin typeface="Arial" panose="020B0604020202020204" pitchFamily="34" charset="0"/>
              <a:cs typeface="Arial" panose="020B0604020202020204" pitchFamily="34" charset="0"/>
            </a:rPr>
            <a:t>–</a:t>
          </a:r>
          <a:r>
            <a:rPr lang="en-US" sz="1000" dirty="0">
              <a:solidFill>
                <a:schemeClr val="accent2"/>
              </a:solidFill>
            </a:rPr>
            <a:t>0.76</a:t>
          </a:r>
          <a:r>
            <a:rPr lang="en-US" sz="1000" b="0" dirty="0">
              <a:solidFill>
                <a:schemeClr val="accent2"/>
              </a:solidFill>
            </a:rPr>
            <a:t>)</a:t>
          </a:r>
        </a:p>
      </cdr:txBody>
    </cdr:sp>
  </cdr:relSizeAnchor>
  <cdr:relSizeAnchor xmlns:cdr="http://schemas.openxmlformats.org/drawingml/2006/chartDrawing">
    <cdr:from>
      <cdr:x>0.41977</cdr:x>
      <cdr:y>0.52503</cdr:y>
    </cdr:from>
    <cdr:to>
      <cdr:x>0.58022</cdr:x>
      <cdr:y>0.6021</cdr:y>
    </cdr:to>
    <cdr:sp macro="" textlink="">
      <cdr:nvSpPr>
        <cdr:cNvPr id="10" name="TextBox 1">
          <a:extLst xmlns:a="http://schemas.openxmlformats.org/drawingml/2006/main">
            <a:ext uri="{FF2B5EF4-FFF2-40B4-BE49-F238E27FC236}">
              <a16:creationId xmlns:a16="http://schemas.microsoft.com/office/drawing/2014/main" id="{2C950059-DB83-4EDE-9654-9CDA1979A2B9}"/>
            </a:ext>
          </a:extLst>
        </cdr:cNvPr>
        <cdr:cNvSpPr txBox="1"/>
      </cdr:nvSpPr>
      <cdr:spPr>
        <a:xfrm xmlns:a="http://schemas.openxmlformats.org/drawingml/2006/main">
          <a:off x="2191099" y="2725726"/>
          <a:ext cx="837501"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0.37</a:t>
          </a:r>
          <a:br>
            <a:rPr lang="en-US" sz="1000" b="0" dirty="0">
              <a:solidFill>
                <a:schemeClr val="accent2"/>
              </a:solidFill>
            </a:rPr>
          </a:br>
          <a:r>
            <a:rPr lang="en-US" sz="1000" b="0" dirty="0">
              <a:solidFill>
                <a:schemeClr val="accent2"/>
              </a:solidFill>
            </a:rPr>
            <a:t>(0.19</a:t>
          </a:r>
          <a:r>
            <a:rPr lang="en-US" sz="1000" b="0" dirty="0">
              <a:solidFill>
                <a:schemeClr val="accent2"/>
              </a:solidFill>
              <a:latin typeface="Arial" panose="020B0604020202020204" pitchFamily="34" charset="0"/>
              <a:cs typeface="Arial" panose="020B0604020202020204" pitchFamily="34" charset="0"/>
            </a:rPr>
            <a:t>–0.69</a:t>
          </a:r>
          <a:r>
            <a:rPr lang="en-US" sz="1000" b="0" dirty="0">
              <a:solidFill>
                <a:schemeClr val="accent2"/>
              </a:solidFill>
            </a:rPr>
            <a:t>)</a:t>
          </a:r>
        </a:p>
      </cdr:txBody>
    </cdr:sp>
  </cdr:relSizeAnchor>
  <cdr:relSizeAnchor xmlns:cdr="http://schemas.openxmlformats.org/drawingml/2006/chartDrawing">
    <cdr:from>
      <cdr:x>0.52132</cdr:x>
      <cdr:y>0.11481</cdr:y>
    </cdr:from>
    <cdr:to>
      <cdr:x>0.6845</cdr:x>
      <cdr:y>0.19188</cdr:y>
    </cdr:to>
    <cdr:sp macro="" textlink="">
      <cdr:nvSpPr>
        <cdr:cNvPr id="11" name="TextBox 1">
          <a:extLst xmlns:a="http://schemas.openxmlformats.org/drawingml/2006/main">
            <a:ext uri="{FF2B5EF4-FFF2-40B4-BE49-F238E27FC236}">
              <a16:creationId xmlns:a16="http://schemas.microsoft.com/office/drawing/2014/main" id="{A001E992-F04B-451C-8AC1-485583642BC3}"/>
            </a:ext>
          </a:extLst>
        </cdr:cNvPr>
        <cdr:cNvSpPr txBox="1"/>
      </cdr:nvSpPr>
      <cdr:spPr>
        <a:xfrm xmlns:a="http://schemas.openxmlformats.org/drawingml/2006/main">
          <a:off x="2721113" y="596027"/>
          <a:ext cx="851751" cy="40011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1.00</a:t>
          </a:r>
          <a:br>
            <a:rPr lang="en-US" sz="1000" b="0" dirty="0">
              <a:solidFill>
                <a:schemeClr val="accent2"/>
              </a:solidFill>
            </a:rPr>
          </a:br>
          <a:r>
            <a:rPr lang="en-US" sz="1000" b="0" dirty="0">
              <a:solidFill>
                <a:schemeClr val="accent2"/>
              </a:solidFill>
            </a:rPr>
            <a:t>(0.51</a:t>
          </a:r>
          <a:r>
            <a:rPr lang="en-US" sz="1000" b="0" dirty="0">
              <a:solidFill>
                <a:schemeClr val="accent2"/>
              </a:solidFill>
              <a:latin typeface="Arial" panose="020B0604020202020204" pitchFamily="34" charset="0"/>
              <a:cs typeface="Arial" panose="020B0604020202020204" pitchFamily="34" charset="0"/>
            </a:rPr>
            <a:t>–</a:t>
          </a:r>
          <a:r>
            <a:rPr lang="en-US" sz="1000" dirty="0">
              <a:solidFill>
                <a:schemeClr val="accent2"/>
              </a:solidFill>
            </a:rPr>
            <a:t>1.97</a:t>
          </a:r>
          <a:r>
            <a:rPr lang="en-US" sz="1000" b="0" dirty="0">
              <a:solidFill>
                <a:schemeClr val="accent2"/>
              </a:solidFill>
            </a:rPr>
            <a:t>)</a:t>
          </a:r>
        </a:p>
      </cdr:txBody>
    </cdr:sp>
  </cdr:relSizeAnchor>
  <cdr:relSizeAnchor xmlns:cdr="http://schemas.openxmlformats.org/drawingml/2006/chartDrawing">
    <cdr:from>
      <cdr:x>0.6162</cdr:x>
      <cdr:y>0.14845</cdr:y>
    </cdr:from>
    <cdr:to>
      <cdr:x>0.80307</cdr:x>
      <cdr:y>0.22552</cdr:y>
    </cdr:to>
    <cdr:sp macro="" textlink="">
      <cdr:nvSpPr>
        <cdr:cNvPr id="12" name="TextBox 1">
          <a:extLst xmlns:a="http://schemas.openxmlformats.org/drawingml/2006/main">
            <a:ext uri="{FF2B5EF4-FFF2-40B4-BE49-F238E27FC236}">
              <a16:creationId xmlns:a16="http://schemas.microsoft.com/office/drawing/2014/main" id="{FAC926A8-0635-4CE5-95AB-7266F1D16E9F}"/>
            </a:ext>
          </a:extLst>
        </cdr:cNvPr>
        <cdr:cNvSpPr txBox="1"/>
      </cdr:nvSpPr>
      <cdr:spPr>
        <a:xfrm xmlns:a="http://schemas.openxmlformats.org/drawingml/2006/main">
          <a:off x="3216392" y="770683"/>
          <a:ext cx="975405" cy="4001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1.15</a:t>
          </a:r>
          <a:br>
            <a:rPr lang="en-US" sz="1000" b="0" dirty="0">
              <a:solidFill>
                <a:schemeClr val="accent2"/>
              </a:solidFill>
            </a:rPr>
          </a:br>
          <a:r>
            <a:rPr lang="en-US" sz="1000" b="0" dirty="0">
              <a:solidFill>
                <a:schemeClr val="accent2"/>
              </a:solidFill>
            </a:rPr>
            <a:t>(0.78</a:t>
          </a:r>
          <a:r>
            <a:rPr lang="en-US" sz="1000" b="0" dirty="0">
              <a:solidFill>
                <a:schemeClr val="accent2"/>
              </a:solidFill>
              <a:latin typeface="Arial" panose="020B0604020202020204" pitchFamily="34" charset="0"/>
              <a:cs typeface="Arial" panose="020B0604020202020204" pitchFamily="34" charset="0"/>
            </a:rPr>
            <a:t>–</a:t>
          </a:r>
          <a:r>
            <a:rPr lang="en-US" sz="1000" dirty="0">
              <a:solidFill>
                <a:schemeClr val="accent2"/>
              </a:solidFill>
            </a:rPr>
            <a:t>1.70</a:t>
          </a:r>
          <a:r>
            <a:rPr lang="en-US" sz="1000" b="0" dirty="0">
              <a:solidFill>
                <a:schemeClr val="accent2"/>
              </a:solidFill>
            </a:rPr>
            <a:t>)</a:t>
          </a:r>
        </a:p>
      </cdr:txBody>
    </cdr:sp>
  </cdr:relSizeAnchor>
  <cdr:relSizeAnchor xmlns:cdr="http://schemas.openxmlformats.org/drawingml/2006/chartDrawing">
    <cdr:from>
      <cdr:x>0.72986</cdr:x>
      <cdr:y>0.53928</cdr:y>
    </cdr:from>
    <cdr:to>
      <cdr:x>0.91673</cdr:x>
      <cdr:y>0.61635</cdr:y>
    </cdr:to>
    <cdr:sp macro="" textlink="">
      <cdr:nvSpPr>
        <cdr:cNvPr id="13" name="TextBox 1">
          <a:extLst xmlns:a="http://schemas.openxmlformats.org/drawingml/2006/main">
            <a:ext uri="{FF2B5EF4-FFF2-40B4-BE49-F238E27FC236}">
              <a16:creationId xmlns:a16="http://schemas.microsoft.com/office/drawing/2014/main" id="{584F61E6-9026-4CB1-852E-89C3D9C7A470}"/>
            </a:ext>
          </a:extLst>
        </cdr:cNvPr>
        <cdr:cNvSpPr txBox="1"/>
      </cdr:nvSpPr>
      <cdr:spPr>
        <a:xfrm xmlns:a="http://schemas.openxmlformats.org/drawingml/2006/main">
          <a:off x="3809663" y="2799679"/>
          <a:ext cx="975405"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0.30</a:t>
          </a:r>
          <a:br>
            <a:rPr lang="en-US" sz="1000" b="0" dirty="0">
              <a:solidFill>
                <a:schemeClr val="accent2"/>
              </a:solidFill>
            </a:rPr>
          </a:br>
          <a:r>
            <a:rPr lang="en-US" sz="1000" b="0" dirty="0">
              <a:solidFill>
                <a:schemeClr val="accent2"/>
              </a:solidFill>
            </a:rPr>
            <a:t>(0.15</a:t>
          </a:r>
          <a:r>
            <a:rPr lang="en-US" sz="1000" b="0" dirty="0">
              <a:solidFill>
                <a:schemeClr val="accent2"/>
              </a:solidFill>
              <a:latin typeface="Arial" panose="020B0604020202020204" pitchFamily="34" charset="0"/>
              <a:cs typeface="Arial" panose="020B0604020202020204" pitchFamily="34" charset="0"/>
            </a:rPr>
            <a:t>–</a:t>
          </a:r>
          <a:r>
            <a:rPr lang="en-US" sz="1000" dirty="0">
              <a:solidFill>
                <a:schemeClr val="accent2"/>
              </a:solidFill>
            </a:rPr>
            <a:t>0.62</a:t>
          </a:r>
          <a:r>
            <a:rPr lang="en-US" sz="1000" b="0" dirty="0">
              <a:solidFill>
                <a:schemeClr val="accent2"/>
              </a:solidFill>
            </a:rPr>
            <a:t>)</a:t>
          </a:r>
        </a:p>
      </cdr:txBody>
    </cdr:sp>
  </cdr:relSizeAnchor>
  <cdr:relSizeAnchor xmlns:cdr="http://schemas.openxmlformats.org/drawingml/2006/chartDrawing">
    <cdr:from>
      <cdr:x>0.3952</cdr:x>
      <cdr:y>0.06401</cdr:y>
    </cdr:from>
    <cdr:to>
      <cdr:x>0.55838</cdr:x>
      <cdr:y>0.11144</cdr:y>
    </cdr:to>
    <cdr:sp macro="" textlink="">
      <cdr:nvSpPr>
        <cdr:cNvPr id="14" name="TextBox 1">
          <a:extLst xmlns:a="http://schemas.openxmlformats.org/drawingml/2006/main">
            <a:ext uri="{FF2B5EF4-FFF2-40B4-BE49-F238E27FC236}">
              <a16:creationId xmlns:a16="http://schemas.microsoft.com/office/drawing/2014/main" id="{9BAFB84D-CAF1-41BF-9158-ED419A18F6B4}"/>
            </a:ext>
          </a:extLst>
        </cdr:cNvPr>
        <cdr:cNvSpPr txBox="1"/>
      </cdr:nvSpPr>
      <cdr:spPr>
        <a:xfrm xmlns:a="http://schemas.openxmlformats.org/drawingml/2006/main">
          <a:off x="2062830" y="332308"/>
          <a:ext cx="851751"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i="1" dirty="0">
              <a:solidFill>
                <a:schemeClr val="accent2"/>
              </a:solidFill>
            </a:rPr>
            <a:t>p&lt;0.001</a:t>
          </a:r>
        </a:p>
      </cdr:txBody>
    </cdr:sp>
  </cdr:relSizeAnchor>
</c:userShapes>
</file>

<file path=ppt/drawings/drawing7.xml><?xml version="1.0" encoding="utf-8"?>
<c:userShapes xmlns:c="http://schemas.openxmlformats.org/drawingml/2006/chart">
  <cdr:relSizeAnchor xmlns:cdr="http://schemas.openxmlformats.org/drawingml/2006/chartDrawing">
    <cdr:from>
      <cdr:x>0.09559</cdr:x>
      <cdr:y>0.72031</cdr:y>
    </cdr:from>
    <cdr:to>
      <cdr:x>0.26972</cdr:x>
      <cdr:y>0.80449</cdr:y>
    </cdr:to>
    <cdr:sp macro="" textlink="">
      <cdr:nvSpPr>
        <cdr:cNvPr id="7" name="TextBox 8">
          <a:extLst xmlns:a="http://schemas.openxmlformats.org/drawingml/2006/main">
            <a:ext uri="{FF2B5EF4-FFF2-40B4-BE49-F238E27FC236}">
              <a16:creationId xmlns:a16="http://schemas.microsoft.com/office/drawing/2014/main" id="{206FBF23-3380-C941-867A-992BD6C5934B}"/>
            </a:ext>
          </a:extLst>
        </cdr:cNvPr>
        <cdr:cNvSpPr txBox="1"/>
      </cdr:nvSpPr>
      <cdr:spPr>
        <a:xfrm xmlns:a="http://schemas.openxmlformats.org/drawingml/2006/main">
          <a:off x="504679" y="3625017"/>
          <a:ext cx="919301" cy="4236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0" dirty="0">
              <a:solidFill>
                <a:schemeClr val="accent2"/>
              </a:solidFill>
            </a:rPr>
            <a:t>0.33</a:t>
          </a:r>
          <a:br>
            <a:rPr lang="en-US" sz="1000" b="0" dirty="0">
              <a:solidFill>
                <a:schemeClr val="accent2"/>
              </a:solidFill>
            </a:rPr>
          </a:br>
          <a:r>
            <a:rPr lang="en-US" sz="1000" b="0" dirty="0">
              <a:solidFill>
                <a:schemeClr val="accent2"/>
              </a:solidFill>
            </a:rPr>
            <a:t>(0.08</a:t>
          </a:r>
          <a:r>
            <a:rPr lang="en-US" sz="1000" b="0" dirty="0">
              <a:solidFill>
                <a:schemeClr val="accent2"/>
              </a:solidFill>
              <a:latin typeface="Arial" panose="020B0604020202020204" pitchFamily="34" charset="0"/>
              <a:cs typeface="Arial" panose="020B0604020202020204" pitchFamily="34" charset="0"/>
            </a:rPr>
            <a:t>–</a:t>
          </a:r>
          <a:r>
            <a:rPr lang="en-US" sz="1000" b="0" dirty="0">
              <a:solidFill>
                <a:schemeClr val="accent2"/>
              </a:solidFill>
            </a:rPr>
            <a:t>1.43)</a:t>
          </a:r>
        </a:p>
      </cdr:txBody>
    </cdr:sp>
  </cdr:relSizeAnchor>
  <cdr:relSizeAnchor xmlns:cdr="http://schemas.openxmlformats.org/drawingml/2006/chartDrawing">
    <cdr:from>
      <cdr:x>0.17458</cdr:x>
      <cdr:y>0.61238</cdr:y>
    </cdr:from>
    <cdr:to>
      <cdr:x>0.34599</cdr:x>
      <cdr:y>0.69656</cdr:y>
    </cdr:to>
    <cdr:sp macro="" textlink="">
      <cdr:nvSpPr>
        <cdr:cNvPr id="8" name="TextBox 8">
          <a:extLst xmlns:a="http://schemas.openxmlformats.org/drawingml/2006/main">
            <a:ext uri="{FF2B5EF4-FFF2-40B4-BE49-F238E27FC236}">
              <a16:creationId xmlns:a16="http://schemas.microsoft.com/office/drawing/2014/main" id="{88770AB8-631C-41DA-80C8-06897FD91DC6}"/>
            </a:ext>
          </a:extLst>
        </cdr:cNvPr>
        <cdr:cNvSpPr txBox="1"/>
      </cdr:nvSpPr>
      <cdr:spPr>
        <a:xfrm xmlns:a="http://schemas.openxmlformats.org/drawingml/2006/main">
          <a:off x="921692" y="3081849"/>
          <a:ext cx="904941" cy="4236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1.15</a:t>
          </a:r>
          <a:br>
            <a:rPr lang="en-US" sz="1000" b="0" dirty="0">
              <a:solidFill>
                <a:schemeClr val="accent2"/>
              </a:solidFill>
            </a:rPr>
          </a:br>
          <a:r>
            <a:rPr lang="en-US" sz="1000" b="0" dirty="0">
              <a:solidFill>
                <a:schemeClr val="accent2"/>
              </a:solidFill>
            </a:rPr>
            <a:t>(0.47</a:t>
          </a:r>
          <a:r>
            <a:rPr lang="en-US" sz="1000" b="0" dirty="0">
              <a:solidFill>
                <a:schemeClr val="accent2"/>
              </a:solidFill>
              <a:latin typeface="Arial" panose="020B0604020202020204" pitchFamily="34" charset="0"/>
              <a:cs typeface="Arial" panose="020B0604020202020204" pitchFamily="34" charset="0"/>
            </a:rPr>
            <a:t>–</a:t>
          </a:r>
          <a:r>
            <a:rPr lang="en-US" sz="1000" dirty="0">
              <a:solidFill>
                <a:schemeClr val="accent2"/>
              </a:solidFill>
            </a:rPr>
            <a:t>2</a:t>
          </a:r>
          <a:r>
            <a:rPr lang="en-US" sz="1000" b="0" dirty="0">
              <a:solidFill>
                <a:schemeClr val="accent2"/>
              </a:solidFill>
            </a:rPr>
            <a:t>.82)</a:t>
          </a:r>
        </a:p>
      </cdr:txBody>
    </cdr:sp>
  </cdr:relSizeAnchor>
  <cdr:relSizeAnchor xmlns:cdr="http://schemas.openxmlformats.org/drawingml/2006/chartDrawing">
    <cdr:from>
      <cdr:x>0.3067</cdr:x>
      <cdr:y>0.61238</cdr:y>
    </cdr:from>
    <cdr:to>
      <cdr:x>0.47625</cdr:x>
      <cdr:y>0.69529</cdr:y>
    </cdr:to>
    <cdr:sp macro="" textlink="">
      <cdr:nvSpPr>
        <cdr:cNvPr id="9" name="TextBox 8">
          <a:extLst xmlns:a="http://schemas.openxmlformats.org/drawingml/2006/main">
            <a:ext uri="{FF2B5EF4-FFF2-40B4-BE49-F238E27FC236}">
              <a16:creationId xmlns:a16="http://schemas.microsoft.com/office/drawing/2014/main" id="{053B04F0-FF31-4A80-B586-1C2F6BAC8377}"/>
            </a:ext>
          </a:extLst>
        </cdr:cNvPr>
        <cdr:cNvSpPr txBox="1"/>
      </cdr:nvSpPr>
      <cdr:spPr>
        <a:xfrm xmlns:a="http://schemas.openxmlformats.org/drawingml/2006/main">
          <a:off x="1619206" y="3081849"/>
          <a:ext cx="895121" cy="4172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1.14</a:t>
          </a:r>
          <a:br>
            <a:rPr lang="en-US" sz="1000" b="0" dirty="0">
              <a:solidFill>
                <a:schemeClr val="accent2"/>
              </a:solidFill>
            </a:rPr>
          </a:br>
          <a:r>
            <a:rPr lang="en-US" sz="1000" b="0" dirty="0">
              <a:solidFill>
                <a:schemeClr val="accent2"/>
              </a:solidFill>
            </a:rPr>
            <a:t>(0.47</a:t>
          </a:r>
          <a:r>
            <a:rPr lang="en-US" sz="1000" b="0" dirty="0">
              <a:solidFill>
                <a:schemeClr val="accent2"/>
              </a:solidFill>
              <a:latin typeface="Arial" panose="020B0604020202020204" pitchFamily="34" charset="0"/>
              <a:cs typeface="Arial" panose="020B0604020202020204" pitchFamily="34" charset="0"/>
            </a:rPr>
            <a:t>–</a:t>
          </a:r>
          <a:r>
            <a:rPr lang="en-US" sz="1000" dirty="0">
              <a:solidFill>
                <a:schemeClr val="accent2"/>
              </a:solidFill>
            </a:rPr>
            <a:t>2</a:t>
          </a:r>
          <a:r>
            <a:rPr lang="en-US" sz="1000" b="0" dirty="0">
              <a:solidFill>
                <a:schemeClr val="accent2"/>
              </a:solidFill>
            </a:rPr>
            <a:t>.80)</a:t>
          </a:r>
        </a:p>
      </cdr:txBody>
    </cdr:sp>
  </cdr:relSizeAnchor>
  <cdr:relSizeAnchor xmlns:cdr="http://schemas.openxmlformats.org/drawingml/2006/chartDrawing">
    <cdr:from>
      <cdr:x>0.42218</cdr:x>
      <cdr:y>0.66914</cdr:y>
    </cdr:from>
    <cdr:to>
      <cdr:x>0.58262</cdr:x>
      <cdr:y>0.75333</cdr:y>
    </cdr:to>
    <cdr:sp macro="" textlink="">
      <cdr:nvSpPr>
        <cdr:cNvPr id="10" name="TextBox 1">
          <a:extLst xmlns:a="http://schemas.openxmlformats.org/drawingml/2006/main">
            <a:ext uri="{FF2B5EF4-FFF2-40B4-BE49-F238E27FC236}">
              <a16:creationId xmlns:a16="http://schemas.microsoft.com/office/drawing/2014/main" id="{2C950059-DB83-4EDE-9654-9CDA1979A2B9}"/>
            </a:ext>
          </a:extLst>
        </cdr:cNvPr>
        <cdr:cNvSpPr txBox="1"/>
      </cdr:nvSpPr>
      <cdr:spPr>
        <a:xfrm xmlns:a="http://schemas.openxmlformats.org/drawingml/2006/main">
          <a:off x="2228870" y="3367500"/>
          <a:ext cx="847027" cy="4236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0.81</a:t>
          </a:r>
          <a:br>
            <a:rPr lang="en-US" sz="1000" b="0" dirty="0">
              <a:solidFill>
                <a:schemeClr val="accent2"/>
              </a:solidFill>
            </a:rPr>
          </a:br>
          <a:r>
            <a:rPr lang="en-US" sz="1000" b="0" dirty="0">
              <a:solidFill>
                <a:schemeClr val="accent2"/>
              </a:solidFill>
            </a:rPr>
            <a:t>(0.29</a:t>
          </a:r>
          <a:r>
            <a:rPr lang="en-US" sz="1000" b="0" dirty="0">
              <a:solidFill>
                <a:schemeClr val="accent2"/>
              </a:solidFill>
              <a:latin typeface="Arial" panose="020B0604020202020204" pitchFamily="34" charset="0"/>
              <a:cs typeface="Arial" panose="020B0604020202020204" pitchFamily="34" charset="0"/>
            </a:rPr>
            <a:t>–</a:t>
          </a:r>
          <a:r>
            <a:rPr lang="en-US" sz="1000" dirty="0">
              <a:solidFill>
                <a:schemeClr val="accent2"/>
              </a:solidFill>
            </a:rPr>
            <a:t>2</a:t>
          </a:r>
          <a:r>
            <a:rPr lang="en-US" sz="1000" b="0" dirty="0">
              <a:solidFill>
                <a:schemeClr val="accent2"/>
              </a:solidFill>
            </a:rPr>
            <a:t>.24)</a:t>
          </a:r>
        </a:p>
      </cdr:txBody>
    </cdr:sp>
  </cdr:relSizeAnchor>
  <cdr:relSizeAnchor xmlns:cdr="http://schemas.openxmlformats.org/drawingml/2006/chartDrawing">
    <cdr:from>
      <cdr:x>0.6282</cdr:x>
      <cdr:y>0.61561</cdr:y>
    </cdr:from>
    <cdr:to>
      <cdr:x>0.79138</cdr:x>
      <cdr:y>0.69979</cdr:y>
    </cdr:to>
    <cdr:sp macro="" textlink="">
      <cdr:nvSpPr>
        <cdr:cNvPr id="11" name="TextBox 1">
          <a:extLst xmlns:a="http://schemas.openxmlformats.org/drawingml/2006/main">
            <a:ext uri="{FF2B5EF4-FFF2-40B4-BE49-F238E27FC236}">
              <a16:creationId xmlns:a16="http://schemas.microsoft.com/office/drawing/2014/main" id="{A001E992-F04B-451C-8AC1-485583642BC3}"/>
            </a:ext>
          </a:extLst>
        </cdr:cNvPr>
        <cdr:cNvSpPr txBox="1"/>
      </cdr:nvSpPr>
      <cdr:spPr>
        <a:xfrm xmlns:a="http://schemas.openxmlformats.org/drawingml/2006/main">
          <a:off x="3316531" y="3098105"/>
          <a:ext cx="861492" cy="42364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1.17</a:t>
          </a:r>
          <a:br>
            <a:rPr lang="en-US" sz="1000" b="0" dirty="0">
              <a:solidFill>
                <a:schemeClr val="accent2"/>
              </a:solidFill>
            </a:rPr>
          </a:br>
          <a:r>
            <a:rPr lang="en-US" sz="1000" b="0" dirty="0">
              <a:solidFill>
                <a:schemeClr val="accent2"/>
              </a:solidFill>
            </a:rPr>
            <a:t>(0.50</a:t>
          </a:r>
          <a:r>
            <a:rPr lang="en-US" sz="1000" b="0" dirty="0">
              <a:solidFill>
                <a:schemeClr val="accent2"/>
              </a:solidFill>
              <a:latin typeface="Arial" panose="020B0604020202020204" pitchFamily="34" charset="0"/>
              <a:cs typeface="Arial" panose="020B0604020202020204" pitchFamily="34" charset="0"/>
            </a:rPr>
            <a:t>–</a:t>
          </a:r>
          <a:r>
            <a:rPr lang="en-US" sz="1000" dirty="0">
              <a:solidFill>
                <a:schemeClr val="accent2"/>
              </a:solidFill>
            </a:rPr>
            <a:t>2</a:t>
          </a:r>
          <a:r>
            <a:rPr lang="en-US" sz="1000" b="0" dirty="0">
              <a:solidFill>
                <a:schemeClr val="accent2"/>
              </a:solidFill>
            </a:rPr>
            <a:t>.72)</a:t>
          </a:r>
        </a:p>
      </cdr:txBody>
    </cdr:sp>
  </cdr:relSizeAnchor>
  <cdr:relSizeAnchor xmlns:cdr="http://schemas.openxmlformats.org/drawingml/2006/chartDrawing">
    <cdr:from>
      <cdr:x>0.74381</cdr:x>
      <cdr:y>0.58156</cdr:y>
    </cdr:from>
    <cdr:to>
      <cdr:x>0.93067</cdr:x>
      <cdr:y>0.66574</cdr:y>
    </cdr:to>
    <cdr:sp macro="" textlink="">
      <cdr:nvSpPr>
        <cdr:cNvPr id="12" name="TextBox 1">
          <a:extLst xmlns:a="http://schemas.openxmlformats.org/drawingml/2006/main">
            <a:ext uri="{FF2B5EF4-FFF2-40B4-BE49-F238E27FC236}">
              <a16:creationId xmlns:a16="http://schemas.microsoft.com/office/drawing/2014/main" id="{FAC926A8-0635-4CE5-95AB-7266F1D16E9F}"/>
            </a:ext>
          </a:extLst>
        </cdr:cNvPr>
        <cdr:cNvSpPr txBox="1"/>
      </cdr:nvSpPr>
      <cdr:spPr>
        <a:xfrm xmlns:a="http://schemas.openxmlformats.org/drawingml/2006/main">
          <a:off x="3926882" y="2926746"/>
          <a:ext cx="986508" cy="42364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1.51</a:t>
          </a:r>
          <a:br>
            <a:rPr lang="en-US" sz="1000" b="0" dirty="0">
              <a:solidFill>
                <a:schemeClr val="accent2"/>
              </a:solidFill>
            </a:rPr>
          </a:br>
          <a:r>
            <a:rPr lang="en-US" sz="1000" b="0" dirty="0">
              <a:solidFill>
                <a:schemeClr val="accent2"/>
              </a:solidFill>
            </a:rPr>
            <a:t>(0.66</a:t>
          </a:r>
          <a:r>
            <a:rPr lang="en-US" sz="1000" b="0" dirty="0">
              <a:solidFill>
                <a:schemeClr val="accent2"/>
              </a:solidFill>
              <a:latin typeface="Arial" panose="020B0604020202020204" pitchFamily="34" charset="0"/>
              <a:cs typeface="Arial" panose="020B0604020202020204" pitchFamily="34" charset="0"/>
            </a:rPr>
            <a:t>–</a:t>
          </a:r>
          <a:r>
            <a:rPr lang="en-US" sz="1000" dirty="0">
              <a:solidFill>
                <a:schemeClr val="accent2"/>
              </a:solidFill>
            </a:rPr>
            <a:t>3</a:t>
          </a:r>
          <a:r>
            <a:rPr lang="en-US" sz="1000" b="0" dirty="0">
              <a:solidFill>
                <a:schemeClr val="accent2"/>
              </a:solidFill>
            </a:rPr>
            <a:t>.43)</a:t>
          </a:r>
        </a:p>
      </cdr:txBody>
    </cdr:sp>
  </cdr:relSizeAnchor>
</c:userShapes>
</file>

<file path=ppt/drawings/drawing8.xml><?xml version="1.0" encoding="utf-8"?>
<c:userShapes xmlns:c="http://schemas.openxmlformats.org/drawingml/2006/chart">
  <cdr:relSizeAnchor xmlns:cdr="http://schemas.openxmlformats.org/drawingml/2006/chartDrawing">
    <cdr:from>
      <cdr:x>0.09057</cdr:x>
      <cdr:y>0.22151</cdr:y>
    </cdr:from>
    <cdr:to>
      <cdr:x>0.2647</cdr:x>
      <cdr:y>0.29858</cdr:y>
    </cdr:to>
    <cdr:sp macro="" textlink="">
      <cdr:nvSpPr>
        <cdr:cNvPr id="7" name="TextBox 8">
          <a:extLst xmlns:a="http://schemas.openxmlformats.org/drawingml/2006/main">
            <a:ext uri="{FF2B5EF4-FFF2-40B4-BE49-F238E27FC236}">
              <a16:creationId xmlns:a16="http://schemas.microsoft.com/office/drawing/2014/main" id="{206FBF23-3380-C941-867A-992BD6C5934B}"/>
            </a:ext>
          </a:extLst>
        </cdr:cNvPr>
        <cdr:cNvSpPr txBox="1"/>
      </cdr:nvSpPr>
      <cdr:spPr>
        <a:xfrm xmlns:a="http://schemas.openxmlformats.org/drawingml/2006/main">
          <a:off x="472772" y="1149982"/>
          <a:ext cx="908906"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0" dirty="0">
              <a:solidFill>
                <a:schemeClr val="accent2"/>
              </a:solidFill>
            </a:rPr>
            <a:t>0.97</a:t>
          </a:r>
          <a:br>
            <a:rPr lang="en-US" sz="1000" b="0" dirty="0">
              <a:solidFill>
                <a:schemeClr val="accent2"/>
              </a:solidFill>
            </a:rPr>
          </a:br>
          <a:r>
            <a:rPr lang="en-US" sz="1000" b="0" dirty="0">
              <a:solidFill>
                <a:schemeClr val="accent2"/>
              </a:solidFill>
            </a:rPr>
            <a:t>(0.65</a:t>
          </a:r>
          <a:r>
            <a:rPr lang="en-US" sz="1000" b="0" dirty="0">
              <a:solidFill>
                <a:schemeClr val="accent2"/>
              </a:solidFill>
              <a:latin typeface="Arial" panose="020B0604020202020204" pitchFamily="34" charset="0"/>
              <a:cs typeface="Arial" panose="020B0604020202020204" pitchFamily="34" charset="0"/>
            </a:rPr>
            <a:t>–</a:t>
          </a:r>
          <a:r>
            <a:rPr lang="en-US" sz="1000" b="0" dirty="0">
              <a:solidFill>
                <a:schemeClr val="accent2"/>
              </a:solidFill>
            </a:rPr>
            <a:t>1.45)</a:t>
          </a:r>
        </a:p>
      </cdr:txBody>
    </cdr:sp>
  </cdr:relSizeAnchor>
  <cdr:relSizeAnchor xmlns:cdr="http://schemas.openxmlformats.org/drawingml/2006/chartDrawing">
    <cdr:from>
      <cdr:x>0.18758</cdr:x>
      <cdr:y>0.45044</cdr:y>
    </cdr:from>
    <cdr:to>
      <cdr:x>0.35899</cdr:x>
      <cdr:y>0.52751</cdr:y>
    </cdr:to>
    <cdr:sp macro="" textlink="">
      <cdr:nvSpPr>
        <cdr:cNvPr id="8" name="TextBox 8">
          <a:extLst xmlns:a="http://schemas.openxmlformats.org/drawingml/2006/main">
            <a:ext uri="{FF2B5EF4-FFF2-40B4-BE49-F238E27FC236}">
              <a16:creationId xmlns:a16="http://schemas.microsoft.com/office/drawing/2014/main" id="{88770AB8-631C-41DA-80C8-06897FD91DC6}"/>
            </a:ext>
          </a:extLst>
        </cdr:cNvPr>
        <cdr:cNvSpPr txBox="1"/>
      </cdr:nvSpPr>
      <cdr:spPr>
        <a:xfrm xmlns:a="http://schemas.openxmlformats.org/drawingml/2006/main">
          <a:off x="979124" y="2338487"/>
          <a:ext cx="894708"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0.53</a:t>
          </a:r>
          <a:br>
            <a:rPr lang="en-US" sz="1000" b="0" dirty="0">
              <a:solidFill>
                <a:schemeClr val="accent2"/>
              </a:solidFill>
            </a:rPr>
          </a:br>
          <a:r>
            <a:rPr lang="en-US" sz="1000" b="0" dirty="0">
              <a:solidFill>
                <a:schemeClr val="accent2"/>
              </a:solidFill>
            </a:rPr>
            <a:t>(0.31</a:t>
          </a:r>
          <a:r>
            <a:rPr lang="en-US" sz="1000" b="0" dirty="0">
              <a:solidFill>
                <a:schemeClr val="accent2"/>
              </a:solidFill>
              <a:latin typeface="Arial" panose="020B0604020202020204" pitchFamily="34" charset="0"/>
              <a:cs typeface="Arial" panose="020B0604020202020204" pitchFamily="34" charset="0"/>
            </a:rPr>
            <a:t>–</a:t>
          </a:r>
          <a:r>
            <a:rPr lang="en-US" sz="1000" dirty="0">
              <a:solidFill>
                <a:schemeClr val="accent2"/>
              </a:solidFill>
            </a:rPr>
            <a:t>0.90</a:t>
          </a:r>
          <a:r>
            <a:rPr lang="en-US" sz="1000" b="0" dirty="0">
              <a:solidFill>
                <a:schemeClr val="accent2"/>
              </a:solidFill>
            </a:rPr>
            <a:t>)</a:t>
          </a:r>
        </a:p>
      </cdr:txBody>
    </cdr:sp>
  </cdr:relSizeAnchor>
  <cdr:relSizeAnchor xmlns:cdr="http://schemas.openxmlformats.org/drawingml/2006/chartDrawing">
    <cdr:from>
      <cdr:x>0.28965</cdr:x>
      <cdr:y>0.5</cdr:y>
    </cdr:from>
    <cdr:to>
      <cdr:x>0.4592</cdr:x>
      <cdr:y>0.57707</cdr:y>
    </cdr:to>
    <cdr:sp macro="" textlink="">
      <cdr:nvSpPr>
        <cdr:cNvPr id="9" name="TextBox 8">
          <a:extLst xmlns:a="http://schemas.openxmlformats.org/drawingml/2006/main">
            <a:ext uri="{FF2B5EF4-FFF2-40B4-BE49-F238E27FC236}">
              <a16:creationId xmlns:a16="http://schemas.microsoft.com/office/drawing/2014/main" id="{053B04F0-FF31-4A80-B586-1C2F6BAC8377}"/>
            </a:ext>
          </a:extLst>
        </cdr:cNvPr>
        <cdr:cNvSpPr txBox="1"/>
      </cdr:nvSpPr>
      <cdr:spPr>
        <a:xfrm xmlns:a="http://schemas.openxmlformats.org/drawingml/2006/main">
          <a:off x="1511887" y="2595772"/>
          <a:ext cx="88500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0.42</a:t>
          </a:r>
          <a:br>
            <a:rPr lang="en-US" sz="1000" b="0" dirty="0">
              <a:solidFill>
                <a:schemeClr val="accent2"/>
              </a:solidFill>
            </a:rPr>
          </a:br>
          <a:r>
            <a:rPr lang="en-US" sz="1000" b="0" dirty="0">
              <a:solidFill>
                <a:schemeClr val="accent2"/>
              </a:solidFill>
            </a:rPr>
            <a:t>(0.23</a:t>
          </a:r>
          <a:r>
            <a:rPr lang="en-US" sz="1000" b="0" dirty="0">
              <a:solidFill>
                <a:schemeClr val="accent2"/>
              </a:solidFill>
              <a:latin typeface="Arial" panose="020B0604020202020204" pitchFamily="34" charset="0"/>
              <a:cs typeface="Arial" panose="020B0604020202020204" pitchFamily="34" charset="0"/>
            </a:rPr>
            <a:t>–</a:t>
          </a:r>
          <a:r>
            <a:rPr lang="en-US" sz="1000" dirty="0">
              <a:solidFill>
                <a:schemeClr val="accent2"/>
              </a:solidFill>
            </a:rPr>
            <a:t>0.76</a:t>
          </a:r>
          <a:r>
            <a:rPr lang="en-US" sz="1000" b="0" dirty="0">
              <a:solidFill>
                <a:schemeClr val="accent2"/>
              </a:solidFill>
            </a:rPr>
            <a:t>)</a:t>
          </a:r>
        </a:p>
      </cdr:txBody>
    </cdr:sp>
  </cdr:relSizeAnchor>
  <cdr:relSizeAnchor xmlns:cdr="http://schemas.openxmlformats.org/drawingml/2006/chartDrawing">
    <cdr:from>
      <cdr:x>0.41977</cdr:x>
      <cdr:y>0.52503</cdr:y>
    </cdr:from>
    <cdr:to>
      <cdr:x>0.58022</cdr:x>
      <cdr:y>0.6021</cdr:y>
    </cdr:to>
    <cdr:sp macro="" textlink="">
      <cdr:nvSpPr>
        <cdr:cNvPr id="10" name="TextBox 1">
          <a:extLst xmlns:a="http://schemas.openxmlformats.org/drawingml/2006/main">
            <a:ext uri="{FF2B5EF4-FFF2-40B4-BE49-F238E27FC236}">
              <a16:creationId xmlns:a16="http://schemas.microsoft.com/office/drawing/2014/main" id="{2C950059-DB83-4EDE-9654-9CDA1979A2B9}"/>
            </a:ext>
          </a:extLst>
        </cdr:cNvPr>
        <cdr:cNvSpPr txBox="1"/>
      </cdr:nvSpPr>
      <cdr:spPr>
        <a:xfrm xmlns:a="http://schemas.openxmlformats.org/drawingml/2006/main">
          <a:off x="2191099" y="2725726"/>
          <a:ext cx="837501"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0.37</a:t>
          </a:r>
          <a:br>
            <a:rPr lang="en-US" sz="1000" b="0" dirty="0">
              <a:solidFill>
                <a:schemeClr val="accent2"/>
              </a:solidFill>
            </a:rPr>
          </a:br>
          <a:r>
            <a:rPr lang="en-US" sz="1000" b="0" dirty="0">
              <a:solidFill>
                <a:schemeClr val="accent2"/>
              </a:solidFill>
            </a:rPr>
            <a:t>(0.19</a:t>
          </a:r>
          <a:r>
            <a:rPr lang="en-US" sz="1000" b="0" dirty="0">
              <a:solidFill>
                <a:schemeClr val="accent2"/>
              </a:solidFill>
              <a:latin typeface="Arial" panose="020B0604020202020204" pitchFamily="34" charset="0"/>
              <a:cs typeface="Arial" panose="020B0604020202020204" pitchFamily="34" charset="0"/>
            </a:rPr>
            <a:t>–0.69</a:t>
          </a:r>
          <a:r>
            <a:rPr lang="en-US" sz="1000" b="0" dirty="0">
              <a:solidFill>
                <a:schemeClr val="accent2"/>
              </a:solidFill>
            </a:rPr>
            <a:t>)</a:t>
          </a:r>
        </a:p>
      </cdr:txBody>
    </cdr:sp>
  </cdr:relSizeAnchor>
  <cdr:relSizeAnchor xmlns:cdr="http://schemas.openxmlformats.org/drawingml/2006/chartDrawing">
    <cdr:from>
      <cdr:x>0.52132</cdr:x>
      <cdr:y>0.11481</cdr:y>
    </cdr:from>
    <cdr:to>
      <cdr:x>0.6845</cdr:x>
      <cdr:y>0.19188</cdr:y>
    </cdr:to>
    <cdr:sp macro="" textlink="">
      <cdr:nvSpPr>
        <cdr:cNvPr id="11" name="TextBox 1">
          <a:extLst xmlns:a="http://schemas.openxmlformats.org/drawingml/2006/main">
            <a:ext uri="{FF2B5EF4-FFF2-40B4-BE49-F238E27FC236}">
              <a16:creationId xmlns:a16="http://schemas.microsoft.com/office/drawing/2014/main" id="{A001E992-F04B-451C-8AC1-485583642BC3}"/>
            </a:ext>
          </a:extLst>
        </cdr:cNvPr>
        <cdr:cNvSpPr txBox="1"/>
      </cdr:nvSpPr>
      <cdr:spPr>
        <a:xfrm xmlns:a="http://schemas.openxmlformats.org/drawingml/2006/main">
          <a:off x="2721113" y="596027"/>
          <a:ext cx="851751" cy="40011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1.00</a:t>
          </a:r>
          <a:br>
            <a:rPr lang="en-US" sz="1000" b="0" dirty="0">
              <a:solidFill>
                <a:schemeClr val="accent2"/>
              </a:solidFill>
            </a:rPr>
          </a:br>
          <a:r>
            <a:rPr lang="en-US" sz="1000" b="0" dirty="0">
              <a:solidFill>
                <a:schemeClr val="accent2"/>
              </a:solidFill>
            </a:rPr>
            <a:t>(0.51</a:t>
          </a:r>
          <a:r>
            <a:rPr lang="en-US" sz="1000" b="0" dirty="0">
              <a:solidFill>
                <a:schemeClr val="accent2"/>
              </a:solidFill>
              <a:latin typeface="Arial" panose="020B0604020202020204" pitchFamily="34" charset="0"/>
              <a:cs typeface="Arial" panose="020B0604020202020204" pitchFamily="34" charset="0"/>
            </a:rPr>
            <a:t>–</a:t>
          </a:r>
          <a:r>
            <a:rPr lang="en-US" sz="1000" dirty="0">
              <a:solidFill>
                <a:schemeClr val="accent2"/>
              </a:solidFill>
            </a:rPr>
            <a:t>1.97</a:t>
          </a:r>
          <a:r>
            <a:rPr lang="en-US" sz="1000" b="0" dirty="0">
              <a:solidFill>
                <a:schemeClr val="accent2"/>
              </a:solidFill>
            </a:rPr>
            <a:t>)</a:t>
          </a:r>
        </a:p>
      </cdr:txBody>
    </cdr:sp>
  </cdr:relSizeAnchor>
  <cdr:relSizeAnchor xmlns:cdr="http://schemas.openxmlformats.org/drawingml/2006/chartDrawing">
    <cdr:from>
      <cdr:x>0.6162</cdr:x>
      <cdr:y>0.14845</cdr:y>
    </cdr:from>
    <cdr:to>
      <cdr:x>0.80307</cdr:x>
      <cdr:y>0.22552</cdr:y>
    </cdr:to>
    <cdr:sp macro="" textlink="">
      <cdr:nvSpPr>
        <cdr:cNvPr id="12" name="TextBox 1">
          <a:extLst xmlns:a="http://schemas.openxmlformats.org/drawingml/2006/main">
            <a:ext uri="{FF2B5EF4-FFF2-40B4-BE49-F238E27FC236}">
              <a16:creationId xmlns:a16="http://schemas.microsoft.com/office/drawing/2014/main" id="{FAC926A8-0635-4CE5-95AB-7266F1D16E9F}"/>
            </a:ext>
          </a:extLst>
        </cdr:cNvPr>
        <cdr:cNvSpPr txBox="1"/>
      </cdr:nvSpPr>
      <cdr:spPr>
        <a:xfrm xmlns:a="http://schemas.openxmlformats.org/drawingml/2006/main">
          <a:off x="3216392" y="770683"/>
          <a:ext cx="975405" cy="4001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1.15</a:t>
          </a:r>
          <a:br>
            <a:rPr lang="en-US" sz="1000" b="0" dirty="0">
              <a:solidFill>
                <a:schemeClr val="accent2"/>
              </a:solidFill>
            </a:rPr>
          </a:br>
          <a:r>
            <a:rPr lang="en-US" sz="1000" b="0" dirty="0">
              <a:solidFill>
                <a:schemeClr val="accent2"/>
              </a:solidFill>
            </a:rPr>
            <a:t>(0.78</a:t>
          </a:r>
          <a:r>
            <a:rPr lang="en-US" sz="1000" b="0" dirty="0">
              <a:solidFill>
                <a:schemeClr val="accent2"/>
              </a:solidFill>
              <a:latin typeface="Arial" panose="020B0604020202020204" pitchFamily="34" charset="0"/>
              <a:cs typeface="Arial" panose="020B0604020202020204" pitchFamily="34" charset="0"/>
            </a:rPr>
            <a:t>–</a:t>
          </a:r>
          <a:r>
            <a:rPr lang="en-US" sz="1000" dirty="0">
              <a:solidFill>
                <a:schemeClr val="accent2"/>
              </a:solidFill>
            </a:rPr>
            <a:t>1.70</a:t>
          </a:r>
          <a:r>
            <a:rPr lang="en-US" sz="1000" b="0" dirty="0">
              <a:solidFill>
                <a:schemeClr val="accent2"/>
              </a:solidFill>
            </a:rPr>
            <a:t>)</a:t>
          </a:r>
        </a:p>
      </cdr:txBody>
    </cdr:sp>
  </cdr:relSizeAnchor>
  <cdr:relSizeAnchor xmlns:cdr="http://schemas.openxmlformats.org/drawingml/2006/chartDrawing">
    <cdr:from>
      <cdr:x>0.72986</cdr:x>
      <cdr:y>0.53928</cdr:y>
    </cdr:from>
    <cdr:to>
      <cdr:x>0.91673</cdr:x>
      <cdr:y>0.61635</cdr:y>
    </cdr:to>
    <cdr:sp macro="" textlink="">
      <cdr:nvSpPr>
        <cdr:cNvPr id="13" name="TextBox 1">
          <a:extLst xmlns:a="http://schemas.openxmlformats.org/drawingml/2006/main">
            <a:ext uri="{FF2B5EF4-FFF2-40B4-BE49-F238E27FC236}">
              <a16:creationId xmlns:a16="http://schemas.microsoft.com/office/drawing/2014/main" id="{584F61E6-9026-4CB1-852E-89C3D9C7A470}"/>
            </a:ext>
          </a:extLst>
        </cdr:cNvPr>
        <cdr:cNvSpPr txBox="1"/>
      </cdr:nvSpPr>
      <cdr:spPr>
        <a:xfrm xmlns:a="http://schemas.openxmlformats.org/drawingml/2006/main">
          <a:off x="3809663" y="2799679"/>
          <a:ext cx="975405"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accent2"/>
              </a:solidFill>
            </a:rPr>
            <a:t>0.30</a:t>
          </a:r>
          <a:br>
            <a:rPr lang="en-US" sz="1000" b="0" dirty="0">
              <a:solidFill>
                <a:schemeClr val="accent2"/>
              </a:solidFill>
            </a:rPr>
          </a:br>
          <a:r>
            <a:rPr lang="en-US" sz="1000" b="0" dirty="0">
              <a:solidFill>
                <a:schemeClr val="accent2"/>
              </a:solidFill>
            </a:rPr>
            <a:t>(0.15</a:t>
          </a:r>
          <a:r>
            <a:rPr lang="en-US" sz="1000" b="0" dirty="0">
              <a:solidFill>
                <a:schemeClr val="accent2"/>
              </a:solidFill>
              <a:latin typeface="Arial" panose="020B0604020202020204" pitchFamily="34" charset="0"/>
              <a:cs typeface="Arial" panose="020B0604020202020204" pitchFamily="34" charset="0"/>
            </a:rPr>
            <a:t>–</a:t>
          </a:r>
          <a:r>
            <a:rPr lang="en-US" sz="1000" dirty="0">
              <a:solidFill>
                <a:schemeClr val="accent2"/>
              </a:solidFill>
            </a:rPr>
            <a:t>0.62</a:t>
          </a:r>
          <a:r>
            <a:rPr lang="en-US" sz="1000" b="0" dirty="0">
              <a:solidFill>
                <a:schemeClr val="accent2"/>
              </a:solidFill>
            </a:rPr>
            <a:t>)</a:t>
          </a:r>
        </a:p>
      </cdr:txBody>
    </cdr:sp>
  </cdr:relSizeAnchor>
  <cdr:relSizeAnchor xmlns:cdr="http://schemas.openxmlformats.org/drawingml/2006/chartDrawing">
    <cdr:from>
      <cdr:x>0.3952</cdr:x>
      <cdr:y>0.06401</cdr:y>
    </cdr:from>
    <cdr:to>
      <cdr:x>0.55838</cdr:x>
      <cdr:y>0.11144</cdr:y>
    </cdr:to>
    <cdr:sp macro="" textlink="">
      <cdr:nvSpPr>
        <cdr:cNvPr id="14" name="TextBox 1">
          <a:extLst xmlns:a="http://schemas.openxmlformats.org/drawingml/2006/main">
            <a:ext uri="{FF2B5EF4-FFF2-40B4-BE49-F238E27FC236}">
              <a16:creationId xmlns:a16="http://schemas.microsoft.com/office/drawing/2014/main" id="{9BAFB84D-CAF1-41BF-9158-ED419A18F6B4}"/>
            </a:ext>
          </a:extLst>
        </cdr:cNvPr>
        <cdr:cNvSpPr txBox="1"/>
      </cdr:nvSpPr>
      <cdr:spPr>
        <a:xfrm xmlns:a="http://schemas.openxmlformats.org/drawingml/2006/main">
          <a:off x="2062830" y="332308"/>
          <a:ext cx="851751"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i="1" dirty="0">
              <a:solidFill>
                <a:schemeClr val="accent2"/>
              </a:solidFill>
            </a:rPr>
            <a:t>p&lt;0.001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71039-9B24-450A-BC14-31541B185D0D}" type="datetimeFigureOut">
              <a:rPr lang="en-US" smtClean="0"/>
              <a:t>2/21/24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1058C-1380-48A1-821F-D7855D34BCDB}" type="slidenum">
              <a:rPr lang="en-US" smtClean="0"/>
              <a:t>‹#›</a:t>
            </a:fld>
            <a:endParaRPr lang="en-US"/>
          </a:p>
        </p:txBody>
      </p:sp>
    </p:spTree>
    <p:extLst>
      <p:ext uri="{BB962C8B-B14F-4D97-AF65-F5344CB8AC3E}">
        <p14:creationId xmlns:p14="http://schemas.microsoft.com/office/powerpoint/2010/main" val="232218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61574-CA73-448F-9B85-1251A005BD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365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3CE37-8989-471A-BC57-D3CAAD03839D}" type="slidenum">
              <a:rPr lang="en-US" smtClean="0"/>
              <a:pPr/>
              <a:t>21</a:t>
            </a:fld>
            <a:endParaRPr lang="en-US" dirty="0"/>
          </a:p>
        </p:txBody>
      </p:sp>
    </p:spTree>
    <p:extLst>
      <p:ext uri="{BB962C8B-B14F-4D97-AF65-F5344CB8AC3E}">
        <p14:creationId xmlns:p14="http://schemas.microsoft.com/office/powerpoint/2010/main" val="3128885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687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3CE37-8989-471A-BC57-D3CAAD03839D}" type="slidenum">
              <a:rPr lang="en-US" smtClean="0"/>
              <a:pPr/>
              <a:t>7</a:t>
            </a:fld>
            <a:endParaRPr lang="en-US" dirty="0"/>
          </a:p>
        </p:txBody>
      </p:sp>
    </p:spTree>
    <p:extLst>
      <p:ext uri="{BB962C8B-B14F-4D97-AF65-F5344CB8AC3E}">
        <p14:creationId xmlns:p14="http://schemas.microsoft.com/office/powerpoint/2010/main" val="759312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3CE37-8989-471A-BC57-D3CAAD03839D}" type="slidenum">
              <a:rPr lang="en-US" smtClean="0"/>
              <a:pPr/>
              <a:t>9</a:t>
            </a:fld>
            <a:endParaRPr lang="en-US" dirty="0"/>
          </a:p>
        </p:txBody>
      </p:sp>
    </p:spTree>
    <p:extLst>
      <p:ext uri="{BB962C8B-B14F-4D97-AF65-F5344CB8AC3E}">
        <p14:creationId xmlns:p14="http://schemas.microsoft.com/office/powerpoint/2010/main" val="3868006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3CE37-8989-471A-BC57-D3CAAD03839D}" type="slidenum">
              <a:rPr lang="en-US" smtClean="0"/>
              <a:pPr/>
              <a:t>11</a:t>
            </a:fld>
            <a:endParaRPr lang="en-US" dirty="0"/>
          </a:p>
        </p:txBody>
      </p:sp>
    </p:spTree>
    <p:extLst>
      <p:ext uri="{BB962C8B-B14F-4D97-AF65-F5344CB8AC3E}">
        <p14:creationId xmlns:p14="http://schemas.microsoft.com/office/powerpoint/2010/main" val="1157107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3CE37-8989-471A-BC57-D3CAAD03839D}" type="slidenum">
              <a:rPr kumimoji="0" lang="en-US" sz="7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7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330029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3CE37-8989-471A-BC57-D3CAAD03839D}" type="slidenum">
              <a:rPr lang="en-US" smtClean="0"/>
              <a:pPr/>
              <a:t>14</a:t>
            </a:fld>
            <a:endParaRPr lang="en-US" dirty="0"/>
          </a:p>
        </p:txBody>
      </p:sp>
    </p:spTree>
    <p:extLst>
      <p:ext uri="{BB962C8B-B14F-4D97-AF65-F5344CB8AC3E}">
        <p14:creationId xmlns:p14="http://schemas.microsoft.com/office/powerpoint/2010/main" val="3137141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61574-CA73-448F-9B85-1251A005BD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323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61574-CA73-448F-9B85-1251A005BD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97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61574-CA73-448F-9B85-1251A005BD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9440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917845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40222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954205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681857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359296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768332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428288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91788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B073-E9A2-055C-DE84-835E1A2FE8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678F3E-F03D-E13C-C9D0-A2DBA91B82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A31D40-4FF1-13EA-307C-3C4671F2BC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DD0C212-7D04-EFB1-5871-78064256130B}"/>
              </a:ext>
            </a:extLst>
          </p:cNvPr>
          <p:cNvSpPr>
            <a:spLocks noGrp="1"/>
          </p:cNvSpPr>
          <p:nvPr>
            <p:ph type="ftr" sz="quarter" idx="11"/>
          </p:nvPr>
        </p:nvSpPr>
        <p:spPr/>
        <p:txBody>
          <a:bodyPr/>
          <a:lstStyle/>
          <a:p>
            <a:r>
              <a:rPr lang="en-US"/>
              <a:t>This algorithm does not apply to patients who recieve acute thrombolysis.</a:t>
            </a:r>
          </a:p>
        </p:txBody>
      </p:sp>
      <p:sp>
        <p:nvSpPr>
          <p:cNvPr id="6" name="Slide Number Placeholder 5">
            <a:extLst>
              <a:ext uri="{FF2B5EF4-FFF2-40B4-BE49-F238E27FC236}">
                <a16:creationId xmlns:a16="http://schemas.microsoft.com/office/drawing/2014/main" id="{3FD66335-5B0C-371E-BF99-1A60C8B8BBAB}"/>
              </a:ext>
            </a:extLst>
          </p:cNvPr>
          <p:cNvSpPr>
            <a:spLocks noGrp="1"/>
          </p:cNvSpPr>
          <p:nvPr>
            <p:ph type="sldNum" sz="quarter" idx="12"/>
          </p:nvPr>
        </p:nvSpPr>
        <p:spPr/>
        <p:txBody>
          <a:bodyPr/>
          <a:lstStyle/>
          <a:p>
            <a:fld id="{77DD1E3B-758D-4181-A05A-DF91E2114890}" type="slidenum">
              <a:rPr lang="en-US" smtClean="0"/>
              <a:t>‹#›</a:t>
            </a:fld>
            <a:endParaRPr lang="en-US"/>
          </a:p>
        </p:txBody>
      </p:sp>
    </p:spTree>
    <p:extLst>
      <p:ext uri="{BB962C8B-B14F-4D97-AF65-F5344CB8AC3E}">
        <p14:creationId xmlns:p14="http://schemas.microsoft.com/office/powerpoint/2010/main" val="3132629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41168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0474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697128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54609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37354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08610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02458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56253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62898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38303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4638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2/21/24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44996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834220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901611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478519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444928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178078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604669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840180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3806387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93871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856211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7330634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4003814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3783031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6459644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035117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4794338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8220203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386271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72249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7571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52644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95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63093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38771636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3" r:id="rId17"/>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2/21/24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55780065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150990505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8.png"/><Relationship Id="rId7"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48"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image" Target="../media/image19.png"/><Relationship Id="rId3" Type="http://schemas.openxmlformats.org/officeDocument/2006/relationships/tags" Target="../tags/tag13.xml"/><Relationship Id="rId21" Type="http://schemas.openxmlformats.org/officeDocument/2006/relationships/slideLayout" Target="../slideLayouts/slideLayout7.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image" Target="../media/image18.png"/><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image" Target="../media/image36.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image" Target="../media/image35.emf"/><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oleObject" Target="../embeddings/oleObject1.bin"/><Relationship Id="rId28" Type="http://schemas.openxmlformats.org/officeDocument/2006/relationships/image" Target="../media/image21.png"/><Relationship Id="rId10" Type="http://schemas.openxmlformats.org/officeDocument/2006/relationships/tags" Target="../tags/tag20.xml"/><Relationship Id="rId19" Type="http://schemas.openxmlformats.org/officeDocument/2006/relationships/tags" Target="../tags/tag29.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notesSlide" Target="../notesSlides/notesSlide11.xml"/><Relationship Id="rId27"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8.jpeg"/><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18.png"/><Relationship Id="rId5" Type="http://schemas.openxmlformats.org/officeDocument/2006/relationships/image" Target="../media/image35.emf"/><Relationship Id="rId4" Type="http://schemas.openxmlformats.org/officeDocument/2006/relationships/oleObject" Target="../embeddings/oleObject2.bin"/><Relationship Id="rId9"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35.emf"/></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45.png"/><Relationship Id="rId7" Type="http://schemas.openxmlformats.org/officeDocument/2006/relationships/hyperlink" Target="http://www.mededonthego.com/" TargetMode="External"/><Relationship Id="rId2" Type="http://schemas.openxmlformats.org/officeDocument/2006/relationships/notesSlide" Target="../notesSlides/notesSlide12.xml"/><Relationship Id="rId1" Type="http://schemas.openxmlformats.org/officeDocument/2006/relationships/slideLayout" Target="../slideLayouts/slideLayout36.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14.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20.png"/><Relationship Id="rId5" Type="http://schemas.openxmlformats.org/officeDocument/2006/relationships/image" Target="../media/image12.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png"/><Relationship Id="rId7" Type="http://schemas.openxmlformats.org/officeDocument/2006/relationships/image" Target="../media/image15.sv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2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1A6B9C-F597-8D00-9079-60EA47AD8087}"/>
              </a:ext>
            </a:extLst>
          </p:cNvPr>
          <p:cNvSpPr>
            <a:spLocks noGrp="1"/>
          </p:cNvSpPr>
          <p:nvPr>
            <p:ph type="title"/>
          </p:nvPr>
        </p:nvSpPr>
        <p:spPr>
          <a:xfrm>
            <a:off x="831850" y="1101482"/>
            <a:ext cx="10515600" cy="2825748"/>
          </a:xfrm>
        </p:spPr>
        <p:txBody>
          <a:bodyPr>
            <a:normAutofit/>
          </a:bodyPr>
          <a:lstStyle/>
          <a:p>
            <a:r>
              <a:rPr lang="en-US" dirty="0"/>
              <a:t>The Path Forward – </a:t>
            </a:r>
            <a:br>
              <a:rPr lang="en-US" dirty="0"/>
            </a:br>
            <a:r>
              <a:rPr lang="en-US" dirty="0"/>
              <a:t>What’s on the Horizon?</a:t>
            </a:r>
            <a:br>
              <a:rPr lang="en-US" dirty="0"/>
            </a:br>
            <a:r>
              <a:rPr lang="en-US" dirty="0"/>
              <a:t>Factor XI </a:t>
            </a:r>
          </a:p>
        </p:txBody>
      </p:sp>
      <p:sp>
        <p:nvSpPr>
          <p:cNvPr id="7" name="Text Placeholder 6">
            <a:extLst>
              <a:ext uri="{FF2B5EF4-FFF2-40B4-BE49-F238E27FC236}">
                <a16:creationId xmlns:a16="http://schemas.microsoft.com/office/drawing/2014/main" id="{F9CCE8CE-4AD5-48F0-F1E2-FFB55ECA9D4A}"/>
              </a:ext>
            </a:extLst>
          </p:cNvPr>
          <p:cNvSpPr>
            <a:spLocks noGrp="1"/>
          </p:cNvSpPr>
          <p:nvPr>
            <p:ph type="body" idx="1"/>
          </p:nvPr>
        </p:nvSpPr>
        <p:spPr>
          <a:xfrm>
            <a:off x="831850" y="4208338"/>
            <a:ext cx="10515600" cy="1766887"/>
          </a:xfrm>
        </p:spPr>
        <p:txBody>
          <a:bodyPr/>
          <a:lstStyle/>
          <a:p>
            <a:r>
              <a:rPr lang="en-US" dirty="0"/>
              <a:t>Manesh R. Patel MD</a:t>
            </a:r>
          </a:p>
          <a:p>
            <a:r>
              <a:rPr lang="en-US" dirty="0"/>
              <a:t>Chief, Division of Cardiology</a:t>
            </a:r>
          </a:p>
          <a:p>
            <a:r>
              <a:rPr lang="en-US" dirty="0"/>
              <a:t>Director Duke Heart Center</a:t>
            </a:r>
          </a:p>
          <a:p>
            <a:r>
              <a:rPr lang="en-US" dirty="0"/>
              <a:t>Duke University  </a:t>
            </a:r>
          </a:p>
          <a:p>
            <a:endParaRPr lang="en-US"/>
          </a:p>
        </p:txBody>
      </p:sp>
    </p:spTree>
    <p:extLst>
      <p:ext uri="{BB962C8B-B14F-4D97-AF65-F5344CB8AC3E}">
        <p14:creationId xmlns:p14="http://schemas.microsoft.com/office/powerpoint/2010/main" val="582915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93536-9D59-A263-9EDC-FBB0D7CDAD11}"/>
              </a:ext>
            </a:extLst>
          </p:cNvPr>
          <p:cNvSpPr>
            <a:spLocks noGrp="1"/>
          </p:cNvSpPr>
          <p:nvPr>
            <p:ph type="title"/>
          </p:nvPr>
        </p:nvSpPr>
        <p:spPr/>
        <p:txBody>
          <a:bodyPr>
            <a:noAutofit/>
          </a:bodyPr>
          <a:lstStyle/>
          <a:p>
            <a:r>
              <a:rPr lang="en-US" dirty="0"/>
              <a:t>The Preclinical and Observational </a:t>
            </a:r>
            <a:br>
              <a:rPr lang="en-US" dirty="0"/>
            </a:br>
            <a:r>
              <a:rPr lang="en-US" dirty="0"/>
              <a:t>Data Supporting Factor XI as a Target for Therapy </a:t>
            </a:r>
          </a:p>
        </p:txBody>
      </p:sp>
    </p:spTree>
    <p:extLst>
      <p:ext uri="{BB962C8B-B14F-4D97-AF65-F5344CB8AC3E}">
        <p14:creationId xmlns:p14="http://schemas.microsoft.com/office/powerpoint/2010/main" val="3753064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p:cNvSpPr>
            <a:spLocks noChangeArrowheads="1"/>
          </p:cNvSpPr>
          <p:nvPr>
            <p:custDataLst>
              <p:tags r:id="rId1"/>
            </p:custDataLst>
          </p:nvPr>
        </p:nvSpPr>
        <p:spPr bwMode="auto">
          <a:xfrm>
            <a:off x="2985659" y="2636450"/>
            <a:ext cx="9019762" cy="526697"/>
          </a:xfrm>
          <a:prstGeom prst="roundRect">
            <a:avLst>
              <a:gd name="adj" fmla="val 0"/>
            </a:avLst>
          </a:prstGeom>
          <a:solidFill>
            <a:schemeClr val="bg1">
              <a:lumMod val="85000"/>
            </a:schemeClr>
          </a:solidFill>
          <a:ln w="9525" algn="ctr">
            <a:noFill/>
            <a:round/>
            <a:headEnd/>
            <a:tailEnd/>
          </a:ln>
          <a:effectLst/>
        </p:spPr>
        <p:txBody>
          <a:bodyPr lIns="274320" tIns="53963" rIns="91440" bIns="53963" anchor="ctr"/>
          <a:lstStyle/>
          <a:p>
            <a:pPr marL="177800" indent="-177800" defTabSz="685526">
              <a:spcBef>
                <a:spcPts val="300"/>
              </a:spcBef>
              <a:buClr>
                <a:schemeClr val="accent3"/>
              </a:buClr>
              <a:buSzPct val="100000"/>
              <a:buFont typeface="Arial" charset="0"/>
              <a:buChar char="•"/>
              <a:tabLst>
                <a:tab pos="1238250" algn="l"/>
              </a:tabLst>
            </a:pPr>
            <a:r>
              <a:rPr lang="en-US" altLang="de-DE" sz="1400" dirty="0">
                <a:solidFill>
                  <a:schemeClr val="tx1">
                    <a:lumMod val="75000"/>
                    <a:lumOff val="25000"/>
                  </a:schemeClr>
                </a:solidFill>
              </a:rPr>
              <a:t>Reducing/inhibiting FXI showed </a:t>
            </a:r>
            <a:r>
              <a:rPr lang="en-US" altLang="de-DE" sz="1400" b="1" dirty="0">
                <a:solidFill>
                  <a:schemeClr val="accent3"/>
                </a:solidFill>
              </a:rPr>
              <a:t>strong antithrombotic</a:t>
            </a:r>
            <a:r>
              <a:rPr lang="en-US" altLang="de-DE" sz="1400" dirty="0">
                <a:solidFill>
                  <a:schemeClr val="tx1">
                    <a:lumMod val="75000"/>
                    <a:lumOff val="25000"/>
                  </a:schemeClr>
                </a:solidFill>
              </a:rPr>
              <a:t> effects </a:t>
            </a:r>
            <a:r>
              <a:rPr lang="en-US" altLang="de-DE" sz="1400" i="1" dirty="0">
                <a:solidFill>
                  <a:schemeClr val="tx1">
                    <a:lumMod val="75000"/>
                    <a:lumOff val="25000"/>
                  </a:schemeClr>
                </a:solidFill>
              </a:rPr>
              <a:t>in vivo</a:t>
            </a:r>
          </a:p>
          <a:p>
            <a:pPr marL="177800" indent="-177800" defTabSz="685526">
              <a:spcBef>
                <a:spcPts val="300"/>
              </a:spcBef>
              <a:buClr>
                <a:schemeClr val="accent3"/>
              </a:buClr>
              <a:buSzPct val="100000"/>
              <a:buFont typeface="Arial" charset="0"/>
              <a:buChar char="•"/>
              <a:tabLst>
                <a:tab pos="1238250" algn="l"/>
              </a:tabLst>
            </a:pPr>
            <a:r>
              <a:rPr lang="en-US" altLang="de-DE" sz="1400" b="1" dirty="0">
                <a:solidFill>
                  <a:schemeClr val="accent3"/>
                </a:solidFill>
              </a:rPr>
              <a:t>No increase in bleeding time</a:t>
            </a:r>
            <a:r>
              <a:rPr lang="en-US" altLang="de-DE" sz="1400" dirty="0">
                <a:solidFill>
                  <a:schemeClr val="tx1">
                    <a:lumMod val="75000"/>
                    <a:lumOff val="25000"/>
                  </a:schemeClr>
                </a:solidFill>
              </a:rPr>
              <a:t> even at very high doses or on top of dual antiplatelet therapy</a:t>
            </a:r>
          </a:p>
        </p:txBody>
      </p:sp>
      <p:sp>
        <p:nvSpPr>
          <p:cNvPr id="10" name="Rectangle 14"/>
          <p:cNvSpPr>
            <a:spLocks noChangeArrowheads="1"/>
          </p:cNvSpPr>
          <p:nvPr>
            <p:custDataLst>
              <p:tags r:id="rId2"/>
            </p:custDataLst>
          </p:nvPr>
        </p:nvSpPr>
        <p:spPr bwMode="auto">
          <a:xfrm>
            <a:off x="2985660" y="1464321"/>
            <a:ext cx="9016184" cy="402186"/>
          </a:xfrm>
          <a:prstGeom prst="rect">
            <a:avLst/>
          </a:prstGeom>
          <a:solidFill>
            <a:schemeClr val="bg1">
              <a:lumMod val="85000"/>
            </a:schemeClr>
          </a:solidFill>
          <a:ln>
            <a:headEnd/>
            <a:tailEnd/>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wrap="none" lIns="274320" tIns="34277" rIns="91440" bIns="34277" anchor="ctr"/>
          <a:lstStyle/>
          <a:p>
            <a:pPr defTabSz="685526" eaLnBrk="0" hangingPunct="0"/>
            <a:r>
              <a:rPr lang="en-US" sz="1600" b="1" dirty="0">
                <a:solidFill>
                  <a:schemeClr val="tx1">
                    <a:lumMod val="75000"/>
                    <a:lumOff val="25000"/>
                  </a:schemeClr>
                </a:solidFill>
              </a:rPr>
              <a:t>OBSERVATION</a:t>
            </a:r>
          </a:p>
        </p:txBody>
      </p:sp>
      <p:sp>
        <p:nvSpPr>
          <p:cNvPr id="12" name="Rectangle 14"/>
          <p:cNvSpPr>
            <a:spLocks noChangeArrowheads="1"/>
          </p:cNvSpPr>
          <p:nvPr>
            <p:custDataLst>
              <p:tags r:id="rId3"/>
            </p:custDataLst>
          </p:nvPr>
        </p:nvSpPr>
        <p:spPr bwMode="auto">
          <a:xfrm>
            <a:off x="2977720" y="4214430"/>
            <a:ext cx="9028511" cy="1479361"/>
          </a:xfrm>
          <a:prstGeom prst="rect">
            <a:avLst/>
          </a:prstGeom>
          <a:solidFill>
            <a:schemeClr val="bg1">
              <a:lumMod val="85000"/>
            </a:schemeClr>
          </a:solidFill>
          <a:ln w="9525" algn="ctr">
            <a:noFill/>
            <a:round/>
            <a:headEnd/>
            <a:tailEnd/>
          </a:ln>
          <a:effectLst/>
        </p:spPr>
        <p:txBody>
          <a:bodyPr lIns="274320" tIns="53963" rIns="91440" bIns="53963" anchor="ctr"/>
          <a:lstStyle/>
          <a:p>
            <a:pPr marL="177800" indent="-177800" defTabSz="685526">
              <a:lnSpc>
                <a:spcPct val="95000"/>
              </a:lnSpc>
              <a:spcBef>
                <a:spcPts val="300"/>
              </a:spcBef>
              <a:buClr>
                <a:schemeClr val="accent2"/>
              </a:buClr>
              <a:buSzPct val="100000"/>
              <a:buFont typeface="Arial" charset="0"/>
              <a:buChar char="•"/>
              <a:tabLst>
                <a:tab pos="1238250" algn="l"/>
              </a:tabLst>
            </a:pPr>
            <a:r>
              <a:rPr lang="en-US" sz="1300" b="1" dirty="0">
                <a:solidFill>
                  <a:schemeClr val="tx1">
                    <a:lumMod val="75000"/>
                    <a:lumOff val="25000"/>
                  </a:schemeClr>
                </a:solidFill>
              </a:rPr>
              <a:t>Antisense technology of IONIS</a:t>
            </a:r>
            <a:r>
              <a:rPr lang="de-DE" sz="1300" b="1" baseline="30000" dirty="0">
                <a:solidFill>
                  <a:schemeClr val="tx1">
                    <a:lumMod val="75000"/>
                    <a:lumOff val="25000"/>
                  </a:schemeClr>
                </a:solidFill>
              </a:rPr>
              <a:t>4</a:t>
            </a:r>
            <a:r>
              <a:rPr lang="en-US" sz="1300" b="1" dirty="0">
                <a:solidFill>
                  <a:schemeClr val="tx1">
                    <a:lumMod val="75000"/>
                    <a:lumOff val="25000"/>
                  </a:schemeClr>
                </a:solidFill>
              </a:rPr>
              <a:t>:</a:t>
            </a:r>
            <a:r>
              <a:rPr lang="en-US" sz="1300" dirty="0">
                <a:solidFill>
                  <a:schemeClr val="tx1">
                    <a:lumMod val="75000"/>
                    <a:lumOff val="25000"/>
                  </a:schemeClr>
                </a:solidFill>
              </a:rPr>
              <a:t> </a:t>
            </a:r>
            <a:r>
              <a:rPr lang="en-US" sz="1300" b="1" dirty="0">
                <a:solidFill>
                  <a:schemeClr val="accent2"/>
                </a:solidFill>
              </a:rPr>
              <a:t>Phase 2 study in TKA</a:t>
            </a:r>
            <a:r>
              <a:rPr lang="en-US" sz="1300" dirty="0">
                <a:solidFill>
                  <a:schemeClr val="tx1">
                    <a:lumMod val="75000"/>
                    <a:lumOff val="25000"/>
                  </a:schemeClr>
                </a:solidFill>
              </a:rPr>
              <a:t>: Improved VTE risk reduction together with numerically less bleeding vs enoxaparin (</a:t>
            </a:r>
            <a:r>
              <a:rPr lang="en-US" sz="1300" b="1" dirty="0">
                <a:solidFill>
                  <a:schemeClr val="accent2"/>
                </a:solidFill>
              </a:rPr>
              <a:t>of note, surgery was performed at suppressed FXI levels</a:t>
            </a:r>
            <a:r>
              <a:rPr lang="en-US" sz="1300" dirty="0">
                <a:solidFill>
                  <a:schemeClr val="tx1">
                    <a:lumMod val="75000"/>
                    <a:lumOff val="25000"/>
                  </a:schemeClr>
                </a:solidFill>
              </a:rPr>
              <a:t>)</a:t>
            </a:r>
          </a:p>
          <a:p>
            <a:pPr marL="177800" indent="-177800" defTabSz="685526">
              <a:lnSpc>
                <a:spcPct val="95000"/>
              </a:lnSpc>
              <a:spcBef>
                <a:spcPts val="300"/>
              </a:spcBef>
              <a:buClr>
                <a:schemeClr val="accent2"/>
              </a:buClr>
              <a:buSzPct val="100000"/>
              <a:buFont typeface="Arial" charset="0"/>
              <a:buChar char="•"/>
              <a:tabLst>
                <a:tab pos="1238250" algn="l"/>
              </a:tabLst>
            </a:pPr>
            <a:r>
              <a:rPr lang="en-US" sz="1300" b="1" dirty="0">
                <a:solidFill>
                  <a:schemeClr val="tx1">
                    <a:lumMod val="75000"/>
                    <a:lumOff val="25000"/>
                  </a:schemeClr>
                </a:solidFill>
              </a:rPr>
              <a:t>Anti-FXI-AB</a:t>
            </a:r>
            <a:r>
              <a:rPr lang="en-US" sz="1300" dirty="0">
                <a:solidFill>
                  <a:schemeClr val="tx1">
                    <a:lumMod val="75000"/>
                    <a:lumOff val="25000"/>
                  </a:schemeClr>
                </a:solidFill>
              </a:rPr>
              <a:t> (MAA868</a:t>
            </a:r>
            <a:r>
              <a:rPr lang="de-DE" sz="1300" baseline="30000" dirty="0">
                <a:solidFill>
                  <a:schemeClr val="tx1">
                    <a:lumMod val="75000"/>
                    <a:lumOff val="25000"/>
                  </a:schemeClr>
                </a:solidFill>
              </a:rPr>
              <a:t>5</a:t>
            </a:r>
            <a:r>
              <a:rPr lang="en-US" sz="1300" dirty="0">
                <a:solidFill>
                  <a:schemeClr val="tx1">
                    <a:lumMod val="75000"/>
                    <a:lumOff val="25000"/>
                  </a:schemeClr>
                </a:solidFill>
              </a:rPr>
              <a:t> and xisomab); </a:t>
            </a:r>
            <a:r>
              <a:rPr lang="en-US" sz="1300" b="1" dirty="0">
                <a:solidFill>
                  <a:schemeClr val="tx1">
                    <a:lumMod val="75000"/>
                    <a:lumOff val="25000"/>
                  </a:schemeClr>
                </a:solidFill>
              </a:rPr>
              <a:t>Anti-FXIa-AB</a:t>
            </a:r>
            <a:r>
              <a:rPr lang="en-US" sz="1300" dirty="0">
                <a:solidFill>
                  <a:schemeClr val="tx1">
                    <a:lumMod val="75000"/>
                    <a:lumOff val="25000"/>
                  </a:schemeClr>
                </a:solidFill>
              </a:rPr>
              <a:t> (</a:t>
            </a:r>
            <a:r>
              <a:rPr lang="en-US" sz="1300" dirty="0" err="1">
                <a:solidFill>
                  <a:schemeClr val="tx1">
                    <a:lumMod val="75000"/>
                    <a:lumOff val="25000"/>
                  </a:schemeClr>
                </a:solidFill>
              </a:rPr>
              <a:t>osocimab</a:t>
            </a:r>
            <a:r>
              <a:rPr lang="de-DE" sz="1300" baseline="30000" dirty="0">
                <a:solidFill>
                  <a:schemeClr val="tx1">
                    <a:lumMod val="75000"/>
                    <a:lumOff val="25000"/>
                  </a:schemeClr>
                </a:solidFill>
              </a:rPr>
              <a:t>2</a:t>
            </a:r>
            <a:r>
              <a:rPr lang="en-US" sz="1300" dirty="0">
                <a:solidFill>
                  <a:schemeClr val="tx1">
                    <a:lumMod val="75000"/>
                    <a:lumOff val="25000"/>
                  </a:schemeClr>
                </a:solidFill>
              </a:rPr>
              <a:t>): Published data from Phase 1 studies confirmed </a:t>
            </a:r>
            <a:r>
              <a:rPr lang="en-US" sz="1300" b="1" dirty="0">
                <a:solidFill>
                  <a:schemeClr val="accent2"/>
                </a:solidFill>
              </a:rPr>
              <a:t>good safety and tolerability</a:t>
            </a:r>
            <a:r>
              <a:rPr lang="en-US" sz="1300" dirty="0">
                <a:solidFill>
                  <a:schemeClr val="tx1">
                    <a:lumMod val="75000"/>
                    <a:lumOff val="25000"/>
                  </a:schemeClr>
                </a:solidFill>
              </a:rPr>
              <a:t> even when high levels of </a:t>
            </a:r>
            <a:r>
              <a:rPr lang="en-US" sz="1300" b="1" dirty="0">
                <a:solidFill>
                  <a:schemeClr val="accent2"/>
                </a:solidFill>
              </a:rPr>
              <a:t>FXI or FXIa inhibition</a:t>
            </a:r>
            <a:r>
              <a:rPr lang="en-US" sz="1300" dirty="0">
                <a:solidFill>
                  <a:schemeClr val="tx1">
                    <a:lumMod val="75000"/>
                    <a:lumOff val="25000"/>
                  </a:schemeClr>
                </a:solidFill>
              </a:rPr>
              <a:t> were maintained for more than </a:t>
            </a:r>
            <a:r>
              <a:rPr lang="en-US" sz="1300" b="1" dirty="0">
                <a:solidFill>
                  <a:schemeClr val="accent2"/>
                </a:solidFill>
              </a:rPr>
              <a:t>1 month</a:t>
            </a:r>
            <a:r>
              <a:rPr lang="en-US" sz="1300" dirty="0">
                <a:solidFill>
                  <a:schemeClr val="tx1">
                    <a:lumMod val="75000"/>
                    <a:lumOff val="25000"/>
                  </a:schemeClr>
                </a:solidFill>
              </a:rPr>
              <a:t>. TKA study for </a:t>
            </a:r>
            <a:r>
              <a:rPr lang="en-US" sz="1300" dirty="0" err="1">
                <a:solidFill>
                  <a:schemeClr val="tx1">
                    <a:lumMod val="75000"/>
                    <a:lumOff val="25000"/>
                  </a:schemeClr>
                </a:solidFill>
              </a:rPr>
              <a:t>osocimab</a:t>
            </a:r>
            <a:r>
              <a:rPr lang="en-US" sz="1300" dirty="0">
                <a:solidFill>
                  <a:schemeClr val="tx1">
                    <a:lumMod val="75000"/>
                    <a:lumOff val="25000"/>
                  </a:schemeClr>
                </a:solidFill>
              </a:rPr>
              <a:t> completed confirming FXIa-inhibition being efficacious and well tolerated. </a:t>
            </a:r>
            <a:r>
              <a:rPr lang="en-US" sz="1300" b="1" dirty="0">
                <a:solidFill>
                  <a:schemeClr val="tx1">
                    <a:lumMod val="75000"/>
                    <a:lumOff val="25000"/>
                  </a:schemeClr>
                </a:solidFill>
              </a:rPr>
              <a:t>Oral selective FXIa inhibitor </a:t>
            </a:r>
            <a:r>
              <a:rPr lang="en-US" sz="1300" dirty="0">
                <a:solidFill>
                  <a:schemeClr val="tx1">
                    <a:lumMod val="75000"/>
                    <a:lumOff val="25000"/>
                  </a:schemeClr>
                </a:solidFill>
              </a:rPr>
              <a:t>(milvexian): Phase 2 work showing FXIa inhibition efficacious in </a:t>
            </a:r>
            <a:r>
              <a:rPr lang="en-US" sz="1300" b="1" dirty="0">
                <a:solidFill>
                  <a:schemeClr val="accent2"/>
                </a:solidFill>
              </a:rPr>
              <a:t>prevention of VTE </a:t>
            </a:r>
            <a:r>
              <a:rPr lang="en-US" sz="1300" dirty="0">
                <a:solidFill>
                  <a:schemeClr val="tx1">
                    <a:lumMod val="75000"/>
                    <a:lumOff val="25000"/>
                  </a:schemeClr>
                </a:solidFill>
              </a:rPr>
              <a:t>and associated with </a:t>
            </a:r>
            <a:r>
              <a:rPr lang="en-US" sz="1300" b="1" dirty="0">
                <a:solidFill>
                  <a:schemeClr val="accent2"/>
                </a:solidFill>
              </a:rPr>
              <a:t>low risk of bleeding</a:t>
            </a:r>
            <a:r>
              <a:rPr lang="en-US" sz="1300" dirty="0">
                <a:solidFill>
                  <a:schemeClr val="tx1">
                    <a:lumMod val="75000"/>
                    <a:lumOff val="25000"/>
                  </a:schemeClr>
                </a:solidFill>
              </a:rPr>
              <a:t>.</a:t>
            </a:r>
            <a:r>
              <a:rPr lang="en-US" sz="1300" baseline="30000" dirty="0">
                <a:solidFill>
                  <a:schemeClr val="tx1">
                    <a:lumMod val="75000"/>
                    <a:lumOff val="25000"/>
                  </a:schemeClr>
                </a:solidFill>
              </a:rPr>
              <a:t>6</a:t>
            </a:r>
          </a:p>
        </p:txBody>
      </p:sp>
      <p:sp>
        <p:nvSpPr>
          <p:cNvPr id="17" name="AutoShape 3"/>
          <p:cNvSpPr>
            <a:spLocks noChangeArrowheads="1"/>
          </p:cNvSpPr>
          <p:nvPr>
            <p:custDataLst>
              <p:tags r:id="rId4"/>
            </p:custDataLst>
          </p:nvPr>
        </p:nvSpPr>
        <p:spPr bwMode="auto">
          <a:xfrm>
            <a:off x="2985657" y="1942163"/>
            <a:ext cx="9019764" cy="590670"/>
          </a:xfrm>
          <a:prstGeom prst="roundRect">
            <a:avLst>
              <a:gd name="adj" fmla="val 0"/>
            </a:avLst>
          </a:prstGeom>
          <a:solidFill>
            <a:schemeClr val="bg1">
              <a:lumMod val="85000"/>
            </a:schemeClr>
          </a:solidFill>
          <a:ln w="9525" algn="ctr">
            <a:noFill/>
            <a:round/>
            <a:headEnd/>
            <a:tailEnd/>
          </a:ln>
          <a:effectLst/>
        </p:spPr>
        <p:txBody>
          <a:bodyPr lIns="274320" tIns="53963" rIns="91440" bIns="53963" anchor="ctr"/>
          <a:lstStyle/>
          <a:p>
            <a:pPr marL="177800" indent="-177800" defTabSz="685526">
              <a:spcBef>
                <a:spcPts val="300"/>
              </a:spcBef>
              <a:buClr>
                <a:schemeClr val="bg2"/>
              </a:buClr>
              <a:buSzPct val="100000"/>
              <a:buFont typeface="Arial" charset="0"/>
              <a:buChar char="•"/>
              <a:tabLst>
                <a:tab pos="1238250" algn="l"/>
              </a:tabLst>
            </a:pPr>
            <a:r>
              <a:rPr lang="en-US" altLang="de-DE" sz="1400" dirty="0">
                <a:solidFill>
                  <a:schemeClr val="tx1">
                    <a:lumMod val="75000"/>
                    <a:lumOff val="25000"/>
                  </a:schemeClr>
                </a:solidFill>
              </a:rPr>
              <a:t>Homozygous FXI-knockout mice </a:t>
            </a:r>
            <a:r>
              <a:rPr lang="en-US" altLang="de-DE" sz="1400" b="1" dirty="0">
                <a:solidFill>
                  <a:schemeClr val="accent2"/>
                </a:solidFill>
              </a:rPr>
              <a:t>are protected from thrombosis</a:t>
            </a:r>
          </a:p>
          <a:p>
            <a:pPr marL="177800" indent="-177800" defTabSz="685526">
              <a:spcBef>
                <a:spcPts val="300"/>
              </a:spcBef>
              <a:buClr>
                <a:schemeClr val="bg2"/>
              </a:buClr>
              <a:buSzPct val="100000"/>
              <a:buFont typeface="Arial" charset="0"/>
              <a:buChar char="•"/>
              <a:tabLst>
                <a:tab pos="1238250" algn="l"/>
              </a:tabLst>
            </a:pPr>
            <a:r>
              <a:rPr lang="en-US" altLang="de-DE" sz="1400" dirty="0">
                <a:solidFill>
                  <a:schemeClr val="tx1">
                    <a:lumMod val="75000"/>
                    <a:lumOff val="25000"/>
                  </a:schemeClr>
                </a:solidFill>
              </a:rPr>
              <a:t>At the same time, they </a:t>
            </a:r>
            <a:r>
              <a:rPr lang="en-US" altLang="de-DE" sz="1400" b="1" dirty="0">
                <a:solidFill>
                  <a:schemeClr val="accent2"/>
                </a:solidFill>
              </a:rPr>
              <a:t>do not show a bleeding phenotype </a:t>
            </a:r>
            <a:r>
              <a:rPr lang="en-US" altLang="de-DE" sz="1400" dirty="0">
                <a:solidFill>
                  <a:schemeClr val="tx1">
                    <a:lumMod val="75000"/>
                    <a:lumOff val="25000"/>
                  </a:schemeClr>
                </a:solidFill>
              </a:rPr>
              <a:t>differing from wild-type mice </a:t>
            </a:r>
            <a:endParaRPr lang="en-US" sz="1400" dirty="0">
              <a:solidFill>
                <a:schemeClr val="tx1">
                  <a:lumMod val="75000"/>
                  <a:lumOff val="25000"/>
                </a:schemeClr>
              </a:solidFill>
            </a:endParaRPr>
          </a:p>
        </p:txBody>
      </p:sp>
      <p:sp>
        <p:nvSpPr>
          <p:cNvPr id="20" name="AutoShape 3"/>
          <p:cNvSpPr>
            <a:spLocks noChangeArrowheads="1"/>
          </p:cNvSpPr>
          <p:nvPr>
            <p:custDataLst>
              <p:tags r:id="rId5"/>
            </p:custDataLst>
          </p:nvPr>
        </p:nvSpPr>
        <p:spPr bwMode="auto">
          <a:xfrm>
            <a:off x="2985663" y="3274273"/>
            <a:ext cx="9019759" cy="834907"/>
          </a:xfrm>
          <a:prstGeom prst="roundRect">
            <a:avLst>
              <a:gd name="adj" fmla="val 0"/>
            </a:avLst>
          </a:prstGeom>
          <a:solidFill>
            <a:schemeClr val="bg1">
              <a:lumMod val="85000"/>
            </a:schemeClr>
          </a:solidFill>
          <a:ln w="9525" algn="ctr">
            <a:noFill/>
            <a:round/>
            <a:headEnd/>
            <a:tailEnd/>
          </a:ln>
          <a:effectLst/>
        </p:spPr>
        <p:txBody>
          <a:bodyPr lIns="274320" tIns="53963" rIns="91440" bIns="53963" anchor="ctr"/>
          <a:lstStyle/>
          <a:p>
            <a:pPr marL="177800" indent="-177800" defTabSz="685526">
              <a:spcBef>
                <a:spcPts val="300"/>
              </a:spcBef>
              <a:buClr>
                <a:schemeClr val="accent5"/>
              </a:buClr>
              <a:buSzPct val="100000"/>
              <a:buFont typeface="Arial" charset="0"/>
              <a:buChar char="•"/>
              <a:tabLst>
                <a:tab pos="1238250" algn="l"/>
              </a:tabLst>
            </a:pPr>
            <a:r>
              <a:rPr lang="en-US" sz="1400" dirty="0">
                <a:solidFill>
                  <a:schemeClr val="tx1">
                    <a:lumMod val="75000"/>
                    <a:lumOff val="25000"/>
                  </a:schemeClr>
                </a:solidFill>
              </a:rPr>
              <a:t>Individuals with FXI deficiency are reported to have a </a:t>
            </a:r>
            <a:r>
              <a:rPr lang="en-US" sz="1400" b="1" dirty="0">
                <a:solidFill>
                  <a:schemeClr val="accent5"/>
                </a:solidFill>
              </a:rPr>
              <a:t>reduced incidence of VTE and stroke</a:t>
            </a:r>
          </a:p>
          <a:p>
            <a:pPr marL="177800" indent="-177800" defTabSz="685526">
              <a:spcBef>
                <a:spcPts val="300"/>
              </a:spcBef>
              <a:buClr>
                <a:schemeClr val="accent5"/>
              </a:buClr>
              <a:buSzPct val="100000"/>
              <a:buFont typeface="Arial" charset="0"/>
              <a:buChar char="•"/>
              <a:tabLst>
                <a:tab pos="1238250" algn="l"/>
              </a:tabLst>
            </a:pPr>
            <a:r>
              <a:rPr lang="en-US" sz="1400" b="1" dirty="0">
                <a:solidFill>
                  <a:schemeClr val="accent5"/>
                </a:solidFill>
              </a:rPr>
              <a:t>Hemorrhage occasionally</a:t>
            </a:r>
            <a:r>
              <a:rPr lang="en-US" sz="1400" dirty="0">
                <a:solidFill>
                  <a:schemeClr val="tx1">
                    <a:lumMod val="75000"/>
                    <a:lumOff val="25000"/>
                  </a:schemeClr>
                </a:solidFill>
              </a:rPr>
              <a:t> reported after trauma or surgery (dental extractions, tonsillectomies, surgery in the urinary and genital tracts, and nasal surgery)</a:t>
            </a:r>
          </a:p>
        </p:txBody>
      </p:sp>
      <p:sp>
        <p:nvSpPr>
          <p:cNvPr id="3" name="Titel 2"/>
          <p:cNvSpPr>
            <a:spLocks noGrp="1"/>
          </p:cNvSpPr>
          <p:nvPr>
            <p:ph type="title"/>
          </p:nvPr>
        </p:nvSpPr>
        <p:spPr>
          <a:xfrm>
            <a:off x="838200" y="-1"/>
            <a:ext cx="10515600" cy="1105949"/>
          </a:xfrm>
        </p:spPr>
        <p:txBody>
          <a:bodyPr>
            <a:normAutofit/>
          </a:bodyPr>
          <a:lstStyle/>
          <a:p>
            <a:r>
              <a:rPr lang="en-US" dirty="0"/>
              <a:t>Current Evidence Supporting FXI(a) Inhibition as a Target</a:t>
            </a:r>
          </a:p>
        </p:txBody>
      </p:sp>
      <p:sp>
        <p:nvSpPr>
          <p:cNvPr id="11" name="AutoShape 3"/>
          <p:cNvSpPr>
            <a:spLocks noChangeArrowheads="1"/>
          </p:cNvSpPr>
          <p:nvPr>
            <p:custDataLst>
              <p:tags r:id="rId6"/>
            </p:custDataLst>
          </p:nvPr>
        </p:nvSpPr>
        <p:spPr bwMode="auto">
          <a:xfrm>
            <a:off x="511431" y="4214430"/>
            <a:ext cx="2564515" cy="1479361"/>
          </a:xfrm>
          <a:prstGeom prst="roundRect">
            <a:avLst>
              <a:gd name="adj" fmla="val 0"/>
            </a:avLst>
          </a:prstGeom>
          <a:solidFill>
            <a:schemeClr val="accent2"/>
          </a:solidFill>
          <a:ln>
            <a:headEnd/>
            <a:tailEnd/>
          </a:ln>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wrap="none" lIns="91440" tIns="34277" rIns="91440" bIns="34277" anchor="ctr"/>
          <a:lstStyle/>
          <a:p>
            <a:pPr defTabSz="685526" eaLnBrk="0" hangingPunct="0"/>
            <a:r>
              <a:rPr lang="en-US" sz="1400" b="1" dirty="0">
                <a:solidFill>
                  <a:srgbClr val="FFFFFF"/>
                </a:solidFill>
              </a:rPr>
              <a:t>FXI clinical experience</a:t>
            </a:r>
          </a:p>
        </p:txBody>
      </p:sp>
      <p:sp>
        <p:nvSpPr>
          <p:cNvPr id="13" name="Rectangle 14"/>
          <p:cNvSpPr>
            <a:spLocks noChangeArrowheads="1"/>
          </p:cNvSpPr>
          <p:nvPr>
            <p:custDataLst>
              <p:tags r:id="rId7"/>
            </p:custDataLst>
          </p:nvPr>
        </p:nvSpPr>
        <p:spPr bwMode="auto">
          <a:xfrm>
            <a:off x="519084" y="1464321"/>
            <a:ext cx="2564516" cy="402186"/>
          </a:xfrm>
          <a:prstGeom prst="rect">
            <a:avLst/>
          </a:prstGeom>
          <a:solidFill>
            <a:schemeClr val="tx1">
              <a:lumMod val="65000"/>
              <a:lumOff val="35000"/>
            </a:schemeClr>
          </a:solidFill>
          <a:ln>
            <a:headEnd/>
            <a:tailEnd/>
          </a:ln>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wrap="none" lIns="91440" tIns="34277" rIns="91440" bIns="34277" anchor="ctr"/>
          <a:lstStyle/>
          <a:p>
            <a:pPr defTabSz="685526" eaLnBrk="0" hangingPunct="0"/>
            <a:r>
              <a:rPr lang="en-US" sz="1600" b="1" dirty="0">
                <a:solidFill>
                  <a:srgbClr val="FFFFFF"/>
                </a:solidFill>
              </a:rPr>
              <a:t>CONDITION</a:t>
            </a:r>
          </a:p>
        </p:txBody>
      </p:sp>
      <p:sp>
        <p:nvSpPr>
          <p:cNvPr id="15" name="AutoShape 3"/>
          <p:cNvSpPr>
            <a:spLocks noChangeArrowheads="1"/>
          </p:cNvSpPr>
          <p:nvPr>
            <p:custDataLst>
              <p:tags r:id="rId8"/>
            </p:custDataLst>
          </p:nvPr>
        </p:nvSpPr>
        <p:spPr bwMode="auto">
          <a:xfrm>
            <a:off x="519084" y="2636450"/>
            <a:ext cx="2564516" cy="526697"/>
          </a:xfrm>
          <a:prstGeom prst="roundRect">
            <a:avLst>
              <a:gd name="adj" fmla="val 0"/>
            </a:avLst>
          </a:prstGeom>
          <a:solidFill>
            <a:schemeClr val="accent3"/>
          </a:solidFill>
          <a:ln>
            <a:headEnd/>
            <a:tailEnd/>
          </a:ln>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wrap="none" lIns="91440" tIns="34277" rIns="91440" bIns="34277" anchor="ctr"/>
          <a:lstStyle/>
          <a:p>
            <a:pPr defTabSz="685526" eaLnBrk="0" hangingPunct="0"/>
            <a:r>
              <a:rPr lang="en-US" sz="1400" b="1" i="1" dirty="0">
                <a:solidFill>
                  <a:srgbClr val="FFFFFF"/>
                </a:solidFill>
              </a:rPr>
              <a:t>In vivo</a:t>
            </a:r>
            <a:r>
              <a:rPr lang="en-US" sz="1400" b="1" dirty="0">
                <a:solidFill>
                  <a:srgbClr val="FFFFFF"/>
                </a:solidFill>
              </a:rPr>
              <a:t> animal models</a:t>
            </a:r>
            <a:r>
              <a:rPr lang="de-DE" sz="1400" b="1" baseline="30000" dirty="0">
                <a:solidFill>
                  <a:srgbClr val="FFFFFF"/>
                </a:solidFill>
              </a:rPr>
              <a:t>2</a:t>
            </a:r>
            <a:endParaRPr lang="en-US" sz="1400" b="1" baseline="30000" dirty="0">
              <a:solidFill>
                <a:srgbClr val="FFFFFF"/>
              </a:solidFill>
            </a:endParaRPr>
          </a:p>
        </p:txBody>
      </p:sp>
      <p:sp>
        <p:nvSpPr>
          <p:cNvPr id="18" name="AutoShape 3"/>
          <p:cNvSpPr>
            <a:spLocks noChangeArrowheads="1"/>
          </p:cNvSpPr>
          <p:nvPr>
            <p:custDataLst>
              <p:tags r:id="rId9"/>
            </p:custDataLst>
          </p:nvPr>
        </p:nvSpPr>
        <p:spPr bwMode="auto">
          <a:xfrm>
            <a:off x="511430" y="1940529"/>
            <a:ext cx="2572170" cy="590670"/>
          </a:xfrm>
          <a:prstGeom prst="roundRect">
            <a:avLst>
              <a:gd name="adj" fmla="val 0"/>
            </a:avLst>
          </a:prstGeom>
          <a:solidFill>
            <a:schemeClr val="bg2"/>
          </a:solidFill>
          <a:ln>
            <a:headEnd/>
            <a:tailEnd/>
          </a:ln>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wrap="none" lIns="91440" tIns="34277" rIns="91440" bIns="34277" anchor="ctr"/>
          <a:lstStyle/>
          <a:p>
            <a:pPr defTabSz="685526" eaLnBrk="0" hangingPunct="0"/>
            <a:r>
              <a:rPr lang="en-US" sz="1400" b="1" dirty="0">
                <a:solidFill>
                  <a:schemeClr val="accent2"/>
                </a:solidFill>
              </a:rPr>
              <a:t>FXI-knockout mice</a:t>
            </a:r>
            <a:r>
              <a:rPr lang="en-US" sz="1400" b="1" baseline="30000" dirty="0">
                <a:solidFill>
                  <a:schemeClr val="accent2"/>
                </a:solidFill>
              </a:rPr>
              <a:t>1</a:t>
            </a:r>
          </a:p>
        </p:txBody>
      </p:sp>
      <p:sp>
        <p:nvSpPr>
          <p:cNvPr id="21" name="AutoShape 3"/>
          <p:cNvSpPr>
            <a:spLocks noChangeArrowheads="1"/>
          </p:cNvSpPr>
          <p:nvPr>
            <p:custDataLst>
              <p:tags r:id="rId10"/>
            </p:custDataLst>
          </p:nvPr>
        </p:nvSpPr>
        <p:spPr bwMode="auto">
          <a:xfrm>
            <a:off x="519086" y="3268397"/>
            <a:ext cx="2564516" cy="840783"/>
          </a:xfrm>
          <a:prstGeom prst="roundRect">
            <a:avLst>
              <a:gd name="adj" fmla="val 0"/>
            </a:avLst>
          </a:prstGeom>
          <a:solidFill>
            <a:schemeClr val="accent5"/>
          </a:solidFill>
          <a:ln>
            <a:headEnd/>
            <a:tailEnd/>
          </a:ln>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wrap="none" lIns="91440" tIns="34277" rIns="91440" bIns="34277" anchor="ctr"/>
          <a:lstStyle/>
          <a:p>
            <a:pPr defTabSz="685526" eaLnBrk="0" hangingPunct="0"/>
            <a:r>
              <a:rPr lang="en-US" sz="1400" b="1" dirty="0">
                <a:solidFill>
                  <a:srgbClr val="FFFFFF"/>
                </a:solidFill>
              </a:rPr>
              <a:t>Inherited FXI deficiency</a:t>
            </a:r>
            <a:r>
              <a:rPr lang="en-US" sz="1400" b="1" baseline="30000" dirty="0">
                <a:solidFill>
                  <a:srgbClr val="FFFFFF"/>
                </a:solidFill>
              </a:rPr>
              <a:t>3</a:t>
            </a:r>
          </a:p>
        </p:txBody>
      </p:sp>
      <p:sp>
        <p:nvSpPr>
          <p:cNvPr id="7" name="Footer Placeholder 6">
            <a:extLst>
              <a:ext uri="{FF2B5EF4-FFF2-40B4-BE49-F238E27FC236}">
                <a16:creationId xmlns:a16="http://schemas.microsoft.com/office/drawing/2014/main" id="{AB7AAE44-B07B-261A-C502-7D72910F257E}"/>
              </a:ext>
            </a:extLst>
          </p:cNvPr>
          <p:cNvSpPr>
            <a:spLocks noGrp="1"/>
          </p:cNvSpPr>
          <p:nvPr>
            <p:ph type="ftr" sz="quarter" idx="3"/>
          </p:nvPr>
        </p:nvSpPr>
        <p:spPr>
          <a:xfrm>
            <a:off x="838200" y="6492875"/>
            <a:ext cx="10515600" cy="365125"/>
          </a:xfrm>
        </p:spPr>
        <p:txBody>
          <a:bodyPr/>
          <a:lstStyle/>
          <a:p>
            <a:r>
              <a:rPr lang="en-US" dirty="0"/>
              <a:t>VTE, venous thromboembolism; TKA, total knee arthroplasty.</a:t>
            </a:r>
          </a:p>
          <a:p>
            <a:r>
              <a:rPr lang="en-US" dirty="0"/>
              <a:t>1. Schumacher WA, et al. </a:t>
            </a:r>
            <a:r>
              <a:rPr lang="en-US" i="1" dirty="0"/>
              <a:t>Arterioscler Thromb Vasc Biol. </a:t>
            </a:r>
            <a:r>
              <a:rPr lang="en-US" dirty="0"/>
              <a:t>2010;30(3):388-92.
2. Data on file
3. Puy C et al. </a:t>
            </a:r>
            <a:r>
              <a:rPr lang="en-US" i="1" dirty="0"/>
              <a:t>Thromb Res</a:t>
            </a:r>
            <a:r>
              <a:rPr lang="en-US" dirty="0"/>
              <a:t>. 2016;141(Suppl 2):S8–S11
4. Büller HR, et al. </a:t>
            </a:r>
            <a:r>
              <a:rPr lang="en-US" i="1" dirty="0"/>
              <a:t>N Engl J Med</a:t>
            </a:r>
            <a:r>
              <a:rPr lang="en-US" dirty="0"/>
              <a:t>. 2015;372(3):232-40
5. Koch AW, et al. </a:t>
            </a:r>
            <a:r>
              <a:rPr lang="en-US" i="1" dirty="0"/>
              <a:t>Blood</a:t>
            </a:r>
            <a:r>
              <a:rPr lang="en-US" dirty="0"/>
              <a:t>. 2019;133(13):1507-1516
6. Weitz JI, et al. </a:t>
            </a:r>
            <a:r>
              <a:rPr lang="en-US" i="1" dirty="0"/>
              <a:t>N Engl J Med</a:t>
            </a:r>
            <a:r>
              <a:rPr lang="en-US" dirty="0"/>
              <a:t>. 2021;385(23):2161-2172.</a:t>
            </a:r>
          </a:p>
        </p:txBody>
      </p:sp>
    </p:spTree>
    <p:extLst>
      <p:ext uri="{BB962C8B-B14F-4D97-AF65-F5344CB8AC3E}">
        <p14:creationId xmlns:p14="http://schemas.microsoft.com/office/powerpoint/2010/main" val="2146994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7A311B-3B52-4DFF-AB4A-3733687C64CE}"/>
              </a:ext>
            </a:extLst>
          </p:cNvPr>
          <p:cNvSpPr>
            <a:spLocks noGrp="1"/>
          </p:cNvSpPr>
          <p:nvPr>
            <p:ph type="title"/>
          </p:nvPr>
        </p:nvSpPr>
        <p:spPr>
          <a:xfrm>
            <a:off x="791308" y="187176"/>
            <a:ext cx="11080262" cy="1106488"/>
          </a:xfrm>
        </p:spPr>
        <p:txBody>
          <a:bodyPr anchor="t">
            <a:normAutofit fontScale="90000"/>
          </a:bodyPr>
          <a:lstStyle/>
          <a:p>
            <a:r>
              <a:rPr lang="en-GB" dirty="0">
                <a:cs typeface="Calibri"/>
              </a:rPr>
              <a:t>Genetic Predisposition to Low FXI Levels Is Associated With Reduced Risk of Ischemic Stroke and VTE</a:t>
            </a:r>
          </a:p>
        </p:txBody>
      </p:sp>
      <p:sp>
        <p:nvSpPr>
          <p:cNvPr id="20" name="Text Placeholder 9">
            <a:extLst>
              <a:ext uri="{FF2B5EF4-FFF2-40B4-BE49-F238E27FC236}">
                <a16:creationId xmlns:a16="http://schemas.microsoft.com/office/drawing/2014/main" id="{6D006114-292C-48D2-BAC6-57D2FF3E6E86}"/>
              </a:ext>
            </a:extLst>
          </p:cNvPr>
          <p:cNvSpPr txBox="1">
            <a:spLocks/>
          </p:cNvSpPr>
          <p:nvPr/>
        </p:nvSpPr>
        <p:spPr bwMode="gray">
          <a:xfrm>
            <a:off x="6625856" y="5106658"/>
            <a:ext cx="5043700" cy="783450"/>
          </a:xfrm>
          <a:prstGeom prst="rect">
            <a:avLst/>
          </a:prstGeom>
        </p:spPr>
        <p:txBody>
          <a:bodyPr vert="horz" lIns="0" tIns="0" rIns="0" bIns="0" rtlCol="0">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accent1"/>
                </a:solidFill>
                <a:latin typeface="+mn-lt"/>
                <a:ea typeface="+mn-ea"/>
                <a:cs typeface="+mn-cs"/>
              </a:defRPr>
            </a:lvl1pPr>
            <a:lvl2pPr marL="270000" indent="-270000" algn="l" defTabSz="914400" rtl="0" eaLnBrk="1" latinLnBrk="0" hangingPunct="1">
              <a:spcBef>
                <a:spcPts val="300"/>
              </a:spcBef>
              <a:spcAft>
                <a:spcPts val="600"/>
              </a:spcAft>
              <a:buFontTx/>
              <a:buBlip>
                <a:blip r:embed="rId3"/>
              </a:buBlip>
              <a:defRPr sz="1800" kern="1200">
                <a:solidFill>
                  <a:schemeClr val="accent1"/>
                </a:solidFill>
                <a:latin typeface="+mn-lt"/>
                <a:ea typeface="+mn-ea"/>
                <a:cs typeface="+mn-cs"/>
              </a:defRPr>
            </a:lvl2pPr>
            <a:lvl3pPr marL="540000" indent="-270000" algn="l" defTabSz="914400" rtl="0" eaLnBrk="1" latinLnBrk="0" hangingPunct="1">
              <a:spcBef>
                <a:spcPts val="300"/>
              </a:spcBef>
              <a:spcAft>
                <a:spcPts val="600"/>
              </a:spcAft>
              <a:buFontTx/>
              <a:buBlip>
                <a:blip r:embed="rId4"/>
              </a:buBlip>
              <a:defRPr sz="1800" kern="1200">
                <a:solidFill>
                  <a:schemeClr val="accent1"/>
                </a:solidFill>
                <a:latin typeface="+mn-lt"/>
                <a:ea typeface="+mn-ea"/>
                <a:cs typeface="+mn-cs"/>
              </a:defRPr>
            </a:lvl3pPr>
            <a:lvl4pPr marL="810000" indent="-270000" algn="l" defTabSz="914400" rtl="0" eaLnBrk="1" latinLnBrk="0" hangingPunct="1">
              <a:spcBef>
                <a:spcPts val="300"/>
              </a:spcBef>
              <a:spcAft>
                <a:spcPts val="600"/>
              </a:spcAft>
              <a:buFontTx/>
              <a:buBlip>
                <a:blip r:embed="rId5"/>
              </a:buBlip>
              <a:defRPr sz="1800" kern="1200">
                <a:solidFill>
                  <a:schemeClr val="accent1"/>
                </a:solidFill>
                <a:latin typeface="+mn-lt"/>
                <a:ea typeface="+mn-ea"/>
                <a:cs typeface="+mn-cs"/>
              </a:defRPr>
            </a:lvl4pPr>
            <a:lvl5pPr marL="1080000" indent="-270000" algn="l" defTabSz="914400" rtl="0" eaLnBrk="1" latinLnBrk="0" hangingPunct="1">
              <a:spcBef>
                <a:spcPts val="300"/>
              </a:spcBef>
              <a:spcAft>
                <a:spcPts val="600"/>
              </a:spcAft>
              <a:buFontTx/>
              <a:buBlip>
                <a:blip r:embed="rId6"/>
              </a:buBlip>
              <a:defRPr sz="1800" kern="1200">
                <a:solidFill>
                  <a:schemeClr val="accent1"/>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marL="269973" lvl="1" indent="-269973" defTabSz="914309"/>
            <a:endParaRPr lang="en-GB" sz="1200" dirty="0">
              <a:solidFill>
                <a:srgbClr val="10384F"/>
              </a:solidFill>
              <a:latin typeface="Arial"/>
              <a:ea typeface="Arial Unicode MS"/>
              <a:cs typeface="Arial"/>
            </a:endParaRPr>
          </a:p>
        </p:txBody>
      </p:sp>
      <p:sp>
        <p:nvSpPr>
          <p:cNvPr id="17" name="Rectangle 16">
            <a:extLst>
              <a:ext uri="{FF2B5EF4-FFF2-40B4-BE49-F238E27FC236}">
                <a16:creationId xmlns:a16="http://schemas.microsoft.com/office/drawing/2014/main" id="{5DF3BA0D-791A-40F4-AE95-CB7A700FEEA0}"/>
              </a:ext>
            </a:extLst>
          </p:cNvPr>
          <p:cNvSpPr/>
          <p:nvPr/>
        </p:nvSpPr>
        <p:spPr>
          <a:xfrm>
            <a:off x="998809" y="1763562"/>
            <a:ext cx="5158128" cy="345555"/>
          </a:xfrm>
          <a:prstGeom prst="rect">
            <a:avLst/>
          </a:prstGeom>
          <a:noFill/>
          <a:ln w="25400">
            <a:noFill/>
          </a:ln>
        </p:spPr>
        <p:txBody>
          <a:bodyPr wrap="square" lIns="91440" tIns="45720" rIns="91440" bIns="45720" anchor="ctr">
            <a:noAutofit/>
          </a:bodyPr>
          <a:lstStyle/>
          <a:p>
            <a:pPr algn="ctr" defTabSz="914309"/>
            <a:r>
              <a:rPr lang="en-GB" sz="2000" b="1" dirty="0">
                <a:solidFill>
                  <a:schemeClr val="accent5"/>
                </a:solidFill>
                <a:latin typeface="Arial"/>
                <a:ea typeface="Arial Unicode MS"/>
                <a:cs typeface="Arial"/>
              </a:rPr>
              <a:t>Thrombotic events</a:t>
            </a:r>
            <a:br>
              <a:rPr lang="en-GB" sz="2000" b="1">
                <a:latin typeface="Arial"/>
                <a:ea typeface="Arial Unicode MS"/>
                <a:cs typeface="Arial"/>
              </a:rPr>
            </a:br>
            <a:r>
              <a:rPr lang="en-GB" sz="2000" b="1" dirty="0">
                <a:solidFill>
                  <a:schemeClr val="accent5"/>
                </a:solidFill>
                <a:latin typeface="Arial"/>
                <a:ea typeface="Arial Unicode MS"/>
                <a:cs typeface="Arial"/>
              </a:rPr>
              <a:t>(</a:t>
            </a:r>
            <a:r>
              <a:rPr lang="en-GB" sz="2000" b="1">
                <a:solidFill>
                  <a:schemeClr val="accent5"/>
                </a:solidFill>
                <a:latin typeface="Arial"/>
                <a:ea typeface="Arial Unicode MS"/>
                <a:cs typeface="Arial"/>
              </a:rPr>
              <a:t>MI, ischemic stroke, and VTE)</a:t>
            </a:r>
            <a:endParaRPr lang="en-GB" sz="2000" b="1" dirty="0">
              <a:solidFill>
                <a:schemeClr val="accent5"/>
              </a:solidFill>
              <a:latin typeface="Arial"/>
              <a:ea typeface="Arial Unicode MS"/>
              <a:cs typeface="Arial"/>
            </a:endParaRPr>
          </a:p>
        </p:txBody>
      </p:sp>
      <p:sp>
        <p:nvSpPr>
          <p:cNvPr id="10" name="Rectangle 9">
            <a:extLst>
              <a:ext uri="{FF2B5EF4-FFF2-40B4-BE49-F238E27FC236}">
                <a16:creationId xmlns:a16="http://schemas.microsoft.com/office/drawing/2014/main" id="{78CD0811-86A3-44F5-8CBD-5B700C3C3B98}"/>
              </a:ext>
            </a:extLst>
          </p:cNvPr>
          <p:cNvSpPr/>
          <p:nvPr/>
        </p:nvSpPr>
        <p:spPr>
          <a:xfrm>
            <a:off x="6625855" y="1762802"/>
            <a:ext cx="5158128" cy="347075"/>
          </a:xfrm>
          <a:prstGeom prst="rect">
            <a:avLst/>
          </a:prstGeom>
          <a:noFill/>
          <a:ln w="25400">
            <a:noFill/>
          </a:ln>
        </p:spPr>
        <p:txBody>
          <a:bodyPr wrap="square" anchor="ctr">
            <a:noAutofit/>
          </a:bodyPr>
          <a:lstStyle/>
          <a:p>
            <a:pPr algn="ctr" defTabSz="914309"/>
            <a:r>
              <a:rPr lang="en-GB" sz="2000" b="1" dirty="0">
                <a:solidFill>
                  <a:schemeClr val="accent6"/>
                </a:solidFill>
                <a:latin typeface="Arial"/>
                <a:ea typeface="Arial Unicode MS"/>
                <a:cs typeface="Arial"/>
              </a:rPr>
              <a:t>Stroke subtypes</a:t>
            </a:r>
          </a:p>
        </p:txBody>
      </p:sp>
      <p:graphicFrame>
        <p:nvGraphicFramePr>
          <p:cNvPr id="18" name="Chart 17">
            <a:extLst>
              <a:ext uri="{FF2B5EF4-FFF2-40B4-BE49-F238E27FC236}">
                <a16:creationId xmlns:a16="http://schemas.microsoft.com/office/drawing/2014/main" id="{B87EC179-72F6-41E1-B037-405B32F6081C}"/>
              </a:ext>
            </a:extLst>
          </p:cNvPr>
          <p:cNvGraphicFramePr/>
          <p:nvPr/>
        </p:nvGraphicFramePr>
        <p:xfrm>
          <a:off x="1239747" y="2297935"/>
          <a:ext cx="4676254" cy="3708990"/>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a:extLst>
              <a:ext uri="{FF2B5EF4-FFF2-40B4-BE49-F238E27FC236}">
                <a16:creationId xmlns:a16="http://schemas.microsoft.com/office/drawing/2014/main" id="{87D5A689-9A11-4AA3-B319-F4F71EE819E9}"/>
              </a:ext>
            </a:extLst>
          </p:cNvPr>
          <p:cNvSpPr txBox="1"/>
          <p:nvPr/>
        </p:nvSpPr>
        <p:spPr bwMode="gray">
          <a:xfrm>
            <a:off x="2127144" y="4750988"/>
            <a:ext cx="914281" cy="914281"/>
          </a:xfrm>
          <a:prstGeom prst="rect">
            <a:avLst/>
          </a:prstGeom>
          <a:noFill/>
        </p:spPr>
        <p:txBody>
          <a:bodyPr vert="horz" wrap="none" lIns="0" tIns="0" rIns="0" bIns="0" rtlCol="0">
            <a:noAutofit/>
          </a:bodyPr>
          <a:lstStyle/>
          <a:p>
            <a:pPr algn="ctr" defTabSz="914309"/>
            <a:r>
              <a:rPr lang="en-GB" sz="1200" i="1" dirty="0">
                <a:latin typeface="Arial" panose="020B0604020202020204" pitchFamily="34" charset="0"/>
                <a:ea typeface="Arial Unicode MS"/>
                <a:cs typeface="Arial"/>
              </a:rPr>
              <a:t>p</a:t>
            </a:r>
            <a:r>
              <a:rPr lang="en-GB" sz="1200" dirty="0">
                <a:latin typeface="Arial" panose="020B0604020202020204" pitchFamily="34" charset="0"/>
                <a:ea typeface="Arial Unicode MS"/>
                <a:cs typeface="Arial"/>
              </a:rPr>
              <a:t>&lt;0.001</a:t>
            </a:r>
          </a:p>
          <a:p>
            <a:pPr algn="ctr" defTabSz="914309"/>
            <a:r>
              <a:rPr lang="en-GB" sz="1200" dirty="0">
                <a:latin typeface="Arial" panose="020B0604020202020204" pitchFamily="34" charset="0"/>
                <a:ea typeface="Arial Unicode MS"/>
                <a:cs typeface="Arial"/>
              </a:rPr>
              <a:t>0.1</a:t>
            </a:r>
          </a:p>
        </p:txBody>
      </p:sp>
      <p:sp>
        <p:nvSpPr>
          <p:cNvPr id="21" name="TextBox 20">
            <a:extLst>
              <a:ext uri="{FF2B5EF4-FFF2-40B4-BE49-F238E27FC236}">
                <a16:creationId xmlns:a16="http://schemas.microsoft.com/office/drawing/2014/main" id="{DE0B3FC7-D57E-44E0-B6EF-67C2E3DC0D10}"/>
              </a:ext>
            </a:extLst>
          </p:cNvPr>
          <p:cNvSpPr txBox="1"/>
          <p:nvPr/>
        </p:nvSpPr>
        <p:spPr bwMode="gray">
          <a:xfrm>
            <a:off x="3399207" y="3997564"/>
            <a:ext cx="914281" cy="405105"/>
          </a:xfrm>
          <a:prstGeom prst="rect">
            <a:avLst/>
          </a:prstGeom>
          <a:noFill/>
        </p:spPr>
        <p:txBody>
          <a:bodyPr vert="horz" wrap="none" lIns="0" tIns="0" rIns="0" bIns="0" rtlCol="0">
            <a:noAutofit/>
          </a:bodyPr>
          <a:lstStyle/>
          <a:p>
            <a:pPr algn="ctr" defTabSz="914309"/>
            <a:r>
              <a:rPr lang="en-GB" sz="1200" i="1" dirty="0">
                <a:solidFill>
                  <a:schemeClr val="accent2"/>
                </a:solidFill>
                <a:latin typeface="Arial" panose="020B0604020202020204" pitchFamily="34" charset="0"/>
                <a:ea typeface="Arial Unicode MS"/>
                <a:cs typeface="Arial"/>
              </a:rPr>
              <a:t>p</a:t>
            </a:r>
            <a:r>
              <a:rPr lang="en-GB" sz="1200" dirty="0">
                <a:solidFill>
                  <a:schemeClr val="accent2"/>
                </a:solidFill>
                <a:latin typeface="Arial" panose="020B0604020202020204" pitchFamily="34" charset="0"/>
                <a:ea typeface="Arial Unicode MS"/>
                <a:cs typeface="Arial"/>
              </a:rPr>
              <a:t>&lt;0.001</a:t>
            </a:r>
          </a:p>
          <a:p>
            <a:pPr algn="ctr" defTabSz="914309"/>
            <a:r>
              <a:rPr lang="en-GB" sz="1200" dirty="0">
                <a:solidFill>
                  <a:schemeClr val="accent2"/>
                </a:solidFill>
                <a:latin typeface="Arial" panose="020B0604020202020204" pitchFamily="34" charset="0"/>
                <a:ea typeface="Arial Unicode MS"/>
                <a:cs typeface="Arial"/>
              </a:rPr>
              <a:t>0.47</a:t>
            </a:r>
          </a:p>
        </p:txBody>
      </p:sp>
      <p:sp>
        <p:nvSpPr>
          <p:cNvPr id="22" name="TextBox 21">
            <a:extLst>
              <a:ext uri="{FF2B5EF4-FFF2-40B4-BE49-F238E27FC236}">
                <a16:creationId xmlns:a16="http://schemas.microsoft.com/office/drawing/2014/main" id="{FBE338F0-184B-45DC-A40A-605D3DDCDD76}"/>
              </a:ext>
            </a:extLst>
          </p:cNvPr>
          <p:cNvSpPr txBox="1"/>
          <p:nvPr/>
        </p:nvSpPr>
        <p:spPr bwMode="gray">
          <a:xfrm>
            <a:off x="4697001" y="3141087"/>
            <a:ext cx="914281" cy="287914"/>
          </a:xfrm>
          <a:prstGeom prst="rect">
            <a:avLst/>
          </a:prstGeom>
          <a:noFill/>
        </p:spPr>
        <p:txBody>
          <a:bodyPr vert="horz" wrap="none" lIns="0" tIns="0" rIns="0" bIns="0" rtlCol="0">
            <a:noAutofit/>
          </a:bodyPr>
          <a:lstStyle/>
          <a:p>
            <a:pPr algn="ctr" defTabSz="914309"/>
            <a:r>
              <a:rPr lang="en-GB" sz="1200" dirty="0">
                <a:solidFill>
                  <a:schemeClr val="accent2"/>
                </a:solidFill>
                <a:latin typeface="Arial" panose="020B0604020202020204" pitchFamily="34" charset="0"/>
                <a:ea typeface="Arial Unicode MS"/>
                <a:cs typeface="Arial"/>
              </a:rPr>
              <a:t>1.0</a:t>
            </a:r>
          </a:p>
        </p:txBody>
      </p:sp>
      <p:graphicFrame>
        <p:nvGraphicFramePr>
          <p:cNvPr id="23" name="Chart 22">
            <a:extLst>
              <a:ext uri="{FF2B5EF4-FFF2-40B4-BE49-F238E27FC236}">
                <a16:creationId xmlns:a16="http://schemas.microsoft.com/office/drawing/2014/main" id="{0BBF78C8-FE87-44F2-8C7B-DFA35CF50D0E}"/>
              </a:ext>
            </a:extLst>
          </p:cNvPr>
          <p:cNvGraphicFramePr/>
          <p:nvPr/>
        </p:nvGraphicFramePr>
        <p:xfrm>
          <a:off x="6866793" y="2139707"/>
          <a:ext cx="4676254" cy="3899807"/>
        </p:xfrm>
        <a:graphic>
          <a:graphicData uri="http://schemas.openxmlformats.org/drawingml/2006/chart">
            <c:chart xmlns:c="http://schemas.openxmlformats.org/drawingml/2006/chart" xmlns:r="http://schemas.openxmlformats.org/officeDocument/2006/relationships" r:id="rId8"/>
          </a:graphicData>
        </a:graphic>
      </p:graphicFrame>
      <p:sp>
        <p:nvSpPr>
          <p:cNvPr id="28" name="TextBox 27">
            <a:extLst>
              <a:ext uri="{FF2B5EF4-FFF2-40B4-BE49-F238E27FC236}">
                <a16:creationId xmlns:a16="http://schemas.microsoft.com/office/drawing/2014/main" id="{CA8C569A-66A9-4B15-8970-4E02A3AB34D2}"/>
              </a:ext>
            </a:extLst>
          </p:cNvPr>
          <p:cNvSpPr txBox="1"/>
          <p:nvPr/>
        </p:nvSpPr>
        <p:spPr bwMode="gray">
          <a:xfrm>
            <a:off x="7745978" y="4545303"/>
            <a:ext cx="914281" cy="364989"/>
          </a:xfrm>
          <a:prstGeom prst="rect">
            <a:avLst/>
          </a:prstGeom>
          <a:noFill/>
        </p:spPr>
        <p:txBody>
          <a:bodyPr vert="horz" wrap="none" lIns="0" tIns="0" rIns="0" bIns="0" rtlCol="0">
            <a:noAutofit/>
          </a:bodyPr>
          <a:lstStyle>
            <a:defPPr>
              <a:defRPr lang="en-US"/>
            </a:defPPr>
            <a:lvl1pPr algn="ctr" defTabSz="914309">
              <a:defRPr sz="1200">
                <a:solidFill>
                  <a:schemeClr val="accent2"/>
                </a:solidFill>
                <a:latin typeface="Arial" panose="020B0604020202020204" pitchFamily="34" charset="0"/>
                <a:ea typeface="Arial Unicode MS"/>
                <a:cs typeface="Arial"/>
              </a:defRPr>
            </a:lvl1pPr>
          </a:lstStyle>
          <a:p>
            <a:r>
              <a:rPr lang="en-GB" dirty="0"/>
              <a:t>p&lt;0.001</a:t>
            </a:r>
          </a:p>
          <a:p>
            <a:r>
              <a:rPr lang="en-GB" dirty="0"/>
              <a:t>0.16</a:t>
            </a:r>
          </a:p>
        </p:txBody>
      </p:sp>
      <p:sp>
        <p:nvSpPr>
          <p:cNvPr id="29" name="TextBox 28">
            <a:extLst>
              <a:ext uri="{FF2B5EF4-FFF2-40B4-BE49-F238E27FC236}">
                <a16:creationId xmlns:a16="http://schemas.microsoft.com/office/drawing/2014/main" id="{730F41EA-68EA-4194-AEC0-717B4CEA6811}"/>
              </a:ext>
            </a:extLst>
          </p:cNvPr>
          <p:cNvSpPr txBox="1"/>
          <p:nvPr/>
        </p:nvSpPr>
        <p:spPr bwMode="gray">
          <a:xfrm>
            <a:off x="9033223" y="3446280"/>
            <a:ext cx="914281" cy="183127"/>
          </a:xfrm>
          <a:prstGeom prst="rect">
            <a:avLst/>
          </a:prstGeom>
          <a:noFill/>
        </p:spPr>
        <p:txBody>
          <a:bodyPr vert="horz" wrap="none" lIns="0" tIns="0" rIns="0" bIns="0" rtlCol="0">
            <a:noAutofit/>
          </a:bodyPr>
          <a:lstStyle>
            <a:defPPr>
              <a:defRPr lang="en-US"/>
            </a:defPPr>
            <a:lvl1pPr algn="ctr" defTabSz="914309">
              <a:defRPr sz="1200">
                <a:solidFill>
                  <a:schemeClr val="accent2"/>
                </a:solidFill>
                <a:latin typeface="Arial" panose="020B0604020202020204" pitchFamily="34" charset="0"/>
                <a:ea typeface="Arial Unicode MS"/>
                <a:cs typeface="Arial"/>
              </a:defRPr>
            </a:lvl1pPr>
          </a:lstStyle>
          <a:p>
            <a:r>
              <a:rPr lang="en-GB" dirty="0"/>
              <a:t>0.52</a:t>
            </a:r>
          </a:p>
        </p:txBody>
      </p:sp>
      <p:sp>
        <p:nvSpPr>
          <p:cNvPr id="30" name="TextBox 29">
            <a:extLst>
              <a:ext uri="{FF2B5EF4-FFF2-40B4-BE49-F238E27FC236}">
                <a16:creationId xmlns:a16="http://schemas.microsoft.com/office/drawing/2014/main" id="{AA6D19FC-5E26-405C-BA4C-93457173938B}"/>
              </a:ext>
            </a:extLst>
          </p:cNvPr>
          <p:cNvSpPr txBox="1"/>
          <p:nvPr/>
        </p:nvSpPr>
        <p:spPr bwMode="gray">
          <a:xfrm>
            <a:off x="10317326" y="2393540"/>
            <a:ext cx="914281" cy="914281"/>
          </a:xfrm>
          <a:prstGeom prst="rect">
            <a:avLst/>
          </a:prstGeom>
          <a:noFill/>
        </p:spPr>
        <p:txBody>
          <a:bodyPr vert="horz" wrap="none" lIns="0" tIns="0" rIns="0" bIns="0" rtlCol="0">
            <a:noAutofit/>
          </a:bodyPr>
          <a:lstStyle/>
          <a:p>
            <a:pPr algn="ctr" defTabSz="914309"/>
            <a:r>
              <a:rPr lang="en-GB" sz="1200" dirty="0">
                <a:solidFill>
                  <a:schemeClr val="accent2"/>
                </a:solidFill>
                <a:latin typeface="Arial" panose="020B0604020202020204" pitchFamily="34" charset="0"/>
                <a:ea typeface="Arial Unicode MS"/>
                <a:cs typeface="Arial"/>
              </a:rPr>
              <a:t>0.83</a:t>
            </a:r>
          </a:p>
        </p:txBody>
      </p:sp>
      <p:graphicFrame>
        <p:nvGraphicFramePr>
          <p:cNvPr id="8" name="Chart 7" hidden="1">
            <a:extLst>
              <a:ext uri="{FF2B5EF4-FFF2-40B4-BE49-F238E27FC236}">
                <a16:creationId xmlns:a16="http://schemas.microsoft.com/office/drawing/2014/main" id="{1A79B3BE-CB90-4F8A-80C8-A4FF56DEDB56}"/>
              </a:ext>
            </a:extLst>
          </p:cNvPr>
          <p:cNvGraphicFramePr/>
          <p:nvPr/>
        </p:nvGraphicFramePr>
        <p:xfrm>
          <a:off x="2032529" y="720021"/>
          <a:ext cx="8126942" cy="5417961"/>
        </p:xfrm>
        <a:graphic>
          <a:graphicData uri="http://schemas.openxmlformats.org/drawingml/2006/chart">
            <c:chart xmlns:c="http://schemas.openxmlformats.org/drawingml/2006/chart" xmlns:r="http://schemas.openxmlformats.org/officeDocument/2006/relationships" r:id="rId9"/>
          </a:graphicData>
        </a:graphic>
      </p:graphicFrame>
      <p:sp>
        <p:nvSpPr>
          <p:cNvPr id="34" name="Text Placeholder 6">
            <a:extLst>
              <a:ext uri="{FF2B5EF4-FFF2-40B4-BE49-F238E27FC236}">
                <a16:creationId xmlns:a16="http://schemas.microsoft.com/office/drawing/2014/main" id="{A2E7DA87-07C9-49E0-BB97-F470A85F0096}"/>
              </a:ext>
            </a:extLst>
          </p:cNvPr>
          <p:cNvSpPr txBox="1">
            <a:spLocks/>
          </p:cNvSpPr>
          <p:nvPr/>
        </p:nvSpPr>
        <p:spPr>
          <a:xfrm>
            <a:off x="983466" y="6475707"/>
            <a:ext cx="10146010" cy="251967"/>
          </a:xfrm>
          <a:prstGeom prst="rect">
            <a:avLst/>
          </a:prstGeom>
        </p:spPr>
        <p:txBody>
          <a:bodyPr lIns="0" tIns="0" rIns="0" bIns="0" anchor="b"/>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accent1"/>
                </a:solidFill>
                <a:latin typeface="+mn-lt"/>
                <a:ea typeface="+mn-ea"/>
                <a:cs typeface="+mn-cs"/>
              </a:defRPr>
            </a:lvl1pPr>
            <a:lvl2pPr marL="270000" indent="-270000" algn="l" defTabSz="914400" rtl="0" eaLnBrk="1" latinLnBrk="0" hangingPunct="1">
              <a:spcBef>
                <a:spcPts val="300"/>
              </a:spcBef>
              <a:spcAft>
                <a:spcPts val="600"/>
              </a:spcAft>
              <a:buFontTx/>
              <a:buBlip>
                <a:blip r:embed="rId3"/>
              </a:buBlip>
              <a:defRPr sz="1800" kern="1200">
                <a:solidFill>
                  <a:schemeClr val="accent1"/>
                </a:solidFill>
                <a:latin typeface="+mn-lt"/>
                <a:ea typeface="+mn-ea"/>
                <a:cs typeface="+mn-cs"/>
              </a:defRPr>
            </a:lvl2pPr>
            <a:lvl3pPr marL="540000" indent="-270000" algn="l" defTabSz="914400" rtl="0" eaLnBrk="1" latinLnBrk="0" hangingPunct="1">
              <a:spcBef>
                <a:spcPts val="300"/>
              </a:spcBef>
              <a:spcAft>
                <a:spcPts val="600"/>
              </a:spcAft>
              <a:buFontTx/>
              <a:buBlip>
                <a:blip r:embed="rId4"/>
              </a:buBlip>
              <a:defRPr sz="1800" kern="1200">
                <a:solidFill>
                  <a:schemeClr val="accent1"/>
                </a:solidFill>
                <a:latin typeface="+mn-lt"/>
                <a:ea typeface="+mn-ea"/>
                <a:cs typeface="+mn-cs"/>
              </a:defRPr>
            </a:lvl3pPr>
            <a:lvl4pPr marL="810000" indent="-270000" algn="l" defTabSz="914400" rtl="0" eaLnBrk="1" latinLnBrk="0" hangingPunct="1">
              <a:spcBef>
                <a:spcPts val="300"/>
              </a:spcBef>
              <a:spcAft>
                <a:spcPts val="600"/>
              </a:spcAft>
              <a:buFontTx/>
              <a:buBlip>
                <a:blip r:embed="rId5"/>
              </a:buBlip>
              <a:defRPr sz="1800" kern="1200">
                <a:solidFill>
                  <a:schemeClr val="accent1"/>
                </a:solidFill>
                <a:latin typeface="+mn-lt"/>
                <a:ea typeface="+mn-ea"/>
                <a:cs typeface="+mn-cs"/>
              </a:defRPr>
            </a:lvl4pPr>
            <a:lvl5pPr marL="1080000" indent="-270000" algn="l" defTabSz="914400" rtl="0" eaLnBrk="1" latinLnBrk="0" hangingPunct="1">
              <a:spcBef>
                <a:spcPts val="300"/>
              </a:spcBef>
              <a:spcAft>
                <a:spcPts val="600"/>
              </a:spcAft>
              <a:buFontTx/>
              <a:buBlip>
                <a:blip r:embed="rId6"/>
              </a:buBlip>
              <a:defRPr sz="1800" kern="1200">
                <a:solidFill>
                  <a:schemeClr val="accent1"/>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defTabSz="914309">
              <a:spcBef>
                <a:spcPts val="0"/>
              </a:spcBef>
              <a:spcAft>
                <a:spcPts val="0"/>
              </a:spcAft>
            </a:pPr>
            <a:r>
              <a:rPr lang="en-GB" sz="1000" dirty="0">
                <a:solidFill>
                  <a:schemeClr val="tx1">
                    <a:lumMod val="50000"/>
                    <a:lumOff val="50000"/>
                  </a:schemeClr>
                </a:solidFill>
                <a:latin typeface="Arial"/>
                <a:ea typeface="Arial Unicode MS"/>
                <a:cs typeface="Arial"/>
              </a:rPr>
              <a:t>Error bars represent 95% confidence intervals. </a:t>
            </a:r>
            <a:r>
              <a:rPr lang="en-GB" sz="1000" dirty="0">
                <a:solidFill>
                  <a:schemeClr val="tx1">
                    <a:lumMod val="50000"/>
                    <a:lumOff val="50000"/>
                  </a:schemeClr>
                </a:solidFill>
                <a:latin typeface="Arial" charset="0"/>
                <a:ea typeface="Arial Unicode MS"/>
                <a:cs typeface="Arial"/>
              </a:rPr>
              <a:t>Odds ratios presented are for a 30% mean increase in aPTT (equivalent to pharmacological FXI lowering). Data are from 371,695 participants in the UK Biobank and two large genome-wide association studies.</a:t>
            </a:r>
            <a:br>
              <a:rPr lang="en-GB" sz="1000" dirty="0">
                <a:solidFill>
                  <a:schemeClr val="tx1">
                    <a:lumMod val="50000"/>
                    <a:lumOff val="50000"/>
                  </a:schemeClr>
                </a:solidFill>
                <a:latin typeface="Arial" charset="0"/>
                <a:ea typeface="Arial Unicode MS"/>
                <a:cs typeface="Arial"/>
              </a:rPr>
            </a:br>
            <a:r>
              <a:rPr lang="en-GB" sz="1000" dirty="0">
                <a:solidFill>
                  <a:schemeClr val="tx1">
                    <a:lumMod val="50000"/>
                    <a:lumOff val="50000"/>
                  </a:schemeClr>
                </a:solidFill>
                <a:latin typeface="Arial" charset="0"/>
                <a:ea typeface="Arial Unicode MS"/>
                <a:cs typeface="Arial"/>
              </a:rPr>
              <a:t>FXI, factor XI; MI, myocardial infarction  </a:t>
            </a:r>
            <a:br>
              <a:rPr lang="en-GB" sz="1000" dirty="0">
                <a:solidFill>
                  <a:schemeClr val="tx1">
                    <a:lumMod val="50000"/>
                    <a:lumOff val="50000"/>
                  </a:schemeClr>
                </a:solidFill>
                <a:latin typeface="Arial" charset="0"/>
                <a:ea typeface="Arial Unicode MS"/>
                <a:cs typeface="Arial"/>
              </a:rPr>
            </a:br>
            <a:r>
              <a:rPr lang="en-GB" sz="1000" dirty="0">
                <a:solidFill>
                  <a:schemeClr val="tx1">
                    <a:lumMod val="50000"/>
                    <a:lumOff val="50000"/>
                  </a:schemeClr>
                </a:solidFill>
                <a:latin typeface="Arial" charset="0"/>
                <a:ea typeface="Arial Unicode MS"/>
                <a:cs typeface="Arial"/>
              </a:rPr>
              <a:t>Georgi B, et al. </a:t>
            </a:r>
            <a:r>
              <a:rPr lang="en-GB" sz="1000" i="1" dirty="0">
                <a:solidFill>
                  <a:schemeClr val="tx1">
                    <a:lumMod val="50000"/>
                    <a:lumOff val="50000"/>
                  </a:schemeClr>
                </a:solidFill>
                <a:latin typeface="Arial" charset="0"/>
                <a:ea typeface="Arial Unicode MS"/>
                <a:cs typeface="Arial"/>
              </a:rPr>
              <a:t>Stroke</a:t>
            </a:r>
            <a:r>
              <a:rPr lang="en-GB" sz="1000" dirty="0">
                <a:solidFill>
                  <a:schemeClr val="tx1">
                    <a:lumMod val="50000"/>
                    <a:lumOff val="50000"/>
                  </a:schemeClr>
                </a:solidFill>
                <a:latin typeface="Arial" charset="0"/>
                <a:ea typeface="Arial Unicode MS"/>
                <a:cs typeface="Arial"/>
              </a:rPr>
              <a:t>. 2019;50(11):3004-3012.</a:t>
            </a:r>
          </a:p>
        </p:txBody>
      </p:sp>
    </p:spTree>
    <p:extLst>
      <p:ext uri="{BB962C8B-B14F-4D97-AF65-F5344CB8AC3E}">
        <p14:creationId xmlns:p14="http://schemas.microsoft.com/office/powerpoint/2010/main" val="1227820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6D1802-DD46-6586-5346-8820BB349B4C}"/>
              </a:ext>
            </a:extLst>
          </p:cNvPr>
          <p:cNvSpPr>
            <a:spLocks noGrp="1"/>
          </p:cNvSpPr>
          <p:nvPr>
            <p:ph type="title"/>
          </p:nvPr>
        </p:nvSpPr>
        <p:spPr>
          <a:xfrm>
            <a:off x="696797" y="359137"/>
            <a:ext cx="10986477" cy="830997"/>
          </a:xfrm>
        </p:spPr>
        <p:txBody>
          <a:bodyPr>
            <a:normAutofit fontScale="90000"/>
          </a:bodyPr>
          <a:lstStyle/>
          <a:p>
            <a:r>
              <a:rPr lang="en-US" dirty="0"/>
              <a:t>FXI Level Inversely Related to Risk of Thrombosis</a:t>
            </a:r>
          </a:p>
        </p:txBody>
      </p:sp>
      <p:pic>
        <p:nvPicPr>
          <p:cNvPr id="1026" name="Picture 2">
            <a:extLst>
              <a:ext uri="{FF2B5EF4-FFF2-40B4-BE49-F238E27FC236}">
                <a16:creationId xmlns:a16="http://schemas.microsoft.com/office/drawing/2014/main" id="{877E608B-502F-BECA-7F1C-E35D036D94D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47790" y="2444354"/>
            <a:ext cx="3146795" cy="30960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3455BD-C5DB-DBC7-83F5-5257C1350739}"/>
              </a:ext>
            </a:extLst>
          </p:cNvPr>
          <p:cNvSpPr txBox="1"/>
          <p:nvPr/>
        </p:nvSpPr>
        <p:spPr>
          <a:xfrm>
            <a:off x="5672546" y="1668163"/>
            <a:ext cx="2558899" cy="830997"/>
          </a:xfrm>
          <a:prstGeom prst="rect">
            <a:avLst/>
          </a:prstGeom>
          <a:noFill/>
        </p:spPr>
        <p:txBody>
          <a:bodyPr wrap="square" rtlCol="0">
            <a:spAutoFit/>
          </a:bodyPr>
          <a:lstStyle/>
          <a:p>
            <a:pPr algn="ctr"/>
            <a:r>
              <a:rPr lang="en-US" sz="1600" dirty="0"/>
              <a:t>Odds Ration for Thrombosis According to FXI Level</a:t>
            </a:r>
            <a:r>
              <a:rPr lang="en-US" sz="1600" baseline="30000" dirty="0"/>
              <a:t>2</a:t>
            </a:r>
            <a:endParaRPr lang="en-US" sz="1600" dirty="0"/>
          </a:p>
        </p:txBody>
      </p:sp>
      <p:pic>
        <p:nvPicPr>
          <p:cNvPr id="6" name="Picture 5">
            <a:extLst>
              <a:ext uri="{FF2B5EF4-FFF2-40B4-BE49-F238E27FC236}">
                <a16:creationId xmlns:a16="http://schemas.microsoft.com/office/drawing/2014/main" id="{03E8D0B8-8C2E-2A1B-3627-F5E260FA49F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394585" y="2499159"/>
            <a:ext cx="3788397" cy="3195984"/>
          </a:xfrm>
          <a:prstGeom prst="rect">
            <a:avLst/>
          </a:prstGeom>
        </p:spPr>
      </p:pic>
      <p:sp>
        <p:nvSpPr>
          <p:cNvPr id="7" name="TextBox 6">
            <a:extLst>
              <a:ext uri="{FF2B5EF4-FFF2-40B4-BE49-F238E27FC236}">
                <a16:creationId xmlns:a16="http://schemas.microsoft.com/office/drawing/2014/main" id="{DB31A7EC-E7D0-8870-FEF0-2971FD380326}"/>
              </a:ext>
            </a:extLst>
          </p:cNvPr>
          <p:cNvSpPr txBox="1"/>
          <p:nvPr/>
        </p:nvSpPr>
        <p:spPr>
          <a:xfrm>
            <a:off x="9124375" y="1567192"/>
            <a:ext cx="2558899" cy="830997"/>
          </a:xfrm>
          <a:prstGeom prst="rect">
            <a:avLst/>
          </a:prstGeom>
          <a:noFill/>
        </p:spPr>
        <p:txBody>
          <a:bodyPr wrap="square" rtlCol="0">
            <a:spAutoFit/>
          </a:bodyPr>
          <a:lstStyle/>
          <a:p>
            <a:pPr algn="ctr"/>
            <a:r>
              <a:rPr lang="en-US" sz="1600" dirty="0"/>
              <a:t>Risk of Thrombosis According to Factor XI Level</a:t>
            </a:r>
            <a:r>
              <a:rPr lang="en-US" sz="1600" baseline="30000" dirty="0"/>
              <a:t>2</a:t>
            </a:r>
            <a:endParaRPr lang="en-US" sz="1600" dirty="0"/>
          </a:p>
        </p:txBody>
      </p:sp>
      <p:pic>
        <p:nvPicPr>
          <p:cNvPr id="8" name="Picture 7">
            <a:extLst>
              <a:ext uri="{FF2B5EF4-FFF2-40B4-BE49-F238E27FC236}">
                <a16:creationId xmlns:a16="http://schemas.microsoft.com/office/drawing/2014/main" id="{E49852A4-8745-4E17-AA9A-706CB40233C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75045" y="2420604"/>
            <a:ext cx="4743634" cy="3662760"/>
          </a:xfrm>
          <a:prstGeom prst="rect">
            <a:avLst/>
          </a:prstGeom>
        </p:spPr>
      </p:pic>
      <p:sp>
        <p:nvSpPr>
          <p:cNvPr id="9" name="TextBox 8">
            <a:extLst>
              <a:ext uri="{FF2B5EF4-FFF2-40B4-BE49-F238E27FC236}">
                <a16:creationId xmlns:a16="http://schemas.microsoft.com/office/drawing/2014/main" id="{D7291E48-BA95-0D5F-DD6D-29EA71C0AC52}"/>
              </a:ext>
            </a:extLst>
          </p:cNvPr>
          <p:cNvSpPr txBox="1"/>
          <p:nvPr/>
        </p:nvSpPr>
        <p:spPr>
          <a:xfrm>
            <a:off x="872345" y="1635775"/>
            <a:ext cx="4346334" cy="830997"/>
          </a:xfrm>
          <a:prstGeom prst="rect">
            <a:avLst/>
          </a:prstGeom>
          <a:noFill/>
        </p:spPr>
        <p:txBody>
          <a:bodyPr wrap="square" rtlCol="0">
            <a:spAutoFit/>
          </a:bodyPr>
          <a:lstStyle/>
          <a:p>
            <a:pPr algn="ctr"/>
            <a:r>
              <a:rPr lang="en-US" sz="1600" dirty="0"/>
              <a:t>Logarithm Hazard Ratio of Venous Thromboembolism in Relation to Factor XI Concentration, ARIC and CHS</a:t>
            </a:r>
            <a:r>
              <a:rPr lang="en-US" sz="1600" baseline="30000" dirty="0"/>
              <a:t>1</a:t>
            </a:r>
            <a:endParaRPr lang="en-US" sz="1600" dirty="0"/>
          </a:p>
        </p:txBody>
      </p:sp>
      <p:sp>
        <p:nvSpPr>
          <p:cNvPr id="10" name="TextBox 9">
            <a:extLst>
              <a:ext uri="{FF2B5EF4-FFF2-40B4-BE49-F238E27FC236}">
                <a16:creationId xmlns:a16="http://schemas.microsoft.com/office/drawing/2014/main" id="{2BCDEE97-2FAA-81D3-A629-B093CBF663C6}"/>
              </a:ext>
            </a:extLst>
          </p:cNvPr>
          <p:cNvSpPr txBox="1"/>
          <p:nvPr/>
        </p:nvSpPr>
        <p:spPr>
          <a:xfrm>
            <a:off x="508729" y="5836569"/>
            <a:ext cx="11174545" cy="369332"/>
          </a:xfrm>
          <a:prstGeom prst="rect">
            <a:avLst/>
          </a:prstGeom>
          <a:noFill/>
        </p:spPr>
        <p:txBody>
          <a:bodyPr wrap="square" rtlCol="0">
            <a:spAutoFit/>
          </a:bodyPr>
          <a:lstStyle/>
          <a:p>
            <a:r>
              <a:rPr lang="en-US" b="1" dirty="0">
                <a:solidFill>
                  <a:schemeClr val="accent2"/>
                </a:solidFill>
              </a:rPr>
              <a:t>Subjects with highest plasma FXI levels had a x2 risk of VTE compared to those with lower levels</a:t>
            </a:r>
          </a:p>
        </p:txBody>
      </p:sp>
      <p:sp>
        <p:nvSpPr>
          <p:cNvPr id="12" name="Footer Placeholder 11">
            <a:extLst>
              <a:ext uri="{FF2B5EF4-FFF2-40B4-BE49-F238E27FC236}">
                <a16:creationId xmlns:a16="http://schemas.microsoft.com/office/drawing/2014/main" id="{C2173537-B79C-8635-129E-1D718E7FB73D}"/>
              </a:ext>
            </a:extLst>
          </p:cNvPr>
          <p:cNvSpPr>
            <a:spLocks noGrp="1"/>
          </p:cNvSpPr>
          <p:nvPr>
            <p:ph type="ftr" sz="quarter" idx="3"/>
          </p:nvPr>
        </p:nvSpPr>
        <p:spPr/>
        <p:txBody>
          <a:bodyPr/>
          <a:lstStyle/>
          <a:p>
            <a:r>
              <a:rPr lang="en-US" dirty="0"/>
              <a:t>ARIC, Atherosclerosis Risk in Communities Study; CHS, Cardiovascular Health Study.
1. Folsom AR, et al. </a:t>
            </a:r>
            <a:r>
              <a:rPr lang="en-US" i="1" dirty="0"/>
              <a:t>Am J Hematol. </a:t>
            </a:r>
            <a:r>
              <a:rPr lang="en-US" dirty="0"/>
              <a:t>2015;90(11):1047-51.
2. Meijers JC, et al. </a:t>
            </a:r>
            <a:r>
              <a:rPr lang="en-US" i="1" dirty="0"/>
              <a:t>N Engl J Med</a:t>
            </a:r>
            <a:r>
              <a:rPr lang="en-US" dirty="0"/>
              <a:t>. 2000;342(10):696-701. </a:t>
            </a:r>
          </a:p>
        </p:txBody>
      </p:sp>
    </p:spTree>
    <p:extLst>
      <p:ext uri="{BB962C8B-B14F-4D97-AF65-F5344CB8AC3E}">
        <p14:creationId xmlns:p14="http://schemas.microsoft.com/office/powerpoint/2010/main" val="1688212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ew picture">
            <a:extLst>
              <a:ext uri="{FF2B5EF4-FFF2-40B4-BE49-F238E27FC236}">
                <a16:creationId xmlns:a16="http://schemas.microsoft.com/office/drawing/2014/main" id="{B6D5B6BE-2771-9636-5C72-BBBC583A0F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1998" y="1517836"/>
            <a:ext cx="7499029" cy="4701891"/>
          </a:xfrm>
          <a:prstGeom prst="rect">
            <a:avLst/>
          </a:prstGeom>
        </p:spPr>
      </p:pic>
      <p:sp>
        <p:nvSpPr>
          <p:cNvPr id="6" name="Title 5">
            <a:extLst>
              <a:ext uri="{FF2B5EF4-FFF2-40B4-BE49-F238E27FC236}">
                <a16:creationId xmlns:a16="http://schemas.microsoft.com/office/drawing/2014/main" id="{699C907A-798C-72FB-2882-C21B73103A19}"/>
              </a:ext>
            </a:extLst>
          </p:cNvPr>
          <p:cNvSpPr>
            <a:spLocks noGrp="1"/>
          </p:cNvSpPr>
          <p:nvPr>
            <p:ph type="title"/>
          </p:nvPr>
        </p:nvSpPr>
        <p:spPr>
          <a:xfrm>
            <a:off x="838200" y="0"/>
            <a:ext cx="10728366" cy="1106488"/>
          </a:xfrm>
        </p:spPr>
        <p:txBody>
          <a:bodyPr>
            <a:normAutofit fontScale="90000"/>
          </a:bodyPr>
          <a:lstStyle/>
          <a:p>
            <a:r>
              <a:rPr lang="en-US" dirty="0"/>
              <a:t>Probability of Ischemic Stroke in Individuals With Normal and Genetically Lowered Levels of FXI Activity</a:t>
            </a:r>
          </a:p>
        </p:txBody>
      </p:sp>
      <p:sp>
        <p:nvSpPr>
          <p:cNvPr id="8" name="TextBox 7">
            <a:extLst>
              <a:ext uri="{FF2B5EF4-FFF2-40B4-BE49-F238E27FC236}">
                <a16:creationId xmlns:a16="http://schemas.microsoft.com/office/drawing/2014/main" id="{5E17F568-649E-6FB5-9414-9EBE3E4E1538}"/>
              </a:ext>
            </a:extLst>
          </p:cNvPr>
          <p:cNvSpPr txBox="1"/>
          <p:nvPr/>
        </p:nvSpPr>
        <p:spPr>
          <a:xfrm>
            <a:off x="3060496" y="1206481"/>
            <a:ext cx="2700779" cy="369332"/>
          </a:xfrm>
          <a:prstGeom prst="rect">
            <a:avLst/>
          </a:prstGeom>
          <a:noFill/>
        </p:spPr>
        <p:txBody>
          <a:bodyPr wrap="square" rtlCol="0">
            <a:spAutoFit/>
          </a:bodyPr>
          <a:lstStyle/>
          <a:p>
            <a:r>
              <a:rPr lang="en-US" dirty="0">
                <a:solidFill>
                  <a:schemeClr val="accent2"/>
                </a:solidFill>
              </a:rPr>
              <a:t>Participants without AF</a:t>
            </a:r>
          </a:p>
        </p:txBody>
      </p:sp>
      <p:sp>
        <p:nvSpPr>
          <p:cNvPr id="9" name="TextBox 8">
            <a:extLst>
              <a:ext uri="{FF2B5EF4-FFF2-40B4-BE49-F238E27FC236}">
                <a16:creationId xmlns:a16="http://schemas.microsoft.com/office/drawing/2014/main" id="{0A9E261E-4D29-C700-3C21-BF1B75E02CF4}"/>
              </a:ext>
            </a:extLst>
          </p:cNvPr>
          <p:cNvSpPr txBox="1"/>
          <p:nvPr/>
        </p:nvSpPr>
        <p:spPr>
          <a:xfrm>
            <a:off x="6970248" y="1206481"/>
            <a:ext cx="2700779" cy="369332"/>
          </a:xfrm>
          <a:prstGeom prst="rect">
            <a:avLst/>
          </a:prstGeom>
          <a:noFill/>
        </p:spPr>
        <p:txBody>
          <a:bodyPr wrap="square" rtlCol="0">
            <a:spAutoFit/>
          </a:bodyPr>
          <a:lstStyle/>
          <a:p>
            <a:r>
              <a:rPr lang="en-US" dirty="0">
                <a:solidFill>
                  <a:schemeClr val="accent2"/>
                </a:solidFill>
              </a:rPr>
              <a:t>Participants with AF</a:t>
            </a:r>
          </a:p>
        </p:txBody>
      </p:sp>
      <p:sp>
        <p:nvSpPr>
          <p:cNvPr id="4" name="Footer Placeholder 8">
            <a:extLst>
              <a:ext uri="{FF2B5EF4-FFF2-40B4-BE49-F238E27FC236}">
                <a16:creationId xmlns:a16="http://schemas.microsoft.com/office/drawing/2014/main" id="{DBA8BE01-7397-441B-FE83-E4C7A6403954}"/>
              </a:ext>
            </a:extLst>
          </p:cNvPr>
          <p:cNvSpPr>
            <a:spLocks noGrp="1"/>
          </p:cNvSpPr>
          <p:nvPr>
            <p:ph type="ftr" sz="quarter" idx="3"/>
          </p:nvPr>
        </p:nvSpPr>
        <p:spPr>
          <a:xfrm>
            <a:off x="838200" y="6356350"/>
            <a:ext cx="10515600" cy="365125"/>
          </a:xfrm>
        </p:spPr>
        <p:txBody>
          <a:bodyPr/>
          <a:lstStyle/>
          <a:p>
            <a:r>
              <a:rPr lang="en-US" dirty="0"/>
              <a:t>Harshfield et al. </a:t>
            </a:r>
            <a:r>
              <a:rPr lang="en-US" i="1" dirty="0"/>
              <a:t>Brain</a:t>
            </a:r>
            <a:r>
              <a:rPr lang="en-US" dirty="0"/>
              <a:t> 2020; 43: 210-221</a:t>
            </a:r>
          </a:p>
        </p:txBody>
      </p:sp>
    </p:spTree>
    <p:extLst>
      <p:ext uri="{BB962C8B-B14F-4D97-AF65-F5344CB8AC3E}">
        <p14:creationId xmlns:p14="http://schemas.microsoft.com/office/powerpoint/2010/main" val="4067478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918BF-11FF-A46E-2333-DBC2DD1333A0}"/>
              </a:ext>
            </a:extLst>
          </p:cNvPr>
          <p:cNvSpPr>
            <a:spLocks noGrp="1"/>
          </p:cNvSpPr>
          <p:nvPr>
            <p:ph type="title"/>
          </p:nvPr>
        </p:nvSpPr>
        <p:spPr>
          <a:xfrm>
            <a:off x="963085" y="2722719"/>
            <a:ext cx="10363200" cy="805349"/>
          </a:xfrm>
        </p:spPr>
        <p:txBody>
          <a:bodyPr>
            <a:normAutofit fontScale="90000"/>
          </a:bodyPr>
          <a:lstStyle/>
          <a:p>
            <a:r>
              <a:rPr lang="en-US" dirty="0"/>
              <a:t>Clinical Data With FXI Therapies</a:t>
            </a:r>
          </a:p>
        </p:txBody>
      </p:sp>
    </p:spTree>
    <p:extLst>
      <p:ext uri="{BB962C8B-B14F-4D97-AF65-F5344CB8AC3E}">
        <p14:creationId xmlns:p14="http://schemas.microsoft.com/office/powerpoint/2010/main" val="11059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64397183-5CCA-3A05-CD6D-A2BA32D230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5820" y="25445"/>
            <a:ext cx="5094514" cy="2426676"/>
          </a:xfrm>
          <a:prstGeom prst="rect">
            <a:avLst/>
          </a:prstGeom>
        </p:spPr>
      </p:pic>
      <p:pic>
        <p:nvPicPr>
          <p:cNvPr id="8" name="Picture 7" descr="Chart, radar chart, line chart&#10;&#10;Description automatically generated">
            <a:extLst>
              <a:ext uri="{FF2B5EF4-FFF2-40B4-BE49-F238E27FC236}">
                <a16:creationId xmlns:a16="http://schemas.microsoft.com/office/drawing/2014/main" id="{5881C33C-320B-0404-0471-49560B0583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1075" y="1015521"/>
            <a:ext cx="3463745" cy="5850294"/>
          </a:xfrm>
          <a:prstGeom prst="rect">
            <a:avLst/>
          </a:prstGeom>
        </p:spPr>
      </p:pic>
      <p:pic>
        <p:nvPicPr>
          <p:cNvPr id="6" name="Picture 5" descr="Diagram&#10;&#10;Description automatically generated">
            <a:extLst>
              <a:ext uri="{FF2B5EF4-FFF2-40B4-BE49-F238E27FC236}">
                <a16:creationId xmlns:a16="http://schemas.microsoft.com/office/drawing/2014/main" id="{C3FD4D65-4D04-1F50-0F69-31F06140E4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5820" y="2630355"/>
            <a:ext cx="5094515" cy="4250454"/>
          </a:xfrm>
          <a:prstGeom prst="rect">
            <a:avLst/>
          </a:prstGeom>
        </p:spPr>
      </p:pic>
      <p:pic>
        <p:nvPicPr>
          <p:cNvPr id="2" name="Picture 1" descr="Graphical user interface, application&#10;&#10;Description automatically generated">
            <a:extLst>
              <a:ext uri="{FF2B5EF4-FFF2-40B4-BE49-F238E27FC236}">
                <a16:creationId xmlns:a16="http://schemas.microsoft.com/office/drawing/2014/main" id="{A05E2B0D-A2BE-2ABE-893B-3377224962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6730" y="0"/>
            <a:ext cx="4415270" cy="1953757"/>
          </a:xfrm>
          <a:prstGeom prst="rect">
            <a:avLst/>
          </a:prstGeom>
          <a:noFill/>
        </p:spPr>
      </p:pic>
    </p:spTree>
    <p:extLst>
      <p:ext uri="{BB962C8B-B14F-4D97-AF65-F5344CB8AC3E}">
        <p14:creationId xmlns:p14="http://schemas.microsoft.com/office/powerpoint/2010/main" val="100771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E714EB-886C-4759-8D6C-00FC55A0A4D0}"/>
              </a:ext>
            </a:extLst>
          </p:cNvPr>
          <p:cNvSpPr>
            <a:spLocks noGrp="1"/>
          </p:cNvSpPr>
          <p:nvPr>
            <p:ph type="title"/>
          </p:nvPr>
        </p:nvSpPr>
        <p:spPr>
          <a:xfrm>
            <a:off x="838200" y="-1"/>
            <a:ext cx="10515600" cy="1105949"/>
          </a:xfrm>
        </p:spPr>
        <p:txBody>
          <a:bodyPr anchor="t">
            <a:normAutofit fontScale="90000"/>
          </a:bodyPr>
          <a:lstStyle/>
          <a:p>
            <a:r>
              <a:rPr lang="en-GB" dirty="0"/>
              <a:t>ANT-005 TKA Investigated the Use of Abelacimab Versus Enoxaparin in Patients Undergoing Elective Unilateral TKA</a:t>
            </a:r>
          </a:p>
        </p:txBody>
      </p:sp>
      <p:graphicFrame>
        <p:nvGraphicFramePr>
          <p:cNvPr id="6" name="Content Placeholder 8">
            <a:extLst>
              <a:ext uri="{FF2B5EF4-FFF2-40B4-BE49-F238E27FC236}">
                <a16:creationId xmlns:a16="http://schemas.microsoft.com/office/drawing/2014/main" id="{FB04BCB6-36F5-4CB4-B933-68423E17F95A}"/>
              </a:ext>
            </a:extLst>
          </p:cNvPr>
          <p:cNvGraphicFramePr>
            <a:graphicFrameLocks noGrp="1"/>
          </p:cNvGraphicFramePr>
          <p:nvPr>
            <p:ph sz="quarter" idx="4294967295"/>
            <p:extLst>
              <p:ext uri="{D42A27DB-BD31-4B8C-83A1-F6EECF244321}">
                <p14:modId xmlns:p14="http://schemas.microsoft.com/office/powerpoint/2010/main" val="1808234872"/>
              </p:ext>
            </p:extLst>
          </p:nvPr>
        </p:nvGraphicFramePr>
        <p:xfrm>
          <a:off x="722028" y="1731963"/>
          <a:ext cx="5219700" cy="4752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ontent Placeholder 8">
            <a:extLst>
              <a:ext uri="{FF2B5EF4-FFF2-40B4-BE49-F238E27FC236}">
                <a16:creationId xmlns:a16="http://schemas.microsoft.com/office/drawing/2014/main" id="{B24C0B65-6083-4192-B5F8-8D763B079CAD}"/>
              </a:ext>
            </a:extLst>
          </p:cNvPr>
          <p:cNvGraphicFramePr>
            <a:graphicFrameLocks noGrp="1"/>
          </p:cNvGraphicFramePr>
          <p:nvPr>
            <p:ph sz="quarter" idx="4294967295"/>
            <p:extLst>
              <p:ext uri="{D42A27DB-BD31-4B8C-83A1-F6EECF244321}">
                <p14:modId xmlns:p14="http://schemas.microsoft.com/office/powerpoint/2010/main" val="4230164986"/>
              </p:ext>
            </p:extLst>
          </p:nvPr>
        </p:nvGraphicFramePr>
        <p:xfrm>
          <a:off x="6972300" y="1731963"/>
          <a:ext cx="5219700" cy="4752975"/>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64BE77E6-3335-43EF-A116-B681D0BAFEFC}"/>
              </a:ext>
            </a:extLst>
          </p:cNvPr>
          <p:cNvSpPr/>
          <p:nvPr/>
        </p:nvSpPr>
        <p:spPr>
          <a:xfrm>
            <a:off x="2179021" y="6080393"/>
            <a:ext cx="1699949" cy="276963"/>
          </a:xfrm>
          <a:prstGeom prst="rect">
            <a:avLst/>
          </a:prstGeom>
          <a:noFill/>
        </p:spPr>
        <p:txBody>
          <a:bodyPr wrap="square">
            <a:spAutoFit/>
          </a:bodyPr>
          <a:lstStyle/>
          <a:p>
            <a:pPr algn="ctr" defTabSz="914309"/>
            <a:r>
              <a:rPr lang="is-IS" sz="1200" dirty="0">
                <a:solidFill>
                  <a:schemeClr val="accent2"/>
                </a:solidFill>
                <a:latin typeface="Arial"/>
                <a:ea typeface="Arial Unicode MS"/>
                <a:cs typeface="Arial"/>
              </a:rPr>
              <a:t>Abelacimab</a:t>
            </a:r>
          </a:p>
        </p:txBody>
      </p:sp>
      <p:sp>
        <p:nvSpPr>
          <p:cNvPr id="17" name="Rectangle 16">
            <a:extLst>
              <a:ext uri="{FF2B5EF4-FFF2-40B4-BE49-F238E27FC236}">
                <a16:creationId xmlns:a16="http://schemas.microsoft.com/office/drawing/2014/main" id="{8F421CAE-B8C9-486A-9597-BB187E0BB18D}"/>
              </a:ext>
            </a:extLst>
          </p:cNvPr>
          <p:cNvSpPr/>
          <p:nvPr/>
        </p:nvSpPr>
        <p:spPr>
          <a:xfrm>
            <a:off x="8387765" y="6080393"/>
            <a:ext cx="1699949" cy="276963"/>
          </a:xfrm>
          <a:prstGeom prst="rect">
            <a:avLst/>
          </a:prstGeom>
          <a:noFill/>
        </p:spPr>
        <p:txBody>
          <a:bodyPr wrap="square">
            <a:spAutoFit/>
          </a:bodyPr>
          <a:lstStyle/>
          <a:p>
            <a:pPr algn="ctr" defTabSz="914309"/>
            <a:r>
              <a:rPr lang="is-IS" sz="1200" dirty="0">
                <a:solidFill>
                  <a:schemeClr val="accent2"/>
                </a:solidFill>
                <a:latin typeface="Arial"/>
                <a:ea typeface="Arial Unicode MS"/>
                <a:cs typeface="Arial"/>
              </a:rPr>
              <a:t>Abelacimab</a:t>
            </a:r>
          </a:p>
        </p:txBody>
      </p:sp>
      <p:cxnSp>
        <p:nvCxnSpPr>
          <p:cNvPr id="12" name="Straight Connector 11">
            <a:extLst>
              <a:ext uri="{FF2B5EF4-FFF2-40B4-BE49-F238E27FC236}">
                <a16:creationId xmlns:a16="http://schemas.microsoft.com/office/drawing/2014/main" id="{4CF4D945-0751-48BB-9428-EDF4498DEE5F}"/>
              </a:ext>
            </a:extLst>
          </p:cNvPr>
          <p:cNvCxnSpPr>
            <a:cxnSpLocks/>
          </p:cNvCxnSpPr>
          <p:nvPr/>
        </p:nvCxnSpPr>
        <p:spPr bwMode="gray">
          <a:xfrm>
            <a:off x="1553211" y="6080392"/>
            <a:ext cx="3357945" cy="0"/>
          </a:xfrm>
          <a:prstGeom prst="line">
            <a:avLst/>
          </a:prstGeom>
          <a:ln w="6350">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ECFD0F-1A9D-4CA8-BD2A-3FE51CDA067B}"/>
              </a:ext>
            </a:extLst>
          </p:cNvPr>
          <p:cNvCxnSpPr>
            <a:cxnSpLocks/>
          </p:cNvCxnSpPr>
          <p:nvPr/>
        </p:nvCxnSpPr>
        <p:spPr bwMode="gray">
          <a:xfrm>
            <a:off x="7201786" y="6080392"/>
            <a:ext cx="3213405" cy="0"/>
          </a:xfrm>
          <a:prstGeom prst="line">
            <a:avLst/>
          </a:prstGeom>
          <a:ln w="6350">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6" name="Footer Placeholder 25">
            <a:extLst>
              <a:ext uri="{FF2B5EF4-FFF2-40B4-BE49-F238E27FC236}">
                <a16:creationId xmlns:a16="http://schemas.microsoft.com/office/drawing/2014/main" id="{A6225EF3-4D24-5499-D8BC-5538EAD36115}"/>
              </a:ext>
            </a:extLst>
          </p:cNvPr>
          <p:cNvSpPr>
            <a:spLocks noGrp="1"/>
          </p:cNvSpPr>
          <p:nvPr>
            <p:ph type="ftr" sz="quarter" idx="3"/>
          </p:nvPr>
        </p:nvSpPr>
        <p:spPr>
          <a:xfrm>
            <a:off x="838199" y="6530526"/>
            <a:ext cx="11223171" cy="381907"/>
          </a:xfrm>
        </p:spPr>
        <p:txBody>
          <a:bodyPr/>
          <a:lstStyle/>
          <a:p>
            <a:r>
              <a:rPr lang="en-US" dirty="0">
                <a:solidFill>
                  <a:schemeClr val="accent2"/>
                </a:solidFill>
              </a:rPr>
              <a:t>Values displayed are relative risk versus enoxaparin (95% CI). *VTE defined as a composite of asymptomatic DVT, confirmed symptomatic VTE, fatal PE or unexplained death.</a:t>
            </a:r>
            <a:br>
              <a:rPr lang="en-US" dirty="0">
                <a:solidFill>
                  <a:schemeClr val="accent2"/>
                </a:solidFill>
              </a:rPr>
            </a:br>
            <a:r>
              <a:rPr lang="en-US" dirty="0">
                <a:solidFill>
                  <a:schemeClr val="accent2"/>
                </a:solidFill>
              </a:rPr>
              <a:t>CI, confidence interval; CRNM, clinically relevant non-major; DVT, deep vein thrombosis; PE, pulmonary embolism; TKA, total knee arthroplasty; VTE, venous thromboembolism</a:t>
            </a:r>
            <a:br>
              <a:rPr lang="en-US" dirty="0">
                <a:solidFill>
                  <a:schemeClr val="accent2"/>
                </a:solidFill>
              </a:rPr>
            </a:br>
            <a:r>
              <a:rPr lang="en-US" dirty="0">
                <a:solidFill>
                  <a:schemeClr val="accent2"/>
                </a:solidFill>
              </a:rPr>
              <a:t>Verhamme JI et al</a:t>
            </a:r>
            <a:r>
              <a:rPr lang="en-US" i="1" dirty="0">
                <a:solidFill>
                  <a:schemeClr val="accent2"/>
                </a:solidFill>
              </a:rPr>
              <a:t>. N Engl J Med </a:t>
            </a:r>
            <a:r>
              <a:rPr lang="en-US" dirty="0">
                <a:solidFill>
                  <a:schemeClr val="accent2"/>
                </a:solidFill>
              </a:rPr>
              <a:t>2021;385:609–617.</a:t>
            </a:r>
          </a:p>
        </p:txBody>
      </p:sp>
      <p:cxnSp>
        <p:nvCxnSpPr>
          <p:cNvPr id="2" name="Straight Connector 1">
            <a:extLst>
              <a:ext uri="{FF2B5EF4-FFF2-40B4-BE49-F238E27FC236}">
                <a16:creationId xmlns:a16="http://schemas.microsoft.com/office/drawing/2014/main" id="{EC719E1C-F20E-4C3C-0758-5C21DA865348}"/>
              </a:ext>
            </a:extLst>
          </p:cNvPr>
          <p:cNvCxnSpPr>
            <a:cxnSpLocks/>
          </p:cNvCxnSpPr>
          <p:nvPr/>
        </p:nvCxnSpPr>
        <p:spPr bwMode="gray">
          <a:xfrm>
            <a:off x="1113183" y="6080392"/>
            <a:ext cx="3480588" cy="0"/>
          </a:xfrm>
          <a:prstGeom prst="line">
            <a:avLst/>
          </a:prstGeom>
          <a:ln w="6350">
            <a:solidFill>
              <a:schemeClr val="accent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A1BD9F3-B169-96FA-EFB5-B00E5D353139}"/>
              </a:ext>
            </a:extLst>
          </p:cNvPr>
          <p:cNvCxnSpPr>
            <a:cxnSpLocks/>
          </p:cNvCxnSpPr>
          <p:nvPr/>
        </p:nvCxnSpPr>
        <p:spPr bwMode="gray">
          <a:xfrm>
            <a:off x="7368209" y="6080392"/>
            <a:ext cx="3386877" cy="0"/>
          </a:xfrm>
          <a:prstGeom prst="line">
            <a:avLst/>
          </a:prstGeom>
          <a:ln w="6350">
            <a:solidFill>
              <a:schemeClr val="accent2"/>
            </a:solidFill>
            <a:prstDash val="dash"/>
            <a:headEnd type="oval"/>
            <a:tailEnd type="oval"/>
          </a:ln>
        </p:spPr>
        <p:style>
          <a:lnRef idx="1">
            <a:schemeClr val="accent1"/>
          </a:lnRef>
          <a:fillRef idx="0">
            <a:schemeClr val="accent1"/>
          </a:fillRef>
          <a:effectRef idx="0">
            <a:schemeClr val="accent1"/>
          </a:effectRef>
          <a:fontRef idx="minor">
            <a:schemeClr val="tx1"/>
          </a:fontRef>
        </p:style>
      </p:cxnSp>
      <p:pic>
        <p:nvPicPr>
          <p:cNvPr id="14" name="Picture 13" descr="Graphical user interface, text&#10;&#10;Description automatically generated with medium confidence">
            <a:extLst>
              <a:ext uri="{FF2B5EF4-FFF2-40B4-BE49-F238E27FC236}">
                <a16:creationId xmlns:a16="http://schemas.microsoft.com/office/drawing/2014/main" id="{75ABAD09-D90C-98F7-6F80-36BFF8F3B5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27031" y="1516915"/>
            <a:ext cx="7939761" cy="4052097"/>
          </a:xfrm>
          <a:prstGeom prst="rect">
            <a:avLst/>
          </a:prstGeom>
        </p:spPr>
      </p:pic>
    </p:spTree>
    <p:extLst>
      <p:ext uri="{BB962C8B-B14F-4D97-AF65-F5344CB8AC3E}">
        <p14:creationId xmlns:p14="http://schemas.microsoft.com/office/powerpoint/2010/main" val="2380468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E714EB-886C-4759-8D6C-00FC55A0A4D0}"/>
              </a:ext>
            </a:extLst>
          </p:cNvPr>
          <p:cNvSpPr>
            <a:spLocks noGrp="1"/>
          </p:cNvSpPr>
          <p:nvPr>
            <p:ph type="title"/>
          </p:nvPr>
        </p:nvSpPr>
        <p:spPr>
          <a:xfrm>
            <a:off x="838200" y="-1"/>
            <a:ext cx="10515600" cy="1105949"/>
          </a:xfrm>
        </p:spPr>
        <p:txBody>
          <a:bodyPr anchor="t">
            <a:normAutofit fontScale="90000"/>
          </a:bodyPr>
          <a:lstStyle/>
          <a:p>
            <a:r>
              <a:rPr lang="en-GB" dirty="0"/>
              <a:t>ANT-005 TKA Investigated the Use of Abelacimab Versus Enoxaparin in Patients Undergoing Elective Unilateral TKA</a:t>
            </a:r>
          </a:p>
        </p:txBody>
      </p:sp>
      <p:graphicFrame>
        <p:nvGraphicFramePr>
          <p:cNvPr id="6" name="Content Placeholder 8">
            <a:extLst>
              <a:ext uri="{FF2B5EF4-FFF2-40B4-BE49-F238E27FC236}">
                <a16:creationId xmlns:a16="http://schemas.microsoft.com/office/drawing/2014/main" id="{FB04BCB6-36F5-4CB4-B933-68423E17F95A}"/>
              </a:ext>
            </a:extLst>
          </p:cNvPr>
          <p:cNvGraphicFramePr>
            <a:graphicFrameLocks noGrp="1"/>
          </p:cNvGraphicFramePr>
          <p:nvPr>
            <p:ph sz="quarter" idx="4294967295"/>
          </p:nvPr>
        </p:nvGraphicFramePr>
        <p:xfrm>
          <a:off x="722028" y="1731963"/>
          <a:ext cx="5219700" cy="4752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ontent Placeholder 8">
            <a:extLst>
              <a:ext uri="{FF2B5EF4-FFF2-40B4-BE49-F238E27FC236}">
                <a16:creationId xmlns:a16="http://schemas.microsoft.com/office/drawing/2014/main" id="{B24C0B65-6083-4192-B5F8-8D763B079CAD}"/>
              </a:ext>
            </a:extLst>
          </p:cNvPr>
          <p:cNvGraphicFramePr>
            <a:graphicFrameLocks noGrp="1"/>
          </p:cNvGraphicFramePr>
          <p:nvPr>
            <p:ph sz="quarter" idx="4294967295"/>
          </p:nvPr>
        </p:nvGraphicFramePr>
        <p:xfrm>
          <a:off x="6972300" y="1731963"/>
          <a:ext cx="5219700" cy="4752975"/>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64BE77E6-3335-43EF-A116-B681D0BAFEFC}"/>
              </a:ext>
            </a:extLst>
          </p:cNvPr>
          <p:cNvSpPr/>
          <p:nvPr/>
        </p:nvSpPr>
        <p:spPr>
          <a:xfrm>
            <a:off x="2179021" y="6080393"/>
            <a:ext cx="1699949" cy="276963"/>
          </a:xfrm>
          <a:prstGeom prst="rect">
            <a:avLst/>
          </a:prstGeom>
          <a:noFill/>
        </p:spPr>
        <p:txBody>
          <a:bodyPr wrap="square">
            <a:spAutoFit/>
          </a:bodyPr>
          <a:lstStyle/>
          <a:p>
            <a:pPr algn="ctr" defTabSz="914309"/>
            <a:r>
              <a:rPr lang="is-IS" sz="1200" dirty="0">
                <a:solidFill>
                  <a:schemeClr val="accent2"/>
                </a:solidFill>
                <a:latin typeface="Arial"/>
                <a:ea typeface="Arial Unicode MS"/>
                <a:cs typeface="Arial"/>
              </a:rPr>
              <a:t>Abelacimab</a:t>
            </a:r>
          </a:p>
        </p:txBody>
      </p:sp>
      <p:sp>
        <p:nvSpPr>
          <p:cNvPr id="17" name="Rectangle 16">
            <a:extLst>
              <a:ext uri="{FF2B5EF4-FFF2-40B4-BE49-F238E27FC236}">
                <a16:creationId xmlns:a16="http://schemas.microsoft.com/office/drawing/2014/main" id="{8F421CAE-B8C9-486A-9597-BB187E0BB18D}"/>
              </a:ext>
            </a:extLst>
          </p:cNvPr>
          <p:cNvSpPr/>
          <p:nvPr/>
        </p:nvSpPr>
        <p:spPr>
          <a:xfrm>
            <a:off x="8387765" y="6080393"/>
            <a:ext cx="1699949" cy="276963"/>
          </a:xfrm>
          <a:prstGeom prst="rect">
            <a:avLst/>
          </a:prstGeom>
          <a:noFill/>
        </p:spPr>
        <p:txBody>
          <a:bodyPr wrap="square">
            <a:spAutoFit/>
          </a:bodyPr>
          <a:lstStyle/>
          <a:p>
            <a:pPr algn="ctr" defTabSz="914309"/>
            <a:r>
              <a:rPr lang="is-IS" sz="1200" dirty="0">
                <a:solidFill>
                  <a:schemeClr val="accent2"/>
                </a:solidFill>
                <a:latin typeface="Arial"/>
                <a:ea typeface="Arial Unicode MS"/>
                <a:cs typeface="Arial"/>
              </a:rPr>
              <a:t>Abelacimab</a:t>
            </a:r>
          </a:p>
        </p:txBody>
      </p:sp>
      <p:cxnSp>
        <p:nvCxnSpPr>
          <p:cNvPr id="12" name="Straight Connector 11">
            <a:extLst>
              <a:ext uri="{FF2B5EF4-FFF2-40B4-BE49-F238E27FC236}">
                <a16:creationId xmlns:a16="http://schemas.microsoft.com/office/drawing/2014/main" id="{4CF4D945-0751-48BB-9428-EDF4498DEE5F}"/>
              </a:ext>
            </a:extLst>
          </p:cNvPr>
          <p:cNvCxnSpPr>
            <a:cxnSpLocks/>
          </p:cNvCxnSpPr>
          <p:nvPr/>
        </p:nvCxnSpPr>
        <p:spPr bwMode="gray">
          <a:xfrm>
            <a:off x="1553211" y="6080392"/>
            <a:ext cx="3357945" cy="0"/>
          </a:xfrm>
          <a:prstGeom prst="line">
            <a:avLst/>
          </a:prstGeom>
          <a:ln w="6350">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ECFD0F-1A9D-4CA8-BD2A-3FE51CDA067B}"/>
              </a:ext>
            </a:extLst>
          </p:cNvPr>
          <p:cNvCxnSpPr>
            <a:cxnSpLocks/>
          </p:cNvCxnSpPr>
          <p:nvPr/>
        </p:nvCxnSpPr>
        <p:spPr bwMode="gray">
          <a:xfrm>
            <a:off x="7201786" y="6080392"/>
            <a:ext cx="3213405" cy="0"/>
          </a:xfrm>
          <a:prstGeom prst="line">
            <a:avLst/>
          </a:prstGeom>
          <a:ln w="6350">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6" name="Footer Placeholder 25">
            <a:extLst>
              <a:ext uri="{FF2B5EF4-FFF2-40B4-BE49-F238E27FC236}">
                <a16:creationId xmlns:a16="http://schemas.microsoft.com/office/drawing/2014/main" id="{A6225EF3-4D24-5499-D8BC-5538EAD36115}"/>
              </a:ext>
            </a:extLst>
          </p:cNvPr>
          <p:cNvSpPr>
            <a:spLocks noGrp="1"/>
          </p:cNvSpPr>
          <p:nvPr>
            <p:ph type="ftr" sz="quarter" idx="3"/>
          </p:nvPr>
        </p:nvSpPr>
        <p:spPr>
          <a:xfrm>
            <a:off x="838199" y="6530526"/>
            <a:ext cx="11223171" cy="381907"/>
          </a:xfrm>
        </p:spPr>
        <p:txBody>
          <a:bodyPr/>
          <a:lstStyle/>
          <a:p>
            <a:r>
              <a:rPr lang="en-US" dirty="0">
                <a:solidFill>
                  <a:schemeClr val="accent2"/>
                </a:solidFill>
              </a:rPr>
              <a:t>Values displayed are relative risk versus enoxaparin (95% CI). *VTE defined as a composite of asymptomatic DVT, confirmed symptomatic VTE, fatal PE or unexplained death.</a:t>
            </a:r>
            <a:br>
              <a:rPr lang="en-US" dirty="0">
                <a:solidFill>
                  <a:schemeClr val="accent2"/>
                </a:solidFill>
              </a:rPr>
            </a:br>
            <a:r>
              <a:rPr lang="en-US" dirty="0">
                <a:solidFill>
                  <a:schemeClr val="accent2"/>
                </a:solidFill>
              </a:rPr>
              <a:t>CI, confidence interval; CRNM, clinically relevant non-major; DVT, deep vein thrombosis; PE, pulmonary embolism; TKA, total knee arthroplasty; VTE, venous thromboembolism</a:t>
            </a:r>
            <a:br>
              <a:rPr lang="en-US" dirty="0">
                <a:solidFill>
                  <a:schemeClr val="accent2"/>
                </a:solidFill>
              </a:rPr>
            </a:br>
            <a:r>
              <a:rPr lang="en-US" dirty="0">
                <a:solidFill>
                  <a:schemeClr val="accent2"/>
                </a:solidFill>
              </a:rPr>
              <a:t>Verhamme JI et al</a:t>
            </a:r>
            <a:r>
              <a:rPr lang="en-US" i="1" dirty="0">
                <a:solidFill>
                  <a:schemeClr val="accent2"/>
                </a:solidFill>
              </a:rPr>
              <a:t>. N Engl J Med </a:t>
            </a:r>
            <a:r>
              <a:rPr lang="en-US" dirty="0">
                <a:solidFill>
                  <a:schemeClr val="accent2"/>
                </a:solidFill>
              </a:rPr>
              <a:t>2021;385:609–617.</a:t>
            </a:r>
          </a:p>
        </p:txBody>
      </p:sp>
      <p:cxnSp>
        <p:nvCxnSpPr>
          <p:cNvPr id="2" name="Straight Connector 1">
            <a:extLst>
              <a:ext uri="{FF2B5EF4-FFF2-40B4-BE49-F238E27FC236}">
                <a16:creationId xmlns:a16="http://schemas.microsoft.com/office/drawing/2014/main" id="{EC719E1C-F20E-4C3C-0758-5C21DA865348}"/>
              </a:ext>
            </a:extLst>
          </p:cNvPr>
          <p:cNvCxnSpPr>
            <a:cxnSpLocks/>
          </p:cNvCxnSpPr>
          <p:nvPr/>
        </p:nvCxnSpPr>
        <p:spPr bwMode="gray">
          <a:xfrm>
            <a:off x="1113183" y="6080392"/>
            <a:ext cx="3480588" cy="0"/>
          </a:xfrm>
          <a:prstGeom prst="line">
            <a:avLst/>
          </a:prstGeom>
          <a:ln w="6350">
            <a:solidFill>
              <a:schemeClr val="accent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A1BD9F3-B169-96FA-EFB5-B00E5D353139}"/>
              </a:ext>
            </a:extLst>
          </p:cNvPr>
          <p:cNvCxnSpPr>
            <a:cxnSpLocks/>
          </p:cNvCxnSpPr>
          <p:nvPr/>
        </p:nvCxnSpPr>
        <p:spPr bwMode="gray">
          <a:xfrm>
            <a:off x="7368209" y="6080392"/>
            <a:ext cx="3386877" cy="0"/>
          </a:xfrm>
          <a:prstGeom prst="line">
            <a:avLst/>
          </a:prstGeom>
          <a:ln w="6350">
            <a:solidFill>
              <a:schemeClr val="accent2"/>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017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8">
            <a:extLst>
              <a:ext uri="{FF2B5EF4-FFF2-40B4-BE49-F238E27FC236}">
                <a16:creationId xmlns:a16="http://schemas.microsoft.com/office/drawing/2014/main" id="{FB04BCB6-36F5-4CB4-B933-68423E17F95A}"/>
              </a:ext>
            </a:extLst>
          </p:cNvPr>
          <p:cNvGraphicFramePr>
            <a:graphicFrameLocks noGrp="1"/>
          </p:cNvGraphicFramePr>
          <p:nvPr>
            <p:ph idx="1"/>
            <p:extLst>
              <p:ext uri="{D42A27DB-BD31-4B8C-83A1-F6EECF244321}">
                <p14:modId xmlns:p14="http://schemas.microsoft.com/office/powerpoint/2010/main" val="2523215408"/>
              </p:ext>
            </p:extLst>
          </p:nvPr>
        </p:nvGraphicFramePr>
        <p:xfrm>
          <a:off x="838200" y="1285875"/>
          <a:ext cx="5519359" cy="489108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90E714EB-886C-4759-8D6C-00FC55A0A4D0}"/>
              </a:ext>
            </a:extLst>
          </p:cNvPr>
          <p:cNvSpPr>
            <a:spLocks noGrp="1"/>
          </p:cNvSpPr>
          <p:nvPr>
            <p:ph type="title"/>
          </p:nvPr>
        </p:nvSpPr>
        <p:spPr/>
        <p:txBody>
          <a:bodyPr anchor="t">
            <a:normAutofit fontScale="90000"/>
          </a:bodyPr>
          <a:lstStyle/>
          <a:p>
            <a:r>
              <a:rPr lang="en-GB" dirty="0"/>
              <a:t>AXIOMATIC-TKR Investigated the Use of Milvexian Versus Enoxaparin in Patients Undergoing Elective Unilateral TKA</a:t>
            </a:r>
          </a:p>
        </p:txBody>
      </p:sp>
      <p:sp>
        <p:nvSpPr>
          <p:cNvPr id="15" name="Footer Placeholder 1">
            <a:extLst>
              <a:ext uri="{FF2B5EF4-FFF2-40B4-BE49-F238E27FC236}">
                <a16:creationId xmlns:a16="http://schemas.microsoft.com/office/drawing/2014/main" id="{C7588171-C69B-4077-8011-2F6D59D30762}"/>
              </a:ext>
            </a:extLst>
          </p:cNvPr>
          <p:cNvSpPr>
            <a:spLocks noGrp="1"/>
          </p:cNvSpPr>
          <p:nvPr>
            <p:ph type="ftr" sz="quarter" idx="3"/>
          </p:nvPr>
        </p:nvSpPr>
        <p:spPr>
          <a:xfrm>
            <a:off x="838199" y="6356350"/>
            <a:ext cx="11159169" cy="501646"/>
          </a:xfrm>
        </p:spPr>
        <p:txBody>
          <a:bodyPr/>
          <a:lstStyle/>
          <a:p>
            <a:r>
              <a:rPr lang="en-GB" dirty="0"/>
              <a:t>Values displayed are relative risk versus enoxaparin (95% CI). *VTE defined as a composite of asymptomatic DVT, confirmed symptomatic VTE or death from any cause.</a:t>
            </a:r>
            <a:br>
              <a:rPr lang="en-GB" dirty="0"/>
            </a:br>
            <a:r>
              <a:rPr lang="en-GB" dirty="0"/>
              <a:t>CI, confidence interval; DVT, deep vein thrombosis; TKA, total knee arthroplasty; VTE, venous thromboembolism</a:t>
            </a:r>
            <a:br>
              <a:rPr lang="en-GB" dirty="0"/>
            </a:br>
            <a:r>
              <a:rPr lang="en-GB" dirty="0"/>
              <a:t>Weitz JI et al. </a:t>
            </a:r>
            <a:r>
              <a:rPr lang="en-GB" i="1" dirty="0"/>
              <a:t>N Engl J Med </a:t>
            </a:r>
            <a:r>
              <a:rPr lang="en-GB" dirty="0"/>
              <a:t>2021;385:2161–2172.</a:t>
            </a:r>
          </a:p>
        </p:txBody>
      </p:sp>
      <p:graphicFrame>
        <p:nvGraphicFramePr>
          <p:cNvPr id="18" name="Content Placeholder 8">
            <a:extLst>
              <a:ext uri="{FF2B5EF4-FFF2-40B4-BE49-F238E27FC236}">
                <a16:creationId xmlns:a16="http://schemas.microsoft.com/office/drawing/2014/main" id="{B24C0B65-6083-4192-B5F8-8D763B079CAD}"/>
              </a:ext>
            </a:extLst>
          </p:cNvPr>
          <p:cNvGraphicFramePr>
            <a:graphicFrameLocks noGrp="1"/>
          </p:cNvGraphicFramePr>
          <p:nvPr>
            <p:ph sz="quarter" idx="4294967295"/>
            <p:extLst>
              <p:ext uri="{D42A27DB-BD31-4B8C-83A1-F6EECF244321}">
                <p14:modId xmlns:p14="http://schemas.microsoft.com/office/powerpoint/2010/main" val="2256834689"/>
              </p:ext>
            </p:extLst>
          </p:nvPr>
        </p:nvGraphicFramePr>
        <p:xfrm>
          <a:off x="6972300" y="1293813"/>
          <a:ext cx="5219700" cy="5191125"/>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64BE77E6-3335-43EF-A116-B681D0BAFEFC}"/>
              </a:ext>
            </a:extLst>
          </p:cNvPr>
          <p:cNvSpPr/>
          <p:nvPr/>
        </p:nvSpPr>
        <p:spPr>
          <a:xfrm>
            <a:off x="1739641" y="6048646"/>
            <a:ext cx="1699949" cy="276963"/>
          </a:xfrm>
          <a:prstGeom prst="rect">
            <a:avLst/>
          </a:prstGeom>
          <a:noFill/>
        </p:spPr>
        <p:txBody>
          <a:bodyPr wrap="square">
            <a:spAutoFit/>
          </a:bodyPr>
          <a:lstStyle/>
          <a:p>
            <a:pPr algn="ctr" defTabSz="914309"/>
            <a:r>
              <a:rPr lang="is-IS" sz="1200">
                <a:solidFill>
                  <a:schemeClr val="accent2"/>
                </a:solidFill>
                <a:latin typeface="Arial"/>
                <a:ea typeface="Arial Unicode MS"/>
                <a:cs typeface="Arial"/>
              </a:rPr>
              <a:t>Milvexian twice daily</a:t>
            </a:r>
          </a:p>
        </p:txBody>
      </p:sp>
      <p:sp>
        <p:nvSpPr>
          <p:cNvPr id="9" name="Rectangle 8">
            <a:extLst>
              <a:ext uri="{FF2B5EF4-FFF2-40B4-BE49-F238E27FC236}">
                <a16:creationId xmlns:a16="http://schemas.microsoft.com/office/drawing/2014/main" id="{402492CB-9725-4246-B40D-93A04223384C}"/>
              </a:ext>
            </a:extLst>
          </p:cNvPr>
          <p:cNvSpPr/>
          <p:nvPr/>
        </p:nvSpPr>
        <p:spPr>
          <a:xfrm>
            <a:off x="3738631" y="6061384"/>
            <a:ext cx="1753567" cy="276963"/>
          </a:xfrm>
          <a:prstGeom prst="rect">
            <a:avLst/>
          </a:prstGeom>
          <a:noFill/>
        </p:spPr>
        <p:txBody>
          <a:bodyPr wrap="square">
            <a:spAutoFit/>
          </a:bodyPr>
          <a:lstStyle/>
          <a:p>
            <a:pPr algn="ctr" defTabSz="914309"/>
            <a:r>
              <a:rPr lang="is-IS" sz="1200">
                <a:solidFill>
                  <a:schemeClr val="accent2"/>
                </a:solidFill>
                <a:latin typeface="Arial"/>
                <a:ea typeface="Arial Unicode MS"/>
                <a:cs typeface="Arial"/>
              </a:rPr>
              <a:t>Milvexian once daily</a:t>
            </a:r>
          </a:p>
        </p:txBody>
      </p:sp>
      <p:sp>
        <p:nvSpPr>
          <p:cNvPr id="19" name="Rectangle 18">
            <a:extLst>
              <a:ext uri="{FF2B5EF4-FFF2-40B4-BE49-F238E27FC236}">
                <a16:creationId xmlns:a16="http://schemas.microsoft.com/office/drawing/2014/main" id="{DC763586-4251-48C2-97DD-FAA58F55EF7B}"/>
              </a:ext>
            </a:extLst>
          </p:cNvPr>
          <p:cNvSpPr/>
          <p:nvPr/>
        </p:nvSpPr>
        <p:spPr>
          <a:xfrm>
            <a:off x="7829205" y="6048645"/>
            <a:ext cx="1699949" cy="276963"/>
          </a:xfrm>
          <a:prstGeom prst="rect">
            <a:avLst/>
          </a:prstGeom>
          <a:noFill/>
        </p:spPr>
        <p:txBody>
          <a:bodyPr wrap="square">
            <a:spAutoFit/>
          </a:bodyPr>
          <a:lstStyle/>
          <a:p>
            <a:pPr algn="ctr" defTabSz="914309"/>
            <a:r>
              <a:rPr lang="is-IS" sz="1200" dirty="0">
                <a:solidFill>
                  <a:schemeClr val="accent2"/>
                </a:solidFill>
                <a:latin typeface="Arial"/>
                <a:ea typeface="Arial Unicode MS"/>
                <a:cs typeface="Arial"/>
              </a:rPr>
              <a:t>Milvexian twice daily</a:t>
            </a:r>
          </a:p>
        </p:txBody>
      </p:sp>
      <p:sp>
        <p:nvSpPr>
          <p:cNvPr id="21" name="Rectangle 20">
            <a:extLst>
              <a:ext uri="{FF2B5EF4-FFF2-40B4-BE49-F238E27FC236}">
                <a16:creationId xmlns:a16="http://schemas.microsoft.com/office/drawing/2014/main" id="{A3E76CD2-3825-4B9C-8DBC-4A5A5B24C4F0}"/>
              </a:ext>
            </a:extLst>
          </p:cNvPr>
          <p:cNvSpPr/>
          <p:nvPr/>
        </p:nvSpPr>
        <p:spPr>
          <a:xfrm>
            <a:off x="9666270" y="6061383"/>
            <a:ext cx="1753567" cy="276963"/>
          </a:xfrm>
          <a:prstGeom prst="rect">
            <a:avLst/>
          </a:prstGeom>
          <a:noFill/>
        </p:spPr>
        <p:txBody>
          <a:bodyPr wrap="square">
            <a:spAutoFit/>
          </a:bodyPr>
          <a:lstStyle/>
          <a:p>
            <a:pPr algn="ctr" defTabSz="914309"/>
            <a:r>
              <a:rPr lang="is-IS" sz="1200" dirty="0">
                <a:solidFill>
                  <a:schemeClr val="accent2"/>
                </a:solidFill>
                <a:latin typeface="Arial"/>
                <a:ea typeface="Arial Unicode MS"/>
                <a:cs typeface="Arial"/>
              </a:rPr>
              <a:t>Milvexian once daily</a:t>
            </a:r>
          </a:p>
        </p:txBody>
      </p:sp>
      <p:cxnSp>
        <p:nvCxnSpPr>
          <p:cNvPr id="23" name="Straight Connector 22">
            <a:extLst>
              <a:ext uri="{FF2B5EF4-FFF2-40B4-BE49-F238E27FC236}">
                <a16:creationId xmlns:a16="http://schemas.microsoft.com/office/drawing/2014/main" id="{8C0ECF15-F011-49AE-B931-3EA1D3564026}"/>
              </a:ext>
            </a:extLst>
          </p:cNvPr>
          <p:cNvCxnSpPr>
            <a:cxnSpLocks/>
          </p:cNvCxnSpPr>
          <p:nvPr/>
        </p:nvCxnSpPr>
        <p:spPr bwMode="gray">
          <a:xfrm>
            <a:off x="1598158" y="6048644"/>
            <a:ext cx="2140472" cy="0"/>
          </a:xfrm>
          <a:prstGeom prst="line">
            <a:avLst/>
          </a:prstGeom>
          <a:ln w="6350">
            <a:solidFill>
              <a:schemeClr val="accent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CD71688-AC10-4040-A500-1089E508F72C}"/>
              </a:ext>
            </a:extLst>
          </p:cNvPr>
          <p:cNvCxnSpPr>
            <a:cxnSpLocks/>
          </p:cNvCxnSpPr>
          <p:nvPr/>
        </p:nvCxnSpPr>
        <p:spPr bwMode="gray">
          <a:xfrm>
            <a:off x="3912958" y="6048644"/>
            <a:ext cx="1363342" cy="0"/>
          </a:xfrm>
          <a:prstGeom prst="line">
            <a:avLst/>
          </a:prstGeom>
          <a:ln w="6350">
            <a:solidFill>
              <a:schemeClr val="accent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A93EEF-9852-40BA-800A-336BDB31CF16}"/>
              </a:ext>
            </a:extLst>
          </p:cNvPr>
          <p:cNvCxnSpPr>
            <a:cxnSpLocks/>
          </p:cNvCxnSpPr>
          <p:nvPr/>
        </p:nvCxnSpPr>
        <p:spPr bwMode="gray">
          <a:xfrm>
            <a:off x="7630706" y="6038416"/>
            <a:ext cx="2088779" cy="0"/>
          </a:xfrm>
          <a:prstGeom prst="line">
            <a:avLst/>
          </a:prstGeom>
          <a:ln w="6350">
            <a:solidFill>
              <a:schemeClr val="accent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0B23287-48A3-47E8-9393-37E3A994F44D}"/>
              </a:ext>
            </a:extLst>
          </p:cNvPr>
          <p:cNvCxnSpPr>
            <a:cxnSpLocks/>
          </p:cNvCxnSpPr>
          <p:nvPr/>
        </p:nvCxnSpPr>
        <p:spPr bwMode="gray">
          <a:xfrm>
            <a:off x="9836661" y="6038416"/>
            <a:ext cx="1363342" cy="0"/>
          </a:xfrm>
          <a:prstGeom prst="line">
            <a:avLst/>
          </a:prstGeom>
          <a:ln w="6350">
            <a:solidFill>
              <a:schemeClr val="accent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6036AA-9886-417B-860F-FD2C0A5056DE}"/>
              </a:ext>
            </a:extLst>
          </p:cNvPr>
          <p:cNvCxnSpPr>
            <a:cxnSpLocks/>
          </p:cNvCxnSpPr>
          <p:nvPr/>
        </p:nvCxnSpPr>
        <p:spPr bwMode="gray">
          <a:xfrm>
            <a:off x="7709589" y="1873359"/>
            <a:ext cx="3575095" cy="0"/>
          </a:xfrm>
          <a:prstGeom prst="line">
            <a:avLst/>
          </a:prstGeom>
          <a:ln w="6350">
            <a:solidFill>
              <a:schemeClr val="accent2"/>
            </a:solidFill>
            <a:prstDash val="dash"/>
            <a:headEnd type="oval"/>
            <a:tailEnd type="oval"/>
          </a:ln>
        </p:spPr>
        <p:style>
          <a:lnRef idx="1">
            <a:schemeClr val="accent1"/>
          </a:lnRef>
          <a:fillRef idx="0">
            <a:schemeClr val="accent1"/>
          </a:fillRef>
          <a:effectRef idx="0">
            <a:schemeClr val="accent1"/>
          </a:effectRef>
          <a:fontRef idx="minor">
            <a:schemeClr val="tx1"/>
          </a:fontRef>
        </p:style>
      </p:cxnSp>
      <p:pic>
        <p:nvPicPr>
          <p:cNvPr id="5" name="Picture 4" descr="Graphical user interface, text, application, email&#10;&#10;Description automatically generated">
            <a:extLst>
              <a:ext uri="{FF2B5EF4-FFF2-40B4-BE49-F238E27FC236}">
                <a16:creationId xmlns:a16="http://schemas.microsoft.com/office/drawing/2014/main" id="{40F4B62C-3E1C-27B7-01EE-3ADB1C18E9CA}"/>
              </a:ext>
            </a:extLst>
          </p:cNvPr>
          <p:cNvPicPr>
            <a:picLocks noChangeAspect="1"/>
          </p:cNvPicPr>
          <p:nvPr/>
        </p:nvPicPr>
        <p:blipFill>
          <a:blip r:embed="rId5"/>
          <a:stretch>
            <a:fillRect/>
          </a:stretch>
        </p:blipFill>
        <p:spPr>
          <a:xfrm>
            <a:off x="2209800" y="1423881"/>
            <a:ext cx="7772400" cy="4357440"/>
          </a:xfrm>
          <a:prstGeom prst="rect">
            <a:avLst/>
          </a:prstGeom>
        </p:spPr>
      </p:pic>
    </p:spTree>
    <p:extLst>
      <p:ext uri="{BB962C8B-B14F-4D97-AF65-F5344CB8AC3E}">
        <p14:creationId xmlns:p14="http://schemas.microsoft.com/office/powerpoint/2010/main" val="1611095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Stroke Management of the Future? The Potential Role of Factor XI/XIa Inhibitors in Secondary Stroke Prevention</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Review the currently available therapeutics and how they affect multiple pathways involved in the coagulation cascade, thereby increasing the potential for serious bleeds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factor XI and factor XIa inhibition and review new and emerging anticoagulation pharmacotherapy for secondary stroke prevention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8">
            <a:extLst>
              <a:ext uri="{FF2B5EF4-FFF2-40B4-BE49-F238E27FC236}">
                <a16:creationId xmlns:a16="http://schemas.microsoft.com/office/drawing/2014/main" id="{FB04BCB6-36F5-4CB4-B933-68423E17F95A}"/>
              </a:ext>
            </a:extLst>
          </p:cNvPr>
          <p:cNvGraphicFramePr>
            <a:graphicFrameLocks noGrp="1"/>
          </p:cNvGraphicFramePr>
          <p:nvPr>
            <p:ph idx="1"/>
          </p:nvPr>
        </p:nvGraphicFramePr>
        <p:xfrm>
          <a:off x="838200" y="1285875"/>
          <a:ext cx="5519359" cy="489108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90E714EB-886C-4759-8D6C-00FC55A0A4D0}"/>
              </a:ext>
            </a:extLst>
          </p:cNvPr>
          <p:cNvSpPr>
            <a:spLocks noGrp="1"/>
          </p:cNvSpPr>
          <p:nvPr>
            <p:ph type="title"/>
          </p:nvPr>
        </p:nvSpPr>
        <p:spPr/>
        <p:txBody>
          <a:bodyPr anchor="t">
            <a:normAutofit fontScale="90000"/>
          </a:bodyPr>
          <a:lstStyle/>
          <a:p>
            <a:r>
              <a:rPr lang="en-GB" dirty="0"/>
              <a:t>AXIOMATIC-TKR Investigated the Use of Milvexian Versus Enoxaparin in Patients Undergoing Elective Unilateral TKA</a:t>
            </a:r>
          </a:p>
        </p:txBody>
      </p:sp>
      <p:sp>
        <p:nvSpPr>
          <p:cNvPr id="15" name="Footer Placeholder 1">
            <a:extLst>
              <a:ext uri="{FF2B5EF4-FFF2-40B4-BE49-F238E27FC236}">
                <a16:creationId xmlns:a16="http://schemas.microsoft.com/office/drawing/2014/main" id="{C7588171-C69B-4077-8011-2F6D59D30762}"/>
              </a:ext>
            </a:extLst>
          </p:cNvPr>
          <p:cNvSpPr>
            <a:spLocks noGrp="1"/>
          </p:cNvSpPr>
          <p:nvPr>
            <p:ph type="ftr" sz="quarter" idx="3"/>
          </p:nvPr>
        </p:nvSpPr>
        <p:spPr>
          <a:xfrm>
            <a:off x="838199" y="6356350"/>
            <a:ext cx="11159169" cy="501646"/>
          </a:xfrm>
        </p:spPr>
        <p:txBody>
          <a:bodyPr/>
          <a:lstStyle/>
          <a:p>
            <a:r>
              <a:rPr lang="en-GB" dirty="0"/>
              <a:t>Values displayed are relative risk versus enoxaparin (95% CI). *VTE defined as a composite of asymptomatic DVT, confirmed symptomatic VTE or death from any cause.</a:t>
            </a:r>
            <a:br>
              <a:rPr lang="en-GB" dirty="0"/>
            </a:br>
            <a:r>
              <a:rPr lang="en-GB" dirty="0"/>
              <a:t>CI, confidence interval; DVT, deep vein thrombosis; TKA, total knee arthroplasty; VTE, venous thromboembolism</a:t>
            </a:r>
            <a:br>
              <a:rPr lang="en-GB" dirty="0"/>
            </a:br>
            <a:r>
              <a:rPr lang="en-GB" dirty="0"/>
              <a:t>Weitz JI et al. </a:t>
            </a:r>
            <a:r>
              <a:rPr lang="en-GB" i="1" dirty="0"/>
              <a:t>N Engl J Med </a:t>
            </a:r>
            <a:r>
              <a:rPr lang="en-GB" dirty="0"/>
              <a:t>2021;385:2161–2172.</a:t>
            </a:r>
          </a:p>
        </p:txBody>
      </p:sp>
      <p:graphicFrame>
        <p:nvGraphicFramePr>
          <p:cNvPr id="18" name="Content Placeholder 8">
            <a:extLst>
              <a:ext uri="{FF2B5EF4-FFF2-40B4-BE49-F238E27FC236}">
                <a16:creationId xmlns:a16="http://schemas.microsoft.com/office/drawing/2014/main" id="{B24C0B65-6083-4192-B5F8-8D763B079CAD}"/>
              </a:ext>
            </a:extLst>
          </p:cNvPr>
          <p:cNvGraphicFramePr>
            <a:graphicFrameLocks noGrp="1"/>
          </p:cNvGraphicFramePr>
          <p:nvPr>
            <p:ph sz="quarter" idx="4294967295"/>
          </p:nvPr>
        </p:nvGraphicFramePr>
        <p:xfrm>
          <a:off x="6972300" y="1293813"/>
          <a:ext cx="5219700" cy="5191125"/>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64BE77E6-3335-43EF-A116-B681D0BAFEFC}"/>
              </a:ext>
            </a:extLst>
          </p:cNvPr>
          <p:cNvSpPr/>
          <p:nvPr/>
        </p:nvSpPr>
        <p:spPr>
          <a:xfrm>
            <a:off x="1739641" y="6048646"/>
            <a:ext cx="1699949" cy="276963"/>
          </a:xfrm>
          <a:prstGeom prst="rect">
            <a:avLst/>
          </a:prstGeom>
          <a:noFill/>
        </p:spPr>
        <p:txBody>
          <a:bodyPr wrap="square">
            <a:spAutoFit/>
          </a:bodyPr>
          <a:lstStyle/>
          <a:p>
            <a:pPr algn="ctr" defTabSz="914309"/>
            <a:r>
              <a:rPr lang="is-IS" sz="1200">
                <a:solidFill>
                  <a:schemeClr val="accent2"/>
                </a:solidFill>
                <a:latin typeface="Arial"/>
                <a:ea typeface="Arial Unicode MS"/>
                <a:cs typeface="Arial"/>
              </a:rPr>
              <a:t>Milvexian twice daily</a:t>
            </a:r>
          </a:p>
        </p:txBody>
      </p:sp>
      <p:sp>
        <p:nvSpPr>
          <p:cNvPr id="9" name="Rectangle 8">
            <a:extLst>
              <a:ext uri="{FF2B5EF4-FFF2-40B4-BE49-F238E27FC236}">
                <a16:creationId xmlns:a16="http://schemas.microsoft.com/office/drawing/2014/main" id="{402492CB-9725-4246-B40D-93A04223384C}"/>
              </a:ext>
            </a:extLst>
          </p:cNvPr>
          <p:cNvSpPr/>
          <p:nvPr/>
        </p:nvSpPr>
        <p:spPr>
          <a:xfrm>
            <a:off x="3738631" y="6061384"/>
            <a:ext cx="1753567" cy="276963"/>
          </a:xfrm>
          <a:prstGeom prst="rect">
            <a:avLst/>
          </a:prstGeom>
          <a:noFill/>
        </p:spPr>
        <p:txBody>
          <a:bodyPr wrap="square">
            <a:spAutoFit/>
          </a:bodyPr>
          <a:lstStyle/>
          <a:p>
            <a:pPr algn="ctr" defTabSz="914309"/>
            <a:r>
              <a:rPr lang="is-IS" sz="1200">
                <a:solidFill>
                  <a:schemeClr val="accent2"/>
                </a:solidFill>
                <a:latin typeface="Arial"/>
                <a:ea typeface="Arial Unicode MS"/>
                <a:cs typeface="Arial"/>
              </a:rPr>
              <a:t>Milvexian once daily</a:t>
            </a:r>
          </a:p>
        </p:txBody>
      </p:sp>
      <p:sp>
        <p:nvSpPr>
          <p:cNvPr id="19" name="Rectangle 18">
            <a:extLst>
              <a:ext uri="{FF2B5EF4-FFF2-40B4-BE49-F238E27FC236}">
                <a16:creationId xmlns:a16="http://schemas.microsoft.com/office/drawing/2014/main" id="{DC763586-4251-48C2-97DD-FAA58F55EF7B}"/>
              </a:ext>
            </a:extLst>
          </p:cNvPr>
          <p:cNvSpPr/>
          <p:nvPr/>
        </p:nvSpPr>
        <p:spPr>
          <a:xfrm>
            <a:off x="7829205" y="6048645"/>
            <a:ext cx="1699949" cy="276963"/>
          </a:xfrm>
          <a:prstGeom prst="rect">
            <a:avLst/>
          </a:prstGeom>
          <a:noFill/>
        </p:spPr>
        <p:txBody>
          <a:bodyPr wrap="square">
            <a:spAutoFit/>
          </a:bodyPr>
          <a:lstStyle/>
          <a:p>
            <a:pPr algn="ctr" defTabSz="914309"/>
            <a:r>
              <a:rPr lang="is-IS" sz="1200" dirty="0">
                <a:solidFill>
                  <a:schemeClr val="accent2"/>
                </a:solidFill>
                <a:latin typeface="Arial"/>
                <a:ea typeface="Arial Unicode MS"/>
                <a:cs typeface="Arial"/>
              </a:rPr>
              <a:t>Milvexian twice daily</a:t>
            </a:r>
          </a:p>
        </p:txBody>
      </p:sp>
      <p:sp>
        <p:nvSpPr>
          <p:cNvPr id="21" name="Rectangle 20">
            <a:extLst>
              <a:ext uri="{FF2B5EF4-FFF2-40B4-BE49-F238E27FC236}">
                <a16:creationId xmlns:a16="http://schemas.microsoft.com/office/drawing/2014/main" id="{A3E76CD2-3825-4B9C-8DBC-4A5A5B24C4F0}"/>
              </a:ext>
            </a:extLst>
          </p:cNvPr>
          <p:cNvSpPr/>
          <p:nvPr/>
        </p:nvSpPr>
        <p:spPr>
          <a:xfrm>
            <a:off x="9666270" y="6061383"/>
            <a:ext cx="1753567" cy="276963"/>
          </a:xfrm>
          <a:prstGeom prst="rect">
            <a:avLst/>
          </a:prstGeom>
          <a:noFill/>
        </p:spPr>
        <p:txBody>
          <a:bodyPr wrap="square">
            <a:spAutoFit/>
          </a:bodyPr>
          <a:lstStyle/>
          <a:p>
            <a:pPr algn="ctr" defTabSz="914309"/>
            <a:r>
              <a:rPr lang="is-IS" sz="1200" dirty="0">
                <a:solidFill>
                  <a:schemeClr val="accent2"/>
                </a:solidFill>
                <a:latin typeface="Arial"/>
                <a:ea typeface="Arial Unicode MS"/>
                <a:cs typeface="Arial"/>
              </a:rPr>
              <a:t>Milvexian once daily</a:t>
            </a:r>
          </a:p>
        </p:txBody>
      </p:sp>
      <p:cxnSp>
        <p:nvCxnSpPr>
          <p:cNvPr id="23" name="Straight Connector 22">
            <a:extLst>
              <a:ext uri="{FF2B5EF4-FFF2-40B4-BE49-F238E27FC236}">
                <a16:creationId xmlns:a16="http://schemas.microsoft.com/office/drawing/2014/main" id="{8C0ECF15-F011-49AE-B931-3EA1D3564026}"/>
              </a:ext>
            </a:extLst>
          </p:cNvPr>
          <p:cNvCxnSpPr>
            <a:cxnSpLocks/>
          </p:cNvCxnSpPr>
          <p:nvPr/>
        </p:nvCxnSpPr>
        <p:spPr bwMode="gray">
          <a:xfrm>
            <a:off x="1598158" y="6048644"/>
            <a:ext cx="2140472" cy="0"/>
          </a:xfrm>
          <a:prstGeom prst="line">
            <a:avLst/>
          </a:prstGeom>
          <a:ln w="6350">
            <a:solidFill>
              <a:schemeClr val="accent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CD71688-AC10-4040-A500-1089E508F72C}"/>
              </a:ext>
            </a:extLst>
          </p:cNvPr>
          <p:cNvCxnSpPr>
            <a:cxnSpLocks/>
          </p:cNvCxnSpPr>
          <p:nvPr/>
        </p:nvCxnSpPr>
        <p:spPr bwMode="gray">
          <a:xfrm>
            <a:off x="3912958" y="6048644"/>
            <a:ext cx="1363342" cy="0"/>
          </a:xfrm>
          <a:prstGeom prst="line">
            <a:avLst/>
          </a:prstGeom>
          <a:ln w="6350">
            <a:solidFill>
              <a:schemeClr val="accent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A93EEF-9852-40BA-800A-336BDB31CF16}"/>
              </a:ext>
            </a:extLst>
          </p:cNvPr>
          <p:cNvCxnSpPr>
            <a:cxnSpLocks/>
          </p:cNvCxnSpPr>
          <p:nvPr/>
        </p:nvCxnSpPr>
        <p:spPr bwMode="gray">
          <a:xfrm>
            <a:off x="7630706" y="6038416"/>
            <a:ext cx="2088779" cy="0"/>
          </a:xfrm>
          <a:prstGeom prst="line">
            <a:avLst/>
          </a:prstGeom>
          <a:ln w="6350">
            <a:solidFill>
              <a:schemeClr val="accent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0B23287-48A3-47E8-9393-37E3A994F44D}"/>
              </a:ext>
            </a:extLst>
          </p:cNvPr>
          <p:cNvCxnSpPr>
            <a:cxnSpLocks/>
          </p:cNvCxnSpPr>
          <p:nvPr/>
        </p:nvCxnSpPr>
        <p:spPr bwMode="gray">
          <a:xfrm>
            <a:off x="9836661" y="6038416"/>
            <a:ext cx="1363342" cy="0"/>
          </a:xfrm>
          <a:prstGeom prst="line">
            <a:avLst/>
          </a:prstGeom>
          <a:ln w="6350">
            <a:solidFill>
              <a:schemeClr val="accent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6036AA-9886-417B-860F-FD2C0A5056DE}"/>
              </a:ext>
            </a:extLst>
          </p:cNvPr>
          <p:cNvCxnSpPr>
            <a:cxnSpLocks/>
          </p:cNvCxnSpPr>
          <p:nvPr/>
        </p:nvCxnSpPr>
        <p:spPr bwMode="gray">
          <a:xfrm>
            <a:off x="7709589" y="1873359"/>
            <a:ext cx="3575095" cy="0"/>
          </a:xfrm>
          <a:prstGeom prst="line">
            <a:avLst/>
          </a:prstGeom>
          <a:ln w="6350">
            <a:solidFill>
              <a:schemeClr val="accent2"/>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233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Line 27">
            <a:extLst>
              <a:ext uri="{FF2B5EF4-FFF2-40B4-BE49-F238E27FC236}">
                <a16:creationId xmlns:a16="http://schemas.microsoft.com/office/drawing/2014/main" id="{74B987E1-C658-9F49-B3F5-9819027D7A2B}"/>
              </a:ext>
            </a:extLst>
          </p:cNvPr>
          <p:cNvSpPr>
            <a:spLocks noChangeShapeType="1"/>
          </p:cNvSpPr>
          <p:nvPr>
            <p:custDataLst>
              <p:tags r:id="rId1"/>
            </p:custDataLst>
          </p:nvPr>
        </p:nvSpPr>
        <p:spPr bwMode="gray">
          <a:xfrm flipV="1">
            <a:off x="2934338" y="2977290"/>
            <a:ext cx="4647695" cy="266184"/>
          </a:xfrm>
          <a:custGeom>
            <a:avLst/>
            <a:gdLst>
              <a:gd name="T0" fmla="*/ 4327525 w 2694"/>
              <a:gd name="T1" fmla="*/ 347663 h 219"/>
              <a:gd name="T2" fmla="*/ 486726 w 2694"/>
              <a:gd name="T3" fmla="*/ 347663 h 219"/>
              <a:gd name="T4" fmla="*/ 0 w 2694"/>
              <a:gd name="T5" fmla="*/ 0 h 219"/>
              <a:gd name="T6" fmla="*/ 0 60000 65536"/>
              <a:gd name="T7" fmla="*/ 0 60000 65536"/>
              <a:gd name="T8" fmla="*/ 0 60000 65536"/>
              <a:gd name="T9" fmla="*/ 0 w 2694"/>
              <a:gd name="T10" fmla="*/ 0 h 219"/>
              <a:gd name="T11" fmla="*/ 2694 w 2694"/>
              <a:gd name="T12" fmla="*/ 219 h 219"/>
            </a:gdLst>
            <a:ahLst/>
            <a:cxnLst>
              <a:cxn ang="T6">
                <a:pos x="T0" y="T1"/>
              </a:cxn>
              <a:cxn ang="T7">
                <a:pos x="T2" y="T3"/>
              </a:cxn>
              <a:cxn ang="T8">
                <a:pos x="T4" y="T5"/>
              </a:cxn>
            </a:cxnLst>
            <a:rect l="T9" t="T10" r="T11" b="T12"/>
            <a:pathLst>
              <a:path w="2694" h="219">
                <a:moveTo>
                  <a:pt x="2694" y="219"/>
                </a:moveTo>
                <a:lnTo>
                  <a:pt x="303" y="219"/>
                </a:lnTo>
                <a:lnTo>
                  <a:pt x="0" y="0"/>
                </a:lnTo>
              </a:path>
            </a:pathLst>
          </a:custGeom>
          <a:noFill/>
          <a:ln w="28575">
            <a:solidFill>
              <a:srgbClr val="ED7D00"/>
            </a:solidFill>
            <a:round/>
            <a:headEnd type="triangle" w="lg" len="med"/>
            <a:tailEnd/>
          </a:ln>
        </p:spPr>
        <p:txBody>
          <a:bodyPr lIns="91550" tIns="45775" rIns="91550" bIns="45775"/>
          <a:lstStyle/>
          <a:p>
            <a:pPr>
              <a:defRPr/>
            </a:pPr>
            <a:endParaRPr lang="en-US" sz="1000" kern="0" dirty="0">
              <a:solidFill>
                <a:srgbClr val="624963"/>
              </a:solidFill>
              <a:latin typeface="Arial"/>
              <a:cs typeface="Arial" charset="0"/>
            </a:endParaRPr>
          </a:p>
        </p:txBody>
      </p:sp>
      <p:sp>
        <p:nvSpPr>
          <p:cNvPr id="43" name="Line 27">
            <a:extLst>
              <a:ext uri="{FF2B5EF4-FFF2-40B4-BE49-F238E27FC236}">
                <a16:creationId xmlns:a16="http://schemas.microsoft.com/office/drawing/2014/main" id="{C181512B-1574-DD41-A89F-C207059CA1AD}"/>
              </a:ext>
            </a:extLst>
          </p:cNvPr>
          <p:cNvSpPr>
            <a:spLocks noChangeShapeType="1"/>
          </p:cNvSpPr>
          <p:nvPr>
            <p:custDataLst>
              <p:tags r:id="rId2"/>
            </p:custDataLst>
          </p:nvPr>
        </p:nvSpPr>
        <p:spPr bwMode="gray">
          <a:xfrm flipV="1">
            <a:off x="2934338" y="2586212"/>
            <a:ext cx="4647695" cy="657263"/>
          </a:xfrm>
          <a:custGeom>
            <a:avLst/>
            <a:gdLst>
              <a:gd name="T0" fmla="*/ 4327525 w 2694"/>
              <a:gd name="T1" fmla="*/ 347663 h 219"/>
              <a:gd name="T2" fmla="*/ 486726 w 2694"/>
              <a:gd name="T3" fmla="*/ 347663 h 219"/>
              <a:gd name="T4" fmla="*/ 0 w 2694"/>
              <a:gd name="T5" fmla="*/ 0 h 219"/>
              <a:gd name="T6" fmla="*/ 0 60000 65536"/>
              <a:gd name="T7" fmla="*/ 0 60000 65536"/>
              <a:gd name="T8" fmla="*/ 0 60000 65536"/>
              <a:gd name="T9" fmla="*/ 0 w 2694"/>
              <a:gd name="T10" fmla="*/ 0 h 219"/>
              <a:gd name="T11" fmla="*/ 2694 w 2694"/>
              <a:gd name="T12" fmla="*/ 219 h 219"/>
            </a:gdLst>
            <a:ahLst/>
            <a:cxnLst>
              <a:cxn ang="T6">
                <a:pos x="T0" y="T1"/>
              </a:cxn>
              <a:cxn ang="T7">
                <a:pos x="T2" y="T3"/>
              </a:cxn>
              <a:cxn ang="T8">
                <a:pos x="T4" y="T5"/>
              </a:cxn>
            </a:cxnLst>
            <a:rect l="T9" t="T10" r="T11" b="T12"/>
            <a:pathLst>
              <a:path w="2694" h="219">
                <a:moveTo>
                  <a:pt x="2694" y="219"/>
                </a:moveTo>
                <a:lnTo>
                  <a:pt x="303" y="219"/>
                </a:lnTo>
                <a:lnTo>
                  <a:pt x="0" y="0"/>
                </a:lnTo>
              </a:path>
            </a:pathLst>
          </a:custGeom>
          <a:noFill/>
          <a:ln w="28575">
            <a:solidFill>
              <a:srgbClr val="ED7D00"/>
            </a:solidFill>
            <a:round/>
            <a:headEnd type="triangle" w="lg" len="med"/>
            <a:tailEnd/>
          </a:ln>
        </p:spPr>
        <p:txBody>
          <a:bodyPr lIns="91550" tIns="45775" rIns="91550" bIns="45775"/>
          <a:lstStyle/>
          <a:p>
            <a:pPr>
              <a:defRPr/>
            </a:pPr>
            <a:endParaRPr lang="en-US" sz="1000" kern="0" dirty="0">
              <a:solidFill>
                <a:srgbClr val="624963"/>
              </a:solidFill>
              <a:latin typeface="Arial"/>
              <a:cs typeface="Arial" charset="0"/>
            </a:endParaRPr>
          </a:p>
        </p:txBody>
      </p:sp>
      <p:sp>
        <p:nvSpPr>
          <p:cNvPr id="37" name="Text Box 89">
            <a:extLst>
              <a:ext uri="{FF2B5EF4-FFF2-40B4-BE49-F238E27FC236}">
                <a16:creationId xmlns:a16="http://schemas.microsoft.com/office/drawing/2014/main" id="{1BF4EA64-DAD7-2041-A16E-4F5FAACC12CD}"/>
              </a:ext>
            </a:extLst>
          </p:cNvPr>
          <p:cNvSpPr txBox="1">
            <a:spLocks noChangeArrowheads="1"/>
          </p:cNvSpPr>
          <p:nvPr>
            <p:custDataLst>
              <p:tags r:id="rId3"/>
            </p:custDataLst>
          </p:nvPr>
        </p:nvSpPr>
        <p:spPr bwMode="auto">
          <a:xfrm>
            <a:off x="6766304" y="4729846"/>
            <a:ext cx="163146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algn="ctr">
              <a:defRPr/>
            </a:pPr>
            <a:r>
              <a:rPr lang="en-US" sz="1600" b="1" dirty="0">
                <a:solidFill>
                  <a:srgbClr val="000000"/>
                </a:solidFill>
                <a:cs typeface="Arial" charset="0"/>
              </a:rPr>
              <a:t>W12</a:t>
            </a:r>
          </a:p>
          <a:p>
            <a:pPr algn="ctr">
              <a:defRPr/>
            </a:pPr>
            <a:r>
              <a:rPr lang="en-US" sz="1600" dirty="0">
                <a:solidFill>
                  <a:srgbClr val="000000"/>
                </a:solidFill>
                <a:cs typeface="Arial" charset="0"/>
              </a:rPr>
              <a:t>EOT</a:t>
            </a:r>
          </a:p>
        </p:txBody>
      </p:sp>
      <p:sp>
        <p:nvSpPr>
          <p:cNvPr id="38" name="Line 94">
            <a:extLst>
              <a:ext uri="{FF2B5EF4-FFF2-40B4-BE49-F238E27FC236}">
                <a16:creationId xmlns:a16="http://schemas.microsoft.com/office/drawing/2014/main" id="{358E50AE-52EA-9C48-9F31-0948DFDDD697}"/>
              </a:ext>
            </a:extLst>
          </p:cNvPr>
          <p:cNvSpPr>
            <a:spLocks noChangeShapeType="1"/>
          </p:cNvSpPr>
          <p:nvPr>
            <p:custDataLst>
              <p:tags r:id="rId4"/>
            </p:custDataLst>
          </p:nvPr>
        </p:nvSpPr>
        <p:spPr bwMode="auto">
          <a:xfrm flipH="1" flipV="1">
            <a:off x="7582036" y="2236500"/>
            <a:ext cx="0" cy="2418563"/>
          </a:xfrm>
          <a:prstGeom prst="line">
            <a:avLst/>
          </a:prstGeom>
          <a:noFill/>
          <a:ln w="15875">
            <a:solidFill>
              <a:schemeClr val="bg1">
                <a:lumMod val="75000"/>
              </a:schemeClr>
            </a:solidFill>
            <a:prstDash val="sys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550" tIns="45775" rIns="91550" bIns="45775"/>
          <a:lstStyle/>
          <a:p>
            <a:pPr>
              <a:defRPr/>
            </a:pPr>
            <a:endParaRPr lang="en-US" sz="1000" dirty="0">
              <a:solidFill>
                <a:srgbClr val="624963"/>
              </a:solidFill>
              <a:latin typeface="Arial"/>
              <a:cs typeface="Arial"/>
            </a:endParaRPr>
          </a:p>
        </p:txBody>
      </p:sp>
      <p:cxnSp>
        <p:nvCxnSpPr>
          <p:cNvPr id="26" name="AutoShape 31">
            <a:extLst>
              <a:ext uri="{FF2B5EF4-FFF2-40B4-BE49-F238E27FC236}">
                <a16:creationId xmlns:a16="http://schemas.microsoft.com/office/drawing/2014/main" id="{77008848-B5A0-4983-86BA-BB59E673C17E}"/>
              </a:ext>
            </a:extLst>
          </p:cNvPr>
          <p:cNvCxnSpPr>
            <a:cxnSpLocks noChangeShapeType="1"/>
          </p:cNvCxnSpPr>
          <p:nvPr>
            <p:custDataLst>
              <p:tags r:id="rId5"/>
            </p:custDataLst>
          </p:nvPr>
        </p:nvCxnSpPr>
        <p:spPr bwMode="gray">
          <a:xfrm>
            <a:off x="2266406" y="3357852"/>
            <a:ext cx="330257" cy="0"/>
          </a:xfrm>
          <a:prstGeom prst="straightConnector1">
            <a:avLst/>
          </a:prstGeom>
          <a:noFill/>
          <a:ln w="28575">
            <a:solidFill>
              <a:schemeClr val="tx2"/>
            </a:solidFill>
            <a:round/>
            <a:headEnd w="lg" len="med"/>
            <a:tailEnd type="triangle" w="lg" len="med"/>
          </a:ln>
          <a:extLst>
            <a:ext uri="{909E8E84-426E-40DD-AFC4-6F175D3DCCD1}">
              <a14:hiddenFill xmlns:a14="http://schemas.microsoft.com/office/drawing/2010/main">
                <a:noFill/>
              </a14:hiddenFill>
            </a:ext>
          </a:extLst>
        </p:spPr>
      </p:cxnSp>
      <p:graphicFrame>
        <p:nvGraphicFramePr>
          <p:cNvPr id="3" name="Object 2" hidden="1">
            <a:extLst>
              <a:ext uri="{FF2B5EF4-FFF2-40B4-BE49-F238E27FC236}">
                <a16:creationId xmlns:a16="http://schemas.microsoft.com/office/drawing/2014/main" id="{14FF8960-5F19-488B-A232-8AEEBD2204BD}"/>
              </a:ext>
            </a:extLst>
          </p:cNvPr>
          <p:cNvGraphicFramePr>
            <a:graphicFrameLocks noChangeAspect="1"/>
          </p:cNvGraphicFramePr>
          <p:nvPr>
            <p:custDataLst>
              <p:tags r:id="rId6"/>
            </p:custDataLst>
          </p:nvPr>
        </p:nvGraphicFramePr>
        <p:xfrm>
          <a:off x="2382" y="1588"/>
          <a:ext cx="1588" cy="1588"/>
        </p:xfrm>
        <a:graphic>
          <a:graphicData uri="http://schemas.openxmlformats.org/presentationml/2006/ole">
            <mc:AlternateContent xmlns:mc="http://schemas.openxmlformats.org/markup-compatibility/2006">
              <mc:Choice xmlns:v="urn:schemas-microsoft-com:vml" Requires="v">
                <p:oleObj name="think-cell Slide" r:id="rId23" imgW="359" imgH="358" progId="TCLayout.ActiveDocument.1">
                  <p:embed/>
                </p:oleObj>
              </mc:Choice>
              <mc:Fallback>
                <p:oleObj name="think-cell Slide" r:id="rId23" imgW="359" imgH="358" progId="TCLayout.ActiveDocument.1">
                  <p:embed/>
                  <p:pic>
                    <p:nvPicPr>
                      <p:cNvPr id="3" name="Object 2" hidden="1">
                        <a:extLst>
                          <a:ext uri="{FF2B5EF4-FFF2-40B4-BE49-F238E27FC236}">
                            <a16:creationId xmlns:a16="http://schemas.microsoft.com/office/drawing/2014/main" id="{14FF8960-5F19-488B-A232-8AEEBD2204BD}"/>
                          </a:ext>
                        </a:extLst>
                      </p:cNvPr>
                      <p:cNvPicPr/>
                      <p:nvPr/>
                    </p:nvPicPr>
                    <p:blipFill>
                      <a:blip r:embed="rId24"/>
                      <a:stretch>
                        <a:fillRect/>
                      </a:stretch>
                    </p:blipFill>
                    <p:spPr>
                      <a:xfrm>
                        <a:off x="2382" y="1588"/>
                        <a:ext cx="1588" cy="1588"/>
                      </a:xfrm>
                      <a:prstGeom prst="rect">
                        <a:avLst/>
                      </a:prstGeom>
                    </p:spPr>
                  </p:pic>
                </p:oleObj>
              </mc:Fallback>
            </mc:AlternateContent>
          </a:graphicData>
        </a:graphic>
      </p:graphicFrame>
      <p:sp>
        <p:nvSpPr>
          <p:cNvPr id="11" name="Textfeld 2">
            <a:extLst>
              <a:ext uri="{FF2B5EF4-FFF2-40B4-BE49-F238E27FC236}">
                <a16:creationId xmlns:a16="http://schemas.microsoft.com/office/drawing/2014/main" id="{5C83E566-CED6-496A-9F50-ACFA8123EE3B}"/>
              </a:ext>
            </a:extLst>
          </p:cNvPr>
          <p:cNvSpPr txBox="1">
            <a:spLocks noChangeArrowheads="1"/>
          </p:cNvSpPr>
          <p:nvPr>
            <p:custDataLst>
              <p:tags r:id="rId7"/>
            </p:custDataLst>
          </p:nvPr>
        </p:nvSpPr>
        <p:spPr bwMode="gray">
          <a:xfrm>
            <a:off x="686625" y="2616911"/>
            <a:ext cx="1579781" cy="1481884"/>
          </a:xfrm>
          <a:prstGeom prst="rect">
            <a:avLst/>
          </a:prstGeom>
          <a:solidFill>
            <a:schemeClr val="accent5"/>
          </a:solidFill>
          <a:ln w="12700">
            <a:solidFill>
              <a:schemeClr val="bg1"/>
            </a:solidFill>
            <a:miter lim="800000"/>
            <a:headEnd/>
            <a:tailEnd/>
          </a:ln>
          <a:effectLst>
            <a:outerShdw blurRad="50800" dist="38100" dir="2700000" algn="tl" rotWithShape="0">
              <a:prstClr val="black">
                <a:alpha val="40000"/>
              </a:prstClr>
            </a:outerShdw>
          </a:effectLst>
        </p:spPr>
        <p:txBody>
          <a:bodyPr lIns="91550" tIns="45775" rIns="91550" bIns="45775" anchor="ctr" anchorCtr="0"/>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spcBef>
                <a:spcPct val="50000"/>
              </a:spcBef>
              <a:spcAft>
                <a:spcPct val="0"/>
              </a:spcAft>
              <a:defRPr sz="1100">
                <a:solidFill>
                  <a:schemeClr val="tx1"/>
                </a:solidFill>
                <a:latin typeface="Arial" charset="0"/>
              </a:defRPr>
            </a:lvl6pPr>
            <a:lvl7pPr marL="2971800" indent="-228600" eaLnBrk="0" fontAlgn="base" hangingPunct="0">
              <a:spcBef>
                <a:spcPct val="50000"/>
              </a:spcBef>
              <a:spcAft>
                <a:spcPct val="0"/>
              </a:spcAft>
              <a:defRPr sz="1100">
                <a:solidFill>
                  <a:schemeClr val="tx1"/>
                </a:solidFill>
                <a:latin typeface="Arial" charset="0"/>
              </a:defRPr>
            </a:lvl7pPr>
            <a:lvl8pPr marL="3429000" indent="-228600" eaLnBrk="0" fontAlgn="base" hangingPunct="0">
              <a:spcBef>
                <a:spcPct val="50000"/>
              </a:spcBef>
              <a:spcAft>
                <a:spcPct val="0"/>
              </a:spcAft>
              <a:defRPr sz="1100">
                <a:solidFill>
                  <a:schemeClr val="tx1"/>
                </a:solidFill>
                <a:latin typeface="Arial" charset="0"/>
              </a:defRPr>
            </a:lvl8pPr>
            <a:lvl9pPr marL="3886200" indent="-228600" eaLnBrk="0" fontAlgn="base" hangingPunct="0">
              <a:spcBef>
                <a:spcPct val="50000"/>
              </a:spcBef>
              <a:spcAft>
                <a:spcPct val="0"/>
              </a:spcAft>
              <a:defRPr sz="1100">
                <a:solidFill>
                  <a:schemeClr val="tx1"/>
                </a:solidFill>
                <a:latin typeface="Arial" charset="0"/>
              </a:defRPr>
            </a:lvl9pPr>
          </a:lstStyle>
          <a:p>
            <a:pPr algn="ctr">
              <a:spcBef>
                <a:spcPts val="501"/>
              </a:spcBef>
              <a:defRPr/>
            </a:pPr>
            <a:r>
              <a:rPr lang="en-US" sz="1600" b="1" kern="0" dirty="0">
                <a:solidFill>
                  <a:schemeClr val="bg1"/>
                </a:solidFill>
                <a:cs typeface="Arial"/>
              </a:rPr>
              <a:t>Patients with </a:t>
            </a:r>
            <a:br>
              <a:rPr lang="en-US" sz="1600" b="1" kern="0" dirty="0">
                <a:solidFill>
                  <a:schemeClr val="bg1"/>
                </a:solidFill>
                <a:cs typeface="Arial"/>
              </a:rPr>
            </a:br>
            <a:r>
              <a:rPr lang="en-US" sz="1600" b="1" kern="0" dirty="0">
                <a:solidFill>
                  <a:schemeClr val="bg1"/>
                </a:solidFill>
                <a:cs typeface="Arial"/>
              </a:rPr>
              <a:t>atrial fibrillation</a:t>
            </a:r>
            <a:endParaRPr lang="en-US" sz="2400" b="1" kern="0" dirty="0">
              <a:solidFill>
                <a:schemeClr val="bg1"/>
              </a:solidFill>
              <a:cs typeface="Arial"/>
            </a:endParaRPr>
          </a:p>
        </p:txBody>
      </p:sp>
      <p:sp>
        <p:nvSpPr>
          <p:cNvPr id="13" name="Text Box 28">
            <a:extLst>
              <a:ext uri="{FF2B5EF4-FFF2-40B4-BE49-F238E27FC236}">
                <a16:creationId xmlns:a16="http://schemas.microsoft.com/office/drawing/2014/main" id="{26FBC1CC-ADDB-4B58-B45F-6AC55634BBB7}"/>
              </a:ext>
            </a:extLst>
          </p:cNvPr>
          <p:cNvSpPr txBox="1">
            <a:spLocks noChangeArrowheads="1"/>
          </p:cNvSpPr>
          <p:nvPr>
            <p:custDataLst>
              <p:tags r:id="rId8"/>
            </p:custDataLst>
          </p:nvPr>
        </p:nvSpPr>
        <p:spPr bwMode="gray">
          <a:xfrm>
            <a:off x="6190671" y="2895540"/>
            <a:ext cx="3016774" cy="154315"/>
          </a:xfrm>
          <a:prstGeom prst="rect">
            <a:avLst/>
          </a:prstGeom>
          <a:noFill/>
          <a:ln>
            <a:noFill/>
          </a:ln>
        </p:spPr>
        <p:txBody>
          <a:bodyPr wrap="square" lIns="0" tIns="0" rIns="0" bIns="0">
            <a:noAutofit/>
          </a:bodyPr>
          <a:lstStyle>
            <a:lvl1pPr>
              <a:defRPr sz="1600">
                <a:solidFill>
                  <a:schemeClr val="bg1"/>
                </a:solidFill>
                <a:latin typeface="Arial" charset="0"/>
                <a:cs typeface="Arial" charset="0"/>
              </a:defRPr>
            </a:lvl1pPr>
            <a:lvl2pPr marL="742950" indent="-285750">
              <a:defRPr sz="1600">
                <a:solidFill>
                  <a:schemeClr val="bg1"/>
                </a:solidFill>
                <a:latin typeface="Arial" charset="0"/>
                <a:cs typeface="Arial" charset="0"/>
              </a:defRPr>
            </a:lvl2pPr>
            <a:lvl3pPr marL="1143000" indent="-228600">
              <a:defRPr sz="1600">
                <a:solidFill>
                  <a:schemeClr val="bg1"/>
                </a:solidFill>
                <a:latin typeface="Arial" charset="0"/>
                <a:cs typeface="Arial" charset="0"/>
              </a:defRPr>
            </a:lvl3pPr>
            <a:lvl4pPr marL="1600200" indent="-228600">
              <a:defRPr sz="1600">
                <a:solidFill>
                  <a:schemeClr val="bg1"/>
                </a:solidFill>
                <a:latin typeface="Arial" charset="0"/>
                <a:cs typeface="Arial" charset="0"/>
              </a:defRPr>
            </a:lvl4pPr>
            <a:lvl5pPr marL="2057400" indent="-228600">
              <a:defRPr sz="1600">
                <a:solidFill>
                  <a:schemeClr val="bg1"/>
                </a:solidFill>
                <a:latin typeface="Arial" charset="0"/>
                <a:cs typeface="Arial" charset="0"/>
              </a:defRPr>
            </a:lvl5pPr>
            <a:lvl6pPr marL="2514600" indent="-228600" algn="ctr" eaLnBrk="0" fontAlgn="base" hangingPunct="0">
              <a:spcBef>
                <a:spcPct val="0"/>
              </a:spcBef>
              <a:spcAft>
                <a:spcPct val="0"/>
              </a:spcAft>
              <a:defRPr sz="1600">
                <a:solidFill>
                  <a:schemeClr val="bg1"/>
                </a:solidFill>
                <a:latin typeface="Arial" charset="0"/>
                <a:cs typeface="Arial" charset="0"/>
              </a:defRPr>
            </a:lvl6pPr>
            <a:lvl7pPr marL="2971800" indent="-228600" algn="ctr" eaLnBrk="0" fontAlgn="base" hangingPunct="0">
              <a:spcBef>
                <a:spcPct val="0"/>
              </a:spcBef>
              <a:spcAft>
                <a:spcPct val="0"/>
              </a:spcAft>
              <a:defRPr sz="1600">
                <a:solidFill>
                  <a:schemeClr val="bg1"/>
                </a:solidFill>
                <a:latin typeface="Arial" charset="0"/>
                <a:cs typeface="Arial" charset="0"/>
              </a:defRPr>
            </a:lvl7pPr>
            <a:lvl8pPr marL="3429000" indent="-228600" algn="ctr" eaLnBrk="0" fontAlgn="base" hangingPunct="0">
              <a:spcBef>
                <a:spcPct val="0"/>
              </a:spcBef>
              <a:spcAft>
                <a:spcPct val="0"/>
              </a:spcAft>
              <a:defRPr sz="1600">
                <a:solidFill>
                  <a:schemeClr val="bg1"/>
                </a:solidFill>
                <a:latin typeface="Arial" charset="0"/>
                <a:cs typeface="Arial" charset="0"/>
              </a:defRPr>
            </a:lvl8pPr>
            <a:lvl9pPr marL="3886200" indent="-228600" algn="ctr" eaLnBrk="0" fontAlgn="base" hangingPunct="0">
              <a:spcBef>
                <a:spcPct val="0"/>
              </a:spcBef>
              <a:spcAft>
                <a:spcPct val="0"/>
              </a:spcAft>
              <a:defRPr sz="1600">
                <a:solidFill>
                  <a:schemeClr val="bg1"/>
                </a:solidFill>
                <a:latin typeface="Arial" charset="0"/>
                <a:cs typeface="Arial" charset="0"/>
              </a:defRPr>
            </a:lvl9pPr>
          </a:lstStyle>
          <a:p>
            <a:pPr>
              <a:defRPr/>
            </a:pPr>
            <a:r>
              <a:rPr lang="en-US" sz="1000" b="1" kern="0" dirty="0">
                <a:solidFill>
                  <a:srgbClr val="624963"/>
                </a:solidFill>
              </a:rPr>
              <a:t>	</a:t>
            </a:r>
          </a:p>
        </p:txBody>
      </p:sp>
      <p:sp>
        <p:nvSpPr>
          <p:cNvPr id="14" name="Text Box 33">
            <a:extLst>
              <a:ext uri="{FF2B5EF4-FFF2-40B4-BE49-F238E27FC236}">
                <a16:creationId xmlns:a16="http://schemas.microsoft.com/office/drawing/2014/main" id="{D76307C4-42E1-45FC-A7BF-A27B333DF159}"/>
              </a:ext>
            </a:extLst>
          </p:cNvPr>
          <p:cNvSpPr txBox="1">
            <a:spLocks noChangeArrowheads="1"/>
          </p:cNvSpPr>
          <p:nvPr>
            <p:custDataLst>
              <p:tags r:id="rId9"/>
            </p:custDataLst>
          </p:nvPr>
        </p:nvSpPr>
        <p:spPr bwMode="gray">
          <a:xfrm>
            <a:off x="5178823" y="2946759"/>
            <a:ext cx="900269" cy="15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spcBef>
                <a:spcPct val="0"/>
              </a:spcBef>
              <a:defRPr/>
            </a:pPr>
            <a:endParaRPr lang="en-US" sz="1000" b="1" dirty="0">
              <a:solidFill>
                <a:srgbClr val="624963"/>
              </a:solidFill>
              <a:cs typeface="Arial" charset="0"/>
            </a:endParaRPr>
          </a:p>
        </p:txBody>
      </p:sp>
      <p:sp>
        <p:nvSpPr>
          <p:cNvPr id="15" name="Text Box 29">
            <a:extLst>
              <a:ext uri="{FF2B5EF4-FFF2-40B4-BE49-F238E27FC236}">
                <a16:creationId xmlns:a16="http://schemas.microsoft.com/office/drawing/2014/main" id="{31347BBA-E885-4A96-8C5E-F6657AA85BF2}"/>
              </a:ext>
            </a:extLst>
          </p:cNvPr>
          <p:cNvSpPr txBox="1">
            <a:spLocks noChangeArrowheads="1"/>
          </p:cNvSpPr>
          <p:nvPr>
            <p:custDataLst>
              <p:tags r:id="rId10"/>
            </p:custDataLst>
          </p:nvPr>
        </p:nvSpPr>
        <p:spPr bwMode="gray">
          <a:xfrm>
            <a:off x="3518255" y="4011623"/>
            <a:ext cx="2560836" cy="260066"/>
          </a:xfrm>
          <a:prstGeom prst="rect">
            <a:avLst/>
          </a:prstGeom>
          <a:noFill/>
          <a:ln>
            <a:noFill/>
          </a:ln>
        </p:spPr>
        <p:txBody>
          <a:bodyPr wrap="square" lIns="0" tIns="0" rIns="0" bIns="0">
            <a:noAutofit/>
          </a:bodyPr>
          <a:lstStyle>
            <a:lvl1pPr>
              <a:defRPr sz="1600">
                <a:solidFill>
                  <a:schemeClr val="bg1"/>
                </a:solidFill>
                <a:latin typeface="Arial" charset="0"/>
                <a:cs typeface="Arial" charset="0"/>
              </a:defRPr>
            </a:lvl1pPr>
            <a:lvl2pPr marL="742950" indent="-285750">
              <a:defRPr sz="1600">
                <a:solidFill>
                  <a:schemeClr val="bg1"/>
                </a:solidFill>
                <a:latin typeface="Arial" charset="0"/>
                <a:cs typeface="Arial" charset="0"/>
              </a:defRPr>
            </a:lvl2pPr>
            <a:lvl3pPr marL="1143000" indent="-228600">
              <a:defRPr sz="1600">
                <a:solidFill>
                  <a:schemeClr val="bg1"/>
                </a:solidFill>
                <a:latin typeface="Arial" charset="0"/>
                <a:cs typeface="Arial" charset="0"/>
              </a:defRPr>
            </a:lvl3pPr>
            <a:lvl4pPr marL="1600200" indent="-228600">
              <a:defRPr sz="1600">
                <a:solidFill>
                  <a:schemeClr val="bg1"/>
                </a:solidFill>
                <a:latin typeface="Arial" charset="0"/>
                <a:cs typeface="Arial" charset="0"/>
              </a:defRPr>
            </a:lvl4pPr>
            <a:lvl5pPr marL="2057400" indent="-228600">
              <a:defRPr sz="1600">
                <a:solidFill>
                  <a:schemeClr val="bg1"/>
                </a:solidFill>
                <a:latin typeface="Arial" charset="0"/>
                <a:cs typeface="Arial" charset="0"/>
              </a:defRPr>
            </a:lvl5pPr>
            <a:lvl6pPr marL="2514600" indent="-228600" algn="ctr" eaLnBrk="0" fontAlgn="base" hangingPunct="0">
              <a:spcBef>
                <a:spcPct val="0"/>
              </a:spcBef>
              <a:spcAft>
                <a:spcPct val="0"/>
              </a:spcAft>
              <a:defRPr sz="1600">
                <a:solidFill>
                  <a:schemeClr val="bg1"/>
                </a:solidFill>
                <a:latin typeface="Arial" charset="0"/>
                <a:cs typeface="Arial" charset="0"/>
              </a:defRPr>
            </a:lvl6pPr>
            <a:lvl7pPr marL="2971800" indent="-228600" algn="ctr" eaLnBrk="0" fontAlgn="base" hangingPunct="0">
              <a:spcBef>
                <a:spcPct val="0"/>
              </a:spcBef>
              <a:spcAft>
                <a:spcPct val="0"/>
              </a:spcAft>
              <a:defRPr sz="1600">
                <a:solidFill>
                  <a:schemeClr val="bg1"/>
                </a:solidFill>
                <a:latin typeface="Arial" charset="0"/>
                <a:cs typeface="Arial" charset="0"/>
              </a:defRPr>
            </a:lvl7pPr>
            <a:lvl8pPr marL="3429000" indent="-228600" algn="ctr" eaLnBrk="0" fontAlgn="base" hangingPunct="0">
              <a:spcBef>
                <a:spcPct val="0"/>
              </a:spcBef>
              <a:spcAft>
                <a:spcPct val="0"/>
              </a:spcAft>
              <a:defRPr sz="1600">
                <a:solidFill>
                  <a:schemeClr val="bg1"/>
                </a:solidFill>
                <a:latin typeface="Arial" charset="0"/>
                <a:cs typeface="Arial" charset="0"/>
              </a:defRPr>
            </a:lvl8pPr>
            <a:lvl9pPr marL="3886200" indent="-228600" algn="ctr" eaLnBrk="0" fontAlgn="base" hangingPunct="0">
              <a:spcBef>
                <a:spcPct val="0"/>
              </a:spcBef>
              <a:spcAft>
                <a:spcPct val="0"/>
              </a:spcAft>
              <a:defRPr sz="1600">
                <a:solidFill>
                  <a:schemeClr val="bg1"/>
                </a:solidFill>
                <a:latin typeface="Arial" charset="0"/>
                <a:cs typeface="Arial" charset="0"/>
              </a:defRPr>
            </a:lvl9pPr>
          </a:lstStyle>
          <a:p>
            <a:pPr>
              <a:lnSpc>
                <a:spcPct val="115000"/>
              </a:lnSpc>
              <a:spcBef>
                <a:spcPct val="15000"/>
              </a:spcBef>
              <a:defRPr/>
            </a:pPr>
            <a:r>
              <a:rPr lang="en-US" sz="1400" b="1" kern="0" dirty="0">
                <a:solidFill>
                  <a:schemeClr val="accent2"/>
                </a:solidFill>
              </a:rPr>
              <a:t>Apixaban</a:t>
            </a:r>
            <a:r>
              <a:rPr lang="en-US" sz="1400" kern="0" dirty="0">
                <a:solidFill>
                  <a:schemeClr val="accent2"/>
                </a:solidFill>
              </a:rPr>
              <a:t>  n = 250</a:t>
            </a:r>
          </a:p>
        </p:txBody>
      </p:sp>
      <p:sp>
        <p:nvSpPr>
          <p:cNvPr id="17" name="Text Box 89">
            <a:extLst>
              <a:ext uri="{FF2B5EF4-FFF2-40B4-BE49-F238E27FC236}">
                <a16:creationId xmlns:a16="http://schemas.microsoft.com/office/drawing/2014/main" id="{F41FD214-801C-4F29-8694-CE4833360023}"/>
              </a:ext>
            </a:extLst>
          </p:cNvPr>
          <p:cNvSpPr txBox="1">
            <a:spLocks noChangeArrowheads="1"/>
          </p:cNvSpPr>
          <p:nvPr>
            <p:custDataLst>
              <p:tags r:id="rId11"/>
            </p:custDataLst>
          </p:nvPr>
        </p:nvSpPr>
        <p:spPr bwMode="auto">
          <a:xfrm>
            <a:off x="2015195" y="4729846"/>
            <a:ext cx="163146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algn="ctr">
              <a:defRPr/>
            </a:pPr>
            <a:r>
              <a:rPr lang="en-US" sz="1600" b="1" dirty="0">
                <a:solidFill>
                  <a:srgbClr val="000000"/>
                </a:solidFill>
                <a:cs typeface="Arial" charset="0"/>
              </a:rPr>
              <a:t>Day 1</a:t>
            </a:r>
          </a:p>
          <a:p>
            <a:pPr algn="ctr">
              <a:defRPr/>
            </a:pPr>
            <a:r>
              <a:rPr lang="en-US" sz="1600" dirty="0">
                <a:solidFill>
                  <a:srgbClr val="000000"/>
                </a:solidFill>
                <a:cs typeface="Arial" charset="0"/>
              </a:rPr>
              <a:t>Randomization</a:t>
            </a:r>
          </a:p>
        </p:txBody>
      </p:sp>
      <p:sp>
        <p:nvSpPr>
          <p:cNvPr id="18" name="Line 94">
            <a:extLst>
              <a:ext uri="{FF2B5EF4-FFF2-40B4-BE49-F238E27FC236}">
                <a16:creationId xmlns:a16="http://schemas.microsoft.com/office/drawing/2014/main" id="{84537A7B-9AAD-426A-8D81-E169D2D86B1E}"/>
              </a:ext>
            </a:extLst>
          </p:cNvPr>
          <p:cNvSpPr>
            <a:spLocks noChangeShapeType="1"/>
          </p:cNvSpPr>
          <p:nvPr>
            <p:custDataLst>
              <p:tags r:id="rId12"/>
            </p:custDataLst>
          </p:nvPr>
        </p:nvSpPr>
        <p:spPr bwMode="auto">
          <a:xfrm flipH="1" flipV="1">
            <a:off x="2802644" y="2236500"/>
            <a:ext cx="0" cy="2418563"/>
          </a:xfrm>
          <a:prstGeom prst="line">
            <a:avLst/>
          </a:prstGeom>
          <a:noFill/>
          <a:ln w="15875">
            <a:solidFill>
              <a:schemeClr val="bg1">
                <a:lumMod val="75000"/>
              </a:schemeClr>
            </a:solidFill>
            <a:prstDash val="sys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550" tIns="45775" rIns="91550" bIns="45775"/>
          <a:lstStyle/>
          <a:p>
            <a:pPr>
              <a:defRPr/>
            </a:pPr>
            <a:endParaRPr lang="en-US" sz="1000" dirty="0">
              <a:solidFill>
                <a:srgbClr val="624963"/>
              </a:solidFill>
              <a:latin typeface="Arial"/>
              <a:cs typeface="Arial"/>
            </a:endParaRPr>
          </a:p>
        </p:txBody>
      </p:sp>
      <p:sp>
        <p:nvSpPr>
          <p:cNvPr id="25" name="Oval 32">
            <a:extLst>
              <a:ext uri="{FF2B5EF4-FFF2-40B4-BE49-F238E27FC236}">
                <a16:creationId xmlns:a16="http://schemas.microsoft.com/office/drawing/2014/main" id="{A2D1F6E8-9563-46B7-B383-484BF190295F}"/>
              </a:ext>
            </a:extLst>
          </p:cNvPr>
          <p:cNvSpPr>
            <a:spLocks noChangeArrowheads="1"/>
          </p:cNvSpPr>
          <p:nvPr>
            <p:custDataLst>
              <p:tags r:id="rId13"/>
            </p:custDataLst>
          </p:nvPr>
        </p:nvSpPr>
        <p:spPr bwMode="gray">
          <a:xfrm>
            <a:off x="2596434" y="3156477"/>
            <a:ext cx="400119" cy="402753"/>
          </a:xfrm>
          <a:prstGeom prst="ellipse">
            <a:avLst/>
          </a:prstGeom>
          <a:solidFill>
            <a:schemeClr val="tx2"/>
          </a:solidFill>
          <a:ln w="12700">
            <a:solidFill>
              <a:schemeClr val="bg1"/>
            </a:solidFill>
            <a:round/>
            <a:headEnd/>
            <a:tailEnd/>
          </a:ln>
          <a:effectLst>
            <a:outerShdw blurRad="50800" dist="38100" dir="2700000" algn="tl" rotWithShape="0">
              <a:prstClr val="black">
                <a:alpha val="40000"/>
              </a:prstClr>
            </a:outerShdw>
          </a:effectLst>
        </p:spPr>
        <p:txBody>
          <a:bodyPr wrap="none" lIns="91550" tIns="45775" rIns="91550" bIns="45775" anchor="ctr"/>
          <a:lstStyle/>
          <a:p>
            <a:pPr>
              <a:defRPr/>
            </a:pPr>
            <a:r>
              <a:rPr lang="en-US" sz="1200" b="1" kern="0" dirty="0">
                <a:solidFill>
                  <a:srgbClr val="FFFFFF"/>
                </a:solidFill>
                <a:latin typeface="Arial"/>
                <a:cs typeface="Arial" charset="0"/>
              </a:rPr>
              <a:t>R</a:t>
            </a:r>
          </a:p>
        </p:txBody>
      </p:sp>
      <p:sp>
        <p:nvSpPr>
          <p:cNvPr id="28" name="Line 27">
            <a:extLst>
              <a:ext uri="{FF2B5EF4-FFF2-40B4-BE49-F238E27FC236}">
                <a16:creationId xmlns:a16="http://schemas.microsoft.com/office/drawing/2014/main" id="{523CA2B9-1FE5-4932-9ED9-37376133529C}"/>
              </a:ext>
            </a:extLst>
          </p:cNvPr>
          <p:cNvSpPr>
            <a:spLocks noChangeShapeType="1"/>
          </p:cNvSpPr>
          <p:nvPr>
            <p:custDataLst>
              <p:tags r:id="rId14"/>
            </p:custDataLst>
          </p:nvPr>
        </p:nvSpPr>
        <p:spPr bwMode="gray">
          <a:xfrm>
            <a:off x="2934338" y="3518050"/>
            <a:ext cx="4647695" cy="451899"/>
          </a:xfrm>
          <a:custGeom>
            <a:avLst/>
            <a:gdLst>
              <a:gd name="T0" fmla="*/ 4327525 w 2694"/>
              <a:gd name="T1" fmla="*/ 347663 h 219"/>
              <a:gd name="T2" fmla="*/ 486726 w 2694"/>
              <a:gd name="T3" fmla="*/ 347663 h 219"/>
              <a:gd name="T4" fmla="*/ 0 w 2694"/>
              <a:gd name="T5" fmla="*/ 0 h 219"/>
              <a:gd name="T6" fmla="*/ 0 60000 65536"/>
              <a:gd name="T7" fmla="*/ 0 60000 65536"/>
              <a:gd name="T8" fmla="*/ 0 60000 65536"/>
              <a:gd name="T9" fmla="*/ 0 w 2694"/>
              <a:gd name="T10" fmla="*/ 0 h 219"/>
              <a:gd name="T11" fmla="*/ 2694 w 2694"/>
              <a:gd name="T12" fmla="*/ 219 h 219"/>
            </a:gdLst>
            <a:ahLst/>
            <a:cxnLst>
              <a:cxn ang="T6">
                <a:pos x="T0" y="T1"/>
              </a:cxn>
              <a:cxn ang="T7">
                <a:pos x="T2" y="T3"/>
              </a:cxn>
              <a:cxn ang="T8">
                <a:pos x="T4" y="T5"/>
              </a:cxn>
            </a:cxnLst>
            <a:rect l="T9" t="T10" r="T11" b="T12"/>
            <a:pathLst>
              <a:path w="2694" h="219">
                <a:moveTo>
                  <a:pt x="2694" y="219"/>
                </a:moveTo>
                <a:lnTo>
                  <a:pt x="303" y="219"/>
                </a:lnTo>
                <a:lnTo>
                  <a:pt x="0" y="0"/>
                </a:lnTo>
              </a:path>
            </a:pathLst>
          </a:custGeom>
          <a:noFill/>
          <a:ln w="28575">
            <a:solidFill>
              <a:schemeClr val="accent2"/>
            </a:solidFill>
            <a:round/>
            <a:headEnd type="triangle" w="lg" len="med"/>
            <a:tailEnd/>
          </a:ln>
        </p:spPr>
        <p:txBody>
          <a:bodyPr lIns="91550" tIns="45775" rIns="91550" bIns="45775"/>
          <a:lstStyle/>
          <a:p>
            <a:pPr>
              <a:defRPr/>
            </a:pPr>
            <a:endParaRPr lang="en-US" sz="1000" kern="0" dirty="0">
              <a:solidFill>
                <a:srgbClr val="624963"/>
              </a:solidFill>
              <a:latin typeface="Arial"/>
              <a:cs typeface="Arial" charset="0"/>
            </a:endParaRPr>
          </a:p>
        </p:txBody>
      </p:sp>
      <p:sp>
        <p:nvSpPr>
          <p:cNvPr id="30" name="Text Box 29">
            <a:extLst>
              <a:ext uri="{FF2B5EF4-FFF2-40B4-BE49-F238E27FC236}">
                <a16:creationId xmlns:a16="http://schemas.microsoft.com/office/drawing/2014/main" id="{7305D9B1-850D-44C1-8E72-A318FF733065}"/>
              </a:ext>
            </a:extLst>
          </p:cNvPr>
          <p:cNvSpPr txBox="1">
            <a:spLocks noChangeArrowheads="1"/>
          </p:cNvSpPr>
          <p:nvPr>
            <p:custDataLst>
              <p:tags r:id="rId15"/>
            </p:custDataLst>
          </p:nvPr>
        </p:nvSpPr>
        <p:spPr bwMode="gray">
          <a:xfrm>
            <a:off x="3518256" y="2993321"/>
            <a:ext cx="2963387" cy="331904"/>
          </a:xfrm>
          <a:prstGeom prst="rect">
            <a:avLst/>
          </a:prstGeom>
          <a:noFill/>
          <a:ln>
            <a:noFill/>
          </a:ln>
        </p:spPr>
        <p:txBody>
          <a:bodyPr wrap="square" lIns="0" tIns="0" rIns="0" bIns="0">
            <a:noAutofit/>
          </a:bodyPr>
          <a:lstStyle>
            <a:lvl1pPr>
              <a:defRPr sz="1600">
                <a:solidFill>
                  <a:schemeClr val="bg1"/>
                </a:solidFill>
                <a:latin typeface="Arial" charset="0"/>
                <a:cs typeface="Arial" charset="0"/>
              </a:defRPr>
            </a:lvl1pPr>
            <a:lvl2pPr marL="742950" indent="-285750">
              <a:defRPr sz="1600">
                <a:solidFill>
                  <a:schemeClr val="bg1"/>
                </a:solidFill>
                <a:latin typeface="Arial" charset="0"/>
                <a:cs typeface="Arial" charset="0"/>
              </a:defRPr>
            </a:lvl2pPr>
            <a:lvl3pPr marL="1143000" indent="-228600">
              <a:defRPr sz="1600">
                <a:solidFill>
                  <a:schemeClr val="bg1"/>
                </a:solidFill>
                <a:latin typeface="Arial" charset="0"/>
                <a:cs typeface="Arial" charset="0"/>
              </a:defRPr>
            </a:lvl3pPr>
            <a:lvl4pPr marL="1600200" indent="-228600">
              <a:defRPr sz="1600">
                <a:solidFill>
                  <a:schemeClr val="bg1"/>
                </a:solidFill>
                <a:latin typeface="Arial" charset="0"/>
                <a:cs typeface="Arial" charset="0"/>
              </a:defRPr>
            </a:lvl4pPr>
            <a:lvl5pPr marL="2057400" indent="-228600">
              <a:defRPr sz="1600">
                <a:solidFill>
                  <a:schemeClr val="bg1"/>
                </a:solidFill>
                <a:latin typeface="Arial" charset="0"/>
                <a:cs typeface="Arial" charset="0"/>
              </a:defRPr>
            </a:lvl5pPr>
            <a:lvl6pPr marL="2514600" indent="-228600" algn="ctr" eaLnBrk="0" fontAlgn="base" hangingPunct="0">
              <a:spcBef>
                <a:spcPct val="0"/>
              </a:spcBef>
              <a:spcAft>
                <a:spcPct val="0"/>
              </a:spcAft>
              <a:defRPr sz="1600">
                <a:solidFill>
                  <a:schemeClr val="bg1"/>
                </a:solidFill>
                <a:latin typeface="Arial" charset="0"/>
                <a:cs typeface="Arial" charset="0"/>
              </a:defRPr>
            </a:lvl6pPr>
            <a:lvl7pPr marL="2971800" indent="-228600" algn="ctr" eaLnBrk="0" fontAlgn="base" hangingPunct="0">
              <a:spcBef>
                <a:spcPct val="0"/>
              </a:spcBef>
              <a:spcAft>
                <a:spcPct val="0"/>
              </a:spcAft>
              <a:defRPr sz="1600">
                <a:solidFill>
                  <a:schemeClr val="bg1"/>
                </a:solidFill>
                <a:latin typeface="Arial" charset="0"/>
                <a:cs typeface="Arial" charset="0"/>
              </a:defRPr>
            </a:lvl7pPr>
            <a:lvl8pPr marL="3429000" indent="-228600" algn="ctr" eaLnBrk="0" fontAlgn="base" hangingPunct="0">
              <a:spcBef>
                <a:spcPct val="0"/>
              </a:spcBef>
              <a:spcAft>
                <a:spcPct val="0"/>
              </a:spcAft>
              <a:defRPr sz="1600">
                <a:solidFill>
                  <a:schemeClr val="bg1"/>
                </a:solidFill>
                <a:latin typeface="Arial" charset="0"/>
                <a:cs typeface="Arial" charset="0"/>
              </a:defRPr>
            </a:lvl8pPr>
            <a:lvl9pPr marL="3886200" indent="-228600" algn="ctr" eaLnBrk="0" fontAlgn="base" hangingPunct="0">
              <a:spcBef>
                <a:spcPct val="0"/>
              </a:spcBef>
              <a:spcAft>
                <a:spcPct val="0"/>
              </a:spcAft>
              <a:defRPr sz="1600">
                <a:solidFill>
                  <a:schemeClr val="bg1"/>
                </a:solidFill>
                <a:latin typeface="Arial" charset="0"/>
                <a:cs typeface="Arial" charset="0"/>
              </a:defRPr>
            </a:lvl9pPr>
          </a:lstStyle>
          <a:p>
            <a:pPr>
              <a:lnSpc>
                <a:spcPct val="115000"/>
              </a:lnSpc>
              <a:spcBef>
                <a:spcPct val="15000"/>
              </a:spcBef>
              <a:defRPr/>
            </a:pPr>
            <a:r>
              <a:rPr lang="en-US" sz="1400" b="1" kern="0" dirty="0">
                <a:solidFill>
                  <a:srgbClr val="ED7D00"/>
                </a:solidFill>
              </a:rPr>
              <a:t>Asundexian</a:t>
            </a:r>
            <a:r>
              <a:rPr lang="en-US" sz="1400" kern="0" dirty="0">
                <a:solidFill>
                  <a:srgbClr val="ED7D00"/>
                </a:solidFill>
              </a:rPr>
              <a:t> 20 mg  n = 250</a:t>
            </a:r>
          </a:p>
        </p:txBody>
      </p:sp>
      <p:sp>
        <p:nvSpPr>
          <p:cNvPr id="31" name="Rechteck 2">
            <a:extLst>
              <a:ext uri="{FF2B5EF4-FFF2-40B4-BE49-F238E27FC236}">
                <a16:creationId xmlns:a16="http://schemas.microsoft.com/office/drawing/2014/main" id="{8F7CBC60-2E6A-420E-BDB1-5E235ECBAE41}"/>
              </a:ext>
            </a:extLst>
          </p:cNvPr>
          <p:cNvSpPr/>
          <p:nvPr/>
        </p:nvSpPr>
        <p:spPr bwMode="auto">
          <a:xfrm>
            <a:off x="9885163" y="1621330"/>
            <a:ext cx="2170188" cy="3016210"/>
          </a:xfrm>
          <a:prstGeom prst="rect">
            <a:avLst/>
          </a:prstGeom>
          <a:noFill/>
          <a:ln w="15875" algn="ctr">
            <a:solidFill>
              <a:schemeClr val="bg1">
                <a:lumMod val="75000"/>
              </a:schemeClr>
            </a:solidFill>
            <a:miter lim="800000"/>
            <a:headEnd/>
            <a:tailEnd/>
          </a:ln>
          <a:effectLst/>
        </p:spPr>
        <p:txBody>
          <a:bodyPr vert="horz" wrap="square" lIns="137160" tIns="91440" rIns="137160" bIns="91440" numCol="1" rtlCol="0" anchor="t" anchorCtr="0" compatLnSpc="1">
            <a:prstTxWarp prst="textNoShape">
              <a:avLst/>
            </a:prstTxWarp>
            <a:spAutoFit/>
          </a:bodyPr>
          <a:lstStyle/>
          <a:p>
            <a:pPr>
              <a:spcBef>
                <a:spcPts val="1200"/>
              </a:spcBef>
              <a:spcAft>
                <a:spcPts val="600"/>
              </a:spcAft>
              <a:defRPr/>
            </a:pPr>
            <a:r>
              <a:rPr lang="en-US" sz="1400" b="1" dirty="0">
                <a:solidFill>
                  <a:srgbClr val="000000"/>
                </a:solidFill>
                <a:latin typeface="Arial"/>
                <a:cs typeface="Arial"/>
              </a:rPr>
              <a:t>Primary safety endpoint: </a:t>
            </a:r>
            <a:r>
              <a:rPr lang="en-US" sz="1400" dirty="0">
                <a:solidFill>
                  <a:srgbClr val="000000"/>
                </a:solidFill>
                <a:latin typeface="Arial"/>
                <a:cs typeface="Arial"/>
              </a:rPr>
              <a:t>bleeding (ISTH major and non-major clinically relevant bleeding)</a:t>
            </a:r>
          </a:p>
          <a:p>
            <a:pPr>
              <a:spcBef>
                <a:spcPts val="1200"/>
              </a:spcBef>
              <a:spcAft>
                <a:spcPts val="600"/>
              </a:spcAft>
              <a:defRPr/>
            </a:pPr>
            <a:r>
              <a:rPr lang="en-US" sz="1400" b="1" dirty="0">
                <a:solidFill>
                  <a:srgbClr val="000000"/>
                </a:solidFill>
              </a:rPr>
              <a:t>Quantification of factor XI inhibition</a:t>
            </a:r>
            <a:endParaRPr lang="en-US" sz="1400" dirty="0">
              <a:solidFill>
                <a:srgbClr val="000000"/>
              </a:solidFill>
              <a:latin typeface="Arial"/>
              <a:cs typeface="Arial"/>
            </a:endParaRPr>
          </a:p>
          <a:p>
            <a:pPr>
              <a:spcBef>
                <a:spcPts val="1200"/>
              </a:spcBef>
              <a:spcAft>
                <a:spcPts val="600"/>
              </a:spcAft>
              <a:defRPr/>
            </a:pPr>
            <a:r>
              <a:rPr lang="en-US" sz="1400" b="1" dirty="0">
                <a:solidFill>
                  <a:srgbClr val="000000"/>
                </a:solidFill>
              </a:rPr>
              <a:t>Exploratory efficacy endpoint: </a:t>
            </a:r>
            <a:r>
              <a:rPr lang="en-US" sz="1400" dirty="0">
                <a:solidFill>
                  <a:srgbClr val="000000"/>
                </a:solidFill>
              </a:rPr>
              <a:t>stroke, systemic embolism, CV death, MI</a:t>
            </a:r>
          </a:p>
        </p:txBody>
      </p:sp>
      <p:sp>
        <p:nvSpPr>
          <p:cNvPr id="39" name="Text Box 89">
            <a:extLst>
              <a:ext uri="{FF2B5EF4-FFF2-40B4-BE49-F238E27FC236}">
                <a16:creationId xmlns:a16="http://schemas.microsoft.com/office/drawing/2014/main" id="{D5755B4A-1F92-2B47-A2D6-533CB025FBCD}"/>
              </a:ext>
            </a:extLst>
          </p:cNvPr>
          <p:cNvSpPr txBox="1">
            <a:spLocks noChangeArrowheads="1"/>
          </p:cNvSpPr>
          <p:nvPr>
            <p:custDataLst>
              <p:tags r:id="rId16"/>
            </p:custDataLst>
          </p:nvPr>
        </p:nvSpPr>
        <p:spPr bwMode="auto">
          <a:xfrm>
            <a:off x="8529117" y="4729846"/>
            <a:ext cx="163146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algn="ctr">
              <a:defRPr/>
            </a:pPr>
            <a:r>
              <a:rPr lang="en-US" sz="1600" b="1" dirty="0">
                <a:solidFill>
                  <a:srgbClr val="000000"/>
                </a:solidFill>
                <a:cs typeface="Arial" charset="0"/>
              </a:rPr>
              <a:t> EOS</a:t>
            </a:r>
          </a:p>
        </p:txBody>
      </p:sp>
      <p:sp>
        <p:nvSpPr>
          <p:cNvPr id="40" name="Line 94">
            <a:extLst>
              <a:ext uri="{FF2B5EF4-FFF2-40B4-BE49-F238E27FC236}">
                <a16:creationId xmlns:a16="http://schemas.microsoft.com/office/drawing/2014/main" id="{B5F86853-4F89-5D4B-ADA2-2F23970F57B4}"/>
              </a:ext>
            </a:extLst>
          </p:cNvPr>
          <p:cNvSpPr>
            <a:spLocks noChangeShapeType="1"/>
          </p:cNvSpPr>
          <p:nvPr>
            <p:custDataLst>
              <p:tags r:id="rId17"/>
            </p:custDataLst>
          </p:nvPr>
        </p:nvSpPr>
        <p:spPr bwMode="auto">
          <a:xfrm flipH="1" flipV="1">
            <a:off x="9344849" y="2236500"/>
            <a:ext cx="0" cy="2418563"/>
          </a:xfrm>
          <a:prstGeom prst="line">
            <a:avLst/>
          </a:prstGeom>
          <a:noFill/>
          <a:ln w="15875">
            <a:solidFill>
              <a:schemeClr val="bg1">
                <a:lumMod val="75000"/>
              </a:schemeClr>
            </a:solidFill>
            <a:prstDash val="sys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550" tIns="45775" rIns="91550" bIns="45775"/>
          <a:lstStyle/>
          <a:p>
            <a:pPr>
              <a:defRPr/>
            </a:pPr>
            <a:endParaRPr lang="en-US" sz="1000" dirty="0">
              <a:solidFill>
                <a:srgbClr val="624963"/>
              </a:solidFill>
              <a:latin typeface="Arial"/>
              <a:cs typeface="Arial"/>
            </a:endParaRPr>
          </a:p>
        </p:txBody>
      </p:sp>
      <p:sp>
        <p:nvSpPr>
          <p:cNvPr id="41" name="Textfeld 2">
            <a:extLst>
              <a:ext uri="{FF2B5EF4-FFF2-40B4-BE49-F238E27FC236}">
                <a16:creationId xmlns:a16="http://schemas.microsoft.com/office/drawing/2014/main" id="{5CAA59FF-84C3-A44B-BD62-FCCFE1218DE2}"/>
              </a:ext>
            </a:extLst>
          </p:cNvPr>
          <p:cNvSpPr txBox="1">
            <a:spLocks noChangeArrowheads="1"/>
          </p:cNvSpPr>
          <p:nvPr>
            <p:custDataLst>
              <p:tags r:id="rId18"/>
            </p:custDataLst>
          </p:nvPr>
        </p:nvSpPr>
        <p:spPr bwMode="gray">
          <a:xfrm>
            <a:off x="7582036" y="2426131"/>
            <a:ext cx="1762805" cy="1672664"/>
          </a:xfrm>
          <a:prstGeom prst="rect">
            <a:avLst/>
          </a:prstGeom>
          <a:solidFill>
            <a:schemeClr val="accent5"/>
          </a:solidFill>
          <a:ln w="12700">
            <a:solidFill>
              <a:schemeClr val="bg1"/>
            </a:solidFill>
            <a:miter lim="800000"/>
            <a:headEnd/>
            <a:tailEnd/>
          </a:ln>
          <a:effectLst>
            <a:outerShdw blurRad="50800" dist="38100" dir="2700000" algn="tl" rotWithShape="0">
              <a:prstClr val="black">
                <a:alpha val="40000"/>
              </a:prstClr>
            </a:outerShdw>
          </a:effectLst>
        </p:spPr>
        <p:txBody>
          <a:bodyPr lIns="91550" tIns="45775" rIns="91550" bIns="45775" anchor="ctr" anchorCtr="0"/>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spcBef>
                <a:spcPct val="50000"/>
              </a:spcBef>
              <a:spcAft>
                <a:spcPct val="0"/>
              </a:spcAft>
              <a:defRPr sz="1100">
                <a:solidFill>
                  <a:schemeClr val="tx1"/>
                </a:solidFill>
                <a:latin typeface="Arial" charset="0"/>
              </a:defRPr>
            </a:lvl6pPr>
            <a:lvl7pPr marL="2971800" indent="-228600" eaLnBrk="0" fontAlgn="base" hangingPunct="0">
              <a:spcBef>
                <a:spcPct val="50000"/>
              </a:spcBef>
              <a:spcAft>
                <a:spcPct val="0"/>
              </a:spcAft>
              <a:defRPr sz="1100">
                <a:solidFill>
                  <a:schemeClr val="tx1"/>
                </a:solidFill>
                <a:latin typeface="Arial" charset="0"/>
              </a:defRPr>
            </a:lvl7pPr>
            <a:lvl8pPr marL="3429000" indent="-228600" eaLnBrk="0" fontAlgn="base" hangingPunct="0">
              <a:spcBef>
                <a:spcPct val="50000"/>
              </a:spcBef>
              <a:spcAft>
                <a:spcPct val="0"/>
              </a:spcAft>
              <a:defRPr sz="1100">
                <a:solidFill>
                  <a:schemeClr val="tx1"/>
                </a:solidFill>
                <a:latin typeface="Arial" charset="0"/>
              </a:defRPr>
            </a:lvl8pPr>
            <a:lvl9pPr marL="3886200" indent="-228600" eaLnBrk="0" fontAlgn="base" hangingPunct="0">
              <a:spcBef>
                <a:spcPct val="50000"/>
              </a:spcBef>
              <a:spcAft>
                <a:spcPct val="0"/>
              </a:spcAft>
              <a:defRPr sz="1100">
                <a:solidFill>
                  <a:schemeClr val="tx1"/>
                </a:solidFill>
                <a:latin typeface="Arial" charset="0"/>
              </a:defRPr>
            </a:lvl9pPr>
          </a:lstStyle>
          <a:p>
            <a:pPr algn="ctr">
              <a:spcBef>
                <a:spcPts val="501"/>
              </a:spcBef>
              <a:defRPr/>
            </a:pPr>
            <a:r>
              <a:rPr lang="en-US" sz="1600" kern="0" dirty="0">
                <a:solidFill>
                  <a:schemeClr val="bg1"/>
                </a:solidFill>
              </a:rPr>
              <a:t>2 weeks </a:t>
            </a:r>
            <a:br>
              <a:rPr lang="en-US" sz="1600" kern="0" dirty="0">
                <a:solidFill>
                  <a:schemeClr val="bg1"/>
                </a:solidFill>
              </a:rPr>
            </a:br>
            <a:r>
              <a:rPr lang="en-US" sz="1600" kern="0" dirty="0">
                <a:solidFill>
                  <a:schemeClr val="bg1"/>
                </a:solidFill>
              </a:rPr>
              <a:t>post-study drug</a:t>
            </a:r>
            <a:br>
              <a:rPr lang="en-US" sz="1600" kern="0" dirty="0">
                <a:solidFill>
                  <a:schemeClr val="bg1"/>
                </a:solidFill>
              </a:rPr>
            </a:br>
            <a:r>
              <a:rPr lang="en-US" sz="1600" kern="0" dirty="0">
                <a:solidFill>
                  <a:schemeClr val="bg1"/>
                </a:solidFill>
              </a:rPr>
              <a:t>observation period</a:t>
            </a:r>
          </a:p>
        </p:txBody>
      </p:sp>
      <p:sp>
        <p:nvSpPr>
          <p:cNvPr id="44" name="Text Box 29">
            <a:extLst>
              <a:ext uri="{FF2B5EF4-FFF2-40B4-BE49-F238E27FC236}">
                <a16:creationId xmlns:a16="http://schemas.microsoft.com/office/drawing/2014/main" id="{6B7593D1-4400-0147-86BD-63CAE93FBDBB}"/>
              </a:ext>
            </a:extLst>
          </p:cNvPr>
          <p:cNvSpPr txBox="1">
            <a:spLocks noChangeArrowheads="1"/>
          </p:cNvSpPr>
          <p:nvPr>
            <p:custDataLst>
              <p:tags r:id="rId19"/>
            </p:custDataLst>
          </p:nvPr>
        </p:nvSpPr>
        <p:spPr bwMode="gray">
          <a:xfrm>
            <a:off x="3518256" y="2292177"/>
            <a:ext cx="2963387" cy="256772"/>
          </a:xfrm>
          <a:prstGeom prst="rect">
            <a:avLst/>
          </a:prstGeom>
          <a:noFill/>
          <a:ln>
            <a:noFill/>
          </a:ln>
        </p:spPr>
        <p:txBody>
          <a:bodyPr wrap="square" lIns="0" tIns="0" rIns="0" bIns="0">
            <a:noAutofit/>
          </a:bodyPr>
          <a:lstStyle>
            <a:lvl1pPr>
              <a:defRPr sz="1600">
                <a:solidFill>
                  <a:schemeClr val="bg1"/>
                </a:solidFill>
                <a:latin typeface="Arial" charset="0"/>
                <a:cs typeface="Arial" charset="0"/>
              </a:defRPr>
            </a:lvl1pPr>
            <a:lvl2pPr marL="742950" indent="-285750">
              <a:defRPr sz="1600">
                <a:solidFill>
                  <a:schemeClr val="bg1"/>
                </a:solidFill>
                <a:latin typeface="Arial" charset="0"/>
                <a:cs typeface="Arial" charset="0"/>
              </a:defRPr>
            </a:lvl2pPr>
            <a:lvl3pPr marL="1143000" indent="-228600">
              <a:defRPr sz="1600">
                <a:solidFill>
                  <a:schemeClr val="bg1"/>
                </a:solidFill>
                <a:latin typeface="Arial" charset="0"/>
                <a:cs typeface="Arial" charset="0"/>
              </a:defRPr>
            </a:lvl3pPr>
            <a:lvl4pPr marL="1600200" indent="-228600">
              <a:defRPr sz="1600">
                <a:solidFill>
                  <a:schemeClr val="bg1"/>
                </a:solidFill>
                <a:latin typeface="Arial" charset="0"/>
                <a:cs typeface="Arial" charset="0"/>
              </a:defRPr>
            </a:lvl4pPr>
            <a:lvl5pPr marL="2057400" indent="-228600">
              <a:defRPr sz="1600">
                <a:solidFill>
                  <a:schemeClr val="bg1"/>
                </a:solidFill>
                <a:latin typeface="Arial" charset="0"/>
                <a:cs typeface="Arial" charset="0"/>
              </a:defRPr>
            </a:lvl5pPr>
            <a:lvl6pPr marL="2514600" indent="-228600" algn="ctr" eaLnBrk="0" fontAlgn="base" hangingPunct="0">
              <a:spcBef>
                <a:spcPct val="0"/>
              </a:spcBef>
              <a:spcAft>
                <a:spcPct val="0"/>
              </a:spcAft>
              <a:defRPr sz="1600">
                <a:solidFill>
                  <a:schemeClr val="bg1"/>
                </a:solidFill>
                <a:latin typeface="Arial" charset="0"/>
                <a:cs typeface="Arial" charset="0"/>
              </a:defRPr>
            </a:lvl6pPr>
            <a:lvl7pPr marL="2971800" indent="-228600" algn="ctr" eaLnBrk="0" fontAlgn="base" hangingPunct="0">
              <a:spcBef>
                <a:spcPct val="0"/>
              </a:spcBef>
              <a:spcAft>
                <a:spcPct val="0"/>
              </a:spcAft>
              <a:defRPr sz="1600">
                <a:solidFill>
                  <a:schemeClr val="bg1"/>
                </a:solidFill>
                <a:latin typeface="Arial" charset="0"/>
                <a:cs typeface="Arial" charset="0"/>
              </a:defRPr>
            </a:lvl7pPr>
            <a:lvl8pPr marL="3429000" indent="-228600" algn="ctr" eaLnBrk="0" fontAlgn="base" hangingPunct="0">
              <a:spcBef>
                <a:spcPct val="0"/>
              </a:spcBef>
              <a:spcAft>
                <a:spcPct val="0"/>
              </a:spcAft>
              <a:defRPr sz="1600">
                <a:solidFill>
                  <a:schemeClr val="bg1"/>
                </a:solidFill>
                <a:latin typeface="Arial" charset="0"/>
                <a:cs typeface="Arial" charset="0"/>
              </a:defRPr>
            </a:lvl8pPr>
            <a:lvl9pPr marL="3886200" indent="-228600" algn="ctr" eaLnBrk="0" fontAlgn="base" hangingPunct="0">
              <a:spcBef>
                <a:spcPct val="0"/>
              </a:spcBef>
              <a:spcAft>
                <a:spcPct val="0"/>
              </a:spcAft>
              <a:defRPr sz="1600">
                <a:solidFill>
                  <a:schemeClr val="bg1"/>
                </a:solidFill>
                <a:latin typeface="Arial" charset="0"/>
                <a:cs typeface="Arial" charset="0"/>
              </a:defRPr>
            </a:lvl9pPr>
          </a:lstStyle>
          <a:p>
            <a:pPr>
              <a:lnSpc>
                <a:spcPct val="115000"/>
              </a:lnSpc>
              <a:spcBef>
                <a:spcPct val="15000"/>
              </a:spcBef>
              <a:defRPr/>
            </a:pPr>
            <a:r>
              <a:rPr lang="en-US" sz="1400" b="1" kern="0" dirty="0">
                <a:solidFill>
                  <a:srgbClr val="ED7D00"/>
                </a:solidFill>
              </a:rPr>
              <a:t>Asundexian</a:t>
            </a:r>
            <a:r>
              <a:rPr lang="en-US" sz="1400" kern="0" dirty="0">
                <a:solidFill>
                  <a:srgbClr val="ED7D00"/>
                </a:solidFill>
              </a:rPr>
              <a:t> 50 mg  n = 250</a:t>
            </a:r>
          </a:p>
        </p:txBody>
      </p:sp>
      <p:sp>
        <p:nvSpPr>
          <p:cNvPr id="45" name="Content Placeholder 2">
            <a:extLst>
              <a:ext uri="{FF2B5EF4-FFF2-40B4-BE49-F238E27FC236}">
                <a16:creationId xmlns:a16="http://schemas.microsoft.com/office/drawing/2014/main" id="{31E864A2-ECEE-2447-8A82-9FA24C02694C}"/>
              </a:ext>
            </a:extLst>
          </p:cNvPr>
          <p:cNvSpPr>
            <a:spLocks/>
          </p:cNvSpPr>
          <p:nvPr>
            <p:custDataLst>
              <p:tags r:id="rId20"/>
            </p:custDataLst>
          </p:nvPr>
        </p:nvSpPr>
        <p:spPr bwMode="gray">
          <a:xfrm>
            <a:off x="686626" y="1621330"/>
            <a:ext cx="8658215" cy="424558"/>
          </a:xfrm>
          <a:prstGeom prst="rect">
            <a:avLst/>
          </a:prstGeom>
          <a:solidFill>
            <a:schemeClr val="accent5"/>
          </a:solidFill>
          <a:ln w="12700">
            <a:solidFill>
              <a:schemeClr val="bg1"/>
            </a:solidFill>
            <a:miter lim="800000"/>
            <a:headEnd/>
            <a:tailEnd/>
          </a:ln>
          <a:effectLst>
            <a:outerShdw blurRad="50800" dist="38100" dir="2700000" algn="tl" rotWithShape="0">
              <a:prstClr val="black">
                <a:alpha val="40000"/>
              </a:prstClr>
            </a:outerShdw>
          </a:effectLst>
        </p:spPr>
        <p:txBody>
          <a:bodyPr lIns="91550" tIns="45775" rIns="91550" bIns="45775" anchor="ctr" anchorCtr="0"/>
          <a:lstStyle/>
          <a:p>
            <a:pPr algn="ctr" eaLnBrk="0" hangingPunct="0">
              <a:spcBef>
                <a:spcPts val="501"/>
              </a:spcBef>
            </a:pPr>
            <a:r>
              <a:rPr lang="en-US" sz="1600" b="1" kern="0" dirty="0">
                <a:solidFill>
                  <a:schemeClr val="bg1"/>
                </a:solidFill>
                <a:latin typeface="Arial" charset="0"/>
                <a:cs typeface="Arial"/>
              </a:rPr>
              <a:t>Prospective, randomized, double-blind, active-comparator, phase 2 study</a:t>
            </a:r>
          </a:p>
        </p:txBody>
      </p:sp>
      <p:sp>
        <p:nvSpPr>
          <p:cNvPr id="24" name="Inhaltsplatzhalter 5">
            <a:extLst>
              <a:ext uri="{FF2B5EF4-FFF2-40B4-BE49-F238E27FC236}">
                <a16:creationId xmlns:a16="http://schemas.microsoft.com/office/drawing/2014/main" id="{A2C64483-223A-2747-8612-4E71E60B73C3}"/>
              </a:ext>
            </a:extLst>
          </p:cNvPr>
          <p:cNvSpPr txBox="1">
            <a:spLocks/>
          </p:cNvSpPr>
          <p:nvPr/>
        </p:nvSpPr>
        <p:spPr>
          <a:xfrm>
            <a:off x="520534" y="5232906"/>
            <a:ext cx="9749684" cy="864000"/>
          </a:xfrm>
          <a:prstGeom prst="rect">
            <a:avLst/>
          </a:prstGeom>
          <a:solidFill>
            <a:schemeClr val="bg1"/>
          </a:solidFill>
        </p:spPr>
        <p:txBody>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lumMod val="75000"/>
                    <a:lumOff val="25000"/>
                  </a:schemeClr>
                </a:solidFill>
                <a:latin typeface="+mn-lt"/>
                <a:ea typeface="+mn-ea"/>
                <a:cs typeface="+mn-cs"/>
              </a:defRPr>
            </a:lvl1pPr>
            <a:lvl2pPr marL="270000" indent="-270000" algn="l" defTabSz="914400" rtl="0" eaLnBrk="1" latinLnBrk="0" hangingPunct="1">
              <a:spcBef>
                <a:spcPts val="300"/>
              </a:spcBef>
              <a:spcAft>
                <a:spcPts val="600"/>
              </a:spcAft>
              <a:buFontTx/>
              <a:buBlip>
                <a:blip r:embed="rId25"/>
              </a:buBlip>
              <a:defRPr sz="1800" kern="1200">
                <a:solidFill>
                  <a:schemeClr val="tx1">
                    <a:lumMod val="75000"/>
                    <a:lumOff val="25000"/>
                  </a:schemeClr>
                </a:solidFill>
                <a:latin typeface="+mn-lt"/>
                <a:ea typeface="+mn-ea"/>
                <a:cs typeface="+mn-cs"/>
              </a:defRPr>
            </a:lvl2pPr>
            <a:lvl3pPr marL="540000" indent="-270000" algn="l" defTabSz="914400" rtl="0" eaLnBrk="1" latinLnBrk="0" hangingPunct="1">
              <a:spcBef>
                <a:spcPts val="300"/>
              </a:spcBef>
              <a:spcAft>
                <a:spcPts val="600"/>
              </a:spcAft>
              <a:buFontTx/>
              <a:buBlip>
                <a:blip r:embed="rId26"/>
              </a:buBlip>
              <a:defRPr sz="1800" kern="1200">
                <a:solidFill>
                  <a:schemeClr val="tx1">
                    <a:lumMod val="75000"/>
                    <a:lumOff val="25000"/>
                  </a:schemeClr>
                </a:solidFill>
                <a:latin typeface="+mn-lt"/>
                <a:ea typeface="+mn-ea"/>
                <a:cs typeface="+mn-cs"/>
              </a:defRPr>
            </a:lvl3pPr>
            <a:lvl4pPr marL="810000" indent="-270000" algn="l" defTabSz="914400" rtl="0" eaLnBrk="1" latinLnBrk="0" hangingPunct="1">
              <a:spcBef>
                <a:spcPts val="300"/>
              </a:spcBef>
              <a:spcAft>
                <a:spcPts val="600"/>
              </a:spcAft>
              <a:buFontTx/>
              <a:buBlip>
                <a:blip r:embed="rId27"/>
              </a:buBlip>
              <a:defRPr sz="1800" kern="1200">
                <a:solidFill>
                  <a:schemeClr val="tx1">
                    <a:lumMod val="75000"/>
                    <a:lumOff val="25000"/>
                  </a:schemeClr>
                </a:solidFill>
                <a:latin typeface="+mn-lt"/>
                <a:ea typeface="+mn-ea"/>
                <a:cs typeface="+mn-cs"/>
              </a:defRPr>
            </a:lvl4pPr>
            <a:lvl5pPr marL="1080000" indent="-270000" algn="l" defTabSz="914400" rtl="0" eaLnBrk="1" latinLnBrk="0" hangingPunct="1">
              <a:spcBef>
                <a:spcPts val="300"/>
              </a:spcBef>
              <a:spcAft>
                <a:spcPts val="600"/>
              </a:spcAft>
              <a:buFontTx/>
              <a:buBlip>
                <a:blip r:embed="rId28"/>
              </a:buBlip>
              <a:defRPr sz="1800" kern="1200">
                <a:solidFill>
                  <a:schemeClr val="tx1">
                    <a:lumMod val="75000"/>
                    <a:lumOff val="25000"/>
                  </a:schemeClr>
                </a:solidFill>
                <a:latin typeface="+mn-lt"/>
                <a:ea typeface="+mn-ea"/>
                <a:cs typeface="+mn-cs"/>
              </a:defRPr>
            </a:lvl5pPr>
            <a:lvl6pPr marL="1080000" indent="-270000" algn="l" defTabSz="914400" rtl="0" eaLnBrk="1" latinLnBrk="0" hangingPunct="1">
              <a:spcBef>
                <a:spcPts val="300"/>
              </a:spcBef>
              <a:spcAft>
                <a:spcPts val="600"/>
              </a:spcAft>
              <a:buFontTx/>
              <a:buBlip>
                <a:blip r:embed="rId28"/>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28"/>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28"/>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28"/>
              </a:buBlip>
              <a:defRPr sz="1800" kern="1200">
                <a:solidFill>
                  <a:schemeClr val="tx1"/>
                </a:solidFill>
                <a:latin typeface="+mn-lt"/>
                <a:ea typeface="+mn-ea"/>
                <a:cs typeface="+mn-cs"/>
              </a:defRPr>
            </a:lvl9pPr>
          </a:lstStyle>
          <a:p>
            <a:r>
              <a:rPr lang="en-US" b="1" dirty="0"/>
              <a:t>Primary Objective: </a:t>
            </a:r>
            <a:br>
              <a:rPr lang="en-US" dirty="0"/>
            </a:br>
            <a:r>
              <a:rPr lang="en-US" dirty="0"/>
              <a:t>To evaluate that the oral FXIa inhibitor asundexian when compared to apixaban leads to a </a:t>
            </a:r>
            <a:r>
              <a:rPr lang="en-US" b="1" dirty="0"/>
              <a:t>lower incidence of bleeding</a:t>
            </a:r>
            <a:r>
              <a:rPr lang="en-US" dirty="0"/>
              <a:t> in participants with AF</a:t>
            </a:r>
          </a:p>
          <a:p>
            <a:endParaRPr lang="de-DE" dirty="0"/>
          </a:p>
        </p:txBody>
      </p:sp>
      <p:pic>
        <p:nvPicPr>
          <p:cNvPr id="2" name="Picture 1" descr="Text&#10;&#10;Description automatically generated">
            <a:extLst>
              <a:ext uri="{FF2B5EF4-FFF2-40B4-BE49-F238E27FC236}">
                <a16:creationId xmlns:a16="http://schemas.microsoft.com/office/drawing/2014/main" id="{0D86043B-57D0-22EE-17E1-955A816AB629}"/>
              </a:ext>
            </a:extLst>
          </p:cNvPr>
          <p:cNvPicPr>
            <a:picLocks noChangeAspect="1"/>
          </p:cNvPicPr>
          <p:nvPr/>
        </p:nvPicPr>
        <p:blipFill rotWithShape="1">
          <a:blip r:embed="rId29" cstate="screen">
            <a:extLst>
              <a:ext uri="{28A0092B-C50C-407E-A947-70E740481C1C}">
                <a14:useLocalDpi xmlns:a14="http://schemas.microsoft.com/office/drawing/2010/main"/>
              </a:ext>
            </a:extLst>
          </a:blip>
          <a:srcRect/>
          <a:stretch/>
        </p:blipFill>
        <p:spPr>
          <a:xfrm>
            <a:off x="686626" y="30885"/>
            <a:ext cx="7506595" cy="1422893"/>
          </a:xfrm>
          <a:prstGeom prst="rect">
            <a:avLst/>
          </a:prstGeom>
          <a:ln>
            <a:solidFill>
              <a:schemeClr val="bg1">
                <a:lumMod val="85000"/>
              </a:schemeClr>
            </a:solidFill>
          </a:ln>
          <a:effectLst>
            <a:outerShdw blurRad="50800" dist="38100" dir="2700000" algn="tl" rotWithShape="0">
              <a:prstClr val="black">
                <a:alpha val="30000"/>
              </a:prstClr>
            </a:outerShdw>
          </a:effectLst>
        </p:spPr>
      </p:pic>
      <p:sp>
        <p:nvSpPr>
          <p:cNvPr id="6" name="Footer Placeholder 5">
            <a:extLst>
              <a:ext uri="{FF2B5EF4-FFF2-40B4-BE49-F238E27FC236}">
                <a16:creationId xmlns:a16="http://schemas.microsoft.com/office/drawing/2014/main" id="{132B5983-87E6-C06F-868A-74F14E2FAC64}"/>
              </a:ext>
            </a:extLst>
          </p:cNvPr>
          <p:cNvSpPr>
            <a:spLocks noGrp="1"/>
          </p:cNvSpPr>
          <p:nvPr>
            <p:ph type="ftr" sz="quarter" idx="3"/>
          </p:nvPr>
        </p:nvSpPr>
        <p:spPr/>
        <p:txBody>
          <a:bodyPr/>
          <a:lstStyle/>
          <a:p>
            <a:r>
              <a:rPr lang="en-US" dirty="0"/>
              <a:t>ISTH, International Society on Thrombosis and Haemostasis.</a:t>
            </a:r>
          </a:p>
          <a:p>
            <a:r>
              <a:rPr lang="en-US" dirty="0"/>
              <a:t>Piccini JP, et al. </a:t>
            </a:r>
            <a:r>
              <a:rPr lang="en-US" i="1" dirty="0"/>
              <a:t>Lancet.</a:t>
            </a:r>
            <a:r>
              <a:rPr lang="en-US" dirty="0"/>
              <a:t> 2022;399(10333):1383-1390.</a:t>
            </a:r>
          </a:p>
        </p:txBody>
      </p:sp>
    </p:spTree>
    <p:extLst>
      <p:ext uri="{BB962C8B-B14F-4D97-AF65-F5344CB8AC3E}">
        <p14:creationId xmlns:p14="http://schemas.microsoft.com/office/powerpoint/2010/main" val="2158644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75865-A7BA-D841-AF63-9E7802C4E23E}"/>
              </a:ext>
            </a:extLst>
          </p:cNvPr>
          <p:cNvSpPr>
            <a:spLocks noGrp="1"/>
          </p:cNvSpPr>
          <p:nvPr>
            <p:ph type="title"/>
          </p:nvPr>
        </p:nvSpPr>
        <p:spPr>
          <a:xfrm>
            <a:off x="838200" y="0"/>
            <a:ext cx="10515600" cy="922868"/>
          </a:xfrm>
        </p:spPr>
        <p:txBody>
          <a:bodyPr/>
          <a:lstStyle/>
          <a:p>
            <a:r>
              <a:rPr lang="en-US" dirty="0"/>
              <a:t>FXIa Activity - Inhibition Data </a:t>
            </a:r>
          </a:p>
        </p:txBody>
      </p:sp>
      <p:pic>
        <p:nvPicPr>
          <p:cNvPr id="4" name="Picture 3">
            <a:extLst>
              <a:ext uri="{FF2B5EF4-FFF2-40B4-BE49-F238E27FC236}">
                <a16:creationId xmlns:a16="http://schemas.microsoft.com/office/drawing/2014/main" id="{C493CBBA-FF86-654F-B01F-4018CA28C3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5" r="155"/>
          <a:stretch/>
        </p:blipFill>
        <p:spPr>
          <a:xfrm>
            <a:off x="838200" y="1016479"/>
            <a:ext cx="8415533" cy="5339871"/>
          </a:xfrm>
          <a:prstGeom prst="rect">
            <a:avLst/>
          </a:prstGeom>
        </p:spPr>
      </p:pic>
      <p:sp>
        <p:nvSpPr>
          <p:cNvPr id="5" name="TextBox 4">
            <a:extLst>
              <a:ext uri="{FF2B5EF4-FFF2-40B4-BE49-F238E27FC236}">
                <a16:creationId xmlns:a16="http://schemas.microsoft.com/office/drawing/2014/main" id="{98103872-5B1D-3940-8CAF-A3297AEF4568}"/>
              </a:ext>
            </a:extLst>
          </p:cNvPr>
          <p:cNvSpPr txBox="1"/>
          <p:nvPr/>
        </p:nvSpPr>
        <p:spPr bwMode="gray">
          <a:xfrm>
            <a:off x="7781541" y="1873846"/>
            <a:ext cx="4248163" cy="1555154"/>
          </a:xfrm>
          <a:prstGeom prst="rect">
            <a:avLst/>
          </a:prstGeom>
        </p:spPr>
        <p:txBody>
          <a:bodyPr vert="horz" lIns="0" tIns="0" rIns="0" bIns="0" rtlCol="0">
            <a:noAutofit/>
          </a:bodyPr>
          <a:lstStyle>
            <a:lvl1pPr indent="0">
              <a:spcBef>
                <a:spcPts val="1200"/>
              </a:spcBef>
              <a:spcAft>
                <a:spcPts val="600"/>
              </a:spcAft>
              <a:buFont typeface="Arial" panose="020B0604020202020204" pitchFamily="34" charset="0"/>
              <a:buNone/>
              <a:defRPr sz="2000">
                <a:solidFill>
                  <a:schemeClr val="tx1">
                    <a:lumMod val="65000"/>
                    <a:lumOff val="35000"/>
                  </a:schemeClr>
                </a:solidFill>
              </a:defRPr>
            </a:lvl1pPr>
            <a:lvl2pPr marL="270000" lvl="1" indent="-270000">
              <a:spcBef>
                <a:spcPts val="1200"/>
              </a:spcBef>
              <a:spcAft>
                <a:spcPts val="600"/>
              </a:spcAft>
              <a:buFontTx/>
              <a:buBlip>
                <a:blip r:embed="rId3"/>
              </a:buBlip>
              <a:defRPr sz="2000">
                <a:solidFill>
                  <a:schemeClr val="tx1">
                    <a:lumMod val="65000"/>
                    <a:lumOff val="35000"/>
                  </a:schemeClr>
                </a:solidFill>
              </a:defRPr>
            </a:lvl2pPr>
            <a:lvl3pPr marL="540000" indent="-270000">
              <a:spcBef>
                <a:spcPts val="300"/>
              </a:spcBef>
              <a:spcAft>
                <a:spcPts val="600"/>
              </a:spcAft>
              <a:buFontTx/>
              <a:buBlip>
                <a:blip r:embed="rId4"/>
              </a:buBlip>
              <a:defRPr sz="2000">
                <a:solidFill>
                  <a:schemeClr val="tx1">
                    <a:lumMod val="65000"/>
                    <a:lumOff val="35000"/>
                  </a:schemeClr>
                </a:solidFill>
              </a:defRPr>
            </a:lvl3pPr>
            <a:lvl4pPr marL="810000" indent="-270000">
              <a:spcBef>
                <a:spcPts val="300"/>
              </a:spcBef>
              <a:spcAft>
                <a:spcPts val="600"/>
              </a:spcAft>
              <a:buFontTx/>
              <a:buBlip>
                <a:blip r:embed="rId5"/>
              </a:buBlip>
              <a:defRPr sz="2000">
                <a:solidFill>
                  <a:schemeClr val="tx1">
                    <a:lumMod val="65000"/>
                    <a:lumOff val="35000"/>
                  </a:schemeClr>
                </a:solidFill>
              </a:defRPr>
            </a:lvl4pPr>
            <a:lvl5pPr marL="1080000" indent="-270000">
              <a:spcBef>
                <a:spcPts val="300"/>
              </a:spcBef>
              <a:spcAft>
                <a:spcPts val="600"/>
              </a:spcAft>
              <a:buFontTx/>
              <a:buBlip>
                <a:blip r:embed="rId6"/>
              </a:buBlip>
              <a:defRPr sz="2000">
                <a:solidFill>
                  <a:schemeClr val="tx1">
                    <a:lumMod val="65000"/>
                    <a:lumOff val="35000"/>
                  </a:schemeClr>
                </a:solidFill>
              </a:defRPr>
            </a:lvl5pPr>
            <a:lvl6pPr marL="1080000" indent="-270000">
              <a:spcBef>
                <a:spcPts val="300"/>
              </a:spcBef>
              <a:spcAft>
                <a:spcPts val="600"/>
              </a:spcAft>
              <a:buFontTx/>
              <a:buBlip>
                <a:blip r:embed="rId6"/>
              </a:buBlip>
            </a:lvl6pPr>
            <a:lvl7pPr marL="1080000" indent="-270000">
              <a:spcBef>
                <a:spcPts val="300"/>
              </a:spcBef>
              <a:spcAft>
                <a:spcPts val="600"/>
              </a:spcAft>
              <a:buFontTx/>
              <a:buBlip>
                <a:blip r:embed="rId6"/>
              </a:buBlip>
            </a:lvl7pPr>
            <a:lvl8pPr marL="1080000" indent="-270000">
              <a:spcBef>
                <a:spcPts val="300"/>
              </a:spcBef>
              <a:spcAft>
                <a:spcPts val="600"/>
              </a:spcAft>
              <a:buFontTx/>
              <a:buBlip>
                <a:blip r:embed="rId6"/>
              </a:buBlip>
            </a:lvl8pPr>
            <a:lvl9pPr marL="1080000" indent="-270000">
              <a:spcBef>
                <a:spcPts val="300"/>
              </a:spcBef>
              <a:spcAft>
                <a:spcPts val="600"/>
              </a:spcAft>
              <a:buFontTx/>
              <a:buBlip>
                <a:blip r:embed="rId6"/>
              </a:buBlip>
            </a:lvl9pPr>
          </a:lstStyle>
          <a:p>
            <a:pPr marL="0" lvl="1" indent="0">
              <a:spcAft>
                <a:spcPts val="0"/>
              </a:spcAft>
              <a:buNone/>
            </a:pPr>
            <a:r>
              <a:rPr lang="en-US" dirty="0"/>
              <a:t>Vertical bars indicate the percent reduction in FXIa activity when compared with baseline. FXIa=activated coagulation factor XI.</a:t>
            </a:r>
          </a:p>
          <a:p>
            <a:pPr marL="0" lvl="1" indent="0">
              <a:spcAft>
                <a:spcPts val="0"/>
              </a:spcAft>
              <a:buNone/>
            </a:pPr>
            <a:r>
              <a:rPr lang="en-US" dirty="0"/>
              <a:t>LLOQ=lower level of quantification.</a:t>
            </a:r>
          </a:p>
        </p:txBody>
      </p:sp>
      <p:sp>
        <p:nvSpPr>
          <p:cNvPr id="8" name="Footer Placeholder 7">
            <a:extLst>
              <a:ext uri="{FF2B5EF4-FFF2-40B4-BE49-F238E27FC236}">
                <a16:creationId xmlns:a16="http://schemas.microsoft.com/office/drawing/2014/main" id="{ACC3B959-6836-F118-D285-775341CED714}"/>
              </a:ext>
            </a:extLst>
          </p:cNvPr>
          <p:cNvSpPr>
            <a:spLocks noGrp="1"/>
          </p:cNvSpPr>
          <p:nvPr>
            <p:ph type="ftr" sz="quarter" idx="3"/>
          </p:nvPr>
        </p:nvSpPr>
        <p:spPr/>
        <p:txBody>
          <a:bodyPr/>
          <a:lstStyle/>
          <a:p>
            <a:r>
              <a:rPr lang="en-US" dirty="0"/>
              <a:t>Piccini JP, et al. </a:t>
            </a:r>
            <a:r>
              <a:rPr lang="en-US" i="1" dirty="0"/>
              <a:t>Lancet</a:t>
            </a:r>
            <a:r>
              <a:rPr lang="en-US" dirty="0"/>
              <a:t>. 2022;399(10333):1383-1390.</a:t>
            </a:r>
          </a:p>
        </p:txBody>
      </p:sp>
    </p:spTree>
    <p:extLst>
      <p:ext uri="{BB962C8B-B14F-4D97-AF65-F5344CB8AC3E}">
        <p14:creationId xmlns:p14="http://schemas.microsoft.com/office/powerpoint/2010/main" val="3493085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8B73DFB-C0B3-FA45-8EB4-B35E3343E9F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0370" y="1447649"/>
            <a:ext cx="8373488" cy="4848461"/>
          </a:xfrm>
          <a:prstGeom prst="rect">
            <a:avLst/>
          </a:prstGeom>
        </p:spPr>
      </p:pic>
      <p:sp>
        <p:nvSpPr>
          <p:cNvPr id="3" name="Title 2">
            <a:extLst>
              <a:ext uri="{FF2B5EF4-FFF2-40B4-BE49-F238E27FC236}">
                <a16:creationId xmlns:a16="http://schemas.microsoft.com/office/drawing/2014/main" id="{4DBE7A12-D4C8-444F-9278-A228597AE987}"/>
              </a:ext>
            </a:extLst>
          </p:cNvPr>
          <p:cNvSpPr>
            <a:spLocks noGrp="1"/>
          </p:cNvSpPr>
          <p:nvPr>
            <p:ph type="title"/>
          </p:nvPr>
        </p:nvSpPr>
        <p:spPr>
          <a:xfrm>
            <a:off x="838199" y="0"/>
            <a:ext cx="12094029" cy="1106488"/>
          </a:xfrm>
        </p:spPr>
        <p:txBody>
          <a:bodyPr>
            <a:normAutofit/>
          </a:bodyPr>
          <a:lstStyle/>
          <a:p>
            <a:r>
              <a:rPr lang="en-US" dirty="0"/>
              <a:t>Primary Safety Outcome </a:t>
            </a:r>
            <a:br>
              <a:rPr lang="en-US" dirty="0"/>
            </a:br>
            <a:r>
              <a:rPr lang="en-US" dirty="0"/>
              <a:t>(ISTH Bleeding Classification)</a:t>
            </a:r>
          </a:p>
        </p:txBody>
      </p:sp>
      <p:sp>
        <p:nvSpPr>
          <p:cNvPr id="2" name="Subtitle 1">
            <a:extLst>
              <a:ext uri="{FF2B5EF4-FFF2-40B4-BE49-F238E27FC236}">
                <a16:creationId xmlns:a16="http://schemas.microsoft.com/office/drawing/2014/main" id="{60EEFAC1-86EB-41F2-856A-14F43F7A20A6}"/>
              </a:ext>
            </a:extLst>
          </p:cNvPr>
          <p:cNvSpPr>
            <a:spLocks noGrp="1"/>
          </p:cNvSpPr>
          <p:nvPr>
            <p:ph type="subTitle" idx="4294967295"/>
          </p:nvPr>
        </p:nvSpPr>
        <p:spPr>
          <a:xfrm>
            <a:off x="838199" y="1074925"/>
            <a:ext cx="6060174" cy="331891"/>
          </a:xfrm>
        </p:spPr>
        <p:txBody>
          <a:bodyPr>
            <a:noAutofit/>
          </a:bodyPr>
          <a:lstStyle/>
          <a:p>
            <a:pPr marL="0" indent="0">
              <a:buNone/>
            </a:pPr>
            <a:r>
              <a:rPr lang="en-US" sz="1800" dirty="0">
                <a:latin typeface="+mn-lt"/>
              </a:rPr>
              <a:t>On-treatment analysis, % of patients</a:t>
            </a:r>
          </a:p>
        </p:txBody>
      </p:sp>
      <p:graphicFrame>
        <p:nvGraphicFramePr>
          <p:cNvPr id="7" name="Object 6" hidden="1">
            <a:extLst>
              <a:ext uri="{FF2B5EF4-FFF2-40B4-BE49-F238E27FC236}">
                <a16:creationId xmlns:a16="http://schemas.microsoft.com/office/drawing/2014/main" id="{F25A4F4B-DCFA-419F-8D81-40B77732A911}"/>
              </a:ext>
            </a:extLst>
          </p:cNvPr>
          <p:cNvGraphicFramePr>
            <a:graphicFrameLocks noChangeAspect="1"/>
          </p:cNvGraphicFramePr>
          <p:nvPr>
            <p:custDataLst>
              <p:tags r:id="rId1"/>
            </p:custDataLst>
          </p:nvPr>
        </p:nvGraphicFramePr>
        <p:xfrm>
          <a:off x="2382"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7" name="Object 6" hidden="1">
                        <a:extLst>
                          <a:ext uri="{FF2B5EF4-FFF2-40B4-BE49-F238E27FC236}">
                            <a16:creationId xmlns:a16="http://schemas.microsoft.com/office/drawing/2014/main" id="{F25A4F4B-DCFA-419F-8D81-40B77732A911}"/>
                          </a:ext>
                        </a:extLst>
                      </p:cNvPr>
                      <p:cNvPicPr/>
                      <p:nvPr/>
                    </p:nvPicPr>
                    <p:blipFill>
                      <a:blip r:embed="rId5"/>
                      <a:stretch>
                        <a:fillRect/>
                      </a:stretch>
                    </p:blipFill>
                    <p:spPr>
                      <a:xfrm>
                        <a:off x="2382" y="1588"/>
                        <a:ext cx="1588" cy="1588"/>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FFF18868-DC06-412C-AE61-045BA6BCE911}"/>
              </a:ext>
            </a:extLst>
          </p:cNvPr>
          <p:cNvSpPr txBox="1"/>
          <p:nvPr/>
        </p:nvSpPr>
        <p:spPr bwMode="gray">
          <a:xfrm>
            <a:off x="8741459" y="2788376"/>
            <a:ext cx="3298141" cy="2383284"/>
          </a:xfrm>
          <a:prstGeom prst="rect">
            <a:avLst/>
          </a:prstGeom>
        </p:spPr>
        <p:txBody>
          <a:bodyPr vert="horz" lIns="0" tIns="0" rIns="0" bIns="0" rtlCol="0">
            <a:noAutofit/>
          </a:bodyPr>
          <a:lstStyle>
            <a:lvl1pPr indent="0">
              <a:spcBef>
                <a:spcPts val="1200"/>
              </a:spcBef>
              <a:spcAft>
                <a:spcPts val="600"/>
              </a:spcAft>
              <a:buFont typeface="Arial" panose="020B0604020202020204" pitchFamily="34" charset="0"/>
              <a:buNone/>
              <a:defRPr sz="2000">
                <a:solidFill>
                  <a:schemeClr val="tx1">
                    <a:lumMod val="65000"/>
                    <a:lumOff val="35000"/>
                  </a:schemeClr>
                </a:solidFill>
              </a:defRPr>
            </a:lvl1pPr>
            <a:lvl2pPr marL="270000" lvl="1" indent="-270000">
              <a:spcBef>
                <a:spcPts val="1200"/>
              </a:spcBef>
              <a:spcAft>
                <a:spcPts val="600"/>
              </a:spcAft>
              <a:buFontTx/>
              <a:buBlip>
                <a:blip r:embed="rId6"/>
              </a:buBlip>
              <a:defRPr sz="2000">
                <a:solidFill>
                  <a:schemeClr val="tx1">
                    <a:lumMod val="65000"/>
                    <a:lumOff val="35000"/>
                  </a:schemeClr>
                </a:solidFill>
              </a:defRPr>
            </a:lvl2pPr>
            <a:lvl3pPr marL="540000" indent="-270000">
              <a:spcBef>
                <a:spcPts val="300"/>
              </a:spcBef>
              <a:spcAft>
                <a:spcPts val="600"/>
              </a:spcAft>
              <a:buFontTx/>
              <a:buBlip>
                <a:blip r:embed="rId7"/>
              </a:buBlip>
              <a:defRPr sz="2000">
                <a:solidFill>
                  <a:schemeClr val="tx1">
                    <a:lumMod val="65000"/>
                    <a:lumOff val="35000"/>
                  </a:schemeClr>
                </a:solidFill>
              </a:defRPr>
            </a:lvl3pPr>
            <a:lvl4pPr marL="810000" indent="-270000">
              <a:spcBef>
                <a:spcPts val="300"/>
              </a:spcBef>
              <a:spcAft>
                <a:spcPts val="600"/>
              </a:spcAft>
              <a:buFontTx/>
              <a:buBlip>
                <a:blip r:embed="rId8"/>
              </a:buBlip>
              <a:defRPr sz="2000">
                <a:solidFill>
                  <a:schemeClr val="tx1">
                    <a:lumMod val="65000"/>
                    <a:lumOff val="35000"/>
                  </a:schemeClr>
                </a:solidFill>
              </a:defRPr>
            </a:lvl4pPr>
            <a:lvl5pPr marL="1080000" indent="-270000">
              <a:spcBef>
                <a:spcPts val="300"/>
              </a:spcBef>
              <a:spcAft>
                <a:spcPts val="600"/>
              </a:spcAft>
              <a:buFontTx/>
              <a:buBlip>
                <a:blip r:embed="rId9"/>
              </a:buBlip>
              <a:defRPr sz="2000">
                <a:solidFill>
                  <a:schemeClr val="tx1">
                    <a:lumMod val="65000"/>
                    <a:lumOff val="35000"/>
                  </a:schemeClr>
                </a:solidFill>
              </a:defRPr>
            </a:lvl5pPr>
            <a:lvl6pPr marL="1080000" indent="-270000">
              <a:spcBef>
                <a:spcPts val="300"/>
              </a:spcBef>
              <a:spcAft>
                <a:spcPts val="600"/>
              </a:spcAft>
              <a:buFontTx/>
              <a:buBlip>
                <a:blip r:embed="rId9"/>
              </a:buBlip>
            </a:lvl6pPr>
            <a:lvl7pPr marL="1080000" indent="-270000">
              <a:spcBef>
                <a:spcPts val="300"/>
              </a:spcBef>
              <a:spcAft>
                <a:spcPts val="600"/>
              </a:spcAft>
              <a:buFontTx/>
              <a:buBlip>
                <a:blip r:embed="rId9"/>
              </a:buBlip>
            </a:lvl7pPr>
            <a:lvl8pPr marL="1080000" indent="-270000">
              <a:spcBef>
                <a:spcPts val="300"/>
              </a:spcBef>
              <a:spcAft>
                <a:spcPts val="600"/>
              </a:spcAft>
              <a:buFontTx/>
              <a:buBlip>
                <a:blip r:embed="rId9"/>
              </a:buBlip>
            </a:lvl8pPr>
            <a:lvl9pPr marL="1080000" indent="-270000">
              <a:spcBef>
                <a:spcPts val="300"/>
              </a:spcBef>
              <a:spcAft>
                <a:spcPts val="600"/>
              </a:spcAft>
              <a:buFontTx/>
              <a:buBlip>
                <a:blip r:embed="rId9"/>
              </a:buBlip>
            </a:lvl9pPr>
          </a:lstStyle>
          <a:p>
            <a:pPr lvl="1">
              <a:spcBef>
                <a:spcPts val="600"/>
              </a:spcBef>
              <a:spcAft>
                <a:spcPts val="0"/>
              </a:spcAft>
            </a:pPr>
            <a:r>
              <a:rPr lang="en-US" sz="1800" dirty="0"/>
              <a:t>No ISTH </a:t>
            </a:r>
            <a:r>
              <a:rPr lang="en-US" sz="1800" b="1" dirty="0"/>
              <a:t>major</a:t>
            </a:r>
            <a:r>
              <a:rPr lang="en-US" sz="1800" dirty="0"/>
              <a:t> bleeding in any treatment arm</a:t>
            </a:r>
          </a:p>
          <a:p>
            <a:pPr lvl="1">
              <a:spcBef>
                <a:spcPts val="600"/>
              </a:spcBef>
              <a:spcAft>
                <a:spcPts val="0"/>
              </a:spcAft>
            </a:pPr>
            <a:r>
              <a:rPr lang="en-US" sz="1800" dirty="0"/>
              <a:t>Less bleeding in the 2 asundexian arms reported, when compared to apixaban for different severities of bleeding</a:t>
            </a:r>
          </a:p>
          <a:p>
            <a:pPr lvl="1">
              <a:spcBef>
                <a:spcPts val="600"/>
              </a:spcBef>
              <a:spcAft>
                <a:spcPts val="0"/>
              </a:spcAft>
            </a:pPr>
            <a:r>
              <a:rPr lang="en-US" sz="1800" dirty="0"/>
              <a:t>Consistent also for BARC and TIMI bleeding definitions</a:t>
            </a:r>
          </a:p>
        </p:txBody>
      </p:sp>
      <p:sp>
        <p:nvSpPr>
          <p:cNvPr id="15" name="Footer Placeholder 14">
            <a:extLst>
              <a:ext uri="{FF2B5EF4-FFF2-40B4-BE49-F238E27FC236}">
                <a16:creationId xmlns:a16="http://schemas.microsoft.com/office/drawing/2014/main" id="{FF1FBF7E-D2C7-7AD2-6D2B-0EC3F995A55A}"/>
              </a:ext>
            </a:extLst>
          </p:cNvPr>
          <p:cNvSpPr>
            <a:spLocks noGrp="1"/>
          </p:cNvSpPr>
          <p:nvPr>
            <p:ph type="ftr" sz="quarter" idx="3"/>
          </p:nvPr>
        </p:nvSpPr>
        <p:spPr/>
        <p:txBody>
          <a:bodyPr/>
          <a:lstStyle/>
          <a:p>
            <a:r>
              <a:rPr lang="en-US" dirty="0"/>
              <a:t>BARC, Bleeding Academic Research Consortium; TIMI, Thrombolysis in Myocardial Infarction.
Piccini JP, et al</a:t>
            </a:r>
            <a:r>
              <a:rPr lang="en-US" i="1" dirty="0"/>
              <a:t>. Lancet</a:t>
            </a:r>
            <a:r>
              <a:rPr lang="en-US" dirty="0"/>
              <a:t>. 2022;399(10333):1383-1390.</a:t>
            </a:r>
          </a:p>
        </p:txBody>
      </p:sp>
    </p:spTree>
    <p:extLst>
      <p:ext uri="{BB962C8B-B14F-4D97-AF65-F5344CB8AC3E}">
        <p14:creationId xmlns:p14="http://schemas.microsoft.com/office/powerpoint/2010/main" val="453011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627528F-A47A-4817-864B-F32B455C0296}"/>
              </a:ext>
            </a:extLst>
          </p:cNvPr>
          <p:cNvGraphicFramePr>
            <a:graphicFrameLocks noChangeAspect="1"/>
          </p:cNvGraphicFramePr>
          <p:nvPr>
            <p:custDataLst>
              <p:tags r:id="rId1"/>
            </p:custDataLst>
          </p:nvPr>
        </p:nvGraphicFramePr>
        <p:xfrm>
          <a:off x="2382"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58" progId="TCLayout.ActiveDocument.1">
                  <p:embed/>
                </p:oleObj>
              </mc:Choice>
              <mc:Fallback>
                <p:oleObj name="think-cell Slide" r:id="rId3" imgW="359" imgH="358" progId="TCLayout.ActiveDocument.1">
                  <p:embed/>
                  <p:pic>
                    <p:nvPicPr>
                      <p:cNvPr id="8" name="Object 7" hidden="1">
                        <a:extLst>
                          <a:ext uri="{FF2B5EF4-FFF2-40B4-BE49-F238E27FC236}">
                            <a16:creationId xmlns:a16="http://schemas.microsoft.com/office/drawing/2014/main" id="{7627528F-A47A-4817-864B-F32B455C0296}"/>
                          </a:ext>
                        </a:extLst>
                      </p:cNvPr>
                      <p:cNvPicPr/>
                      <p:nvPr/>
                    </p:nvPicPr>
                    <p:blipFill>
                      <a:blip r:embed="rId4"/>
                      <a:stretch>
                        <a:fillRect/>
                      </a:stretch>
                    </p:blipFill>
                    <p:spPr>
                      <a:xfrm>
                        <a:off x="2382" y="1588"/>
                        <a:ext cx="1588" cy="1588"/>
                      </a:xfrm>
                      <a:prstGeom prst="rect">
                        <a:avLst/>
                      </a:prstGeom>
                    </p:spPr>
                  </p:pic>
                </p:oleObj>
              </mc:Fallback>
            </mc:AlternateContent>
          </a:graphicData>
        </a:graphic>
      </p:graphicFrame>
      <p:sp>
        <p:nvSpPr>
          <p:cNvPr id="3" name="Titel 2">
            <a:extLst>
              <a:ext uri="{FF2B5EF4-FFF2-40B4-BE49-F238E27FC236}">
                <a16:creationId xmlns:a16="http://schemas.microsoft.com/office/drawing/2014/main" id="{B3BEA3A8-60C6-4D8B-9438-0CADB9FEDC5D}"/>
              </a:ext>
            </a:extLst>
          </p:cNvPr>
          <p:cNvSpPr>
            <a:spLocks noGrp="1"/>
          </p:cNvSpPr>
          <p:nvPr>
            <p:ph type="title"/>
          </p:nvPr>
        </p:nvSpPr>
        <p:spPr>
          <a:xfrm>
            <a:off x="838200" y="-1"/>
            <a:ext cx="10515600" cy="1105949"/>
          </a:xfrm>
        </p:spPr>
        <p:txBody>
          <a:bodyPr vert="horz"/>
          <a:lstStyle/>
          <a:p>
            <a:r>
              <a:rPr lang="en-US" dirty="0"/>
              <a:t>Exploratory Efficacy Analysis</a:t>
            </a:r>
          </a:p>
        </p:txBody>
      </p:sp>
      <p:graphicFrame>
        <p:nvGraphicFramePr>
          <p:cNvPr id="7" name="Inhaltsplatzhalter 6">
            <a:extLst>
              <a:ext uri="{FF2B5EF4-FFF2-40B4-BE49-F238E27FC236}">
                <a16:creationId xmlns:a16="http://schemas.microsoft.com/office/drawing/2014/main" id="{47BE0C36-0AB0-41D8-9E8E-D2DB4620B054}"/>
              </a:ext>
            </a:extLst>
          </p:cNvPr>
          <p:cNvGraphicFramePr>
            <a:graphicFrameLocks/>
          </p:cNvGraphicFramePr>
          <p:nvPr>
            <p:extLst>
              <p:ext uri="{D42A27DB-BD31-4B8C-83A1-F6EECF244321}">
                <p14:modId xmlns:p14="http://schemas.microsoft.com/office/powerpoint/2010/main" val="3824330197"/>
              </p:ext>
            </p:extLst>
          </p:nvPr>
        </p:nvGraphicFramePr>
        <p:xfrm>
          <a:off x="838200" y="1289305"/>
          <a:ext cx="9749684" cy="3609395"/>
        </p:xfrm>
        <a:graphic>
          <a:graphicData uri="http://schemas.openxmlformats.org/drawingml/2006/table">
            <a:tbl>
              <a:tblPr firstRow="1" bandRow="1">
                <a:tableStyleId>{7DF18680-E054-41AD-8BC1-D1AEF772440D}</a:tableStyleId>
              </a:tblPr>
              <a:tblGrid>
                <a:gridCol w="3015029">
                  <a:extLst>
                    <a:ext uri="{9D8B030D-6E8A-4147-A177-3AD203B41FA5}">
                      <a16:colId xmlns:a16="http://schemas.microsoft.com/office/drawing/2014/main" val="717665157"/>
                    </a:ext>
                  </a:extLst>
                </a:gridCol>
                <a:gridCol w="1744825">
                  <a:extLst>
                    <a:ext uri="{9D8B030D-6E8A-4147-A177-3AD203B41FA5}">
                      <a16:colId xmlns:a16="http://schemas.microsoft.com/office/drawing/2014/main" val="2786774849"/>
                    </a:ext>
                  </a:extLst>
                </a:gridCol>
                <a:gridCol w="1819469">
                  <a:extLst>
                    <a:ext uri="{9D8B030D-6E8A-4147-A177-3AD203B41FA5}">
                      <a16:colId xmlns:a16="http://schemas.microsoft.com/office/drawing/2014/main" val="3994195461"/>
                    </a:ext>
                  </a:extLst>
                </a:gridCol>
                <a:gridCol w="1586204">
                  <a:extLst>
                    <a:ext uri="{9D8B030D-6E8A-4147-A177-3AD203B41FA5}">
                      <a16:colId xmlns:a16="http://schemas.microsoft.com/office/drawing/2014/main" val="573074224"/>
                    </a:ext>
                  </a:extLst>
                </a:gridCol>
                <a:gridCol w="1584157">
                  <a:extLst>
                    <a:ext uri="{9D8B030D-6E8A-4147-A177-3AD203B41FA5}">
                      <a16:colId xmlns:a16="http://schemas.microsoft.com/office/drawing/2014/main" val="2309218671"/>
                    </a:ext>
                  </a:extLst>
                </a:gridCol>
              </a:tblGrid>
              <a:tr h="370840">
                <a:tc>
                  <a:txBody>
                    <a:bodyPr/>
                    <a:lstStyle/>
                    <a:p>
                      <a:endParaRPr lang="de-DE" sz="1600" dirty="0"/>
                    </a:p>
                  </a:txBody>
                  <a:tcPr/>
                </a:tc>
                <a:tc>
                  <a:txBody>
                    <a:bodyPr/>
                    <a:lstStyle/>
                    <a:p>
                      <a:pPr algn="ctr"/>
                      <a:r>
                        <a:rPr lang="de-DE" sz="1600"/>
                        <a:t>Asundexian </a:t>
                      </a:r>
                      <a:br>
                        <a:rPr lang="de-DE" sz="1600"/>
                      </a:br>
                      <a:r>
                        <a:rPr lang="de-DE" sz="1600"/>
                        <a:t>20 mg</a:t>
                      </a:r>
                      <a:br>
                        <a:rPr lang="de-DE" sz="1600"/>
                      </a:br>
                      <a:r>
                        <a:rPr lang="de-DE" sz="1600" b="0"/>
                        <a:t>N = 251</a:t>
                      </a:r>
                      <a:br>
                        <a:rPr lang="de-DE" sz="1600" b="0"/>
                      </a:br>
                      <a:r>
                        <a:rPr lang="de-DE" sz="1600" b="0"/>
                        <a:t>IR (90% CI)</a:t>
                      </a:r>
                    </a:p>
                  </a:txBody>
                  <a:tcPr>
                    <a:solidFill>
                      <a:schemeClr val="accent1"/>
                    </a:solidFill>
                  </a:tcPr>
                </a:tc>
                <a:tc>
                  <a:txBody>
                    <a:bodyPr/>
                    <a:lstStyle/>
                    <a:p>
                      <a:pPr algn="ctr"/>
                      <a:r>
                        <a:rPr lang="de-DE" sz="1600"/>
                        <a:t>Asundexian </a:t>
                      </a:r>
                      <a:br>
                        <a:rPr lang="de-DE" sz="1600"/>
                      </a:br>
                      <a:r>
                        <a:rPr lang="de-DE" sz="1600"/>
                        <a:t>50 mg</a:t>
                      </a:r>
                      <a:br>
                        <a:rPr lang="de-DE" sz="1600"/>
                      </a:br>
                      <a:r>
                        <a:rPr lang="de-DE" sz="1600" b="0"/>
                        <a:t>N = 254</a:t>
                      </a:r>
                      <a:br>
                        <a:rPr lang="de-DE" sz="1600" b="0"/>
                      </a:br>
                      <a:r>
                        <a:rPr lang="de-DE" sz="1600" b="0"/>
                        <a:t>IR (90% CI)</a:t>
                      </a:r>
                    </a:p>
                  </a:txBody>
                  <a:tcPr>
                    <a:solidFill>
                      <a:schemeClr val="accent1"/>
                    </a:solidFill>
                  </a:tcPr>
                </a:tc>
                <a:tc>
                  <a:txBody>
                    <a:bodyPr/>
                    <a:lstStyle/>
                    <a:p>
                      <a:pPr algn="ctr"/>
                      <a:r>
                        <a:rPr lang="de-DE" sz="1600"/>
                        <a:t>Apixaban</a:t>
                      </a:r>
                      <a:br>
                        <a:rPr lang="de-DE" sz="1600"/>
                      </a:br>
                      <a:br>
                        <a:rPr lang="de-DE" sz="1600"/>
                      </a:br>
                      <a:r>
                        <a:rPr lang="de-DE" sz="1600" b="0"/>
                        <a:t>N = 250</a:t>
                      </a:r>
                      <a:br>
                        <a:rPr lang="de-DE" sz="1600" b="0"/>
                      </a:br>
                      <a:r>
                        <a:rPr lang="de-DE" sz="1600" b="0"/>
                        <a:t>IR (90% CI)</a:t>
                      </a:r>
                    </a:p>
                  </a:txBody>
                  <a:tcPr>
                    <a:solidFill>
                      <a:schemeClr val="accent2"/>
                    </a:solidFill>
                  </a:tcPr>
                </a:tc>
                <a:tc>
                  <a:txBody>
                    <a:bodyPr/>
                    <a:lstStyle/>
                    <a:p>
                      <a:pPr algn="ctr"/>
                      <a:r>
                        <a:rPr lang="de-DE" sz="1600" dirty="0"/>
                        <a:t>Total</a:t>
                      </a:r>
                      <a:br>
                        <a:rPr lang="de-DE" sz="1600" dirty="0"/>
                      </a:br>
                      <a:br>
                        <a:rPr lang="de-DE" sz="1600" dirty="0"/>
                      </a:br>
                      <a:r>
                        <a:rPr lang="de-DE" sz="1600" b="0" dirty="0"/>
                        <a:t>N = 755</a:t>
                      </a:r>
                      <a:br>
                        <a:rPr lang="de-DE" sz="1600" b="0" dirty="0"/>
                      </a:br>
                      <a:r>
                        <a:rPr lang="de-DE" sz="1600" b="0" dirty="0"/>
                        <a:t>IR (90% CI)</a:t>
                      </a:r>
                    </a:p>
                  </a:txBody>
                  <a:tcPr/>
                </a:tc>
                <a:extLst>
                  <a:ext uri="{0D108BD9-81ED-4DB2-BD59-A6C34878D82A}">
                    <a16:rowId xmlns:a16="http://schemas.microsoft.com/office/drawing/2014/main" val="2607696381"/>
                  </a:ext>
                </a:extLst>
              </a:tr>
              <a:tr h="688395">
                <a:tc>
                  <a:txBody>
                    <a:bodyPr/>
                    <a:lstStyle/>
                    <a:p>
                      <a:pPr marL="0" algn="l" defTabSz="914400" rtl="0" eaLnBrk="1" latinLnBrk="0" hangingPunct="1"/>
                      <a:r>
                        <a:rPr lang="en-US" sz="1600" kern="1200" dirty="0">
                          <a:solidFill>
                            <a:schemeClr val="dk1"/>
                          </a:solidFill>
                        </a:rPr>
                        <a:t>CV death, MI, ischemic stroke, or systemic embolism</a:t>
                      </a:r>
                      <a:endParaRPr lang="de-DE" sz="1600" kern="1200" dirty="0">
                        <a:solidFill>
                          <a:schemeClr val="dk1"/>
                        </a:solidFill>
                        <a:latin typeface="+mj-lt"/>
                        <a:ea typeface="+mn-ea"/>
                        <a:cs typeface="+mn-cs"/>
                      </a:endParaRPr>
                    </a:p>
                  </a:txBody>
                  <a:tcPr marL="50800" marR="50800" marT="0" marB="0" anchor="ctr"/>
                </a:tc>
                <a:tc>
                  <a:txBody>
                    <a:bodyPr/>
                    <a:lstStyle/>
                    <a:p>
                      <a:pPr marL="0" algn="ctr" defTabSz="914400" rtl="0" eaLnBrk="1" latinLnBrk="0" hangingPunct="1"/>
                      <a:r>
                        <a:rPr lang="en-US" sz="1600" kern="1200" dirty="0">
                          <a:solidFill>
                            <a:schemeClr val="dk1"/>
                          </a:solidFill>
                        </a:rPr>
                        <a:t>2 (0.80 %)</a:t>
                      </a:r>
                      <a:endParaRPr lang="en-US" sz="1600" kern="1200" dirty="0">
                        <a:solidFill>
                          <a:schemeClr val="dk1"/>
                        </a:solidFill>
                        <a:latin typeface="+mj-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rPr>
                        <a:t>4 (1.57 %)</a:t>
                      </a:r>
                      <a:endParaRPr lang="de-DE" sz="1600" kern="1200" dirty="0">
                        <a:solidFill>
                          <a:schemeClr val="dk1"/>
                        </a:solidFill>
                        <a:latin typeface="+mj-lt"/>
                        <a:ea typeface="+mn-ea"/>
                        <a:cs typeface="+mn-cs"/>
                      </a:endParaRPr>
                    </a:p>
                  </a:txBody>
                  <a:tcPr marL="50800" marR="508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rPr>
                        <a:t>3 (1.20 %)</a:t>
                      </a:r>
                      <a:endParaRPr lang="de-DE" sz="1600" kern="1200" dirty="0">
                        <a:solidFill>
                          <a:schemeClr val="dk1"/>
                        </a:solidFill>
                        <a:latin typeface="+mj-lt"/>
                        <a:ea typeface="+mn-ea"/>
                        <a:cs typeface="+mn-cs"/>
                      </a:endParaRPr>
                    </a:p>
                  </a:txBody>
                  <a:tcPr marL="50800" marR="50800" marT="0" marB="0" anchor="ctr"/>
                </a:tc>
                <a:tc>
                  <a:txBody>
                    <a:bodyPr/>
                    <a:lstStyle/>
                    <a:p>
                      <a:pPr marL="0" algn="ctr" defTabSz="914400" rtl="0" eaLnBrk="1" latinLnBrk="0" hangingPunct="1"/>
                      <a:r>
                        <a:rPr lang="en-US" sz="1600" kern="1200" dirty="0">
                          <a:solidFill>
                            <a:schemeClr val="dk1"/>
                          </a:solidFill>
                        </a:rPr>
                        <a:t>9 (1.19 %)</a:t>
                      </a:r>
                      <a:endParaRPr lang="de-DE" sz="1600" kern="1200" dirty="0">
                        <a:solidFill>
                          <a:schemeClr val="dk1"/>
                        </a:solidFill>
                        <a:latin typeface="+mj-lt"/>
                        <a:ea typeface="+mn-ea"/>
                        <a:cs typeface="+mn-cs"/>
                      </a:endParaRPr>
                    </a:p>
                  </a:txBody>
                  <a:tcPr marL="50800" marR="50800" marT="0" marB="0" anchor="ctr"/>
                </a:tc>
                <a:extLst>
                  <a:ext uri="{0D108BD9-81ED-4DB2-BD59-A6C34878D82A}">
                    <a16:rowId xmlns:a16="http://schemas.microsoft.com/office/drawing/2014/main" val="1141779369"/>
                  </a:ext>
                </a:extLst>
              </a:tr>
              <a:tr h="370840">
                <a:tc>
                  <a:txBody>
                    <a:bodyPr/>
                    <a:lstStyle/>
                    <a:p>
                      <a:pPr marL="0" algn="l" defTabSz="914400" rtl="0" eaLnBrk="1" latinLnBrk="0" hangingPunct="1"/>
                      <a:r>
                        <a:rPr lang="en-US" sz="1600" kern="1200" dirty="0">
                          <a:solidFill>
                            <a:schemeClr val="dk1"/>
                          </a:solidFill>
                        </a:rPr>
                        <a:t>CV death</a:t>
                      </a:r>
                      <a:endParaRPr lang="de-DE" sz="1600" kern="1200" dirty="0">
                        <a:solidFill>
                          <a:schemeClr val="dk1"/>
                        </a:solidFill>
                        <a:latin typeface="+mj-lt"/>
                        <a:ea typeface="+mn-ea"/>
                        <a:cs typeface="+mn-cs"/>
                      </a:endParaRPr>
                    </a:p>
                  </a:txBody>
                  <a:tcPr marL="50800" marR="50800" marT="0" marB="0" anchor="ctr"/>
                </a:tc>
                <a:tc>
                  <a:txBody>
                    <a:bodyPr/>
                    <a:lstStyle/>
                    <a:p>
                      <a:pPr marL="0" algn="ctr" defTabSz="914400" rtl="0" eaLnBrk="1" latinLnBrk="0" hangingPunct="1"/>
                      <a:r>
                        <a:rPr lang="en-US" sz="1600" kern="1200" dirty="0">
                          <a:solidFill>
                            <a:schemeClr val="dk1"/>
                          </a:solidFill>
                        </a:rPr>
                        <a:t>1 (0.40 %)</a:t>
                      </a:r>
                      <a:endParaRPr lang="en-US" sz="1600" kern="1200" dirty="0">
                        <a:solidFill>
                          <a:schemeClr val="dk1"/>
                        </a:solidFill>
                        <a:latin typeface="+mj-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rPr>
                        <a:t>3 (1.18 %)</a:t>
                      </a:r>
                      <a:endParaRPr lang="de-DE" sz="1600" kern="1200" dirty="0">
                        <a:solidFill>
                          <a:schemeClr val="dk1"/>
                        </a:solidFill>
                        <a:latin typeface="+mj-lt"/>
                        <a:ea typeface="+mn-ea"/>
                        <a:cs typeface="+mn-cs"/>
                      </a:endParaRPr>
                    </a:p>
                  </a:txBody>
                  <a:tcPr marL="50800" marR="508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rPr>
                        <a:t>3 (1.20 %)</a:t>
                      </a:r>
                      <a:endParaRPr lang="de-DE" sz="1600" kern="1200" dirty="0">
                        <a:solidFill>
                          <a:schemeClr val="dk1"/>
                        </a:solidFill>
                        <a:latin typeface="+mj-lt"/>
                        <a:ea typeface="+mn-ea"/>
                        <a:cs typeface="+mn-cs"/>
                      </a:endParaRPr>
                    </a:p>
                  </a:txBody>
                  <a:tcPr marL="50800" marR="50800" marT="0" marB="0" anchor="ctr"/>
                </a:tc>
                <a:tc>
                  <a:txBody>
                    <a:bodyPr/>
                    <a:lstStyle/>
                    <a:p>
                      <a:pPr marL="0" algn="ctr" defTabSz="914400" rtl="0" eaLnBrk="1" latinLnBrk="0" hangingPunct="1"/>
                      <a:r>
                        <a:rPr lang="en-US" sz="1600" kern="1200" dirty="0">
                          <a:solidFill>
                            <a:schemeClr val="dk1"/>
                          </a:solidFill>
                        </a:rPr>
                        <a:t>7 (0.93 %)</a:t>
                      </a:r>
                      <a:endParaRPr lang="de-DE" sz="1600" kern="1200" dirty="0">
                        <a:solidFill>
                          <a:schemeClr val="dk1"/>
                        </a:solidFill>
                        <a:latin typeface="+mj-lt"/>
                        <a:ea typeface="+mn-ea"/>
                        <a:cs typeface="+mn-cs"/>
                      </a:endParaRPr>
                    </a:p>
                  </a:txBody>
                  <a:tcPr marL="50800" marR="50800" marT="0" marB="0" anchor="ctr"/>
                </a:tc>
                <a:extLst>
                  <a:ext uri="{0D108BD9-81ED-4DB2-BD59-A6C34878D82A}">
                    <a16:rowId xmlns:a16="http://schemas.microsoft.com/office/drawing/2014/main" val="247915942"/>
                  </a:ext>
                </a:extLst>
              </a:tr>
              <a:tr h="370840">
                <a:tc>
                  <a:txBody>
                    <a:bodyPr/>
                    <a:lstStyle/>
                    <a:p>
                      <a:pPr marL="0" algn="l" defTabSz="914400" rtl="0" eaLnBrk="1" latinLnBrk="0" hangingPunct="1"/>
                      <a:r>
                        <a:rPr lang="en-US" sz="1600" kern="1200" dirty="0">
                          <a:solidFill>
                            <a:schemeClr val="dk1"/>
                          </a:solidFill>
                        </a:rPr>
                        <a:t>MI</a:t>
                      </a:r>
                      <a:endParaRPr lang="de-DE" sz="1600" kern="1200" dirty="0">
                        <a:solidFill>
                          <a:schemeClr val="dk1"/>
                        </a:solidFill>
                        <a:latin typeface="+mj-lt"/>
                        <a:ea typeface="+mn-ea"/>
                        <a:cs typeface="+mn-cs"/>
                      </a:endParaRPr>
                    </a:p>
                  </a:txBody>
                  <a:tcPr marL="50800" marR="50800" marT="0" marB="0" anchor="ctr"/>
                </a:tc>
                <a:tc>
                  <a:txBody>
                    <a:bodyPr/>
                    <a:lstStyle/>
                    <a:p>
                      <a:pPr marL="0" algn="ctr" defTabSz="914400" rtl="0" eaLnBrk="1" latinLnBrk="0" hangingPunct="1"/>
                      <a:r>
                        <a:rPr lang="de-DE" sz="1600" kern="1200" dirty="0">
                          <a:solidFill>
                            <a:schemeClr val="dk1"/>
                          </a:solidFill>
                        </a:rPr>
                        <a:t>0</a:t>
                      </a:r>
                      <a:endParaRPr lang="de-DE" sz="1600" kern="1200" dirty="0">
                        <a:solidFill>
                          <a:schemeClr val="dk1"/>
                        </a:solidFill>
                        <a:latin typeface="+mj-lt"/>
                        <a:ea typeface="+mn-ea"/>
                        <a:cs typeface="+mn-cs"/>
                      </a:endParaRPr>
                    </a:p>
                  </a:txBody>
                  <a:tcPr anchor="ctr"/>
                </a:tc>
                <a:tc>
                  <a:txBody>
                    <a:bodyPr/>
                    <a:lstStyle/>
                    <a:p>
                      <a:pPr marL="0" algn="ctr" defTabSz="914400" rtl="0" eaLnBrk="1" latinLnBrk="0" hangingPunct="1"/>
                      <a:r>
                        <a:rPr lang="en-US" sz="1600" kern="1200" dirty="0">
                          <a:solidFill>
                            <a:schemeClr val="dk1"/>
                          </a:solidFill>
                        </a:rPr>
                        <a:t>1 (0.39 %)</a:t>
                      </a:r>
                      <a:endParaRPr lang="de-DE" sz="1600" kern="1200" dirty="0">
                        <a:solidFill>
                          <a:schemeClr val="dk1"/>
                        </a:solidFill>
                        <a:latin typeface="+mj-lt"/>
                        <a:ea typeface="+mn-ea"/>
                        <a:cs typeface="+mn-cs"/>
                      </a:endParaRPr>
                    </a:p>
                  </a:txBody>
                  <a:tcPr anchor="ctr"/>
                </a:tc>
                <a:tc>
                  <a:txBody>
                    <a:bodyPr/>
                    <a:lstStyle/>
                    <a:p>
                      <a:pPr marL="0" algn="ctr" defTabSz="914400" rtl="0" eaLnBrk="1" latinLnBrk="0" hangingPunct="1"/>
                      <a:r>
                        <a:rPr lang="de-DE" sz="1600" kern="1200" dirty="0">
                          <a:solidFill>
                            <a:schemeClr val="dk1"/>
                          </a:solidFill>
                        </a:rPr>
                        <a:t>0</a:t>
                      </a:r>
                      <a:endParaRPr lang="de-DE" sz="1600" kern="1200" dirty="0">
                        <a:solidFill>
                          <a:schemeClr val="dk1"/>
                        </a:solidFill>
                        <a:latin typeface="+mj-lt"/>
                        <a:ea typeface="+mn-ea"/>
                        <a:cs typeface="+mn-cs"/>
                      </a:endParaRPr>
                    </a:p>
                  </a:txBody>
                  <a:tcPr anchor="ctr"/>
                </a:tc>
                <a:tc>
                  <a:txBody>
                    <a:bodyPr/>
                    <a:lstStyle/>
                    <a:p>
                      <a:pPr marL="0" algn="ctr" defTabSz="914400" rtl="0" eaLnBrk="1" latinLnBrk="0" hangingPunct="1"/>
                      <a:r>
                        <a:rPr lang="en-US" sz="1600" kern="1200" dirty="0">
                          <a:solidFill>
                            <a:schemeClr val="dk1"/>
                          </a:solidFill>
                        </a:rPr>
                        <a:t>1 (0.13 %)</a:t>
                      </a:r>
                      <a:endParaRPr lang="de-DE" sz="1600" kern="1200" dirty="0">
                        <a:solidFill>
                          <a:schemeClr val="dk1"/>
                        </a:solidFill>
                        <a:latin typeface="+mj-lt"/>
                        <a:ea typeface="+mn-ea"/>
                        <a:cs typeface="+mn-cs"/>
                      </a:endParaRPr>
                    </a:p>
                  </a:txBody>
                  <a:tcPr anchor="ctr"/>
                </a:tc>
                <a:extLst>
                  <a:ext uri="{0D108BD9-81ED-4DB2-BD59-A6C34878D82A}">
                    <a16:rowId xmlns:a16="http://schemas.microsoft.com/office/drawing/2014/main" val="3271365719"/>
                  </a:ext>
                </a:extLst>
              </a:tr>
              <a:tr h="370840">
                <a:tc>
                  <a:txBody>
                    <a:bodyPr/>
                    <a:lstStyle/>
                    <a:p>
                      <a:pPr marL="0" algn="l" defTabSz="914400" rtl="0" eaLnBrk="1" latinLnBrk="0" hangingPunct="1"/>
                      <a:r>
                        <a:rPr lang="en-US" sz="1600" kern="1200" dirty="0">
                          <a:solidFill>
                            <a:schemeClr val="dk1"/>
                          </a:solidFill>
                        </a:rPr>
                        <a:t>Ischemic stroke</a:t>
                      </a:r>
                      <a:endParaRPr lang="de-DE" sz="1600" kern="1200" dirty="0">
                        <a:solidFill>
                          <a:schemeClr val="dk1"/>
                        </a:solidFill>
                        <a:latin typeface="+mj-lt"/>
                        <a:ea typeface="+mn-ea"/>
                        <a:cs typeface="+mn-cs"/>
                      </a:endParaRPr>
                    </a:p>
                  </a:txBody>
                  <a:tcPr marL="50800" marR="50800" marT="0" marB="0" anchor="ctr"/>
                </a:tc>
                <a:tc>
                  <a:txBody>
                    <a:bodyPr/>
                    <a:lstStyle/>
                    <a:p>
                      <a:pPr marL="0" algn="ctr" defTabSz="914400" rtl="0" eaLnBrk="1" latinLnBrk="0" hangingPunct="1"/>
                      <a:r>
                        <a:rPr lang="en-US" sz="1600" kern="1200" dirty="0">
                          <a:solidFill>
                            <a:schemeClr val="dk1"/>
                          </a:solidFill>
                        </a:rPr>
                        <a:t>2 (0.80 %)</a:t>
                      </a:r>
                      <a:endParaRPr lang="en-US" sz="1600" kern="1200" dirty="0">
                        <a:solidFill>
                          <a:schemeClr val="dk1"/>
                        </a:solidFill>
                        <a:latin typeface="+mj-lt"/>
                        <a:ea typeface="+mn-ea"/>
                        <a:cs typeface="+mn-cs"/>
                      </a:endParaRPr>
                    </a:p>
                  </a:txBody>
                  <a:tcPr anchor="ctr"/>
                </a:tc>
                <a:tc>
                  <a:txBody>
                    <a:bodyPr/>
                    <a:lstStyle/>
                    <a:p>
                      <a:pPr marL="0" algn="ctr" defTabSz="914400" rtl="0" eaLnBrk="1" latinLnBrk="0" hangingPunct="1"/>
                      <a:r>
                        <a:rPr lang="en-US" sz="1600" kern="1200" dirty="0">
                          <a:solidFill>
                            <a:schemeClr val="dk1"/>
                          </a:solidFill>
                        </a:rPr>
                        <a:t>1 (0.39 %)</a:t>
                      </a:r>
                      <a:endParaRPr lang="en-US" sz="1600" kern="1200" dirty="0">
                        <a:solidFill>
                          <a:schemeClr val="dk1"/>
                        </a:solidFill>
                        <a:latin typeface="+mj-lt"/>
                        <a:ea typeface="+mn-ea"/>
                        <a:cs typeface="+mn-cs"/>
                      </a:endParaRPr>
                    </a:p>
                  </a:txBody>
                  <a:tcPr anchor="ctr"/>
                </a:tc>
                <a:tc>
                  <a:txBody>
                    <a:bodyPr/>
                    <a:lstStyle/>
                    <a:p>
                      <a:pPr marL="0" algn="ctr" defTabSz="914400" rtl="0" eaLnBrk="1" latinLnBrk="0" hangingPunct="1"/>
                      <a:r>
                        <a:rPr lang="de-DE" sz="1600" kern="1200" dirty="0">
                          <a:solidFill>
                            <a:schemeClr val="dk1"/>
                          </a:solidFill>
                        </a:rPr>
                        <a:t>0</a:t>
                      </a:r>
                      <a:endParaRPr lang="de-DE" sz="1600" kern="1200" dirty="0">
                        <a:solidFill>
                          <a:schemeClr val="dk1"/>
                        </a:solidFill>
                        <a:latin typeface="+mj-lt"/>
                        <a:ea typeface="+mn-ea"/>
                        <a:cs typeface="+mn-cs"/>
                      </a:endParaRPr>
                    </a:p>
                  </a:txBody>
                  <a:tcPr anchor="ctr"/>
                </a:tc>
                <a:tc>
                  <a:txBody>
                    <a:bodyPr/>
                    <a:lstStyle/>
                    <a:p>
                      <a:pPr marL="0" algn="ctr" defTabSz="914400" rtl="0" eaLnBrk="1" latinLnBrk="0" hangingPunct="1"/>
                      <a:r>
                        <a:rPr lang="en-US" sz="1600" kern="1200" dirty="0">
                          <a:solidFill>
                            <a:schemeClr val="dk1"/>
                          </a:solidFill>
                        </a:rPr>
                        <a:t>3 (0.40 %)</a:t>
                      </a:r>
                      <a:endParaRPr lang="de-DE" sz="1600" kern="1200" dirty="0">
                        <a:solidFill>
                          <a:schemeClr val="dk1"/>
                        </a:solidFill>
                        <a:latin typeface="+mj-lt"/>
                        <a:ea typeface="+mn-ea"/>
                        <a:cs typeface="+mn-cs"/>
                      </a:endParaRPr>
                    </a:p>
                  </a:txBody>
                  <a:tcPr anchor="ctr"/>
                </a:tc>
                <a:extLst>
                  <a:ext uri="{0D108BD9-81ED-4DB2-BD59-A6C34878D82A}">
                    <a16:rowId xmlns:a16="http://schemas.microsoft.com/office/drawing/2014/main" val="3108342382"/>
                  </a:ext>
                </a:extLst>
              </a:tr>
              <a:tr h="370840">
                <a:tc>
                  <a:txBody>
                    <a:bodyPr/>
                    <a:lstStyle/>
                    <a:p>
                      <a:pPr marL="0" algn="l" defTabSz="914400" rtl="0" eaLnBrk="1" latinLnBrk="0" hangingPunct="1"/>
                      <a:r>
                        <a:rPr lang="en-US" sz="1600" kern="1200" dirty="0">
                          <a:solidFill>
                            <a:schemeClr val="dk1"/>
                          </a:solidFill>
                        </a:rPr>
                        <a:t>Systemic embolism</a:t>
                      </a:r>
                      <a:endParaRPr lang="de-DE" sz="1600" kern="1200" dirty="0">
                        <a:solidFill>
                          <a:schemeClr val="dk1"/>
                        </a:solidFill>
                        <a:latin typeface="+mj-lt"/>
                        <a:ea typeface="+mn-ea"/>
                        <a:cs typeface="+mn-cs"/>
                      </a:endParaRPr>
                    </a:p>
                  </a:txBody>
                  <a:tcPr marL="50800" marR="50800" marT="0" marB="0" anchor="ctr"/>
                </a:tc>
                <a:tc>
                  <a:txBody>
                    <a:bodyPr/>
                    <a:lstStyle/>
                    <a:p>
                      <a:pPr marL="0" algn="ctr" defTabSz="914400" rtl="0" eaLnBrk="1" latinLnBrk="0" hangingPunct="1"/>
                      <a:r>
                        <a:rPr lang="de-DE" sz="1600" kern="1200" dirty="0">
                          <a:solidFill>
                            <a:schemeClr val="dk1"/>
                          </a:solidFill>
                        </a:rPr>
                        <a:t>0</a:t>
                      </a:r>
                      <a:endParaRPr lang="de-DE" sz="1600" kern="1200" dirty="0">
                        <a:solidFill>
                          <a:schemeClr val="dk1"/>
                        </a:solidFill>
                        <a:latin typeface="+mj-lt"/>
                        <a:ea typeface="+mn-ea"/>
                        <a:cs typeface="+mn-cs"/>
                      </a:endParaRPr>
                    </a:p>
                  </a:txBody>
                  <a:tcPr anchor="ctr"/>
                </a:tc>
                <a:tc>
                  <a:txBody>
                    <a:bodyPr/>
                    <a:lstStyle/>
                    <a:p>
                      <a:pPr marL="0" algn="ctr" defTabSz="914400" rtl="0" eaLnBrk="1" latinLnBrk="0" hangingPunct="1"/>
                      <a:r>
                        <a:rPr lang="de-DE" sz="1600" kern="1200" dirty="0">
                          <a:solidFill>
                            <a:schemeClr val="dk1"/>
                          </a:solidFill>
                        </a:rPr>
                        <a:t>0</a:t>
                      </a:r>
                      <a:endParaRPr lang="de-DE" sz="1600" kern="1200" dirty="0">
                        <a:solidFill>
                          <a:schemeClr val="dk1"/>
                        </a:solidFill>
                        <a:latin typeface="+mj-lt"/>
                        <a:ea typeface="+mn-ea"/>
                        <a:cs typeface="+mn-cs"/>
                      </a:endParaRPr>
                    </a:p>
                  </a:txBody>
                  <a:tcPr anchor="ctr"/>
                </a:tc>
                <a:tc>
                  <a:txBody>
                    <a:bodyPr/>
                    <a:lstStyle/>
                    <a:p>
                      <a:pPr marL="0" algn="ctr" defTabSz="914400" rtl="0" eaLnBrk="1" latinLnBrk="0" hangingPunct="1"/>
                      <a:r>
                        <a:rPr lang="de-DE" sz="1600" kern="1200" dirty="0">
                          <a:solidFill>
                            <a:schemeClr val="dk1"/>
                          </a:solidFill>
                        </a:rPr>
                        <a:t>0</a:t>
                      </a:r>
                      <a:endParaRPr lang="de-DE" sz="1600" kern="1200" dirty="0">
                        <a:solidFill>
                          <a:schemeClr val="dk1"/>
                        </a:solidFill>
                        <a:latin typeface="+mj-lt"/>
                        <a:ea typeface="+mn-ea"/>
                        <a:cs typeface="+mn-cs"/>
                      </a:endParaRPr>
                    </a:p>
                  </a:txBody>
                  <a:tcPr anchor="ctr"/>
                </a:tc>
                <a:tc>
                  <a:txBody>
                    <a:bodyPr/>
                    <a:lstStyle/>
                    <a:p>
                      <a:pPr marL="0" algn="ctr" defTabSz="914400" rtl="0" eaLnBrk="1" latinLnBrk="0" hangingPunct="1"/>
                      <a:r>
                        <a:rPr lang="de-DE" sz="1600" kern="1200" dirty="0">
                          <a:solidFill>
                            <a:schemeClr val="dk1"/>
                          </a:solidFill>
                        </a:rPr>
                        <a:t>0</a:t>
                      </a:r>
                      <a:endParaRPr lang="de-DE" sz="1600" kern="1200" dirty="0">
                        <a:solidFill>
                          <a:schemeClr val="dk1"/>
                        </a:solidFill>
                        <a:latin typeface="+mj-lt"/>
                        <a:ea typeface="+mn-ea"/>
                        <a:cs typeface="+mn-cs"/>
                      </a:endParaRPr>
                    </a:p>
                  </a:txBody>
                  <a:tcPr anchor="ctr"/>
                </a:tc>
                <a:extLst>
                  <a:ext uri="{0D108BD9-81ED-4DB2-BD59-A6C34878D82A}">
                    <a16:rowId xmlns:a16="http://schemas.microsoft.com/office/drawing/2014/main" val="2889591256"/>
                  </a:ext>
                </a:extLst>
              </a:tr>
              <a:tr h="370840">
                <a:tc>
                  <a:txBody>
                    <a:bodyPr/>
                    <a:lstStyle/>
                    <a:p>
                      <a:pPr marL="0" algn="l" defTabSz="914400" rtl="0" eaLnBrk="1" latinLnBrk="0" hangingPunct="1"/>
                      <a:r>
                        <a:rPr lang="en-US" sz="1600" kern="1200">
                          <a:solidFill>
                            <a:schemeClr val="dk1"/>
                          </a:solidFill>
                        </a:rPr>
                        <a:t>All-cause mortality (ITT)</a:t>
                      </a:r>
                      <a:endParaRPr lang="de-DE" sz="1600" kern="1200">
                        <a:solidFill>
                          <a:schemeClr val="dk1"/>
                        </a:solidFill>
                        <a:latin typeface="+mj-lt"/>
                        <a:ea typeface="+mn-ea"/>
                        <a:cs typeface="+mn-cs"/>
                      </a:endParaRPr>
                    </a:p>
                  </a:txBody>
                  <a:tcPr marL="50800" marR="50800" marT="0" marB="0" anchor="ctr"/>
                </a:tc>
                <a:tc>
                  <a:txBody>
                    <a:bodyPr/>
                    <a:lstStyle/>
                    <a:p>
                      <a:pPr marL="0" algn="ctr" defTabSz="914400" rtl="0" eaLnBrk="1" latinLnBrk="0" hangingPunct="1"/>
                      <a:r>
                        <a:rPr lang="en-US" sz="1600" kern="1200" dirty="0">
                          <a:solidFill>
                            <a:schemeClr val="dk1"/>
                          </a:solidFill>
                        </a:rPr>
                        <a:t>2 (0.80 %)</a:t>
                      </a:r>
                      <a:endParaRPr lang="en-US" sz="1600" kern="1200" dirty="0">
                        <a:solidFill>
                          <a:schemeClr val="dk1"/>
                        </a:solidFill>
                        <a:latin typeface="+mj-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rPr>
                        <a:t>4 (1.57 %)</a:t>
                      </a:r>
                      <a:endParaRPr lang="de-DE" sz="1600" kern="1200" dirty="0">
                        <a:solidFill>
                          <a:schemeClr val="dk1"/>
                        </a:solidFill>
                        <a:latin typeface="+mj-lt"/>
                        <a:ea typeface="+mn-ea"/>
                        <a:cs typeface="+mn-cs"/>
                      </a:endParaRPr>
                    </a:p>
                  </a:txBody>
                  <a:tcPr marL="50800" marR="5080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rPr>
                        <a:t>4 (1.60 %)</a:t>
                      </a:r>
                      <a:endParaRPr lang="de-DE" sz="1600" kern="1200" dirty="0">
                        <a:solidFill>
                          <a:schemeClr val="dk1"/>
                        </a:solidFill>
                        <a:latin typeface="+mj-lt"/>
                        <a:ea typeface="+mn-ea"/>
                        <a:cs typeface="+mn-cs"/>
                      </a:endParaRPr>
                    </a:p>
                  </a:txBody>
                  <a:tcPr marL="50800" marR="50800" marT="0" marB="0" anchor="ctr"/>
                </a:tc>
                <a:tc>
                  <a:txBody>
                    <a:bodyPr/>
                    <a:lstStyle/>
                    <a:p>
                      <a:pPr marL="0" algn="ctr" rtl="0" eaLnBrk="1" latinLnBrk="0" hangingPunct="1"/>
                      <a:r>
                        <a:rPr lang="en-US" sz="1600" kern="1200">
                          <a:solidFill>
                            <a:schemeClr val="dk1"/>
                          </a:solidFill>
                        </a:rPr>
                        <a:t>10 (1.32 %) </a:t>
                      </a:r>
                      <a:endParaRPr lang="de-DE" sz="1600" kern="1200">
                        <a:solidFill>
                          <a:schemeClr val="dk1"/>
                        </a:solidFill>
                        <a:latin typeface="+mj-lt"/>
                        <a:ea typeface="+mn-ea"/>
                        <a:cs typeface="+mn-cs"/>
                      </a:endParaRPr>
                    </a:p>
                  </a:txBody>
                  <a:tcPr marL="50800" marR="50800" marT="0" marB="0" anchor="ctr"/>
                </a:tc>
                <a:extLst>
                  <a:ext uri="{0D108BD9-81ED-4DB2-BD59-A6C34878D82A}">
                    <a16:rowId xmlns:a16="http://schemas.microsoft.com/office/drawing/2014/main" val="1175064830"/>
                  </a:ext>
                </a:extLst>
              </a:tr>
            </a:tbl>
          </a:graphicData>
        </a:graphic>
      </p:graphicFrame>
      <p:sp>
        <p:nvSpPr>
          <p:cNvPr id="2" name="TextBox 1">
            <a:extLst>
              <a:ext uri="{FF2B5EF4-FFF2-40B4-BE49-F238E27FC236}">
                <a16:creationId xmlns:a16="http://schemas.microsoft.com/office/drawing/2014/main" id="{0AD1729A-5FD5-4F2D-A40E-727A90243306}"/>
              </a:ext>
            </a:extLst>
          </p:cNvPr>
          <p:cNvSpPr txBox="1"/>
          <p:nvPr/>
        </p:nvSpPr>
        <p:spPr bwMode="gray">
          <a:xfrm>
            <a:off x="838201" y="5358674"/>
            <a:ext cx="9749683" cy="706647"/>
          </a:xfrm>
          <a:prstGeom prst="rect">
            <a:avLst/>
          </a:prstGeom>
          <a:noFill/>
        </p:spPr>
        <p:txBody>
          <a:bodyPr wrap="square" lIns="0" tIns="0" rIns="0" bIns="0" rtlCol="0" anchor="t">
            <a:noAutofit/>
          </a:bodyPr>
          <a:lstStyle/>
          <a:p>
            <a:pPr>
              <a:spcAft>
                <a:spcPts val="300"/>
              </a:spcAft>
              <a:defRPr/>
            </a:pPr>
            <a:r>
              <a:rPr lang="en-US" sz="1600" dirty="0">
                <a:solidFill>
                  <a:srgbClr val="000000"/>
                </a:solidFill>
                <a:latin typeface="Arial"/>
                <a:ea typeface="Arial Unicode MS"/>
                <a:cs typeface="Arial"/>
              </a:rPr>
              <a:t>As expected</a:t>
            </a:r>
            <a:r>
              <a:rPr lang="en-US" sz="1600">
                <a:solidFill>
                  <a:srgbClr val="000000"/>
                </a:solidFill>
                <a:latin typeface="Arial"/>
                <a:ea typeface="Arial Unicode MS"/>
                <a:cs typeface="Arial"/>
              </a:rPr>
              <a:t>,</a:t>
            </a:r>
            <a:r>
              <a:rPr lang="en-US" sz="1600" dirty="0">
                <a:solidFill>
                  <a:srgbClr val="000000"/>
                </a:solidFill>
                <a:latin typeface="Arial"/>
                <a:ea typeface="Arial Unicode MS"/>
                <a:cs typeface="Arial"/>
              </a:rPr>
              <a:t> only single efficacy endpoints were reported in the study. </a:t>
            </a:r>
          </a:p>
          <a:p>
            <a:pPr>
              <a:defRPr/>
            </a:pPr>
            <a:r>
              <a:rPr lang="en-US" sz="1600" dirty="0">
                <a:solidFill>
                  <a:srgbClr val="000000"/>
                </a:solidFill>
                <a:latin typeface="Arial"/>
                <a:ea typeface="Arial Unicode MS"/>
                <a:cs typeface="Arial"/>
                <a:sym typeface="Wingdings" panose="05000000000000000000" pitchFamily="2" charset="2"/>
              </a:rPr>
              <a:t> </a:t>
            </a:r>
            <a:r>
              <a:rPr lang="en-US" sz="1600" dirty="0">
                <a:solidFill>
                  <a:srgbClr val="000000"/>
                </a:solidFill>
                <a:latin typeface="Arial"/>
                <a:ea typeface="Arial Unicode MS"/>
                <a:cs typeface="Arial"/>
              </a:rPr>
              <a:t>No conclusion on efficacy can be drawn</a:t>
            </a:r>
          </a:p>
        </p:txBody>
      </p:sp>
      <p:sp>
        <p:nvSpPr>
          <p:cNvPr id="9" name="Footer Placeholder 8">
            <a:extLst>
              <a:ext uri="{FF2B5EF4-FFF2-40B4-BE49-F238E27FC236}">
                <a16:creationId xmlns:a16="http://schemas.microsoft.com/office/drawing/2014/main" id="{7431F29D-F78B-5EF0-133D-DCA938E406FA}"/>
              </a:ext>
            </a:extLst>
          </p:cNvPr>
          <p:cNvSpPr>
            <a:spLocks noGrp="1"/>
          </p:cNvSpPr>
          <p:nvPr>
            <p:ph type="ftr" sz="quarter" idx="3"/>
          </p:nvPr>
        </p:nvSpPr>
        <p:spPr/>
        <p:txBody>
          <a:bodyPr/>
          <a:lstStyle/>
          <a:p>
            <a:r>
              <a:rPr lang="en-US" dirty="0"/>
              <a:t>Piccini JP, et al. </a:t>
            </a:r>
            <a:r>
              <a:rPr lang="en-US" i="1" dirty="0"/>
              <a:t>Lancet</a:t>
            </a:r>
            <a:r>
              <a:rPr lang="en-US" dirty="0"/>
              <a:t>. 2022;399(10333):1383-1390.</a:t>
            </a:r>
          </a:p>
        </p:txBody>
      </p:sp>
    </p:spTree>
    <p:extLst>
      <p:ext uri="{BB962C8B-B14F-4D97-AF65-F5344CB8AC3E}">
        <p14:creationId xmlns:p14="http://schemas.microsoft.com/office/powerpoint/2010/main" val="3494651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art with colorful text and symbols&#10;&#10;Description automatically generated with medium confidence">
            <a:extLst>
              <a:ext uri="{FF2B5EF4-FFF2-40B4-BE49-F238E27FC236}">
                <a16:creationId xmlns:a16="http://schemas.microsoft.com/office/drawing/2014/main" id="{F1BDBA26-A079-4909-03EF-B4BAC57A85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3794" y="0"/>
            <a:ext cx="7772400" cy="6515720"/>
          </a:xfrm>
          <a:prstGeom prst="rect">
            <a:avLst/>
          </a:prstGeom>
        </p:spPr>
      </p:pic>
      <p:sp>
        <p:nvSpPr>
          <p:cNvPr id="2" name="TextBox 1">
            <a:extLst>
              <a:ext uri="{FF2B5EF4-FFF2-40B4-BE49-F238E27FC236}">
                <a16:creationId xmlns:a16="http://schemas.microsoft.com/office/drawing/2014/main" id="{8263A5B1-8429-0E5E-4FA8-201289773072}"/>
              </a:ext>
            </a:extLst>
          </p:cNvPr>
          <p:cNvSpPr txBox="1"/>
          <p:nvPr/>
        </p:nvSpPr>
        <p:spPr>
          <a:xfrm>
            <a:off x="8088962" y="809233"/>
            <a:ext cx="4044422" cy="5262979"/>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Phase 2 data have shown</a:t>
            </a:r>
          </a:p>
          <a:p>
            <a:endParaRPr lang="en-US" sz="2400" dirty="0">
              <a:latin typeface="Calibri" panose="020F0502020204030204" pitchFamily="34" charset="0"/>
              <a:cs typeface="Calibri" panose="020F0502020204030204" pitchFamily="34" charset="0"/>
            </a:endParaRPr>
          </a:p>
          <a:p>
            <a:pPr marL="285779" indent="-285779">
              <a:buFont typeface="Arial" panose="020B0604020202020204" pitchFamily="34" charset="0"/>
              <a:buChar char="•"/>
            </a:pPr>
            <a:r>
              <a:rPr lang="en-US" sz="2400" dirty="0">
                <a:latin typeface="Calibri" panose="020F0502020204030204" pitchFamily="34" charset="0"/>
                <a:cs typeface="Calibri" panose="020F0502020204030204" pitchFamily="34" charset="0"/>
              </a:rPr>
              <a:t>Less bleeding than both enoxaparin and apixaban (PACIFIC AF)</a:t>
            </a:r>
          </a:p>
          <a:p>
            <a:pPr marL="285779" indent="-285779">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79" indent="-285779">
              <a:buFont typeface="Arial" panose="020B0604020202020204" pitchFamily="34" charset="0"/>
              <a:buChar char="•"/>
            </a:pPr>
            <a:r>
              <a:rPr lang="en-US" sz="2400" dirty="0">
                <a:latin typeface="Calibri" panose="020F0502020204030204" pitchFamily="34" charset="0"/>
                <a:cs typeface="Calibri" panose="020F0502020204030204" pitchFamily="34" charset="0"/>
              </a:rPr>
              <a:t>No increase in bleeding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in secondary stroke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with signals toward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less thrombosis</a:t>
            </a:r>
          </a:p>
          <a:p>
            <a:pPr marL="285779" indent="-285779">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79" indent="-285779">
              <a:buFont typeface="Arial" panose="020B0604020202020204" pitchFamily="34" charset="0"/>
              <a:buChar char="•"/>
            </a:pPr>
            <a:r>
              <a:rPr lang="en-US" sz="2400" dirty="0">
                <a:latin typeface="Calibri" panose="020F0502020204030204" pitchFamily="34" charset="0"/>
                <a:cs typeface="Calibri" panose="020F0502020204030204" pitchFamily="34" charset="0"/>
              </a:rPr>
              <a:t>No increase in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bleeding in AMI –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efficacy signals limited</a:t>
            </a:r>
          </a:p>
        </p:txBody>
      </p:sp>
      <p:sp>
        <p:nvSpPr>
          <p:cNvPr id="4" name="Footer Placeholder 3">
            <a:extLst>
              <a:ext uri="{FF2B5EF4-FFF2-40B4-BE49-F238E27FC236}">
                <a16:creationId xmlns:a16="http://schemas.microsoft.com/office/drawing/2014/main" id="{C4A94D82-A813-EFBE-0381-4DA98F5EDACA}"/>
              </a:ext>
            </a:extLst>
          </p:cNvPr>
          <p:cNvSpPr>
            <a:spLocks noGrp="1"/>
          </p:cNvSpPr>
          <p:nvPr>
            <p:ph type="ftr" sz="quarter" idx="3"/>
          </p:nvPr>
        </p:nvSpPr>
        <p:spPr/>
        <p:txBody>
          <a:bodyPr/>
          <a:lstStyle/>
          <a:p>
            <a:r>
              <a:rPr lang="en-US" dirty="0"/>
              <a:t>AMI, acute myocardial infarction; ICH, intracranial hemorrhage.</a:t>
            </a:r>
          </a:p>
        </p:txBody>
      </p:sp>
    </p:spTree>
    <p:extLst>
      <p:ext uri="{BB962C8B-B14F-4D97-AF65-F5344CB8AC3E}">
        <p14:creationId xmlns:p14="http://schemas.microsoft.com/office/powerpoint/2010/main" val="3849170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014F-0244-1A24-9B31-56D7F3FF2961}"/>
              </a:ext>
            </a:extLst>
          </p:cNvPr>
          <p:cNvSpPr>
            <a:spLocks noGrp="1"/>
          </p:cNvSpPr>
          <p:nvPr>
            <p:ph type="title"/>
          </p:nvPr>
        </p:nvSpPr>
        <p:spPr/>
        <p:txBody>
          <a:bodyPr/>
          <a:lstStyle/>
          <a:p>
            <a:pPr algn="ctr"/>
            <a:r>
              <a:rPr lang="en-US" dirty="0"/>
              <a:t>Phase 3 Studies</a:t>
            </a:r>
          </a:p>
        </p:txBody>
      </p:sp>
    </p:spTree>
    <p:extLst>
      <p:ext uri="{BB962C8B-B14F-4D97-AF65-F5344CB8AC3E}">
        <p14:creationId xmlns:p14="http://schemas.microsoft.com/office/powerpoint/2010/main" val="3059423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program&#10;&#10;Description automatically generated">
            <a:extLst>
              <a:ext uri="{FF2B5EF4-FFF2-40B4-BE49-F238E27FC236}">
                <a16:creationId xmlns:a16="http://schemas.microsoft.com/office/drawing/2014/main" id="{9CEDC778-A2D4-E0A2-FC26-30AF688E6F9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98763" y="1105948"/>
            <a:ext cx="11681593" cy="3881688"/>
          </a:xfrm>
          <a:prstGeom prst="rect">
            <a:avLst/>
          </a:prstGeom>
        </p:spPr>
      </p:pic>
      <p:sp>
        <p:nvSpPr>
          <p:cNvPr id="2" name="Title 1">
            <a:extLst>
              <a:ext uri="{FF2B5EF4-FFF2-40B4-BE49-F238E27FC236}">
                <a16:creationId xmlns:a16="http://schemas.microsoft.com/office/drawing/2014/main" id="{B2ADCB2A-AB3B-7651-2389-FFCE36E4EA83}"/>
              </a:ext>
            </a:extLst>
          </p:cNvPr>
          <p:cNvSpPr>
            <a:spLocks noGrp="1"/>
          </p:cNvSpPr>
          <p:nvPr>
            <p:ph type="title"/>
          </p:nvPr>
        </p:nvSpPr>
        <p:spPr>
          <a:xfrm>
            <a:off x="838200" y="-1"/>
            <a:ext cx="10515600" cy="1105949"/>
          </a:xfrm>
        </p:spPr>
        <p:txBody>
          <a:bodyPr/>
          <a:lstStyle/>
          <a:p>
            <a:r>
              <a:rPr lang="en-US" dirty="0"/>
              <a:t>Phase 3 Studies</a:t>
            </a:r>
          </a:p>
        </p:txBody>
      </p:sp>
      <p:pic>
        <p:nvPicPr>
          <p:cNvPr id="6" name="Picture 5" descr="A picture containing text&#10;&#10;Description automatically generated">
            <a:extLst>
              <a:ext uri="{FF2B5EF4-FFF2-40B4-BE49-F238E27FC236}">
                <a16:creationId xmlns:a16="http://schemas.microsoft.com/office/drawing/2014/main" id="{0647C659-4BE5-A202-14FB-F3E057E0B6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47"/>
          <a:stretch/>
        </p:blipFill>
        <p:spPr>
          <a:xfrm>
            <a:off x="6609525" y="5237688"/>
            <a:ext cx="2234596" cy="1107837"/>
          </a:xfrm>
          <a:prstGeom prst="rect">
            <a:avLst/>
          </a:prstGeom>
        </p:spPr>
      </p:pic>
      <p:pic>
        <p:nvPicPr>
          <p:cNvPr id="7" name="Picture 6">
            <a:extLst>
              <a:ext uri="{FF2B5EF4-FFF2-40B4-BE49-F238E27FC236}">
                <a16:creationId xmlns:a16="http://schemas.microsoft.com/office/drawing/2014/main" id="{64886CA9-EDFD-2758-F061-C68B07521F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57646" y="5237688"/>
            <a:ext cx="2070939" cy="1028728"/>
          </a:xfrm>
          <a:prstGeom prst="rect">
            <a:avLst/>
          </a:prstGeom>
        </p:spPr>
      </p:pic>
      <p:pic>
        <p:nvPicPr>
          <p:cNvPr id="8" name="Picture 7">
            <a:extLst>
              <a:ext uri="{FF2B5EF4-FFF2-40B4-BE49-F238E27FC236}">
                <a16:creationId xmlns:a16="http://schemas.microsoft.com/office/drawing/2014/main" id="{FFC714A1-5F1E-7CFF-F257-E03A2C8D9CD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38200" y="5446107"/>
            <a:ext cx="2828701" cy="899418"/>
          </a:xfrm>
          <a:prstGeom prst="rect">
            <a:avLst/>
          </a:prstGeom>
        </p:spPr>
      </p:pic>
      <p:pic>
        <p:nvPicPr>
          <p:cNvPr id="9" name="Picture 8">
            <a:extLst>
              <a:ext uri="{FF2B5EF4-FFF2-40B4-BE49-F238E27FC236}">
                <a16:creationId xmlns:a16="http://schemas.microsoft.com/office/drawing/2014/main" id="{51CC1FCF-B60F-2A83-58F8-C1843179328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025061" y="5302343"/>
            <a:ext cx="2070939" cy="899418"/>
          </a:xfrm>
          <a:prstGeom prst="rect">
            <a:avLst/>
          </a:prstGeom>
        </p:spPr>
      </p:pic>
    </p:spTree>
    <p:extLst>
      <p:ext uri="{BB962C8B-B14F-4D97-AF65-F5344CB8AC3E}">
        <p14:creationId xmlns:p14="http://schemas.microsoft.com/office/powerpoint/2010/main" val="1172978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523CF-1B3F-49DE-6D9F-DF1BD557E304}"/>
              </a:ext>
            </a:extLst>
          </p:cNvPr>
          <p:cNvSpPr>
            <a:spLocks noGrp="1"/>
          </p:cNvSpPr>
          <p:nvPr>
            <p:ph idx="1"/>
          </p:nvPr>
        </p:nvSpPr>
        <p:spPr>
          <a:xfrm>
            <a:off x="838200" y="1285336"/>
            <a:ext cx="10515600" cy="4891627"/>
          </a:xfrm>
        </p:spPr>
        <p:txBody>
          <a:bodyPr>
            <a:normAutofit fontScale="92500" lnSpcReduction="10000"/>
          </a:bodyPr>
          <a:lstStyle/>
          <a:p>
            <a:r>
              <a:rPr lang="en-US" dirty="0">
                <a:latin typeface="+mn-lt"/>
              </a:rPr>
              <a:t>ASO, </a:t>
            </a:r>
            <a:r>
              <a:rPr lang="en-US" dirty="0" err="1">
                <a:latin typeface="+mn-lt"/>
              </a:rPr>
              <a:t>mAB</a:t>
            </a:r>
            <a:r>
              <a:rPr lang="en-US" dirty="0">
                <a:latin typeface="+mn-lt"/>
              </a:rPr>
              <a:t>, and small molecules being tested against FXI</a:t>
            </a:r>
          </a:p>
          <a:p>
            <a:r>
              <a:rPr lang="en-US" dirty="0">
                <a:latin typeface="+mn-lt"/>
              </a:rPr>
              <a:t>Multiple programs ongoing, phase 3 asundexian OCEANIC AF stopped by DSMB for inferior efficacy – we can discuss how this does not relate to secondary stroke</a:t>
            </a:r>
          </a:p>
          <a:p>
            <a:r>
              <a:rPr lang="en-US" dirty="0">
                <a:latin typeface="+mn-lt"/>
              </a:rPr>
              <a:t>Keys will be maximizing the compounds strengths to the patients, comparators, and use in clinical practice</a:t>
            </a:r>
          </a:p>
          <a:p>
            <a:r>
              <a:rPr lang="en-US" dirty="0">
                <a:latin typeface="+mn-lt"/>
              </a:rPr>
              <a:t>Understanding patient preferences and net benefits will lead to improved next decade of anti-thrombotic therapy: </a:t>
            </a:r>
          </a:p>
          <a:p>
            <a:pPr lvl="1"/>
            <a:r>
              <a:rPr lang="en-US" dirty="0">
                <a:latin typeface="+mn-lt"/>
              </a:rPr>
              <a:t>Aim to enroll more people (including those at high risk for bleeding, many of whom are not currently receiving therapy)</a:t>
            </a:r>
          </a:p>
          <a:p>
            <a:pPr lvl="1"/>
            <a:r>
              <a:rPr lang="en-US" dirty="0">
                <a:latin typeface="+mn-lt"/>
              </a:rPr>
              <a:t>Capture broad endpoints (thrombotic, bleeding, and other) and patients’ perspectives and preferences  </a:t>
            </a:r>
          </a:p>
        </p:txBody>
      </p:sp>
      <p:sp>
        <p:nvSpPr>
          <p:cNvPr id="2" name="Title 1">
            <a:extLst>
              <a:ext uri="{FF2B5EF4-FFF2-40B4-BE49-F238E27FC236}">
                <a16:creationId xmlns:a16="http://schemas.microsoft.com/office/drawing/2014/main" id="{4F866EF5-0670-0C49-3573-CC4642AB7B0D}"/>
              </a:ext>
            </a:extLst>
          </p:cNvPr>
          <p:cNvSpPr>
            <a:spLocks noGrp="1"/>
          </p:cNvSpPr>
          <p:nvPr>
            <p:ph type="title"/>
          </p:nvPr>
        </p:nvSpPr>
        <p:spPr>
          <a:xfrm>
            <a:off x="838200" y="-1"/>
            <a:ext cx="10515600" cy="1105949"/>
          </a:xfrm>
        </p:spPr>
        <p:txBody>
          <a:bodyPr/>
          <a:lstStyle/>
          <a:p>
            <a:r>
              <a:rPr lang="en-US" dirty="0"/>
              <a:t>Factor XI Emerging Data</a:t>
            </a:r>
          </a:p>
        </p:txBody>
      </p:sp>
      <p:sp>
        <p:nvSpPr>
          <p:cNvPr id="8" name="Footer Placeholder 7">
            <a:extLst>
              <a:ext uri="{FF2B5EF4-FFF2-40B4-BE49-F238E27FC236}">
                <a16:creationId xmlns:a16="http://schemas.microsoft.com/office/drawing/2014/main" id="{6075094E-5F06-5311-A33D-BA897A962FD0}"/>
              </a:ext>
            </a:extLst>
          </p:cNvPr>
          <p:cNvSpPr>
            <a:spLocks noGrp="1"/>
          </p:cNvSpPr>
          <p:nvPr>
            <p:ph type="ftr" sz="quarter" idx="3"/>
          </p:nvPr>
        </p:nvSpPr>
        <p:spPr/>
        <p:txBody>
          <a:bodyPr/>
          <a:lstStyle/>
          <a:p>
            <a:r>
              <a:rPr lang="en-US" dirty="0"/>
              <a:t>ASO, antisense oligonucleotides; mAB, monoclonal antibodies; DSMB, Data and Safety Monitoring Board.</a:t>
            </a:r>
          </a:p>
        </p:txBody>
      </p:sp>
    </p:spTree>
    <p:extLst>
      <p:ext uri="{BB962C8B-B14F-4D97-AF65-F5344CB8AC3E}">
        <p14:creationId xmlns:p14="http://schemas.microsoft.com/office/powerpoint/2010/main" val="790035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425891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BDB795-341F-223A-8BB1-2901CC1DCFF2}"/>
              </a:ext>
            </a:extLst>
          </p:cNvPr>
          <p:cNvSpPr>
            <a:spLocks noGrp="1"/>
          </p:cNvSpPr>
          <p:nvPr>
            <p:ph idx="1"/>
          </p:nvPr>
        </p:nvSpPr>
        <p:spPr>
          <a:xfrm>
            <a:off x="838200" y="1285336"/>
            <a:ext cx="10515600" cy="4891627"/>
          </a:xfrm>
        </p:spPr>
        <p:txBody>
          <a:bodyPr>
            <a:normAutofit/>
          </a:bodyPr>
          <a:lstStyle/>
          <a:p>
            <a:r>
              <a:rPr lang="en-US" sz="4000" dirty="0"/>
              <a:t>Understand the mechanism of factor XI inhibitors</a:t>
            </a:r>
          </a:p>
          <a:p>
            <a:r>
              <a:rPr lang="en-US" sz="4000" dirty="0"/>
              <a:t>Understand the existing clinical data around factor XI therapy</a:t>
            </a:r>
          </a:p>
          <a:p>
            <a:r>
              <a:rPr lang="en-US" sz="4000" dirty="0"/>
              <a:t>Understand the factor XI therapy and its promise for the future</a:t>
            </a:r>
          </a:p>
        </p:txBody>
      </p:sp>
      <p:sp>
        <p:nvSpPr>
          <p:cNvPr id="2" name="Title 1">
            <a:extLst>
              <a:ext uri="{FF2B5EF4-FFF2-40B4-BE49-F238E27FC236}">
                <a16:creationId xmlns:a16="http://schemas.microsoft.com/office/drawing/2014/main" id="{EC9D0548-4DEE-2462-A826-0049D1D4F722}"/>
              </a:ext>
            </a:extLst>
          </p:cNvPr>
          <p:cNvSpPr>
            <a:spLocks noGrp="1"/>
          </p:cNvSpPr>
          <p:nvPr>
            <p:ph type="title"/>
          </p:nvPr>
        </p:nvSpPr>
        <p:spPr>
          <a:xfrm>
            <a:off x="838200" y="-1"/>
            <a:ext cx="10515600" cy="1105949"/>
          </a:xfrm>
        </p:spPr>
        <p:txBody>
          <a:bodyPr/>
          <a:lstStyle/>
          <a:p>
            <a:r>
              <a:rPr lang="en-US" dirty="0"/>
              <a:t>Learning Objectives</a:t>
            </a:r>
          </a:p>
        </p:txBody>
      </p:sp>
    </p:spTree>
    <p:extLst>
      <p:ext uri="{BB962C8B-B14F-4D97-AF65-F5344CB8AC3E}">
        <p14:creationId xmlns:p14="http://schemas.microsoft.com/office/powerpoint/2010/main" val="143055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review&#10;&#10;Description automatically generated">
            <a:extLst>
              <a:ext uri="{FF2B5EF4-FFF2-40B4-BE49-F238E27FC236}">
                <a16:creationId xmlns:a16="http://schemas.microsoft.com/office/drawing/2014/main" id="{56E19261-F8DA-2E91-6831-235FE5DFFF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7148" y="226933"/>
            <a:ext cx="7595344" cy="5971986"/>
          </a:xfrm>
          <a:prstGeom prst="rect">
            <a:avLst/>
          </a:prstGeom>
        </p:spPr>
      </p:pic>
      <p:sp>
        <p:nvSpPr>
          <p:cNvPr id="4" name="Pentagon 3">
            <a:extLst>
              <a:ext uri="{FF2B5EF4-FFF2-40B4-BE49-F238E27FC236}">
                <a16:creationId xmlns:a16="http://schemas.microsoft.com/office/drawing/2014/main" id="{4BAAD735-6BC9-1407-C526-6019297389E6}"/>
              </a:ext>
            </a:extLst>
          </p:cNvPr>
          <p:cNvSpPr/>
          <p:nvPr/>
        </p:nvSpPr>
        <p:spPr>
          <a:xfrm rot="10800000">
            <a:off x="8134597" y="2663040"/>
            <a:ext cx="3674765" cy="1531917"/>
          </a:xfrm>
          <a:prstGeom prst="homePlat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B74A486-62EA-78D9-195E-C99CEADDBD33}"/>
              </a:ext>
            </a:extLst>
          </p:cNvPr>
          <p:cNvSpPr txBox="1"/>
          <p:nvPr/>
        </p:nvSpPr>
        <p:spPr>
          <a:xfrm>
            <a:off x="8723973" y="3013499"/>
            <a:ext cx="2996972" cy="830997"/>
          </a:xfrm>
          <a:prstGeom prst="rect">
            <a:avLst/>
          </a:prstGeom>
          <a:noFill/>
        </p:spPr>
        <p:txBody>
          <a:bodyPr wrap="square" rtlCol="0">
            <a:spAutoFit/>
          </a:bodyPr>
          <a:lstStyle/>
          <a:p>
            <a:pPr algn="ctr"/>
            <a:r>
              <a:rPr lang="en-US" sz="2400" b="1" dirty="0">
                <a:solidFill>
                  <a:schemeClr val="bg1"/>
                </a:solidFill>
              </a:rPr>
              <a:t>Good Reference for Review of Topic</a:t>
            </a:r>
          </a:p>
        </p:txBody>
      </p:sp>
      <p:sp>
        <p:nvSpPr>
          <p:cNvPr id="5" name="Footer Placeholder 4">
            <a:extLst>
              <a:ext uri="{FF2B5EF4-FFF2-40B4-BE49-F238E27FC236}">
                <a16:creationId xmlns:a16="http://schemas.microsoft.com/office/drawing/2014/main" id="{880F170C-B5B0-9CF5-8A7B-4501BA78E9DF}"/>
              </a:ext>
            </a:extLst>
          </p:cNvPr>
          <p:cNvSpPr>
            <a:spLocks noGrp="1"/>
          </p:cNvSpPr>
          <p:nvPr>
            <p:ph type="ftr" sz="quarter" idx="3"/>
          </p:nvPr>
        </p:nvSpPr>
        <p:spPr/>
        <p:txBody>
          <a:bodyPr/>
          <a:lstStyle/>
          <a:p>
            <a:r>
              <a:rPr lang="en-US" dirty="0"/>
              <a:t>Harrington J, et al. </a:t>
            </a:r>
            <a:r>
              <a:rPr lang="en-US" i="1" dirty="0"/>
              <a:t>J Am Coll Cardiol</a:t>
            </a:r>
            <a:r>
              <a:rPr lang="en-US" dirty="0"/>
              <a:t>. 2023;81(8):771-779.</a:t>
            </a:r>
          </a:p>
        </p:txBody>
      </p:sp>
    </p:spTree>
    <p:extLst>
      <p:ext uri="{BB962C8B-B14F-4D97-AF65-F5344CB8AC3E}">
        <p14:creationId xmlns:p14="http://schemas.microsoft.com/office/powerpoint/2010/main" val="1150582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93536-9D59-A263-9EDC-FBB0D7CDAD11}"/>
              </a:ext>
            </a:extLst>
          </p:cNvPr>
          <p:cNvSpPr>
            <a:spLocks noGrp="1"/>
          </p:cNvSpPr>
          <p:nvPr>
            <p:ph type="title"/>
          </p:nvPr>
        </p:nvSpPr>
        <p:spPr/>
        <p:txBody>
          <a:bodyPr anchor="ctr"/>
          <a:lstStyle/>
          <a:p>
            <a:pPr>
              <a:tabLst>
                <a:tab pos="5478463" algn="l"/>
              </a:tabLst>
            </a:pPr>
            <a:r>
              <a:rPr lang="en-US" dirty="0"/>
              <a:t>The Promise of Factor XIa Inhibition</a:t>
            </a:r>
          </a:p>
        </p:txBody>
      </p:sp>
    </p:spTree>
    <p:extLst>
      <p:ext uri="{BB962C8B-B14F-4D97-AF65-F5344CB8AC3E}">
        <p14:creationId xmlns:p14="http://schemas.microsoft.com/office/powerpoint/2010/main" val="2323736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F57048-6342-A642-9958-EA3F2BEE9D1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37265" y="1050926"/>
            <a:ext cx="11521232" cy="4471305"/>
          </a:xfrm>
          <a:prstGeom prst="rect">
            <a:avLst/>
          </a:prstGeom>
        </p:spPr>
      </p:pic>
      <p:pic>
        <p:nvPicPr>
          <p:cNvPr id="9" name="Graphic 8">
            <a:extLst>
              <a:ext uri="{FF2B5EF4-FFF2-40B4-BE49-F238E27FC236}">
                <a16:creationId xmlns:a16="http://schemas.microsoft.com/office/drawing/2014/main" id="{01DDAFAD-8EEF-774C-8A70-7113F676DD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81430" y="3093721"/>
            <a:ext cx="876300" cy="876300"/>
          </a:xfrm>
          <a:prstGeom prst="rect">
            <a:avLst/>
          </a:prstGeom>
        </p:spPr>
      </p:pic>
      <p:pic>
        <p:nvPicPr>
          <p:cNvPr id="11" name="Graphic 10">
            <a:extLst>
              <a:ext uri="{FF2B5EF4-FFF2-40B4-BE49-F238E27FC236}">
                <a16:creationId xmlns:a16="http://schemas.microsoft.com/office/drawing/2014/main" id="{91365B1F-2743-A141-A619-A4E41FE5DB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30904" y="5291327"/>
            <a:ext cx="876300" cy="876300"/>
          </a:xfrm>
          <a:prstGeom prst="rect">
            <a:avLst/>
          </a:prstGeom>
        </p:spPr>
      </p:pic>
      <p:sp>
        <p:nvSpPr>
          <p:cNvPr id="2" name="Title 1">
            <a:extLst>
              <a:ext uri="{FF2B5EF4-FFF2-40B4-BE49-F238E27FC236}">
                <a16:creationId xmlns:a16="http://schemas.microsoft.com/office/drawing/2014/main" id="{93970FEF-DF00-DE4D-8E8F-9AD15D26FDAE}"/>
              </a:ext>
            </a:extLst>
          </p:cNvPr>
          <p:cNvSpPr>
            <a:spLocks noGrp="1"/>
          </p:cNvSpPr>
          <p:nvPr>
            <p:ph type="title"/>
          </p:nvPr>
        </p:nvSpPr>
        <p:spPr>
          <a:xfrm>
            <a:off x="838200" y="-1"/>
            <a:ext cx="10515600" cy="1105949"/>
          </a:xfrm>
        </p:spPr>
        <p:txBody>
          <a:bodyPr anchor="ctr">
            <a:normAutofit/>
          </a:bodyPr>
          <a:lstStyle/>
          <a:p>
            <a:r>
              <a:rPr lang="en-US" dirty="0"/>
              <a:t>Normal Physiology: Without an Anticoagulant</a:t>
            </a:r>
          </a:p>
        </p:txBody>
      </p:sp>
      <p:sp>
        <p:nvSpPr>
          <p:cNvPr id="3" name="Subtitle 2">
            <a:extLst>
              <a:ext uri="{FF2B5EF4-FFF2-40B4-BE49-F238E27FC236}">
                <a16:creationId xmlns:a16="http://schemas.microsoft.com/office/drawing/2014/main" id="{2D88A4A6-1ED4-124F-BFCB-2F9DC1C977C1}"/>
              </a:ext>
            </a:extLst>
          </p:cNvPr>
          <p:cNvSpPr>
            <a:spLocks noGrp="1"/>
          </p:cNvSpPr>
          <p:nvPr>
            <p:ph type="subTitle" idx="4294967295"/>
          </p:nvPr>
        </p:nvSpPr>
        <p:spPr>
          <a:xfrm>
            <a:off x="537265" y="5348477"/>
            <a:ext cx="2624151" cy="762000"/>
          </a:xfrm>
        </p:spPr>
        <p:txBody>
          <a:bodyPr>
            <a:normAutofit/>
          </a:bodyPr>
          <a:lstStyle/>
          <a:p>
            <a:r>
              <a:rPr lang="en-US" sz="1400" dirty="0">
                <a:latin typeface="+mn-lt"/>
              </a:rPr>
              <a:t>When no anticoagulant is used, a clot is formed to stop the bleeding</a:t>
            </a:r>
          </a:p>
        </p:txBody>
      </p:sp>
      <p:sp>
        <p:nvSpPr>
          <p:cNvPr id="8" name="Subtitle 2">
            <a:extLst>
              <a:ext uri="{FF2B5EF4-FFF2-40B4-BE49-F238E27FC236}">
                <a16:creationId xmlns:a16="http://schemas.microsoft.com/office/drawing/2014/main" id="{933A3B7D-4252-EA46-A936-BEC1FFEFE3DE}"/>
              </a:ext>
            </a:extLst>
          </p:cNvPr>
          <p:cNvSpPr txBox="1">
            <a:spLocks/>
          </p:cNvSpPr>
          <p:nvPr/>
        </p:nvSpPr>
        <p:spPr bwMode="gray">
          <a:xfrm>
            <a:off x="10095381" y="5062854"/>
            <a:ext cx="1839074" cy="918753"/>
          </a:xfrm>
          <a:prstGeom prst="rect">
            <a:avLst/>
          </a:prstGeom>
        </p:spPr>
        <p:txBody>
          <a:bodyPr vert="horz" lIns="0" tIns="0" rIns="0" bIns="0" rtlCol="0" anchor="t">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lumMod val="65000"/>
                    <a:lumOff val="35000"/>
                  </a:schemeClr>
                </a:solidFill>
                <a:latin typeface="+mn-lt"/>
                <a:ea typeface="+mn-ea"/>
                <a:cs typeface="+mn-cs"/>
              </a:defRPr>
            </a:lvl1pPr>
            <a:lvl2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2pPr>
            <a:lvl3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3pPr>
            <a:lvl4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4pPr>
            <a:lvl5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5pPr>
            <a:lvl6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6pPr>
            <a:lvl7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7pPr>
            <a:lvl8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8pPr>
            <a:lvl9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9pPr>
          </a:lstStyle>
          <a:p>
            <a:r>
              <a:rPr lang="en-US" sz="1600" dirty="0"/>
              <a:t>BUT a pathological thrombus could also be created</a:t>
            </a:r>
          </a:p>
        </p:txBody>
      </p:sp>
    </p:spTree>
    <p:extLst>
      <p:ext uri="{BB962C8B-B14F-4D97-AF65-F5344CB8AC3E}">
        <p14:creationId xmlns:p14="http://schemas.microsoft.com/office/powerpoint/2010/main" val="3748332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0051524-63D9-1F4B-B68A-A6C68CA906A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77886" y="1049512"/>
            <a:ext cx="11521232" cy="4471305"/>
          </a:xfrm>
          <a:prstGeom prst="rect">
            <a:avLst/>
          </a:prstGeom>
        </p:spPr>
      </p:pic>
      <p:sp>
        <p:nvSpPr>
          <p:cNvPr id="19" name="Freeform 18">
            <a:extLst>
              <a:ext uri="{FF2B5EF4-FFF2-40B4-BE49-F238E27FC236}">
                <a16:creationId xmlns:a16="http://schemas.microsoft.com/office/drawing/2014/main" id="{66FC5A69-89F4-5847-8CCE-C934A9F6BFE1}"/>
              </a:ext>
            </a:extLst>
          </p:cNvPr>
          <p:cNvSpPr/>
          <p:nvPr/>
        </p:nvSpPr>
        <p:spPr bwMode="gray">
          <a:xfrm>
            <a:off x="812270" y="924001"/>
            <a:ext cx="11186847" cy="4743205"/>
          </a:xfrm>
          <a:custGeom>
            <a:avLst/>
            <a:gdLst>
              <a:gd name="connsiteX0" fmla="*/ 6431622 w 12190413"/>
              <a:gd name="connsiteY0" fmla="*/ 0 h 4743205"/>
              <a:gd name="connsiteX1" fmla="*/ 10222787 w 12190413"/>
              <a:gd name="connsiteY1" fmla="*/ 0 h 4743205"/>
              <a:gd name="connsiteX2" fmla="*/ 10222787 w 12190413"/>
              <a:gd name="connsiteY2" fmla="*/ 678095 h 4743205"/>
              <a:gd name="connsiteX3" fmla="*/ 12190413 w 12190413"/>
              <a:gd name="connsiteY3" fmla="*/ 678095 h 4743205"/>
              <a:gd name="connsiteX4" fmla="*/ 12190413 w 12190413"/>
              <a:gd name="connsiteY4" fmla="*/ 4743205 h 4743205"/>
              <a:gd name="connsiteX5" fmla="*/ 0 w 12190413"/>
              <a:gd name="connsiteY5" fmla="*/ 4743205 h 4743205"/>
              <a:gd name="connsiteX6" fmla="*/ 0 w 12190413"/>
              <a:gd name="connsiteY6" fmla="*/ 678095 h 4743205"/>
              <a:gd name="connsiteX7" fmla="*/ 6431622 w 12190413"/>
              <a:gd name="connsiteY7" fmla="*/ 678095 h 474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413" h="4743205">
                <a:moveTo>
                  <a:pt x="6431622" y="0"/>
                </a:moveTo>
                <a:lnTo>
                  <a:pt x="10222787" y="0"/>
                </a:lnTo>
                <a:lnTo>
                  <a:pt x="10222787" y="678095"/>
                </a:lnTo>
                <a:lnTo>
                  <a:pt x="12190413" y="678095"/>
                </a:lnTo>
                <a:lnTo>
                  <a:pt x="12190413" y="4743205"/>
                </a:lnTo>
                <a:lnTo>
                  <a:pt x="0" y="4743205"/>
                </a:lnTo>
                <a:lnTo>
                  <a:pt x="0" y="678095"/>
                </a:lnTo>
                <a:lnTo>
                  <a:pt x="6431622" y="6780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icture 15">
            <a:extLst>
              <a:ext uri="{FF2B5EF4-FFF2-40B4-BE49-F238E27FC236}">
                <a16:creationId xmlns:a16="http://schemas.microsoft.com/office/drawing/2014/main" id="{428ED92E-093E-0E41-B2CA-7B326A547F0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7677" y="1733303"/>
            <a:ext cx="11521440" cy="4738144"/>
          </a:xfrm>
          <a:prstGeom prst="rect">
            <a:avLst/>
          </a:prstGeom>
        </p:spPr>
      </p:pic>
      <p:sp>
        <p:nvSpPr>
          <p:cNvPr id="2" name="Title 1">
            <a:extLst>
              <a:ext uri="{FF2B5EF4-FFF2-40B4-BE49-F238E27FC236}">
                <a16:creationId xmlns:a16="http://schemas.microsoft.com/office/drawing/2014/main" id="{12604AE0-8E81-2C4E-968E-AD3D1FA809B3}"/>
              </a:ext>
            </a:extLst>
          </p:cNvPr>
          <p:cNvSpPr>
            <a:spLocks noGrp="1"/>
          </p:cNvSpPr>
          <p:nvPr>
            <p:ph type="title"/>
          </p:nvPr>
        </p:nvSpPr>
        <p:spPr>
          <a:xfrm>
            <a:off x="838200" y="-256486"/>
            <a:ext cx="10515600" cy="1105949"/>
          </a:xfrm>
        </p:spPr>
        <p:txBody>
          <a:bodyPr/>
          <a:lstStyle/>
          <a:p>
            <a:r>
              <a:rPr lang="en-US">
                <a:cs typeface="Calibri"/>
              </a:rPr>
              <a:t>With a DOAC (e.g., Apixaban or Rivaroxaban)</a:t>
            </a:r>
          </a:p>
        </p:txBody>
      </p:sp>
      <p:grpSp>
        <p:nvGrpSpPr>
          <p:cNvPr id="12" name="Group 11">
            <a:extLst>
              <a:ext uri="{FF2B5EF4-FFF2-40B4-BE49-F238E27FC236}">
                <a16:creationId xmlns:a16="http://schemas.microsoft.com/office/drawing/2014/main" id="{9B2289BA-BCF1-1147-BAEC-7D3852D1F3DD}"/>
              </a:ext>
            </a:extLst>
          </p:cNvPr>
          <p:cNvGrpSpPr/>
          <p:nvPr/>
        </p:nvGrpSpPr>
        <p:grpSpPr>
          <a:xfrm>
            <a:off x="2571335" y="592422"/>
            <a:ext cx="2480442" cy="2311742"/>
            <a:chOff x="2512122" y="736258"/>
            <a:chExt cx="2480442" cy="2311742"/>
          </a:xfrm>
        </p:grpSpPr>
        <p:cxnSp>
          <p:nvCxnSpPr>
            <p:cNvPr id="13" name="Straight Arrow Connector 12">
              <a:extLst>
                <a:ext uri="{FF2B5EF4-FFF2-40B4-BE49-F238E27FC236}">
                  <a16:creationId xmlns:a16="http://schemas.microsoft.com/office/drawing/2014/main" id="{D367450C-7695-B844-A839-0B40F9E32D88}"/>
                </a:ext>
              </a:extLst>
            </p:cNvPr>
            <p:cNvCxnSpPr>
              <a:cxnSpLocks/>
            </p:cNvCxnSpPr>
            <p:nvPr/>
          </p:nvCxnSpPr>
          <p:spPr bwMode="gray">
            <a:xfrm flipV="1">
              <a:off x="3752343" y="1376855"/>
              <a:ext cx="0" cy="1671145"/>
            </a:xfrm>
            <a:prstGeom prst="straightConnector1">
              <a:avLst/>
            </a:prstGeom>
            <a:ln w="41275" cap="rnd">
              <a:solidFill>
                <a:srgbClr val="1B2154"/>
              </a:solidFill>
              <a:headEnd type="arrow" w="lg" len="sm"/>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70E9A2A-2EA2-1B46-8109-FDC9A02F5850}"/>
                </a:ext>
              </a:extLst>
            </p:cNvPr>
            <p:cNvSpPr txBox="1"/>
            <p:nvPr/>
          </p:nvSpPr>
          <p:spPr bwMode="gray">
            <a:xfrm>
              <a:off x="2512122" y="736258"/>
              <a:ext cx="2480442" cy="830997"/>
            </a:xfrm>
            <a:prstGeom prst="rect">
              <a:avLst/>
            </a:prstGeom>
            <a:noFill/>
          </p:spPr>
          <p:txBody>
            <a:bodyPr wrap="square" lIns="0" tIns="0" rIns="0" bIns="0" rtlCol="0">
              <a:spAutoFit/>
            </a:bodyPr>
            <a:lstStyle/>
            <a:p>
              <a:pPr algn="ctr"/>
              <a:br>
                <a:rPr lang="en-US" b="1" dirty="0">
                  <a:solidFill>
                    <a:srgbClr val="1B2154"/>
                  </a:solidFill>
                </a:rPr>
              </a:br>
              <a:r>
                <a:rPr lang="en-US" b="1" dirty="0">
                  <a:solidFill>
                    <a:srgbClr val="1B2154"/>
                  </a:solidFill>
                </a:rPr>
                <a:t>DOAC</a:t>
              </a:r>
              <a:r>
                <a:rPr lang="en-US" dirty="0">
                  <a:solidFill>
                    <a:srgbClr val="1B2154"/>
                  </a:solidFill>
                </a:rPr>
                <a:t> </a:t>
              </a:r>
              <a:br>
                <a:rPr lang="en-US" dirty="0">
                  <a:solidFill>
                    <a:srgbClr val="1B2154"/>
                  </a:solidFill>
                </a:rPr>
              </a:br>
              <a:endParaRPr lang="en-US" dirty="0">
                <a:solidFill>
                  <a:srgbClr val="1B2154"/>
                </a:solidFill>
              </a:endParaRPr>
            </a:p>
          </p:txBody>
        </p:sp>
      </p:grpSp>
      <p:pic>
        <p:nvPicPr>
          <p:cNvPr id="23" name="Picture 22" descr="Icon&#10;&#10;Description automatically generated">
            <a:extLst>
              <a:ext uri="{FF2B5EF4-FFF2-40B4-BE49-F238E27FC236}">
                <a16:creationId xmlns:a16="http://schemas.microsoft.com/office/drawing/2014/main" id="{F59A86A4-6A36-D44F-9371-E891519960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4993" y="2706386"/>
            <a:ext cx="222250" cy="228600"/>
          </a:xfrm>
          <a:prstGeom prst="rect">
            <a:avLst/>
          </a:prstGeom>
        </p:spPr>
      </p:pic>
      <p:pic>
        <p:nvPicPr>
          <p:cNvPr id="17" name="Graphic 16">
            <a:extLst>
              <a:ext uri="{FF2B5EF4-FFF2-40B4-BE49-F238E27FC236}">
                <a16:creationId xmlns:a16="http://schemas.microsoft.com/office/drawing/2014/main" id="{72D12316-0A57-BC48-BF20-83F8FD3A8D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16603" y="5229054"/>
            <a:ext cx="876300" cy="876300"/>
          </a:xfrm>
          <a:prstGeom prst="rect">
            <a:avLst/>
          </a:prstGeom>
        </p:spPr>
      </p:pic>
      <p:pic>
        <p:nvPicPr>
          <p:cNvPr id="18" name="Graphic 17">
            <a:extLst>
              <a:ext uri="{FF2B5EF4-FFF2-40B4-BE49-F238E27FC236}">
                <a16:creationId xmlns:a16="http://schemas.microsoft.com/office/drawing/2014/main" id="{6794930D-7A56-B743-936E-A8B363F3CC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46679" y="3120173"/>
            <a:ext cx="876300" cy="876300"/>
          </a:xfrm>
          <a:prstGeom prst="rect">
            <a:avLst/>
          </a:prstGeom>
        </p:spPr>
      </p:pic>
      <p:sp>
        <p:nvSpPr>
          <p:cNvPr id="22" name="Subtitle 2">
            <a:extLst>
              <a:ext uri="{FF2B5EF4-FFF2-40B4-BE49-F238E27FC236}">
                <a16:creationId xmlns:a16="http://schemas.microsoft.com/office/drawing/2014/main" id="{8896AFDD-F8AB-464F-9996-1D1099AB1D7F}"/>
              </a:ext>
            </a:extLst>
          </p:cNvPr>
          <p:cNvSpPr txBox="1">
            <a:spLocks/>
          </p:cNvSpPr>
          <p:nvPr/>
        </p:nvSpPr>
        <p:spPr>
          <a:xfrm>
            <a:off x="9266749" y="4938587"/>
            <a:ext cx="2732369" cy="761920"/>
          </a:xfrm>
          <a:prstGeom prst="rect">
            <a:avLst/>
          </a:prstGeom>
        </p:spPr>
        <p:txBody>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lumMod val="65000"/>
                    <a:lumOff val="35000"/>
                  </a:schemeClr>
                </a:solidFill>
                <a:latin typeface="+mn-lt"/>
                <a:ea typeface="+mn-ea"/>
                <a:cs typeface="+mn-cs"/>
              </a:defRPr>
            </a:lvl1pPr>
            <a:lvl2pPr marL="270000" indent="-270000" algn="l" defTabSz="914400" rtl="0" eaLnBrk="1" latinLnBrk="0" hangingPunct="1">
              <a:spcBef>
                <a:spcPts val="300"/>
              </a:spcBef>
              <a:spcAft>
                <a:spcPts val="600"/>
              </a:spcAft>
              <a:buFontTx/>
              <a:buBlip>
                <a:blip r:embed="rId9"/>
              </a:buBlip>
              <a:defRPr sz="1800" kern="1200">
                <a:solidFill>
                  <a:schemeClr val="tx1">
                    <a:lumMod val="65000"/>
                    <a:lumOff val="35000"/>
                  </a:schemeClr>
                </a:solidFill>
                <a:latin typeface="+mn-lt"/>
                <a:ea typeface="+mn-ea"/>
                <a:cs typeface="+mn-cs"/>
              </a:defRPr>
            </a:lvl2pPr>
            <a:lvl3pPr marL="540000" indent="-270000" algn="l" defTabSz="914400" rtl="0" eaLnBrk="1" latinLnBrk="0" hangingPunct="1">
              <a:spcBef>
                <a:spcPts val="300"/>
              </a:spcBef>
              <a:spcAft>
                <a:spcPts val="600"/>
              </a:spcAft>
              <a:buFontTx/>
              <a:buBlip>
                <a:blip r:embed="rId10"/>
              </a:buBlip>
              <a:defRPr sz="1800" kern="1200">
                <a:solidFill>
                  <a:schemeClr val="tx1">
                    <a:lumMod val="65000"/>
                    <a:lumOff val="35000"/>
                  </a:schemeClr>
                </a:solidFill>
                <a:latin typeface="+mn-lt"/>
                <a:ea typeface="+mn-ea"/>
                <a:cs typeface="+mn-cs"/>
              </a:defRPr>
            </a:lvl3pPr>
            <a:lvl4pPr marL="810000" indent="-270000" algn="l" defTabSz="914400" rtl="0" eaLnBrk="1" latinLnBrk="0" hangingPunct="1">
              <a:spcBef>
                <a:spcPts val="300"/>
              </a:spcBef>
              <a:spcAft>
                <a:spcPts val="600"/>
              </a:spcAft>
              <a:buFontTx/>
              <a:buBlip>
                <a:blip r:embed="rId11"/>
              </a:buBlip>
              <a:defRPr sz="1800" kern="1200">
                <a:solidFill>
                  <a:schemeClr val="tx1">
                    <a:lumMod val="65000"/>
                    <a:lumOff val="35000"/>
                  </a:schemeClr>
                </a:solidFill>
                <a:latin typeface="+mn-lt"/>
                <a:ea typeface="+mn-ea"/>
                <a:cs typeface="+mn-cs"/>
              </a:defRPr>
            </a:lvl4pPr>
            <a:lvl5pPr marL="1080000" indent="-270000" algn="l" defTabSz="914400" rtl="0" eaLnBrk="1" latinLnBrk="0" hangingPunct="1">
              <a:spcBef>
                <a:spcPts val="300"/>
              </a:spcBef>
              <a:spcAft>
                <a:spcPts val="600"/>
              </a:spcAft>
              <a:buFontTx/>
              <a:buBlip>
                <a:blip r:embed="rId12"/>
              </a:buBlip>
              <a:defRPr sz="1800" kern="1200">
                <a:solidFill>
                  <a:schemeClr val="tx1">
                    <a:lumMod val="65000"/>
                    <a:lumOff val="35000"/>
                  </a:schemeClr>
                </a:solidFill>
                <a:latin typeface="+mn-lt"/>
                <a:ea typeface="+mn-ea"/>
                <a:cs typeface="+mn-cs"/>
              </a:defRPr>
            </a:lvl5pPr>
            <a:lvl6pPr marL="1080000" indent="-270000" algn="l" defTabSz="914400" rtl="0" eaLnBrk="1" latinLnBrk="0" hangingPunct="1">
              <a:spcBef>
                <a:spcPts val="300"/>
              </a:spcBef>
              <a:spcAft>
                <a:spcPts val="600"/>
              </a:spcAft>
              <a:buFontTx/>
              <a:buBlip>
                <a:blip r:embed="rId12"/>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12"/>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12"/>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12"/>
              </a:buBlip>
              <a:defRPr sz="1800" kern="1200">
                <a:solidFill>
                  <a:schemeClr val="tx1"/>
                </a:solidFill>
                <a:latin typeface="+mn-lt"/>
                <a:ea typeface="+mn-ea"/>
                <a:cs typeface="+mn-cs"/>
              </a:defRPr>
            </a:lvl9pPr>
          </a:lstStyle>
          <a:p>
            <a:r>
              <a:rPr lang="en-US" sz="1600" dirty="0"/>
              <a:t>When a DOAC is used, FXa is inhibited, which prevents pathological thrombi</a:t>
            </a:r>
          </a:p>
        </p:txBody>
      </p:sp>
      <p:sp>
        <p:nvSpPr>
          <p:cNvPr id="24" name="Subtitle 2">
            <a:extLst>
              <a:ext uri="{FF2B5EF4-FFF2-40B4-BE49-F238E27FC236}">
                <a16:creationId xmlns:a16="http://schemas.microsoft.com/office/drawing/2014/main" id="{D12246F3-55CD-3041-B1A3-002AC07096C1}"/>
              </a:ext>
            </a:extLst>
          </p:cNvPr>
          <p:cNvSpPr txBox="1">
            <a:spLocks/>
          </p:cNvSpPr>
          <p:nvPr/>
        </p:nvSpPr>
        <p:spPr bwMode="gray">
          <a:xfrm>
            <a:off x="6370472" y="5162715"/>
            <a:ext cx="2269552" cy="918753"/>
          </a:xfrm>
          <a:prstGeom prst="rect">
            <a:avLst/>
          </a:prstGeom>
        </p:spPr>
        <p:txBody>
          <a:bodyPr vert="horz" lIns="0" tIns="0" rIns="0" bIns="0" rtlCol="0" anchor="t">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lumMod val="65000"/>
                    <a:lumOff val="35000"/>
                  </a:schemeClr>
                </a:solidFill>
                <a:latin typeface="+mn-lt"/>
                <a:ea typeface="+mn-ea"/>
                <a:cs typeface="+mn-cs"/>
              </a:defRPr>
            </a:lvl1pPr>
            <a:lvl2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2pPr>
            <a:lvl3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3pPr>
            <a:lvl4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4pPr>
            <a:lvl5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5pPr>
            <a:lvl6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6pPr>
            <a:lvl7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7pPr>
            <a:lvl8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8pPr>
            <a:lvl9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9pPr>
          </a:lstStyle>
          <a:p>
            <a:r>
              <a:rPr lang="en-US" sz="1600" dirty="0"/>
              <a:t>BUT it can also prevent the beneficial blood clots that stop bleeding in damaged vessels</a:t>
            </a:r>
          </a:p>
        </p:txBody>
      </p:sp>
      <p:pic>
        <p:nvPicPr>
          <p:cNvPr id="6" name="Picture 5" descr="Icon&#10;&#10;Description automatically generated">
            <a:extLst>
              <a:ext uri="{FF2B5EF4-FFF2-40B4-BE49-F238E27FC236}">
                <a16:creationId xmlns:a16="http://schemas.microsoft.com/office/drawing/2014/main" id="{3A879D53-EE87-E041-8D8B-C6AC0075AD8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505249" y="2175883"/>
            <a:ext cx="2095999" cy="2095999"/>
          </a:xfrm>
          <a:prstGeom prst="rect">
            <a:avLst/>
          </a:prstGeom>
        </p:spPr>
      </p:pic>
      <p:sp>
        <p:nvSpPr>
          <p:cNvPr id="4" name="Footer Placeholder 3">
            <a:extLst>
              <a:ext uri="{FF2B5EF4-FFF2-40B4-BE49-F238E27FC236}">
                <a16:creationId xmlns:a16="http://schemas.microsoft.com/office/drawing/2014/main" id="{2E77FD20-4B8D-8A10-6F21-2F7FBA9F9870}"/>
              </a:ext>
            </a:extLst>
          </p:cNvPr>
          <p:cNvSpPr>
            <a:spLocks noGrp="1"/>
          </p:cNvSpPr>
          <p:nvPr>
            <p:ph type="ftr" sz="quarter" idx="3"/>
          </p:nvPr>
        </p:nvSpPr>
        <p:spPr/>
        <p:txBody>
          <a:bodyPr/>
          <a:lstStyle/>
          <a:p>
            <a:r>
              <a:rPr lang="en-US" dirty="0"/>
              <a:t>DOAC, direct oral anticoagulant.</a:t>
            </a:r>
          </a:p>
        </p:txBody>
      </p:sp>
    </p:spTree>
    <p:extLst>
      <p:ext uri="{BB962C8B-B14F-4D97-AF65-F5344CB8AC3E}">
        <p14:creationId xmlns:p14="http://schemas.microsoft.com/office/powerpoint/2010/main" val="117629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0051524-63D9-1F4B-B68A-A6C68CA906A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3763" y="1358270"/>
            <a:ext cx="11369728" cy="4471305"/>
          </a:xfrm>
          <a:prstGeom prst="rect">
            <a:avLst/>
          </a:prstGeom>
        </p:spPr>
      </p:pic>
      <p:sp>
        <p:nvSpPr>
          <p:cNvPr id="19" name="Freeform 18">
            <a:extLst>
              <a:ext uri="{FF2B5EF4-FFF2-40B4-BE49-F238E27FC236}">
                <a16:creationId xmlns:a16="http://schemas.microsoft.com/office/drawing/2014/main" id="{66FC5A69-89F4-5847-8CCE-C934A9F6BFE1}"/>
              </a:ext>
            </a:extLst>
          </p:cNvPr>
          <p:cNvSpPr/>
          <p:nvPr/>
        </p:nvSpPr>
        <p:spPr bwMode="gray">
          <a:xfrm>
            <a:off x="418509" y="1232759"/>
            <a:ext cx="11689574" cy="4743205"/>
          </a:xfrm>
          <a:custGeom>
            <a:avLst/>
            <a:gdLst>
              <a:gd name="connsiteX0" fmla="*/ 6431622 w 12190413"/>
              <a:gd name="connsiteY0" fmla="*/ 0 h 4743205"/>
              <a:gd name="connsiteX1" fmla="*/ 10222787 w 12190413"/>
              <a:gd name="connsiteY1" fmla="*/ 0 h 4743205"/>
              <a:gd name="connsiteX2" fmla="*/ 10222787 w 12190413"/>
              <a:gd name="connsiteY2" fmla="*/ 678095 h 4743205"/>
              <a:gd name="connsiteX3" fmla="*/ 12190413 w 12190413"/>
              <a:gd name="connsiteY3" fmla="*/ 678095 h 4743205"/>
              <a:gd name="connsiteX4" fmla="*/ 12190413 w 12190413"/>
              <a:gd name="connsiteY4" fmla="*/ 4743205 h 4743205"/>
              <a:gd name="connsiteX5" fmla="*/ 0 w 12190413"/>
              <a:gd name="connsiteY5" fmla="*/ 4743205 h 4743205"/>
              <a:gd name="connsiteX6" fmla="*/ 0 w 12190413"/>
              <a:gd name="connsiteY6" fmla="*/ 678095 h 4743205"/>
              <a:gd name="connsiteX7" fmla="*/ 6431622 w 12190413"/>
              <a:gd name="connsiteY7" fmla="*/ 678095 h 474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413" h="4743205">
                <a:moveTo>
                  <a:pt x="6431622" y="0"/>
                </a:moveTo>
                <a:lnTo>
                  <a:pt x="10222787" y="0"/>
                </a:lnTo>
                <a:lnTo>
                  <a:pt x="10222787" y="678095"/>
                </a:lnTo>
                <a:lnTo>
                  <a:pt x="12190413" y="678095"/>
                </a:lnTo>
                <a:lnTo>
                  <a:pt x="12190413" y="4743205"/>
                </a:lnTo>
                <a:lnTo>
                  <a:pt x="0" y="4743205"/>
                </a:lnTo>
                <a:lnTo>
                  <a:pt x="0" y="678095"/>
                </a:lnTo>
                <a:lnTo>
                  <a:pt x="6431622" y="6780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icture 15">
            <a:extLst>
              <a:ext uri="{FF2B5EF4-FFF2-40B4-BE49-F238E27FC236}">
                <a16:creationId xmlns:a16="http://schemas.microsoft.com/office/drawing/2014/main" id="{428ED92E-093E-0E41-B2CA-7B326A547F0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77015" y="2041340"/>
            <a:ext cx="11521440" cy="3417052"/>
          </a:xfrm>
          <a:prstGeom prst="rect">
            <a:avLst/>
          </a:prstGeom>
        </p:spPr>
      </p:pic>
      <p:grpSp>
        <p:nvGrpSpPr>
          <p:cNvPr id="12" name="Group 11">
            <a:extLst>
              <a:ext uri="{FF2B5EF4-FFF2-40B4-BE49-F238E27FC236}">
                <a16:creationId xmlns:a16="http://schemas.microsoft.com/office/drawing/2014/main" id="{9B2289BA-BCF1-1147-BAEC-7D3852D1F3DD}"/>
              </a:ext>
            </a:extLst>
          </p:cNvPr>
          <p:cNvGrpSpPr/>
          <p:nvPr/>
        </p:nvGrpSpPr>
        <p:grpSpPr>
          <a:xfrm>
            <a:off x="3844293" y="1025328"/>
            <a:ext cx="2480442" cy="1820311"/>
            <a:chOff x="2512122" y="1227689"/>
            <a:chExt cx="2480442" cy="1820311"/>
          </a:xfrm>
        </p:grpSpPr>
        <p:cxnSp>
          <p:nvCxnSpPr>
            <p:cNvPr id="13" name="Straight Arrow Connector 12">
              <a:extLst>
                <a:ext uri="{FF2B5EF4-FFF2-40B4-BE49-F238E27FC236}">
                  <a16:creationId xmlns:a16="http://schemas.microsoft.com/office/drawing/2014/main" id="{D367450C-7695-B844-A839-0B40F9E32D88}"/>
                </a:ext>
              </a:extLst>
            </p:cNvPr>
            <p:cNvCxnSpPr>
              <a:cxnSpLocks/>
            </p:cNvCxnSpPr>
            <p:nvPr/>
          </p:nvCxnSpPr>
          <p:spPr bwMode="gray">
            <a:xfrm flipV="1">
              <a:off x="3752343" y="1857037"/>
              <a:ext cx="0" cy="1190963"/>
            </a:xfrm>
            <a:prstGeom prst="straightConnector1">
              <a:avLst/>
            </a:prstGeom>
            <a:ln w="41275" cap="rnd">
              <a:solidFill>
                <a:srgbClr val="1B2154"/>
              </a:solidFill>
              <a:headEnd type="arrow" w="lg" len="sm"/>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70E9A2A-2EA2-1B46-8109-FDC9A02F5850}"/>
                </a:ext>
              </a:extLst>
            </p:cNvPr>
            <p:cNvSpPr txBox="1"/>
            <p:nvPr/>
          </p:nvSpPr>
          <p:spPr bwMode="gray">
            <a:xfrm>
              <a:off x="2512122" y="1227689"/>
              <a:ext cx="2480442" cy="553998"/>
            </a:xfrm>
            <a:prstGeom prst="rect">
              <a:avLst/>
            </a:prstGeom>
            <a:noFill/>
          </p:spPr>
          <p:txBody>
            <a:bodyPr wrap="square" lIns="0" tIns="0" rIns="0" bIns="0" rtlCol="0">
              <a:spAutoFit/>
            </a:bodyPr>
            <a:lstStyle/>
            <a:p>
              <a:pPr algn="ctr"/>
              <a:r>
                <a:rPr lang="en-US" b="1" dirty="0">
                  <a:solidFill>
                    <a:srgbClr val="1B2154"/>
                  </a:solidFill>
                </a:rPr>
                <a:t>Factor XI</a:t>
              </a:r>
              <a:br>
                <a:rPr lang="en-US" b="1" dirty="0">
                  <a:solidFill>
                    <a:srgbClr val="1B2154"/>
                  </a:solidFill>
                </a:rPr>
              </a:br>
              <a:r>
                <a:rPr lang="en-US" b="1" dirty="0">
                  <a:solidFill>
                    <a:srgbClr val="1B2154"/>
                  </a:solidFill>
                </a:rPr>
                <a:t>inhibitor</a:t>
              </a:r>
              <a:endParaRPr lang="en-US" dirty="0">
                <a:solidFill>
                  <a:srgbClr val="1B2154"/>
                </a:solidFill>
              </a:endParaRPr>
            </a:p>
          </p:txBody>
        </p:sp>
      </p:grpSp>
      <p:pic>
        <p:nvPicPr>
          <p:cNvPr id="23" name="Picture 22" descr="Icon&#10;&#10;Description automatically generated">
            <a:extLst>
              <a:ext uri="{FF2B5EF4-FFF2-40B4-BE49-F238E27FC236}">
                <a16:creationId xmlns:a16="http://schemas.microsoft.com/office/drawing/2014/main" id="{F59A86A4-6A36-D44F-9371-E891519960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951" y="2617038"/>
            <a:ext cx="222250" cy="228600"/>
          </a:xfrm>
          <a:prstGeom prst="rect">
            <a:avLst/>
          </a:prstGeom>
        </p:spPr>
      </p:pic>
      <p:sp>
        <p:nvSpPr>
          <p:cNvPr id="2" name="Title 1">
            <a:extLst>
              <a:ext uri="{FF2B5EF4-FFF2-40B4-BE49-F238E27FC236}">
                <a16:creationId xmlns:a16="http://schemas.microsoft.com/office/drawing/2014/main" id="{1192E493-6E0E-F54D-95DD-DB4FDE1B18E4}"/>
              </a:ext>
            </a:extLst>
          </p:cNvPr>
          <p:cNvSpPr>
            <a:spLocks noGrp="1"/>
          </p:cNvSpPr>
          <p:nvPr>
            <p:ph type="title"/>
          </p:nvPr>
        </p:nvSpPr>
        <p:spPr>
          <a:xfrm>
            <a:off x="838200" y="-1"/>
            <a:ext cx="10515600" cy="1105949"/>
          </a:xfrm>
        </p:spPr>
        <p:txBody>
          <a:bodyPr>
            <a:normAutofit/>
          </a:bodyPr>
          <a:lstStyle/>
          <a:p>
            <a:r>
              <a:rPr lang="en-US" dirty="0"/>
              <a:t>With a Factor XI Inhibitor (Hypothesis: Uncoupling Hemostasis From Thrombosis)</a:t>
            </a:r>
          </a:p>
        </p:txBody>
      </p:sp>
      <p:pic>
        <p:nvPicPr>
          <p:cNvPr id="17" name="Graphic 16">
            <a:extLst>
              <a:ext uri="{FF2B5EF4-FFF2-40B4-BE49-F238E27FC236}">
                <a16:creationId xmlns:a16="http://schemas.microsoft.com/office/drawing/2014/main" id="{3B431345-F368-FC40-91A5-53173F03E8E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504298" y="5581317"/>
            <a:ext cx="876300" cy="876300"/>
          </a:xfrm>
          <a:prstGeom prst="rect">
            <a:avLst/>
          </a:prstGeom>
        </p:spPr>
      </p:pic>
      <p:pic>
        <p:nvPicPr>
          <p:cNvPr id="18" name="Graphic 17">
            <a:extLst>
              <a:ext uri="{FF2B5EF4-FFF2-40B4-BE49-F238E27FC236}">
                <a16:creationId xmlns:a16="http://schemas.microsoft.com/office/drawing/2014/main" id="{39C2DCB9-64D4-C14D-9BFA-B8992F75D3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55641" y="3428931"/>
            <a:ext cx="876300" cy="876300"/>
          </a:xfrm>
          <a:prstGeom prst="rect">
            <a:avLst/>
          </a:prstGeom>
        </p:spPr>
      </p:pic>
      <p:sp>
        <p:nvSpPr>
          <p:cNvPr id="22" name="Subtitle 2">
            <a:extLst>
              <a:ext uri="{FF2B5EF4-FFF2-40B4-BE49-F238E27FC236}">
                <a16:creationId xmlns:a16="http://schemas.microsoft.com/office/drawing/2014/main" id="{32F934E6-42C3-6848-A66C-FD83D21293BC}"/>
              </a:ext>
            </a:extLst>
          </p:cNvPr>
          <p:cNvSpPr txBox="1">
            <a:spLocks/>
          </p:cNvSpPr>
          <p:nvPr/>
        </p:nvSpPr>
        <p:spPr>
          <a:xfrm>
            <a:off x="9108583" y="5247345"/>
            <a:ext cx="2999497" cy="761920"/>
          </a:xfrm>
          <a:prstGeom prst="rect">
            <a:avLst/>
          </a:prstGeom>
        </p:spPr>
        <p:txBody>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lumMod val="65000"/>
                    <a:lumOff val="35000"/>
                  </a:schemeClr>
                </a:solidFill>
                <a:latin typeface="+mn-lt"/>
                <a:ea typeface="+mn-ea"/>
                <a:cs typeface="+mn-cs"/>
              </a:defRPr>
            </a:lvl1pPr>
            <a:lvl2pPr marL="270000" indent="-270000" algn="l" defTabSz="914400" rtl="0" eaLnBrk="1" latinLnBrk="0" hangingPunct="1">
              <a:spcBef>
                <a:spcPts val="300"/>
              </a:spcBef>
              <a:spcAft>
                <a:spcPts val="600"/>
              </a:spcAft>
              <a:buFontTx/>
              <a:buBlip>
                <a:blip r:embed="rId8"/>
              </a:buBlip>
              <a:defRPr sz="1800" kern="1200">
                <a:solidFill>
                  <a:schemeClr val="tx1">
                    <a:lumMod val="65000"/>
                    <a:lumOff val="35000"/>
                  </a:schemeClr>
                </a:solidFill>
                <a:latin typeface="+mn-lt"/>
                <a:ea typeface="+mn-ea"/>
                <a:cs typeface="+mn-cs"/>
              </a:defRPr>
            </a:lvl2pPr>
            <a:lvl3pPr marL="540000" indent="-270000" algn="l" defTabSz="914400" rtl="0" eaLnBrk="1" latinLnBrk="0" hangingPunct="1">
              <a:spcBef>
                <a:spcPts val="300"/>
              </a:spcBef>
              <a:spcAft>
                <a:spcPts val="600"/>
              </a:spcAft>
              <a:buFontTx/>
              <a:buBlip>
                <a:blip r:embed="rId9"/>
              </a:buBlip>
              <a:defRPr sz="1800" kern="1200">
                <a:solidFill>
                  <a:schemeClr val="tx1">
                    <a:lumMod val="65000"/>
                    <a:lumOff val="35000"/>
                  </a:schemeClr>
                </a:solidFill>
                <a:latin typeface="+mn-lt"/>
                <a:ea typeface="+mn-ea"/>
                <a:cs typeface="+mn-cs"/>
              </a:defRPr>
            </a:lvl3pPr>
            <a:lvl4pPr marL="810000" indent="-270000" algn="l" defTabSz="914400" rtl="0" eaLnBrk="1" latinLnBrk="0" hangingPunct="1">
              <a:spcBef>
                <a:spcPts val="300"/>
              </a:spcBef>
              <a:spcAft>
                <a:spcPts val="600"/>
              </a:spcAft>
              <a:buFontTx/>
              <a:buBlip>
                <a:blip r:embed="rId10"/>
              </a:buBlip>
              <a:defRPr sz="1800" kern="1200">
                <a:solidFill>
                  <a:schemeClr val="tx1">
                    <a:lumMod val="65000"/>
                    <a:lumOff val="35000"/>
                  </a:schemeClr>
                </a:solidFill>
                <a:latin typeface="+mn-lt"/>
                <a:ea typeface="+mn-ea"/>
                <a:cs typeface="+mn-cs"/>
              </a:defRPr>
            </a:lvl4pPr>
            <a:lvl5pPr marL="1080000" indent="-270000" algn="l" defTabSz="914400" rtl="0" eaLnBrk="1" latinLnBrk="0" hangingPunct="1">
              <a:spcBef>
                <a:spcPts val="300"/>
              </a:spcBef>
              <a:spcAft>
                <a:spcPts val="600"/>
              </a:spcAft>
              <a:buFontTx/>
              <a:buBlip>
                <a:blip r:embed="rId11"/>
              </a:buBlip>
              <a:defRPr sz="1800" kern="1200">
                <a:solidFill>
                  <a:schemeClr val="tx1">
                    <a:lumMod val="65000"/>
                    <a:lumOff val="35000"/>
                  </a:schemeClr>
                </a:solidFill>
                <a:latin typeface="+mn-lt"/>
                <a:ea typeface="+mn-ea"/>
                <a:cs typeface="+mn-cs"/>
              </a:defRPr>
            </a:lvl5pPr>
            <a:lvl6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9pPr>
          </a:lstStyle>
          <a:p>
            <a:r>
              <a:rPr lang="en-US" sz="1600" dirty="0"/>
              <a:t>When a factor XI inhibitor is used, thrombin amplification is inhibited, which prevents pathological thrombi</a:t>
            </a:r>
          </a:p>
        </p:txBody>
      </p:sp>
      <p:sp>
        <p:nvSpPr>
          <p:cNvPr id="24" name="Subtitle 2">
            <a:extLst>
              <a:ext uri="{FF2B5EF4-FFF2-40B4-BE49-F238E27FC236}">
                <a16:creationId xmlns:a16="http://schemas.microsoft.com/office/drawing/2014/main" id="{3813E21F-7FFC-DA4A-AB4F-0B6230E23A13}"/>
              </a:ext>
            </a:extLst>
          </p:cNvPr>
          <p:cNvSpPr txBox="1">
            <a:spLocks/>
          </p:cNvSpPr>
          <p:nvPr/>
        </p:nvSpPr>
        <p:spPr bwMode="gray">
          <a:xfrm>
            <a:off x="4537619" y="5690795"/>
            <a:ext cx="3214774" cy="918753"/>
          </a:xfrm>
          <a:prstGeom prst="rect">
            <a:avLst/>
          </a:prstGeom>
        </p:spPr>
        <p:txBody>
          <a:bodyPr vert="horz" lIns="0" tIns="0" rIns="0" bIns="0" rtlCol="0" anchor="t">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lumMod val="65000"/>
                    <a:lumOff val="35000"/>
                  </a:schemeClr>
                </a:solidFill>
                <a:latin typeface="+mn-lt"/>
                <a:ea typeface="+mn-ea"/>
                <a:cs typeface="+mn-cs"/>
              </a:defRPr>
            </a:lvl1pPr>
            <a:lvl2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2pPr>
            <a:lvl3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3pPr>
            <a:lvl4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4pPr>
            <a:lvl5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5pPr>
            <a:lvl6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6pPr>
            <a:lvl7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7pPr>
            <a:lvl8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8pPr>
            <a:lvl9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9pPr>
          </a:lstStyle>
          <a:p>
            <a:r>
              <a:rPr lang="en-US" sz="1600" dirty="0"/>
              <a:t>AND the tissue factor pathway still produces thrombin, which allows beneficial blood clots to form</a:t>
            </a:r>
          </a:p>
        </p:txBody>
      </p:sp>
      <p:pic>
        <p:nvPicPr>
          <p:cNvPr id="25" name="Picture 24" descr="Icon&#10;&#10;Description automatically generated">
            <a:extLst>
              <a:ext uri="{FF2B5EF4-FFF2-40B4-BE49-F238E27FC236}">
                <a16:creationId xmlns:a16="http://schemas.microsoft.com/office/drawing/2014/main" id="{463D289A-69E0-6A40-9AC0-3FBCE16F6FD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614211" y="2484641"/>
            <a:ext cx="2095999" cy="2095999"/>
          </a:xfrm>
          <a:prstGeom prst="rect">
            <a:avLst/>
          </a:prstGeom>
        </p:spPr>
      </p:pic>
    </p:spTree>
    <p:extLst>
      <p:ext uri="{BB962C8B-B14F-4D97-AF65-F5344CB8AC3E}">
        <p14:creationId xmlns:p14="http://schemas.microsoft.com/office/powerpoint/2010/main" val="2463357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lOfmREasE6Kd88H.NFHC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aFk61P85U2pUUvS.kJzr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MnGewl6AbUKhLKBRoFQsg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MnGewl6AbUKhLKBRoFQsg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BBYJyx_BEUSl5k7jxUrb1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ezuZwO24bUyQgcz1RA40p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pQ0xLh5owEqddtn1yDKS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ZIdvjoZCfU.cuAfCLu1AS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GySuJYk25k.EyfeLpNBF6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M5ewuGMv0OzbeLVzrOwT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prAThtHBkSXhkOAmhGn3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lzNfl0jxuEi6HXBczFmdP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BBYJyx_BEUSl5k7jxUrb1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ezuZwO24bUyQgcz1RA40p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apa9RjO53kmheImNVXzVP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MnGewl6AbUKhLKBRoFQsg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lzNfl0jxuEi6HXBczFmdP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BBYJyx_BEUSl5k7jxUrb1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ezuZwO24bUyQgcz1RA40p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ZIdvjoZCfU.cuAfCLu1AS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lzNfl0jxuEi6HXBczFmdP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IMs1cai0ar1d3sS11BU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3.8j_DvSxUOuUaiNTggUq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lOfmREasE6Kd88H.NFHC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DO4CWXLYP0e4f5dC6tFzT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STzkwGzv0iLccHVTRQOV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prAThtHBkSXhkOAmhGn3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432Bo2AChUSgN8MS_eoht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432Bo2AChUSgN8MS_eohtg"/>
</p:tagLst>
</file>

<file path=ppt/theme/theme1.xml><?xml version="1.0" encoding="utf-8"?>
<a:theme xmlns:a="http://schemas.openxmlformats.org/drawingml/2006/main" name="DHOTG23">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_MedEd_DualTemplate" id="{BB86828A-D744-DD43-B2EA-8F6CFDDE78EB}" vid="{195ED115-7EEB-DB4B-8A7E-C675AC3F68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HOTG-MedEd 23">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OTG-MedEd 23" id="{68AFC16E-F33A-5E48-9504-D6B32756F847}" vid="{D21522BB-9A39-114E-9ECC-E5C821ED180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3C56D98-0CF6-46EF-9D51-3B7314641A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ADA89A-874E-4A4B-A0D2-3437C330DD67}">
  <ds:schemaRefs>
    <ds:schemaRef ds:uri="http://schemas.microsoft.com/sharepoint/v3/contenttype/forms"/>
  </ds:schemaRefs>
</ds:datastoreItem>
</file>

<file path=customXml/itemProps3.xml><?xml version="1.0" encoding="utf-8"?>
<ds:datastoreItem xmlns:ds="http://schemas.openxmlformats.org/officeDocument/2006/customXml" ds:itemID="{749BBEAF-7F70-4C20-836C-227E9509E6B3}">
  <ds:schemaRefs>
    <ds:schemaRef ds:uri="http://schemas.microsoft.com/office/2006/metadata/properties"/>
    <ds:schemaRef ds:uri="f55e9ad1-4522-4e5b-8d2e-6f450f6d945f"/>
    <ds:schemaRef ds:uri="http://purl.org/dc/terms/"/>
    <ds:schemaRef ds:uri="http://purl.org/dc/elements/1.1/"/>
    <ds:schemaRef ds:uri="http://schemas.openxmlformats.org/package/2006/metadata/core-properties"/>
    <ds:schemaRef ds:uri="http://www.w3.org/XML/1998/namespace"/>
    <ds:schemaRef ds:uri="http://schemas.microsoft.com/office/2006/documentManagement/types"/>
    <ds:schemaRef ds:uri="a9d8bbac-cce3-475c-b9fe-65ecbcec7edd"/>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4982</TotalTime>
  <Words>2467</Words>
  <Application>Microsoft Macintosh PowerPoint</Application>
  <PresentationFormat>Widescreen</PresentationFormat>
  <Paragraphs>270</Paragraphs>
  <Slides>29</Slides>
  <Notes>12</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38" baseType="lpstr">
      <vt:lpstr>Arial</vt:lpstr>
      <vt:lpstr>Calibri</vt:lpstr>
      <vt:lpstr>Calibri Light</vt:lpstr>
      <vt:lpstr>Century Gothic</vt:lpstr>
      <vt:lpstr>Trebuchet MS</vt:lpstr>
      <vt:lpstr>DHOTG23</vt:lpstr>
      <vt:lpstr>Office Theme</vt:lpstr>
      <vt:lpstr>DHOTG-MedEd 23</vt:lpstr>
      <vt:lpstr>think-cell Slide</vt:lpstr>
      <vt:lpstr>The Path Forward –  What’s on the Horizon? Factor XI </vt:lpstr>
      <vt:lpstr>PowerPoint Presentation</vt:lpstr>
      <vt:lpstr>Disclaimer</vt:lpstr>
      <vt:lpstr>Learning Objectives</vt:lpstr>
      <vt:lpstr>PowerPoint Presentation</vt:lpstr>
      <vt:lpstr>The Promise of Factor XIa Inhibition</vt:lpstr>
      <vt:lpstr>Normal Physiology: Without an Anticoagulant</vt:lpstr>
      <vt:lpstr>With a DOAC (e.g., Apixaban or Rivaroxaban)</vt:lpstr>
      <vt:lpstr>With a Factor XI Inhibitor (Hypothesis: Uncoupling Hemostasis From Thrombosis)</vt:lpstr>
      <vt:lpstr>The Preclinical and Observational  Data Supporting Factor XI as a Target for Therapy </vt:lpstr>
      <vt:lpstr>Current Evidence Supporting FXI(a) Inhibition as a Target</vt:lpstr>
      <vt:lpstr>Genetic Predisposition to Low FXI Levels Is Associated With Reduced Risk of Ischemic Stroke and VTE</vt:lpstr>
      <vt:lpstr>FXI Level Inversely Related to Risk of Thrombosis</vt:lpstr>
      <vt:lpstr>Probability of Ischemic Stroke in Individuals With Normal and Genetically Lowered Levels of FXI Activity</vt:lpstr>
      <vt:lpstr>Clinical Data With FXI Therapies</vt:lpstr>
      <vt:lpstr>PowerPoint Presentation</vt:lpstr>
      <vt:lpstr>ANT-005 TKA Investigated the Use of Abelacimab Versus Enoxaparin in Patients Undergoing Elective Unilateral TKA</vt:lpstr>
      <vt:lpstr>ANT-005 TKA Investigated the Use of Abelacimab Versus Enoxaparin in Patients Undergoing Elective Unilateral TKA</vt:lpstr>
      <vt:lpstr>AXIOMATIC-TKR Investigated the Use of Milvexian Versus Enoxaparin in Patients Undergoing Elective Unilateral TKA</vt:lpstr>
      <vt:lpstr>AXIOMATIC-TKR Investigated the Use of Milvexian Versus Enoxaparin in Patients Undergoing Elective Unilateral TKA</vt:lpstr>
      <vt:lpstr>PowerPoint Presentation</vt:lpstr>
      <vt:lpstr>FXIa Activity - Inhibition Data </vt:lpstr>
      <vt:lpstr>Primary Safety Outcome  (ISTH Bleeding Classification)</vt:lpstr>
      <vt:lpstr>Exploratory Efficacy Analysis</vt:lpstr>
      <vt:lpstr>PowerPoint Presentation</vt:lpstr>
      <vt:lpstr>Phase 3 Studies</vt:lpstr>
      <vt:lpstr>Phase 3 Studies</vt:lpstr>
      <vt:lpstr>Factor XI Emerging Data</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Path Forward –  What’s on the Horizon? Factor XI </dc:title>
  <dc:subject/>
  <dc:creator>MedEd On The Go</dc:creator>
  <cp:keywords/>
  <dc:description/>
  <cp:lastModifiedBy>Harley Kidner</cp:lastModifiedBy>
  <cp:revision>59</cp:revision>
  <dcterms:created xsi:type="dcterms:W3CDTF">2024-01-11T21:54:08Z</dcterms:created>
  <dcterms:modified xsi:type="dcterms:W3CDTF">2024-02-21T21:39:51Z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