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94" r:id="rId5"/>
    <p:sldMasterId id="2147483706" r:id="rId6"/>
  </p:sldMasterIdLst>
  <p:notesMasterIdLst>
    <p:notesMasterId r:id="rId36"/>
  </p:notesMasterIdLst>
  <p:sldIdLst>
    <p:sldId id="2147471571" r:id="rId7"/>
    <p:sldId id="265" r:id="rId8"/>
    <p:sldId id="2147478237" r:id="rId9"/>
    <p:sldId id="2147471414" r:id="rId10"/>
    <p:sldId id="2147471499" r:id="rId11"/>
    <p:sldId id="2147471466" r:id="rId12"/>
    <p:sldId id="2147375334" r:id="rId13"/>
    <p:sldId id="2147375300" r:id="rId14"/>
    <p:sldId id="2147375315" r:id="rId15"/>
    <p:sldId id="2147471507" r:id="rId16"/>
    <p:sldId id="2147471508" r:id="rId17"/>
    <p:sldId id="2147375307" r:id="rId18"/>
    <p:sldId id="2147375322" r:id="rId19"/>
    <p:sldId id="2147375327" r:id="rId20"/>
    <p:sldId id="2147375330" r:id="rId21"/>
    <p:sldId id="2147375333" r:id="rId22"/>
    <p:sldId id="2147471509" r:id="rId23"/>
    <p:sldId id="259" r:id="rId24"/>
    <p:sldId id="2146847943" r:id="rId25"/>
    <p:sldId id="2146847947" r:id="rId26"/>
    <p:sldId id="2146847940" r:id="rId27"/>
    <p:sldId id="2147471467" r:id="rId28"/>
    <p:sldId id="2147375340" r:id="rId29"/>
    <p:sldId id="2147471572" r:id="rId30"/>
    <p:sldId id="2147471573" r:id="rId31"/>
    <p:sldId id="2147471514" r:id="rId32"/>
    <p:sldId id="2147471574" r:id="rId33"/>
    <p:sldId id="276" r:id="rId34"/>
    <p:sldId id="26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48" userDrawn="1">
          <p15:clr>
            <a:srgbClr val="A4A3A4"/>
          </p15:clr>
        </p15:guide>
        <p15:guide id="2" pos="3840" userDrawn="1">
          <p15:clr>
            <a:srgbClr val="A4A3A4"/>
          </p15:clr>
        </p15:guide>
        <p15:guide id="3" pos="71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80E1E611-09C8-A626-D19A-B9AAF581EA15}" name="Sharma, Mike" initials="SM" userId="S::mike.sharma@PHRI.CA::fcd312e1-e9b7-4935-a14a-05c77115ec19" providerId="AD"/>
  <p188:author id="{B8EE6C36-20C4-65E1-2DFE-451279FB28B0}" name="Vin Kalathiveetil" initials="VK" userId="S::vink@ushealthconnect.com::1aa2e0d2-9ff1-4f24-98ac-64b5f8166875" providerId="AD"/>
  <p188:author id="{4495DA5B-F2E9-FB19-2E22-2ECB4B4B7BBF}" name="Mike Brand" initials="MB" userId="S::mbrand@ushealthconnect.com::faed2f21-9fda-496e-bf6c-18009a9d051d" providerId="AD"/>
  <p188:author id="{0D3E8F6D-079D-90E1-BDDC-53E58A34EFC9}" name="John McGuire" initials="JM" userId="S::jmcguire@ushealthconnect.com::a260c3a6-323d-44f1-8ccf-baa6a40d9a7d" providerId="AD"/>
  <p188:author id="{0687B19D-8269-EC7C-2ED0-A643C948A569}"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44546A"/>
    <a:srgbClr val="001B2A"/>
    <a:srgbClr val="00539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227DD-11C8-8F4D-BE60-DB3378D6158C}" v="7" dt="2024-02-21T21:31:52.920"/>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9" autoAdjust="0"/>
    <p:restoredTop sz="94694" autoAdjust="0"/>
  </p:normalViewPr>
  <p:slideViewPr>
    <p:cSldViewPr snapToGrid="0">
      <p:cViewPr varScale="1">
        <p:scale>
          <a:sx n="117" d="100"/>
          <a:sy n="117" d="100"/>
        </p:scale>
        <p:origin x="960" y="168"/>
      </p:cViewPr>
      <p:guideLst>
        <p:guide orient="horz" pos="3048"/>
        <p:guide pos="3840"/>
        <p:guide pos="7104"/>
      </p:guideLst>
    </p:cSldViewPr>
  </p:slideViewPr>
  <p:notesTextViewPr>
    <p:cViewPr>
      <p:scale>
        <a:sx n="1" d="1"/>
        <a:sy n="1" d="1"/>
      </p:scale>
      <p:origin x="0" y="0"/>
    </p:cViewPr>
  </p:notesTextViewPr>
  <p:sorterViewPr>
    <p:cViewPr>
      <p:scale>
        <a:sx n="120" d="100"/>
        <a:sy n="120" d="100"/>
      </p:scale>
      <p:origin x="0" y="-37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F90227DD-11C8-8F4D-BE60-DB3378D6158C}"/>
    <pc:docChg chg="addSld delSld modSld">
      <pc:chgData name="Harley Kidner" userId="5b13863f-857f-45ba-b29d-d3555fa5f842" providerId="ADAL" clId="{F90227DD-11C8-8F4D-BE60-DB3378D6158C}" dt="2024-02-21T21:31:52.920" v="6"/>
      <pc:docMkLst>
        <pc:docMk/>
      </pc:docMkLst>
      <pc:sldChg chg="add del">
        <pc:chgData name="Harley Kidner" userId="5b13863f-857f-45ba-b29d-d3555fa5f842" providerId="ADAL" clId="{F90227DD-11C8-8F4D-BE60-DB3378D6158C}" dt="2024-02-21T21:31:52.920" v="6"/>
        <pc:sldMkLst>
          <pc:docMk/>
          <pc:sldMk cId="4258915580" sldId="264"/>
        </pc:sldMkLst>
      </pc:sldChg>
      <pc:sldChg chg="add del">
        <pc:chgData name="Harley Kidner" userId="5b13863f-857f-45ba-b29d-d3555fa5f842" providerId="ADAL" clId="{F90227DD-11C8-8F4D-BE60-DB3378D6158C}" dt="2024-02-21T21:31:38.058" v="3"/>
        <pc:sldMkLst>
          <pc:docMk/>
          <pc:sldMk cId="2600770121" sldId="265"/>
        </pc:sldMkLst>
      </pc:sldChg>
      <pc:sldChg chg="modSp">
        <pc:chgData name="Harley Kidner" userId="5b13863f-857f-45ba-b29d-d3555fa5f842" providerId="ADAL" clId="{F90227DD-11C8-8F4D-BE60-DB3378D6158C}" dt="2024-02-21T21:31:26.451" v="0" actId="18331"/>
        <pc:sldMkLst>
          <pc:docMk/>
          <pc:sldMk cId="0" sldId="2147375315"/>
        </pc:sldMkLst>
        <pc:picChg chg="mod">
          <ac:chgData name="Harley Kidner" userId="5b13863f-857f-45ba-b29d-d3555fa5f842" providerId="ADAL" clId="{F90227DD-11C8-8F4D-BE60-DB3378D6158C}" dt="2024-02-21T21:31:26.451" v="0" actId="18331"/>
          <ac:picMkLst>
            <pc:docMk/>
            <pc:sldMk cId="0" sldId="2147375315"/>
            <ac:picMk id="52" creationId="{97616102-8DAB-E3BB-2AD8-5948A77C0BB5}"/>
          </ac:picMkLst>
        </pc:picChg>
      </pc:sldChg>
      <pc:sldChg chg="add del">
        <pc:chgData name="Harley Kidner" userId="5b13863f-857f-45ba-b29d-d3555fa5f842" providerId="ADAL" clId="{F90227DD-11C8-8F4D-BE60-DB3378D6158C}" dt="2024-02-21T21:31:38.058" v="3"/>
        <pc:sldMkLst>
          <pc:docMk/>
          <pc:sldMk cId="3306514557" sldId="214747823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mhgfs04\Data\Client%20Files\J&amp;J%20%20%20(J)\Global%20(G)\Thrombosis%20(T)\THR%20(Thrombosis)\JGT-74262%20ESC%202022%20SSP%20LB%20oral\Drafts\Materials\IS%20bar%20chart%20-%20Slide12_PM_DT.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89630230210834E-2"/>
          <c:y val="6.3090317903516394E-2"/>
          <c:w val="0.89086363335515928"/>
          <c:h val="0.80377798299900294"/>
        </c:manualLayout>
      </c:layout>
      <c:barChart>
        <c:barDir val="col"/>
        <c:grouping val="clustered"/>
        <c:varyColors val="0"/>
        <c:ser>
          <c:idx val="0"/>
          <c:order val="0"/>
          <c:tx>
            <c:strRef>
              <c:f>Sheet1!$B$1</c:f>
              <c:strCache>
                <c:ptCount val="1"/>
                <c:pt idx="0">
                  <c:v>Series 1</c:v>
                </c:pt>
              </c:strCache>
            </c:strRef>
          </c:tx>
          <c:spPr>
            <a:solidFill>
              <a:srgbClr val="F58E87"/>
            </a:solidFill>
            <a:ln>
              <a:noFill/>
            </a:ln>
            <a:effectLst/>
          </c:spPr>
          <c:invertIfNegative val="0"/>
          <c:dPt>
            <c:idx val="3"/>
            <c:invertIfNegative val="0"/>
            <c:bubble3D val="0"/>
            <c:spPr>
              <a:solidFill>
                <a:srgbClr val="7030A0"/>
              </a:solidFill>
              <a:ln>
                <a:noFill/>
              </a:ln>
              <a:effectLst/>
            </c:spPr>
            <c:extLst>
              <c:ext xmlns:c16="http://schemas.microsoft.com/office/drawing/2014/chart" uri="{C3380CC4-5D6E-409C-BE32-E72D297353CC}">
                <c16:uniqueId val="{00000001-24D5-9440-862E-2C2DA6500DA6}"/>
              </c:ext>
            </c:extLst>
          </c:dPt>
          <c:dLbls>
            <c:dLbl>
              <c:idx val="0"/>
              <c:tx>
                <c:rich>
                  <a:bodyPr/>
                  <a:lstStyle/>
                  <a:p>
                    <a:fld id="{9AD95CE6-850F-5E46-BE35-6DC2E0EE0D1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D5-9440-862E-2C2DA6500DA6}"/>
                </c:ext>
              </c:extLst>
            </c:dLbl>
            <c:dLbl>
              <c:idx val="1"/>
              <c:tx>
                <c:rich>
                  <a:bodyPr/>
                  <a:lstStyle/>
                  <a:p>
                    <a:fld id="{3D093619-DC1F-6147-A146-7F898D20A044}" type="VALUE">
                      <a:rPr lang="en-US" smtClean="0"/>
                      <a:pPr/>
                      <a:t>[VALUE]</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D5-9440-862E-2C2DA6500DA6}"/>
                </c:ext>
              </c:extLst>
            </c:dLbl>
            <c:dLbl>
              <c:idx val="2"/>
              <c:tx>
                <c:rich>
                  <a:bodyPr/>
                  <a:lstStyle/>
                  <a:p>
                    <a:fld id="{76D3843D-F5FB-9343-B108-420F36C6AC6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4D5-9440-862E-2C2DA6500DA6}"/>
                </c:ext>
              </c:extLst>
            </c:dLbl>
            <c:dLbl>
              <c:idx val="3"/>
              <c:tx>
                <c:rich>
                  <a:bodyPr/>
                  <a:lstStyle/>
                  <a:p>
                    <a:fld id="{521D3F3C-3BAF-3A48-BE9D-26CF94AA97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D5-9440-862E-2C2DA6500D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Asundexian 10</c:v>
                </c:pt>
                <c:pt idx="1">
                  <c:v>Asundexian 20</c:v>
                </c:pt>
                <c:pt idx="2">
                  <c:v>Asundexian 50</c:v>
                </c:pt>
                <c:pt idx="3">
                  <c:v>Placebo</c:v>
                </c:pt>
              </c:strCache>
            </c:strRef>
          </c:cat>
          <c:val>
            <c:numRef>
              <c:f>Sheet1!$B$2:$B$5</c:f>
              <c:numCache>
                <c:formatCode>General</c:formatCode>
                <c:ptCount val="4"/>
                <c:pt idx="0">
                  <c:v>18.899999999999999</c:v>
                </c:pt>
                <c:pt idx="1">
                  <c:v>22</c:v>
                </c:pt>
                <c:pt idx="2">
                  <c:v>20.100000000000001</c:v>
                </c:pt>
                <c:pt idx="3">
                  <c:v>19.100000000000001</c:v>
                </c:pt>
              </c:numCache>
            </c:numRef>
          </c:val>
          <c:extLst>
            <c:ext xmlns:c16="http://schemas.microsoft.com/office/drawing/2014/chart" uri="{C3380CC4-5D6E-409C-BE32-E72D297353CC}">
              <c16:uniqueId val="{00000000-24D5-9440-862E-2C2DA6500DA6}"/>
            </c:ext>
          </c:extLst>
        </c:ser>
        <c:dLbls>
          <c:dLblPos val="outEnd"/>
          <c:showLegendKey val="0"/>
          <c:showVal val="1"/>
          <c:showCatName val="0"/>
          <c:showSerName val="0"/>
          <c:showPercent val="0"/>
          <c:showBubbleSize val="0"/>
        </c:dLbls>
        <c:gapWidth val="219"/>
        <c:overlap val="-27"/>
        <c:axId val="124211824"/>
        <c:axId val="169152928"/>
      </c:barChart>
      <c:catAx>
        <c:axId val="12421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152928"/>
        <c:crosses val="autoZero"/>
        <c:auto val="1"/>
        <c:lblAlgn val="ctr"/>
        <c:lblOffset val="100"/>
        <c:noMultiLvlLbl val="0"/>
      </c:catAx>
      <c:valAx>
        <c:axId val="169152928"/>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patients</a:t>
                </a:r>
              </a:p>
            </c:rich>
          </c:tx>
          <c:layout>
            <c:manualLayout>
              <c:xMode val="edge"/>
              <c:yMode val="edge"/>
              <c:x val="3.7525381340607544E-3"/>
              <c:y val="0.3377175868764060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211824"/>
        <c:crosses val="autoZero"/>
        <c:crossBetween val="between"/>
        <c:majorUnit val="1"/>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80565203954689E-2"/>
          <c:y val="5.4541384581331238E-2"/>
          <c:w val="0.92731943479604528"/>
          <c:h val="0.78292410551453995"/>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F48E87"/>
              </a:solidFill>
              <a:ln>
                <a:noFill/>
              </a:ln>
              <a:effectLst/>
            </c:spPr>
            <c:extLst>
              <c:ext xmlns:c16="http://schemas.microsoft.com/office/drawing/2014/chart" uri="{C3380CC4-5D6E-409C-BE32-E72D297353CC}">
                <c16:uniqueId val="{00000005-B20C-854D-842B-D5C0C4C8D1DE}"/>
              </c:ext>
            </c:extLst>
          </c:dPt>
          <c:dPt>
            <c:idx val="1"/>
            <c:invertIfNegative val="0"/>
            <c:bubble3D val="0"/>
            <c:spPr>
              <a:solidFill>
                <a:srgbClr val="F48E87"/>
              </a:solidFill>
              <a:ln>
                <a:noFill/>
              </a:ln>
              <a:effectLst/>
            </c:spPr>
            <c:extLst>
              <c:ext xmlns:c16="http://schemas.microsoft.com/office/drawing/2014/chart" uri="{C3380CC4-5D6E-409C-BE32-E72D297353CC}">
                <c16:uniqueId val="{00000006-B20C-854D-842B-D5C0C4C8D1DE}"/>
              </c:ext>
            </c:extLst>
          </c:dPt>
          <c:dPt>
            <c:idx val="2"/>
            <c:invertIfNegative val="0"/>
            <c:bubble3D val="0"/>
            <c:spPr>
              <a:solidFill>
                <a:srgbClr val="F48E87"/>
              </a:solidFill>
              <a:ln>
                <a:noFill/>
              </a:ln>
              <a:effectLst/>
            </c:spPr>
            <c:extLst>
              <c:ext xmlns:c16="http://schemas.microsoft.com/office/drawing/2014/chart" uri="{C3380CC4-5D6E-409C-BE32-E72D297353CC}">
                <c16:uniqueId val="{00000007-B20C-854D-842B-D5C0C4C8D1DE}"/>
              </c:ext>
            </c:extLst>
          </c:dPt>
          <c:dPt>
            <c:idx val="3"/>
            <c:invertIfNegative val="0"/>
            <c:bubble3D val="0"/>
            <c:spPr>
              <a:solidFill>
                <a:srgbClr val="552682"/>
              </a:solidFill>
              <a:ln>
                <a:solidFill>
                  <a:srgbClr val="552682"/>
                </a:solidFill>
              </a:ln>
              <a:effectLst/>
            </c:spPr>
            <c:extLst>
              <c:ext xmlns:c16="http://schemas.microsoft.com/office/drawing/2014/chart" uri="{C3380CC4-5D6E-409C-BE32-E72D297353CC}">
                <c16:uniqueId val="{00000004-B20C-854D-842B-D5C0C4C8D1DE}"/>
              </c:ext>
            </c:extLst>
          </c:dPt>
          <c:dLbls>
            <c:dLbl>
              <c:idx val="0"/>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DF199791-D805-6B41-8929-C3C0169E98DB}" type="VALUE">
                      <a:rPr lang="en-US" b="1" smtClean="0"/>
                      <a:pPr>
                        <a:defRPr b="1"/>
                      </a:pPr>
                      <a:t>[VALUE]</a:t>
                    </a:fld>
                    <a:r>
                      <a:rPr lang="en-US" b="1"/>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20C-854D-842B-D5C0C4C8D1DE}"/>
                </c:ext>
              </c:extLst>
            </c:dLbl>
            <c:dLbl>
              <c:idx val="1"/>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81921AC4-70C8-5041-AE50-BE36D29873AC}" type="VALUE">
                      <a:rPr lang="en-US" b="1" smtClean="0"/>
                      <a:pPr>
                        <a:defRPr b="1"/>
                      </a:pPr>
                      <a:t>[VALUE]</a:t>
                    </a:fld>
                    <a:r>
                      <a:rPr lang="en-US" b="1"/>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20C-854D-842B-D5C0C4C8D1DE}"/>
                </c:ext>
              </c:extLst>
            </c:dLbl>
            <c:dLbl>
              <c:idx val="2"/>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D74A39A5-0929-9B4E-B22E-892C4BDB9A82}" type="VALUE">
                      <a:rPr lang="en-US" b="1" smtClean="0"/>
                      <a:pPr>
                        <a:defRPr b="1"/>
                      </a:pPr>
                      <a:t>[VALUE]</a:t>
                    </a:fld>
                    <a:r>
                      <a:rPr lang="en-US" b="1"/>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20C-854D-842B-D5C0C4C8D1DE}"/>
                </c:ext>
              </c:extLst>
            </c:dLbl>
            <c:dLbl>
              <c:idx val="3"/>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r>
                      <a:rPr lang="en-US" b="1"/>
                      <a:t>8.3%</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20C-854D-842B-D5C0C4C8D1D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Asundexian 10</c:v>
                </c:pt>
                <c:pt idx="1">
                  <c:v>Asundexian 20</c:v>
                </c:pt>
                <c:pt idx="2">
                  <c:v>Asundexian 50</c:v>
                </c:pt>
                <c:pt idx="3">
                  <c:v>Placebo</c:v>
                </c:pt>
              </c:strCache>
            </c:strRef>
          </c:cat>
          <c:val>
            <c:numRef>
              <c:f>Sheet1!$B$2:$B$5</c:f>
              <c:numCache>
                <c:formatCode>General</c:formatCode>
                <c:ptCount val="4"/>
                <c:pt idx="0">
                  <c:v>7.7</c:v>
                </c:pt>
                <c:pt idx="1">
                  <c:v>6.2</c:v>
                </c:pt>
                <c:pt idx="2">
                  <c:v>5.4</c:v>
                </c:pt>
                <c:pt idx="3">
                  <c:v>8.3000000000000007</c:v>
                </c:pt>
              </c:numCache>
            </c:numRef>
          </c:val>
          <c:extLst>
            <c:ext xmlns:c16="http://schemas.microsoft.com/office/drawing/2014/chart" uri="{C3380CC4-5D6E-409C-BE32-E72D297353CC}">
              <c16:uniqueId val="{00000000-B20C-854D-842B-D5C0C4C8D1DE}"/>
            </c:ext>
          </c:extLst>
        </c:ser>
        <c:dLbls>
          <c:dLblPos val="outEnd"/>
          <c:showLegendKey val="0"/>
          <c:showVal val="1"/>
          <c:showCatName val="0"/>
          <c:showSerName val="0"/>
          <c:showPercent val="0"/>
          <c:showBubbleSize val="0"/>
        </c:dLbls>
        <c:gapWidth val="219"/>
        <c:overlap val="-27"/>
        <c:axId val="125586960"/>
        <c:axId val="124998656"/>
      </c:barChart>
      <c:catAx>
        <c:axId val="12558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98656"/>
        <c:crosses val="autoZero"/>
        <c:auto val="1"/>
        <c:lblAlgn val="ctr"/>
        <c:lblOffset val="100"/>
        <c:noMultiLvlLbl val="0"/>
      </c:catAx>
      <c:valAx>
        <c:axId val="124998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586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03401642241769"/>
          <c:y val="6.3090317903516394E-2"/>
          <c:w val="0.86296598357758214"/>
          <c:h val="0.77870276206869704"/>
        </c:manualLayout>
      </c:layout>
      <c:barChart>
        <c:barDir val="col"/>
        <c:grouping val="clustered"/>
        <c:varyColors val="0"/>
        <c:ser>
          <c:idx val="0"/>
          <c:order val="0"/>
          <c:tx>
            <c:strRef>
              <c:f>Sheet1!$B$1</c:f>
              <c:strCache>
                <c:ptCount val="1"/>
                <c:pt idx="0">
                  <c:v>Series 1</c:v>
                </c:pt>
              </c:strCache>
            </c:strRef>
          </c:tx>
          <c:spPr>
            <a:solidFill>
              <a:srgbClr val="F58E87"/>
            </a:solidFill>
            <a:ln>
              <a:noFill/>
            </a:ln>
            <a:effectLst/>
          </c:spPr>
          <c:invertIfNegative val="0"/>
          <c:dPt>
            <c:idx val="1"/>
            <c:invertIfNegative val="0"/>
            <c:bubble3D val="0"/>
            <c:spPr>
              <a:solidFill>
                <a:srgbClr val="552682"/>
              </a:solidFill>
              <a:ln>
                <a:noFill/>
              </a:ln>
              <a:effectLst/>
            </c:spPr>
            <c:extLst>
              <c:ext xmlns:c16="http://schemas.microsoft.com/office/drawing/2014/chart" uri="{C3380CC4-5D6E-409C-BE32-E72D297353CC}">
                <c16:uniqueId val="{00000003-24D5-9440-862E-2C2DA6500DA6}"/>
              </c:ext>
            </c:extLst>
          </c:dPt>
          <c:dPt>
            <c:idx val="3"/>
            <c:invertIfNegative val="0"/>
            <c:bubble3D val="0"/>
            <c:spPr>
              <a:solidFill>
                <a:srgbClr val="7030A0"/>
              </a:solidFill>
              <a:ln>
                <a:noFill/>
              </a:ln>
              <a:effectLst/>
            </c:spPr>
            <c:extLst>
              <c:ext xmlns:c16="http://schemas.microsoft.com/office/drawing/2014/chart" uri="{C3380CC4-5D6E-409C-BE32-E72D297353CC}">
                <c16:uniqueId val="{00000001-24D5-9440-862E-2C2DA6500DA6}"/>
              </c:ext>
            </c:extLst>
          </c:dPt>
          <c:dLbls>
            <c:dLbl>
              <c:idx val="0"/>
              <c:tx>
                <c:rich>
                  <a:bodyPr/>
                  <a:lstStyle/>
                  <a:p>
                    <a:fld id="{9AD95CE6-850F-5E46-BE35-6DC2E0EE0D1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D5-9440-862E-2C2DA6500DA6}"/>
                </c:ext>
              </c:extLst>
            </c:dLbl>
            <c:dLbl>
              <c:idx val="1"/>
              <c:tx>
                <c:rich>
                  <a:bodyPr/>
                  <a:lstStyle/>
                  <a:p>
                    <a:fld id="{3D093619-DC1F-6147-A146-7F898D20A044}"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D5-9440-862E-2C2DA6500DA6}"/>
                </c:ext>
              </c:extLst>
            </c:dLbl>
            <c:dLbl>
              <c:idx val="2"/>
              <c:tx>
                <c:rich>
                  <a:bodyPr/>
                  <a:lstStyle/>
                  <a:p>
                    <a:fld id="{76D3843D-F5FB-9343-B108-420F36C6AC6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4D5-9440-862E-2C2DA6500DA6}"/>
                </c:ext>
              </c:extLst>
            </c:dLbl>
            <c:dLbl>
              <c:idx val="3"/>
              <c:tx>
                <c:rich>
                  <a:bodyPr/>
                  <a:lstStyle/>
                  <a:p>
                    <a:fld id="{521D3F3C-3BAF-3A48-BE9D-26CF94AA97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D5-9440-862E-2C2DA6500D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Asundexian 50</c:v>
                </c:pt>
                <c:pt idx="1">
                  <c:v>Placebo</c:v>
                </c:pt>
              </c:strCache>
            </c:strRef>
          </c:cat>
          <c:val>
            <c:numRef>
              <c:f>Sheet1!$B$2:$B$3</c:f>
              <c:numCache>
                <c:formatCode>General</c:formatCode>
                <c:ptCount val="2"/>
                <c:pt idx="0">
                  <c:v>9</c:v>
                </c:pt>
                <c:pt idx="1">
                  <c:v>15.8</c:v>
                </c:pt>
              </c:numCache>
            </c:numRef>
          </c:val>
          <c:extLst>
            <c:ext xmlns:c16="http://schemas.microsoft.com/office/drawing/2014/chart" uri="{C3380CC4-5D6E-409C-BE32-E72D297353CC}">
              <c16:uniqueId val="{00000000-24D5-9440-862E-2C2DA6500DA6}"/>
            </c:ext>
          </c:extLst>
        </c:ser>
        <c:dLbls>
          <c:dLblPos val="outEnd"/>
          <c:showLegendKey val="0"/>
          <c:showVal val="1"/>
          <c:showCatName val="0"/>
          <c:showSerName val="0"/>
          <c:showPercent val="0"/>
          <c:showBubbleSize val="0"/>
        </c:dLbls>
        <c:gapWidth val="219"/>
        <c:overlap val="-27"/>
        <c:axId val="124211824"/>
        <c:axId val="169152928"/>
      </c:barChart>
      <c:catAx>
        <c:axId val="12421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152928"/>
        <c:crosses val="autoZero"/>
        <c:auto val="1"/>
        <c:lblAlgn val="ctr"/>
        <c:lblOffset val="100"/>
        <c:noMultiLvlLbl val="0"/>
      </c:catAx>
      <c:valAx>
        <c:axId val="16915292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patients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211824"/>
        <c:crosses val="autoZero"/>
        <c:crossBetween val="between"/>
        <c:majorUnit val="2"/>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20531052105322"/>
          <c:y val="6.3090317903516394E-2"/>
          <c:w val="0.8723056024078133"/>
          <c:h val="0.80600605483789201"/>
        </c:manualLayout>
      </c:layout>
      <c:barChart>
        <c:barDir val="col"/>
        <c:grouping val="clustered"/>
        <c:varyColors val="0"/>
        <c:ser>
          <c:idx val="0"/>
          <c:order val="0"/>
          <c:tx>
            <c:strRef>
              <c:f>Sheet1!$B$1</c:f>
              <c:strCache>
                <c:ptCount val="1"/>
                <c:pt idx="0">
                  <c:v>Series 1</c:v>
                </c:pt>
              </c:strCache>
            </c:strRef>
          </c:tx>
          <c:spPr>
            <a:solidFill>
              <a:srgbClr val="F58E87"/>
            </a:solidFill>
            <a:ln>
              <a:noFill/>
            </a:ln>
            <a:effectLst/>
          </c:spPr>
          <c:invertIfNegative val="0"/>
          <c:dPt>
            <c:idx val="1"/>
            <c:invertIfNegative val="0"/>
            <c:bubble3D val="0"/>
            <c:spPr>
              <a:solidFill>
                <a:srgbClr val="552682"/>
              </a:solidFill>
              <a:ln>
                <a:noFill/>
              </a:ln>
              <a:effectLst/>
            </c:spPr>
            <c:extLst>
              <c:ext xmlns:c16="http://schemas.microsoft.com/office/drawing/2014/chart" uri="{C3380CC4-5D6E-409C-BE32-E72D297353CC}">
                <c16:uniqueId val="{00000001-7996-C840-8009-B3799545E899}"/>
              </c:ext>
            </c:extLst>
          </c:dPt>
          <c:dPt>
            <c:idx val="3"/>
            <c:invertIfNegative val="0"/>
            <c:bubble3D val="0"/>
            <c:spPr>
              <a:solidFill>
                <a:srgbClr val="7030A0"/>
              </a:solidFill>
              <a:ln>
                <a:noFill/>
              </a:ln>
              <a:effectLst/>
            </c:spPr>
            <c:extLst>
              <c:ext xmlns:c16="http://schemas.microsoft.com/office/drawing/2014/chart" uri="{C3380CC4-5D6E-409C-BE32-E72D297353CC}">
                <c16:uniqueId val="{00000003-7996-C840-8009-B3799545E899}"/>
              </c:ext>
            </c:extLst>
          </c:dPt>
          <c:dLbls>
            <c:dLbl>
              <c:idx val="0"/>
              <c:tx>
                <c:rich>
                  <a:bodyPr/>
                  <a:lstStyle/>
                  <a:p>
                    <a:fld id="{9AD95CE6-850F-5E46-BE35-6DC2E0EE0D1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996-C840-8009-B3799545E899}"/>
                </c:ext>
              </c:extLst>
            </c:dLbl>
            <c:dLbl>
              <c:idx val="1"/>
              <c:tx>
                <c:rich>
                  <a:bodyPr/>
                  <a:lstStyle/>
                  <a:p>
                    <a:fld id="{3D093619-DC1F-6147-A146-7F898D20A044}"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96-C840-8009-B3799545E899}"/>
                </c:ext>
              </c:extLst>
            </c:dLbl>
            <c:dLbl>
              <c:idx val="2"/>
              <c:tx>
                <c:rich>
                  <a:bodyPr/>
                  <a:lstStyle/>
                  <a:p>
                    <a:fld id="{76D3843D-F5FB-9343-B108-420F36C6AC6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996-C840-8009-B3799545E899}"/>
                </c:ext>
              </c:extLst>
            </c:dLbl>
            <c:dLbl>
              <c:idx val="3"/>
              <c:tx>
                <c:rich>
                  <a:bodyPr/>
                  <a:lstStyle/>
                  <a:p>
                    <a:fld id="{521D3F3C-3BAF-3A48-BE9D-26CF94AA97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996-C840-8009-B3799545E8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Asundexian 50</c:v>
                </c:pt>
                <c:pt idx="1">
                  <c:v>Placebo</c:v>
                </c:pt>
              </c:strCache>
            </c:strRef>
          </c:cat>
          <c:val>
            <c:numRef>
              <c:f>Sheet1!$B$2:$B$3</c:f>
              <c:numCache>
                <c:formatCode>General</c:formatCode>
                <c:ptCount val="2"/>
                <c:pt idx="0">
                  <c:v>3.1</c:v>
                </c:pt>
                <c:pt idx="1">
                  <c:v>8.1</c:v>
                </c:pt>
              </c:numCache>
            </c:numRef>
          </c:val>
          <c:extLst>
            <c:ext xmlns:c16="http://schemas.microsoft.com/office/drawing/2014/chart" uri="{C3380CC4-5D6E-409C-BE32-E72D297353CC}">
              <c16:uniqueId val="{00000006-7996-C840-8009-B3799545E899}"/>
            </c:ext>
          </c:extLst>
        </c:ser>
        <c:dLbls>
          <c:dLblPos val="outEnd"/>
          <c:showLegendKey val="0"/>
          <c:showVal val="1"/>
          <c:showCatName val="0"/>
          <c:showSerName val="0"/>
          <c:showPercent val="0"/>
          <c:showBubbleSize val="0"/>
        </c:dLbls>
        <c:gapWidth val="219"/>
        <c:overlap val="-27"/>
        <c:axId val="124211824"/>
        <c:axId val="169152928"/>
      </c:barChart>
      <c:catAx>
        <c:axId val="12421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152928"/>
        <c:crosses val="autoZero"/>
        <c:auto val="1"/>
        <c:lblAlgn val="ctr"/>
        <c:lblOffset val="100"/>
        <c:noMultiLvlLbl val="0"/>
      </c:catAx>
      <c:valAx>
        <c:axId val="169152928"/>
        <c:scaling>
          <c:orientation val="minMax"/>
          <c:max val="9"/>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patients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211824"/>
        <c:crosses val="autoZero"/>
        <c:crossBetween val="between"/>
        <c:majorUnit val="2"/>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68754755047621"/>
          <c:y val="6.6992656794966465E-2"/>
          <c:w val="0.86131245244952381"/>
          <c:h val="0.82372989730468249"/>
        </c:manualLayout>
      </c:layout>
      <c:barChart>
        <c:barDir val="col"/>
        <c:grouping val="clustered"/>
        <c:varyColors val="0"/>
        <c:ser>
          <c:idx val="0"/>
          <c:order val="0"/>
          <c:tx>
            <c:strRef>
              <c:f>Sheet1!$B$1</c:f>
              <c:strCache>
                <c:ptCount val="1"/>
                <c:pt idx="0">
                  <c:v>Series 1</c:v>
                </c:pt>
              </c:strCache>
            </c:strRef>
          </c:tx>
          <c:spPr>
            <a:solidFill>
              <a:srgbClr val="F58E87"/>
            </a:solidFill>
            <a:ln>
              <a:noFill/>
            </a:ln>
            <a:effectLst/>
          </c:spPr>
          <c:invertIfNegative val="0"/>
          <c:dPt>
            <c:idx val="3"/>
            <c:invertIfNegative val="0"/>
            <c:bubble3D val="0"/>
            <c:spPr>
              <a:solidFill>
                <a:srgbClr val="F18B85"/>
              </a:solidFill>
              <a:ln>
                <a:noFill/>
              </a:ln>
              <a:effectLst/>
            </c:spPr>
            <c:extLst>
              <c:ext xmlns:c16="http://schemas.microsoft.com/office/drawing/2014/chart" uri="{C3380CC4-5D6E-409C-BE32-E72D297353CC}">
                <c16:uniqueId val="{00000001-7CF1-844F-90D6-184539415F88}"/>
              </c:ext>
            </c:extLst>
          </c:dPt>
          <c:dPt>
            <c:idx val="4"/>
            <c:invertIfNegative val="0"/>
            <c:bubble3D val="0"/>
            <c:spPr>
              <a:solidFill>
                <a:srgbClr val="552682"/>
              </a:solidFill>
              <a:ln>
                <a:solidFill>
                  <a:srgbClr val="552682"/>
                </a:solidFill>
              </a:ln>
              <a:effectLst/>
            </c:spPr>
            <c:extLst>
              <c:ext xmlns:c16="http://schemas.microsoft.com/office/drawing/2014/chart" uri="{C3380CC4-5D6E-409C-BE32-E72D297353CC}">
                <c16:uniqueId val="{00000003-7CF1-844F-90D6-184539415F88}"/>
              </c:ext>
            </c:extLst>
          </c:dPt>
          <c:dLbls>
            <c:dLbl>
              <c:idx val="0"/>
              <c:tx>
                <c:rich>
                  <a:bodyPr/>
                  <a:lstStyle/>
                  <a:p>
                    <a:fld id="{9AD95CE6-850F-5E46-BE35-6DC2E0EE0D1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CF1-844F-90D6-184539415F88}"/>
                </c:ext>
              </c:extLst>
            </c:dLbl>
            <c:dLbl>
              <c:idx val="1"/>
              <c:tx>
                <c:rich>
                  <a:bodyPr/>
                  <a:lstStyle/>
                  <a:p>
                    <a:fld id="{3D093619-DC1F-6147-A146-7F898D20A044}"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CF1-844F-90D6-184539415F88}"/>
                </c:ext>
              </c:extLst>
            </c:dLbl>
            <c:dLbl>
              <c:idx val="2"/>
              <c:tx>
                <c:rich>
                  <a:bodyPr/>
                  <a:lstStyle/>
                  <a:p>
                    <a:fld id="{76D3843D-F5FB-9343-B108-420F36C6AC6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CF1-844F-90D6-184539415F88}"/>
                </c:ext>
              </c:extLst>
            </c:dLbl>
            <c:dLbl>
              <c:idx val="3"/>
              <c:tx>
                <c:rich>
                  <a:bodyPr/>
                  <a:lstStyle/>
                  <a:p>
                    <a:fld id="{521D3F3C-3BAF-3A48-BE9D-26CF94AA97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F1-844F-90D6-184539415F88}"/>
                </c:ext>
              </c:extLst>
            </c:dLbl>
            <c:dLbl>
              <c:idx val="4"/>
              <c:tx>
                <c:rich>
                  <a:bodyPr/>
                  <a:lstStyle/>
                  <a:p>
                    <a:fld id="{83AE6A1D-ACF1-984D-8B1E-4C06A6B80A5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CF1-844F-90D6-184539415F8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ASU 10</c:v>
                </c:pt>
                <c:pt idx="1">
                  <c:v>ASU 20</c:v>
                </c:pt>
                <c:pt idx="2">
                  <c:v>ASU 50</c:v>
                </c:pt>
                <c:pt idx="3">
                  <c:v>ASU pooled </c:v>
                </c:pt>
                <c:pt idx="4">
                  <c:v>Placebo</c:v>
                </c:pt>
              </c:strCache>
            </c:strRef>
          </c:cat>
          <c:val>
            <c:numRef>
              <c:f>Sheet1!$B$2:$B$6</c:f>
              <c:numCache>
                <c:formatCode>General</c:formatCode>
                <c:ptCount val="5"/>
                <c:pt idx="0">
                  <c:v>4.3</c:v>
                </c:pt>
                <c:pt idx="1">
                  <c:v>3.1</c:v>
                </c:pt>
                <c:pt idx="2">
                  <c:v>4.3</c:v>
                </c:pt>
                <c:pt idx="3">
                  <c:v>3.9</c:v>
                </c:pt>
                <c:pt idx="4">
                  <c:v>2.4</c:v>
                </c:pt>
              </c:numCache>
            </c:numRef>
          </c:val>
          <c:extLst>
            <c:ext xmlns:c16="http://schemas.microsoft.com/office/drawing/2014/chart" uri="{C3380CC4-5D6E-409C-BE32-E72D297353CC}">
              <c16:uniqueId val="{00000007-7CF1-844F-90D6-184539415F88}"/>
            </c:ext>
          </c:extLst>
        </c:ser>
        <c:dLbls>
          <c:dLblPos val="outEnd"/>
          <c:showLegendKey val="0"/>
          <c:showVal val="1"/>
          <c:showCatName val="0"/>
          <c:showSerName val="0"/>
          <c:showPercent val="0"/>
          <c:showBubbleSize val="0"/>
        </c:dLbls>
        <c:gapWidth val="219"/>
        <c:overlap val="-27"/>
        <c:axId val="124211824"/>
        <c:axId val="169152928"/>
      </c:barChart>
      <c:catAx>
        <c:axId val="12421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69152928"/>
        <c:crosses val="autoZero"/>
        <c:auto val="1"/>
        <c:lblAlgn val="ctr"/>
        <c:lblOffset val="100"/>
        <c:noMultiLvlLbl val="0"/>
      </c:catAx>
      <c:valAx>
        <c:axId val="16915292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dirty="0"/>
                  <a:t>% of patients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211824"/>
        <c:crosses val="autoZero"/>
        <c:crossBetween val="between"/>
        <c:majorUnit val="1"/>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33423289750224"/>
          <c:y val="5.0279743804808284E-2"/>
          <c:w val="0.85031943188512538"/>
          <c:h val="0.85048586337829013"/>
        </c:manualLayout>
      </c:layout>
      <c:barChart>
        <c:barDir val="col"/>
        <c:grouping val="clustered"/>
        <c:varyColors val="0"/>
        <c:ser>
          <c:idx val="0"/>
          <c:order val="0"/>
          <c:tx>
            <c:strRef>
              <c:f>Sheet1!$B$1</c:f>
              <c:strCache>
                <c:ptCount val="1"/>
                <c:pt idx="0">
                  <c:v>Series 1</c:v>
                </c:pt>
              </c:strCache>
            </c:strRef>
          </c:tx>
          <c:spPr>
            <a:solidFill>
              <a:srgbClr val="F58E87"/>
            </a:solidFill>
            <a:ln>
              <a:noFill/>
            </a:ln>
            <a:effectLst/>
          </c:spPr>
          <c:invertIfNegative val="0"/>
          <c:dPt>
            <c:idx val="3"/>
            <c:invertIfNegative val="0"/>
            <c:bubble3D val="0"/>
            <c:spPr>
              <a:solidFill>
                <a:srgbClr val="F18B85"/>
              </a:solidFill>
              <a:ln>
                <a:noFill/>
              </a:ln>
              <a:effectLst/>
            </c:spPr>
            <c:extLst>
              <c:ext xmlns:c16="http://schemas.microsoft.com/office/drawing/2014/chart" uri="{C3380CC4-5D6E-409C-BE32-E72D297353CC}">
                <c16:uniqueId val="{00000001-582F-4EFC-A4A0-C56FF3A58887}"/>
              </c:ext>
            </c:extLst>
          </c:dPt>
          <c:dPt>
            <c:idx val="4"/>
            <c:invertIfNegative val="0"/>
            <c:bubble3D val="0"/>
            <c:spPr>
              <a:solidFill>
                <a:srgbClr val="552682"/>
              </a:solidFill>
              <a:ln>
                <a:solidFill>
                  <a:srgbClr val="552682"/>
                </a:solidFill>
              </a:ln>
              <a:effectLst/>
            </c:spPr>
            <c:extLst>
              <c:ext xmlns:c16="http://schemas.microsoft.com/office/drawing/2014/chart" uri="{C3380CC4-5D6E-409C-BE32-E72D297353CC}">
                <c16:uniqueId val="{00000003-582F-4EFC-A4A0-C56FF3A58887}"/>
              </c:ext>
            </c:extLst>
          </c:dPt>
          <c:dLbls>
            <c:dLbl>
              <c:idx val="0"/>
              <c:tx>
                <c:rich>
                  <a:bodyPr/>
                  <a:lstStyle/>
                  <a:p>
                    <a:r>
                      <a:rPr lang="en-US" dirty="0"/>
                      <a:t>8.3%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82F-4EFC-A4A0-C56FF3A58887}"/>
                </c:ext>
              </c:extLst>
            </c:dLbl>
            <c:dLbl>
              <c:idx val="1"/>
              <c:tx>
                <c:rich>
                  <a:bodyPr/>
                  <a:lstStyle/>
                  <a:p>
                    <a:r>
                      <a:rPr lang="en-US" dirty="0"/>
                      <a:t>10.8%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82F-4EFC-A4A0-C56FF3A58887}"/>
                </c:ext>
              </c:extLst>
            </c:dLbl>
            <c:dLbl>
              <c:idx val="2"/>
              <c:tx>
                <c:rich>
                  <a:bodyPr/>
                  <a:lstStyle/>
                  <a:p>
                    <a:r>
                      <a:rPr lang="en-US" dirty="0"/>
                      <a:t>10.8%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82F-4EFC-A4A0-C56FF3A58887}"/>
                </c:ext>
              </c:extLst>
            </c:dLbl>
            <c:dLbl>
              <c:idx val="3"/>
              <c:tx>
                <c:rich>
                  <a:bodyPr/>
                  <a:lstStyle/>
                  <a:p>
                    <a:r>
                      <a:rPr lang="en-US" dirty="0"/>
                      <a:t>10.0%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82F-4EFC-A4A0-C56FF3A58887}"/>
                </c:ext>
              </c:extLst>
            </c:dLbl>
            <c:dLbl>
              <c:idx val="4"/>
              <c:tx>
                <c:rich>
                  <a:bodyPr/>
                  <a:lstStyle/>
                  <a:p>
                    <a:r>
                      <a:rPr lang="en-US" dirty="0"/>
                      <a:t>10.0%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82F-4EFC-A4A0-C56FF3A5888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ASU 10</c:v>
                </c:pt>
                <c:pt idx="1">
                  <c:v>ASU 20</c:v>
                </c:pt>
                <c:pt idx="2">
                  <c:v>ASU 50</c:v>
                </c:pt>
                <c:pt idx="3">
                  <c:v>ASU pooled </c:v>
                </c:pt>
                <c:pt idx="4">
                  <c:v>Placebo</c:v>
                </c:pt>
              </c:strCache>
            </c:strRef>
          </c:cat>
          <c:val>
            <c:numRef>
              <c:f>Sheet1!$B$2:$B$6</c:f>
              <c:numCache>
                <c:formatCode>General</c:formatCode>
                <c:ptCount val="5"/>
                <c:pt idx="0">
                  <c:v>8.31</c:v>
                </c:pt>
                <c:pt idx="1">
                  <c:v>10.76</c:v>
                </c:pt>
                <c:pt idx="2">
                  <c:v>10.84</c:v>
                </c:pt>
                <c:pt idx="3">
                  <c:v>9.9700000000000006</c:v>
                </c:pt>
                <c:pt idx="4">
                  <c:v>9.73</c:v>
                </c:pt>
              </c:numCache>
            </c:numRef>
          </c:val>
          <c:extLst>
            <c:ext xmlns:c16="http://schemas.microsoft.com/office/drawing/2014/chart" uri="{C3380CC4-5D6E-409C-BE32-E72D297353CC}">
              <c16:uniqueId val="{00000007-582F-4EFC-A4A0-C56FF3A58887}"/>
            </c:ext>
          </c:extLst>
        </c:ser>
        <c:dLbls>
          <c:dLblPos val="outEnd"/>
          <c:showLegendKey val="0"/>
          <c:showVal val="1"/>
          <c:showCatName val="0"/>
          <c:showSerName val="0"/>
          <c:showPercent val="0"/>
          <c:showBubbleSize val="0"/>
        </c:dLbls>
        <c:gapWidth val="219"/>
        <c:overlap val="-27"/>
        <c:axId val="124211824"/>
        <c:axId val="169152928"/>
      </c:barChart>
      <c:catAx>
        <c:axId val="12421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69152928"/>
        <c:crosses val="autoZero"/>
        <c:auto val="1"/>
        <c:lblAlgn val="ctr"/>
        <c:lblOffset val="100"/>
        <c:noMultiLvlLbl val="0"/>
      </c:catAx>
      <c:valAx>
        <c:axId val="16915292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dirty="0"/>
                  <a:t>% of patients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211824"/>
        <c:crosses val="autoZero"/>
        <c:crossBetween val="between"/>
        <c:majorUnit val="2"/>
        <c:min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Ischemic stroke incidence rate (95% CI; %)</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E96B-4B20-B809-83905110785D}"/>
              </c:ext>
            </c:extLst>
          </c:dPt>
          <c:dPt>
            <c:idx val="1"/>
            <c:invertIfNegative val="0"/>
            <c:bubble3D val="0"/>
            <c:spPr>
              <a:solidFill>
                <a:srgbClr val="00477F"/>
              </a:solidFill>
              <a:ln>
                <a:noFill/>
              </a:ln>
              <a:effectLst/>
            </c:spPr>
            <c:extLst>
              <c:ext xmlns:c16="http://schemas.microsoft.com/office/drawing/2014/chart" uri="{C3380CC4-5D6E-409C-BE32-E72D297353CC}">
                <c16:uniqueId val="{00000002-E96B-4B20-B809-83905110785D}"/>
              </c:ext>
            </c:extLst>
          </c:dPt>
          <c:dPt>
            <c:idx val="2"/>
            <c:invertIfNegative val="0"/>
            <c:bubble3D val="0"/>
            <c:spPr>
              <a:solidFill>
                <a:srgbClr val="0B2E4C"/>
              </a:solidFill>
              <a:ln>
                <a:noFill/>
              </a:ln>
              <a:effectLst/>
            </c:spPr>
            <c:extLst>
              <c:ext xmlns:c16="http://schemas.microsoft.com/office/drawing/2014/chart" uri="{C3380CC4-5D6E-409C-BE32-E72D297353CC}">
                <c16:uniqueId val="{00000003-E96B-4B20-B809-83905110785D}"/>
              </c:ext>
            </c:extLst>
          </c:dPt>
          <c:dPt>
            <c:idx val="3"/>
            <c:invertIfNegative val="0"/>
            <c:bubble3D val="0"/>
            <c:spPr>
              <a:solidFill>
                <a:srgbClr val="0B2E4C"/>
              </a:solidFill>
              <a:ln>
                <a:noFill/>
              </a:ln>
              <a:effectLst/>
            </c:spPr>
            <c:extLst>
              <c:ext xmlns:c16="http://schemas.microsoft.com/office/drawing/2014/chart" uri="{C3380CC4-5D6E-409C-BE32-E72D297353CC}">
                <c16:uniqueId val="{00000004-E96B-4B20-B809-83905110785D}"/>
              </c:ext>
            </c:extLst>
          </c:dPt>
          <c:dPt>
            <c:idx val="4"/>
            <c:invertIfNegative val="0"/>
            <c:bubble3D val="0"/>
            <c:spPr>
              <a:solidFill>
                <a:srgbClr val="0B2E4C"/>
              </a:solidFill>
              <a:ln>
                <a:noFill/>
              </a:ln>
              <a:effectLst/>
            </c:spPr>
            <c:extLst>
              <c:ext xmlns:c16="http://schemas.microsoft.com/office/drawing/2014/chart" uri="{C3380CC4-5D6E-409C-BE32-E72D297353CC}">
                <c16:uniqueId val="{00000005-E96B-4B20-B809-83905110785D}"/>
              </c:ext>
            </c:extLst>
          </c:dPt>
          <c:dPt>
            <c:idx val="5"/>
            <c:invertIfNegative val="0"/>
            <c:bubble3D val="0"/>
            <c:spPr>
              <a:solidFill>
                <a:srgbClr val="0B2E4C"/>
              </a:solidFill>
              <a:ln>
                <a:noFill/>
              </a:ln>
              <a:effectLst/>
            </c:spPr>
            <c:extLst>
              <c:ext xmlns:c16="http://schemas.microsoft.com/office/drawing/2014/chart" uri="{C3380CC4-5D6E-409C-BE32-E72D297353CC}">
                <c16:uniqueId val="{00000006-E96B-4B20-B809-83905110785D}"/>
              </c:ext>
            </c:extLst>
          </c:dPt>
          <c:dLbls>
            <c:dLbl>
              <c:idx val="0"/>
              <c:layout>
                <c:manualLayout>
                  <c:x val="-3.139222983501693E-17"/>
                  <c:y val="-0.11818181818181822"/>
                </c:manualLayout>
              </c:layout>
              <c:tx>
                <c:rich>
                  <a:bodyPr/>
                  <a:lstStyle/>
                  <a:p>
                    <a:fld id="{AA52D85F-C6E1-4D8E-BF76-2D1B71C348BE}"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96B-4B20-B809-83905110785D}"/>
                </c:ext>
              </c:extLst>
            </c:dLbl>
            <c:dLbl>
              <c:idx val="1"/>
              <c:layout>
                <c:manualLayout>
                  <c:x val="-6.278445967003386E-17"/>
                  <c:y val="-0.1454545454545455"/>
                </c:manualLayout>
              </c:layout>
              <c:tx>
                <c:rich>
                  <a:bodyPr/>
                  <a:lstStyle/>
                  <a:p>
                    <a:fld id="{FF2E7C6E-C235-4D5A-9AC9-D751479EDABF}"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96B-4B20-B809-83905110785D}"/>
                </c:ext>
              </c:extLst>
            </c:dLbl>
            <c:dLbl>
              <c:idx val="2"/>
              <c:layout>
                <c:manualLayout>
                  <c:x val="-6.278445967003386E-17"/>
                  <c:y val="-0.1409090909090909"/>
                </c:manualLayout>
              </c:layout>
              <c:tx>
                <c:rich>
                  <a:bodyPr/>
                  <a:lstStyle/>
                  <a:p>
                    <a:fld id="{9030929E-8013-42B0-B0AD-7DC3ADF1869A}"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96B-4B20-B809-83905110785D}"/>
                </c:ext>
              </c:extLst>
            </c:dLbl>
            <c:dLbl>
              <c:idx val="3"/>
              <c:layout>
                <c:manualLayout>
                  <c:x val="0"/>
                  <c:y val="-0.13677995626718489"/>
                </c:manualLayout>
              </c:layout>
              <c:tx>
                <c:rich>
                  <a:bodyPr/>
                  <a:lstStyle/>
                  <a:p>
                    <a:fld id="{F0C4EC68-2B5B-451C-984B-30DDF1F8731E}"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96B-4B20-B809-83905110785D}"/>
                </c:ext>
              </c:extLst>
            </c:dLbl>
            <c:dLbl>
              <c:idx val="4"/>
              <c:layout>
                <c:manualLayout>
                  <c:x val="0"/>
                  <c:y val="-0.13636363636363635"/>
                </c:manualLayout>
              </c:layout>
              <c:tx>
                <c:rich>
                  <a:bodyPr/>
                  <a:lstStyle/>
                  <a:p>
                    <a:fld id="{5F0B32CB-C539-4A04-A569-4C9070786CBD}"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96B-4B20-B809-83905110785D}"/>
                </c:ext>
              </c:extLst>
            </c:dLbl>
            <c:dLbl>
              <c:idx val="5"/>
              <c:layout>
                <c:manualLayout>
                  <c:x val="-1.2556891934006772E-16"/>
                  <c:y val="-0.17272740202973563"/>
                </c:manualLayout>
              </c:layout>
              <c:tx>
                <c:rich>
                  <a:bodyPr/>
                  <a:lstStyle/>
                  <a:p>
                    <a:fld id="{1BFF70EB-4385-4B8B-94F9-BB112FD19E5F}"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96B-4B20-B809-83905110785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plus"/>
            <c:errValType val="cust"/>
            <c:noEndCap val="0"/>
            <c:plus>
              <c:numRef>
                <c:f>Sheet1!$B$7:$G$7</c:f>
                <c:numCache>
                  <c:formatCode>General</c:formatCode>
                  <c:ptCount val="6"/>
                  <c:pt idx="0">
                    <c:v>1.7000000000000002</c:v>
                  </c:pt>
                  <c:pt idx="1">
                    <c:v>2.2000000000000002</c:v>
                  </c:pt>
                  <c:pt idx="2">
                    <c:v>2.1000000000000005</c:v>
                  </c:pt>
                  <c:pt idx="3">
                    <c:v>2.0999999999999996</c:v>
                  </c:pt>
                  <c:pt idx="4">
                    <c:v>2.0999999999999996</c:v>
                  </c:pt>
                  <c:pt idx="5">
                    <c:v>2.8</c:v>
                  </c:pt>
                </c:numCache>
              </c:numRef>
            </c:plus>
            <c:minus>
              <c:numRef>
                <c:f>Sheet1!$B$6:$G$6</c:f>
                <c:numCache>
                  <c:formatCode>General</c:formatCode>
                  <c:ptCount val="6"/>
                  <c:pt idx="0">
                    <c:v>1.7000000000000002</c:v>
                  </c:pt>
                  <c:pt idx="1">
                    <c:v>2.2999999999999998</c:v>
                  </c:pt>
                  <c:pt idx="2">
                    <c:v>2.0999999999999996</c:v>
                  </c:pt>
                  <c:pt idx="3">
                    <c:v>2.1</c:v>
                  </c:pt>
                  <c:pt idx="4">
                    <c:v>2</c:v>
                  </c:pt>
                  <c:pt idx="5">
                    <c:v>2.8</c:v>
                  </c:pt>
                </c:numCache>
              </c:numRef>
            </c:minus>
            <c:spPr>
              <a:noFill/>
              <a:ln w="9525" cap="flat" cmpd="sng" algn="ctr">
                <a:solidFill>
                  <a:schemeClr val="tx1">
                    <a:lumMod val="65000"/>
                    <a:lumOff val="35000"/>
                  </a:schemeClr>
                </a:solidFill>
                <a:round/>
              </a:ln>
              <a:effectLst/>
            </c:spPr>
          </c:errBars>
          <c:cat>
            <c:strRef>
              <c:f>Sheet1!$B$1:$G$1</c:f>
              <c:strCache>
                <c:ptCount val="6"/>
                <c:pt idx="0">
                  <c:v>Placebo </c:v>
                </c:pt>
                <c:pt idx="1">
                  <c:v>25 mg QD</c:v>
                </c:pt>
                <c:pt idx="2">
                  <c:v>25 mg BID</c:v>
                </c:pt>
                <c:pt idx="3">
                  <c:v>50 mg BID</c:v>
                </c:pt>
                <c:pt idx="4">
                  <c:v>100 mg BID</c:v>
                </c:pt>
                <c:pt idx="5">
                  <c:v>200 mg BID</c:v>
                </c:pt>
              </c:strCache>
            </c:strRef>
          </c:cat>
          <c:val>
            <c:numRef>
              <c:f>Sheet1!$B$2:$G$2</c:f>
              <c:numCache>
                <c:formatCode>General</c:formatCode>
                <c:ptCount val="6"/>
                <c:pt idx="0">
                  <c:v>5.5</c:v>
                </c:pt>
                <c:pt idx="1">
                  <c:v>4.5999999999999996</c:v>
                </c:pt>
                <c:pt idx="2">
                  <c:v>3.8</c:v>
                </c:pt>
                <c:pt idx="3">
                  <c:v>4</c:v>
                </c:pt>
                <c:pt idx="4">
                  <c:v>3.5</c:v>
                </c:pt>
                <c:pt idx="5">
                  <c:v>7.7</c:v>
                </c:pt>
              </c:numCache>
            </c:numRef>
          </c:val>
          <c:extLst>
            <c:ext xmlns:c16="http://schemas.microsoft.com/office/drawing/2014/chart" uri="{C3380CC4-5D6E-409C-BE32-E72D297353CC}">
              <c16:uniqueId val="{00000000-E96B-4B20-B809-83905110785D}"/>
            </c:ext>
          </c:extLst>
        </c:ser>
        <c:dLbls>
          <c:showLegendKey val="0"/>
          <c:showVal val="0"/>
          <c:showCatName val="0"/>
          <c:showSerName val="0"/>
          <c:showPercent val="0"/>
          <c:showBubbleSize val="0"/>
        </c:dLbls>
        <c:gapWidth val="175"/>
        <c:overlap val="-27"/>
        <c:axId val="328959744"/>
        <c:axId val="328957664"/>
      </c:barChart>
      <c:catAx>
        <c:axId val="3289597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28957664"/>
        <c:crosses val="autoZero"/>
        <c:auto val="1"/>
        <c:lblAlgn val="ctr"/>
        <c:lblOffset val="100"/>
        <c:noMultiLvlLbl val="0"/>
      </c:catAx>
      <c:valAx>
        <c:axId val="328957664"/>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dirty="0"/>
                  <a:t>Incidence rate (%, 95% CI)</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289597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1D2F4-8D24-7A40-9E5B-1A9B4E4B8F49}"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8F9A3434-FADA-4E48-BE4C-1625BE5B5DEE}">
      <dgm:prSet phldrT="[Text]"/>
      <dgm:spPr>
        <a:solidFill>
          <a:srgbClr val="F48E87"/>
        </a:solidFill>
        <a:ln>
          <a:solidFill>
            <a:srgbClr val="555A55"/>
          </a:solidFill>
        </a:ln>
      </dgm:spPr>
      <dgm:t>
        <a:bodyPr/>
        <a:lstStyle/>
        <a:p>
          <a:r>
            <a:rPr lang="en-US" b="1" dirty="0"/>
            <a:t>Ischemic stroke</a:t>
          </a:r>
        </a:p>
      </dgm:t>
    </dgm:pt>
    <dgm:pt modelId="{A16521A2-97BE-9D42-801E-0A279518F0CB}" type="parTrans" cxnId="{A6F9EB29-C6EF-E149-86A5-4E0F946F352F}">
      <dgm:prSet/>
      <dgm:spPr/>
      <dgm:t>
        <a:bodyPr/>
        <a:lstStyle/>
        <a:p>
          <a:endParaRPr lang="en-US"/>
        </a:p>
      </dgm:t>
    </dgm:pt>
    <dgm:pt modelId="{7A17BFCA-05AB-594A-8D30-36E0B7E749B5}" type="sibTrans" cxnId="{A6F9EB29-C6EF-E149-86A5-4E0F946F352F}">
      <dgm:prSet/>
      <dgm:spPr/>
      <dgm:t>
        <a:bodyPr/>
        <a:lstStyle/>
        <a:p>
          <a:endParaRPr lang="en-US"/>
        </a:p>
      </dgm:t>
    </dgm:pt>
    <dgm:pt modelId="{AB7B77DF-CC31-3449-943C-0232890A7C15}">
      <dgm:prSet phldrT="[Text]"/>
      <dgm:spPr>
        <a:solidFill>
          <a:srgbClr val="F48E87"/>
        </a:solidFill>
        <a:ln>
          <a:solidFill>
            <a:srgbClr val="555A55"/>
          </a:solidFill>
        </a:ln>
      </dgm:spPr>
      <dgm:t>
        <a:bodyPr/>
        <a:lstStyle/>
        <a:p>
          <a:r>
            <a:rPr lang="en-US" b="1" dirty="0"/>
            <a:t>Cardioembolic</a:t>
          </a:r>
        </a:p>
        <a:p>
          <a:r>
            <a:rPr lang="en-US" b="1" dirty="0"/>
            <a:t>27%</a:t>
          </a:r>
        </a:p>
      </dgm:t>
    </dgm:pt>
    <dgm:pt modelId="{D81EDF5C-914F-EB43-BC66-0CB9172CD610}" type="parTrans" cxnId="{CD1C291F-E09D-6940-8CD4-549B48DE8AA1}">
      <dgm:prSet/>
      <dgm:spPr>
        <a:solidFill>
          <a:srgbClr val="F48E87"/>
        </a:solidFill>
        <a:ln>
          <a:solidFill>
            <a:srgbClr val="555A55"/>
          </a:solidFill>
        </a:ln>
      </dgm:spPr>
      <dgm:t>
        <a:bodyPr/>
        <a:lstStyle/>
        <a:p>
          <a:endParaRPr lang="en-US"/>
        </a:p>
      </dgm:t>
    </dgm:pt>
    <dgm:pt modelId="{9D9470DC-5AA6-C745-8562-7F7DF07B49F2}" type="sibTrans" cxnId="{CD1C291F-E09D-6940-8CD4-549B48DE8AA1}">
      <dgm:prSet/>
      <dgm:spPr/>
      <dgm:t>
        <a:bodyPr/>
        <a:lstStyle/>
        <a:p>
          <a:endParaRPr lang="en-US"/>
        </a:p>
      </dgm:t>
    </dgm:pt>
    <dgm:pt modelId="{9DEC2D80-A9C2-5641-BAB5-8CD803F45572}">
      <dgm:prSet phldrT="[Text]"/>
      <dgm:spPr>
        <a:solidFill>
          <a:srgbClr val="F48E87"/>
        </a:solidFill>
        <a:ln>
          <a:solidFill>
            <a:srgbClr val="555A55"/>
          </a:solidFill>
        </a:ln>
      </dgm:spPr>
      <dgm:t>
        <a:bodyPr/>
        <a:lstStyle/>
        <a:p>
          <a:r>
            <a:rPr lang="en-US" b="1" dirty="0"/>
            <a:t>Other</a:t>
          </a:r>
        </a:p>
        <a:p>
          <a:r>
            <a:rPr lang="en-US" b="1" dirty="0"/>
            <a:t>2%</a:t>
          </a:r>
        </a:p>
      </dgm:t>
    </dgm:pt>
    <dgm:pt modelId="{D00A33EE-1350-1C46-8328-C50F5AA62663}" type="parTrans" cxnId="{49C5A595-D5FB-544B-BBC2-D0A3ACF47CE3}">
      <dgm:prSet/>
      <dgm:spPr>
        <a:solidFill>
          <a:srgbClr val="F48E87"/>
        </a:solidFill>
        <a:ln>
          <a:solidFill>
            <a:srgbClr val="555A55"/>
          </a:solidFill>
        </a:ln>
      </dgm:spPr>
      <dgm:t>
        <a:bodyPr/>
        <a:lstStyle/>
        <a:p>
          <a:endParaRPr lang="en-US"/>
        </a:p>
      </dgm:t>
    </dgm:pt>
    <dgm:pt modelId="{AB80F437-3E39-7445-9B49-471DD689F836}" type="sibTrans" cxnId="{49C5A595-D5FB-544B-BBC2-D0A3ACF47CE3}">
      <dgm:prSet/>
      <dgm:spPr/>
      <dgm:t>
        <a:bodyPr/>
        <a:lstStyle/>
        <a:p>
          <a:endParaRPr lang="en-US"/>
        </a:p>
      </dgm:t>
    </dgm:pt>
    <dgm:pt modelId="{0A1F1E24-3426-6A46-BBC4-798DFB1519FB}">
      <dgm:prSet phldrT="[Text]"/>
      <dgm:spPr>
        <a:solidFill>
          <a:srgbClr val="F48E87"/>
        </a:solidFill>
        <a:ln>
          <a:solidFill>
            <a:srgbClr val="555A55"/>
          </a:solidFill>
        </a:ln>
      </dgm:spPr>
      <dgm:t>
        <a:bodyPr/>
        <a:lstStyle/>
        <a:p>
          <a:r>
            <a:rPr lang="en-US" b="1" dirty="0"/>
            <a:t>Cryptogenic</a:t>
          </a:r>
        </a:p>
        <a:p>
          <a:r>
            <a:rPr lang="en-US" b="1" dirty="0"/>
            <a:t>35%</a:t>
          </a:r>
        </a:p>
      </dgm:t>
    </dgm:pt>
    <dgm:pt modelId="{0338D084-0A6C-F346-9392-2F93F58A0CC3}" type="parTrans" cxnId="{CE98D0F4-2BAA-4540-8211-CA572B5818CC}">
      <dgm:prSet/>
      <dgm:spPr>
        <a:ln>
          <a:solidFill>
            <a:srgbClr val="555A55"/>
          </a:solidFill>
        </a:ln>
      </dgm:spPr>
      <dgm:t>
        <a:bodyPr/>
        <a:lstStyle/>
        <a:p>
          <a:endParaRPr lang="en-US"/>
        </a:p>
      </dgm:t>
    </dgm:pt>
    <dgm:pt modelId="{6F1DF7F1-487F-B644-A244-D5AE089E2BB7}" type="sibTrans" cxnId="{CE98D0F4-2BAA-4540-8211-CA572B5818CC}">
      <dgm:prSet/>
      <dgm:spPr/>
      <dgm:t>
        <a:bodyPr/>
        <a:lstStyle/>
        <a:p>
          <a:endParaRPr lang="en-US"/>
        </a:p>
      </dgm:t>
    </dgm:pt>
    <dgm:pt modelId="{23C8FF35-DBF3-3D4F-8436-F38EC699130F}">
      <dgm:prSet/>
      <dgm:spPr>
        <a:solidFill>
          <a:srgbClr val="F48E87"/>
        </a:solidFill>
        <a:ln>
          <a:solidFill>
            <a:srgbClr val="555A55"/>
          </a:solidFill>
        </a:ln>
      </dgm:spPr>
      <dgm:t>
        <a:bodyPr/>
        <a:lstStyle/>
        <a:p>
          <a:r>
            <a:rPr lang="en-US" b="1" dirty="0"/>
            <a:t>Small vessel disease </a:t>
          </a:r>
        </a:p>
        <a:p>
          <a:r>
            <a:rPr lang="en-US" b="1" dirty="0"/>
            <a:t>23%</a:t>
          </a:r>
        </a:p>
      </dgm:t>
    </dgm:pt>
    <dgm:pt modelId="{0877BD1D-62BC-B842-893C-637ADC2F8055}" type="parTrans" cxnId="{62F063CD-013F-984B-A1E6-91F94B3B76EE}">
      <dgm:prSet/>
      <dgm:spPr>
        <a:ln>
          <a:solidFill>
            <a:srgbClr val="555A55"/>
          </a:solidFill>
        </a:ln>
      </dgm:spPr>
      <dgm:t>
        <a:bodyPr/>
        <a:lstStyle/>
        <a:p>
          <a:endParaRPr lang="en-US"/>
        </a:p>
      </dgm:t>
    </dgm:pt>
    <dgm:pt modelId="{AA9E5BE5-70AC-724F-9CBF-0AAC150E7ED6}" type="sibTrans" cxnId="{62F063CD-013F-984B-A1E6-91F94B3B76EE}">
      <dgm:prSet/>
      <dgm:spPr/>
      <dgm:t>
        <a:bodyPr/>
        <a:lstStyle/>
        <a:p>
          <a:endParaRPr lang="en-US"/>
        </a:p>
      </dgm:t>
    </dgm:pt>
    <dgm:pt modelId="{80285C3E-43E7-CD42-98A5-EBD670D9D9C0}">
      <dgm:prSet/>
      <dgm:spPr>
        <a:solidFill>
          <a:srgbClr val="F48E87"/>
        </a:solidFill>
        <a:ln>
          <a:solidFill>
            <a:srgbClr val="555A55"/>
          </a:solidFill>
        </a:ln>
      </dgm:spPr>
      <dgm:t>
        <a:bodyPr/>
        <a:lstStyle/>
        <a:p>
          <a:r>
            <a:rPr lang="en-US" b="1" dirty="0"/>
            <a:t>Large artery atherosclerosis</a:t>
          </a:r>
        </a:p>
        <a:p>
          <a:r>
            <a:rPr lang="en-US" b="1" dirty="0"/>
            <a:t>13%</a:t>
          </a:r>
        </a:p>
      </dgm:t>
    </dgm:pt>
    <dgm:pt modelId="{36422575-BF75-0449-81B1-CB90C856A861}" type="parTrans" cxnId="{AD26195B-F8A7-C24E-A392-8787BE82AF96}">
      <dgm:prSet/>
      <dgm:spPr>
        <a:ln>
          <a:solidFill>
            <a:srgbClr val="555A55"/>
          </a:solidFill>
        </a:ln>
      </dgm:spPr>
      <dgm:t>
        <a:bodyPr/>
        <a:lstStyle/>
        <a:p>
          <a:endParaRPr lang="en-US"/>
        </a:p>
      </dgm:t>
    </dgm:pt>
    <dgm:pt modelId="{70EAD293-3D24-B344-AB83-1AFEF797DDB5}" type="sibTrans" cxnId="{AD26195B-F8A7-C24E-A392-8787BE82AF96}">
      <dgm:prSet/>
      <dgm:spPr/>
      <dgm:t>
        <a:bodyPr/>
        <a:lstStyle/>
        <a:p>
          <a:endParaRPr lang="en-US"/>
        </a:p>
      </dgm:t>
    </dgm:pt>
    <dgm:pt modelId="{5C6232B9-7DF9-5649-8BAC-D790140D9515}" type="pres">
      <dgm:prSet presAssocID="{5B01D2F4-8D24-7A40-9E5B-1A9B4E4B8F49}" presName="hierChild1" presStyleCnt="0">
        <dgm:presLayoutVars>
          <dgm:orgChart val="1"/>
          <dgm:chPref val="1"/>
          <dgm:dir/>
          <dgm:animOne val="branch"/>
          <dgm:animLvl val="lvl"/>
          <dgm:resizeHandles/>
        </dgm:presLayoutVars>
      </dgm:prSet>
      <dgm:spPr/>
    </dgm:pt>
    <dgm:pt modelId="{B8DF670E-CA73-974E-8AEF-DED23EEA30A7}" type="pres">
      <dgm:prSet presAssocID="{8F9A3434-FADA-4E48-BE4C-1625BE5B5DEE}" presName="hierRoot1" presStyleCnt="0">
        <dgm:presLayoutVars>
          <dgm:hierBranch val="init"/>
        </dgm:presLayoutVars>
      </dgm:prSet>
      <dgm:spPr/>
    </dgm:pt>
    <dgm:pt modelId="{AA30A35A-5F3E-334A-AE95-2A0122FAC1CD}" type="pres">
      <dgm:prSet presAssocID="{8F9A3434-FADA-4E48-BE4C-1625BE5B5DEE}" presName="rootComposite1" presStyleCnt="0"/>
      <dgm:spPr/>
    </dgm:pt>
    <dgm:pt modelId="{01E2BF99-CCC6-4F43-8833-405A18B85E49}" type="pres">
      <dgm:prSet presAssocID="{8F9A3434-FADA-4E48-BE4C-1625BE5B5DEE}" presName="rootText1" presStyleLbl="node0" presStyleIdx="0" presStyleCnt="1" custScaleX="161615">
        <dgm:presLayoutVars>
          <dgm:chPref val="3"/>
        </dgm:presLayoutVars>
      </dgm:prSet>
      <dgm:spPr/>
    </dgm:pt>
    <dgm:pt modelId="{A3DCA6FD-77A1-E54E-8FB0-04EE116B876C}" type="pres">
      <dgm:prSet presAssocID="{8F9A3434-FADA-4E48-BE4C-1625BE5B5DEE}" presName="rootConnector1" presStyleLbl="node1" presStyleIdx="0" presStyleCnt="0"/>
      <dgm:spPr/>
    </dgm:pt>
    <dgm:pt modelId="{3F7F637D-EFF0-1F44-9080-BB63EA2D3F10}" type="pres">
      <dgm:prSet presAssocID="{8F9A3434-FADA-4E48-BE4C-1625BE5B5DEE}" presName="hierChild2" presStyleCnt="0"/>
      <dgm:spPr/>
    </dgm:pt>
    <dgm:pt modelId="{28B2E701-4E51-714E-9688-271E6725973C}" type="pres">
      <dgm:prSet presAssocID="{D81EDF5C-914F-EB43-BC66-0CB9172CD610}" presName="Name37" presStyleLbl="parChTrans1D2" presStyleIdx="0" presStyleCnt="5"/>
      <dgm:spPr/>
    </dgm:pt>
    <dgm:pt modelId="{D1E8545B-70EC-8A4E-9564-351C150E54A6}" type="pres">
      <dgm:prSet presAssocID="{AB7B77DF-CC31-3449-943C-0232890A7C15}" presName="hierRoot2" presStyleCnt="0">
        <dgm:presLayoutVars>
          <dgm:hierBranch val="init"/>
        </dgm:presLayoutVars>
      </dgm:prSet>
      <dgm:spPr/>
    </dgm:pt>
    <dgm:pt modelId="{09B3F36B-2CD1-C449-B801-A68FE42F73A9}" type="pres">
      <dgm:prSet presAssocID="{AB7B77DF-CC31-3449-943C-0232890A7C15}" presName="rootComposite" presStyleCnt="0"/>
      <dgm:spPr/>
    </dgm:pt>
    <dgm:pt modelId="{4084FF34-5162-3B41-AEF0-88AE548755DC}" type="pres">
      <dgm:prSet presAssocID="{AB7B77DF-CC31-3449-943C-0232890A7C15}" presName="rootText" presStyleLbl="node2" presStyleIdx="0" presStyleCnt="5">
        <dgm:presLayoutVars>
          <dgm:chPref val="3"/>
        </dgm:presLayoutVars>
      </dgm:prSet>
      <dgm:spPr/>
    </dgm:pt>
    <dgm:pt modelId="{74C226EF-2C43-7D40-9A73-3864BAF0E538}" type="pres">
      <dgm:prSet presAssocID="{AB7B77DF-CC31-3449-943C-0232890A7C15}" presName="rootConnector" presStyleLbl="node2" presStyleIdx="0" presStyleCnt="5"/>
      <dgm:spPr/>
    </dgm:pt>
    <dgm:pt modelId="{1A4F295A-1969-0B44-9C37-70D997EBF7BA}" type="pres">
      <dgm:prSet presAssocID="{AB7B77DF-CC31-3449-943C-0232890A7C15}" presName="hierChild4" presStyleCnt="0"/>
      <dgm:spPr/>
    </dgm:pt>
    <dgm:pt modelId="{367CF53F-A358-3847-A1AC-2D282442304D}" type="pres">
      <dgm:prSet presAssocID="{AB7B77DF-CC31-3449-943C-0232890A7C15}" presName="hierChild5" presStyleCnt="0"/>
      <dgm:spPr/>
    </dgm:pt>
    <dgm:pt modelId="{C59FF8A9-DEED-B041-98B0-AFEACD982E56}" type="pres">
      <dgm:prSet presAssocID="{0877BD1D-62BC-B842-893C-637ADC2F8055}" presName="Name37" presStyleLbl="parChTrans1D2" presStyleIdx="1" presStyleCnt="5"/>
      <dgm:spPr/>
    </dgm:pt>
    <dgm:pt modelId="{C973889A-EEC5-D24B-A35E-1441C4DC2D25}" type="pres">
      <dgm:prSet presAssocID="{23C8FF35-DBF3-3D4F-8436-F38EC699130F}" presName="hierRoot2" presStyleCnt="0">
        <dgm:presLayoutVars>
          <dgm:hierBranch val="init"/>
        </dgm:presLayoutVars>
      </dgm:prSet>
      <dgm:spPr/>
    </dgm:pt>
    <dgm:pt modelId="{A514D70E-38A6-6349-823F-D51A90295AD9}" type="pres">
      <dgm:prSet presAssocID="{23C8FF35-DBF3-3D4F-8436-F38EC699130F}" presName="rootComposite" presStyleCnt="0"/>
      <dgm:spPr/>
    </dgm:pt>
    <dgm:pt modelId="{8D6BFA0A-276D-384F-8713-30A48EB60057}" type="pres">
      <dgm:prSet presAssocID="{23C8FF35-DBF3-3D4F-8436-F38EC699130F}" presName="rootText" presStyleLbl="node2" presStyleIdx="1" presStyleCnt="5">
        <dgm:presLayoutVars>
          <dgm:chPref val="3"/>
        </dgm:presLayoutVars>
      </dgm:prSet>
      <dgm:spPr/>
    </dgm:pt>
    <dgm:pt modelId="{2142807B-B983-CF48-8EE2-AC839BEC7E50}" type="pres">
      <dgm:prSet presAssocID="{23C8FF35-DBF3-3D4F-8436-F38EC699130F}" presName="rootConnector" presStyleLbl="node2" presStyleIdx="1" presStyleCnt="5"/>
      <dgm:spPr/>
    </dgm:pt>
    <dgm:pt modelId="{8A940EE1-1E72-6D44-A487-AD1A661E7848}" type="pres">
      <dgm:prSet presAssocID="{23C8FF35-DBF3-3D4F-8436-F38EC699130F}" presName="hierChild4" presStyleCnt="0"/>
      <dgm:spPr/>
    </dgm:pt>
    <dgm:pt modelId="{746F0D8B-1364-5B48-9B14-AF4C98260F1E}" type="pres">
      <dgm:prSet presAssocID="{23C8FF35-DBF3-3D4F-8436-F38EC699130F}" presName="hierChild5" presStyleCnt="0"/>
      <dgm:spPr/>
    </dgm:pt>
    <dgm:pt modelId="{AD392203-F00E-9940-8D7B-57E916EAF619}" type="pres">
      <dgm:prSet presAssocID="{36422575-BF75-0449-81B1-CB90C856A861}" presName="Name37" presStyleLbl="parChTrans1D2" presStyleIdx="2" presStyleCnt="5"/>
      <dgm:spPr/>
    </dgm:pt>
    <dgm:pt modelId="{4A5F92F7-CF42-694C-9A6B-51CBF29885D2}" type="pres">
      <dgm:prSet presAssocID="{80285C3E-43E7-CD42-98A5-EBD670D9D9C0}" presName="hierRoot2" presStyleCnt="0">
        <dgm:presLayoutVars>
          <dgm:hierBranch val="init"/>
        </dgm:presLayoutVars>
      </dgm:prSet>
      <dgm:spPr/>
    </dgm:pt>
    <dgm:pt modelId="{BFB27F12-5C4B-084E-A297-985B29D6AF6F}" type="pres">
      <dgm:prSet presAssocID="{80285C3E-43E7-CD42-98A5-EBD670D9D9C0}" presName="rootComposite" presStyleCnt="0"/>
      <dgm:spPr/>
    </dgm:pt>
    <dgm:pt modelId="{3EE41D96-9E38-2048-88D2-C85ED46CDFD0}" type="pres">
      <dgm:prSet presAssocID="{80285C3E-43E7-CD42-98A5-EBD670D9D9C0}" presName="rootText" presStyleLbl="node2" presStyleIdx="2" presStyleCnt="5">
        <dgm:presLayoutVars>
          <dgm:chPref val="3"/>
        </dgm:presLayoutVars>
      </dgm:prSet>
      <dgm:spPr/>
    </dgm:pt>
    <dgm:pt modelId="{A55F56F2-8F2D-5647-8F56-CA376D57A566}" type="pres">
      <dgm:prSet presAssocID="{80285C3E-43E7-CD42-98A5-EBD670D9D9C0}" presName="rootConnector" presStyleLbl="node2" presStyleIdx="2" presStyleCnt="5"/>
      <dgm:spPr/>
    </dgm:pt>
    <dgm:pt modelId="{5B24BFA7-0588-1C42-B208-08296018B0FC}" type="pres">
      <dgm:prSet presAssocID="{80285C3E-43E7-CD42-98A5-EBD670D9D9C0}" presName="hierChild4" presStyleCnt="0"/>
      <dgm:spPr/>
    </dgm:pt>
    <dgm:pt modelId="{D5E46098-1206-B149-8896-4C8A22137B64}" type="pres">
      <dgm:prSet presAssocID="{80285C3E-43E7-CD42-98A5-EBD670D9D9C0}" presName="hierChild5" presStyleCnt="0"/>
      <dgm:spPr/>
    </dgm:pt>
    <dgm:pt modelId="{C671ED76-7B16-994E-96FF-86527B307F3E}" type="pres">
      <dgm:prSet presAssocID="{D00A33EE-1350-1C46-8328-C50F5AA62663}" presName="Name37" presStyleLbl="parChTrans1D2" presStyleIdx="3" presStyleCnt="5"/>
      <dgm:spPr/>
    </dgm:pt>
    <dgm:pt modelId="{AF5679C7-2876-C447-BE2F-F0FA09326F96}" type="pres">
      <dgm:prSet presAssocID="{9DEC2D80-A9C2-5641-BAB5-8CD803F45572}" presName="hierRoot2" presStyleCnt="0">
        <dgm:presLayoutVars>
          <dgm:hierBranch val="init"/>
        </dgm:presLayoutVars>
      </dgm:prSet>
      <dgm:spPr/>
    </dgm:pt>
    <dgm:pt modelId="{426856A5-1E07-4B4A-813F-EC3CA2C08F58}" type="pres">
      <dgm:prSet presAssocID="{9DEC2D80-A9C2-5641-BAB5-8CD803F45572}" presName="rootComposite" presStyleCnt="0"/>
      <dgm:spPr/>
    </dgm:pt>
    <dgm:pt modelId="{BC2BDFE3-0DEB-1347-BC5D-2414134B7E90}" type="pres">
      <dgm:prSet presAssocID="{9DEC2D80-A9C2-5641-BAB5-8CD803F45572}" presName="rootText" presStyleLbl="node2" presStyleIdx="3" presStyleCnt="5">
        <dgm:presLayoutVars>
          <dgm:chPref val="3"/>
        </dgm:presLayoutVars>
      </dgm:prSet>
      <dgm:spPr/>
    </dgm:pt>
    <dgm:pt modelId="{60504691-E717-B848-8E87-5CD50B231322}" type="pres">
      <dgm:prSet presAssocID="{9DEC2D80-A9C2-5641-BAB5-8CD803F45572}" presName="rootConnector" presStyleLbl="node2" presStyleIdx="3" presStyleCnt="5"/>
      <dgm:spPr/>
    </dgm:pt>
    <dgm:pt modelId="{0B6B4A9D-3737-2040-A230-5BF6DD44FE79}" type="pres">
      <dgm:prSet presAssocID="{9DEC2D80-A9C2-5641-BAB5-8CD803F45572}" presName="hierChild4" presStyleCnt="0"/>
      <dgm:spPr/>
    </dgm:pt>
    <dgm:pt modelId="{E13E73E5-686A-994D-8266-E967B3D35698}" type="pres">
      <dgm:prSet presAssocID="{9DEC2D80-A9C2-5641-BAB5-8CD803F45572}" presName="hierChild5" presStyleCnt="0"/>
      <dgm:spPr/>
    </dgm:pt>
    <dgm:pt modelId="{2CDF4709-887C-734F-8BD0-D8FB7880677C}" type="pres">
      <dgm:prSet presAssocID="{0338D084-0A6C-F346-9392-2F93F58A0CC3}" presName="Name37" presStyleLbl="parChTrans1D2" presStyleIdx="4" presStyleCnt="5"/>
      <dgm:spPr/>
    </dgm:pt>
    <dgm:pt modelId="{5399AB77-E966-DC4F-883F-A5A5E0B15640}" type="pres">
      <dgm:prSet presAssocID="{0A1F1E24-3426-6A46-BBC4-798DFB1519FB}" presName="hierRoot2" presStyleCnt="0">
        <dgm:presLayoutVars>
          <dgm:hierBranch val="init"/>
        </dgm:presLayoutVars>
      </dgm:prSet>
      <dgm:spPr/>
    </dgm:pt>
    <dgm:pt modelId="{A190208B-EBF4-BC46-A97B-41DF3C7F0105}" type="pres">
      <dgm:prSet presAssocID="{0A1F1E24-3426-6A46-BBC4-798DFB1519FB}" presName="rootComposite" presStyleCnt="0"/>
      <dgm:spPr/>
    </dgm:pt>
    <dgm:pt modelId="{C4553366-ED73-6047-ACD2-1787EC0F3C05}" type="pres">
      <dgm:prSet presAssocID="{0A1F1E24-3426-6A46-BBC4-798DFB1519FB}" presName="rootText" presStyleLbl="node2" presStyleIdx="4" presStyleCnt="5">
        <dgm:presLayoutVars>
          <dgm:chPref val="3"/>
        </dgm:presLayoutVars>
      </dgm:prSet>
      <dgm:spPr/>
    </dgm:pt>
    <dgm:pt modelId="{9DFFEA8C-CB55-5148-AD6E-A29C44D35BAD}" type="pres">
      <dgm:prSet presAssocID="{0A1F1E24-3426-6A46-BBC4-798DFB1519FB}" presName="rootConnector" presStyleLbl="node2" presStyleIdx="4" presStyleCnt="5"/>
      <dgm:spPr/>
    </dgm:pt>
    <dgm:pt modelId="{46A5A723-8DB4-B040-B341-28C90B1AC1AB}" type="pres">
      <dgm:prSet presAssocID="{0A1F1E24-3426-6A46-BBC4-798DFB1519FB}" presName="hierChild4" presStyleCnt="0"/>
      <dgm:spPr/>
    </dgm:pt>
    <dgm:pt modelId="{2DCFB007-7B7A-6E43-8780-09819ADF088A}" type="pres">
      <dgm:prSet presAssocID="{0A1F1E24-3426-6A46-BBC4-798DFB1519FB}" presName="hierChild5" presStyleCnt="0"/>
      <dgm:spPr/>
    </dgm:pt>
    <dgm:pt modelId="{87893361-01FC-BE4A-909D-3E7417AA7AC4}" type="pres">
      <dgm:prSet presAssocID="{8F9A3434-FADA-4E48-BE4C-1625BE5B5DEE}" presName="hierChild3" presStyleCnt="0"/>
      <dgm:spPr/>
    </dgm:pt>
  </dgm:ptLst>
  <dgm:cxnLst>
    <dgm:cxn modelId="{9AF39815-3347-DE42-97C8-35F1159FE05A}" type="presOf" srcId="{80285C3E-43E7-CD42-98A5-EBD670D9D9C0}" destId="{A55F56F2-8F2D-5647-8F56-CA376D57A566}" srcOrd="1" destOrd="0" presId="urn:microsoft.com/office/officeart/2005/8/layout/orgChart1"/>
    <dgm:cxn modelId="{CD1C291F-E09D-6940-8CD4-549B48DE8AA1}" srcId="{8F9A3434-FADA-4E48-BE4C-1625BE5B5DEE}" destId="{AB7B77DF-CC31-3449-943C-0232890A7C15}" srcOrd="0" destOrd="0" parTransId="{D81EDF5C-914F-EB43-BC66-0CB9172CD610}" sibTransId="{9D9470DC-5AA6-C745-8562-7F7DF07B49F2}"/>
    <dgm:cxn modelId="{053AD320-1097-5240-92E5-F9E4F8144F5E}" type="presOf" srcId="{0A1F1E24-3426-6A46-BBC4-798DFB1519FB}" destId="{C4553366-ED73-6047-ACD2-1787EC0F3C05}" srcOrd="0" destOrd="0" presId="urn:microsoft.com/office/officeart/2005/8/layout/orgChart1"/>
    <dgm:cxn modelId="{8A71C623-8E26-8E45-9F0C-1B183D6DCC5B}" type="presOf" srcId="{23C8FF35-DBF3-3D4F-8436-F38EC699130F}" destId="{8D6BFA0A-276D-384F-8713-30A48EB60057}" srcOrd="0" destOrd="0" presId="urn:microsoft.com/office/officeart/2005/8/layout/orgChart1"/>
    <dgm:cxn modelId="{A6F9EB29-C6EF-E149-86A5-4E0F946F352F}" srcId="{5B01D2F4-8D24-7A40-9E5B-1A9B4E4B8F49}" destId="{8F9A3434-FADA-4E48-BE4C-1625BE5B5DEE}" srcOrd="0" destOrd="0" parTransId="{A16521A2-97BE-9D42-801E-0A279518F0CB}" sibTransId="{7A17BFCA-05AB-594A-8D30-36E0B7E749B5}"/>
    <dgm:cxn modelId="{18B41443-1777-0141-8465-84925B71F1C6}" type="presOf" srcId="{9DEC2D80-A9C2-5641-BAB5-8CD803F45572}" destId="{60504691-E717-B848-8E87-5CD50B231322}" srcOrd="1" destOrd="0" presId="urn:microsoft.com/office/officeart/2005/8/layout/orgChart1"/>
    <dgm:cxn modelId="{3334BF4B-862C-6E4B-842D-561A8D3BB119}" type="presOf" srcId="{0A1F1E24-3426-6A46-BBC4-798DFB1519FB}" destId="{9DFFEA8C-CB55-5148-AD6E-A29C44D35BAD}" srcOrd="1" destOrd="0" presId="urn:microsoft.com/office/officeart/2005/8/layout/orgChart1"/>
    <dgm:cxn modelId="{AD26195B-F8A7-C24E-A392-8787BE82AF96}" srcId="{8F9A3434-FADA-4E48-BE4C-1625BE5B5DEE}" destId="{80285C3E-43E7-CD42-98A5-EBD670D9D9C0}" srcOrd="2" destOrd="0" parTransId="{36422575-BF75-0449-81B1-CB90C856A861}" sibTransId="{70EAD293-3D24-B344-AB83-1AFEF797DDB5}"/>
    <dgm:cxn modelId="{2BEB235C-00E7-CF4A-B089-D904D6471F3F}" type="presOf" srcId="{5B01D2F4-8D24-7A40-9E5B-1A9B4E4B8F49}" destId="{5C6232B9-7DF9-5649-8BAC-D790140D9515}" srcOrd="0" destOrd="0" presId="urn:microsoft.com/office/officeart/2005/8/layout/orgChart1"/>
    <dgm:cxn modelId="{6BA7C660-453F-B743-8990-780AEC9FC972}" type="presOf" srcId="{0877BD1D-62BC-B842-893C-637ADC2F8055}" destId="{C59FF8A9-DEED-B041-98B0-AFEACD982E56}" srcOrd="0" destOrd="0" presId="urn:microsoft.com/office/officeart/2005/8/layout/orgChart1"/>
    <dgm:cxn modelId="{B6D2FE6E-D9E1-6A48-AAD3-AA73C3B603A6}" type="presOf" srcId="{D00A33EE-1350-1C46-8328-C50F5AA62663}" destId="{C671ED76-7B16-994E-96FF-86527B307F3E}" srcOrd="0" destOrd="0" presId="urn:microsoft.com/office/officeart/2005/8/layout/orgChart1"/>
    <dgm:cxn modelId="{DC370975-E02C-AE4A-A77B-72C207365819}" type="presOf" srcId="{AB7B77DF-CC31-3449-943C-0232890A7C15}" destId="{4084FF34-5162-3B41-AEF0-88AE548755DC}" srcOrd="0" destOrd="0" presId="urn:microsoft.com/office/officeart/2005/8/layout/orgChart1"/>
    <dgm:cxn modelId="{0E798F82-69DA-9849-B156-7982E557C3CC}" type="presOf" srcId="{AB7B77DF-CC31-3449-943C-0232890A7C15}" destId="{74C226EF-2C43-7D40-9A73-3864BAF0E538}" srcOrd="1" destOrd="0" presId="urn:microsoft.com/office/officeart/2005/8/layout/orgChart1"/>
    <dgm:cxn modelId="{F7612894-AD8B-8741-90C8-BEEFAD77F191}" type="presOf" srcId="{80285C3E-43E7-CD42-98A5-EBD670D9D9C0}" destId="{3EE41D96-9E38-2048-88D2-C85ED46CDFD0}" srcOrd="0" destOrd="0" presId="urn:microsoft.com/office/officeart/2005/8/layout/orgChart1"/>
    <dgm:cxn modelId="{49C5A595-D5FB-544B-BBC2-D0A3ACF47CE3}" srcId="{8F9A3434-FADA-4E48-BE4C-1625BE5B5DEE}" destId="{9DEC2D80-A9C2-5641-BAB5-8CD803F45572}" srcOrd="3" destOrd="0" parTransId="{D00A33EE-1350-1C46-8328-C50F5AA62663}" sibTransId="{AB80F437-3E39-7445-9B49-471DD689F836}"/>
    <dgm:cxn modelId="{827770B2-F65B-1348-AD35-BF8933FDAB41}" type="presOf" srcId="{36422575-BF75-0449-81B1-CB90C856A861}" destId="{AD392203-F00E-9940-8D7B-57E916EAF619}" srcOrd="0" destOrd="0" presId="urn:microsoft.com/office/officeart/2005/8/layout/orgChart1"/>
    <dgm:cxn modelId="{1E947EB8-8DA6-2247-8160-EC4A19D072CE}" type="presOf" srcId="{0338D084-0A6C-F346-9392-2F93F58A0CC3}" destId="{2CDF4709-887C-734F-8BD0-D8FB7880677C}" srcOrd="0" destOrd="0" presId="urn:microsoft.com/office/officeart/2005/8/layout/orgChart1"/>
    <dgm:cxn modelId="{B8473EC5-20A9-9045-B64E-43DD971E9222}" type="presOf" srcId="{23C8FF35-DBF3-3D4F-8436-F38EC699130F}" destId="{2142807B-B983-CF48-8EE2-AC839BEC7E50}" srcOrd="1" destOrd="0" presId="urn:microsoft.com/office/officeart/2005/8/layout/orgChart1"/>
    <dgm:cxn modelId="{62F063CD-013F-984B-A1E6-91F94B3B76EE}" srcId="{8F9A3434-FADA-4E48-BE4C-1625BE5B5DEE}" destId="{23C8FF35-DBF3-3D4F-8436-F38EC699130F}" srcOrd="1" destOrd="0" parTransId="{0877BD1D-62BC-B842-893C-637ADC2F8055}" sibTransId="{AA9E5BE5-70AC-724F-9CBF-0AAC150E7ED6}"/>
    <dgm:cxn modelId="{8A1EDCD1-8087-5E4E-81D0-FE322F37C8D1}" type="presOf" srcId="{8F9A3434-FADA-4E48-BE4C-1625BE5B5DEE}" destId="{01E2BF99-CCC6-4F43-8833-405A18B85E49}" srcOrd="0" destOrd="0" presId="urn:microsoft.com/office/officeart/2005/8/layout/orgChart1"/>
    <dgm:cxn modelId="{F27805F1-2E38-6A4D-A1A9-A40BB4A1AB46}" type="presOf" srcId="{8F9A3434-FADA-4E48-BE4C-1625BE5B5DEE}" destId="{A3DCA6FD-77A1-E54E-8FB0-04EE116B876C}" srcOrd="1" destOrd="0" presId="urn:microsoft.com/office/officeart/2005/8/layout/orgChart1"/>
    <dgm:cxn modelId="{CE98D0F4-2BAA-4540-8211-CA572B5818CC}" srcId="{8F9A3434-FADA-4E48-BE4C-1625BE5B5DEE}" destId="{0A1F1E24-3426-6A46-BBC4-798DFB1519FB}" srcOrd="4" destOrd="0" parTransId="{0338D084-0A6C-F346-9392-2F93F58A0CC3}" sibTransId="{6F1DF7F1-487F-B644-A244-D5AE089E2BB7}"/>
    <dgm:cxn modelId="{8B5007FE-8E62-DA4A-9B58-A9BFA45BA4A2}" type="presOf" srcId="{9DEC2D80-A9C2-5641-BAB5-8CD803F45572}" destId="{BC2BDFE3-0DEB-1347-BC5D-2414134B7E90}" srcOrd="0" destOrd="0" presId="urn:microsoft.com/office/officeart/2005/8/layout/orgChart1"/>
    <dgm:cxn modelId="{5A45ACFF-D54C-BC43-A2FA-9D7ADE03E325}" type="presOf" srcId="{D81EDF5C-914F-EB43-BC66-0CB9172CD610}" destId="{28B2E701-4E51-714E-9688-271E6725973C}" srcOrd="0" destOrd="0" presId="urn:microsoft.com/office/officeart/2005/8/layout/orgChart1"/>
    <dgm:cxn modelId="{14E7CA12-E126-7144-89DB-028ADAA4FE06}" type="presParOf" srcId="{5C6232B9-7DF9-5649-8BAC-D790140D9515}" destId="{B8DF670E-CA73-974E-8AEF-DED23EEA30A7}" srcOrd="0" destOrd="0" presId="urn:microsoft.com/office/officeart/2005/8/layout/orgChart1"/>
    <dgm:cxn modelId="{E6C21F2C-1341-3848-8DFB-E968D411C53F}" type="presParOf" srcId="{B8DF670E-CA73-974E-8AEF-DED23EEA30A7}" destId="{AA30A35A-5F3E-334A-AE95-2A0122FAC1CD}" srcOrd="0" destOrd="0" presId="urn:microsoft.com/office/officeart/2005/8/layout/orgChart1"/>
    <dgm:cxn modelId="{7AA1A049-71D0-7840-B2ED-BDA75E10DFEF}" type="presParOf" srcId="{AA30A35A-5F3E-334A-AE95-2A0122FAC1CD}" destId="{01E2BF99-CCC6-4F43-8833-405A18B85E49}" srcOrd="0" destOrd="0" presId="urn:microsoft.com/office/officeart/2005/8/layout/orgChart1"/>
    <dgm:cxn modelId="{2AB94CC4-E651-3740-845E-9C15E0A4DA4E}" type="presParOf" srcId="{AA30A35A-5F3E-334A-AE95-2A0122FAC1CD}" destId="{A3DCA6FD-77A1-E54E-8FB0-04EE116B876C}" srcOrd="1" destOrd="0" presId="urn:microsoft.com/office/officeart/2005/8/layout/orgChart1"/>
    <dgm:cxn modelId="{23650F21-A126-B748-8A11-7A5804DB735C}" type="presParOf" srcId="{B8DF670E-CA73-974E-8AEF-DED23EEA30A7}" destId="{3F7F637D-EFF0-1F44-9080-BB63EA2D3F10}" srcOrd="1" destOrd="0" presId="urn:microsoft.com/office/officeart/2005/8/layout/orgChart1"/>
    <dgm:cxn modelId="{71F5A581-A2C4-264A-8ACD-4F6A76BC4E12}" type="presParOf" srcId="{3F7F637D-EFF0-1F44-9080-BB63EA2D3F10}" destId="{28B2E701-4E51-714E-9688-271E6725973C}" srcOrd="0" destOrd="0" presId="urn:microsoft.com/office/officeart/2005/8/layout/orgChart1"/>
    <dgm:cxn modelId="{8DEA9094-1D7E-D74A-ABE5-576F8467B5C7}" type="presParOf" srcId="{3F7F637D-EFF0-1F44-9080-BB63EA2D3F10}" destId="{D1E8545B-70EC-8A4E-9564-351C150E54A6}" srcOrd="1" destOrd="0" presId="urn:microsoft.com/office/officeart/2005/8/layout/orgChart1"/>
    <dgm:cxn modelId="{3FFB9304-517C-A04F-98A1-AA7A8C2BCA10}" type="presParOf" srcId="{D1E8545B-70EC-8A4E-9564-351C150E54A6}" destId="{09B3F36B-2CD1-C449-B801-A68FE42F73A9}" srcOrd="0" destOrd="0" presId="urn:microsoft.com/office/officeart/2005/8/layout/orgChart1"/>
    <dgm:cxn modelId="{FD00B941-3AB1-C944-BF01-3EB78DBB1903}" type="presParOf" srcId="{09B3F36B-2CD1-C449-B801-A68FE42F73A9}" destId="{4084FF34-5162-3B41-AEF0-88AE548755DC}" srcOrd="0" destOrd="0" presId="urn:microsoft.com/office/officeart/2005/8/layout/orgChart1"/>
    <dgm:cxn modelId="{B1292C5F-B710-B949-BC0D-3773B252EBD7}" type="presParOf" srcId="{09B3F36B-2CD1-C449-B801-A68FE42F73A9}" destId="{74C226EF-2C43-7D40-9A73-3864BAF0E538}" srcOrd="1" destOrd="0" presId="urn:microsoft.com/office/officeart/2005/8/layout/orgChart1"/>
    <dgm:cxn modelId="{7BCDFCA2-F61C-DD4B-89F8-E81C3A0AD839}" type="presParOf" srcId="{D1E8545B-70EC-8A4E-9564-351C150E54A6}" destId="{1A4F295A-1969-0B44-9C37-70D997EBF7BA}" srcOrd="1" destOrd="0" presId="urn:microsoft.com/office/officeart/2005/8/layout/orgChart1"/>
    <dgm:cxn modelId="{FB64F7D1-9EC9-5942-9F37-196303B373F3}" type="presParOf" srcId="{D1E8545B-70EC-8A4E-9564-351C150E54A6}" destId="{367CF53F-A358-3847-A1AC-2D282442304D}" srcOrd="2" destOrd="0" presId="urn:microsoft.com/office/officeart/2005/8/layout/orgChart1"/>
    <dgm:cxn modelId="{2C37859F-404D-604E-B99C-C344D8C5EDFD}" type="presParOf" srcId="{3F7F637D-EFF0-1F44-9080-BB63EA2D3F10}" destId="{C59FF8A9-DEED-B041-98B0-AFEACD982E56}" srcOrd="2" destOrd="0" presId="urn:microsoft.com/office/officeart/2005/8/layout/orgChart1"/>
    <dgm:cxn modelId="{31B46E58-1E72-A441-96B2-337AD9047BE7}" type="presParOf" srcId="{3F7F637D-EFF0-1F44-9080-BB63EA2D3F10}" destId="{C973889A-EEC5-D24B-A35E-1441C4DC2D25}" srcOrd="3" destOrd="0" presId="urn:microsoft.com/office/officeart/2005/8/layout/orgChart1"/>
    <dgm:cxn modelId="{E5FEAAC9-B6EF-684D-8393-506D9048D0E9}" type="presParOf" srcId="{C973889A-EEC5-D24B-A35E-1441C4DC2D25}" destId="{A514D70E-38A6-6349-823F-D51A90295AD9}" srcOrd="0" destOrd="0" presId="urn:microsoft.com/office/officeart/2005/8/layout/orgChart1"/>
    <dgm:cxn modelId="{852FF56D-67B4-1B48-857B-763682939E87}" type="presParOf" srcId="{A514D70E-38A6-6349-823F-D51A90295AD9}" destId="{8D6BFA0A-276D-384F-8713-30A48EB60057}" srcOrd="0" destOrd="0" presId="urn:microsoft.com/office/officeart/2005/8/layout/orgChart1"/>
    <dgm:cxn modelId="{8BCD3E1C-ABDE-074A-9CBA-C6CCB6B13B32}" type="presParOf" srcId="{A514D70E-38A6-6349-823F-D51A90295AD9}" destId="{2142807B-B983-CF48-8EE2-AC839BEC7E50}" srcOrd="1" destOrd="0" presId="urn:microsoft.com/office/officeart/2005/8/layout/orgChart1"/>
    <dgm:cxn modelId="{A4E39DFF-C5C3-3F4B-92B4-61D6098E8DB8}" type="presParOf" srcId="{C973889A-EEC5-D24B-A35E-1441C4DC2D25}" destId="{8A940EE1-1E72-6D44-A487-AD1A661E7848}" srcOrd="1" destOrd="0" presId="urn:microsoft.com/office/officeart/2005/8/layout/orgChart1"/>
    <dgm:cxn modelId="{3493CE49-7593-1344-8D90-35C5EAA659FC}" type="presParOf" srcId="{C973889A-EEC5-D24B-A35E-1441C4DC2D25}" destId="{746F0D8B-1364-5B48-9B14-AF4C98260F1E}" srcOrd="2" destOrd="0" presId="urn:microsoft.com/office/officeart/2005/8/layout/orgChart1"/>
    <dgm:cxn modelId="{EB1C7FD8-FB71-AE41-82BE-2F6270E67DF2}" type="presParOf" srcId="{3F7F637D-EFF0-1F44-9080-BB63EA2D3F10}" destId="{AD392203-F00E-9940-8D7B-57E916EAF619}" srcOrd="4" destOrd="0" presId="urn:microsoft.com/office/officeart/2005/8/layout/orgChart1"/>
    <dgm:cxn modelId="{BBF1F7DF-7714-6D48-BB34-743EA814008B}" type="presParOf" srcId="{3F7F637D-EFF0-1F44-9080-BB63EA2D3F10}" destId="{4A5F92F7-CF42-694C-9A6B-51CBF29885D2}" srcOrd="5" destOrd="0" presId="urn:microsoft.com/office/officeart/2005/8/layout/orgChart1"/>
    <dgm:cxn modelId="{13DF78F3-44F8-AC4B-8823-74A009455943}" type="presParOf" srcId="{4A5F92F7-CF42-694C-9A6B-51CBF29885D2}" destId="{BFB27F12-5C4B-084E-A297-985B29D6AF6F}" srcOrd="0" destOrd="0" presId="urn:microsoft.com/office/officeart/2005/8/layout/orgChart1"/>
    <dgm:cxn modelId="{9D3B4DC6-A7FA-7146-B589-732940EB3359}" type="presParOf" srcId="{BFB27F12-5C4B-084E-A297-985B29D6AF6F}" destId="{3EE41D96-9E38-2048-88D2-C85ED46CDFD0}" srcOrd="0" destOrd="0" presId="urn:microsoft.com/office/officeart/2005/8/layout/orgChart1"/>
    <dgm:cxn modelId="{1F27C7D1-9DDA-2C4C-9B7E-0C42D02F85B5}" type="presParOf" srcId="{BFB27F12-5C4B-084E-A297-985B29D6AF6F}" destId="{A55F56F2-8F2D-5647-8F56-CA376D57A566}" srcOrd="1" destOrd="0" presId="urn:microsoft.com/office/officeart/2005/8/layout/orgChart1"/>
    <dgm:cxn modelId="{2CF17C0A-47DE-2343-A5D7-B12B7038B115}" type="presParOf" srcId="{4A5F92F7-CF42-694C-9A6B-51CBF29885D2}" destId="{5B24BFA7-0588-1C42-B208-08296018B0FC}" srcOrd="1" destOrd="0" presId="urn:microsoft.com/office/officeart/2005/8/layout/orgChart1"/>
    <dgm:cxn modelId="{38C8B7E8-4136-364E-A982-2A31DF99C4DE}" type="presParOf" srcId="{4A5F92F7-CF42-694C-9A6B-51CBF29885D2}" destId="{D5E46098-1206-B149-8896-4C8A22137B64}" srcOrd="2" destOrd="0" presId="urn:microsoft.com/office/officeart/2005/8/layout/orgChart1"/>
    <dgm:cxn modelId="{E2DB2E32-7D49-5040-876F-226910C00313}" type="presParOf" srcId="{3F7F637D-EFF0-1F44-9080-BB63EA2D3F10}" destId="{C671ED76-7B16-994E-96FF-86527B307F3E}" srcOrd="6" destOrd="0" presId="urn:microsoft.com/office/officeart/2005/8/layout/orgChart1"/>
    <dgm:cxn modelId="{21E77C9B-FDD4-CF42-8027-0798DAFEEB98}" type="presParOf" srcId="{3F7F637D-EFF0-1F44-9080-BB63EA2D3F10}" destId="{AF5679C7-2876-C447-BE2F-F0FA09326F96}" srcOrd="7" destOrd="0" presId="urn:microsoft.com/office/officeart/2005/8/layout/orgChart1"/>
    <dgm:cxn modelId="{402C1DD8-CDA2-C946-AF57-6CE0DE1B443E}" type="presParOf" srcId="{AF5679C7-2876-C447-BE2F-F0FA09326F96}" destId="{426856A5-1E07-4B4A-813F-EC3CA2C08F58}" srcOrd="0" destOrd="0" presId="urn:microsoft.com/office/officeart/2005/8/layout/orgChart1"/>
    <dgm:cxn modelId="{18993ED0-A1F9-2849-A4C4-ACA50ACB69A5}" type="presParOf" srcId="{426856A5-1E07-4B4A-813F-EC3CA2C08F58}" destId="{BC2BDFE3-0DEB-1347-BC5D-2414134B7E90}" srcOrd="0" destOrd="0" presId="urn:microsoft.com/office/officeart/2005/8/layout/orgChart1"/>
    <dgm:cxn modelId="{C794725C-08F4-D14B-A566-79F380827448}" type="presParOf" srcId="{426856A5-1E07-4B4A-813F-EC3CA2C08F58}" destId="{60504691-E717-B848-8E87-5CD50B231322}" srcOrd="1" destOrd="0" presId="urn:microsoft.com/office/officeart/2005/8/layout/orgChart1"/>
    <dgm:cxn modelId="{EF06331D-827F-8545-93A3-9585517DBA28}" type="presParOf" srcId="{AF5679C7-2876-C447-BE2F-F0FA09326F96}" destId="{0B6B4A9D-3737-2040-A230-5BF6DD44FE79}" srcOrd="1" destOrd="0" presId="urn:microsoft.com/office/officeart/2005/8/layout/orgChart1"/>
    <dgm:cxn modelId="{F6978EC1-9183-A146-BDE6-BD2168D14463}" type="presParOf" srcId="{AF5679C7-2876-C447-BE2F-F0FA09326F96}" destId="{E13E73E5-686A-994D-8266-E967B3D35698}" srcOrd="2" destOrd="0" presId="urn:microsoft.com/office/officeart/2005/8/layout/orgChart1"/>
    <dgm:cxn modelId="{5A1C8071-8BFC-8048-A42D-A90C72893BAB}" type="presParOf" srcId="{3F7F637D-EFF0-1F44-9080-BB63EA2D3F10}" destId="{2CDF4709-887C-734F-8BD0-D8FB7880677C}" srcOrd="8" destOrd="0" presId="urn:microsoft.com/office/officeart/2005/8/layout/orgChart1"/>
    <dgm:cxn modelId="{74172DCA-8465-1C44-9564-C5BE701D432D}" type="presParOf" srcId="{3F7F637D-EFF0-1F44-9080-BB63EA2D3F10}" destId="{5399AB77-E966-DC4F-883F-A5A5E0B15640}" srcOrd="9" destOrd="0" presId="urn:microsoft.com/office/officeart/2005/8/layout/orgChart1"/>
    <dgm:cxn modelId="{8AC07B66-737E-E84D-A412-0C0CB97F7F01}" type="presParOf" srcId="{5399AB77-E966-DC4F-883F-A5A5E0B15640}" destId="{A190208B-EBF4-BC46-A97B-41DF3C7F0105}" srcOrd="0" destOrd="0" presId="urn:microsoft.com/office/officeart/2005/8/layout/orgChart1"/>
    <dgm:cxn modelId="{9A9B216E-A61D-3646-B45B-B69BFA233E2D}" type="presParOf" srcId="{A190208B-EBF4-BC46-A97B-41DF3C7F0105}" destId="{C4553366-ED73-6047-ACD2-1787EC0F3C05}" srcOrd="0" destOrd="0" presId="urn:microsoft.com/office/officeart/2005/8/layout/orgChart1"/>
    <dgm:cxn modelId="{04B41443-B9BA-5444-96FB-E96626EF9D49}" type="presParOf" srcId="{A190208B-EBF4-BC46-A97B-41DF3C7F0105}" destId="{9DFFEA8C-CB55-5148-AD6E-A29C44D35BAD}" srcOrd="1" destOrd="0" presId="urn:microsoft.com/office/officeart/2005/8/layout/orgChart1"/>
    <dgm:cxn modelId="{2FD1BAAB-EE37-574B-A950-AAA5EF5C78DA}" type="presParOf" srcId="{5399AB77-E966-DC4F-883F-A5A5E0B15640}" destId="{46A5A723-8DB4-B040-B341-28C90B1AC1AB}" srcOrd="1" destOrd="0" presId="urn:microsoft.com/office/officeart/2005/8/layout/orgChart1"/>
    <dgm:cxn modelId="{594434E7-69AD-0840-BDF6-AEA19F0146EC}" type="presParOf" srcId="{5399AB77-E966-DC4F-883F-A5A5E0B15640}" destId="{2DCFB007-7B7A-6E43-8780-09819ADF088A}" srcOrd="2" destOrd="0" presId="urn:microsoft.com/office/officeart/2005/8/layout/orgChart1"/>
    <dgm:cxn modelId="{3C3705D6-0A18-6349-A4D0-B5DD367A81D0}" type="presParOf" srcId="{B8DF670E-CA73-974E-8AEF-DED23EEA30A7}" destId="{87893361-01FC-BE4A-909D-3E7417AA7AC4}"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F4709-887C-734F-8BD0-D8FB7880677C}">
      <dsp:nvSpPr>
        <dsp:cNvPr id="0" name=""/>
        <dsp:cNvSpPr/>
      </dsp:nvSpPr>
      <dsp:spPr>
        <a:xfrm>
          <a:off x="5134371" y="2884571"/>
          <a:ext cx="4254471" cy="369189"/>
        </a:xfrm>
        <a:custGeom>
          <a:avLst/>
          <a:gdLst/>
          <a:ahLst/>
          <a:cxnLst/>
          <a:rect l="0" t="0" r="0" b="0"/>
          <a:pathLst>
            <a:path>
              <a:moveTo>
                <a:pt x="0" y="0"/>
              </a:moveTo>
              <a:lnTo>
                <a:pt x="0" y="184594"/>
              </a:lnTo>
              <a:lnTo>
                <a:pt x="4254471" y="184594"/>
              </a:lnTo>
              <a:lnTo>
                <a:pt x="4254471" y="369189"/>
              </a:lnTo>
            </a:path>
          </a:pathLst>
        </a:custGeom>
        <a:noFill/>
        <a:ln w="10795" cap="flat" cmpd="sng" algn="ctr">
          <a:solidFill>
            <a:srgbClr val="555A55"/>
          </a:solidFill>
          <a:prstDash val="solid"/>
        </a:ln>
        <a:effectLst/>
      </dsp:spPr>
      <dsp:style>
        <a:lnRef idx="2">
          <a:scrgbClr r="0" g="0" b="0"/>
        </a:lnRef>
        <a:fillRef idx="0">
          <a:scrgbClr r="0" g="0" b="0"/>
        </a:fillRef>
        <a:effectRef idx="0">
          <a:scrgbClr r="0" g="0" b="0"/>
        </a:effectRef>
        <a:fontRef idx="minor"/>
      </dsp:style>
    </dsp:sp>
    <dsp:sp modelId="{C671ED76-7B16-994E-96FF-86527B307F3E}">
      <dsp:nvSpPr>
        <dsp:cNvPr id="0" name=""/>
        <dsp:cNvSpPr/>
      </dsp:nvSpPr>
      <dsp:spPr>
        <a:xfrm>
          <a:off x="5134371" y="2884571"/>
          <a:ext cx="2127235" cy="369189"/>
        </a:xfrm>
        <a:custGeom>
          <a:avLst/>
          <a:gdLst/>
          <a:ahLst/>
          <a:cxnLst/>
          <a:rect l="0" t="0" r="0" b="0"/>
          <a:pathLst>
            <a:path>
              <a:moveTo>
                <a:pt x="0" y="0"/>
              </a:moveTo>
              <a:lnTo>
                <a:pt x="0" y="184594"/>
              </a:lnTo>
              <a:lnTo>
                <a:pt x="2127235" y="184594"/>
              </a:lnTo>
              <a:lnTo>
                <a:pt x="2127235" y="369189"/>
              </a:lnTo>
            </a:path>
          </a:pathLst>
        </a:custGeom>
        <a:noFill/>
        <a:ln w="10795" cap="flat" cmpd="sng" algn="ctr">
          <a:solidFill>
            <a:srgbClr val="555A55"/>
          </a:solidFill>
          <a:prstDash val="solid"/>
        </a:ln>
        <a:effectLst/>
      </dsp:spPr>
      <dsp:style>
        <a:lnRef idx="2">
          <a:scrgbClr r="0" g="0" b="0"/>
        </a:lnRef>
        <a:fillRef idx="0">
          <a:scrgbClr r="0" g="0" b="0"/>
        </a:fillRef>
        <a:effectRef idx="0">
          <a:scrgbClr r="0" g="0" b="0"/>
        </a:effectRef>
        <a:fontRef idx="minor"/>
      </dsp:style>
    </dsp:sp>
    <dsp:sp modelId="{AD392203-F00E-9940-8D7B-57E916EAF619}">
      <dsp:nvSpPr>
        <dsp:cNvPr id="0" name=""/>
        <dsp:cNvSpPr/>
      </dsp:nvSpPr>
      <dsp:spPr>
        <a:xfrm>
          <a:off x="5088651" y="2884571"/>
          <a:ext cx="91440" cy="369189"/>
        </a:xfrm>
        <a:custGeom>
          <a:avLst/>
          <a:gdLst/>
          <a:ahLst/>
          <a:cxnLst/>
          <a:rect l="0" t="0" r="0" b="0"/>
          <a:pathLst>
            <a:path>
              <a:moveTo>
                <a:pt x="45720" y="0"/>
              </a:moveTo>
              <a:lnTo>
                <a:pt x="45720" y="369189"/>
              </a:lnTo>
            </a:path>
          </a:pathLst>
        </a:custGeom>
        <a:noFill/>
        <a:ln w="10795" cap="flat" cmpd="sng" algn="ctr">
          <a:solidFill>
            <a:srgbClr val="555A55"/>
          </a:solidFill>
          <a:prstDash val="solid"/>
        </a:ln>
        <a:effectLst/>
      </dsp:spPr>
      <dsp:style>
        <a:lnRef idx="2">
          <a:scrgbClr r="0" g="0" b="0"/>
        </a:lnRef>
        <a:fillRef idx="0">
          <a:scrgbClr r="0" g="0" b="0"/>
        </a:fillRef>
        <a:effectRef idx="0">
          <a:scrgbClr r="0" g="0" b="0"/>
        </a:effectRef>
        <a:fontRef idx="minor"/>
      </dsp:style>
    </dsp:sp>
    <dsp:sp modelId="{C59FF8A9-DEED-B041-98B0-AFEACD982E56}">
      <dsp:nvSpPr>
        <dsp:cNvPr id="0" name=""/>
        <dsp:cNvSpPr/>
      </dsp:nvSpPr>
      <dsp:spPr>
        <a:xfrm>
          <a:off x="3007135" y="2884571"/>
          <a:ext cx="2127235" cy="369189"/>
        </a:xfrm>
        <a:custGeom>
          <a:avLst/>
          <a:gdLst/>
          <a:ahLst/>
          <a:cxnLst/>
          <a:rect l="0" t="0" r="0" b="0"/>
          <a:pathLst>
            <a:path>
              <a:moveTo>
                <a:pt x="2127235" y="0"/>
              </a:moveTo>
              <a:lnTo>
                <a:pt x="2127235" y="184594"/>
              </a:lnTo>
              <a:lnTo>
                <a:pt x="0" y="184594"/>
              </a:lnTo>
              <a:lnTo>
                <a:pt x="0" y="369189"/>
              </a:lnTo>
            </a:path>
          </a:pathLst>
        </a:custGeom>
        <a:noFill/>
        <a:ln w="10795" cap="flat" cmpd="sng" algn="ctr">
          <a:solidFill>
            <a:srgbClr val="555A55"/>
          </a:solidFill>
          <a:prstDash val="solid"/>
        </a:ln>
        <a:effectLst/>
      </dsp:spPr>
      <dsp:style>
        <a:lnRef idx="2">
          <a:scrgbClr r="0" g="0" b="0"/>
        </a:lnRef>
        <a:fillRef idx="0">
          <a:scrgbClr r="0" g="0" b="0"/>
        </a:fillRef>
        <a:effectRef idx="0">
          <a:scrgbClr r="0" g="0" b="0"/>
        </a:effectRef>
        <a:fontRef idx="minor"/>
      </dsp:style>
    </dsp:sp>
    <dsp:sp modelId="{28B2E701-4E51-714E-9688-271E6725973C}">
      <dsp:nvSpPr>
        <dsp:cNvPr id="0" name=""/>
        <dsp:cNvSpPr/>
      </dsp:nvSpPr>
      <dsp:spPr>
        <a:xfrm>
          <a:off x="879900" y="2884571"/>
          <a:ext cx="4254471" cy="369189"/>
        </a:xfrm>
        <a:custGeom>
          <a:avLst/>
          <a:gdLst/>
          <a:ahLst/>
          <a:cxnLst/>
          <a:rect l="0" t="0" r="0" b="0"/>
          <a:pathLst>
            <a:path>
              <a:moveTo>
                <a:pt x="4254471" y="0"/>
              </a:moveTo>
              <a:lnTo>
                <a:pt x="4254471" y="184594"/>
              </a:lnTo>
              <a:lnTo>
                <a:pt x="0" y="184594"/>
              </a:lnTo>
              <a:lnTo>
                <a:pt x="0" y="369189"/>
              </a:lnTo>
            </a:path>
          </a:pathLst>
        </a:custGeom>
        <a:noFill/>
        <a:ln w="10795" cap="flat" cmpd="sng" algn="ctr">
          <a:solidFill>
            <a:srgbClr val="555A55"/>
          </a:solidFill>
          <a:prstDash val="solid"/>
        </a:ln>
        <a:effectLst/>
      </dsp:spPr>
      <dsp:style>
        <a:lnRef idx="2">
          <a:scrgbClr r="0" g="0" b="0"/>
        </a:lnRef>
        <a:fillRef idx="0">
          <a:scrgbClr r="0" g="0" b="0"/>
        </a:fillRef>
        <a:effectRef idx="0">
          <a:scrgbClr r="0" g="0" b="0"/>
        </a:effectRef>
        <a:fontRef idx="minor"/>
      </dsp:style>
    </dsp:sp>
    <dsp:sp modelId="{01E2BF99-CCC6-4F43-8833-405A18B85E49}">
      <dsp:nvSpPr>
        <dsp:cNvPr id="0" name=""/>
        <dsp:cNvSpPr/>
      </dsp:nvSpPr>
      <dsp:spPr>
        <a:xfrm>
          <a:off x="3713738" y="2005548"/>
          <a:ext cx="2841265" cy="879022"/>
        </a:xfrm>
        <a:prstGeom prst="rect">
          <a:avLst/>
        </a:prstGeom>
        <a:solidFill>
          <a:srgbClr val="F48E87"/>
        </a:solidFill>
        <a:ln w="10795" cap="flat" cmpd="sng" algn="ctr">
          <a:solidFill>
            <a:srgbClr val="555A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Ischemic stroke</a:t>
          </a:r>
        </a:p>
      </dsp:txBody>
      <dsp:txXfrm>
        <a:off x="3713738" y="2005548"/>
        <a:ext cx="2841265" cy="879022"/>
      </dsp:txXfrm>
    </dsp:sp>
    <dsp:sp modelId="{4084FF34-5162-3B41-AEF0-88AE548755DC}">
      <dsp:nvSpPr>
        <dsp:cNvPr id="0" name=""/>
        <dsp:cNvSpPr/>
      </dsp:nvSpPr>
      <dsp:spPr>
        <a:xfrm>
          <a:off x="877" y="3253761"/>
          <a:ext cx="1758045" cy="879022"/>
        </a:xfrm>
        <a:prstGeom prst="rect">
          <a:avLst/>
        </a:prstGeom>
        <a:solidFill>
          <a:srgbClr val="F48E87"/>
        </a:solidFill>
        <a:ln w="10795" cap="flat" cmpd="sng" algn="ctr">
          <a:solidFill>
            <a:srgbClr val="555A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Cardioembolic</a:t>
          </a:r>
        </a:p>
        <a:p>
          <a:pPr marL="0" lvl="0" indent="0" algn="ctr" defTabSz="800100">
            <a:lnSpc>
              <a:spcPct val="90000"/>
            </a:lnSpc>
            <a:spcBef>
              <a:spcPct val="0"/>
            </a:spcBef>
            <a:spcAft>
              <a:spcPct val="35000"/>
            </a:spcAft>
            <a:buNone/>
          </a:pPr>
          <a:r>
            <a:rPr lang="en-US" sz="1800" b="1" kern="1200" dirty="0"/>
            <a:t>27%</a:t>
          </a:r>
        </a:p>
      </dsp:txBody>
      <dsp:txXfrm>
        <a:off x="877" y="3253761"/>
        <a:ext cx="1758045" cy="879022"/>
      </dsp:txXfrm>
    </dsp:sp>
    <dsp:sp modelId="{8D6BFA0A-276D-384F-8713-30A48EB60057}">
      <dsp:nvSpPr>
        <dsp:cNvPr id="0" name=""/>
        <dsp:cNvSpPr/>
      </dsp:nvSpPr>
      <dsp:spPr>
        <a:xfrm>
          <a:off x="2128113" y="3253761"/>
          <a:ext cx="1758045" cy="879022"/>
        </a:xfrm>
        <a:prstGeom prst="rect">
          <a:avLst/>
        </a:prstGeom>
        <a:solidFill>
          <a:srgbClr val="F48E87"/>
        </a:solidFill>
        <a:ln w="10795" cap="flat" cmpd="sng" algn="ctr">
          <a:solidFill>
            <a:srgbClr val="555A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Small vessel disease </a:t>
          </a:r>
        </a:p>
        <a:p>
          <a:pPr marL="0" lvl="0" indent="0" algn="ctr" defTabSz="800100">
            <a:lnSpc>
              <a:spcPct val="90000"/>
            </a:lnSpc>
            <a:spcBef>
              <a:spcPct val="0"/>
            </a:spcBef>
            <a:spcAft>
              <a:spcPct val="35000"/>
            </a:spcAft>
            <a:buNone/>
          </a:pPr>
          <a:r>
            <a:rPr lang="en-US" sz="1800" b="1" kern="1200" dirty="0"/>
            <a:t>23%</a:t>
          </a:r>
        </a:p>
      </dsp:txBody>
      <dsp:txXfrm>
        <a:off x="2128113" y="3253761"/>
        <a:ext cx="1758045" cy="879022"/>
      </dsp:txXfrm>
    </dsp:sp>
    <dsp:sp modelId="{3EE41D96-9E38-2048-88D2-C85ED46CDFD0}">
      <dsp:nvSpPr>
        <dsp:cNvPr id="0" name=""/>
        <dsp:cNvSpPr/>
      </dsp:nvSpPr>
      <dsp:spPr>
        <a:xfrm>
          <a:off x="4255348" y="3253761"/>
          <a:ext cx="1758045" cy="879022"/>
        </a:xfrm>
        <a:prstGeom prst="rect">
          <a:avLst/>
        </a:prstGeom>
        <a:solidFill>
          <a:srgbClr val="F48E87"/>
        </a:solidFill>
        <a:ln w="10795" cap="flat" cmpd="sng" algn="ctr">
          <a:solidFill>
            <a:srgbClr val="555A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Large artery atherosclerosis</a:t>
          </a:r>
        </a:p>
        <a:p>
          <a:pPr marL="0" lvl="0" indent="0" algn="ctr" defTabSz="800100">
            <a:lnSpc>
              <a:spcPct val="90000"/>
            </a:lnSpc>
            <a:spcBef>
              <a:spcPct val="0"/>
            </a:spcBef>
            <a:spcAft>
              <a:spcPct val="35000"/>
            </a:spcAft>
            <a:buNone/>
          </a:pPr>
          <a:r>
            <a:rPr lang="en-US" sz="1800" b="1" kern="1200" dirty="0"/>
            <a:t>13%</a:t>
          </a:r>
        </a:p>
      </dsp:txBody>
      <dsp:txXfrm>
        <a:off x="4255348" y="3253761"/>
        <a:ext cx="1758045" cy="879022"/>
      </dsp:txXfrm>
    </dsp:sp>
    <dsp:sp modelId="{BC2BDFE3-0DEB-1347-BC5D-2414134B7E90}">
      <dsp:nvSpPr>
        <dsp:cNvPr id="0" name=""/>
        <dsp:cNvSpPr/>
      </dsp:nvSpPr>
      <dsp:spPr>
        <a:xfrm>
          <a:off x="6382584" y="3253761"/>
          <a:ext cx="1758045" cy="879022"/>
        </a:xfrm>
        <a:prstGeom prst="rect">
          <a:avLst/>
        </a:prstGeom>
        <a:solidFill>
          <a:srgbClr val="F48E87"/>
        </a:solidFill>
        <a:ln w="10795" cap="flat" cmpd="sng" algn="ctr">
          <a:solidFill>
            <a:srgbClr val="555A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Other</a:t>
          </a:r>
        </a:p>
        <a:p>
          <a:pPr marL="0" lvl="0" indent="0" algn="ctr" defTabSz="800100">
            <a:lnSpc>
              <a:spcPct val="90000"/>
            </a:lnSpc>
            <a:spcBef>
              <a:spcPct val="0"/>
            </a:spcBef>
            <a:spcAft>
              <a:spcPct val="35000"/>
            </a:spcAft>
            <a:buNone/>
          </a:pPr>
          <a:r>
            <a:rPr lang="en-US" sz="1800" b="1" kern="1200" dirty="0"/>
            <a:t>2%</a:t>
          </a:r>
        </a:p>
      </dsp:txBody>
      <dsp:txXfrm>
        <a:off x="6382584" y="3253761"/>
        <a:ext cx="1758045" cy="879022"/>
      </dsp:txXfrm>
    </dsp:sp>
    <dsp:sp modelId="{C4553366-ED73-6047-ACD2-1787EC0F3C05}">
      <dsp:nvSpPr>
        <dsp:cNvPr id="0" name=""/>
        <dsp:cNvSpPr/>
      </dsp:nvSpPr>
      <dsp:spPr>
        <a:xfrm>
          <a:off x="8509819" y="3253761"/>
          <a:ext cx="1758045" cy="879022"/>
        </a:xfrm>
        <a:prstGeom prst="rect">
          <a:avLst/>
        </a:prstGeom>
        <a:solidFill>
          <a:srgbClr val="F48E87"/>
        </a:solidFill>
        <a:ln w="10795" cap="flat" cmpd="sng" algn="ctr">
          <a:solidFill>
            <a:srgbClr val="555A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Cryptogenic</a:t>
          </a:r>
        </a:p>
        <a:p>
          <a:pPr marL="0" lvl="0" indent="0" algn="ctr" defTabSz="800100">
            <a:lnSpc>
              <a:spcPct val="90000"/>
            </a:lnSpc>
            <a:spcBef>
              <a:spcPct val="0"/>
            </a:spcBef>
            <a:spcAft>
              <a:spcPct val="35000"/>
            </a:spcAft>
            <a:buNone/>
          </a:pPr>
          <a:r>
            <a:rPr lang="en-US" sz="1800" b="1" kern="1200" dirty="0"/>
            <a:t>35%</a:t>
          </a:r>
        </a:p>
      </dsp:txBody>
      <dsp:txXfrm>
        <a:off x="8509819" y="3253761"/>
        <a:ext cx="1758045" cy="8790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71039-9B24-450A-BC14-31541B185D0D}" type="datetimeFigureOut">
              <a:rPr lang="en-US" smtClean="0"/>
              <a:t>2/21/24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1058C-1380-48A1-821F-D7855D34BCDB}" type="slidenum">
              <a:rPr lang="en-US" smtClean="0"/>
              <a:t>‹#›</a:t>
            </a:fld>
            <a:endParaRPr lang="en-US"/>
          </a:p>
        </p:txBody>
      </p:sp>
    </p:spTree>
    <p:extLst>
      <p:ext uri="{BB962C8B-B14F-4D97-AF65-F5344CB8AC3E}">
        <p14:creationId xmlns:p14="http://schemas.microsoft.com/office/powerpoint/2010/main" val="232218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pPr marL="0" indent="0">
              <a:buNone/>
            </a:pPr>
            <a:endParaRPr kumimoji="0" lang="en-US" sz="800" b="0" i="0" u="none" strike="noStrike" kern="1200" cap="none" spc="0" normalizeH="0" baseline="0" dirty="0">
              <a:ln>
                <a:noFill/>
              </a:ln>
              <a:effectLst/>
              <a:uLnTx/>
              <a:uFillTx/>
              <a:latin typeface="+mn-lt"/>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C52BD-F6E7-43BE-BD10-BA693B870B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11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CF9AD-8AD2-4DD0-A00E-CE23707F2660}"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3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3CE37-8989-471A-BC57-D3CAAD0383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8216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8DCFB2-2FC4-4A48-85D8-914292BD17B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7447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8DCFB2-2FC4-4A48-85D8-914292BD17B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305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3CE37-8989-471A-BC57-D3CAAD0383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08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3CE37-8989-471A-BC57-D3CAAD0383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F4E1992-3C2B-022C-9F0A-24F99701E6D0}"/>
              </a:ext>
            </a:extLst>
          </p:cNvPr>
          <p:cNvSpPr txBox="1"/>
          <p:nvPr/>
        </p:nvSpPr>
        <p:spPr>
          <a:xfrm>
            <a:off x="-3147059" y="2234069"/>
            <a:ext cx="2704608" cy="1277273"/>
          </a:xfrm>
          <a:prstGeom prst="rect">
            <a:avLst/>
          </a:prstGeom>
          <a:solidFill>
            <a:srgbClr val="FF0000"/>
          </a:solidFill>
          <a:ln>
            <a:solidFill>
              <a:schemeClr val="accent4"/>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LIBREXIASTROKE clinicaltrials.gov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Pg 1A, 1B, 2A-C, 3A, 3B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libri" panose="020F0502020204030204"/>
                <a:ea typeface="+mn-ea"/>
                <a:cs typeface="+mn-cs"/>
              </a:rPr>
              <a:t>DC NOT OK </a:t>
            </a: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 - study is </a:t>
            </a:r>
            <a:r>
              <a:rPr kumimoji="0" lang="en-GB" sz="1100" b="1" i="0" u="none" strike="noStrike" kern="1200" cap="none" spc="0" normalizeH="0" baseline="0" noProof="0">
                <a:ln>
                  <a:noFill/>
                </a:ln>
                <a:solidFill>
                  <a:prstClr val="black"/>
                </a:solidFill>
                <a:effectLst/>
                <a:uLnTx/>
                <a:uFillTx/>
                <a:latin typeface="Calibri" panose="020F0502020204030204"/>
                <a:ea typeface="+mn-ea"/>
                <a:cs typeface="+mn-cs"/>
              </a:rPr>
              <a:t>not yet recruiting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The rest are DC 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libri" panose="020F0502020204030204"/>
                <a:ea typeface="+mn-ea"/>
                <a:cs typeface="+mn-cs"/>
              </a:rPr>
              <a:t>UPDATED</a:t>
            </a:r>
          </a:p>
        </p:txBody>
      </p:sp>
      <p:sp>
        <p:nvSpPr>
          <p:cNvPr id="6" name="Left Brace 5">
            <a:extLst>
              <a:ext uri="{FF2B5EF4-FFF2-40B4-BE49-F238E27FC236}">
                <a16:creationId xmlns:a16="http://schemas.microsoft.com/office/drawing/2014/main" id="{EFB6E6D9-C366-C11F-B351-4F7FED554402}"/>
              </a:ext>
            </a:extLst>
          </p:cNvPr>
          <p:cNvSpPr/>
          <p:nvPr/>
        </p:nvSpPr>
        <p:spPr>
          <a:xfrm>
            <a:off x="184355" y="1290484"/>
            <a:ext cx="294968" cy="2831690"/>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000346F-3CD1-6B69-8DFD-E0EBB4A9AA39}"/>
              </a:ext>
            </a:extLst>
          </p:cNvPr>
          <p:cNvSpPr txBox="1"/>
          <p:nvPr/>
        </p:nvSpPr>
        <p:spPr>
          <a:xfrm>
            <a:off x="-2583427" y="4122174"/>
            <a:ext cx="2241755" cy="1615827"/>
          </a:xfrm>
          <a:prstGeom prst="rect">
            <a:avLst/>
          </a:prstGeom>
          <a:solidFill>
            <a:srgbClr val="FFFF00"/>
          </a:solidFill>
          <a:ln>
            <a:solidFill>
              <a:schemeClr val="accent4"/>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LIBREXIA STROKE Press Release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Pg 1A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libri" panose="020F0502020204030204"/>
                <a:ea typeface="+mn-ea"/>
                <a:cs typeface="+mn-cs"/>
              </a:rPr>
              <a:t>DC OK </a:t>
            </a: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but add annotations from LIBREXIASTROKE clinicaltrials.gov o fully support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Pg 2B, 2C, 3A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ADDED</a:t>
            </a:r>
          </a:p>
        </p:txBody>
      </p:sp>
      <p:cxnSp>
        <p:nvCxnSpPr>
          <p:cNvPr id="8" name="Straight Arrow Connector 7">
            <a:extLst>
              <a:ext uri="{FF2B5EF4-FFF2-40B4-BE49-F238E27FC236}">
                <a16:creationId xmlns:a16="http://schemas.microsoft.com/office/drawing/2014/main" id="{F600FE29-4C6F-B18A-CA39-3966A6D497F2}"/>
              </a:ext>
            </a:extLst>
          </p:cNvPr>
          <p:cNvCxnSpPr>
            <a:stCxn id="7" idx="3"/>
          </p:cNvCxnSpPr>
          <p:nvPr/>
        </p:nvCxnSpPr>
        <p:spPr>
          <a:xfrm>
            <a:off x="-341672" y="4930088"/>
            <a:ext cx="1138085" cy="3274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136864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687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91784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40222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954205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681857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35929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768332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42828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91788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B073-E9A2-055C-DE84-835E1A2FE8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678F3E-F03D-E13C-C9D0-A2DBA91B82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A31D40-4FF1-13EA-307C-3C4671F2BC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DD0C212-7D04-EFB1-5871-78064256130B}"/>
              </a:ext>
            </a:extLst>
          </p:cNvPr>
          <p:cNvSpPr>
            <a:spLocks noGrp="1"/>
          </p:cNvSpPr>
          <p:nvPr>
            <p:ph type="ftr" sz="quarter" idx="11"/>
          </p:nvPr>
        </p:nvSpPr>
        <p:spPr/>
        <p:txBody>
          <a:bodyPr/>
          <a:lstStyle/>
          <a:p>
            <a:r>
              <a:rPr lang="en-US"/>
              <a:t>This algorithm does not apply to patients who recieve acute thrombolysis.</a:t>
            </a:r>
          </a:p>
        </p:txBody>
      </p:sp>
      <p:sp>
        <p:nvSpPr>
          <p:cNvPr id="6" name="Slide Number Placeholder 5">
            <a:extLst>
              <a:ext uri="{FF2B5EF4-FFF2-40B4-BE49-F238E27FC236}">
                <a16:creationId xmlns:a16="http://schemas.microsoft.com/office/drawing/2014/main" id="{3FD66335-5B0C-371E-BF99-1A60C8B8BBAB}"/>
              </a:ext>
            </a:extLst>
          </p:cNvPr>
          <p:cNvSpPr>
            <a:spLocks noGrp="1"/>
          </p:cNvSpPr>
          <p:nvPr>
            <p:ph type="sldNum" sz="quarter" idx="12"/>
          </p:nvPr>
        </p:nvSpPr>
        <p:spPr/>
        <p:txBody>
          <a:bodyPr/>
          <a:lstStyle/>
          <a:p>
            <a:fld id="{77DD1E3B-758D-4181-A05A-DF91E2114890}" type="slidenum">
              <a:rPr lang="en-US" smtClean="0"/>
              <a:t>‹#›</a:t>
            </a:fld>
            <a:endParaRPr lang="en-US"/>
          </a:p>
        </p:txBody>
      </p:sp>
    </p:spTree>
    <p:extLst>
      <p:ext uri="{BB962C8B-B14F-4D97-AF65-F5344CB8AC3E}">
        <p14:creationId xmlns:p14="http://schemas.microsoft.com/office/powerpoint/2010/main" val="3132629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17979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61523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697128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96406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42654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23193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00164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37789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29050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29293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83997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31124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45265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901611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557420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003213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356262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447433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762587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75837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188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18227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44548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56821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378303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779694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914615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438230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836462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4558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2249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7571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52644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95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63093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38771636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3" r:id="rId17"/>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38255843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292888868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image" Target="../media/image32.emf"/><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oleObject" Target="../embeddings/oleObject2.bin"/><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notesSlide" Target="../notesSlides/notesSlide4.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3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image" Target="../media/image33.png"/><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34.png"/><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48"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clinicaltrials.gov/ct2/show/NCT05686070" TargetMode="External"/><Relationship Id="rId3" Type="http://schemas.openxmlformats.org/officeDocument/2006/relationships/notesSlide" Target="../notesSlides/notesSlide7.xml"/><Relationship Id="rId7"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2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hyperlink" Target="https://www.bayer.com/media/en-us/bayer-initiates-landmark-phase-iii-study-program-to-investigate-oral-fxia-inhibitor-asundexian/"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clinicaltrials.gov/ct2/show/NCT05702034" TargetMode="External"/><Relationship Id="rId3" Type="http://schemas.openxmlformats.org/officeDocument/2006/relationships/notesSlide" Target="../notesSlides/notesSlide8.xml"/><Relationship Id="rId7"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hyperlink" Target="https://news.bms.com/news/details/2022/Late-Breaking-Results-From-Phase-2-AXIOMATIC-SSP-Study-of-Milvexian-an-Investigational-Oral-Factor-XIa-Inhibitor-Show-Favorable-Antithrombotic-Profile-in-Combination-With-Dual-Antiplatelet-Therapy/default.asp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hyperlink" Target="mailto:ashkan.shoamanesh@phri.ca" TargetMode="Externa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7.png"/><Relationship Id="rId7" Type="http://schemas.openxmlformats.org/officeDocument/2006/relationships/hyperlink" Target="http://www.mededonthego.com/" TargetMode="External"/><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sv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tiff"/><Relationship Id="rId3" Type="http://schemas.openxmlformats.org/officeDocument/2006/relationships/tags" Target="../tags/tag3.xml"/><Relationship Id="rId7" Type="http://schemas.openxmlformats.org/officeDocument/2006/relationships/image" Target="../media/image25.emf"/><Relationship Id="rId12" Type="http://schemas.openxmlformats.org/officeDocument/2006/relationships/image" Target="../media/image3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4.emf"/><Relationship Id="rId11" Type="http://schemas.openxmlformats.org/officeDocument/2006/relationships/image" Target="../media/image29.png"/><Relationship Id="rId5" Type="http://schemas.openxmlformats.org/officeDocument/2006/relationships/oleObject" Target="../embeddings/oleObject1.bin"/><Relationship Id="rId10" Type="http://schemas.openxmlformats.org/officeDocument/2006/relationships/image" Target="../media/image28.png"/><Relationship Id="rId4" Type="http://schemas.openxmlformats.org/officeDocument/2006/relationships/slideLayout" Target="../slideLayouts/slideLayout5.xml"/><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FC67-6906-19C7-9FDE-95DFF94693FE}"/>
              </a:ext>
            </a:extLst>
          </p:cNvPr>
          <p:cNvSpPr>
            <a:spLocks noGrp="1"/>
          </p:cNvSpPr>
          <p:nvPr>
            <p:ph type="title"/>
          </p:nvPr>
        </p:nvSpPr>
        <p:spPr>
          <a:xfrm>
            <a:off x="831850" y="1101482"/>
            <a:ext cx="10515600" cy="2825748"/>
          </a:xfrm>
        </p:spPr>
        <p:txBody>
          <a:bodyPr>
            <a:normAutofit/>
          </a:bodyPr>
          <a:lstStyle/>
          <a:p>
            <a:r>
              <a:rPr lang="en-US" dirty="0"/>
              <a:t>Emerging Data in the Management of Acute Ischemic Stroke/TIA</a:t>
            </a:r>
          </a:p>
        </p:txBody>
      </p:sp>
      <p:sp>
        <p:nvSpPr>
          <p:cNvPr id="3" name="Subtitle 2">
            <a:extLst>
              <a:ext uri="{FF2B5EF4-FFF2-40B4-BE49-F238E27FC236}">
                <a16:creationId xmlns:a16="http://schemas.microsoft.com/office/drawing/2014/main" id="{B821391D-3172-22F2-4AE8-F53061151A76}"/>
              </a:ext>
            </a:extLst>
          </p:cNvPr>
          <p:cNvSpPr>
            <a:spLocks noGrp="1"/>
          </p:cNvSpPr>
          <p:nvPr>
            <p:ph type="body" idx="1"/>
          </p:nvPr>
        </p:nvSpPr>
        <p:spPr>
          <a:xfrm>
            <a:off x="831850" y="4208338"/>
            <a:ext cx="10515600" cy="1766887"/>
          </a:xfrm>
        </p:spPr>
        <p:txBody>
          <a:bodyPr>
            <a:normAutofit fontScale="70000" lnSpcReduction="20000"/>
          </a:bodyPr>
          <a:lstStyle/>
          <a:p>
            <a:r>
              <a:rPr lang="en-US" dirty="0"/>
              <a:t>Ashkan Shoamanesh, MD, FRCPC</a:t>
            </a:r>
          </a:p>
          <a:p>
            <a:r>
              <a:rPr lang="en-US" dirty="0"/>
              <a:t>Associate Professor of Medicine (Neurology)</a:t>
            </a:r>
          </a:p>
          <a:p>
            <a:r>
              <a:rPr lang="en-US" dirty="0"/>
              <a:t>Marta and Owen Boris Chair in Stroke Research and Care</a:t>
            </a:r>
          </a:p>
          <a:p>
            <a:r>
              <a:rPr lang="en-US" dirty="0"/>
              <a:t>Director, Hemorrhagic Stroke Research Program and Scientist</a:t>
            </a:r>
          </a:p>
          <a:p>
            <a:r>
              <a:rPr lang="en-US" dirty="0"/>
              <a:t>McMaster University / Population Health Research Institute</a:t>
            </a:r>
          </a:p>
          <a:p>
            <a:r>
              <a:rPr lang="en-US" dirty="0"/>
              <a:t>Hamilton, Ontario, Canada</a:t>
            </a:r>
          </a:p>
          <a:p>
            <a:endParaRPr lang="en-US" dirty="0"/>
          </a:p>
        </p:txBody>
      </p:sp>
    </p:spTree>
    <p:extLst>
      <p:ext uri="{BB962C8B-B14F-4D97-AF65-F5344CB8AC3E}">
        <p14:creationId xmlns:p14="http://schemas.microsoft.com/office/powerpoint/2010/main" val="1934726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27">
            <a:extLst>
              <a:ext uri="{FF2B5EF4-FFF2-40B4-BE49-F238E27FC236}">
                <a16:creationId xmlns:a16="http://schemas.microsoft.com/office/drawing/2014/main" id="{C934EC99-1145-4655-B806-7F6B02069C30}"/>
              </a:ext>
            </a:extLst>
          </p:cNvPr>
          <p:cNvSpPr>
            <a:spLocks noChangeShapeType="1"/>
          </p:cNvSpPr>
          <p:nvPr>
            <p:custDataLst>
              <p:tags r:id="rId1"/>
            </p:custDataLst>
          </p:nvPr>
        </p:nvSpPr>
        <p:spPr bwMode="gray">
          <a:xfrm>
            <a:off x="3653492" y="3482200"/>
            <a:ext cx="5088392" cy="194617"/>
          </a:xfrm>
          <a:custGeom>
            <a:avLst/>
            <a:gdLst>
              <a:gd name="T0" fmla="*/ 4327525 w 2694"/>
              <a:gd name="T1" fmla="*/ 347663 h 219"/>
              <a:gd name="T2" fmla="*/ 486726 w 2694"/>
              <a:gd name="T3" fmla="*/ 347663 h 219"/>
              <a:gd name="T4" fmla="*/ 0 w 2694"/>
              <a:gd name="T5" fmla="*/ 0 h 219"/>
              <a:gd name="T6" fmla="*/ 0 60000 65536"/>
              <a:gd name="T7" fmla="*/ 0 60000 65536"/>
              <a:gd name="T8" fmla="*/ 0 60000 65536"/>
              <a:gd name="T9" fmla="*/ 0 w 2694"/>
              <a:gd name="T10" fmla="*/ 0 h 219"/>
              <a:gd name="T11" fmla="*/ 2694 w 2694"/>
              <a:gd name="T12" fmla="*/ 219 h 219"/>
            </a:gdLst>
            <a:ahLst/>
            <a:cxnLst>
              <a:cxn ang="T6">
                <a:pos x="T0" y="T1"/>
              </a:cxn>
              <a:cxn ang="T7">
                <a:pos x="T2" y="T3"/>
              </a:cxn>
              <a:cxn ang="T8">
                <a:pos x="T4" y="T5"/>
              </a:cxn>
            </a:cxnLst>
            <a:rect l="T9" t="T10" r="T11" b="T12"/>
            <a:pathLst>
              <a:path w="2694" h="219">
                <a:moveTo>
                  <a:pt x="2694" y="219"/>
                </a:moveTo>
                <a:lnTo>
                  <a:pt x="303" y="219"/>
                </a:lnTo>
                <a:lnTo>
                  <a:pt x="0" y="0"/>
                </a:lnTo>
              </a:path>
            </a:pathLst>
          </a:custGeom>
          <a:noFill/>
          <a:ln w="28575">
            <a:solidFill>
              <a:srgbClr val="F58D88"/>
            </a:solidFill>
            <a:round/>
            <a:headEnd type="triangle" w="lg" len="med"/>
            <a:tailEnd/>
          </a:ln>
        </p:spPr>
        <p:txBody>
          <a:bodyPr lIns="91551" tIns="45775" rIns="91551" bIns="45775"/>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624963"/>
              </a:solidFill>
              <a:effectLst/>
              <a:uLnTx/>
              <a:uFillTx/>
              <a:latin typeface="Arial"/>
              <a:ea typeface="+mn-ea"/>
              <a:cs typeface="Arial" charset="0"/>
            </a:endParaRPr>
          </a:p>
        </p:txBody>
      </p:sp>
      <p:sp>
        <p:nvSpPr>
          <p:cNvPr id="42" name="Line 27">
            <a:extLst>
              <a:ext uri="{FF2B5EF4-FFF2-40B4-BE49-F238E27FC236}">
                <a16:creationId xmlns:a16="http://schemas.microsoft.com/office/drawing/2014/main" id="{74B987E1-C658-9F49-B3F5-9819027D7A2B}"/>
              </a:ext>
            </a:extLst>
          </p:cNvPr>
          <p:cNvSpPr>
            <a:spLocks noChangeShapeType="1"/>
          </p:cNvSpPr>
          <p:nvPr>
            <p:custDataLst>
              <p:tags r:id="rId2"/>
            </p:custDataLst>
          </p:nvPr>
        </p:nvSpPr>
        <p:spPr bwMode="gray">
          <a:xfrm flipV="1">
            <a:off x="3657948" y="3130743"/>
            <a:ext cx="5083937" cy="166791"/>
          </a:xfrm>
          <a:custGeom>
            <a:avLst/>
            <a:gdLst>
              <a:gd name="T0" fmla="*/ 4327525 w 2694"/>
              <a:gd name="T1" fmla="*/ 347663 h 219"/>
              <a:gd name="T2" fmla="*/ 486726 w 2694"/>
              <a:gd name="T3" fmla="*/ 347663 h 219"/>
              <a:gd name="T4" fmla="*/ 0 w 2694"/>
              <a:gd name="T5" fmla="*/ 0 h 219"/>
              <a:gd name="T6" fmla="*/ 0 60000 65536"/>
              <a:gd name="T7" fmla="*/ 0 60000 65536"/>
              <a:gd name="T8" fmla="*/ 0 60000 65536"/>
              <a:gd name="T9" fmla="*/ 0 w 2694"/>
              <a:gd name="T10" fmla="*/ 0 h 219"/>
              <a:gd name="T11" fmla="*/ 2694 w 2694"/>
              <a:gd name="T12" fmla="*/ 219 h 219"/>
            </a:gdLst>
            <a:ahLst/>
            <a:cxnLst>
              <a:cxn ang="T6">
                <a:pos x="T0" y="T1"/>
              </a:cxn>
              <a:cxn ang="T7">
                <a:pos x="T2" y="T3"/>
              </a:cxn>
              <a:cxn ang="T8">
                <a:pos x="T4" y="T5"/>
              </a:cxn>
            </a:cxnLst>
            <a:rect l="T9" t="T10" r="T11" b="T12"/>
            <a:pathLst>
              <a:path w="2694" h="219">
                <a:moveTo>
                  <a:pt x="2694" y="219"/>
                </a:moveTo>
                <a:lnTo>
                  <a:pt x="303" y="219"/>
                </a:lnTo>
                <a:lnTo>
                  <a:pt x="0" y="0"/>
                </a:lnTo>
              </a:path>
            </a:pathLst>
          </a:custGeom>
          <a:noFill/>
          <a:ln w="28575">
            <a:solidFill>
              <a:srgbClr val="F58D88"/>
            </a:solidFill>
            <a:round/>
            <a:headEnd type="triangle" w="lg" len="med"/>
            <a:tailEnd/>
          </a:ln>
        </p:spPr>
        <p:txBody>
          <a:bodyPr lIns="91551" tIns="45775" rIns="91551" bIns="45775"/>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624963"/>
              </a:solidFill>
              <a:effectLst/>
              <a:uLnTx/>
              <a:uFillTx/>
              <a:latin typeface="Arial"/>
              <a:ea typeface="+mn-ea"/>
              <a:cs typeface="Arial" charset="0"/>
            </a:endParaRPr>
          </a:p>
        </p:txBody>
      </p:sp>
      <p:sp>
        <p:nvSpPr>
          <p:cNvPr id="43" name="Line 27">
            <a:extLst>
              <a:ext uri="{FF2B5EF4-FFF2-40B4-BE49-F238E27FC236}">
                <a16:creationId xmlns:a16="http://schemas.microsoft.com/office/drawing/2014/main" id="{C181512B-1574-DD41-A89F-C207059CA1AD}"/>
              </a:ext>
            </a:extLst>
          </p:cNvPr>
          <p:cNvSpPr>
            <a:spLocks noChangeShapeType="1"/>
          </p:cNvSpPr>
          <p:nvPr>
            <p:custDataLst>
              <p:tags r:id="rId3"/>
            </p:custDataLst>
          </p:nvPr>
        </p:nvSpPr>
        <p:spPr bwMode="gray">
          <a:xfrm flipV="1">
            <a:off x="3657948" y="2633933"/>
            <a:ext cx="5083937" cy="663603"/>
          </a:xfrm>
          <a:custGeom>
            <a:avLst/>
            <a:gdLst>
              <a:gd name="T0" fmla="*/ 4327525 w 2694"/>
              <a:gd name="T1" fmla="*/ 347663 h 219"/>
              <a:gd name="T2" fmla="*/ 486726 w 2694"/>
              <a:gd name="T3" fmla="*/ 347663 h 219"/>
              <a:gd name="T4" fmla="*/ 0 w 2694"/>
              <a:gd name="T5" fmla="*/ 0 h 219"/>
              <a:gd name="T6" fmla="*/ 0 60000 65536"/>
              <a:gd name="T7" fmla="*/ 0 60000 65536"/>
              <a:gd name="T8" fmla="*/ 0 60000 65536"/>
              <a:gd name="T9" fmla="*/ 0 w 2694"/>
              <a:gd name="T10" fmla="*/ 0 h 219"/>
              <a:gd name="T11" fmla="*/ 2694 w 2694"/>
              <a:gd name="T12" fmla="*/ 219 h 219"/>
            </a:gdLst>
            <a:ahLst/>
            <a:cxnLst>
              <a:cxn ang="T6">
                <a:pos x="T0" y="T1"/>
              </a:cxn>
              <a:cxn ang="T7">
                <a:pos x="T2" y="T3"/>
              </a:cxn>
              <a:cxn ang="T8">
                <a:pos x="T4" y="T5"/>
              </a:cxn>
            </a:cxnLst>
            <a:rect l="T9" t="T10" r="T11" b="T12"/>
            <a:pathLst>
              <a:path w="2694" h="219">
                <a:moveTo>
                  <a:pt x="2694" y="219"/>
                </a:moveTo>
                <a:lnTo>
                  <a:pt x="303" y="219"/>
                </a:lnTo>
                <a:lnTo>
                  <a:pt x="0" y="0"/>
                </a:lnTo>
              </a:path>
            </a:pathLst>
          </a:custGeom>
          <a:noFill/>
          <a:ln w="28575">
            <a:solidFill>
              <a:srgbClr val="F58D88"/>
            </a:solidFill>
            <a:round/>
            <a:headEnd type="triangle" w="lg" len="med"/>
            <a:tailEnd/>
          </a:ln>
        </p:spPr>
        <p:txBody>
          <a:bodyPr lIns="91551" tIns="45775" rIns="91551" bIns="45775"/>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624963"/>
              </a:solidFill>
              <a:effectLst/>
              <a:uLnTx/>
              <a:uFillTx/>
              <a:latin typeface="Arial"/>
              <a:ea typeface="+mn-ea"/>
              <a:cs typeface="Arial" charset="0"/>
            </a:endParaRPr>
          </a:p>
        </p:txBody>
      </p:sp>
      <p:sp>
        <p:nvSpPr>
          <p:cNvPr id="37" name="Text Box 89">
            <a:extLst>
              <a:ext uri="{FF2B5EF4-FFF2-40B4-BE49-F238E27FC236}">
                <a16:creationId xmlns:a16="http://schemas.microsoft.com/office/drawing/2014/main" id="{1BF4EA64-DAD7-2041-A16E-4F5FAACC12CD}"/>
              </a:ext>
            </a:extLst>
          </p:cNvPr>
          <p:cNvSpPr txBox="1">
            <a:spLocks noChangeArrowheads="1"/>
          </p:cNvSpPr>
          <p:nvPr>
            <p:custDataLst>
              <p:tags r:id="rId4"/>
            </p:custDataLst>
          </p:nvPr>
        </p:nvSpPr>
        <p:spPr bwMode="auto">
          <a:xfrm>
            <a:off x="7968956" y="4842582"/>
            <a:ext cx="163146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6-12 Months</a:t>
            </a: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Arial" charset="0"/>
              </a:rPr>
              <a:t>EOT</a:t>
            </a: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Arial" charset="0"/>
              </a:rPr>
              <a:t>MRI</a:t>
            </a:r>
          </a:p>
        </p:txBody>
      </p:sp>
      <p:sp>
        <p:nvSpPr>
          <p:cNvPr id="38" name="Line 94">
            <a:extLst>
              <a:ext uri="{FF2B5EF4-FFF2-40B4-BE49-F238E27FC236}">
                <a16:creationId xmlns:a16="http://schemas.microsoft.com/office/drawing/2014/main" id="{358E50AE-52EA-9C48-9F31-0948DFDDD697}"/>
              </a:ext>
            </a:extLst>
          </p:cNvPr>
          <p:cNvSpPr>
            <a:spLocks noChangeShapeType="1"/>
          </p:cNvSpPr>
          <p:nvPr>
            <p:custDataLst>
              <p:tags r:id="rId5"/>
            </p:custDataLst>
          </p:nvPr>
        </p:nvSpPr>
        <p:spPr bwMode="auto">
          <a:xfrm flipH="1" flipV="1">
            <a:off x="8784688" y="2290563"/>
            <a:ext cx="0" cy="2418563"/>
          </a:xfrm>
          <a:prstGeom prst="line">
            <a:avLst/>
          </a:prstGeom>
          <a:noFill/>
          <a:ln w="15875">
            <a:solidFill>
              <a:schemeClr val="bg1">
                <a:lumMod val="75000"/>
              </a:schemeClr>
            </a:solidFill>
            <a:prstDash val="sys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551" tIns="45775" rIns="91551" bIns="45775"/>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624963"/>
              </a:solidFill>
              <a:effectLst/>
              <a:uLnTx/>
              <a:uFillTx/>
              <a:latin typeface="Arial"/>
              <a:ea typeface="+mn-ea"/>
              <a:cs typeface="Arial"/>
            </a:endParaRPr>
          </a:p>
        </p:txBody>
      </p:sp>
      <p:cxnSp>
        <p:nvCxnSpPr>
          <p:cNvPr id="26" name="AutoShape 31">
            <a:extLst>
              <a:ext uri="{FF2B5EF4-FFF2-40B4-BE49-F238E27FC236}">
                <a16:creationId xmlns:a16="http://schemas.microsoft.com/office/drawing/2014/main" id="{77008848-B5A0-4983-86BA-BB59E673C17E}"/>
              </a:ext>
            </a:extLst>
          </p:cNvPr>
          <p:cNvCxnSpPr>
            <a:cxnSpLocks noChangeShapeType="1"/>
          </p:cNvCxnSpPr>
          <p:nvPr>
            <p:custDataLst>
              <p:tags r:id="rId6"/>
            </p:custDataLst>
          </p:nvPr>
        </p:nvCxnSpPr>
        <p:spPr bwMode="gray">
          <a:xfrm>
            <a:off x="2990016" y="3411916"/>
            <a:ext cx="330257" cy="0"/>
          </a:xfrm>
          <a:prstGeom prst="straightConnector1">
            <a:avLst/>
          </a:prstGeom>
          <a:noFill/>
          <a:ln w="28575">
            <a:solidFill>
              <a:schemeClr val="tx2"/>
            </a:solidFill>
            <a:round/>
            <a:headEnd w="lg" len="med"/>
            <a:tailEnd type="triangle" w="lg" len="med"/>
          </a:ln>
          <a:extLst>
            <a:ext uri="{909E8E84-426E-40DD-AFC4-6F175D3DCCD1}">
              <a14:hiddenFill xmlns:a14="http://schemas.microsoft.com/office/drawing/2010/main">
                <a:noFill/>
              </a14:hiddenFill>
            </a:ext>
          </a:extLst>
        </p:spPr>
      </p:cxnSp>
      <p:graphicFrame>
        <p:nvGraphicFramePr>
          <p:cNvPr id="3" name="Object 2" hidden="1">
            <a:extLst>
              <a:ext uri="{FF2B5EF4-FFF2-40B4-BE49-F238E27FC236}">
                <a16:creationId xmlns:a16="http://schemas.microsoft.com/office/drawing/2014/main" id="{14FF8960-5F19-488B-A232-8AEEBD2204BD}"/>
              </a:ext>
            </a:extLst>
          </p:cNvPr>
          <p:cNvGraphicFramePr>
            <a:graphicFrameLocks noChangeAspect="1"/>
          </p:cNvGraphicFramePr>
          <p:nvPr>
            <p:custDataLst>
              <p:tags r:id="rId7"/>
            </p:custDataLst>
          </p:nvPr>
        </p:nvGraphicFramePr>
        <p:xfrm>
          <a:off x="2383" y="1589"/>
          <a:ext cx="1588" cy="1588"/>
        </p:xfrm>
        <a:graphic>
          <a:graphicData uri="http://schemas.openxmlformats.org/presentationml/2006/ole">
            <mc:AlternateContent xmlns:mc="http://schemas.openxmlformats.org/markup-compatibility/2006">
              <mc:Choice xmlns:v="urn:schemas-microsoft-com:vml" Requires="v">
                <p:oleObj name="think-cell Slide" r:id="rId24" imgW="359" imgH="358" progId="TCLayout.ActiveDocument.1">
                  <p:embed/>
                </p:oleObj>
              </mc:Choice>
              <mc:Fallback>
                <p:oleObj name="think-cell Slide" r:id="rId24" imgW="359" imgH="358" progId="TCLayout.ActiveDocument.1">
                  <p:embed/>
                  <p:pic>
                    <p:nvPicPr>
                      <p:cNvPr id="3" name="Object 2" hidden="1">
                        <a:extLst>
                          <a:ext uri="{FF2B5EF4-FFF2-40B4-BE49-F238E27FC236}">
                            <a16:creationId xmlns:a16="http://schemas.microsoft.com/office/drawing/2014/main" id="{14FF8960-5F19-488B-A232-8AEEBD2204BD}"/>
                          </a:ext>
                        </a:extLst>
                      </p:cNvPr>
                      <p:cNvPicPr/>
                      <p:nvPr/>
                    </p:nvPicPr>
                    <p:blipFill>
                      <a:blip r:embed="rId25"/>
                      <a:stretch>
                        <a:fillRect/>
                      </a:stretch>
                    </p:blipFill>
                    <p:spPr>
                      <a:xfrm>
                        <a:off x="2383" y="1589"/>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D3CAEAA2-1EC3-46B0-9B4E-9FC29B507CBF}"/>
              </a:ext>
            </a:extLst>
          </p:cNvPr>
          <p:cNvSpPr>
            <a:spLocks noGrp="1"/>
          </p:cNvSpPr>
          <p:nvPr>
            <p:ph type="title"/>
          </p:nvPr>
        </p:nvSpPr>
        <p:spPr>
          <a:xfrm>
            <a:off x="838200" y="0"/>
            <a:ext cx="10515600" cy="951342"/>
          </a:xfrm>
        </p:spPr>
        <p:txBody>
          <a:bodyPr>
            <a:normAutofit/>
          </a:bodyPr>
          <a:lstStyle/>
          <a:p>
            <a:r>
              <a:rPr lang="en-US" dirty="0"/>
              <a:t>PACIFIC-Stroke: Schema</a:t>
            </a:r>
            <a:endParaRPr lang="de-DE" dirty="0"/>
          </a:p>
        </p:txBody>
      </p:sp>
      <p:sp>
        <p:nvSpPr>
          <p:cNvPr id="8" name="Footer Placeholder 7">
            <a:extLst>
              <a:ext uri="{FF2B5EF4-FFF2-40B4-BE49-F238E27FC236}">
                <a16:creationId xmlns:a16="http://schemas.microsoft.com/office/drawing/2014/main" id="{6E79FE36-3406-99CD-4A75-B3B4B7710161}"/>
              </a:ext>
            </a:extLst>
          </p:cNvPr>
          <p:cNvSpPr>
            <a:spLocks noGrp="1"/>
          </p:cNvSpPr>
          <p:nvPr>
            <p:ph type="ftr" sz="quarter" idx="3"/>
          </p:nvPr>
        </p:nvSpPr>
        <p:spPr>
          <a:xfrm>
            <a:off x="838200" y="6356350"/>
            <a:ext cx="10515600" cy="365125"/>
          </a:xfrm>
        </p:spPr>
        <p:txBody>
          <a:bodyPr/>
          <a:lstStyle/>
          <a:p>
            <a:r>
              <a:rPr lang="en-US" dirty="0"/>
              <a:t>APT, antiplatelet therapy</a:t>
            </a:r>
          </a:p>
          <a:p>
            <a:r>
              <a:rPr lang="en-US" dirty="0"/>
              <a:t>Shoamanesh A, et al. </a:t>
            </a:r>
            <a:r>
              <a:rPr lang="en-US" i="1" dirty="0"/>
              <a:t>Lancet</a:t>
            </a:r>
            <a:r>
              <a:rPr lang="en-US" dirty="0"/>
              <a:t>. 2022;400(10357):997-1007.</a:t>
            </a:r>
          </a:p>
        </p:txBody>
      </p:sp>
      <p:sp>
        <p:nvSpPr>
          <p:cNvPr id="11" name="Textfeld 2">
            <a:extLst>
              <a:ext uri="{FF2B5EF4-FFF2-40B4-BE49-F238E27FC236}">
                <a16:creationId xmlns:a16="http://schemas.microsoft.com/office/drawing/2014/main" id="{5C83E566-CED6-496A-9F50-ACFA8123EE3B}"/>
              </a:ext>
            </a:extLst>
          </p:cNvPr>
          <p:cNvSpPr txBox="1">
            <a:spLocks noChangeArrowheads="1"/>
          </p:cNvSpPr>
          <p:nvPr>
            <p:custDataLst>
              <p:tags r:id="rId8"/>
            </p:custDataLst>
          </p:nvPr>
        </p:nvSpPr>
        <p:spPr bwMode="gray">
          <a:xfrm>
            <a:off x="430958" y="2538605"/>
            <a:ext cx="2586141" cy="1754492"/>
          </a:xfrm>
          <a:prstGeom prst="rect">
            <a:avLst/>
          </a:prstGeom>
          <a:solidFill>
            <a:srgbClr val="F48D88"/>
          </a:solidFill>
          <a:ln w="12700">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lIns="91551" tIns="45775" rIns="91551" bIns="45775" anchor="ctr" anchorCtr="0"/>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50000"/>
              </a:spcBef>
              <a:spcAft>
                <a:spcPct val="0"/>
              </a:spcAft>
              <a:defRPr sz="1100">
                <a:solidFill>
                  <a:schemeClr val="tx1"/>
                </a:solidFill>
                <a:latin typeface="Arial" charset="0"/>
              </a:defRPr>
            </a:lvl6pPr>
            <a:lvl7pPr marL="2971800" indent="-228600" eaLnBrk="0" fontAlgn="base" hangingPunct="0">
              <a:spcBef>
                <a:spcPct val="50000"/>
              </a:spcBef>
              <a:spcAft>
                <a:spcPct val="0"/>
              </a:spcAft>
              <a:defRPr sz="1100">
                <a:solidFill>
                  <a:schemeClr val="tx1"/>
                </a:solidFill>
                <a:latin typeface="Arial" charset="0"/>
              </a:defRPr>
            </a:lvl7pPr>
            <a:lvl8pPr marL="3429000" indent="-228600" eaLnBrk="0" fontAlgn="base" hangingPunct="0">
              <a:spcBef>
                <a:spcPct val="50000"/>
              </a:spcBef>
              <a:spcAft>
                <a:spcPct val="0"/>
              </a:spcAft>
              <a:defRPr sz="1100">
                <a:solidFill>
                  <a:schemeClr val="tx1"/>
                </a:solidFill>
                <a:latin typeface="Arial" charset="0"/>
              </a:defRPr>
            </a:lvl8pPr>
            <a:lvl9pPr marL="3886200" indent="-228600" eaLnBrk="0" fontAlgn="base" hangingPunct="0">
              <a:spcBef>
                <a:spcPct val="50000"/>
              </a:spcBef>
              <a:spcAft>
                <a:spcPct val="0"/>
              </a:spcAft>
              <a:defRPr sz="1100">
                <a:solidFill>
                  <a:schemeClr val="tx1"/>
                </a:solidFill>
                <a:latin typeface="Arial" charset="0"/>
              </a:defRPr>
            </a:lvl9pPr>
          </a:lstStyle>
          <a:p>
            <a:pPr marL="0" marR="0" lvl="0" indent="0" algn="ctr" defTabSz="914377" rtl="0" eaLnBrk="0" fontAlgn="auto" latinLnBrk="0" hangingPunct="0">
              <a:lnSpc>
                <a:spcPct val="100000"/>
              </a:lnSpc>
              <a:spcBef>
                <a:spcPts val="501"/>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charset="0"/>
                <a:ea typeface="+mn-ea"/>
                <a:cs typeface="Arial"/>
              </a:rPr>
              <a:t>Patients with </a:t>
            </a:r>
            <a:br>
              <a:rPr kumimoji="0" lang="en-US" sz="1600" b="1" i="0" u="none" strike="noStrike" kern="0" cap="none" spc="0" normalizeH="0" baseline="0" noProof="0" dirty="0">
                <a:ln>
                  <a:noFill/>
                </a:ln>
                <a:solidFill>
                  <a:srgbClr val="FFFFFF"/>
                </a:solidFill>
                <a:effectLst/>
                <a:uLnTx/>
                <a:uFillTx/>
                <a:latin typeface="Arial" charset="0"/>
                <a:ea typeface="+mn-ea"/>
                <a:cs typeface="Arial"/>
              </a:rPr>
            </a:br>
            <a:r>
              <a:rPr kumimoji="0" lang="en-US" sz="1600" b="1" i="0" u="none" strike="noStrike" kern="0" cap="none" spc="0" normalizeH="0" baseline="0" noProof="0" dirty="0">
                <a:ln>
                  <a:noFill/>
                </a:ln>
                <a:solidFill>
                  <a:srgbClr val="FFFFFF"/>
                </a:solidFill>
                <a:effectLst/>
                <a:uLnTx/>
                <a:uFillTx/>
                <a:latin typeface="Arial" charset="0"/>
                <a:ea typeface="+mn-ea"/>
                <a:cs typeface="Arial"/>
              </a:rPr>
              <a:t>non-cardioembolic </a:t>
            </a:r>
            <a:r>
              <a:rPr lang="en-US" sz="1600" b="1" kern="0" dirty="0">
                <a:solidFill>
                  <a:srgbClr val="FFFFFF"/>
                </a:solidFill>
                <a:cs typeface="Arial"/>
              </a:rPr>
              <a:t>i</a:t>
            </a:r>
            <a:r>
              <a:rPr kumimoji="0" lang="en-US" sz="1600" b="1" i="0" u="none" strike="noStrike" kern="0" cap="none" spc="0" normalizeH="0" baseline="0" noProof="0" dirty="0" err="1">
                <a:ln>
                  <a:noFill/>
                </a:ln>
                <a:solidFill>
                  <a:srgbClr val="FFFFFF"/>
                </a:solidFill>
                <a:effectLst/>
                <a:uLnTx/>
                <a:uFillTx/>
                <a:latin typeface="Arial" charset="0"/>
                <a:ea typeface="+mn-ea"/>
                <a:cs typeface="Arial"/>
              </a:rPr>
              <a:t>schemic</a:t>
            </a:r>
            <a:r>
              <a:rPr kumimoji="0" lang="en-US" sz="1600" b="1" i="0" u="none" strike="noStrike" kern="0" cap="none" spc="0" normalizeH="0" baseline="0" noProof="0" dirty="0">
                <a:ln>
                  <a:noFill/>
                </a:ln>
                <a:solidFill>
                  <a:srgbClr val="FFFFFF"/>
                </a:solidFill>
                <a:effectLst/>
                <a:uLnTx/>
                <a:uFillTx/>
                <a:latin typeface="Arial" charset="0"/>
                <a:ea typeface="+mn-ea"/>
                <a:cs typeface="Arial"/>
              </a:rPr>
              <a:t> stroke </a:t>
            </a:r>
            <a:r>
              <a:rPr kumimoji="0" lang="en-US" sz="1600" b="1" i="0" u="none" strike="noStrike" kern="1200" cap="none" spc="-33" normalizeH="0" baseline="0" noProof="0" dirty="0">
                <a:ln>
                  <a:noFill/>
                </a:ln>
                <a:solidFill>
                  <a:srgbClr val="FFFFFF"/>
                </a:solidFill>
                <a:effectLst/>
                <a:uLnTx/>
                <a:uFillTx/>
                <a:latin typeface="Arial"/>
                <a:ea typeface="+mn-ea"/>
                <a:cs typeface="Arial"/>
              </a:rPr>
              <a:t>≤48 </a:t>
            </a:r>
            <a:r>
              <a:rPr kumimoji="0" lang="en-US" sz="1600" b="1" i="0" u="none" strike="noStrike" kern="0" cap="none" spc="0" normalizeH="0" baseline="0" noProof="0" dirty="0" err="1">
                <a:ln>
                  <a:noFill/>
                </a:ln>
                <a:solidFill>
                  <a:srgbClr val="FFFFFF"/>
                </a:solidFill>
                <a:effectLst/>
                <a:uLnTx/>
                <a:uFillTx/>
                <a:latin typeface="Arial" charset="0"/>
                <a:ea typeface="+mn-ea"/>
                <a:cs typeface="Arial"/>
              </a:rPr>
              <a:t>hrs</a:t>
            </a:r>
            <a:r>
              <a:rPr kumimoji="0" lang="en-US" sz="1600" b="1" i="0" u="none" strike="noStrike" kern="0" cap="none" spc="0" normalizeH="0" baseline="0" noProof="0" dirty="0">
                <a:ln>
                  <a:noFill/>
                </a:ln>
                <a:solidFill>
                  <a:srgbClr val="FFFFFF"/>
                </a:solidFill>
                <a:effectLst/>
                <a:uLnTx/>
                <a:uFillTx/>
                <a:latin typeface="Arial" charset="0"/>
                <a:ea typeface="+mn-ea"/>
                <a:cs typeface="Arial"/>
              </a:rPr>
              <a:t> from symptom onset</a:t>
            </a:r>
          </a:p>
        </p:txBody>
      </p:sp>
      <p:sp>
        <p:nvSpPr>
          <p:cNvPr id="14" name="Text Box 33">
            <a:extLst>
              <a:ext uri="{FF2B5EF4-FFF2-40B4-BE49-F238E27FC236}">
                <a16:creationId xmlns:a16="http://schemas.microsoft.com/office/drawing/2014/main" id="{D76307C4-42E1-45FC-A7BF-A27B333DF159}"/>
              </a:ext>
            </a:extLst>
          </p:cNvPr>
          <p:cNvSpPr txBox="1">
            <a:spLocks noChangeArrowheads="1"/>
          </p:cNvSpPr>
          <p:nvPr>
            <p:custDataLst>
              <p:tags r:id="rId9"/>
            </p:custDataLst>
          </p:nvPr>
        </p:nvSpPr>
        <p:spPr bwMode="gray">
          <a:xfrm>
            <a:off x="4846315" y="2646933"/>
            <a:ext cx="900269" cy="15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ct val="0"/>
              </a:spcBef>
              <a:spcAft>
                <a:spcPts val="0"/>
              </a:spcAft>
              <a:buClrTx/>
              <a:buSzTx/>
              <a:buFontTx/>
              <a:buNone/>
              <a:tabLst/>
              <a:defRPr/>
            </a:pPr>
            <a:endParaRPr kumimoji="0" lang="en-US" sz="1000" b="1" i="0" u="none" strike="noStrike" kern="1200" cap="none" spc="0" normalizeH="0" baseline="0" noProof="0" dirty="0">
              <a:ln>
                <a:noFill/>
              </a:ln>
              <a:solidFill>
                <a:srgbClr val="624963"/>
              </a:solidFill>
              <a:effectLst/>
              <a:uLnTx/>
              <a:uFillTx/>
              <a:latin typeface="Arial" charset="0"/>
              <a:ea typeface="+mn-ea"/>
              <a:cs typeface="Arial" charset="0"/>
            </a:endParaRPr>
          </a:p>
        </p:txBody>
      </p:sp>
      <p:sp>
        <p:nvSpPr>
          <p:cNvPr id="15" name="Text Box 29">
            <a:extLst>
              <a:ext uri="{FF2B5EF4-FFF2-40B4-BE49-F238E27FC236}">
                <a16:creationId xmlns:a16="http://schemas.microsoft.com/office/drawing/2014/main" id="{31347BBA-E885-4A96-8C5E-F6657AA85BF2}"/>
              </a:ext>
            </a:extLst>
          </p:cNvPr>
          <p:cNvSpPr txBox="1">
            <a:spLocks noChangeArrowheads="1"/>
          </p:cNvSpPr>
          <p:nvPr>
            <p:custDataLst>
              <p:tags r:id="rId10"/>
            </p:custDataLst>
          </p:nvPr>
        </p:nvSpPr>
        <p:spPr bwMode="gray">
          <a:xfrm>
            <a:off x="4471153" y="3851645"/>
            <a:ext cx="3684196" cy="282083"/>
          </a:xfrm>
          <a:prstGeom prst="rect">
            <a:avLst/>
          </a:prstGeom>
          <a:noFill/>
          <a:ln>
            <a:noFill/>
          </a:ln>
        </p:spPr>
        <p:txBody>
          <a:bodyPr wrap="square" lIns="0" tIns="0" rIns="0" bIns="0">
            <a:noAutofit/>
          </a:bodyPr>
          <a:lstStyle>
            <a:lvl1pPr>
              <a:defRPr sz="1600">
                <a:solidFill>
                  <a:schemeClr val="bg1"/>
                </a:solidFill>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pPr marL="0" marR="0" lvl="0" indent="0" algn="l" defTabSz="914377" rtl="0" eaLnBrk="1" fontAlgn="auto" latinLnBrk="0" hangingPunct="1">
              <a:lnSpc>
                <a:spcPct val="115000"/>
              </a:lnSpc>
              <a:spcBef>
                <a:spcPct val="15000"/>
              </a:spcBef>
              <a:spcAft>
                <a:spcPts val="0"/>
              </a:spcAft>
              <a:buClrTx/>
              <a:buSzTx/>
              <a:buFontTx/>
              <a:buNone/>
              <a:tabLst/>
              <a:defRPr/>
            </a:pPr>
            <a:r>
              <a:rPr kumimoji="0" lang="en-US" sz="1867" b="1" i="0" u="none" strike="noStrike" kern="0" cap="none" spc="0" normalizeH="0" baseline="0" noProof="0" dirty="0">
                <a:ln>
                  <a:noFill/>
                </a:ln>
                <a:solidFill>
                  <a:srgbClr val="552682"/>
                </a:solidFill>
                <a:effectLst/>
                <a:uLnTx/>
                <a:uFillTx/>
                <a:latin typeface="Arial" charset="0"/>
                <a:ea typeface="+mn-ea"/>
                <a:cs typeface="Arial" charset="0"/>
              </a:rPr>
              <a:t>Placebo</a:t>
            </a:r>
            <a:r>
              <a:rPr kumimoji="0" lang="en-US" sz="1867" b="0" i="0" u="none" strike="noStrike" kern="0" cap="none" spc="0" normalizeH="0" baseline="0" noProof="0" dirty="0">
                <a:ln>
                  <a:noFill/>
                </a:ln>
                <a:solidFill>
                  <a:srgbClr val="552682"/>
                </a:solidFill>
                <a:effectLst/>
                <a:uLnTx/>
                <a:uFillTx/>
                <a:latin typeface="Arial" charset="0"/>
                <a:ea typeface="+mn-ea"/>
                <a:cs typeface="Arial" charset="0"/>
              </a:rPr>
              <a:t> QD n = 456</a:t>
            </a:r>
          </a:p>
        </p:txBody>
      </p:sp>
      <p:sp>
        <p:nvSpPr>
          <p:cNvPr id="17" name="Text Box 89">
            <a:extLst>
              <a:ext uri="{FF2B5EF4-FFF2-40B4-BE49-F238E27FC236}">
                <a16:creationId xmlns:a16="http://schemas.microsoft.com/office/drawing/2014/main" id="{F41FD214-801C-4F29-8694-CE4833360023}"/>
              </a:ext>
            </a:extLst>
          </p:cNvPr>
          <p:cNvSpPr txBox="1">
            <a:spLocks noChangeArrowheads="1"/>
          </p:cNvSpPr>
          <p:nvPr>
            <p:custDataLst>
              <p:tags r:id="rId11"/>
            </p:custDataLst>
          </p:nvPr>
        </p:nvSpPr>
        <p:spPr bwMode="auto">
          <a:xfrm>
            <a:off x="2032713" y="4798355"/>
            <a:ext cx="297477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Day 1</a:t>
            </a: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Arial" charset="0"/>
              </a:rPr>
              <a:t>Randomization</a:t>
            </a: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Arial" charset="0"/>
              </a:rPr>
              <a:t>MRI prior to or up to 72 hours post randomization</a:t>
            </a:r>
          </a:p>
        </p:txBody>
      </p:sp>
      <p:sp>
        <p:nvSpPr>
          <p:cNvPr id="18" name="Line 94">
            <a:extLst>
              <a:ext uri="{FF2B5EF4-FFF2-40B4-BE49-F238E27FC236}">
                <a16:creationId xmlns:a16="http://schemas.microsoft.com/office/drawing/2014/main" id="{84537A7B-9AAD-426A-8D81-E169D2D86B1E}"/>
              </a:ext>
            </a:extLst>
          </p:cNvPr>
          <p:cNvSpPr>
            <a:spLocks noChangeShapeType="1"/>
          </p:cNvSpPr>
          <p:nvPr>
            <p:custDataLst>
              <p:tags r:id="rId12"/>
            </p:custDataLst>
          </p:nvPr>
        </p:nvSpPr>
        <p:spPr bwMode="auto">
          <a:xfrm flipH="1" flipV="1">
            <a:off x="3526253" y="2290563"/>
            <a:ext cx="0" cy="2418563"/>
          </a:xfrm>
          <a:prstGeom prst="line">
            <a:avLst/>
          </a:prstGeom>
          <a:noFill/>
          <a:ln w="15875">
            <a:solidFill>
              <a:schemeClr val="bg1">
                <a:lumMod val="75000"/>
              </a:schemeClr>
            </a:solidFill>
            <a:prstDash val="sys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551" tIns="45775" rIns="91551" bIns="45775"/>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624963"/>
              </a:solidFill>
              <a:effectLst/>
              <a:uLnTx/>
              <a:uFillTx/>
              <a:latin typeface="Arial"/>
              <a:ea typeface="+mn-ea"/>
              <a:cs typeface="Arial"/>
            </a:endParaRPr>
          </a:p>
        </p:txBody>
      </p:sp>
      <p:sp>
        <p:nvSpPr>
          <p:cNvPr id="25" name="Oval 32">
            <a:extLst>
              <a:ext uri="{FF2B5EF4-FFF2-40B4-BE49-F238E27FC236}">
                <a16:creationId xmlns:a16="http://schemas.microsoft.com/office/drawing/2014/main" id="{A2D1F6E8-9563-46B7-B383-484BF190295F}"/>
              </a:ext>
            </a:extLst>
          </p:cNvPr>
          <p:cNvSpPr>
            <a:spLocks noChangeArrowheads="1"/>
          </p:cNvSpPr>
          <p:nvPr>
            <p:custDataLst>
              <p:tags r:id="rId13"/>
            </p:custDataLst>
          </p:nvPr>
        </p:nvSpPr>
        <p:spPr bwMode="gray">
          <a:xfrm>
            <a:off x="3320043" y="3210541"/>
            <a:ext cx="400119" cy="402753"/>
          </a:xfrm>
          <a:prstGeom prst="ellipse">
            <a:avLst/>
          </a:prstGeom>
          <a:solidFill>
            <a:schemeClr val="tx2"/>
          </a:solidFill>
          <a:ln w="12700">
            <a:solidFill>
              <a:schemeClr val="bg1"/>
            </a:solidFill>
            <a:round/>
            <a:headEnd/>
            <a:tailEnd/>
          </a:ln>
          <a:effectLst>
            <a:outerShdw blurRad="50800" dist="38100" dir="2700000" algn="tl" rotWithShape="0">
              <a:prstClr val="black">
                <a:alpha val="40000"/>
              </a:prstClr>
            </a:outerShdw>
          </a:effectLst>
        </p:spPr>
        <p:txBody>
          <a:bodyPr wrap="none" lIns="91551" tIns="45775" rIns="91551" bIns="45775"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Arial" charset="0"/>
              </a:rPr>
              <a:t>R</a:t>
            </a:r>
          </a:p>
        </p:txBody>
      </p:sp>
      <p:sp>
        <p:nvSpPr>
          <p:cNvPr id="28" name="Line 27">
            <a:extLst>
              <a:ext uri="{FF2B5EF4-FFF2-40B4-BE49-F238E27FC236}">
                <a16:creationId xmlns:a16="http://schemas.microsoft.com/office/drawing/2014/main" id="{523CA2B9-1FE5-4932-9ED9-37376133529C}"/>
              </a:ext>
            </a:extLst>
          </p:cNvPr>
          <p:cNvSpPr>
            <a:spLocks noChangeShapeType="1"/>
          </p:cNvSpPr>
          <p:nvPr>
            <p:custDataLst>
              <p:tags r:id="rId14"/>
            </p:custDataLst>
          </p:nvPr>
        </p:nvSpPr>
        <p:spPr bwMode="gray">
          <a:xfrm>
            <a:off x="3695735" y="3541840"/>
            <a:ext cx="5046149" cy="617723"/>
          </a:xfrm>
          <a:custGeom>
            <a:avLst/>
            <a:gdLst>
              <a:gd name="T0" fmla="*/ 4327525 w 2694"/>
              <a:gd name="T1" fmla="*/ 347663 h 219"/>
              <a:gd name="T2" fmla="*/ 486726 w 2694"/>
              <a:gd name="T3" fmla="*/ 347663 h 219"/>
              <a:gd name="T4" fmla="*/ 0 w 2694"/>
              <a:gd name="T5" fmla="*/ 0 h 219"/>
              <a:gd name="T6" fmla="*/ 0 60000 65536"/>
              <a:gd name="T7" fmla="*/ 0 60000 65536"/>
              <a:gd name="T8" fmla="*/ 0 60000 65536"/>
              <a:gd name="T9" fmla="*/ 0 w 2694"/>
              <a:gd name="T10" fmla="*/ 0 h 219"/>
              <a:gd name="T11" fmla="*/ 2694 w 2694"/>
              <a:gd name="T12" fmla="*/ 219 h 219"/>
            </a:gdLst>
            <a:ahLst/>
            <a:cxnLst>
              <a:cxn ang="T6">
                <a:pos x="T0" y="T1"/>
              </a:cxn>
              <a:cxn ang="T7">
                <a:pos x="T2" y="T3"/>
              </a:cxn>
              <a:cxn ang="T8">
                <a:pos x="T4" y="T5"/>
              </a:cxn>
            </a:cxnLst>
            <a:rect l="T9" t="T10" r="T11" b="T12"/>
            <a:pathLst>
              <a:path w="2694" h="219">
                <a:moveTo>
                  <a:pt x="2694" y="219"/>
                </a:moveTo>
                <a:lnTo>
                  <a:pt x="303" y="219"/>
                </a:lnTo>
                <a:lnTo>
                  <a:pt x="0" y="0"/>
                </a:lnTo>
              </a:path>
            </a:pathLst>
          </a:custGeom>
          <a:noFill/>
          <a:ln w="28575">
            <a:solidFill>
              <a:schemeClr val="accent2"/>
            </a:solidFill>
            <a:round/>
            <a:headEnd type="triangle" w="lg" len="med"/>
            <a:tailEnd/>
          </a:ln>
        </p:spPr>
        <p:txBody>
          <a:bodyPr lIns="91551" tIns="45775" rIns="91551" bIns="45775"/>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624963"/>
              </a:solidFill>
              <a:effectLst/>
              <a:uLnTx/>
              <a:uFillTx/>
              <a:latin typeface="Arial"/>
              <a:ea typeface="+mn-ea"/>
              <a:cs typeface="Arial" charset="0"/>
            </a:endParaRPr>
          </a:p>
        </p:txBody>
      </p:sp>
      <p:sp>
        <p:nvSpPr>
          <p:cNvPr id="30" name="Text Box 29">
            <a:extLst>
              <a:ext uri="{FF2B5EF4-FFF2-40B4-BE49-F238E27FC236}">
                <a16:creationId xmlns:a16="http://schemas.microsoft.com/office/drawing/2014/main" id="{7305D9B1-850D-44C1-8E72-A318FF733065}"/>
              </a:ext>
            </a:extLst>
          </p:cNvPr>
          <p:cNvSpPr txBox="1">
            <a:spLocks noChangeArrowheads="1"/>
          </p:cNvSpPr>
          <p:nvPr>
            <p:custDataLst>
              <p:tags r:id="rId15"/>
            </p:custDataLst>
          </p:nvPr>
        </p:nvSpPr>
        <p:spPr bwMode="gray">
          <a:xfrm>
            <a:off x="4446060" y="2781482"/>
            <a:ext cx="3684211" cy="301500"/>
          </a:xfrm>
          <a:prstGeom prst="rect">
            <a:avLst/>
          </a:prstGeom>
          <a:noFill/>
          <a:ln>
            <a:noFill/>
          </a:ln>
        </p:spPr>
        <p:txBody>
          <a:bodyPr wrap="square" lIns="0" tIns="0" rIns="0" bIns="0">
            <a:noAutofit/>
          </a:bodyPr>
          <a:lstStyle>
            <a:lvl1pPr>
              <a:defRPr sz="1600">
                <a:solidFill>
                  <a:schemeClr val="bg1"/>
                </a:solidFill>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pPr marL="0" marR="0" lvl="0" indent="0" algn="l" defTabSz="914377" rtl="0" eaLnBrk="1" fontAlgn="auto" latinLnBrk="0" hangingPunct="1">
              <a:lnSpc>
                <a:spcPct val="115000"/>
              </a:lnSpc>
              <a:spcBef>
                <a:spcPct val="15000"/>
              </a:spcBef>
              <a:spcAft>
                <a:spcPts val="0"/>
              </a:spcAft>
              <a:buClrTx/>
              <a:buSzTx/>
              <a:buFontTx/>
              <a:buNone/>
              <a:tabLst/>
              <a:defRPr/>
            </a:pPr>
            <a:r>
              <a:rPr kumimoji="0" lang="en-US" sz="1867" b="1" i="0" u="none" strike="noStrike" kern="0" cap="none" spc="0" normalizeH="0" baseline="0" noProof="0" dirty="0">
                <a:ln>
                  <a:noFill/>
                </a:ln>
                <a:solidFill>
                  <a:srgbClr val="F58D88"/>
                </a:solidFill>
                <a:effectLst/>
                <a:uLnTx/>
                <a:uFillTx/>
                <a:latin typeface="Arial" charset="0"/>
                <a:ea typeface="+mn-ea"/>
                <a:cs typeface="Arial" charset="0"/>
              </a:rPr>
              <a:t>Asundexian</a:t>
            </a:r>
            <a:r>
              <a:rPr kumimoji="0" lang="en-US" sz="1867" b="0" i="0" u="none" strike="noStrike" kern="0" cap="none" spc="0" normalizeH="0" baseline="0" noProof="0" dirty="0">
                <a:ln>
                  <a:noFill/>
                </a:ln>
                <a:solidFill>
                  <a:srgbClr val="F58D88"/>
                </a:solidFill>
                <a:effectLst/>
                <a:uLnTx/>
                <a:uFillTx/>
                <a:latin typeface="Arial" charset="0"/>
                <a:ea typeface="+mn-ea"/>
                <a:cs typeface="Arial" charset="0"/>
              </a:rPr>
              <a:t> 20 mg QD n = 450</a:t>
            </a:r>
          </a:p>
        </p:txBody>
      </p:sp>
      <p:sp>
        <p:nvSpPr>
          <p:cNvPr id="39" name="Text Box 89">
            <a:extLst>
              <a:ext uri="{FF2B5EF4-FFF2-40B4-BE49-F238E27FC236}">
                <a16:creationId xmlns:a16="http://schemas.microsoft.com/office/drawing/2014/main" id="{D5755B4A-1F92-2B47-A2D6-533CB025FBCD}"/>
              </a:ext>
            </a:extLst>
          </p:cNvPr>
          <p:cNvSpPr txBox="1">
            <a:spLocks noChangeArrowheads="1"/>
          </p:cNvSpPr>
          <p:nvPr>
            <p:custDataLst>
              <p:tags r:id="rId16"/>
            </p:custDataLst>
          </p:nvPr>
        </p:nvSpPr>
        <p:spPr bwMode="auto">
          <a:xfrm>
            <a:off x="10080801" y="4820137"/>
            <a:ext cx="163146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EOS</a:t>
            </a:r>
          </a:p>
        </p:txBody>
      </p:sp>
      <p:sp>
        <p:nvSpPr>
          <p:cNvPr id="40" name="Line 94">
            <a:extLst>
              <a:ext uri="{FF2B5EF4-FFF2-40B4-BE49-F238E27FC236}">
                <a16:creationId xmlns:a16="http://schemas.microsoft.com/office/drawing/2014/main" id="{B5F86853-4F89-5D4B-ADA2-2F23970F57B4}"/>
              </a:ext>
            </a:extLst>
          </p:cNvPr>
          <p:cNvSpPr>
            <a:spLocks noChangeShapeType="1"/>
          </p:cNvSpPr>
          <p:nvPr>
            <p:custDataLst>
              <p:tags r:id="rId17"/>
            </p:custDataLst>
          </p:nvPr>
        </p:nvSpPr>
        <p:spPr bwMode="auto">
          <a:xfrm flipH="1" flipV="1">
            <a:off x="10896533" y="2290563"/>
            <a:ext cx="0" cy="2418563"/>
          </a:xfrm>
          <a:prstGeom prst="line">
            <a:avLst/>
          </a:prstGeom>
          <a:noFill/>
          <a:ln w="15875">
            <a:solidFill>
              <a:schemeClr val="bg1">
                <a:lumMod val="75000"/>
              </a:schemeClr>
            </a:solidFill>
            <a:prstDash val="sys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551" tIns="45775" rIns="91551" bIns="45775"/>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624963"/>
              </a:solidFill>
              <a:effectLst/>
              <a:uLnTx/>
              <a:uFillTx/>
              <a:latin typeface="Arial"/>
              <a:ea typeface="+mn-ea"/>
              <a:cs typeface="Arial"/>
            </a:endParaRPr>
          </a:p>
        </p:txBody>
      </p:sp>
      <p:sp>
        <p:nvSpPr>
          <p:cNvPr id="41" name="Textfeld 2">
            <a:extLst>
              <a:ext uri="{FF2B5EF4-FFF2-40B4-BE49-F238E27FC236}">
                <a16:creationId xmlns:a16="http://schemas.microsoft.com/office/drawing/2014/main" id="{5CAA59FF-84C3-A44B-BD62-FCCFE1218DE2}"/>
              </a:ext>
            </a:extLst>
          </p:cNvPr>
          <p:cNvSpPr txBox="1">
            <a:spLocks noChangeArrowheads="1"/>
          </p:cNvSpPr>
          <p:nvPr>
            <p:custDataLst>
              <p:tags r:id="rId18"/>
            </p:custDataLst>
          </p:nvPr>
        </p:nvSpPr>
        <p:spPr bwMode="gray">
          <a:xfrm>
            <a:off x="8861711" y="2478432"/>
            <a:ext cx="1938812" cy="1672664"/>
          </a:xfrm>
          <a:prstGeom prst="rect">
            <a:avLst/>
          </a:prstGeom>
          <a:solidFill>
            <a:srgbClr val="F48D88"/>
          </a:solidFill>
          <a:ln w="12700">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lIns="91551" tIns="45775" rIns="91551" bIns="45775" anchor="ctr" anchorCtr="0"/>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50000"/>
              </a:spcBef>
              <a:spcAft>
                <a:spcPct val="0"/>
              </a:spcAft>
              <a:defRPr sz="1100">
                <a:solidFill>
                  <a:schemeClr val="tx1"/>
                </a:solidFill>
                <a:latin typeface="Arial" charset="0"/>
              </a:defRPr>
            </a:lvl6pPr>
            <a:lvl7pPr marL="2971800" indent="-228600" eaLnBrk="0" fontAlgn="base" hangingPunct="0">
              <a:spcBef>
                <a:spcPct val="50000"/>
              </a:spcBef>
              <a:spcAft>
                <a:spcPct val="0"/>
              </a:spcAft>
              <a:defRPr sz="1100">
                <a:solidFill>
                  <a:schemeClr val="tx1"/>
                </a:solidFill>
                <a:latin typeface="Arial" charset="0"/>
              </a:defRPr>
            </a:lvl7pPr>
            <a:lvl8pPr marL="3429000" indent="-228600" eaLnBrk="0" fontAlgn="base" hangingPunct="0">
              <a:spcBef>
                <a:spcPct val="50000"/>
              </a:spcBef>
              <a:spcAft>
                <a:spcPct val="0"/>
              </a:spcAft>
              <a:defRPr sz="1100">
                <a:solidFill>
                  <a:schemeClr val="tx1"/>
                </a:solidFill>
                <a:latin typeface="Arial" charset="0"/>
              </a:defRPr>
            </a:lvl8pPr>
            <a:lvl9pPr marL="3886200" indent="-228600" eaLnBrk="0" fontAlgn="base" hangingPunct="0">
              <a:spcBef>
                <a:spcPct val="50000"/>
              </a:spcBef>
              <a:spcAft>
                <a:spcPct val="0"/>
              </a:spcAft>
              <a:defRPr sz="1100">
                <a:solidFill>
                  <a:schemeClr val="tx1"/>
                </a:solidFill>
                <a:latin typeface="Arial" charset="0"/>
              </a:defRPr>
            </a:lvl9pPr>
          </a:lstStyle>
          <a:p>
            <a:pPr marL="0" marR="0" lvl="0" indent="0" algn="ctr" defTabSz="1219170" rtl="0" eaLnBrk="0" fontAlgn="auto" latinLnBrk="0" hangingPunct="0">
              <a:lnSpc>
                <a:spcPct val="100000"/>
              </a:lnSpc>
              <a:spcBef>
                <a:spcPts val="501"/>
              </a:spcBef>
              <a:spcAft>
                <a:spcPts val="0"/>
              </a:spcAft>
              <a:buClrTx/>
              <a:buSzTx/>
              <a:buFontTx/>
              <a:buNone/>
              <a:tabLst/>
              <a:defRPr/>
            </a:pPr>
            <a:r>
              <a:rPr kumimoji="0" lang="en-US" sz="1867" b="0" i="0" u="none" strike="noStrike" kern="0" cap="none" spc="0" normalizeH="0" baseline="0" noProof="0" dirty="0">
                <a:ln>
                  <a:noFill/>
                </a:ln>
                <a:solidFill>
                  <a:srgbClr val="FFFFFF"/>
                </a:solidFill>
                <a:effectLst/>
                <a:uLnTx/>
                <a:uFillTx/>
                <a:latin typeface="Arial" charset="0"/>
                <a:ea typeface="+mn-ea"/>
                <a:cs typeface="+mn-cs"/>
              </a:rPr>
              <a:t>2 weeks </a:t>
            </a:r>
            <a:br>
              <a:rPr kumimoji="0" lang="en-US" sz="1867" b="0" i="0" u="none" strike="noStrike" kern="0" cap="none" spc="0" normalizeH="0" baseline="0" noProof="0" dirty="0">
                <a:ln>
                  <a:noFill/>
                </a:ln>
                <a:solidFill>
                  <a:srgbClr val="FFFFFF"/>
                </a:solidFill>
                <a:effectLst/>
                <a:uLnTx/>
                <a:uFillTx/>
                <a:latin typeface="Arial" charset="0"/>
                <a:ea typeface="+mn-ea"/>
                <a:cs typeface="+mn-cs"/>
              </a:rPr>
            </a:br>
            <a:r>
              <a:rPr kumimoji="0" lang="en-US" sz="1867" b="0" i="0" u="none" strike="noStrike" kern="0" cap="none" spc="0" normalizeH="0" baseline="0" noProof="0" dirty="0">
                <a:ln>
                  <a:noFill/>
                </a:ln>
                <a:solidFill>
                  <a:srgbClr val="FFFFFF"/>
                </a:solidFill>
                <a:effectLst/>
                <a:uLnTx/>
                <a:uFillTx/>
                <a:latin typeface="Arial" charset="0"/>
                <a:ea typeface="+mn-ea"/>
                <a:cs typeface="+mn-cs"/>
              </a:rPr>
              <a:t>post-study drug</a:t>
            </a:r>
            <a:br>
              <a:rPr kumimoji="0" lang="en-US" sz="1867" b="0" i="0" u="none" strike="noStrike" kern="0" cap="none" spc="0" normalizeH="0" baseline="0" noProof="0" dirty="0">
                <a:ln>
                  <a:noFill/>
                </a:ln>
                <a:solidFill>
                  <a:srgbClr val="FFFFFF"/>
                </a:solidFill>
                <a:effectLst/>
                <a:uLnTx/>
                <a:uFillTx/>
                <a:latin typeface="Arial" charset="0"/>
                <a:ea typeface="+mn-ea"/>
                <a:cs typeface="+mn-cs"/>
              </a:rPr>
            </a:br>
            <a:r>
              <a:rPr kumimoji="0" lang="en-US" sz="1867" b="0" i="0" u="none" strike="noStrike" kern="0" cap="none" spc="0" normalizeH="0" baseline="0" noProof="0" dirty="0">
                <a:ln>
                  <a:noFill/>
                </a:ln>
                <a:solidFill>
                  <a:srgbClr val="FFFFFF"/>
                </a:solidFill>
                <a:effectLst/>
                <a:uLnTx/>
                <a:uFillTx/>
                <a:latin typeface="Arial" charset="0"/>
                <a:ea typeface="+mn-ea"/>
                <a:cs typeface="+mn-cs"/>
              </a:rPr>
              <a:t>observation period</a:t>
            </a:r>
          </a:p>
        </p:txBody>
      </p:sp>
      <p:sp>
        <p:nvSpPr>
          <p:cNvPr id="44" name="Text Box 29">
            <a:extLst>
              <a:ext uri="{FF2B5EF4-FFF2-40B4-BE49-F238E27FC236}">
                <a16:creationId xmlns:a16="http://schemas.microsoft.com/office/drawing/2014/main" id="{6B7593D1-4400-0147-86BD-63CAE93FBDBB}"/>
              </a:ext>
            </a:extLst>
          </p:cNvPr>
          <p:cNvSpPr txBox="1">
            <a:spLocks noChangeArrowheads="1"/>
          </p:cNvSpPr>
          <p:nvPr>
            <p:custDataLst>
              <p:tags r:id="rId19"/>
            </p:custDataLst>
          </p:nvPr>
        </p:nvSpPr>
        <p:spPr bwMode="gray">
          <a:xfrm>
            <a:off x="4453312" y="2278725"/>
            <a:ext cx="3684211" cy="384156"/>
          </a:xfrm>
          <a:prstGeom prst="rect">
            <a:avLst/>
          </a:prstGeom>
          <a:noFill/>
          <a:ln>
            <a:noFill/>
          </a:ln>
        </p:spPr>
        <p:txBody>
          <a:bodyPr wrap="square" lIns="0" tIns="0" rIns="0" bIns="0">
            <a:noAutofit/>
          </a:bodyPr>
          <a:lstStyle>
            <a:lvl1pPr>
              <a:defRPr sz="1600">
                <a:solidFill>
                  <a:schemeClr val="bg1"/>
                </a:solidFill>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pPr marL="0" marR="0" lvl="0" indent="0" algn="l" defTabSz="914377" rtl="0" eaLnBrk="1" fontAlgn="auto" latinLnBrk="0" hangingPunct="1">
              <a:lnSpc>
                <a:spcPct val="115000"/>
              </a:lnSpc>
              <a:spcBef>
                <a:spcPct val="15000"/>
              </a:spcBef>
              <a:spcAft>
                <a:spcPts val="0"/>
              </a:spcAft>
              <a:buClrTx/>
              <a:buSzTx/>
              <a:buFontTx/>
              <a:buNone/>
              <a:tabLst/>
              <a:defRPr/>
            </a:pPr>
            <a:r>
              <a:rPr kumimoji="0" lang="en-US" sz="1867" b="1" i="0" u="none" strike="noStrike" kern="0" cap="none" spc="0" normalizeH="0" baseline="0" noProof="0" dirty="0">
                <a:ln>
                  <a:noFill/>
                </a:ln>
                <a:solidFill>
                  <a:srgbClr val="F58D88"/>
                </a:solidFill>
                <a:effectLst/>
                <a:uLnTx/>
                <a:uFillTx/>
                <a:latin typeface="Arial" charset="0"/>
                <a:ea typeface="+mn-ea"/>
                <a:cs typeface="Arial" charset="0"/>
              </a:rPr>
              <a:t>Asundexian</a:t>
            </a:r>
            <a:r>
              <a:rPr kumimoji="0" lang="en-US" sz="1867" b="0" i="0" u="none" strike="noStrike" kern="0" cap="none" spc="0" normalizeH="0" baseline="0" noProof="0" dirty="0">
                <a:ln>
                  <a:noFill/>
                </a:ln>
                <a:solidFill>
                  <a:srgbClr val="F58D88"/>
                </a:solidFill>
                <a:effectLst/>
                <a:uLnTx/>
                <a:uFillTx/>
                <a:latin typeface="Arial" charset="0"/>
                <a:ea typeface="+mn-ea"/>
                <a:cs typeface="Arial" charset="0"/>
              </a:rPr>
              <a:t> 50 mg QD n = 447</a:t>
            </a:r>
          </a:p>
        </p:txBody>
      </p:sp>
      <p:sp>
        <p:nvSpPr>
          <p:cNvPr id="45" name="Content Placeholder 2">
            <a:extLst>
              <a:ext uri="{FF2B5EF4-FFF2-40B4-BE49-F238E27FC236}">
                <a16:creationId xmlns:a16="http://schemas.microsoft.com/office/drawing/2014/main" id="{31E864A2-ECEE-2447-8A82-9FA24C02694C}"/>
              </a:ext>
            </a:extLst>
          </p:cNvPr>
          <p:cNvSpPr>
            <a:spLocks/>
          </p:cNvSpPr>
          <p:nvPr>
            <p:custDataLst>
              <p:tags r:id="rId20"/>
            </p:custDataLst>
          </p:nvPr>
        </p:nvSpPr>
        <p:spPr bwMode="gray">
          <a:xfrm>
            <a:off x="911429" y="1189080"/>
            <a:ext cx="9409041" cy="834641"/>
          </a:xfrm>
          <a:prstGeom prst="rect">
            <a:avLst/>
          </a:prstGeom>
          <a:solidFill>
            <a:srgbClr val="555A55"/>
          </a:solidFill>
          <a:ln w="12700">
            <a:solidFill>
              <a:srgbClr val="F58E87"/>
            </a:solidFill>
            <a:miter lim="800000"/>
            <a:headEnd/>
            <a:tailEnd/>
          </a:ln>
          <a:effectLst>
            <a:outerShdw blurRad="50800" dist="38100" dir="2700000" algn="tl" rotWithShape="0">
              <a:prstClr val="black">
                <a:alpha val="40000"/>
              </a:prstClr>
            </a:outerShdw>
          </a:effectLst>
        </p:spPr>
        <p:txBody>
          <a:bodyPr lIns="91551" tIns="45775" rIns="91551" bIns="45775" anchor="ctr" anchorCtr="0"/>
          <a:lstStyle/>
          <a:p>
            <a:pPr marL="0" marR="0" lvl="0" indent="0" algn="ctr" defTabSz="1219170" rtl="0" eaLnBrk="0" fontAlgn="auto" latinLnBrk="0" hangingPunct="0">
              <a:lnSpc>
                <a:spcPct val="100000"/>
              </a:lnSpc>
              <a:spcBef>
                <a:spcPts val="501"/>
              </a:spcBef>
              <a:spcAft>
                <a:spcPts val="0"/>
              </a:spcAft>
              <a:buClrTx/>
              <a:buSzTx/>
              <a:buFontTx/>
              <a:buNone/>
              <a:tabLst/>
              <a:defRPr/>
            </a:pPr>
            <a:r>
              <a:rPr kumimoji="0" lang="en-US" sz="2100" b="1" i="0" u="none" strike="noStrike" kern="0" cap="none" spc="0" normalizeH="0" baseline="0" noProof="0">
                <a:ln>
                  <a:noFill/>
                </a:ln>
                <a:solidFill>
                  <a:srgbClr val="FFFFFF"/>
                </a:solidFill>
                <a:effectLst/>
                <a:uLnTx/>
                <a:uFillTx/>
                <a:latin typeface="Arial"/>
                <a:cs typeface="Arial"/>
              </a:rPr>
              <a:t>Prospective, randomized, double-blind, placebo-controlled, phase </a:t>
            </a:r>
            <a:r>
              <a:rPr lang="en-US" sz="2100" b="1" kern="0">
                <a:solidFill>
                  <a:srgbClr val="FFFFFF"/>
                </a:solidFill>
                <a:latin typeface="Arial"/>
                <a:cs typeface="Arial"/>
              </a:rPr>
              <a:t>II</a:t>
            </a:r>
            <a:r>
              <a:rPr kumimoji="0" lang="en-US" sz="2100" b="1" i="0" u="none" strike="noStrike" kern="0" cap="none" spc="0" normalizeH="0" baseline="0" noProof="0">
                <a:ln>
                  <a:noFill/>
                </a:ln>
                <a:solidFill>
                  <a:srgbClr val="FFFFFF"/>
                </a:solidFill>
                <a:effectLst/>
                <a:uLnTx/>
                <a:uFillTx/>
                <a:latin typeface="Arial"/>
                <a:cs typeface="Arial"/>
              </a:rPr>
              <a:t>, dose-ranging study</a:t>
            </a:r>
          </a:p>
        </p:txBody>
      </p:sp>
      <p:sp>
        <p:nvSpPr>
          <p:cNvPr id="32" name="Text Box 29">
            <a:extLst>
              <a:ext uri="{FF2B5EF4-FFF2-40B4-BE49-F238E27FC236}">
                <a16:creationId xmlns:a16="http://schemas.microsoft.com/office/drawing/2014/main" id="{5BD74CBD-C01B-4EAD-B884-A11618731905}"/>
              </a:ext>
            </a:extLst>
          </p:cNvPr>
          <p:cNvSpPr txBox="1">
            <a:spLocks noChangeArrowheads="1"/>
          </p:cNvSpPr>
          <p:nvPr>
            <p:custDataLst>
              <p:tags r:id="rId21"/>
            </p:custDataLst>
          </p:nvPr>
        </p:nvSpPr>
        <p:spPr bwMode="gray">
          <a:xfrm>
            <a:off x="4451602" y="3310536"/>
            <a:ext cx="3684196" cy="395075"/>
          </a:xfrm>
          <a:prstGeom prst="rect">
            <a:avLst/>
          </a:prstGeom>
          <a:noFill/>
          <a:ln>
            <a:noFill/>
          </a:ln>
        </p:spPr>
        <p:txBody>
          <a:bodyPr wrap="square" lIns="0" tIns="0" rIns="0" bIns="0">
            <a:noAutofit/>
          </a:bodyPr>
          <a:lstStyle>
            <a:lvl1pPr>
              <a:defRPr sz="1600">
                <a:solidFill>
                  <a:schemeClr val="bg1"/>
                </a:solidFill>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pPr marL="0" marR="0" lvl="0" indent="0" algn="l" defTabSz="914377" rtl="0" eaLnBrk="1" fontAlgn="auto" latinLnBrk="0" hangingPunct="1">
              <a:lnSpc>
                <a:spcPct val="115000"/>
              </a:lnSpc>
              <a:spcBef>
                <a:spcPct val="15000"/>
              </a:spcBef>
              <a:spcAft>
                <a:spcPts val="0"/>
              </a:spcAft>
              <a:buClrTx/>
              <a:buSzTx/>
              <a:buFontTx/>
              <a:buNone/>
              <a:tabLst/>
              <a:defRPr/>
            </a:pPr>
            <a:r>
              <a:rPr kumimoji="0" lang="en-US" sz="1867" b="1" i="0" u="none" strike="noStrike" kern="0" cap="none" spc="0" normalizeH="0" baseline="0" noProof="0" dirty="0">
                <a:ln>
                  <a:noFill/>
                </a:ln>
                <a:solidFill>
                  <a:srgbClr val="F58D88"/>
                </a:solidFill>
                <a:effectLst/>
                <a:uLnTx/>
                <a:uFillTx/>
                <a:latin typeface="Arial" charset="0"/>
                <a:ea typeface="+mn-ea"/>
                <a:cs typeface="Arial" charset="0"/>
              </a:rPr>
              <a:t>Asundexian</a:t>
            </a:r>
            <a:r>
              <a:rPr kumimoji="0" lang="en-US" sz="1867" b="0" i="0" u="none" strike="noStrike" kern="0" cap="none" spc="0" normalizeH="0" baseline="0" noProof="0" dirty="0">
                <a:ln>
                  <a:noFill/>
                </a:ln>
                <a:solidFill>
                  <a:srgbClr val="F58D88"/>
                </a:solidFill>
                <a:effectLst/>
                <a:uLnTx/>
                <a:uFillTx/>
                <a:latin typeface="Arial" charset="0"/>
                <a:ea typeface="+mn-ea"/>
                <a:cs typeface="Arial" charset="0"/>
              </a:rPr>
              <a:t> 10 mg QD n = 455</a:t>
            </a:r>
          </a:p>
        </p:txBody>
      </p:sp>
      <p:sp>
        <p:nvSpPr>
          <p:cNvPr id="2" name="TextBox 1">
            <a:extLst>
              <a:ext uri="{FF2B5EF4-FFF2-40B4-BE49-F238E27FC236}">
                <a16:creationId xmlns:a16="http://schemas.microsoft.com/office/drawing/2014/main" id="{5CAF073B-94A8-456C-BEF4-4094F74031E9}"/>
              </a:ext>
            </a:extLst>
          </p:cNvPr>
          <p:cNvSpPr txBox="1"/>
          <p:nvPr/>
        </p:nvSpPr>
        <p:spPr>
          <a:xfrm>
            <a:off x="1291376" y="4345712"/>
            <a:ext cx="1889684" cy="338554"/>
          </a:xfrm>
          <a:prstGeom prst="rect">
            <a:avLst/>
          </a:prstGeom>
          <a:noFill/>
        </p:spPr>
        <p:txBody>
          <a:bodyPr wrap="none" rtlCol="0">
            <a:spAutoFit/>
          </a:bodyPr>
          <a:lstStyle/>
          <a:p>
            <a:pPr marL="51599" marR="0" lvl="0" indent="0" algn="l" defTabSz="479988" rtl="0" eaLnBrk="1" fontAlgn="auto" latinLnBrk="0" hangingPunct="1">
              <a:lnSpc>
                <a:spcPct val="100000"/>
              </a:lnSpc>
              <a:spcBef>
                <a:spcPct val="20000"/>
              </a:spcBef>
              <a:spcAft>
                <a:spcPts val="0"/>
              </a:spcAft>
              <a:buClr>
                <a:srgbClr val="C00000"/>
              </a:buClr>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Background APT</a:t>
            </a:r>
          </a:p>
        </p:txBody>
      </p:sp>
      <p:cxnSp>
        <p:nvCxnSpPr>
          <p:cNvPr id="5" name="Straight Arrow Connector 4">
            <a:extLst>
              <a:ext uri="{FF2B5EF4-FFF2-40B4-BE49-F238E27FC236}">
                <a16:creationId xmlns:a16="http://schemas.microsoft.com/office/drawing/2014/main" id="{2CECA37A-7093-4923-871A-68E8BB654975}"/>
              </a:ext>
            </a:extLst>
          </p:cNvPr>
          <p:cNvCxnSpPr>
            <a:cxnSpLocks/>
          </p:cNvCxnSpPr>
          <p:nvPr/>
        </p:nvCxnSpPr>
        <p:spPr>
          <a:xfrm flipV="1">
            <a:off x="3103993" y="4530377"/>
            <a:ext cx="7714279" cy="9179"/>
          </a:xfrm>
          <a:prstGeom prst="straightConnector1">
            <a:avLst/>
          </a:prstGeom>
          <a:ln w="28575">
            <a:solidFill>
              <a:srgbClr val="555A55"/>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CAAA421-8ABE-EF46-8BEE-2E08E98E3E76}"/>
              </a:ext>
            </a:extLst>
          </p:cNvPr>
          <p:cNvSpPr txBox="1"/>
          <p:nvPr/>
        </p:nvSpPr>
        <p:spPr>
          <a:xfrm>
            <a:off x="1291376" y="5878778"/>
            <a:ext cx="10900624" cy="666977"/>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lumMod val="65000"/>
                    <a:lumOff val="35000"/>
                  </a:srgbClr>
                </a:solidFill>
                <a:effectLst/>
                <a:uLnTx/>
                <a:uFillTx/>
                <a:ea typeface="Calibri" panose="020F0502020204030204" pitchFamily="34" charset="0"/>
                <a:cs typeface="Calibri" panose="020F0502020204030204" pitchFamily="34" charset="0"/>
              </a:rPr>
              <a:t>Enrollment: </a:t>
            </a:r>
            <a:r>
              <a:rPr kumimoji="0" lang="en-US" sz="1867"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1,808 patients between June 15, 2020, and July 22, 2021, at 196 sites in 23 countries</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67"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34518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7">
            <a:extLst>
              <a:ext uri="{FF2B5EF4-FFF2-40B4-BE49-F238E27FC236}">
                <a16:creationId xmlns:a16="http://schemas.microsoft.com/office/drawing/2014/main" id="{AED5CDBC-C742-BB4C-BA21-344C6B22994B}"/>
              </a:ext>
            </a:extLst>
          </p:cNvPr>
          <p:cNvGraphicFramePr>
            <a:graphicFrameLocks noGrp="1"/>
          </p:cNvGraphicFramePr>
          <p:nvPr>
            <p:ph idx="1"/>
          </p:nvPr>
        </p:nvGraphicFramePr>
        <p:xfrm>
          <a:off x="838200" y="1285875"/>
          <a:ext cx="10515600" cy="4891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016512AF-A284-40EC-8D4A-3525FA1CBFC2}"/>
              </a:ext>
            </a:extLst>
          </p:cNvPr>
          <p:cNvSpPr>
            <a:spLocks noGrp="1"/>
          </p:cNvSpPr>
          <p:nvPr>
            <p:ph type="title"/>
          </p:nvPr>
        </p:nvSpPr>
        <p:spPr>
          <a:xfrm>
            <a:off x="838200" y="136525"/>
            <a:ext cx="10515600" cy="1105949"/>
          </a:xfrm>
        </p:spPr>
        <p:txBody>
          <a:bodyPr>
            <a:normAutofit/>
          </a:bodyPr>
          <a:lstStyle/>
          <a:p>
            <a:r>
              <a:rPr lang="en-US" dirty="0"/>
              <a:t>Primary Efficacy Outcome</a:t>
            </a:r>
            <a:br>
              <a:rPr lang="en-US" dirty="0"/>
            </a:br>
            <a:r>
              <a:rPr lang="en-US" dirty="0"/>
              <a:t>Ischemic Stroke or Covert Infarcts at 6 Months</a:t>
            </a:r>
          </a:p>
        </p:txBody>
      </p:sp>
      <p:sp>
        <p:nvSpPr>
          <p:cNvPr id="2" name="Footer Placeholder 7">
            <a:extLst>
              <a:ext uri="{FF2B5EF4-FFF2-40B4-BE49-F238E27FC236}">
                <a16:creationId xmlns:a16="http://schemas.microsoft.com/office/drawing/2014/main" id="{150C4D2E-A1DE-7B38-3C8B-3E7BF96BC46B}"/>
              </a:ext>
            </a:extLst>
          </p:cNvPr>
          <p:cNvSpPr>
            <a:spLocks noGrp="1"/>
          </p:cNvSpPr>
          <p:nvPr>
            <p:ph type="ftr" sz="quarter" idx="3"/>
          </p:nvPr>
        </p:nvSpPr>
        <p:spPr>
          <a:xfrm>
            <a:off x="838200" y="6356350"/>
            <a:ext cx="10515600" cy="365125"/>
          </a:xfrm>
        </p:spPr>
        <p:txBody>
          <a:bodyPr/>
          <a:lstStyle/>
          <a:p>
            <a:r>
              <a:rPr lang="en-US" dirty="0" err="1"/>
              <a:t>Shoamanesh</a:t>
            </a:r>
            <a:r>
              <a:rPr lang="en-US" dirty="0"/>
              <a:t> A, et al. </a:t>
            </a:r>
            <a:r>
              <a:rPr lang="en-US" i="1" dirty="0"/>
              <a:t>Lancet</a:t>
            </a:r>
            <a:r>
              <a:rPr lang="en-US" dirty="0"/>
              <a:t>. 2022;400(10357):997-1007.</a:t>
            </a:r>
          </a:p>
        </p:txBody>
      </p:sp>
      <p:sp>
        <p:nvSpPr>
          <p:cNvPr id="24" name="TextBox 23">
            <a:extLst>
              <a:ext uri="{FF2B5EF4-FFF2-40B4-BE49-F238E27FC236}">
                <a16:creationId xmlns:a16="http://schemas.microsoft.com/office/drawing/2014/main" id="{4428E7CB-9144-C248-8B1D-217D96E0EF1D}"/>
              </a:ext>
            </a:extLst>
          </p:cNvPr>
          <p:cNvSpPr txBox="1"/>
          <p:nvPr/>
        </p:nvSpPr>
        <p:spPr>
          <a:xfrm>
            <a:off x="1967541" y="5966681"/>
            <a:ext cx="7776864" cy="420564"/>
          </a:xfrm>
          <a:prstGeom prst="rect">
            <a:avLst/>
          </a:prstGeom>
          <a:noFill/>
          <a:ln w="12700">
            <a:solidFill>
              <a:srgbClr val="555A55"/>
            </a:solidFill>
          </a:ln>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a:ea typeface="+mn-ea"/>
                <a:cs typeface="+mn-cs"/>
              </a:rPr>
              <a:t>No observed dose-response (Emax2 model t statistic: -0.68, p=0.80) </a:t>
            </a:r>
          </a:p>
        </p:txBody>
      </p:sp>
    </p:spTree>
    <p:extLst>
      <p:ext uri="{BB962C8B-B14F-4D97-AF65-F5344CB8AC3E}">
        <p14:creationId xmlns:p14="http://schemas.microsoft.com/office/powerpoint/2010/main" val="379492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9ACE11F-8D2B-4F80-A0DA-DB2C293B6E82}"/>
              </a:ext>
            </a:extLst>
          </p:cNvPr>
          <p:cNvGraphicFramePr>
            <a:graphicFrameLocks noChangeAspect="1"/>
          </p:cNvGraphicFramePr>
          <p:nvPr>
            <p:custDataLst>
              <p:tags r:id="rId1"/>
            </p:custDataLst>
          </p:nvPr>
        </p:nvGraphicFramePr>
        <p:xfrm>
          <a:off x="2383" y="1589"/>
          <a:ext cx="1588" cy="1588"/>
        </p:xfrm>
        <a:graphic>
          <a:graphicData uri="http://schemas.openxmlformats.org/presentationml/2006/ole">
            <mc:AlternateContent xmlns:mc="http://schemas.openxmlformats.org/markup-compatibility/2006">
              <mc:Choice xmlns:v="urn:schemas-microsoft-com:vml" Requires="v">
                <p:oleObj name="think-cell Slide" r:id="rId3" imgW="359" imgH="358" progId="TCLayout.ActiveDocument.1">
                  <p:embed/>
                </p:oleObj>
              </mc:Choice>
              <mc:Fallback>
                <p:oleObj name="think-cell Slide" r:id="rId3" imgW="359" imgH="358" progId="TCLayout.ActiveDocument.1">
                  <p:embed/>
                  <p:pic>
                    <p:nvPicPr>
                      <p:cNvPr id="6" name="Object 5" hidden="1">
                        <a:extLst>
                          <a:ext uri="{FF2B5EF4-FFF2-40B4-BE49-F238E27FC236}">
                            <a16:creationId xmlns:a16="http://schemas.microsoft.com/office/drawing/2014/main" id="{C9ACE11F-8D2B-4F80-A0DA-DB2C293B6E82}"/>
                          </a:ext>
                        </a:extLst>
                      </p:cNvPr>
                      <p:cNvPicPr/>
                      <p:nvPr/>
                    </p:nvPicPr>
                    <p:blipFill>
                      <a:blip r:embed="rId4"/>
                      <a:stretch>
                        <a:fillRect/>
                      </a:stretch>
                    </p:blipFill>
                    <p:spPr>
                      <a:xfrm>
                        <a:off x="2383" y="1589"/>
                        <a:ext cx="1588" cy="1588"/>
                      </a:xfrm>
                      <a:prstGeom prst="rect">
                        <a:avLst/>
                      </a:prstGeom>
                    </p:spPr>
                  </p:pic>
                </p:oleObj>
              </mc:Fallback>
            </mc:AlternateContent>
          </a:graphicData>
        </a:graphic>
      </p:graphicFrame>
      <p:graphicFrame>
        <p:nvGraphicFramePr>
          <p:cNvPr id="5" name="Table 8">
            <a:extLst>
              <a:ext uri="{FF2B5EF4-FFF2-40B4-BE49-F238E27FC236}">
                <a16:creationId xmlns:a16="http://schemas.microsoft.com/office/drawing/2014/main" id="{BC96E00A-951E-1845-9B4E-D89705BE088C}"/>
              </a:ext>
            </a:extLst>
          </p:cNvPr>
          <p:cNvGraphicFramePr>
            <a:graphicFrameLocks noGrp="1"/>
          </p:cNvGraphicFramePr>
          <p:nvPr>
            <p:ph idx="1"/>
          </p:nvPr>
        </p:nvGraphicFramePr>
        <p:xfrm>
          <a:off x="838200" y="2096580"/>
          <a:ext cx="10515595" cy="2816421"/>
        </p:xfrm>
        <a:graphic>
          <a:graphicData uri="http://schemas.openxmlformats.org/drawingml/2006/table">
            <a:tbl>
              <a:tblPr firstRow="1" bandRow="1">
                <a:tableStyleId>{5C22544A-7EE6-4342-B048-85BDC9FD1C3A}</a:tableStyleId>
              </a:tblPr>
              <a:tblGrid>
                <a:gridCol w="1297803">
                  <a:extLst>
                    <a:ext uri="{9D8B030D-6E8A-4147-A177-3AD203B41FA5}">
                      <a16:colId xmlns:a16="http://schemas.microsoft.com/office/drawing/2014/main" val="1667774294"/>
                    </a:ext>
                  </a:extLst>
                </a:gridCol>
                <a:gridCol w="1297803">
                  <a:extLst>
                    <a:ext uri="{9D8B030D-6E8A-4147-A177-3AD203B41FA5}">
                      <a16:colId xmlns:a16="http://schemas.microsoft.com/office/drawing/2014/main" val="2806833044"/>
                    </a:ext>
                  </a:extLst>
                </a:gridCol>
                <a:gridCol w="1416703">
                  <a:extLst>
                    <a:ext uri="{9D8B030D-6E8A-4147-A177-3AD203B41FA5}">
                      <a16:colId xmlns:a16="http://schemas.microsoft.com/office/drawing/2014/main" val="375174128"/>
                    </a:ext>
                  </a:extLst>
                </a:gridCol>
                <a:gridCol w="1269646">
                  <a:extLst>
                    <a:ext uri="{9D8B030D-6E8A-4147-A177-3AD203B41FA5}">
                      <a16:colId xmlns:a16="http://schemas.microsoft.com/office/drawing/2014/main" val="3821074075"/>
                    </a:ext>
                  </a:extLst>
                </a:gridCol>
                <a:gridCol w="1446733">
                  <a:extLst>
                    <a:ext uri="{9D8B030D-6E8A-4147-A177-3AD203B41FA5}">
                      <a16:colId xmlns:a16="http://schemas.microsoft.com/office/drawing/2014/main" val="1115234531"/>
                    </a:ext>
                  </a:extLst>
                </a:gridCol>
                <a:gridCol w="1094807">
                  <a:extLst>
                    <a:ext uri="{9D8B030D-6E8A-4147-A177-3AD203B41FA5}">
                      <a16:colId xmlns:a16="http://schemas.microsoft.com/office/drawing/2014/main" val="675076380"/>
                    </a:ext>
                  </a:extLst>
                </a:gridCol>
                <a:gridCol w="1408481">
                  <a:extLst>
                    <a:ext uri="{9D8B030D-6E8A-4147-A177-3AD203B41FA5}">
                      <a16:colId xmlns:a16="http://schemas.microsoft.com/office/drawing/2014/main" val="825806003"/>
                    </a:ext>
                  </a:extLst>
                </a:gridCol>
                <a:gridCol w="1283619">
                  <a:extLst>
                    <a:ext uri="{9D8B030D-6E8A-4147-A177-3AD203B41FA5}">
                      <a16:colId xmlns:a16="http://schemas.microsoft.com/office/drawing/2014/main" val="3811089687"/>
                    </a:ext>
                  </a:extLst>
                </a:gridCol>
              </a:tblGrid>
              <a:tr h="844927">
                <a:tc>
                  <a:txBody>
                    <a:bodyPr/>
                    <a:lstStyle/>
                    <a:p>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Outcome</a:t>
                      </a:r>
                      <a:endParaRPr lang="en-C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5A55">
                        <a:alpha val="74902"/>
                      </a:srgbClr>
                    </a:solidFill>
                  </a:tcPr>
                </a:tc>
                <a:tc>
                  <a:txBody>
                    <a:bodyPr/>
                    <a:lstStyle/>
                    <a:p>
                      <a:pPr algn="ct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a:t>
                      </a:r>
                    </a:p>
                    <a:p>
                      <a:pPr algn="ct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10 mg </a:t>
                      </a:r>
                    </a:p>
                    <a:p>
                      <a:pPr algn="ct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(N=455)</a:t>
                      </a:r>
                      <a:endParaRPr lang="en-C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10 mg vs. placebo</a:t>
                      </a:r>
                      <a:endParaRPr lang="en-C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20 mg </a:t>
                      </a:r>
                    </a:p>
                    <a:p>
                      <a:pPr algn="ct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(N=450)</a:t>
                      </a:r>
                      <a:endParaRPr lang="en-C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20 mg vs. placebo</a:t>
                      </a:r>
                      <a:endParaRPr lang="en-C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50 mg (N=447)</a:t>
                      </a:r>
                      <a:endParaRPr lang="en-C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50 mg vs. placebo</a:t>
                      </a:r>
                      <a:endParaRPr lang="en-C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Placebo (N=456)</a:t>
                      </a:r>
                      <a:endParaRPr lang="en-C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2682"/>
                    </a:solidFill>
                  </a:tcPr>
                </a:tc>
                <a:extLst>
                  <a:ext uri="{0D108BD9-81ED-4DB2-BD59-A6C34878D82A}">
                    <a16:rowId xmlns:a16="http://schemas.microsoft.com/office/drawing/2014/main" val="1660363237"/>
                  </a:ext>
                </a:extLst>
              </a:tr>
              <a:tr h="844927">
                <a:tc>
                  <a:txBody>
                    <a:bodyPr/>
                    <a:lstStyle/>
                    <a:p>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5A55">
                        <a:alpha val="9804"/>
                      </a:srgbClr>
                    </a:solidFill>
                  </a:tcPr>
                </a:tc>
                <a:tc>
                  <a:txBody>
                    <a:bodyPr/>
                    <a:lstStyle/>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CIR</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CIR</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CIR</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2682">
                        <a:alpha val="9804"/>
                      </a:srgbClr>
                    </a:solidFill>
                  </a:tcPr>
                </a:tc>
                <a:extLst>
                  <a:ext uri="{0D108BD9-81ED-4DB2-BD59-A6C34878D82A}">
                    <a16:rowId xmlns:a16="http://schemas.microsoft.com/office/drawing/2014/main" val="112510404"/>
                  </a:ext>
                </a:extLst>
              </a:tr>
              <a:tr h="1126567">
                <a:tc>
                  <a:txBody>
                    <a:bodyPr/>
                    <a:lstStyle/>
                    <a:p>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Incident covert brain infarct(s) on MRI </a:t>
                      </a:r>
                      <a:endParaRPr lang="en-CA"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5A55">
                        <a:alpha val="20000"/>
                      </a:srgbClr>
                    </a:solidFill>
                  </a:tcPr>
                </a:tc>
                <a:tc>
                  <a:txBody>
                    <a:bodyPr/>
                    <a:lstStyle/>
                    <a:p>
                      <a:pPr algn="ctr"/>
                      <a:r>
                        <a:rPr lang="en-CA" sz="16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63 (13.8%)</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CA" sz="16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0.99 (0.75 - 1.30)</a:t>
                      </a:r>
                      <a:endParaRPr lang="en-CA"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CA" sz="16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74 (16.4%)</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CA" sz="16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1.17 (0.90 - 1.51)</a:t>
                      </a:r>
                      <a:endParaRPr lang="en-CA"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CA" sz="16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74 (16.6%)</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CA" sz="16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1.17 (0.91 - 1.52)</a:t>
                      </a:r>
                      <a:endParaRPr lang="en-CA"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US" sz="16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64 (14.0%)</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2682">
                        <a:alpha val="20000"/>
                      </a:srgbClr>
                    </a:solidFill>
                  </a:tcPr>
                </a:tc>
                <a:extLst>
                  <a:ext uri="{0D108BD9-81ED-4DB2-BD59-A6C34878D82A}">
                    <a16:rowId xmlns:a16="http://schemas.microsoft.com/office/drawing/2014/main" val="3835062248"/>
                  </a:ext>
                </a:extLst>
              </a:tr>
            </a:tbl>
          </a:graphicData>
        </a:graphic>
      </p:graphicFrame>
      <p:sp>
        <p:nvSpPr>
          <p:cNvPr id="12" name="Title 2">
            <a:extLst>
              <a:ext uri="{FF2B5EF4-FFF2-40B4-BE49-F238E27FC236}">
                <a16:creationId xmlns:a16="http://schemas.microsoft.com/office/drawing/2014/main" id="{3E68A22A-CBB1-384C-8549-77BE007C54ED}"/>
              </a:ext>
            </a:extLst>
          </p:cNvPr>
          <p:cNvSpPr>
            <a:spLocks noGrp="1"/>
          </p:cNvSpPr>
          <p:nvPr>
            <p:ph type="title"/>
          </p:nvPr>
        </p:nvSpPr>
        <p:spPr>
          <a:xfrm>
            <a:off x="838195" y="236574"/>
            <a:ext cx="10515600" cy="1492739"/>
          </a:xfrm>
        </p:spPr>
        <p:txBody>
          <a:bodyPr anchor="t">
            <a:normAutofit fontScale="90000"/>
          </a:bodyPr>
          <a:lstStyle/>
          <a:p>
            <a:r>
              <a:rPr lang="en-US" dirty="0">
                <a:cs typeface="Calibri"/>
              </a:rPr>
              <a:t>Secondary Efficacy Outcome</a:t>
            </a:r>
            <a:br>
              <a:rPr lang="en-US" dirty="0"/>
            </a:br>
            <a:r>
              <a:rPr lang="en-US" dirty="0">
                <a:cs typeface="Calibri"/>
              </a:rPr>
              <a:t>Incident Covert Brain Infarct(s) on MRI at 6 Months (75% of Events; 69% Small Subcortical Infarcts)</a:t>
            </a:r>
          </a:p>
        </p:txBody>
      </p:sp>
      <p:sp>
        <p:nvSpPr>
          <p:cNvPr id="7" name="TextBox 6">
            <a:extLst>
              <a:ext uri="{FF2B5EF4-FFF2-40B4-BE49-F238E27FC236}">
                <a16:creationId xmlns:a16="http://schemas.microsoft.com/office/drawing/2014/main" id="{BAD4D993-BC49-034C-B1AC-9C41007E2019}"/>
              </a:ext>
            </a:extLst>
          </p:cNvPr>
          <p:cNvSpPr txBox="1"/>
          <p:nvPr/>
        </p:nvSpPr>
        <p:spPr>
          <a:xfrm>
            <a:off x="3791744" y="5201253"/>
            <a:ext cx="4320480" cy="420564"/>
          </a:xfrm>
          <a:prstGeom prst="rect">
            <a:avLst/>
          </a:prstGeom>
          <a:noFill/>
          <a:ln w="12700">
            <a:solidFill>
              <a:srgbClr val="555A55"/>
            </a:solidFill>
          </a:ln>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No effect on covert brain infarct</a:t>
            </a:r>
            <a:endParaRPr kumimoji="0" lang="en-US" sz="2133"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Footer Placeholder 7">
            <a:extLst>
              <a:ext uri="{FF2B5EF4-FFF2-40B4-BE49-F238E27FC236}">
                <a16:creationId xmlns:a16="http://schemas.microsoft.com/office/drawing/2014/main" id="{48BC83DC-3758-ACCE-7C92-234437EB2629}"/>
              </a:ext>
            </a:extLst>
          </p:cNvPr>
          <p:cNvSpPr>
            <a:spLocks noGrp="1"/>
          </p:cNvSpPr>
          <p:nvPr>
            <p:ph type="ftr" sz="quarter" idx="3"/>
          </p:nvPr>
        </p:nvSpPr>
        <p:spPr>
          <a:xfrm>
            <a:off x="838200" y="6356350"/>
            <a:ext cx="10515600" cy="365125"/>
          </a:xfrm>
        </p:spPr>
        <p:txBody>
          <a:bodyPr/>
          <a:lstStyle/>
          <a:p>
            <a:r>
              <a:rPr lang="en-US" dirty="0"/>
              <a:t>CI, confidence interval</a:t>
            </a:r>
          </a:p>
          <a:p>
            <a:r>
              <a:rPr lang="en-US" dirty="0" err="1"/>
              <a:t>Shoamanesh</a:t>
            </a:r>
            <a:r>
              <a:rPr lang="en-US" dirty="0"/>
              <a:t> A, et al. </a:t>
            </a:r>
            <a:r>
              <a:rPr lang="en-US" i="1" dirty="0"/>
              <a:t>Lancet</a:t>
            </a:r>
            <a:r>
              <a:rPr lang="en-US" dirty="0"/>
              <a:t>. 2022;400(10357):997-1007.</a:t>
            </a:r>
          </a:p>
        </p:txBody>
      </p:sp>
    </p:spTree>
    <p:extLst>
      <p:ext uri="{BB962C8B-B14F-4D97-AF65-F5344CB8AC3E}">
        <p14:creationId xmlns:p14="http://schemas.microsoft.com/office/powerpoint/2010/main" val="562598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9ACE11F-8D2B-4F80-A0DA-DB2C293B6E82}"/>
              </a:ext>
            </a:extLst>
          </p:cNvPr>
          <p:cNvGraphicFramePr>
            <a:graphicFrameLocks noChangeAspect="1"/>
          </p:cNvGraphicFramePr>
          <p:nvPr>
            <p:custDataLst>
              <p:tags r:id="rId1"/>
            </p:custDataLst>
          </p:nvPr>
        </p:nvGraphicFramePr>
        <p:xfrm>
          <a:off x="2383" y="1589"/>
          <a:ext cx="1588" cy="1588"/>
        </p:xfrm>
        <a:graphic>
          <a:graphicData uri="http://schemas.openxmlformats.org/presentationml/2006/ole">
            <mc:AlternateContent xmlns:mc="http://schemas.openxmlformats.org/markup-compatibility/2006">
              <mc:Choice xmlns:v="urn:schemas-microsoft-com:vml" Requires="v">
                <p:oleObj name="think-cell Slide" r:id="rId3" imgW="359" imgH="358" progId="TCLayout.ActiveDocument.1">
                  <p:embed/>
                </p:oleObj>
              </mc:Choice>
              <mc:Fallback>
                <p:oleObj name="think-cell Slide" r:id="rId3" imgW="359" imgH="358" progId="TCLayout.ActiveDocument.1">
                  <p:embed/>
                  <p:pic>
                    <p:nvPicPr>
                      <p:cNvPr id="6" name="Object 5" hidden="1">
                        <a:extLst>
                          <a:ext uri="{FF2B5EF4-FFF2-40B4-BE49-F238E27FC236}">
                            <a16:creationId xmlns:a16="http://schemas.microsoft.com/office/drawing/2014/main" id="{C9ACE11F-8D2B-4F80-A0DA-DB2C293B6E82}"/>
                          </a:ext>
                        </a:extLst>
                      </p:cNvPr>
                      <p:cNvPicPr/>
                      <p:nvPr/>
                    </p:nvPicPr>
                    <p:blipFill>
                      <a:blip r:embed="rId4"/>
                      <a:stretch>
                        <a:fillRect/>
                      </a:stretch>
                    </p:blipFill>
                    <p:spPr>
                      <a:xfrm>
                        <a:off x="2383" y="1589"/>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AD58AA2-1EEE-C241-AD97-E4F64BAA0573}"/>
              </a:ext>
            </a:extLst>
          </p:cNvPr>
          <p:cNvSpPr/>
          <p:nvPr/>
        </p:nvSpPr>
        <p:spPr>
          <a:xfrm>
            <a:off x="1597206" y="4816682"/>
            <a:ext cx="8778019" cy="384043"/>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a:ea typeface="+mn-ea"/>
                <a:cs typeface="+mn-cs"/>
              </a:rPr>
              <a:t>Positive trend shown for reduction in ischemic stroke with asundexian 50 mg</a:t>
            </a:r>
          </a:p>
        </p:txBody>
      </p:sp>
      <p:graphicFrame>
        <p:nvGraphicFramePr>
          <p:cNvPr id="9" name="Table 8">
            <a:extLst>
              <a:ext uri="{FF2B5EF4-FFF2-40B4-BE49-F238E27FC236}">
                <a16:creationId xmlns:a16="http://schemas.microsoft.com/office/drawing/2014/main" id="{452BAA74-6AE9-F740-8BAD-D023FAE44A98}"/>
              </a:ext>
            </a:extLst>
          </p:cNvPr>
          <p:cNvGraphicFramePr>
            <a:graphicFrameLocks/>
          </p:cNvGraphicFramePr>
          <p:nvPr/>
        </p:nvGraphicFramePr>
        <p:xfrm>
          <a:off x="434834" y="2576759"/>
          <a:ext cx="11768640" cy="1984961"/>
        </p:xfrm>
        <a:graphic>
          <a:graphicData uri="http://schemas.openxmlformats.org/drawingml/2006/table">
            <a:tbl>
              <a:tblPr firstRow="1" bandRow="1">
                <a:tableStyleId>{5C22544A-7EE6-4342-B048-85BDC9FD1C3A}</a:tableStyleId>
              </a:tblPr>
              <a:tblGrid>
                <a:gridCol w="1452450">
                  <a:extLst>
                    <a:ext uri="{9D8B030D-6E8A-4147-A177-3AD203B41FA5}">
                      <a16:colId xmlns:a16="http://schemas.microsoft.com/office/drawing/2014/main" val="1667774294"/>
                    </a:ext>
                  </a:extLst>
                </a:gridCol>
                <a:gridCol w="1452450">
                  <a:extLst>
                    <a:ext uri="{9D8B030D-6E8A-4147-A177-3AD203B41FA5}">
                      <a16:colId xmlns:a16="http://schemas.microsoft.com/office/drawing/2014/main" val="2806833044"/>
                    </a:ext>
                  </a:extLst>
                </a:gridCol>
                <a:gridCol w="1591584">
                  <a:extLst>
                    <a:ext uri="{9D8B030D-6E8A-4147-A177-3AD203B41FA5}">
                      <a16:colId xmlns:a16="http://schemas.microsoft.com/office/drawing/2014/main" val="375174128"/>
                    </a:ext>
                  </a:extLst>
                </a:gridCol>
                <a:gridCol w="1298143">
                  <a:extLst>
                    <a:ext uri="{9D8B030D-6E8A-4147-A177-3AD203B41FA5}">
                      <a16:colId xmlns:a16="http://schemas.microsoft.com/office/drawing/2014/main" val="3821074075"/>
                    </a:ext>
                  </a:extLst>
                </a:gridCol>
                <a:gridCol w="1576317">
                  <a:extLst>
                    <a:ext uri="{9D8B030D-6E8A-4147-A177-3AD203B41FA5}">
                      <a16:colId xmlns:a16="http://schemas.microsoft.com/office/drawing/2014/main" val="1115234531"/>
                    </a:ext>
                  </a:extLst>
                </a:gridCol>
                <a:gridCol w="1194731">
                  <a:extLst>
                    <a:ext uri="{9D8B030D-6E8A-4147-A177-3AD203B41FA5}">
                      <a16:colId xmlns:a16="http://schemas.microsoft.com/office/drawing/2014/main" val="675076380"/>
                    </a:ext>
                  </a:extLst>
                </a:gridCol>
                <a:gridCol w="1772454">
                  <a:extLst>
                    <a:ext uri="{9D8B030D-6E8A-4147-A177-3AD203B41FA5}">
                      <a16:colId xmlns:a16="http://schemas.microsoft.com/office/drawing/2014/main" val="825806003"/>
                    </a:ext>
                  </a:extLst>
                </a:gridCol>
                <a:gridCol w="1430511">
                  <a:extLst>
                    <a:ext uri="{9D8B030D-6E8A-4147-A177-3AD203B41FA5}">
                      <a16:colId xmlns:a16="http://schemas.microsoft.com/office/drawing/2014/main" val="3811089687"/>
                    </a:ext>
                  </a:extLst>
                </a:gridCol>
              </a:tblGrid>
              <a:tr h="649088">
                <a:tc>
                  <a:txBody>
                    <a:bodyPr/>
                    <a:lstStyle/>
                    <a:p>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Outcome</a:t>
                      </a:r>
                      <a:endParaRPr lang="en-CA"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5A55">
                        <a:alpha val="74902"/>
                      </a:srgbClr>
                    </a:solidFill>
                  </a:tcPr>
                </a:tc>
                <a:tc>
                  <a:txBody>
                    <a:bodyPr/>
                    <a:lstStyle/>
                    <a:p>
                      <a:pPr algn="ctr"/>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a:t>
                      </a:r>
                    </a:p>
                    <a:p>
                      <a:pPr algn="ctr"/>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10 (N=455)</a:t>
                      </a:r>
                      <a:endParaRPr lang="en-CA"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10 vs. placebo</a:t>
                      </a:r>
                      <a:endParaRPr lang="en-CA"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20 (N=450)</a:t>
                      </a:r>
                      <a:endParaRPr lang="en-CA"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20 vs. placebo</a:t>
                      </a:r>
                      <a:endParaRPr lang="en-CA"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50 (N=447)</a:t>
                      </a:r>
                      <a:endParaRPr lang="en-CA"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50 vs. placebo</a:t>
                      </a:r>
                      <a:endParaRPr lang="en-CA"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Placebo (N=456)</a:t>
                      </a:r>
                      <a:endParaRPr lang="en-CA"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2682"/>
                    </a:solidFill>
                  </a:tcPr>
                </a:tc>
                <a:extLst>
                  <a:ext uri="{0D108BD9-81ED-4DB2-BD59-A6C34878D82A}">
                    <a16:rowId xmlns:a16="http://schemas.microsoft.com/office/drawing/2014/main" val="1660363237"/>
                  </a:ext>
                </a:extLst>
              </a:tr>
              <a:tr h="572517">
                <a:tc>
                  <a:txBody>
                    <a:bodyPr/>
                    <a:lstStyle/>
                    <a:p>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5A55">
                        <a:alpha val="9804"/>
                      </a:srgbClr>
                    </a:solid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a:t>
                      </a:r>
                      <a:endParaRPr lang="en-CA" sz="14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a:t>
                      </a:r>
                      <a:endParaRPr lang="en-CA" sz="14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a:t>
                      </a:r>
                      <a:endParaRPr lang="en-CA" sz="14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2682">
                        <a:alpha val="9804"/>
                      </a:srgbClr>
                    </a:solidFill>
                  </a:tcPr>
                </a:tc>
                <a:extLst>
                  <a:ext uri="{0D108BD9-81ED-4DB2-BD59-A6C34878D82A}">
                    <a16:rowId xmlns:a16="http://schemas.microsoft.com/office/drawing/2014/main" val="112510404"/>
                  </a:ext>
                </a:extLst>
              </a:tr>
              <a:tr h="763356">
                <a:tc>
                  <a:txBody>
                    <a:bodyPr/>
                    <a:lstStyle/>
                    <a:p>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Ischemic stroke</a:t>
                      </a:r>
                      <a:endParaRPr lang="en-CA"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5A55">
                        <a:alpha val="20000"/>
                      </a:srgbClr>
                    </a:solidFill>
                  </a:tcPr>
                </a:tc>
                <a:tc>
                  <a:txBody>
                    <a:bodyPr/>
                    <a:lstStyle/>
                    <a:p>
                      <a:pPr algn="ctr"/>
                      <a:r>
                        <a:rPr lang="en-US" sz="14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26 (5.7%)</a:t>
                      </a:r>
                      <a:endParaRPr lang="en-C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US" sz="14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0.93 (0.59-1.45)</a:t>
                      </a:r>
                      <a:endParaRPr lang="en-CA"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US" sz="14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26 (5.8%)</a:t>
                      </a:r>
                      <a:endParaRPr lang="en-C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US" sz="14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0.94 (0.60-1.47)</a:t>
                      </a:r>
                      <a:endParaRPr lang="en-CA"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US" sz="1400" kern="1200">
                          <a:solidFill>
                            <a:srgbClr val="000000"/>
                          </a:solidFill>
                          <a:effectLst/>
                          <a:latin typeface="Calibri" panose="020F0502020204030204" pitchFamily="34" charset="0"/>
                          <a:ea typeface="Verdana" panose="020B0604030504040204" pitchFamily="34" charset="0"/>
                          <a:cs typeface="Calibri" panose="020F0502020204030204" pitchFamily="34" charset="0"/>
                        </a:rPr>
                        <a:t>22 (4.9%)</a:t>
                      </a:r>
                      <a:endParaRPr lang="en-CA" sz="140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US" sz="1800" b="1" kern="1200" dirty="0">
                          <a:solidFill>
                            <a:srgbClr val="FF0000"/>
                          </a:solidFill>
                          <a:effectLst/>
                          <a:latin typeface="Calibri" panose="020F0502020204030204" pitchFamily="34" charset="0"/>
                          <a:ea typeface="Verdana" panose="020B0604030504040204" pitchFamily="34" charset="0"/>
                          <a:cs typeface="Calibri" panose="020F0502020204030204" pitchFamily="34" charset="0"/>
                        </a:rPr>
                        <a:t>0.80 (0.50-1.27)</a:t>
                      </a:r>
                      <a:endParaRPr lang="en-CA"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US" sz="14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28 (6.1%)</a:t>
                      </a:r>
                      <a:endParaRPr lang="en-C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2682">
                        <a:alpha val="20000"/>
                      </a:srgbClr>
                    </a:solidFill>
                  </a:tcPr>
                </a:tc>
                <a:extLst>
                  <a:ext uri="{0D108BD9-81ED-4DB2-BD59-A6C34878D82A}">
                    <a16:rowId xmlns:a16="http://schemas.microsoft.com/office/drawing/2014/main" val="3835062248"/>
                  </a:ext>
                </a:extLst>
              </a:tr>
            </a:tbl>
          </a:graphicData>
        </a:graphic>
      </p:graphicFrame>
      <p:pic>
        <p:nvPicPr>
          <p:cNvPr id="3" name="Picture 2" descr="Population Health Research Institute Information | Population Health  Research Institute Profile">
            <a:extLst>
              <a:ext uri="{FF2B5EF4-FFF2-40B4-BE49-F238E27FC236}">
                <a16:creationId xmlns:a16="http://schemas.microsoft.com/office/drawing/2014/main" id="{C3731586-C076-9C43-9DAE-B52A7DECA85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448006" y="6132013"/>
            <a:ext cx="725987" cy="72598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F13D6296-5AA3-2C98-6BA0-3E4B87BEF8EA}"/>
              </a:ext>
            </a:extLst>
          </p:cNvPr>
          <p:cNvSpPr>
            <a:spLocks noGrp="1"/>
          </p:cNvSpPr>
          <p:nvPr>
            <p:ph type="title"/>
          </p:nvPr>
        </p:nvSpPr>
        <p:spPr>
          <a:xfrm>
            <a:off x="838200" y="229154"/>
            <a:ext cx="10515600" cy="1105949"/>
          </a:xfrm>
        </p:spPr>
        <p:txBody>
          <a:bodyPr>
            <a:normAutofit/>
          </a:bodyPr>
          <a:lstStyle/>
          <a:p>
            <a:r>
              <a:rPr lang="en-US" dirty="0">
                <a:cs typeface="Calibri"/>
              </a:rPr>
              <a:t>Secondary Efficacy Outcome</a:t>
            </a:r>
            <a:br>
              <a:rPr lang="en-US" dirty="0"/>
            </a:br>
            <a:r>
              <a:rPr lang="en-US" dirty="0">
                <a:cs typeface="Calibri"/>
              </a:rPr>
              <a:t>Total Follow-Up (Median 10.6 Months)</a:t>
            </a:r>
          </a:p>
        </p:txBody>
      </p:sp>
      <p:sp>
        <p:nvSpPr>
          <p:cNvPr id="18" name="Footer Placeholder 7">
            <a:extLst>
              <a:ext uri="{FF2B5EF4-FFF2-40B4-BE49-F238E27FC236}">
                <a16:creationId xmlns:a16="http://schemas.microsoft.com/office/drawing/2014/main" id="{07DCF179-A26A-5D4F-506F-FF68E65FE362}"/>
              </a:ext>
            </a:extLst>
          </p:cNvPr>
          <p:cNvSpPr>
            <a:spLocks noGrp="1"/>
          </p:cNvSpPr>
          <p:nvPr>
            <p:ph type="ftr" sz="quarter" idx="3"/>
          </p:nvPr>
        </p:nvSpPr>
        <p:spPr>
          <a:xfrm>
            <a:off x="838200" y="6356350"/>
            <a:ext cx="10515600" cy="365125"/>
          </a:xfrm>
        </p:spPr>
        <p:txBody>
          <a:bodyPr/>
          <a:lstStyle/>
          <a:p>
            <a:r>
              <a:rPr lang="en-US" dirty="0"/>
              <a:t>HR, hazard ratio; CI, confidence interval</a:t>
            </a:r>
          </a:p>
          <a:p>
            <a:r>
              <a:rPr lang="en-US" dirty="0"/>
              <a:t>Shoamanesh A, et al. </a:t>
            </a:r>
            <a:r>
              <a:rPr lang="en-US" i="1" dirty="0"/>
              <a:t>Lancet</a:t>
            </a:r>
            <a:r>
              <a:rPr lang="en-US" dirty="0"/>
              <a:t>. 2022;400(10357):997-1007.</a:t>
            </a:r>
          </a:p>
        </p:txBody>
      </p:sp>
    </p:spTree>
    <p:extLst>
      <p:ext uri="{BB962C8B-B14F-4D97-AF65-F5344CB8AC3E}">
        <p14:creationId xmlns:p14="http://schemas.microsoft.com/office/powerpoint/2010/main" val="1653629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9ACE11F-8D2B-4F80-A0DA-DB2C293B6E82}"/>
              </a:ext>
            </a:extLst>
          </p:cNvPr>
          <p:cNvGraphicFramePr>
            <a:graphicFrameLocks noChangeAspect="1"/>
          </p:cNvGraphicFramePr>
          <p:nvPr>
            <p:custDataLst>
              <p:tags r:id="rId1"/>
            </p:custDataLst>
          </p:nvPr>
        </p:nvGraphicFramePr>
        <p:xfrm>
          <a:off x="2383" y="1589"/>
          <a:ext cx="1588" cy="1588"/>
        </p:xfrm>
        <a:graphic>
          <a:graphicData uri="http://schemas.openxmlformats.org/presentationml/2006/ole">
            <mc:AlternateContent xmlns:mc="http://schemas.openxmlformats.org/markup-compatibility/2006">
              <mc:Choice xmlns:v="urn:schemas-microsoft-com:vml" Requires="v">
                <p:oleObj name="think-cell Slide" r:id="rId3" imgW="359" imgH="358" progId="TCLayout.ActiveDocument.1">
                  <p:embed/>
                </p:oleObj>
              </mc:Choice>
              <mc:Fallback>
                <p:oleObj name="think-cell Slide" r:id="rId3" imgW="359" imgH="358" progId="TCLayout.ActiveDocument.1">
                  <p:embed/>
                  <p:pic>
                    <p:nvPicPr>
                      <p:cNvPr id="6" name="Object 5" hidden="1">
                        <a:extLst>
                          <a:ext uri="{FF2B5EF4-FFF2-40B4-BE49-F238E27FC236}">
                            <a16:creationId xmlns:a16="http://schemas.microsoft.com/office/drawing/2014/main" id="{C9ACE11F-8D2B-4F80-A0DA-DB2C293B6E82}"/>
                          </a:ext>
                        </a:extLst>
                      </p:cNvPr>
                      <p:cNvPicPr/>
                      <p:nvPr/>
                    </p:nvPicPr>
                    <p:blipFill>
                      <a:blip r:embed="rId4"/>
                      <a:stretch>
                        <a:fillRect/>
                      </a:stretch>
                    </p:blipFill>
                    <p:spPr>
                      <a:xfrm>
                        <a:off x="2383" y="1589"/>
                        <a:ext cx="1588" cy="1588"/>
                      </a:xfrm>
                      <a:prstGeom prst="rect">
                        <a:avLst/>
                      </a:prstGeom>
                    </p:spPr>
                  </p:pic>
                </p:oleObj>
              </mc:Fallback>
            </mc:AlternateContent>
          </a:graphicData>
        </a:graphic>
      </p:graphicFrame>
      <p:pic>
        <p:nvPicPr>
          <p:cNvPr id="8" name="Picture 12">
            <a:extLst>
              <a:ext uri="{FF2B5EF4-FFF2-40B4-BE49-F238E27FC236}">
                <a16:creationId xmlns:a16="http://schemas.microsoft.com/office/drawing/2014/main" id="{5D9949E2-F631-9A46-86AB-2BF21A84C2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0745" y="6060301"/>
            <a:ext cx="1344149" cy="592097"/>
          </a:xfrm>
          <a:prstGeom prst="rect">
            <a:avLst/>
          </a:prstGeom>
          <a:solidFill>
            <a:srgbClr val="FAFAFA"/>
          </a:solidFill>
        </p:spPr>
      </p:pic>
      <p:sp>
        <p:nvSpPr>
          <p:cNvPr id="12" name="Title 2">
            <a:extLst>
              <a:ext uri="{FF2B5EF4-FFF2-40B4-BE49-F238E27FC236}">
                <a16:creationId xmlns:a16="http://schemas.microsoft.com/office/drawing/2014/main" id="{3E68A22A-CBB1-384C-8549-77BE007C54ED}"/>
              </a:ext>
            </a:extLst>
          </p:cNvPr>
          <p:cNvSpPr>
            <a:spLocks noGrp="1"/>
          </p:cNvSpPr>
          <p:nvPr>
            <p:ph type="title"/>
          </p:nvPr>
        </p:nvSpPr>
        <p:spPr>
          <a:xfrm>
            <a:off x="838200" y="205602"/>
            <a:ext cx="10515600" cy="1105949"/>
          </a:xfrm>
        </p:spPr>
        <p:txBody>
          <a:bodyPr>
            <a:normAutofit/>
          </a:bodyPr>
          <a:lstStyle/>
          <a:p>
            <a:r>
              <a:rPr lang="en-US" dirty="0">
                <a:cs typeface="Calibri"/>
              </a:rPr>
              <a:t>Secondary Exploratory Outcomes: TIA</a:t>
            </a:r>
            <a:br>
              <a:rPr lang="en-US" dirty="0"/>
            </a:br>
            <a:r>
              <a:rPr lang="en-US" dirty="0">
                <a:cs typeface="Calibri"/>
              </a:rPr>
              <a:t>Total Follow-Up (Median 10.6 Months)</a:t>
            </a:r>
          </a:p>
        </p:txBody>
      </p:sp>
      <p:graphicFrame>
        <p:nvGraphicFramePr>
          <p:cNvPr id="9" name="Table 8">
            <a:extLst>
              <a:ext uri="{FF2B5EF4-FFF2-40B4-BE49-F238E27FC236}">
                <a16:creationId xmlns:a16="http://schemas.microsoft.com/office/drawing/2014/main" id="{452BAA74-6AE9-F740-8BAD-D023FAE44A98}"/>
              </a:ext>
            </a:extLst>
          </p:cNvPr>
          <p:cNvGraphicFramePr>
            <a:graphicFrameLocks/>
          </p:cNvGraphicFramePr>
          <p:nvPr>
            <p:extLst>
              <p:ext uri="{D42A27DB-BD31-4B8C-83A1-F6EECF244321}">
                <p14:modId xmlns:p14="http://schemas.microsoft.com/office/powerpoint/2010/main" val="1242395019"/>
              </p:ext>
            </p:extLst>
          </p:nvPr>
        </p:nvGraphicFramePr>
        <p:xfrm>
          <a:off x="433633" y="1752765"/>
          <a:ext cx="11758366" cy="2913884"/>
        </p:xfrm>
        <a:graphic>
          <a:graphicData uri="http://schemas.openxmlformats.org/drawingml/2006/table">
            <a:tbl>
              <a:tblPr firstRow="1" bandRow="1">
                <a:tableStyleId>{5C22544A-7EE6-4342-B048-85BDC9FD1C3A}</a:tableStyleId>
              </a:tblPr>
              <a:tblGrid>
                <a:gridCol w="1121629">
                  <a:extLst>
                    <a:ext uri="{9D8B030D-6E8A-4147-A177-3AD203B41FA5}">
                      <a16:colId xmlns:a16="http://schemas.microsoft.com/office/drawing/2014/main" val="1667774294"/>
                    </a:ext>
                  </a:extLst>
                </a:gridCol>
                <a:gridCol w="1302440">
                  <a:extLst>
                    <a:ext uri="{9D8B030D-6E8A-4147-A177-3AD203B41FA5}">
                      <a16:colId xmlns:a16="http://schemas.microsoft.com/office/drawing/2014/main" val="2806833044"/>
                    </a:ext>
                  </a:extLst>
                </a:gridCol>
                <a:gridCol w="1804770">
                  <a:extLst>
                    <a:ext uri="{9D8B030D-6E8A-4147-A177-3AD203B41FA5}">
                      <a16:colId xmlns:a16="http://schemas.microsoft.com/office/drawing/2014/main" val="375174128"/>
                    </a:ext>
                  </a:extLst>
                </a:gridCol>
                <a:gridCol w="1316297">
                  <a:extLst>
                    <a:ext uri="{9D8B030D-6E8A-4147-A177-3AD203B41FA5}">
                      <a16:colId xmlns:a16="http://schemas.microsoft.com/office/drawing/2014/main" val="3821074075"/>
                    </a:ext>
                  </a:extLst>
                </a:gridCol>
                <a:gridCol w="1819374">
                  <a:extLst>
                    <a:ext uri="{9D8B030D-6E8A-4147-A177-3AD203B41FA5}">
                      <a16:colId xmlns:a16="http://schemas.microsoft.com/office/drawing/2014/main" val="1115234531"/>
                    </a:ext>
                  </a:extLst>
                </a:gridCol>
                <a:gridCol w="1244257">
                  <a:extLst>
                    <a:ext uri="{9D8B030D-6E8A-4147-A177-3AD203B41FA5}">
                      <a16:colId xmlns:a16="http://schemas.microsoft.com/office/drawing/2014/main" val="675076380"/>
                    </a:ext>
                  </a:extLst>
                </a:gridCol>
                <a:gridCol w="1766277">
                  <a:extLst>
                    <a:ext uri="{9D8B030D-6E8A-4147-A177-3AD203B41FA5}">
                      <a16:colId xmlns:a16="http://schemas.microsoft.com/office/drawing/2014/main" val="825806003"/>
                    </a:ext>
                  </a:extLst>
                </a:gridCol>
                <a:gridCol w="1383322">
                  <a:extLst>
                    <a:ext uri="{9D8B030D-6E8A-4147-A177-3AD203B41FA5}">
                      <a16:colId xmlns:a16="http://schemas.microsoft.com/office/drawing/2014/main" val="3811089687"/>
                    </a:ext>
                  </a:extLst>
                </a:gridCol>
              </a:tblGrid>
              <a:tr h="1006331">
                <a:tc>
                  <a:txBody>
                    <a:bodyPr/>
                    <a:lstStyle/>
                    <a:p>
                      <a:r>
                        <a:rPr lang="en-US" sz="19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Outcome</a:t>
                      </a:r>
                      <a:endParaRPr lang="en-CA" sz="19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5A55">
                        <a:alpha val="74902"/>
                      </a:srgbClr>
                    </a:solidFill>
                  </a:tcPr>
                </a:tc>
                <a:tc>
                  <a:txBody>
                    <a:bodyPr/>
                    <a:lstStyle/>
                    <a:p>
                      <a:pPr algn="ct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10 (N=455)</a:t>
                      </a:r>
                      <a:endParaRPr lang="en-C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10 vs. placebo</a:t>
                      </a:r>
                      <a:endParaRPr lang="en-C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20 (N=450)</a:t>
                      </a:r>
                      <a:endParaRPr lang="en-C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20 vs. placebo</a:t>
                      </a:r>
                      <a:endParaRPr lang="en-C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50 (N=447)</a:t>
                      </a:r>
                      <a:endParaRPr lang="en-C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a:t>
                      </a: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50 vs. placebo</a:t>
                      </a:r>
                      <a:endParaRPr lang="en-C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Placebo (N=456)</a:t>
                      </a:r>
                      <a:endParaRPr lang="en-CA"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2682"/>
                    </a:solidFill>
                  </a:tcPr>
                </a:tc>
                <a:extLst>
                  <a:ext uri="{0D108BD9-81ED-4DB2-BD59-A6C34878D82A}">
                    <a16:rowId xmlns:a16="http://schemas.microsoft.com/office/drawing/2014/main" val="1660363237"/>
                  </a:ext>
                </a:extLst>
              </a:tr>
              <a:tr h="817524">
                <a:tc>
                  <a:txBody>
                    <a:bodyPr/>
                    <a:lstStyle/>
                    <a:p>
                      <a:r>
                        <a:rPr lang="en-US" sz="1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900" b="1"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5A55">
                        <a:alpha val="9804"/>
                      </a:srgbClr>
                    </a:solidFill>
                  </a:tcPr>
                </a:tc>
                <a:tc>
                  <a:txBody>
                    <a:bodyPr/>
                    <a:lstStyle/>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2682">
                        <a:alpha val="9804"/>
                      </a:srgbClr>
                    </a:solidFill>
                  </a:tcPr>
                </a:tc>
                <a:extLst>
                  <a:ext uri="{0D108BD9-81ED-4DB2-BD59-A6C34878D82A}">
                    <a16:rowId xmlns:a16="http://schemas.microsoft.com/office/drawing/2014/main" val="112510404"/>
                  </a:ext>
                </a:extLst>
              </a:tr>
              <a:tr h="1090029">
                <a:tc>
                  <a:txBody>
                    <a:bodyPr/>
                    <a:lstStyle/>
                    <a:p>
                      <a:r>
                        <a:rPr lang="en-US" sz="1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TIA</a:t>
                      </a:r>
                      <a:endParaRPr lang="en-CA" sz="1900" b="1"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5A55">
                        <a:alpha val="20000"/>
                      </a:srgbClr>
                    </a:solidFill>
                  </a:tcPr>
                </a:tc>
                <a:tc>
                  <a:txBody>
                    <a:bodyPr/>
                    <a:lstStyle/>
                    <a:p>
                      <a:pPr algn="ctr"/>
                      <a:r>
                        <a:rPr lang="en-CA"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(2.2%)</a:t>
                      </a:r>
                      <a:endParaRPr lang="en-CA" sz="19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CA" sz="1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0.91 (0.44-1.87)</a:t>
                      </a:r>
                      <a:endParaRPr lang="en-CA" sz="1900" b="1"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CA"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(0.4%)</a:t>
                      </a:r>
                      <a:endParaRPr lang="en-CA" sz="19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CA" sz="19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0.18 (0.05-0.64)</a:t>
                      </a:r>
                    </a:p>
                  </a:txBody>
                  <a:tcPr marT="0" marB="0" anchor="ctr">
                    <a:solidFill>
                      <a:srgbClr val="F18B85">
                        <a:alpha val="20000"/>
                      </a:srgbClr>
                    </a:solidFill>
                  </a:tcPr>
                </a:tc>
                <a:tc>
                  <a:txBody>
                    <a:bodyPr/>
                    <a:lstStyle/>
                    <a:p>
                      <a:pPr algn="ctr"/>
                      <a:r>
                        <a:rPr lang="en-CA"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(0.4%)</a:t>
                      </a:r>
                      <a:endParaRPr lang="en-CA" sz="19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CA" sz="19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0.18 (0.05-0.65)</a:t>
                      </a:r>
                    </a:p>
                  </a:txBody>
                  <a:tcPr marT="0" marB="0" anchor="ctr">
                    <a:solidFill>
                      <a:srgbClr val="F18B85">
                        <a:alpha val="20000"/>
                      </a:srgbClr>
                    </a:solidFill>
                  </a:tcPr>
                </a:tc>
                <a:tc>
                  <a:txBody>
                    <a:bodyPr/>
                    <a:lstStyle/>
                    <a:p>
                      <a:pPr algn="ctr"/>
                      <a:r>
                        <a:rPr lang="en-CA" sz="19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 (2.4%)</a:t>
                      </a:r>
                    </a:p>
                  </a:txBody>
                  <a:tcPr marT="0" marB="0" anchor="ctr">
                    <a:solidFill>
                      <a:srgbClr val="552682">
                        <a:alpha val="20000"/>
                      </a:srgbClr>
                    </a:solidFill>
                  </a:tcPr>
                </a:tc>
                <a:extLst>
                  <a:ext uri="{0D108BD9-81ED-4DB2-BD59-A6C34878D82A}">
                    <a16:rowId xmlns:a16="http://schemas.microsoft.com/office/drawing/2014/main" val="3835062248"/>
                  </a:ext>
                </a:extLst>
              </a:tr>
            </a:tbl>
          </a:graphicData>
        </a:graphic>
      </p:graphicFrame>
      <p:sp>
        <p:nvSpPr>
          <p:cNvPr id="10" name="Footer Placeholder 7">
            <a:extLst>
              <a:ext uri="{FF2B5EF4-FFF2-40B4-BE49-F238E27FC236}">
                <a16:creationId xmlns:a16="http://schemas.microsoft.com/office/drawing/2014/main" id="{BEAF0933-49D8-1D43-B8D6-A7B6670635E3}"/>
              </a:ext>
            </a:extLst>
          </p:cNvPr>
          <p:cNvSpPr>
            <a:spLocks noGrp="1"/>
          </p:cNvSpPr>
          <p:nvPr>
            <p:ph type="ftr" sz="quarter" idx="3"/>
          </p:nvPr>
        </p:nvSpPr>
        <p:spPr>
          <a:xfrm>
            <a:off x="838200" y="6356350"/>
            <a:ext cx="10515600" cy="365125"/>
          </a:xfrm>
        </p:spPr>
        <p:txBody>
          <a:bodyPr/>
          <a:lstStyle/>
          <a:p>
            <a:r>
              <a:rPr lang="en-US" dirty="0"/>
              <a:t>TIA, transient ischemic attack</a:t>
            </a:r>
          </a:p>
          <a:p>
            <a:r>
              <a:rPr lang="en-US" dirty="0"/>
              <a:t>Shoamanesh A, et al. </a:t>
            </a:r>
            <a:r>
              <a:rPr lang="en-US" i="1" dirty="0"/>
              <a:t>Lancet</a:t>
            </a:r>
            <a:r>
              <a:rPr lang="en-US" dirty="0"/>
              <a:t>. 2022;400(10357):997-1007.</a:t>
            </a:r>
          </a:p>
        </p:txBody>
      </p:sp>
    </p:spTree>
    <p:extLst>
      <p:ext uri="{BB962C8B-B14F-4D97-AF65-F5344CB8AC3E}">
        <p14:creationId xmlns:p14="http://schemas.microsoft.com/office/powerpoint/2010/main" val="783790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B528A20-FBC2-5B4D-8954-EBFD9946674C}"/>
              </a:ext>
            </a:extLst>
          </p:cNvPr>
          <p:cNvGraphicFramePr>
            <a:graphicFrameLocks noGrp="1"/>
          </p:cNvGraphicFramePr>
          <p:nvPr>
            <p:ph idx="1"/>
            <p:extLst>
              <p:ext uri="{D42A27DB-BD31-4B8C-83A1-F6EECF244321}">
                <p14:modId xmlns:p14="http://schemas.microsoft.com/office/powerpoint/2010/main" val="589981821"/>
              </p:ext>
            </p:extLst>
          </p:nvPr>
        </p:nvGraphicFramePr>
        <p:xfrm>
          <a:off x="838200" y="2568854"/>
          <a:ext cx="10515600" cy="348237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2">
            <a:extLst>
              <a:ext uri="{FF2B5EF4-FFF2-40B4-BE49-F238E27FC236}">
                <a16:creationId xmlns:a16="http://schemas.microsoft.com/office/drawing/2014/main" id="{33C12ED4-E252-3849-82BE-3420B83E013A}"/>
              </a:ext>
            </a:extLst>
          </p:cNvPr>
          <p:cNvSpPr>
            <a:spLocks noGrp="1"/>
          </p:cNvSpPr>
          <p:nvPr>
            <p:ph type="title"/>
          </p:nvPr>
        </p:nvSpPr>
        <p:spPr>
          <a:xfrm>
            <a:off x="552450" y="-46238"/>
            <a:ext cx="10515600" cy="1105949"/>
          </a:xfrm>
        </p:spPr>
        <p:txBody>
          <a:bodyPr>
            <a:noAutofit/>
          </a:bodyPr>
          <a:lstStyle/>
          <a:p>
            <a:r>
              <a:rPr lang="en-US" sz="3200">
                <a:cs typeface="Calibri"/>
              </a:rPr>
              <a:t>Post-Hoc Exploratory Outcome: Recurrent Ischemic Stroke or TIA Total Follow-Up (Median 10.6 Months)</a:t>
            </a:r>
          </a:p>
        </p:txBody>
      </p:sp>
      <p:sp>
        <p:nvSpPr>
          <p:cNvPr id="10" name="Right Brace 9">
            <a:extLst>
              <a:ext uri="{FF2B5EF4-FFF2-40B4-BE49-F238E27FC236}">
                <a16:creationId xmlns:a16="http://schemas.microsoft.com/office/drawing/2014/main" id="{8BF84611-28CB-B148-9F50-FB7EB660F163}"/>
              </a:ext>
            </a:extLst>
          </p:cNvPr>
          <p:cNvSpPr/>
          <p:nvPr/>
        </p:nvSpPr>
        <p:spPr>
          <a:xfrm rot="16200000" flipV="1">
            <a:off x="6227397" y="-2053641"/>
            <a:ext cx="522025" cy="7452319"/>
          </a:xfrm>
          <a:prstGeom prst="rightBrace">
            <a:avLst/>
          </a:prstGeom>
          <a:ln w="12700">
            <a:solidFill>
              <a:srgbClr val="555A5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D95559E-DE17-1741-9377-0E7484A83D5E}"/>
              </a:ext>
            </a:extLst>
          </p:cNvPr>
          <p:cNvSpPr txBox="1"/>
          <p:nvPr/>
        </p:nvSpPr>
        <p:spPr>
          <a:xfrm>
            <a:off x="4863211" y="1196344"/>
            <a:ext cx="3264363" cy="307777"/>
          </a:xfrm>
          <a:prstGeom prst="rect">
            <a:avLst/>
          </a:prstGeom>
          <a:noFill/>
          <a:ln>
            <a:noFill/>
          </a:ln>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HR 0.92, 90% CI 0.63 – 1.35</a:t>
            </a:r>
            <a:r>
              <a:rPr kumimoji="0" lang="en-CA" sz="1400" b="1"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Right Brace 11">
            <a:extLst>
              <a:ext uri="{FF2B5EF4-FFF2-40B4-BE49-F238E27FC236}">
                <a16:creationId xmlns:a16="http://schemas.microsoft.com/office/drawing/2014/main" id="{93536943-6032-6047-A9D8-9657C5D29063}"/>
              </a:ext>
            </a:extLst>
          </p:cNvPr>
          <p:cNvSpPr/>
          <p:nvPr/>
        </p:nvSpPr>
        <p:spPr>
          <a:xfrm rot="16200000" flipV="1">
            <a:off x="7544429" y="-330128"/>
            <a:ext cx="366408" cy="4958715"/>
          </a:xfrm>
          <a:prstGeom prst="rightBrace">
            <a:avLst/>
          </a:prstGeom>
          <a:ln w="12700">
            <a:solidFill>
              <a:srgbClr val="555A5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793338D-AE38-F043-A0DF-4BF35B4E5BC7}"/>
              </a:ext>
            </a:extLst>
          </p:cNvPr>
          <p:cNvSpPr txBox="1"/>
          <p:nvPr/>
        </p:nvSpPr>
        <p:spPr>
          <a:xfrm>
            <a:off x="6102613" y="1756757"/>
            <a:ext cx="3264363" cy="307777"/>
          </a:xfrm>
          <a:prstGeom prst="rect">
            <a:avLst/>
          </a:prstGeom>
          <a:noFill/>
          <a:ln>
            <a:noFill/>
          </a:ln>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HR 0.74, 90% CI 0.49 – 1.12</a:t>
            </a:r>
            <a:r>
              <a:rPr kumimoji="0" lang="en-CA" sz="1400" b="1"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Right Brace 13">
            <a:extLst>
              <a:ext uri="{FF2B5EF4-FFF2-40B4-BE49-F238E27FC236}">
                <a16:creationId xmlns:a16="http://schemas.microsoft.com/office/drawing/2014/main" id="{B8668CFB-D329-564E-8505-DF1F3B758396}"/>
              </a:ext>
            </a:extLst>
          </p:cNvPr>
          <p:cNvSpPr/>
          <p:nvPr/>
        </p:nvSpPr>
        <p:spPr>
          <a:xfrm rot="16200000" flipV="1">
            <a:off x="8780888" y="1356398"/>
            <a:ext cx="337331" cy="2530295"/>
          </a:xfrm>
          <a:prstGeom prst="rightBrace">
            <a:avLst/>
          </a:prstGeom>
          <a:ln w="12700">
            <a:solidFill>
              <a:srgbClr val="555A5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8466C04B-0CC4-2B44-8AE8-FD7CC7C34A2C}"/>
              </a:ext>
            </a:extLst>
          </p:cNvPr>
          <p:cNvSpPr txBox="1"/>
          <p:nvPr/>
        </p:nvSpPr>
        <p:spPr>
          <a:xfrm>
            <a:off x="7303406" y="2227425"/>
            <a:ext cx="3264363" cy="307777"/>
          </a:xfrm>
          <a:prstGeom prst="rect">
            <a:avLst/>
          </a:prstGeom>
          <a:noFill/>
          <a:ln>
            <a:noFill/>
          </a:ln>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AE1022"/>
                </a:solidFill>
                <a:effectLst/>
                <a:uLnTx/>
                <a:uFillTx/>
                <a:latin typeface="Calibri" panose="020F0502020204030204"/>
                <a:ea typeface="+mn-ea"/>
                <a:cs typeface="+mn-cs"/>
              </a:rPr>
              <a:t>HR 0.64, 90% CI 0.41 – 0.98</a:t>
            </a:r>
            <a:r>
              <a:rPr kumimoji="0" lang="en-CA" sz="1400" b="1" i="0" u="none" strike="noStrike" kern="1200" cap="none" spc="0" normalizeH="0" baseline="0" noProof="0" dirty="0">
                <a:ln>
                  <a:noFill/>
                </a:ln>
                <a:solidFill>
                  <a:srgbClr val="AE1022"/>
                </a:solidFill>
                <a:effectLst/>
                <a:uLnTx/>
                <a:uFillTx/>
                <a:latin typeface="Calibri" panose="020F0502020204030204"/>
                <a:ea typeface="+mn-ea"/>
                <a:cs typeface="+mn-cs"/>
              </a:rPr>
              <a:t> </a:t>
            </a:r>
            <a:endParaRPr kumimoji="0" lang="en-US" sz="1400" b="1" i="0" u="none" strike="noStrike" kern="1200" cap="none" spc="0" normalizeH="0" baseline="0" noProof="0" dirty="0">
              <a:ln>
                <a:noFill/>
              </a:ln>
              <a:solidFill>
                <a:srgbClr val="AE1022"/>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CC7B20-DC4E-F644-A1A9-30EA5DFE5C47}"/>
              </a:ext>
            </a:extLst>
          </p:cNvPr>
          <p:cNvSpPr/>
          <p:nvPr/>
        </p:nvSpPr>
        <p:spPr>
          <a:xfrm>
            <a:off x="1620135" y="5808769"/>
            <a:ext cx="9312365" cy="474053"/>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a:ea typeface="+mn-ea"/>
                <a:cs typeface="+mn-cs"/>
              </a:rPr>
              <a:t>Dose dependent reduction of composite of ischemic stroke or TIA with asundexian</a:t>
            </a:r>
          </a:p>
        </p:txBody>
      </p:sp>
      <p:sp>
        <p:nvSpPr>
          <p:cNvPr id="5" name="Footer Placeholder 7">
            <a:extLst>
              <a:ext uri="{FF2B5EF4-FFF2-40B4-BE49-F238E27FC236}">
                <a16:creationId xmlns:a16="http://schemas.microsoft.com/office/drawing/2014/main" id="{89B1DF27-3FCC-2C1A-494C-A33B77D57C54}"/>
              </a:ext>
            </a:extLst>
          </p:cNvPr>
          <p:cNvSpPr>
            <a:spLocks noGrp="1"/>
          </p:cNvSpPr>
          <p:nvPr>
            <p:ph type="ftr" sz="quarter" idx="3"/>
          </p:nvPr>
        </p:nvSpPr>
        <p:spPr>
          <a:xfrm>
            <a:off x="838200" y="6356350"/>
            <a:ext cx="10515600" cy="365125"/>
          </a:xfrm>
        </p:spPr>
        <p:txBody>
          <a:bodyPr/>
          <a:lstStyle/>
          <a:p>
            <a:r>
              <a:rPr lang="en-US" dirty="0" err="1"/>
              <a:t>Shoamanesh</a:t>
            </a:r>
            <a:r>
              <a:rPr lang="en-US" dirty="0"/>
              <a:t> A, et al. </a:t>
            </a:r>
            <a:r>
              <a:rPr lang="en-US" i="1" dirty="0"/>
              <a:t>Lancet</a:t>
            </a:r>
            <a:r>
              <a:rPr lang="en-US" dirty="0"/>
              <a:t>. 2022;400(10357):997-1007.</a:t>
            </a:r>
          </a:p>
        </p:txBody>
      </p:sp>
    </p:spTree>
    <p:extLst>
      <p:ext uri="{BB962C8B-B14F-4D97-AF65-F5344CB8AC3E}">
        <p14:creationId xmlns:p14="http://schemas.microsoft.com/office/powerpoint/2010/main" val="253125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6512AF-A284-40EC-8D4A-3525FA1CBFC2}"/>
              </a:ext>
            </a:extLst>
          </p:cNvPr>
          <p:cNvSpPr>
            <a:spLocks noGrp="1"/>
          </p:cNvSpPr>
          <p:nvPr>
            <p:ph type="title"/>
          </p:nvPr>
        </p:nvSpPr>
        <p:spPr>
          <a:ln>
            <a:noFill/>
          </a:ln>
        </p:spPr>
        <p:txBody>
          <a:bodyPr>
            <a:normAutofit/>
          </a:bodyPr>
          <a:lstStyle/>
          <a:p>
            <a:r>
              <a:rPr lang="en-US" dirty="0"/>
              <a:t>Outcome: Recurrent Stroke and TIA</a:t>
            </a:r>
            <a:br>
              <a:rPr lang="en-US" dirty="0"/>
            </a:br>
            <a:r>
              <a:rPr lang="en-US" dirty="0"/>
              <a:t>Exploratory Post-Hoc Subgroup Analysis</a:t>
            </a:r>
          </a:p>
        </p:txBody>
      </p:sp>
      <p:graphicFrame>
        <p:nvGraphicFramePr>
          <p:cNvPr id="22" name="Content Placeholder 7">
            <a:extLst>
              <a:ext uri="{FF2B5EF4-FFF2-40B4-BE49-F238E27FC236}">
                <a16:creationId xmlns:a16="http://schemas.microsoft.com/office/drawing/2014/main" id="{AED5CDBC-C742-BB4C-BA21-344C6B22994B}"/>
              </a:ext>
            </a:extLst>
          </p:cNvPr>
          <p:cNvGraphicFramePr>
            <a:graphicFrameLocks noGrp="1"/>
          </p:cNvGraphicFramePr>
          <p:nvPr>
            <p:ph idx="1"/>
          </p:nvPr>
        </p:nvGraphicFramePr>
        <p:xfrm>
          <a:off x="838200" y="1839439"/>
          <a:ext cx="5257800" cy="33586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id="{38632FAA-25E4-1F42-89DD-B25ACB205840}"/>
              </a:ext>
            </a:extLst>
          </p:cNvPr>
          <p:cNvGraphicFramePr>
            <a:graphicFrameLocks/>
          </p:cNvGraphicFramePr>
          <p:nvPr>
            <p:extLst>
              <p:ext uri="{D42A27DB-BD31-4B8C-83A1-F6EECF244321}">
                <p14:modId xmlns:p14="http://schemas.microsoft.com/office/powerpoint/2010/main" val="753201572"/>
              </p:ext>
            </p:extLst>
          </p:nvPr>
        </p:nvGraphicFramePr>
        <p:xfrm>
          <a:off x="6406817" y="1987383"/>
          <a:ext cx="5280587" cy="3066639"/>
        </p:xfrm>
        <a:graphic>
          <a:graphicData uri="http://schemas.openxmlformats.org/drawingml/2006/chart">
            <c:chart xmlns:c="http://schemas.openxmlformats.org/drawingml/2006/chart" xmlns:r="http://schemas.openxmlformats.org/officeDocument/2006/relationships" r:id="rId3"/>
          </a:graphicData>
        </a:graphic>
      </p:graphicFrame>
      <p:sp>
        <p:nvSpPr>
          <p:cNvPr id="9" name="Right Brace 8">
            <a:extLst>
              <a:ext uri="{FF2B5EF4-FFF2-40B4-BE49-F238E27FC236}">
                <a16:creationId xmlns:a16="http://schemas.microsoft.com/office/drawing/2014/main" id="{0A6231DB-A6A9-EE49-B098-AA98ABD4074B}"/>
              </a:ext>
            </a:extLst>
          </p:cNvPr>
          <p:cNvSpPr/>
          <p:nvPr/>
        </p:nvSpPr>
        <p:spPr>
          <a:xfrm rot="5400000" flipV="1">
            <a:off x="3565519" y="3650944"/>
            <a:ext cx="246588" cy="2804053"/>
          </a:xfrm>
          <a:prstGeom prst="rightBrace">
            <a:avLst/>
          </a:prstGeom>
          <a:ln w="25400">
            <a:solidFill>
              <a:srgbClr val="555A5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B27A719-3F9C-8848-B75A-24D79CEDB75F}"/>
              </a:ext>
            </a:extLst>
          </p:cNvPr>
          <p:cNvSpPr txBox="1"/>
          <p:nvPr/>
        </p:nvSpPr>
        <p:spPr>
          <a:xfrm>
            <a:off x="2056632" y="5198065"/>
            <a:ext cx="3264363" cy="420564"/>
          </a:xfrm>
          <a:prstGeom prst="rect">
            <a:avLst/>
          </a:prstGeom>
          <a:noFill/>
          <a:ln>
            <a:solidFill>
              <a:srgbClr val="555A55"/>
            </a:solidFill>
          </a:ln>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a:ea typeface="+mn-ea"/>
                <a:cs typeface="+mn-cs"/>
              </a:rPr>
              <a:t>HR 0.56, 90% CI 0.26 – 1.19</a:t>
            </a:r>
            <a:r>
              <a:rPr kumimoji="0" lang="en-CA" sz="2133"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2133"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5549D5E-69E6-4046-A030-098C48029558}"/>
              </a:ext>
            </a:extLst>
          </p:cNvPr>
          <p:cNvSpPr txBox="1"/>
          <p:nvPr/>
        </p:nvSpPr>
        <p:spPr>
          <a:xfrm>
            <a:off x="7810352" y="5198065"/>
            <a:ext cx="3368677" cy="420564"/>
          </a:xfrm>
          <a:prstGeom prst="rect">
            <a:avLst/>
          </a:prstGeom>
          <a:noFill/>
          <a:ln>
            <a:solidFill>
              <a:srgbClr val="555A55"/>
            </a:solidFill>
          </a:ln>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AE1022"/>
                </a:solidFill>
                <a:effectLst/>
                <a:uLnTx/>
                <a:uFillTx/>
                <a:latin typeface="Calibri" panose="020F0502020204030204"/>
                <a:ea typeface="+mn-ea"/>
                <a:cs typeface="+mn-cs"/>
              </a:rPr>
              <a:t>HR 0.39, 90% CI 0.18 – 0.85</a:t>
            </a:r>
            <a:r>
              <a:rPr kumimoji="0" lang="en-CA" sz="2133" b="0" i="0" u="none" strike="noStrike" kern="1200" cap="none" spc="0" normalizeH="0" baseline="0" noProof="0" dirty="0">
                <a:ln>
                  <a:noFill/>
                </a:ln>
                <a:solidFill>
                  <a:srgbClr val="AE1022"/>
                </a:solidFill>
                <a:effectLst/>
                <a:uLnTx/>
                <a:uFillTx/>
                <a:latin typeface="Calibri" panose="020F0502020204030204"/>
                <a:ea typeface="+mn-ea"/>
                <a:cs typeface="+mn-cs"/>
              </a:rPr>
              <a:t> </a:t>
            </a:r>
            <a:endParaRPr kumimoji="0" lang="en-US" sz="2133" b="0" i="0" u="none" strike="noStrike" kern="1200" cap="none" spc="0" normalizeH="0" baseline="0" noProof="0" dirty="0">
              <a:ln>
                <a:noFill/>
              </a:ln>
              <a:solidFill>
                <a:srgbClr val="AE1022"/>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8E12413-5623-7D49-AF0E-24E050ADB2A7}"/>
              </a:ext>
            </a:extLst>
          </p:cNvPr>
          <p:cNvSpPr txBox="1"/>
          <p:nvPr/>
        </p:nvSpPr>
        <p:spPr>
          <a:xfrm>
            <a:off x="1103445" y="1480430"/>
            <a:ext cx="4992555" cy="359009"/>
          </a:xfrm>
          <a:prstGeom prst="rect">
            <a:avLst/>
          </a:prstGeom>
          <a:noFill/>
        </p:spPr>
        <p:txBody>
          <a:bodyPr wrap="square" rtlCol="0">
            <a:spAutoFit/>
          </a:bodyPr>
          <a:lstStyle/>
          <a:p>
            <a:pPr marL="51599" marR="0" lvl="0" indent="0" algn="l" defTabSz="479988" rtl="0" eaLnBrk="1" fontAlgn="auto" latinLnBrk="0" hangingPunct="1">
              <a:lnSpc>
                <a:spcPct val="100000"/>
              </a:lnSpc>
              <a:spcBef>
                <a:spcPct val="20000"/>
              </a:spcBef>
              <a:spcAft>
                <a:spcPts val="0"/>
              </a:spcAft>
              <a:buClr>
                <a:srgbClr val="C00000"/>
              </a:buClr>
              <a:buSzTx/>
              <a:buFontTx/>
              <a:buNone/>
              <a:tabLst/>
              <a:defRPr/>
            </a:pPr>
            <a:r>
              <a:rPr kumimoji="0" lang="en-US" sz="1733" b="1" i="0" u="none" strike="noStrike" kern="1200" cap="none" spc="0" normalizeH="0" baseline="0" noProof="0" dirty="0">
                <a:ln>
                  <a:noFill/>
                </a:ln>
                <a:solidFill>
                  <a:srgbClr val="595959"/>
                </a:solidFill>
                <a:effectLst/>
                <a:uLnTx/>
                <a:uFillTx/>
                <a:latin typeface="Calibri" panose="020F0502020204030204"/>
                <a:ea typeface="+mn-ea"/>
                <a:cs typeface="+mn-cs"/>
              </a:rPr>
              <a:t>A. Patients with large artery stroke (TOAST, N=320)</a:t>
            </a:r>
          </a:p>
        </p:txBody>
      </p:sp>
      <p:sp>
        <p:nvSpPr>
          <p:cNvPr id="16" name="TextBox 15">
            <a:extLst>
              <a:ext uri="{FF2B5EF4-FFF2-40B4-BE49-F238E27FC236}">
                <a16:creationId xmlns:a16="http://schemas.microsoft.com/office/drawing/2014/main" id="{B10A6B2D-9FED-8044-8B55-268C25606D6B}"/>
              </a:ext>
            </a:extLst>
          </p:cNvPr>
          <p:cNvSpPr txBox="1"/>
          <p:nvPr/>
        </p:nvSpPr>
        <p:spPr>
          <a:xfrm>
            <a:off x="6406817" y="1486046"/>
            <a:ext cx="5280587" cy="625684"/>
          </a:xfrm>
          <a:prstGeom prst="rect">
            <a:avLst/>
          </a:prstGeom>
          <a:noFill/>
        </p:spPr>
        <p:txBody>
          <a:bodyPr wrap="square" rtlCol="0">
            <a:spAutoFit/>
          </a:bodyPr>
          <a:lstStyle/>
          <a:p>
            <a:pPr marL="239178" marR="0" lvl="0" indent="-188379" algn="l" defTabSz="479988" rtl="0" eaLnBrk="1" fontAlgn="auto" latinLnBrk="0" hangingPunct="1">
              <a:lnSpc>
                <a:spcPct val="100000"/>
              </a:lnSpc>
              <a:spcBef>
                <a:spcPct val="20000"/>
              </a:spcBef>
              <a:spcAft>
                <a:spcPts val="0"/>
              </a:spcAft>
              <a:buClr>
                <a:srgbClr val="C00000"/>
              </a:buClr>
              <a:buSzTx/>
              <a:buFontTx/>
              <a:buNone/>
              <a:tabLst/>
              <a:defRPr/>
            </a:pPr>
            <a:r>
              <a:rPr kumimoji="0" lang="en-US" sz="1733" b="1" i="0" u="none" strike="noStrike" kern="1200" cap="none" spc="0" normalizeH="0" baseline="0" noProof="0" dirty="0">
                <a:ln>
                  <a:noFill/>
                </a:ln>
                <a:solidFill>
                  <a:srgbClr val="595959"/>
                </a:solidFill>
                <a:effectLst/>
                <a:uLnTx/>
                <a:uFillTx/>
                <a:latin typeface="Calibri" panose="020F0502020204030204"/>
                <a:ea typeface="+mn-ea"/>
                <a:cs typeface="+mn-cs"/>
              </a:rPr>
              <a:t>B. Patients with any extra-/intracranial atherosclerosis (vascular imaging, N= 791)</a:t>
            </a:r>
          </a:p>
        </p:txBody>
      </p:sp>
      <p:sp>
        <p:nvSpPr>
          <p:cNvPr id="13" name="Rectangle 12">
            <a:extLst>
              <a:ext uri="{FF2B5EF4-FFF2-40B4-BE49-F238E27FC236}">
                <a16:creationId xmlns:a16="http://schemas.microsoft.com/office/drawing/2014/main" id="{C000E7B5-0747-483E-B987-ADFAA04DFFD7}"/>
              </a:ext>
            </a:extLst>
          </p:cNvPr>
          <p:cNvSpPr/>
          <p:nvPr/>
        </p:nvSpPr>
        <p:spPr>
          <a:xfrm>
            <a:off x="1379866" y="5717718"/>
            <a:ext cx="9985109" cy="451405"/>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Calibri" panose="020F0502020204030204"/>
                <a:ea typeface="+mn-ea"/>
                <a:cs typeface="+mn-cs"/>
              </a:rPr>
              <a:t>Patients with atherosclerosis had fewer recurrent </a:t>
            </a:r>
            <a:r>
              <a:rPr lang="en-US" sz="2100" dirty="0">
                <a:solidFill>
                  <a:srgbClr val="000000"/>
                </a:solidFill>
                <a:latin typeface="Calibri" panose="020F0502020204030204"/>
              </a:rPr>
              <a:t>strokes</a:t>
            </a:r>
            <a:r>
              <a:rPr kumimoji="0" lang="en-US" sz="2100" b="0" i="0" u="none" strike="noStrike" kern="1200" cap="none" spc="0" normalizeH="0" baseline="0" noProof="0" dirty="0">
                <a:ln>
                  <a:noFill/>
                </a:ln>
                <a:solidFill>
                  <a:srgbClr val="000000"/>
                </a:solidFill>
                <a:effectLst/>
                <a:uLnTx/>
                <a:uFillTx/>
                <a:latin typeface="Calibri" panose="020F0502020204030204"/>
                <a:ea typeface="+mn-ea"/>
                <a:cs typeface="+mn-cs"/>
              </a:rPr>
              <a:t> and TIA with asundexian 50</a:t>
            </a:r>
          </a:p>
        </p:txBody>
      </p:sp>
      <p:sp>
        <p:nvSpPr>
          <p:cNvPr id="15" name="Right Brace 14">
            <a:extLst>
              <a:ext uri="{FF2B5EF4-FFF2-40B4-BE49-F238E27FC236}">
                <a16:creationId xmlns:a16="http://schemas.microsoft.com/office/drawing/2014/main" id="{27F1F169-4ADC-42ED-8B73-44748F932A5C}"/>
              </a:ext>
            </a:extLst>
          </p:cNvPr>
          <p:cNvSpPr/>
          <p:nvPr/>
        </p:nvSpPr>
        <p:spPr>
          <a:xfrm rot="5400000" flipV="1">
            <a:off x="9326675" y="3650943"/>
            <a:ext cx="246588" cy="2804053"/>
          </a:xfrm>
          <a:prstGeom prst="rightBrace">
            <a:avLst/>
          </a:prstGeom>
          <a:ln w="25400">
            <a:solidFill>
              <a:srgbClr val="555A5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Footer Placeholder 19">
            <a:extLst>
              <a:ext uri="{FF2B5EF4-FFF2-40B4-BE49-F238E27FC236}">
                <a16:creationId xmlns:a16="http://schemas.microsoft.com/office/drawing/2014/main" id="{4F964DC7-0CFB-D637-F3D0-5DC5308ACD6E}"/>
              </a:ext>
            </a:extLst>
          </p:cNvPr>
          <p:cNvSpPr>
            <a:spLocks noGrp="1"/>
          </p:cNvSpPr>
          <p:nvPr>
            <p:ph type="ftr" sz="quarter" idx="10"/>
          </p:nvPr>
        </p:nvSpPr>
        <p:spPr/>
        <p:txBody>
          <a:bodyPr/>
          <a:lstStyle/>
          <a:p>
            <a:r>
              <a:rPr lang="en-US" dirty="0" err="1"/>
              <a:t>Shoamanesh</a:t>
            </a:r>
            <a:r>
              <a:rPr lang="en-US" dirty="0"/>
              <a:t> A, et al. </a:t>
            </a:r>
            <a:r>
              <a:rPr lang="en-US" i="1" dirty="0"/>
              <a:t>Lancet</a:t>
            </a:r>
            <a:r>
              <a:rPr lang="en-US" dirty="0"/>
              <a:t>. 2022;400(10357):997-1007.</a:t>
            </a:r>
          </a:p>
        </p:txBody>
      </p:sp>
    </p:spTree>
    <p:extLst>
      <p:ext uri="{BB962C8B-B14F-4D97-AF65-F5344CB8AC3E}">
        <p14:creationId xmlns:p14="http://schemas.microsoft.com/office/powerpoint/2010/main" val="325865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32C884-14A7-A44E-8D58-B3FB09CDEC8D}"/>
              </a:ext>
            </a:extLst>
          </p:cNvPr>
          <p:cNvSpPr>
            <a:spLocks noGrp="1"/>
          </p:cNvSpPr>
          <p:nvPr>
            <p:ph type="title"/>
          </p:nvPr>
        </p:nvSpPr>
        <p:spPr/>
        <p:txBody>
          <a:bodyPr>
            <a:normAutofit/>
          </a:bodyPr>
          <a:lstStyle/>
          <a:p>
            <a:r>
              <a:rPr lang="en-US" dirty="0">
                <a:solidFill>
                  <a:srgbClr val="00539B"/>
                </a:solidFill>
              </a:rPr>
              <a:t>Bleeding Outcomes </a:t>
            </a:r>
            <a:r>
              <a:rPr lang="en-US" sz="2933" dirty="0">
                <a:solidFill>
                  <a:srgbClr val="00539B"/>
                </a:solidFill>
              </a:rPr>
              <a:t>(n=1786; on-treatment)</a:t>
            </a:r>
            <a:br>
              <a:rPr lang="en-US" sz="2933" dirty="0">
                <a:solidFill>
                  <a:srgbClr val="00539B"/>
                </a:solidFill>
              </a:rPr>
            </a:br>
            <a:endParaRPr lang="en-US" sz="2933" b="0" dirty="0">
              <a:solidFill>
                <a:srgbClr val="00539B"/>
              </a:solidFill>
            </a:endParaRPr>
          </a:p>
        </p:txBody>
      </p:sp>
      <p:graphicFrame>
        <p:nvGraphicFramePr>
          <p:cNvPr id="17" name="Content Placeholder 7">
            <a:extLst>
              <a:ext uri="{FF2B5EF4-FFF2-40B4-BE49-F238E27FC236}">
                <a16:creationId xmlns:a16="http://schemas.microsoft.com/office/drawing/2014/main" id="{28131CEA-A4BC-3043-8209-29DA11738D54}"/>
              </a:ext>
            </a:extLst>
          </p:cNvPr>
          <p:cNvGraphicFramePr>
            <a:graphicFrameLocks noGrp="1"/>
          </p:cNvGraphicFramePr>
          <p:nvPr>
            <p:ph idx="1"/>
          </p:nvPr>
        </p:nvGraphicFramePr>
        <p:xfrm>
          <a:off x="838200" y="1666399"/>
          <a:ext cx="5257800" cy="2788854"/>
        </p:xfrm>
        <a:graphic>
          <a:graphicData uri="http://schemas.openxmlformats.org/drawingml/2006/chart">
            <c:chart xmlns:c="http://schemas.openxmlformats.org/drawingml/2006/chart" xmlns:r="http://schemas.openxmlformats.org/officeDocument/2006/relationships" r:id="rId2"/>
          </a:graphicData>
        </a:graphic>
      </p:graphicFrame>
      <p:sp>
        <p:nvSpPr>
          <p:cNvPr id="2" name="Right Brace 1">
            <a:extLst>
              <a:ext uri="{FF2B5EF4-FFF2-40B4-BE49-F238E27FC236}">
                <a16:creationId xmlns:a16="http://schemas.microsoft.com/office/drawing/2014/main" id="{812360FD-AEA2-BB41-927D-E744034E9D94}"/>
              </a:ext>
            </a:extLst>
          </p:cNvPr>
          <p:cNvSpPr/>
          <p:nvPr/>
        </p:nvSpPr>
        <p:spPr>
          <a:xfrm rot="16200000" flipV="1">
            <a:off x="5107624" y="1317901"/>
            <a:ext cx="204657" cy="1162493"/>
          </a:xfrm>
          <a:prstGeom prst="rightBrace">
            <a:avLst/>
          </a:prstGeom>
          <a:ln w="25400">
            <a:solidFill>
              <a:srgbClr val="555A5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E4DE450-7D75-9A46-84D7-B2DB94E2F5C6}"/>
              </a:ext>
            </a:extLst>
          </p:cNvPr>
          <p:cNvSpPr txBox="1"/>
          <p:nvPr/>
        </p:nvSpPr>
        <p:spPr>
          <a:xfrm>
            <a:off x="4254462" y="1468525"/>
            <a:ext cx="2304256" cy="297454"/>
          </a:xfrm>
          <a:prstGeom prst="rect">
            <a:avLst/>
          </a:prstGeom>
          <a:noFill/>
          <a:ln>
            <a:noFill/>
          </a:ln>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panose="020F0502020204030204"/>
                <a:ea typeface="+mn-ea"/>
                <a:cs typeface="+mn-cs"/>
              </a:rPr>
              <a:t>HR 1.57, 90% CI 0.91 – 2.71</a:t>
            </a:r>
            <a:r>
              <a:rPr kumimoji="0" lang="en-CA" sz="1333"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1333"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8" name="Content Placeholder 7">
            <a:extLst>
              <a:ext uri="{FF2B5EF4-FFF2-40B4-BE49-F238E27FC236}">
                <a16:creationId xmlns:a16="http://schemas.microsoft.com/office/drawing/2014/main" id="{1C7E2CA8-2DD6-49F6-A4BC-4C3AF44DDFE8}"/>
              </a:ext>
            </a:extLst>
          </p:cNvPr>
          <p:cNvGraphicFramePr>
            <a:graphicFrameLocks/>
          </p:cNvGraphicFramePr>
          <p:nvPr/>
        </p:nvGraphicFramePr>
        <p:xfrm>
          <a:off x="6246728" y="1517855"/>
          <a:ext cx="4721299" cy="293739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3450C4C-DEC0-9D41-B616-50A5C553BB80}"/>
              </a:ext>
            </a:extLst>
          </p:cNvPr>
          <p:cNvSpPr txBox="1"/>
          <p:nvPr/>
        </p:nvSpPr>
        <p:spPr>
          <a:xfrm>
            <a:off x="838200" y="997459"/>
            <a:ext cx="7018663" cy="359009"/>
          </a:xfrm>
          <a:prstGeom prst="rect">
            <a:avLst/>
          </a:prstGeom>
          <a:noFill/>
        </p:spPr>
        <p:txBody>
          <a:bodyPr wrap="square" rtlCol="0">
            <a:spAutoFit/>
          </a:bodyPr>
          <a:lstStyle/>
          <a:p>
            <a:pPr marL="51599" marR="0" lvl="0" indent="0" algn="l" defTabSz="479988" rtl="0" eaLnBrk="1" fontAlgn="auto" latinLnBrk="0" hangingPunct="1">
              <a:lnSpc>
                <a:spcPct val="100000"/>
              </a:lnSpc>
              <a:spcBef>
                <a:spcPct val="20000"/>
              </a:spcBef>
              <a:spcAft>
                <a:spcPts val="0"/>
              </a:spcAft>
              <a:buClr>
                <a:srgbClr val="C00000"/>
              </a:buClr>
              <a:buSzTx/>
              <a:buFontTx/>
              <a:buNone/>
              <a:tabLst/>
              <a:defRPr/>
            </a:pPr>
            <a:r>
              <a:rPr kumimoji="0" lang="en-US" sz="1733" b="1" i="0" u="none" strike="noStrike" kern="1200" cap="none" spc="0" normalizeH="0" baseline="0" noProof="0" dirty="0">
                <a:ln>
                  <a:noFill/>
                </a:ln>
                <a:solidFill>
                  <a:srgbClr val="595959"/>
                </a:solidFill>
                <a:effectLst/>
                <a:uLnTx/>
                <a:uFillTx/>
                <a:latin typeface="Calibri" panose="020F0502020204030204"/>
                <a:ea typeface="+mn-ea"/>
                <a:cs typeface="+mn-cs"/>
              </a:rPr>
              <a:t>A. Major or Clinically-Relevant Non-Major Bleeding (ISTH)</a:t>
            </a:r>
            <a:r>
              <a:rPr kumimoji="0" lang="en-US" sz="1733" b="1" i="0" u="none" strike="noStrike" kern="1200" cap="none" spc="0" normalizeH="0" baseline="30000" noProof="0" dirty="0">
                <a:ln>
                  <a:noFill/>
                </a:ln>
                <a:solidFill>
                  <a:srgbClr val="595959"/>
                </a:solidFill>
                <a:effectLst/>
                <a:uLnTx/>
                <a:uFillTx/>
                <a:latin typeface="Calibri" panose="020F0502020204030204"/>
                <a:ea typeface="+mn-ea"/>
                <a:cs typeface="+mn-cs"/>
              </a:rPr>
              <a:t>1</a:t>
            </a:r>
            <a:endParaRPr kumimoji="0" lang="en-US" sz="1733" b="1"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E70B066-119B-0647-81F9-3C9C98F6823E}"/>
              </a:ext>
            </a:extLst>
          </p:cNvPr>
          <p:cNvSpPr txBox="1"/>
          <p:nvPr/>
        </p:nvSpPr>
        <p:spPr>
          <a:xfrm>
            <a:off x="6662181" y="1002407"/>
            <a:ext cx="7018663" cy="359009"/>
          </a:xfrm>
          <a:prstGeom prst="rect">
            <a:avLst/>
          </a:prstGeom>
          <a:noFill/>
        </p:spPr>
        <p:txBody>
          <a:bodyPr wrap="square" rtlCol="0">
            <a:spAutoFit/>
          </a:bodyPr>
          <a:lstStyle/>
          <a:p>
            <a:pPr marL="51599" marR="0" lvl="0" indent="0" algn="l" defTabSz="479988" rtl="0" eaLnBrk="1" fontAlgn="auto" latinLnBrk="0" hangingPunct="1">
              <a:lnSpc>
                <a:spcPct val="100000"/>
              </a:lnSpc>
              <a:spcBef>
                <a:spcPct val="20000"/>
              </a:spcBef>
              <a:spcAft>
                <a:spcPts val="0"/>
              </a:spcAft>
              <a:buClr>
                <a:srgbClr val="C00000"/>
              </a:buClr>
              <a:buSzTx/>
              <a:buFontTx/>
              <a:buNone/>
              <a:tabLst/>
              <a:defRPr/>
            </a:pPr>
            <a:r>
              <a:rPr kumimoji="0" lang="en-US" sz="1733" b="1" i="0" u="none" strike="noStrike" kern="1200" cap="none" spc="0" normalizeH="0" baseline="0" noProof="0" dirty="0">
                <a:ln>
                  <a:noFill/>
                </a:ln>
                <a:solidFill>
                  <a:srgbClr val="595959"/>
                </a:solidFill>
                <a:effectLst/>
                <a:uLnTx/>
                <a:uFillTx/>
                <a:latin typeface="Calibri" panose="020F0502020204030204"/>
                <a:ea typeface="+mn-ea"/>
                <a:cs typeface="+mn-cs"/>
              </a:rPr>
              <a:t>B. All Bleeding</a:t>
            </a:r>
          </a:p>
        </p:txBody>
      </p:sp>
      <p:sp>
        <p:nvSpPr>
          <p:cNvPr id="19" name="TextBox 18">
            <a:extLst>
              <a:ext uri="{FF2B5EF4-FFF2-40B4-BE49-F238E27FC236}">
                <a16:creationId xmlns:a16="http://schemas.microsoft.com/office/drawing/2014/main" id="{E78BEC4C-D402-CB4B-AC6B-D7098D9FB92A}"/>
              </a:ext>
            </a:extLst>
          </p:cNvPr>
          <p:cNvSpPr txBox="1"/>
          <p:nvPr/>
        </p:nvSpPr>
        <p:spPr>
          <a:xfrm>
            <a:off x="1967542" y="4299301"/>
            <a:ext cx="8832557" cy="703782"/>
          </a:xfrm>
          <a:prstGeom prst="rect">
            <a:avLst/>
          </a:prstGeom>
          <a:noFill/>
        </p:spPr>
        <p:txBody>
          <a:bodyPr wrap="square" rtlCol="0">
            <a:spAutoFit/>
          </a:bodyPr>
          <a:lstStyle/>
          <a:p>
            <a:pPr marL="51599" marR="0" lvl="0" indent="0" algn="l" defTabSz="479988" rtl="0" eaLnBrk="1" fontAlgn="auto" latinLnBrk="0" hangingPunct="1">
              <a:lnSpc>
                <a:spcPct val="100000"/>
              </a:lnSpc>
              <a:spcBef>
                <a:spcPct val="20000"/>
              </a:spcBef>
              <a:spcAft>
                <a:spcPts val="0"/>
              </a:spcAft>
              <a:buClr>
                <a:srgbClr val="C00000"/>
              </a:buClr>
              <a:buSzTx/>
              <a:buFontTx/>
              <a:buNone/>
              <a:tabLst/>
              <a:defRPr/>
            </a:pPr>
            <a:r>
              <a:rPr kumimoji="0" lang="en-US" sz="1733" b="1" i="0" u="none" strike="noStrike" kern="1200" cap="none" spc="0" normalizeH="0" baseline="0" noProof="0" dirty="0">
                <a:ln>
                  <a:noFill/>
                </a:ln>
                <a:solidFill>
                  <a:srgbClr val="595959"/>
                </a:solidFill>
                <a:effectLst/>
                <a:uLnTx/>
                <a:uFillTx/>
                <a:latin typeface="Calibri" panose="020F0502020204030204"/>
                <a:ea typeface="+mn-ea"/>
                <a:cs typeface="+mn-cs"/>
              </a:rPr>
              <a:t>C. Hemorrhagic </a:t>
            </a:r>
            <a:r>
              <a:rPr lang="en-US" sz="1733" b="1" dirty="0">
                <a:solidFill>
                  <a:srgbClr val="595959"/>
                </a:solidFill>
                <a:latin typeface="Calibri" panose="020F0502020204030204"/>
              </a:rPr>
              <a:t>T</a:t>
            </a:r>
            <a:r>
              <a:rPr kumimoji="0" lang="en-US" sz="1733" b="1" i="0" u="none" strike="noStrike" kern="1200" cap="none" spc="0" normalizeH="0" baseline="0" noProof="0" dirty="0" err="1">
                <a:ln>
                  <a:noFill/>
                </a:ln>
                <a:solidFill>
                  <a:srgbClr val="595959"/>
                </a:solidFill>
                <a:effectLst/>
                <a:uLnTx/>
                <a:uFillTx/>
                <a:latin typeface="Calibri" panose="020F0502020204030204"/>
                <a:ea typeface="+mn-ea"/>
                <a:cs typeface="+mn-cs"/>
              </a:rPr>
              <a:t>ransformation</a:t>
            </a:r>
            <a:r>
              <a:rPr kumimoji="0" lang="en-US" sz="1733" b="1" i="0" u="none" strike="noStrike" kern="1200" cap="none" spc="0" normalizeH="0" baseline="0" noProof="0" dirty="0">
                <a:ln>
                  <a:noFill/>
                </a:ln>
                <a:solidFill>
                  <a:srgbClr val="595959"/>
                </a:solidFill>
                <a:effectLst/>
                <a:uLnTx/>
                <a:uFillTx/>
                <a:latin typeface="Calibri" panose="020F0502020204030204"/>
                <a:ea typeface="+mn-ea"/>
                <a:cs typeface="+mn-cs"/>
              </a:rPr>
              <a:t> in Patients </a:t>
            </a:r>
            <a:r>
              <a:rPr lang="en-US" sz="1733" b="1" dirty="0">
                <a:solidFill>
                  <a:srgbClr val="595959"/>
                </a:solidFill>
                <a:latin typeface="Calibri" panose="020F0502020204030204"/>
              </a:rPr>
              <a:t>W</a:t>
            </a:r>
            <a:r>
              <a:rPr kumimoji="0" lang="en-US" sz="1733" b="1" i="0" u="none" strike="noStrike" kern="1200" cap="none" spc="0" normalizeH="0" baseline="0" noProof="0" dirty="0" err="1">
                <a:ln>
                  <a:noFill/>
                </a:ln>
                <a:solidFill>
                  <a:srgbClr val="595959"/>
                </a:solidFill>
                <a:effectLst/>
                <a:uLnTx/>
                <a:uFillTx/>
                <a:latin typeface="Calibri" panose="020F0502020204030204"/>
                <a:ea typeface="+mn-ea"/>
                <a:cs typeface="+mn-cs"/>
              </a:rPr>
              <a:t>ith</a:t>
            </a:r>
            <a:r>
              <a:rPr kumimoji="0" lang="en-US" sz="1733" b="1" i="0" u="none" strike="noStrike" kern="1200" cap="none" spc="0" normalizeH="0" baseline="0" noProof="0" dirty="0">
                <a:ln>
                  <a:noFill/>
                </a:ln>
                <a:solidFill>
                  <a:srgbClr val="595959"/>
                </a:solidFill>
                <a:effectLst/>
                <a:uLnTx/>
                <a:uFillTx/>
                <a:latin typeface="Calibri" panose="020F0502020204030204"/>
                <a:ea typeface="+mn-ea"/>
                <a:cs typeface="+mn-cs"/>
              </a:rPr>
              <a:t> Baseline MRI After </a:t>
            </a:r>
            <a:r>
              <a:rPr lang="en-US" sz="1733" b="1" dirty="0">
                <a:solidFill>
                  <a:srgbClr val="595959"/>
                </a:solidFill>
                <a:latin typeface="Calibri" panose="020F0502020204030204"/>
              </a:rPr>
              <a:t>R</a:t>
            </a:r>
            <a:r>
              <a:rPr kumimoji="0" lang="en-US" sz="1733" b="1" i="0" u="none" strike="noStrike" kern="1200" cap="none" spc="0" normalizeH="0" baseline="0" noProof="0" dirty="0" err="1">
                <a:ln>
                  <a:noFill/>
                </a:ln>
                <a:solidFill>
                  <a:srgbClr val="595959"/>
                </a:solidFill>
                <a:effectLst/>
                <a:uLnTx/>
                <a:uFillTx/>
                <a:latin typeface="Calibri" panose="020F0502020204030204"/>
                <a:ea typeface="+mn-ea"/>
                <a:cs typeface="+mn-cs"/>
              </a:rPr>
              <a:t>andomization</a:t>
            </a:r>
            <a:endParaRPr kumimoji="0" lang="en-US" sz="1733"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51599" marR="0" lvl="0" indent="0" algn="l" defTabSz="479988" rtl="0" eaLnBrk="1" fontAlgn="auto" latinLnBrk="0" hangingPunct="1">
              <a:lnSpc>
                <a:spcPct val="100000"/>
              </a:lnSpc>
              <a:spcBef>
                <a:spcPct val="20000"/>
              </a:spcBef>
              <a:spcAft>
                <a:spcPts val="0"/>
              </a:spcAft>
              <a:buClr>
                <a:srgbClr val="C00000"/>
              </a:buClr>
              <a:buSzTx/>
              <a:buFontTx/>
              <a:buNone/>
              <a:tabLst/>
              <a:defRPr/>
            </a:pPr>
            <a:endParaRPr kumimoji="0" lang="en-US" sz="1867" b="1"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59E5789-F690-4779-94F1-F9C590BBB846}"/>
              </a:ext>
            </a:extLst>
          </p:cNvPr>
          <p:cNvSpPr/>
          <p:nvPr/>
        </p:nvSpPr>
        <p:spPr>
          <a:xfrm>
            <a:off x="1375435" y="5882969"/>
            <a:ext cx="9441129" cy="498088"/>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a:ea typeface="+mn-ea"/>
                <a:cs typeface="+mn-cs"/>
              </a:rPr>
              <a:t>No significant increase in bleeding and hemorrhagic transformation of index stroke</a:t>
            </a:r>
          </a:p>
        </p:txBody>
      </p:sp>
      <p:graphicFrame>
        <p:nvGraphicFramePr>
          <p:cNvPr id="20" name="Table 19">
            <a:extLst>
              <a:ext uri="{FF2B5EF4-FFF2-40B4-BE49-F238E27FC236}">
                <a16:creationId xmlns:a16="http://schemas.microsoft.com/office/drawing/2014/main" id="{F1BA47BA-BB7F-8C4F-8BE6-E43E2D970955}"/>
              </a:ext>
            </a:extLst>
          </p:cNvPr>
          <p:cNvGraphicFramePr>
            <a:graphicFrameLocks noGrp="1"/>
          </p:cNvGraphicFramePr>
          <p:nvPr/>
        </p:nvGraphicFramePr>
        <p:xfrm>
          <a:off x="1715290" y="4676840"/>
          <a:ext cx="8761421" cy="970631"/>
        </p:xfrm>
        <a:graphic>
          <a:graphicData uri="http://schemas.openxmlformats.org/drawingml/2006/table">
            <a:tbl>
              <a:tblPr firstRow="1" bandRow="1">
                <a:tableStyleId>{5C22544A-7EE6-4342-B048-85BDC9FD1C3A}</a:tableStyleId>
              </a:tblPr>
              <a:tblGrid>
                <a:gridCol w="1613340">
                  <a:extLst>
                    <a:ext uri="{9D8B030D-6E8A-4147-A177-3AD203B41FA5}">
                      <a16:colId xmlns:a16="http://schemas.microsoft.com/office/drawing/2014/main" val="3166689568"/>
                    </a:ext>
                  </a:extLst>
                </a:gridCol>
                <a:gridCol w="1781631">
                  <a:extLst>
                    <a:ext uri="{9D8B030D-6E8A-4147-A177-3AD203B41FA5}">
                      <a16:colId xmlns:a16="http://schemas.microsoft.com/office/drawing/2014/main" val="316063153"/>
                    </a:ext>
                  </a:extLst>
                </a:gridCol>
                <a:gridCol w="1726320">
                  <a:extLst>
                    <a:ext uri="{9D8B030D-6E8A-4147-A177-3AD203B41FA5}">
                      <a16:colId xmlns:a16="http://schemas.microsoft.com/office/drawing/2014/main" val="2425008726"/>
                    </a:ext>
                  </a:extLst>
                </a:gridCol>
                <a:gridCol w="1861439">
                  <a:extLst>
                    <a:ext uri="{9D8B030D-6E8A-4147-A177-3AD203B41FA5}">
                      <a16:colId xmlns:a16="http://schemas.microsoft.com/office/drawing/2014/main" val="3999680963"/>
                    </a:ext>
                  </a:extLst>
                </a:gridCol>
                <a:gridCol w="1778691">
                  <a:extLst>
                    <a:ext uri="{9D8B030D-6E8A-4147-A177-3AD203B41FA5}">
                      <a16:colId xmlns:a16="http://schemas.microsoft.com/office/drawing/2014/main" val="588103176"/>
                    </a:ext>
                  </a:extLst>
                </a:gridCol>
              </a:tblGrid>
              <a:tr h="485317">
                <a:tc>
                  <a:txBody>
                    <a:bodyPr/>
                    <a:lstStyle/>
                    <a:p>
                      <a:endParaRPr lang="en-CA" sz="15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5A55">
                        <a:alpha val="74902"/>
                      </a:srgbClr>
                    </a:solidFill>
                  </a:tcPr>
                </a:tc>
                <a:tc>
                  <a:txBody>
                    <a:bodyPr/>
                    <a:lstStyle/>
                    <a:p>
                      <a:pPr algn="ctr"/>
                      <a:r>
                        <a:rPr lang="en-US" sz="1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10 (N=277)</a:t>
                      </a:r>
                      <a:endParaRPr lang="en-CA" sz="15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20 (N=265)</a:t>
                      </a:r>
                      <a:endParaRPr lang="en-CA" sz="15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50 (N=277)</a:t>
                      </a:r>
                      <a:endParaRPr lang="en-CA" sz="15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solidFill>
                  </a:tcPr>
                </a:tc>
                <a:tc>
                  <a:txBody>
                    <a:bodyPr/>
                    <a:lstStyle/>
                    <a:p>
                      <a:pPr algn="ctr"/>
                      <a:r>
                        <a:rPr lang="en-US" sz="1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Placebo (N=296)</a:t>
                      </a:r>
                      <a:endParaRPr lang="en-CA" sz="15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2682"/>
                    </a:solidFill>
                  </a:tcPr>
                </a:tc>
                <a:extLst>
                  <a:ext uri="{0D108BD9-81ED-4DB2-BD59-A6C34878D82A}">
                    <a16:rowId xmlns:a16="http://schemas.microsoft.com/office/drawing/2014/main" val="1870604221"/>
                  </a:ext>
                </a:extLst>
              </a:tr>
              <a:tr h="242657">
                <a:tc>
                  <a:txBody>
                    <a:bodyPr/>
                    <a:lstStyle/>
                    <a:p>
                      <a:r>
                        <a:rPr lang="en-US" sz="15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HI1 and 2</a:t>
                      </a:r>
                      <a:endParaRPr lang="en-CA" sz="1500" b="1"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5A55">
                        <a:alpha val="20000"/>
                      </a:srgbClr>
                    </a:solidFill>
                  </a:tcPr>
                </a:tc>
                <a:tc>
                  <a:txBody>
                    <a:bodyPr/>
                    <a:lstStyle/>
                    <a:p>
                      <a:pPr algn="ct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29.6%</a:t>
                      </a:r>
                      <a:endParaRPr lang="en-CA" sz="15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a:t>
                      </a:r>
                      <a:endParaRPr lang="en-CA" sz="15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30.3%</a:t>
                      </a:r>
                      <a:endParaRPr lang="en-CA" sz="15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20000"/>
                      </a:srgbClr>
                    </a:solidFill>
                  </a:tcPr>
                </a:tc>
                <a:tc>
                  <a:txBody>
                    <a:bodyPr/>
                    <a:lstStyle/>
                    <a:p>
                      <a:pPr algn="ct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32.8%</a:t>
                      </a:r>
                      <a:endParaRPr lang="en-CA" sz="15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2682">
                        <a:alpha val="20000"/>
                      </a:srgbClr>
                    </a:solidFill>
                  </a:tcPr>
                </a:tc>
                <a:extLst>
                  <a:ext uri="{0D108BD9-81ED-4DB2-BD59-A6C34878D82A}">
                    <a16:rowId xmlns:a16="http://schemas.microsoft.com/office/drawing/2014/main" val="879192040"/>
                  </a:ext>
                </a:extLst>
              </a:tr>
              <a:tr h="242657">
                <a:tc>
                  <a:txBody>
                    <a:bodyPr/>
                    <a:lstStyle/>
                    <a:p>
                      <a:r>
                        <a:rPr lang="en-US" sz="15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PH1 and 2</a:t>
                      </a:r>
                      <a:endParaRPr lang="en-CA" sz="1500" b="1"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5A55">
                        <a:alpha val="9804"/>
                      </a:srgbClr>
                    </a:solidFill>
                  </a:tcPr>
                </a:tc>
                <a:tc>
                  <a:txBody>
                    <a:bodyPr/>
                    <a:lstStyle/>
                    <a:p>
                      <a:pPr algn="ct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CA" sz="15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CA" sz="15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CA" sz="15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F18B85">
                        <a:alpha val="9804"/>
                      </a:srgbClr>
                    </a:solidFill>
                  </a:tcPr>
                </a:tc>
                <a:tc>
                  <a:txBody>
                    <a:bodyPr/>
                    <a:lstStyle/>
                    <a:p>
                      <a:pPr algn="ct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CA" sz="1500" dirty="0">
                        <a:effectLst/>
                        <a:latin typeface="Calibri" panose="020F0502020204030204" pitchFamily="34" charset="0"/>
                        <a:ea typeface="Times New Roman" panose="02020603050405020304" pitchFamily="18" charset="0"/>
                        <a:cs typeface="Calibri" panose="020F0502020204030204" pitchFamily="34" charset="0"/>
                      </a:endParaRPr>
                    </a:p>
                  </a:txBody>
                  <a:tcPr marT="0" marB="0" anchor="ctr">
                    <a:solidFill>
                      <a:srgbClr val="552682">
                        <a:alpha val="9804"/>
                      </a:srgbClr>
                    </a:solidFill>
                  </a:tcPr>
                </a:tc>
                <a:extLst>
                  <a:ext uri="{0D108BD9-81ED-4DB2-BD59-A6C34878D82A}">
                    <a16:rowId xmlns:a16="http://schemas.microsoft.com/office/drawing/2014/main" val="1874622143"/>
                  </a:ext>
                </a:extLst>
              </a:tr>
            </a:tbl>
          </a:graphicData>
        </a:graphic>
      </p:graphicFrame>
      <p:sp>
        <p:nvSpPr>
          <p:cNvPr id="4" name="Footer Placeholder 3">
            <a:extLst>
              <a:ext uri="{FF2B5EF4-FFF2-40B4-BE49-F238E27FC236}">
                <a16:creationId xmlns:a16="http://schemas.microsoft.com/office/drawing/2014/main" id="{BCDCB0BA-C44F-8406-C6C9-BBC31120F4A8}"/>
              </a:ext>
            </a:extLst>
          </p:cNvPr>
          <p:cNvSpPr>
            <a:spLocks noGrp="1"/>
          </p:cNvSpPr>
          <p:nvPr>
            <p:ph type="ftr" sz="quarter" idx="10"/>
          </p:nvPr>
        </p:nvSpPr>
        <p:spPr>
          <a:xfrm>
            <a:off x="838200" y="6402878"/>
            <a:ext cx="10515600" cy="365125"/>
          </a:xfrm>
        </p:spPr>
        <p:txBody>
          <a:bodyPr/>
          <a:lstStyle/>
          <a:p>
            <a:r>
              <a:rPr lang="en-US" dirty="0"/>
              <a:t>ASU = Asundexian, HI = hemorrhagic infarct, PH = parenchymal hematoma
</a:t>
            </a:r>
            <a:r>
              <a:rPr lang="en-US" baseline="30000" dirty="0"/>
              <a:t>1</a:t>
            </a:r>
            <a:r>
              <a:rPr lang="en-US" dirty="0"/>
              <a:t>Schulman S, et al. </a:t>
            </a:r>
            <a:r>
              <a:rPr lang="en-US" i="1" dirty="0"/>
              <a:t>J </a:t>
            </a:r>
            <a:r>
              <a:rPr lang="en-US" i="1" dirty="0" err="1"/>
              <a:t>Thromb</a:t>
            </a:r>
            <a:r>
              <a:rPr lang="en-US" i="1" dirty="0"/>
              <a:t> </a:t>
            </a:r>
            <a:r>
              <a:rPr lang="en-US" i="1" dirty="0" err="1"/>
              <a:t>Haemost</a:t>
            </a:r>
            <a:r>
              <a:rPr lang="en-US" dirty="0"/>
              <a:t>. 2005;3(4):692-4.  </a:t>
            </a:r>
          </a:p>
        </p:txBody>
      </p:sp>
    </p:spTree>
    <p:extLst>
      <p:ext uri="{BB962C8B-B14F-4D97-AF65-F5344CB8AC3E}">
        <p14:creationId xmlns:p14="http://schemas.microsoft.com/office/powerpoint/2010/main" val="1534070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C0431F-BF47-87B1-7522-B89C4D3CF3CD}"/>
              </a:ext>
            </a:extLst>
          </p:cNvPr>
          <p:cNvSpPr>
            <a:spLocks noGrp="1"/>
          </p:cNvSpPr>
          <p:nvPr>
            <p:ph type="title"/>
          </p:nvPr>
        </p:nvSpPr>
        <p:spPr>
          <a:xfrm>
            <a:off x="831850" y="1709738"/>
            <a:ext cx="10515600" cy="3831091"/>
          </a:xfrm>
        </p:spPr>
        <p:txBody>
          <a:bodyPr>
            <a:noAutofit/>
          </a:bodyPr>
          <a:lstStyle/>
          <a:p>
            <a:r>
              <a:rPr lang="en-US" sz="4400" dirty="0"/>
              <a:t>Efficacy and Safety of the FXIa Inhibitor </a:t>
            </a:r>
            <a:r>
              <a:rPr lang="en-US" sz="4400" dirty="0" err="1"/>
              <a:t>Milvexian</a:t>
            </a:r>
            <a:r>
              <a:rPr lang="en-US" sz="4400" dirty="0"/>
              <a:t> for Secondary Stroke Prevention: Final Results of the AXIOMATIC-SSP Dose-Finding Randomized Trial</a:t>
            </a:r>
          </a:p>
        </p:txBody>
      </p:sp>
      <p:sp>
        <p:nvSpPr>
          <p:cNvPr id="6" name="Footer Placeholder 5">
            <a:extLst>
              <a:ext uri="{FF2B5EF4-FFF2-40B4-BE49-F238E27FC236}">
                <a16:creationId xmlns:a16="http://schemas.microsoft.com/office/drawing/2014/main" id="{ABB1264B-A200-BAD7-2E55-E4E4C8975FEF}"/>
              </a:ext>
            </a:extLst>
          </p:cNvPr>
          <p:cNvSpPr>
            <a:spLocks noGrp="1"/>
          </p:cNvSpPr>
          <p:nvPr>
            <p:ph type="ftr" sz="quarter" idx="11"/>
          </p:nvPr>
        </p:nvSpPr>
        <p:spPr/>
        <p:txBody>
          <a:bodyPr/>
          <a:lstStyle/>
          <a:p>
            <a:r>
              <a:rPr lang="en-US"/>
              <a:t>Sharma M, et al. Lancet Neurol. 2024;23(1):46-59.  </a:t>
            </a:r>
          </a:p>
        </p:txBody>
      </p:sp>
    </p:spTree>
    <p:extLst>
      <p:ext uri="{BB962C8B-B14F-4D97-AF65-F5344CB8AC3E}">
        <p14:creationId xmlns:p14="http://schemas.microsoft.com/office/powerpoint/2010/main" val="208446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Arrow: Pentagon 69">
            <a:extLst>
              <a:ext uri="{FF2B5EF4-FFF2-40B4-BE49-F238E27FC236}">
                <a16:creationId xmlns:a16="http://schemas.microsoft.com/office/drawing/2014/main" id="{753423DD-02CB-4CEA-A872-10013C0776D3}"/>
              </a:ext>
            </a:extLst>
          </p:cNvPr>
          <p:cNvSpPr/>
          <p:nvPr/>
        </p:nvSpPr>
        <p:spPr>
          <a:xfrm>
            <a:off x="1848301" y="3598508"/>
            <a:ext cx="9663296" cy="653129"/>
          </a:xfrm>
          <a:prstGeom prst="homePlate">
            <a:avLst/>
          </a:prstGeom>
          <a:gradFill>
            <a:gsLst>
              <a:gs pos="0">
                <a:schemeClr val="bg1"/>
              </a:gs>
              <a:gs pos="100000">
                <a:srgbClr val="00477F"/>
              </a:gs>
            </a:gsLst>
            <a:lin ang="0" scaled="0"/>
          </a:gra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1" name="Straight Connector 70">
            <a:extLst>
              <a:ext uri="{FF2B5EF4-FFF2-40B4-BE49-F238E27FC236}">
                <a16:creationId xmlns:a16="http://schemas.microsoft.com/office/drawing/2014/main" id="{81621303-8808-489E-B3A3-E89EBB3D19CC}"/>
              </a:ext>
            </a:extLst>
          </p:cNvPr>
          <p:cNvCxnSpPr>
            <a:cxnSpLocks/>
          </p:cNvCxnSpPr>
          <p:nvPr/>
        </p:nvCxnSpPr>
        <p:spPr>
          <a:xfrm>
            <a:off x="2996866" y="4690194"/>
            <a:ext cx="2221015" cy="0"/>
          </a:xfrm>
          <a:prstGeom prst="line">
            <a:avLst/>
          </a:prstGeom>
          <a:noFill/>
          <a:ln w="41275" cap="flat" cmpd="sng" algn="ctr">
            <a:solidFill>
              <a:srgbClr val="00477F"/>
            </a:solidFill>
            <a:prstDash val="sysDot"/>
            <a:miter lim="800000"/>
            <a:headEnd type="none" w="lg" len="lg"/>
          </a:ln>
          <a:effectLst/>
        </p:spPr>
      </p:cxnSp>
      <p:grpSp>
        <p:nvGrpSpPr>
          <p:cNvPr id="72" name="Group 71">
            <a:extLst>
              <a:ext uri="{FF2B5EF4-FFF2-40B4-BE49-F238E27FC236}">
                <a16:creationId xmlns:a16="http://schemas.microsoft.com/office/drawing/2014/main" id="{42A9D0BB-4FB9-4BF2-82AA-2A2D1A32FCF7}"/>
              </a:ext>
            </a:extLst>
          </p:cNvPr>
          <p:cNvGrpSpPr/>
          <p:nvPr/>
        </p:nvGrpSpPr>
        <p:grpSpPr>
          <a:xfrm>
            <a:off x="3115424" y="1740289"/>
            <a:ext cx="1983897" cy="3029131"/>
            <a:chOff x="2287941" y="531309"/>
            <a:chExt cx="2641846" cy="2560289"/>
          </a:xfrm>
        </p:grpSpPr>
        <p:cxnSp>
          <p:nvCxnSpPr>
            <p:cNvPr id="73" name="Straight Connector 72">
              <a:extLst>
                <a:ext uri="{FF2B5EF4-FFF2-40B4-BE49-F238E27FC236}">
                  <a16:creationId xmlns:a16="http://schemas.microsoft.com/office/drawing/2014/main" id="{35C2822F-A70F-4B58-ABA5-489C57F5D25C}"/>
                </a:ext>
              </a:extLst>
            </p:cNvPr>
            <p:cNvCxnSpPr>
              <a:cxnSpLocks/>
            </p:cNvCxnSpPr>
            <p:nvPr/>
          </p:nvCxnSpPr>
          <p:spPr>
            <a:xfrm flipV="1">
              <a:off x="2287941" y="536268"/>
              <a:ext cx="2641846" cy="16903"/>
            </a:xfrm>
            <a:prstGeom prst="line">
              <a:avLst/>
            </a:prstGeom>
            <a:noFill/>
            <a:ln w="28575" cap="flat" cmpd="sng" algn="ctr">
              <a:solidFill>
                <a:schemeClr val="bg2">
                  <a:lumMod val="25000"/>
                </a:schemeClr>
              </a:solidFill>
              <a:prstDash val="solid"/>
              <a:miter lim="800000"/>
            </a:ln>
            <a:effectLst/>
          </p:spPr>
        </p:cxnSp>
        <p:cxnSp>
          <p:nvCxnSpPr>
            <p:cNvPr id="74" name="Straight Connector 73">
              <a:extLst>
                <a:ext uri="{FF2B5EF4-FFF2-40B4-BE49-F238E27FC236}">
                  <a16:creationId xmlns:a16="http://schemas.microsoft.com/office/drawing/2014/main" id="{845D1679-90E6-4BDE-A7B2-55DA01A3E58B}"/>
                </a:ext>
              </a:extLst>
            </p:cNvPr>
            <p:cNvCxnSpPr>
              <a:cxnSpLocks/>
            </p:cNvCxnSpPr>
            <p:nvPr/>
          </p:nvCxnSpPr>
          <p:spPr>
            <a:xfrm>
              <a:off x="2296258" y="531309"/>
              <a:ext cx="10274" cy="2560289"/>
            </a:xfrm>
            <a:prstGeom prst="line">
              <a:avLst/>
            </a:prstGeom>
            <a:noFill/>
            <a:ln w="28575" cap="flat" cmpd="sng" algn="ctr">
              <a:solidFill>
                <a:schemeClr val="bg2">
                  <a:lumMod val="25000"/>
                </a:schemeClr>
              </a:solidFill>
              <a:prstDash val="solid"/>
              <a:miter lim="800000"/>
            </a:ln>
            <a:effectLst/>
          </p:spPr>
        </p:cxnSp>
      </p:grpSp>
      <p:sp>
        <p:nvSpPr>
          <p:cNvPr id="75" name="Rounded Rectangle 11">
            <a:extLst>
              <a:ext uri="{FF2B5EF4-FFF2-40B4-BE49-F238E27FC236}">
                <a16:creationId xmlns:a16="http://schemas.microsoft.com/office/drawing/2014/main" id="{5C90E04D-75AA-490D-B7F3-6630B7DD1F12}"/>
              </a:ext>
            </a:extLst>
          </p:cNvPr>
          <p:cNvSpPr/>
          <p:nvPr/>
        </p:nvSpPr>
        <p:spPr>
          <a:xfrm>
            <a:off x="839842" y="3249557"/>
            <a:ext cx="1459304" cy="1205068"/>
          </a:xfrm>
          <a:prstGeom prst="roundRect">
            <a:avLst/>
          </a:prstGeom>
          <a:solidFill>
            <a:srgbClr val="00477F"/>
          </a:solidFill>
          <a:ln>
            <a:solidFill>
              <a:srgbClr val="00477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Calibri" panose="020F0502020204030204"/>
                <a:ea typeface="+mn-ea"/>
                <a:cs typeface="+mn-cs"/>
              </a:rPr>
              <a:t>Patients with </a:t>
            </a: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acute stroke or transient ischemic attack </a:t>
            </a:r>
            <a:endParaRPr kumimoji="0" lang="en-GB"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88EF45BD-F156-447D-8899-9A00CCEC564E}"/>
              </a:ext>
            </a:extLst>
          </p:cNvPr>
          <p:cNvSpPr txBox="1"/>
          <p:nvPr/>
        </p:nvSpPr>
        <p:spPr>
          <a:xfrm>
            <a:off x="7772333" y="3616036"/>
            <a:ext cx="86270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21</a:t>
            </a:r>
          </a:p>
        </p:txBody>
      </p:sp>
      <p:grpSp>
        <p:nvGrpSpPr>
          <p:cNvPr id="78" name="Group 77">
            <a:extLst>
              <a:ext uri="{FF2B5EF4-FFF2-40B4-BE49-F238E27FC236}">
                <a16:creationId xmlns:a16="http://schemas.microsoft.com/office/drawing/2014/main" id="{47C3BA43-D82A-4F3F-8EF1-973192D8AF5C}"/>
              </a:ext>
            </a:extLst>
          </p:cNvPr>
          <p:cNvGrpSpPr/>
          <p:nvPr/>
        </p:nvGrpSpPr>
        <p:grpSpPr>
          <a:xfrm>
            <a:off x="2669652" y="4386395"/>
            <a:ext cx="1006376" cy="617664"/>
            <a:chOff x="2721581" y="637436"/>
            <a:chExt cx="1607542" cy="723701"/>
          </a:xfrm>
          <a:solidFill>
            <a:schemeClr val="accent4">
              <a:lumMod val="75000"/>
            </a:schemeClr>
          </a:solidFill>
        </p:grpSpPr>
        <p:sp>
          <p:nvSpPr>
            <p:cNvPr id="79" name="Rectangle: Rounded Corners 78">
              <a:extLst>
                <a:ext uri="{FF2B5EF4-FFF2-40B4-BE49-F238E27FC236}">
                  <a16:creationId xmlns:a16="http://schemas.microsoft.com/office/drawing/2014/main" id="{BC3D13E5-F14B-411A-8440-2EFCD6C1B098}"/>
                </a:ext>
              </a:extLst>
            </p:cNvPr>
            <p:cNvSpPr/>
            <p:nvPr/>
          </p:nvSpPr>
          <p:spPr>
            <a:xfrm>
              <a:off x="2764813" y="637436"/>
              <a:ext cx="1531407" cy="723701"/>
            </a:xfrm>
            <a:prstGeom prst="roundRect">
              <a:avLst/>
            </a:prstGeom>
            <a:solidFill>
              <a:srgbClr val="00477F"/>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0" name="Freeform 48">
              <a:extLst>
                <a:ext uri="{FF2B5EF4-FFF2-40B4-BE49-F238E27FC236}">
                  <a16:creationId xmlns:a16="http://schemas.microsoft.com/office/drawing/2014/main" id="{631B3E9A-C15E-4D51-95C7-BB829421D0C7}"/>
                </a:ext>
              </a:extLst>
            </p:cNvPr>
            <p:cNvSpPr/>
            <p:nvPr/>
          </p:nvSpPr>
          <p:spPr>
            <a:xfrm>
              <a:off x="2721581" y="642537"/>
              <a:ext cx="1607542" cy="713496"/>
            </a:xfrm>
            <a:custGeom>
              <a:avLst/>
              <a:gdLst>
                <a:gd name="connsiteX0" fmla="*/ 0 w 2563812"/>
                <a:gd name="connsiteY0" fmla="*/ 117193 h 1171932"/>
                <a:gd name="connsiteX1" fmla="*/ 117193 w 2563812"/>
                <a:gd name="connsiteY1" fmla="*/ 0 h 1171932"/>
                <a:gd name="connsiteX2" fmla="*/ 2446619 w 2563812"/>
                <a:gd name="connsiteY2" fmla="*/ 0 h 1171932"/>
                <a:gd name="connsiteX3" fmla="*/ 2563812 w 2563812"/>
                <a:gd name="connsiteY3" fmla="*/ 117193 h 1171932"/>
                <a:gd name="connsiteX4" fmla="*/ 2563812 w 2563812"/>
                <a:gd name="connsiteY4" fmla="*/ 1054739 h 1171932"/>
                <a:gd name="connsiteX5" fmla="*/ 2446619 w 2563812"/>
                <a:gd name="connsiteY5" fmla="*/ 1171932 h 1171932"/>
                <a:gd name="connsiteX6" fmla="*/ 117193 w 2563812"/>
                <a:gd name="connsiteY6" fmla="*/ 1171932 h 1171932"/>
                <a:gd name="connsiteX7" fmla="*/ 0 w 2563812"/>
                <a:gd name="connsiteY7" fmla="*/ 1054739 h 1171932"/>
                <a:gd name="connsiteX8" fmla="*/ 0 w 2563812"/>
                <a:gd name="connsiteY8" fmla="*/ 117193 h 117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12" h="1171932">
                  <a:moveTo>
                    <a:pt x="0" y="117193"/>
                  </a:moveTo>
                  <a:cubicBezTo>
                    <a:pt x="0" y="52469"/>
                    <a:pt x="52469" y="0"/>
                    <a:pt x="117193" y="0"/>
                  </a:cubicBezTo>
                  <a:lnTo>
                    <a:pt x="2446619" y="0"/>
                  </a:lnTo>
                  <a:cubicBezTo>
                    <a:pt x="2511343" y="0"/>
                    <a:pt x="2563812" y="52469"/>
                    <a:pt x="2563812" y="117193"/>
                  </a:cubicBezTo>
                  <a:lnTo>
                    <a:pt x="2563812" y="1054739"/>
                  </a:lnTo>
                  <a:cubicBezTo>
                    <a:pt x="2563812" y="1119463"/>
                    <a:pt x="2511343" y="1171932"/>
                    <a:pt x="2446619" y="1171932"/>
                  </a:cubicBezTo>
                  <a:lnTo>
                    <a:pt x="117193" y="1171932"/>
                  </a:lnTo>
                  <a:cubicBezTo>
                    <a:pt x="52469" y="1171932"/>
                    <a:pt x="0" y="1119463"/>
                    <a:pt x="0" y="1054739"/>
                  </a:cubicBezTo>
                  <a:lnTo>
                    <a:pt x="0" y="117193"/>
                  </a:lnTo>
                  <a:close/>
                </a:path>
              </a:pathLst>
            </a:custGeom>
            <a:noFill/>
            <a:ln w="12700" cap="flat" cmpd="sng" algn="ctr">
              <a:noFill/>
              <a:prstDash val="solid"/>
              <a:miter lim="800000"/>
            </a:ln>
            <a:effectLst/>
          </p:spPr>
          <p:txBody>
            <a:bodyPr spcFirstLastPara="0" vert="horz" wrap="square" lIns="132424" tIns="132424" rIns="132424" bIns="132424" numCol="1" spcCol="1270" anchor="ctr" anchorCtr="0">
              <a:noAutofit/>
            </a:bodyPr>
            <a:lstStyle/>
            <a:p>
              <a:pPr marL="0" marR="0" lvl="0" indent="0" algn="ctr" defTabSz="666734"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Study MRI </a:t>
              </a:r>
            </a:p>
            <a:p>
              <a:pPr marL="0" marR="0" lvl="0" indent="0" algn="ctr" defTabSz="666734"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(preferred)</a:t>
              </a:r>
              <a:endParaRPr kumimoji="0" lang="en-US" sz="1200" b="1" i="0" u="none" strike="noStrike" kern="0" cap="none" spc="0" normalizeH="0" baseline="30000" noProof="0" dirty="0">
                <a:ln>
                  <a:noFill/>
                </a:ln>
                <a:solidFill>
                  <a:prstClr val="white"/>
                </a:solidFill>
                <a:effectLst/>
                <a:uLnTx/>
                <a:uFillTx/>
                <a:latin typeface="Calibri" panose="020F0502020204030204"/>
                <a:ea typeface="+mn-ea"/>
                <a:cs typeface="+mn-cs"/>
              </a:endParaRPr>
            </a:p>
          </p:txBody>
        </p:sp>
      </p:grpSp>
      <p:grpSp>
        <p:nvGrpSpPr>
          <p:cNvPr id="81" name="Group 80">
            <a:extLst>
              <a:ext uri="{FF2B5EF4-FFF2-40B4-BE49-F238E27FC236}">
                <a16:creationId xmlns:a16="http://schemas.microsoft.com/office/drawing/2014/main" id="{5195E333-F49E-42FC-87D5-85EB272D3F1C}"/>
              </a:ext>
            </a:extLst>
          </p:cNvPr>
          <p:cNvGrpSpPr/>
          <p:nvPr/>
        </p:nvGrpSpPr>
        <p:grpSpPr>
          <a:xfrm>
            <a:off x="3153126" y="3718890"/>
            <a:ext cx="1350940" cy="380048"/>
            <a:chOff x="4154448" y="659908"/>
            <a:chExt cx="1409947" cy="753919"/>
          </a:xfrm>
        </p:grpSpPr>
        <p:sp>
          <p:nvSpPr>
            <p:cNvPr id="82" name="Rectangle: Rounded Corners 81">
              <a:extLst>
                <a:ext uri="{FF2B5EF4-FFF2-40B4-BE49-F238E27FC236}">
                  <a16:creationId xmlns:a16="http://schemas.microsoft.com/office/drawing/2014/main" id="{FDEFB72B-BC88-4049-BB6E-A9DE6FDECF71}"/>
                </a:ext>
              </a:extLst>
            </p:cNvPr>
            <p:cNvSpPr/>
            <p:nvPr/>
          </p:nvSpPr>
          <p:spPr>
            <a:xfrm>
              <a:off x="4221941" y="659908"/>
              <a:ext cx="1280159" cy="753919"/>
            </a:xfrm>
            <a:prstGeom prst="roundRect">
              <a:avLst/>
            </a:prstGeom>
            <a:solidFill>
              <a:srgbClr val="00467F"/>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3" name="Freeform 48">
              <a:extLst>
                <a:ext uri="{FF2B5EF4-FFF2-40B4-BE49-F238E27FC236}">
                  <a16:creationId xmlns:a16="http://schemas.microsoft.com/office/drawing/2014/main" id="{7D751E7C-1F96-46B5-9818-A7087E3B3375}"/>
                </a:ext>
              </a:extLst>
            </p:cNvPr>
            <p:cNvSpPr/>
            <p:nvPr/>
          </p:nvSpPr>
          <p:spPr>
            <a:xfrm>
              <a:off x="4154448" y="689905"/>
              <a:ext cx="1409947" cy="723922"/>
            </a:xfrm>
            <a:custGeom>
              <a:avLst/>
              <a:gdLst>
                <a:gd name="connsiteX0" fmla="*/ 0 w 2563812"/>
                <a:gd name="connsiteY0" fmla="*/ 117193 h 1171932"/>
                <a:gd name="connsiteX1" fmla="*/ 117193 w 2563812"/>
                <a:gd name="connsiteY1" fmla="*/ 0 h 1171932"/>
                <a:gd name="connsiteX2" fmla="*/ 2446619 w 2563812"/>
                <a:gd name="connsiteY2" fmla="*/ 0 h 1171932"/>
                <a:gd name="connsiteX3" fmla="*/ 2563812 w 2563812"/>
                <a:gd name="connsiteY3" fmla="*/ 117193 h 1171932"/>
                <a:gd name="connsiteX4" fmla="*/ 2563812 w 2563812"/>
                <a:gd name="connsiteY4" fmla="*/ 1054739 h 1171932"/>
                <a:gd name="connsiteX5" fmla="*/ 2446619 w 2563812"/>
                <a:gd name="connsiteY5" fmla="*/ 1171932 h 1171932"/>
                <a:gd name="connsiteX6" fmla="*/ 117193 w 2563812"/>
                <a:gd name="connsiteY6" fmla="*/ 1171932 h 1171932"/>
                <a:gd name="connsiteX7" fmla="*/ 0 w 2563812"/>
                <a:gd name="connsiteY7" fmla="*/ 1054739 h 1171932"/>
                <a:gd name="connsiteX8" fmla="*/ 0 w 2563812"/>
                <a:gd name="connsiteY8" fmla="*/ 117193 h 117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12" h="1171932">
                  <a:moveTo>
                    <a:pt x="0" y="117193"/>
                  </a:moveTo>
                  <a:cubicBezTo>
                    <a:pt x="0" y="52469"/>
                    <a:pt x="52469" y="0"/>
                    <a:pt x="117193" y="0"/>
                  </a:cubicBezTo>
                  <a:lnTo>
                    <a:pt x="2446619" y="0"/>
                  </a:lnTo>
                  <a:cubicBezTo>
                    <a:pt x="2511343" y="0"/>
                    <a:pt x="2563812" y="52469"/>
                    <a:pt x="2563812" y="117193"/>
                  </a:cubicBezTo>
                  <a:lnTo>
                    <a:pt x="2563812" y="1054739"/>
                  </a:lnTo>
                  <a:cubicBezTo>
                    <a:pt x="2563812" y="1119463"/>
                    <a:pt x="2511343" y="1171932"/>
                    <a:pt x="2446619" y="1171932"/>
                  </a:cubicBezTo>
                  <a:lnTo>
                    <a:pt x="117193" y="1171932"/>
                  </a:lnTo>
                  <a:cubicBezTo>
                    <a:pt x="52469" y="1171932"/>
                    <a:pt x="0" y="1119463"/>
                    <a:pt x="0" y="1054739"/>
                  </a:cubicBezTo>
                  <a:lnTo>
                    <a:pt x="0" y="117193"/>
                  </a:lnTo>
                  <a:close/>
                </a:path>
              </a:pathLst>
            </a:custGeom>
            <a:noFill/>
            <a:ln w="12700" cap="flat" cmpd="sng" algn="ctr">
              <a:noFill/>
              <a:prstDash val="solid"/>
              <a:miter lim="800000"/>
            </a:ln>
            <a:effectLst/>
          </p:spPr>
          <p:txBody>
            <a:bodyPr spcFirstLastPara="0" vert="horz" wrap="square" lIns="132424" tIns="132424" rIns="132424" bIns="132424" numCol="1" spcCol="1270" anchor="ctr" anchorCtr="0">
              <a:noAutofit/>
            </a:bodyPr>
            <a:lstStyle/>
            <a:p>
              <a:pPr marL="0" marR="0" lvl="0" indent="0" algn="ctr" defTabSz="666734"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Randomization (48h)*</a:t>
              </a:r>
              <a:r>
                <a:rPr kumimoji="0" lang="en-US" sz="1200" b="1" i="0" u="none" strike="noStrike" kern="0" cap="none" spc="0" normalizeH="0" baseline="30000" noProof="0" dirty="0">
                  <a:ln>
                    <a:noFill/>
                  </a:ln>
                  <a:solidFill>
                    <a:prstClr val="white"/>
                  </a:solidFill>
                  <a:effectLst/>
                  <a:uLnTx/>
                  <a:uFillTx/>
                  <a:latin typeface="Calibri" panose="020F0502020204030204"/>
                  <a:ea typeface="+mn-ea"/>
                  <a:cs typeface="+mn-cs"/>
                </a:rPr>
                <a:t>,</a:t>
              </a:r>
              <a:r>
                <a:rPr kumimoji="0" lang="en-US" sz="1200" b="0" i="0" u="none" strike="noStrike" kern="0" cap="none" spc="0" normalizeH="0" baseline="30000" noProof="0" dirty="0">
                  <a:ln>
                    <a:noFill/>
                  </a:ln>
                  <a:solidFill>
                    <a:prstClr val="white"/>
                  </a:solidFill>
                  <a:effectLst/>
                  <a:uLnTx/>
                  <a:uFillTx/>
                  <a:latin typeface="Calibri" panose="020F0502020204030204"/>
                  <a:ea typeface="+mn-ea"/>
                  <a:cs typeface="+mn-cs"/>
                </a:rPr>
                <a:t>†</a:t>
              </a:r>
              <a:endParaRPr kumimoji="0" lang="en-US" sz="1200" b="1" i="0" u="none" strike="noStrike" kern="0" cap="none" spc="0" normalizeH="0" baseline="30000" noProof="0" dirty="0">
                <a:ln>
                  <a:noFill/>
                </a:ln>
                <a:solidFill>
                  <a:prstClr val="white"/>
                </a:solidFill>
                <a:effectLst/>
                <a:uLnTx/>
                <a:uFillTx/>
                <a:latin typeface="Calibri" panose="020F0502020204030204"/>
                <a:ea typeface="+mn-ea"/>
                <a:cs typeface="+mn-cs"/>
              </a:endParaRPr>
            </a:p>
          </p:txBody>
        </p:sp>
      </p:grpSp>
      <p:grpSp>
        <p:nvGrpSpPr>
          <p:cNvPr id="84" name="Group 83">
            <a:extLst>
              <a:ext uri="{FF2B5EF4-FFF2-40B4-BE49-F238E27FC236}">
                <a16:creationId xmlns:a16="http://schemas.microsoft.com/office/drawing/2014/main" id="{829B5788-BCAB-47BA-99C2-CF21B46CDC16}"/>
              </a:ext>
            </a:extLst>
          </p:cNvPr>
          <p:cNvGrpSpPr/>
          <p:nvPr/>
        </p:nvGrpSpPr>
        <p:grpSpPr>
          <a:xfrm>
            <a:off x="4069405" y="1456346"/>
            <a:ext cx="1048539" cy="527887"/>
            <a:chOff x="6619039" y="609773"/>
            <a:chExt cx="1280160" cy="618512"/>
          </a:xfrm>
          <a:solidFill>
            <a:srgbClr val="00477F"/>
          </a:solidFill>
        </p:grpSpPr>
        <p:sp>
          <p:nvSpPr>
            <p:cNvPr id="85" name="Rectangle: Rounded Corners 84">
              <a:extLst>
                <a:ext uri="{FF2B5EF4-FFF2-40B4-BE49-F238E27FC236}">
                  <a16:creationId xmlns:a16="http://schemas.microsoft.com/office/drawing/2014/main" id="{D655B388-CB4C-48C9-8516-8AB72209FE20}"/>
                </a:ext>
              </a:extLst>
            </p:cNvPr>
            <p:cNvSpPr/>
            <p:nvPr/>
          </p:nvSpPr>
          <p:spPr>
            <a:xfrm>
              <a:off x="6619039" y="609773"/>
              <a:ext cx="1280160" cy="618512"/>
            </a:xfrm>
            <a:prstGeom prst="roundRect">
              <a:avLst/>
            </a:prstGeom>
            <a:grp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6" name="Freeform 48">
              <a:extLst>
                <a:ext uri="{FF2B5EF4-FFF2-40B4-BE49-F238E27FC236}">
                  <a16:creationId xmlns:a16="http://schemas.microsoft.com/office/drawing/2014/main" id="{6613204D-4E50-4911-B9D6-D2E2B3D557D5}"/>
                </a:ext>
              </a:extLst>
            </p:cNvPr>
            <p:cNvSpPr/>
            <p:nvPr/>
          </p:nvSpPr>
          <p:spPr>
            <a:xfrm>
              <a:off x="6675530" y="657126"/>
              <a:ext cx="1178929" cy="517286"/>
            </a:xfrm>
            <a:custGeom>
              <a:avLst/>
              <a:gdLst>
                <a:gd name="connsiteX0" fmla="*/ 0 w 2563812"/>
                <a:gd name="connsiteY0" fmla="*/ 117193 h 1171932"/>
                <a:gd name="connsiteX1" fmla="*/ 117193 w 2563812"/>
                <a:gd name="connsiteY1" fmla="*/ 0 h 1171932"/>
                <a:gd name="connsiteX2" fmla="*/ 2446619 w 2563812"/>
                <a:gd name="connsiteY2" fmla="*/ 0 h 1171932"/>
                <a:gd name="connsiteX3" fmla="*/ 2563812 w 2563812"/>
                <a:gd name="connsiteY3" fmla="*/ 117193 h 1171932"/>
                <a:gd name="connsiteX4" fmla="*/ 2563812 w 2563812"/>
                <a:gd name="connsiteY4" fmla="*/ 1054739 h 1171932"/>
                <a:gd name="connsiteX5" fmla="*/ 2446619 w 2563812"/>
                <a:gd name="connsiteY5" fmla="*/ 1171932 h 1171932"/>
                <a:gd name="connsiteX6" fmla="*/ 117193 w 2563812"/>
                <a:gd name="connsiteY6" fmla="*/ 1171932 h 1171932"/>
                <a:gd name="connsiteX7" fmla="*/ 0 w 2563812"/>
                <a:gd name="connsiteY7" fmla="*/ 1054739 h 1171932"/>
                <a:gd name="connsiteX8" fmla="*/ 0 w 2563812"/>
                <a:gd name="connsiteY8" fmla="*/ 117193 h 117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12" h="1171932">
                  <a:moveTo>
                    <a:pt x="0" y="117193"/>
                  </a:moveTo>
                  <a:cubicBezTo>
                    <a:pt x="0" y="52469"/>
                    <a:pt x="52469" y="0"/>
                    <a:pt x="117193" y="0"/>
                  </a:cubicBezTo>
                  <a:lnTo>
                    <a:pt x="2446619" y="0"/>
                  </a:lnTo>
                  <a:cubicBezTo>
                    <a:pt x="2511343" y="0"/>
                    <a:pt x="2563812" y="52469"/>
                    <a:pt x="2563812" y="117193"/>
                  </a:cubicBezTo>
                  <a:lnTo>
                    <a:pt x="2563812" y="1054739"/>
                  </a:lnTo>
                  <a:cubicBezTo>
                    <a:pt x="2563812" y="1119463"/>
                    <a:pt x="2511343" y="1171932"/>
                    <a:pt x="2446619" y="1171932"/>
                  </a:cubicBezTo>
                  <a:lnTo>
                    <a:pt x="117193" y="1171932"/>
                  </a:lnTo>
                  <a:cubicBezTo>
                    <a:pt x="52469" y="1171932"/>
                    <a:pt x="0" y="1119463"/>
                    <a:pt x="0" y="1054739"/>
                  </a:cubicBezTo>
                  <a:lnTo>
                    <a:pt x="0" y="117193"/>
                  </a:lnTo>
                  <a:close/>
                </a:path>
              </a:pathLst>
            </a:custGeom>
            <a:grpFill/>
            <a:ln w="12700" cap="flat" cmpd="sng" algn="ctr">
              <a:noFill/>
              <a:prstDash val="solid"/>
              <a:miter lim="800000"/>
            </a:ln>
            <a:effectLst/>
          </p:spPr>
          <p:txBody>
            <a:bodyPr spcFirstLastPara="0" vert="horz" wrap="square" lIns="132424" tIns="132424" rIns="132424" bIns="132424" numCol="1" spcCol="1270" anchor="ctr" anchorCtr="0">
              <a:noAutofit/>
            </a:bodyPr>
            <a:lstStyle/>
            <a:p>
              <a:pPr marL="0" marR="0" lvl="0" indent="0" algn="ctr" defTabSz="666734"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en-US" sz="1200" b="1" i="0" u="none" strike="noStrike" kern="0" cap="none" spc="0" normalizeH="0" baseline="30000" noProof="0" dirty="0">
                  <a:ln>
                    <a:noFill/>
                  </a:ln>
                  <a:solidFill>
                    <a:prstClr val="white"/>
                  </a:solidFill>
                  <a:effectLst/>
                  <a:uLnTx/>
                  <a:uFillTx/>
                  <a:latin typeface="Calibri" panose="020F0502020204030204"/>
                  <a:ea typeface="+mn-ea"/>
                  <a:cs typeface="+mn-cs"/>
                </a:rPr>
                <a:t>st</a:t>
              </a: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 dose of </a:t>
              </a: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study drug</a:t>
              </a: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87" name="Group 86">
            <a:extLst>
              <a:ext uri="{FF2B5EF4-FFF2-40B4-BE49-F238E27FC236}">
                <a16:creationId xmlns:a16="http://schemas.microsoft.com/office/drawing/2014/main" id="{724B4D06-E66F-4477-A342-AD726619C9AE}"/>
              </a:ext>
            </a:extLst>
          </p:cNvPr>
          <p:cNvGrpSpPr/>
          <p:nvPr/>
        </p:nvGrpSpPr>
        <p:grpSpPr>
          <a:xfrm>
            <a:off x="4783995" y="4386394"/>
            <a:ext cx="1324033" cy="673047"/>
            <a:chOff x="2491562" y="362101"/>
            <a:chExt cx="1241862" cy="698095"/>
          </a:xfrm>
          <a:solidFill>
            <a:srgbClr val="00477F"/>
          </a:solidFill>
        </p:grpSpPr>
        <p:sp>
          <p:nvSpPr>
            <p:cNvPr id="88" name="Rectangle: Rounded Corners 87">
              <a:extLst>
                <a:ext uri="{FF2B5EF4-FFF2-40B4-BE49-F238E27FC236}">
                  <a16:creationId xmlns:a16="http://schemas.microsoft.com/office/drawing/2014/main" id="{75E4AE12-5AE6-4900-9F80-59E5E1D344F4}"/>
                </a:ext>
              </a:extLst>
            </p:cNvPr>
            <p:cNvSpPr/>
            <p:nvPr/>
          </p:nvSpPr>
          <p:spPr>
            <a:xfrm>
              <a:off x="2671514" y="362101"/>
              <a:ext cx="851662" cy="640653"/>
            </a:xfrm>
            <a:prstGeom prst="roundRect">
              <a:avLst/>
            </a:prstGeom>
            <a:grp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9" name="Freeform 48">
              <a:extLst>
                <a:ext uri="{FF2B5EF4-FFF2-40B4-BE49-F238E27FC236}">
                  <a16:creationId xmlns:a16="http://schemas.microsoft.com/office/drawing/2014/main" id="{5FC00CC7-3E92-438D-B024-36869B93DBA7}"/>
                </a:ext>
              </a:extLst>
            </p:cNvPr>
            <p:cNvSpPr/>
            <p:nvPr/>
          </p:nvSpPr>
          <p:spPr>
            <a:xfrm>
              <a:off x="2491562" y="362102"/>
              <a:ext cx="1241862" cy="698094"/>
            </a:xfrm>
            <a:custGeom>
              <a:avLst/>
              <a:gdLst>
                <a:gd name="connsiteX0" fmla="*/ 0 w 2563812"/>
                <a:gd name="connsiteY0" fmla="*/ 117193 h 1171932"/>
                <a:gd name="connsiteX1" fmla="*/ 117193 w 2563812"/>
                <a:gd name="connsiteY1" fmla="*/ 0 h 1171932"/>
                <a:gd name="connsiteX2" fmla="*/ 2446619 w 2563812"/>
                <a:gd name="connsiteY2" fmla="*/ 0 h 1171932"/>
                <a:gd name="connsiteX3" fmla="*/ 2563812 w 2563812"/>
                <a:gd name="connsiteY3" fmla="*/ 117193 h 1171932"/>
                <a:gd name="connsiteX4" fmla="*/ 2563812 w 2563812"/>
                <a:gd name="connsiteY4" fmla="*/ 1054739 h 1171932"/>
                <a:gd name="connsiteX5" fmla="*/ 2446619 w 2563812"/>
                <a:gd name="connsiteY5" fmla="*/ 1171932 h 1171932"/>
                <a:gd name="connsiteX6" fmla="*/ 117193 w 2563812"/>
                <a:gd name="connsiteY6" fmla="*/ 1171932 h 1171932"/>
                <a:gd name="connsiteX7" fmla="*/ 0 w 2563812"/>
                <a:gd name="connsiteY7" fmla="*/ 1054739 h 1171932"/>
                <a:gd name="connsiteX8" fmla="*/ 0 w 2563812"/>
                <a:gd name="connsiteY8" fmla="*/ 117193 h 117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12" h="1171932">
                  <a:moveTo>
                    <a:pt x="0" y="117193"/>
                  </a:moveTo>
                  <a:cubicBezTo>
                    <a:pt x="0" y="52469"/>
                    <a:pt x="52469" y="0"/>
                    <a:pt x="117193" y="0"/>
                  </a:cubicBezTo>
                  <a:lnTo>
                    <a:pt x="2446619" y="0"/>
                  </a:lnTo>
                  <a:cubicBezTo>
                    <a:pt x="2511343" y="0"/>
                    <a:pt x="2563812" y="52469"/>
                    <a:pt x="2563812" y="117193"/>
                  </a:cubicBezTo>
                  <a:lnTo>
                    <a:pt x="2563812" y="1054739"/>
                  </a:lnTo>
                  <a:cubicBezTo>
                    <a:pt x="2563812" y="1119463"/>
                    <a:pt x="2511343" y="1171932"/>
                    <a:pt x="2446619" y="1171932"/>
                  </a:cubicBezTo>
                  <a:lnTo>
                    <a:pt x="117193" y="1171932"/>
                  </a:lnTo>
                  <a:cubicBezTo>
                    <a:pt x="52469" y="1171932"/>
                    <a:pt x="0" y="1119463"/>
                    <a:pt x="0" y="1054739"/>
                  </a:cubicBezTo>
                  <a:lnTo>
                    <a:pt x="0" y="117193"/>
                  </a:lnTo>
                  <a:close/>
                </a:path>
              </a:pathLst>
            </a:custGeom>
            <a:grpFill/>
            <a:ln w="12700" cap="flat" cmpd="sng" algn="ctr">
              <a:noFill/>
              <a:prstDash val="solid"/>
              <a:miter lim="800000"/>
            </a:ln>
            <a:effectLst/>
          </p:spPr>
          <p:txBody>
            <a:bodyPr spcFirstLastPara="0" vert="horz" wrap="square" lIns="132424" tIns="132424" rIns="132424" bIns="132424" numCol="1" spcCol="1270" anchor="ctr" anchorCtr="0">
              <a:noAutofit/>
            </a:bodyPr>
            <a:lstStyle/>
            <a:p>
              <a:pPr marL="0" marR="0" lvl="0" indent="0" algn="ctr" defTabSz="666734"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Study MRI</a:t>
              </a:r>
              <a:r>
                <a:rPr kumimoji="0" lang="en-US" sz="1200" b="1" i="0" u="none" strike="noStrike" kern="0" cap="none" spc="0" normalizeH="0" baseline="30000" noProof="0" dirty="0">
                  <a:ln>
                    <a:noFill/>
                  </a:ln>
                  <a:solidFill>
                    <a:prstClr val="white"/>
                  </a:solidFill>
                  <a:effectLst/>
                  <a:uLnTx/>
                  <a:uFillTx/>
                  <a:latin typeface="Calibri" panose="020F0502020204030204"/>
                  <a:ea typeface="+mn-ea"/>
                  <a:cs typeface="+mn-cs"/>
                </a:rPr>
                <a:t> </a:t>
              </a: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within 72h</a:t>
              </a: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90" name="TextBox 89">
            <a:extLst>
              <a:ext uri="{FF2B5EF4-FFF2-40B4-BE49-F238E27FC236}">
                <a16:creationId xmlns:a16="http://schemas.microsoft.com/office/drawing/2014/main" id="{AC651475-DD0C-4EBC-8617-4067AFE06B3A}"/>
              </a:ext>
            </a:extLst>
          </p:cNvPr>
          <p:cNvSpPr txBox="1"/>
          <p:nvPr/>
        </p:nvSpPr>
        <p:spPr>
          <a:xfrm>
            <a:off x="3926683" y="4302183"/>
            <a:ext cx="707237" cy="36933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77F"/>
                </a:solidFill>
                <a:effectLst/>
                <a:uLnTx/>
                <a:uFillTx/>
                <a:latin typeface="Calibri" panose="020F0502020204030204"/>
                <a:ea typeface="+mn-ea"/>
                <a:cs typeface="+mn-cs"/>
              </a:rPr>
              <a:t>OR</a:t>
            </a:r>
          </a:p>
        </p:txBody>
      </p:sp>
      <p:sp>
        <p:nvSpPr>
          <p:cNvPr id="91" name="TextBox 90">
            <a:extLst>
              <a:ext uri="{FF2B5EF4-FFF2-40B4-BE49-F238E27FC236}">
                <a16:creationId xmlns:a16="http://schemas.microsoft.com/office/drawing/2014/main" id="{563F6CFD-BBE2-4733-A80F-4800C944AF63}"/>
              </a:ext>
            </a:extLst>
          </p:cNvPr>
          <p:cNvSpPr txBox="1"/>
          <p:nvPr/>
        </p:nvSpPr>
        <p:spPr>
          <a:xfrm>
            <a:off x="10649402" y="3616036"/>
            <a:ext cx="86270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90</a:t>
            </a:r>
          </a:p>
        </p:txBody>
      </p:sp>
      <p:sp>
        <p:nvSpPr>
          <p:cNvPr id="92" name="Rounded Rectangle 11">
            <a:extLst>
              <a:ext uri="{FF2B5EF4-FFF2-40B4-BE49-F238E27FC236}">
                <a16:creationId xmlns:a16="http://schemas.microsoft.com/office/drawing/2014/main" id="{BF77621C-29CB-469D-8846-329D6370D48F}"/>
              </a:ext>
            </a:extLst>
          </p:cNvPr>
          <p:cNvSpPr/>
          <p:nvPr/>
        </p:nvSpPr>
        <p:spPr>
          <a:xfrm>
            <a:off x="2970456" y="2937273"/>
            <a:ext cx="1767836" cy="503039"/>
          </a:xfrm>
          <a:prstGeom prst="roundRect">
            <a:avLst/>
          </a:prstGeom>
          <a:no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Maximum of 6h between MRI and 1</a:t>
            </a:r>
            <a:r>
              <a:rPr kumimoji="0" lang="en-US" sz="1200" b="1" i="0" u="none" strike="noStrike" kern="0" cap="none" spc="0" normalizeH="0" baseline="30000" noProof="0" dirty="0">
                <a:ln>
                  <a:noFill/>
                </a:ln>
                <a:solidFill>
                  <a:prstClr val="black"/>
                </a:solidFill>
                <a:effectLst/>
                <a:uLnTx/>
                <a:uFillTx/>
                <a:latin typeface="Calibri" panose="020F0502020204030204"/>
                <a:ea typeface="+mn-ea"/>
                <a:cs typeface="+mn-cs"/>
              </a:rPr>
              <a:t>st</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 dose of study drug</a:t>
            </a:r>
          </a:p>
        </p:txBody>
      </p:sp>
      <p:grpSp>
        <p:nvGrpSpPr>
          <p:cNvPr id="93" name="Group 92">
            <a:extLst>
              <a:ext uri="{FF2B5EF4-FFF2-40B4-BE49-F238E27FC236}">
                <a16:creationId xmlns:a16="http://schemas.microsoft.com/office/drawing/2014/main" id="{0483FFFA-14F5-4EE6-B56C-D9A602ABBF2B}"/>
              </a:ext>
            </a:extLst>
          </p:cNvPr>
          <p:cNvGrpSpPr/>
          <p:nvPr/>
        </p:nvGrpSpPr>
        <p:grpSpPr>
          <a:xfrm rot="16200000">
            <a:off x="4432127" y="1361145"/>
            <a:ext cx="2142023" cy="758287"/>
            <a:chOff x="860787" y="2079030"/>
            <a:chExt cx="5740868" cy="1059934"/>
          </a:xfrm>
        </p:grpSpPr>
        <p:grpSp>
          <p:nvGrpSpPr>
            <p:cNvPr id="94" name="Group 93">
              <a:extLst>
                <a:ext uri="{FF2B5EF4-FFF2-40B4-BE49-F238E27FC236}">
                  <a16:creationId xmlns:a16="http://schemas.microsoft.com/office/drawing/2014/main" id="{7A8C07E2-1AC3-4DC1-8B6E-1F66A472AB0D}"/>
                </a:ext>
              </a:extLst>
            </p:cNvPr>
            <p:cNvGrpSpPr/>
            <p:nvPr/>
          </p:nvGrpSpPr>
          <p:grpSpPr>
            <a:xfrm>
              <a:off x="860787" y="2945806"/>
              <a:ext cx="5740868" cy="193158"/>
              <a:chOff x="571842" y="2931040"/>
              <a:chExt cx="5459492" cy="211519"/>
            </a:xfrm>
          </p:grpSpPr>
          <p:cxnSp>
            <p:nvCxnSpPr>
              <p:cNvPr id="96" name="Straight Connector 95">
                <a:extLst>
                  <a:ext uri="{FF2B5EF4-FFF2-40B4-BE49-F238E27FC236}">
                    <a16:creationId xmlns:a16="http://schemas.microsoft.com/office/drawing/2014/main" id="{27C65D78-3E1B-42EF-AFA9-49A5893C88C0}"/>
                  </a:ext>
                </a:extLst>
              </p:cNvPr>
              <p:cNvCxnSpPr>
                <a:cxnSpLocks/>
              </p:cNvCxnSpPr>
              <p:nvPr/>
            </p:nvCxnSpPr>
            <p:spPr>
              <a:xfrm>
                <a:off x="571842" y="2942938"/>
                <a:ext cx="5459492" cy="0"/>
              </a:xfrm>
              <a:prstGeom prst="line">
                <a:avLst/>
              </a:prstGeom>
              <a:noFill/>
              <a:ln w="28575" cap="flat" cmpd="sng" algn="ctr">
                <a:solidFill>
                  <a:schemeClr val="bg2">
                    <a:lumMod val="25000"/>
                  </a:schemeClr>
                </a:solidFill>
                <a:prstDash val="solid"/>
                <a:miter lim="800000"/>
              </a:ln>
              <a:effectLst/>
            </p:spPr>
          </p:cxnSp>
          <p:cxnSp>
            <p:nvCxnSpPr>
              <p:cNvPr id="97" name="Straight Connector 96">
                <a:extLst>
                  <a:ext uri="{FF2B5EF4-FFF2-40B4-BE49-F238E27FC236}">
                    <a16:creationId xmlns:a16="http://schemas.microsoft.com/office/drawing/2014/main" id="{32E1A6D7-861B-4438-8F02-A8A1C07FCE30}"/>
                  </a:ext>
                </a:extLst>
              </p:cNvPr>
              <p:cNvCxnSpPr>
                <a:cxnSpLocks/>
              </p:cNvCxnSpPr>
              <p:nvPr/>
            </p:nvCxnSpPr>
            <p:spPr>
              <a:xfrm flipH="1">
                <a:off x="580415" y="2931040"/>
                <a:ext cx="0" cy="211519"/>
              </a:xfrm>
              <a:prstGeom prst="line">
                <a:avLst/>
              </a:prstGeom>
              <a:noFill/>
              <a:ln w="28575" cap="flat" cmpd="sng" algn="ctr">
                <a:solidFill>
                  <a:schemeClr val="bg2">
                    <a:lumMod val="25000"/>
                  </a:schemeClr>
                </a:solidFill>
                <a:prstDash val="solid"/>
                <a:miter lim="800000"/>
              </a:ln>
              <a:effectLst/>
            </p:spPr>
          </p:cxnSp>
          <p:cxnSp>
            <p:nvCxnSpPr>
              <p:cNvPr id="98" name="Straight Connector 97">
                <a:extLst>
                  <a:ext uri="{FF2B5EF4-FFF2-40B4-BE49-F238E27FC236}">
                    <a16:creationId xmlns:a16="http://schemas.microsoft.com/office/drawing/2014/main" id="{5AC2CAF4-50A8-4D8E-9748-FA879BBFB43E}"/>
                  </a:ext>
                </a:extLst>
              </p:cNvPr>
              <p:cNvCxnSpPr>
                <a:cxnSpLocks/>
              </p:cNvCxnSpPr>
              <p:nvPr/>
            </p:nvCxnSpPr>
            <p:spPr>
              <a:xfrm flipH="1">
                <a:off x="6014759" y="2931040"/>
                <a:ext cx="0" cy="211519"/>
              </a:xfrm>
              <a:prstGeom prst="line">
                <a:avLst/>
              </a:prstGeom>
              <a:noFill/>
              <a:ln w="28575" cap="flat" cmpd="sng" algn="ctr">
                <a:solidFill>
                  <a:schemeClr val="bg2">
                    <a:lumMod val="25000"/>
                  </a:schemeClr>
                </a:solidFill>
                <a:prstDash val="solid"/>
                <a:miter lim="800000"/>
              </a:ln>
              <a:effectLst/>
            </p:spPr>
          </p:cxnSp>
          <p:cxnSp>
            <p:nvCxnSpPr>
              <p:cNvPr id="99" name="Straight Connector 98">
                <a:extLst>
                  <a:ext uri="{FF2B5EF4-FFF2-40B4-BE49-F238E27FC236}">
                    <a16:creationId xmlns:a16="http://schemas.microsoft.com/office/drawing/2014/main" id="{7F25D390-5F93-432E-AE6A-11B3493DBE66}"/>
                  </a:ext>
                </a:extLst>
              </p:cNvPr>
              <p:cNvCxnSpPr>
                <a:cxnSpLocks/>
              </p:cNvCxnSpPr>
              <p:nvPr/>
            </p:nvCxnSpPr>
            <p:spPr>
              <a:xfrm flipH="1">
                <a:off x="1663741" y="2931040"/>
                <a:ext cx="0" cy="211519"/>
              </a:xfrm>
              <a:prstGeom prst="line">
                <a:avLst/>
              </a:prstGeom>
              <a:noFill/>
              <a:ln w="28575" cap="flat" cmpd="sng" algn="ctr">
                <a:solidFill>
                  <a:schemeClr val="bg2">
                    <a:lumMod val="25000"/>
                  </a:schemeClr>
                </a:solidFill>
                <a:prstDash val="solid"/>
                <a:miter lim="800000"/>
              </a:ln>
              <a:effectLst/>
            </p:spPr>
          </p:cxnSp>
          <p:cxnSp>
            <p:nvCxnSpPr>
              <p:cNvPr id="100" name="Straight Connector 99">
                <a:extLst>
                  <a:ext uri="{FF2B5EF4-FFF2-40B4-BE49-F238E27FC236}">
                    <a16:creationId xmlns:a16="http://schemas.microsoft.com/office/drawing/2014/main" id="{5DA48A38-D615-4B8B-93E0-762E390AD6A7}"/>
                  </a:ext>
                </a:extLst>
              </p:cNvPr>
              <p:cNvCxnSpPr>
                <a:cxnSpLocks/>
              </p:cNvCxnSpPr>
              <p:nvPr/>
            </p:nvCxnSpPr>
            <p:spPr>
              <a:xfrm flipH="1">
                <a:off x="2755639" y="2931040"/>
                <a:ext cx="0" cy="211519"/>
              </a:xfrm>
              <a:prstGeom prst="line">
                <a:avLst/>
              </a:prstGeom>
              <a:noFill/>
              <a:ln w="28575" cap="flat" cmpd="sng" algn="ctr">
                <a:solidFill>
                  <a:schemeClr val="bg2">
                    <a:lumMod val="25000"/>
                  </a:schemeClr>
                </a:solidFill>
                <a:prstDash val="solid"/>
                <a:miter lim="800000"/>
              </a:ln>
              <a:effectLst/>
            </p:spPr>
          </p:cxnSp>
          <p:cxnSp>
            <p:nvCxnSpPr>
              <p:cNvPr id="101" name="Straight Connector 100">
                <a:extLst>
                  <a:ext uri="{FF2B5EF4-FFF2-40B4-BE49-F238E27FC236}">
                    <a16:creationId xmlns:a16="http://schemas.microsoft.com/office/drawing/2014/main" id="{D91103BF-D004-40D8-9085-BE36809C782E}"/>
                  </a:ext>
                </a:extLst>
              </p:cNvPr>
              <p:cNvCxnSpPr>
                <a:cxnSpLocks/>
              </p:cNvCxnSpPr>
              <p:nvPr/>
            </p:nvCxnSpPr>
            <p:spPr>
              <a:xfrm flipH="1">
                <a:off x="3847537" y="2931040"/>
                <a:ext cx="0" cy="211519"/>
              </a:xfrm>
              <a:prstGeom prst="line">
                <a:avLst/>
              </a:prstGeom>
              <a:noFill/>
              <a:ln w="28575" cap="flat" cmpd="sng" algn="ctr">
                <a:solidFill>
                  <a:schemeClr val="bg2">
                    <a:lumMod val="25000"/>
                  </a:schemeClr>
                </a:solidFill>
                <a:prstDash val="solid"/>
                <a:miter lim="800000"/>
              </a:ln>
              <a:effectLst/>
            </p:spPr>
          </p:cxnSp>
          <p:cxnSp>
            <p:nvCxnSpPr>
              <p:cNvPr id="102" name="Straight Connector 101">
                <a:extLst>
                  <a:ext uri="{FF2B5EF4-FFF2-40B4-BE49-F238E27FC236}">
                    <a16:creationId xmlns:a16="http://schemas.microsoft.com/office/drawing/2014/main" id="{0EA3FE57-CF3A-49B8-8ADE-95936D1A1C39}"/>
                  </a:ext>
                </a:extLst>
              </p:cNvPr>
              <p:cNvCxnSpPr>
                <a:cxnSpLocks/>
              </p:cNvCxnSpPr>
              <p:nvPr/>
            </p:nvCxnSpPr>
            <p:spPr>
              <a:xfrm flipH="1">
                <a:off x="4939435" y="2931040"/>
                <a:ext cx="0" cy="211519"/>
              </a:xfrm>
              <a:prstGeom prst="line">
                <a:avLst/>
              </a:prstGeom>
              <a:noFill/>
              <a:ln w="28575" cap="flat" cmpd="sng" algn="ctr">
                <a:solidFill>
                  <a:schemeClr val="bg2">
                    <a:lumMod val="25000"/>
                  </a:schemeClr>
                </a:solidFill>
                <a:prstDash val="solid"/>
                <a:miter lim="800000"/>
              </a:ln>
              <a:effectLst/>
            </p:spPr>
          </p:cxnSp>
        </p:grpSp>
        <p:cxnSp>
          <p:nvCxnSpPr>
            <p:cNvPr id="95" name="Straight Connector 94">
              <a:extLst>
                <a:ext uri="{FF2B5EF4-FFF2-40B4-BE49-F238E27FC236}">
                  <a16:creationId xmlns:a16="http://schemas.microsoft.com/office/drawing/2014/main" id="{65F332D1-0005-4C5C-87FD-295777814EEA}"/>
                </a:ext>
              </a:extLst>
            </p:cNvPr>
            <p:cNvCxnSpPr>
              <a:cxnSpLocks/>
            </p:cNvCxnSpPr>
            <p:nvPr/>
          </p:nvCxnSpPr>
          <p:spPr>
            <a:xfrm flipH="1">
              <a:off x="3738737" y="2079029"/>
              <a:ext cx="0" cy="894704"/>
            </a:xfrm>
            <a:prstGeom prst="line">
              <a:avLst/>
            </a:prstGeom>
            <a:noFill/>
            <a:ln w="28575" cap="flat" cmpd="sng" algn="ctr">
              <a:solidFill>
                <a:schemeClr val="bg2">
                  <a:lumMod val="25000"/>
                </a:schemeClr>
              </a:solidFill>
              <a:prstDash val="solid"/>
              <a:miter lim="800000"/>
            </a:ln>
            <a:effectLst/>
          </p:spPr>
        </p:cxnSp>
      </p:grpSp>
      <p:grpSp>
        <p:nvGrpSpPr>
          <p:cNvPr id="103" name="Group 102">
            <a:extLst>
              <a:ext uri="{FF2B5EF4-FFF2-40B4-BE49-F238E27FC236}">
                <a16:creationId xmlns:a16="http://schemas.microsoft.com/office/drawing/2014/main" id="{BA3EB5C7-E653-4DE9-B998-97F4FE6C18D3}"/>
              </a:ext>
            </a:extLst>
          </p:cNvPr>
          <p:cNvGrpSpPr/>
          <p:nvPr/>
        </p:nvGrpSpPr>
        <p:grpSpPr>
          <a:xfrm>
            <a:off x="5882281" y="477830"/>
            <a:ext cx="5628259" cy="365760"/>
            <a:chOff x="5390984" y="466293"/>
            <a:chExt cx="2026440" cy="365760"/>
          </a:xfrm>
          <a:solidFill>
            <a:srgbClr val="00467F"/>
          </a:solidFill>
        </p:grpSpPr>
        <p:sp>
          <p:nvSpPr>
            <p:cNvPr id="104" name="Arrow: Pentagon 103">
              <a:extLst>
                <a:ext uri="{FF2B5EF4-FFF2-40B4-BE49-F238E27FC236}">
                  <a16:creationId xmlns:a16="http://schemas.microsoft.com/office/drawing/2014/main" id="{27CB9618-E05F-46EB-AE6B-1FEEDD267DD1}"/>
                </a:ext>
              </a:extLst>
            </p:cNvPr>
            <p:cNvSpPr/>
            <p:nvPr/>
          </p:nvSpPr>
          <p:spPr>
            <a:xfrm>
              <a:off x="5390984" y="466293"/>
              <a:ext cx="2026440" cy="365760"/>
            </a:xfrm>
            <a:prstGeom prst="homePlate">
              <a:avLst/>
            </a:prstGeom>
            <a:solidFill>
              <a:srgbClr val="26A4FF"/>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5" name="Freeform 48">
              <a:extLst>
                <a:ext uri="{FF2B5EF4-FFF2-40B4-BE49-F238E27FC236}">
                  <a16:creationId xmlns:a16="http://schemas.microsoft.com/office/drawing/2014/main" id="{7885541D-0F13-4473-9687-805792272912}"/>
                </a:ext>
              </a:extLst>
            </p:cNvPr>
            <p:cNvSpPr/>
            <p:nvPr/>
          </p:nvSpPr>
          <p:spPr>
            <a:xfrm>
              <a:off x="5562352" y="538102"/>
              <a:ext cx="1473662" cy="221491"/>
            </a:xfrm>
            <a:custGeom>
              <a:avLst/>
              <a:gdLst>
                <a:gd name="connsiteX0" fmla="*/ 0 w 2563812"/>
                <a:gd name="connsiteY0" fmla="*/ 117193 h 1171932"/>
                <a:gd name="connsiteX1" fmla="*/ 117193 w 2563812"/>
                <a:gd name="connsiteY1" fmla="*/ 0 h 1171932"/>
                <a:gd name="connsiteX2" fmla="*/ 2446619 w 2563812"/>
                <a:gd name="connsiteY2" fmla="*/ 0 h 1171932"/>
                <a:gd name="connsiteX3" fmla="*/ 2563812 w 2563812"/>
                <a:gd name="connsiteY3" fmla="*/ 117193 h 1171932"/>
                <a:gd name="connsiteX4" fmla="*/ 2563812 w 2563812"/>
                <a:gd name="connsiteY4" fmla="*/ 1054739 h 1171932"/>
                <a:gd name="connsiteX5" fmla="*/ 2446619 w 2563812"/>
                <a:gd name="connsiteY5" fmla="*/ 1171932 h 1171932"/>
                <a:gd name="connsiteX6" fmla="*/ 117193 w 2563812"/>
                <a:gd name="connsiteY6" fmla="*/ 1171932 h 1171932"/>
                <a:gd name="connsiteX7" fmla="*/ 0 w 2563812"/>
                <a:gd name="connsiteY7" fmla="*/ 1054739 h 1171932"/>
                <a:gd name="connsiteX8" fmla="*/ 0 w 2563812"/>
                <a:gd name="connsiteY8" fmla="*/ 117193 h 117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12" h="1171932">
                  <a:moveTo>
                    <a:pt x="0" y="117193"/>
                  </a:moveTo>
                  <a:cubicBezTo>
                    <a:pt x="0" y="52469"/>
                    <a:pt x="52469" y="0"/>
                    <a:pt x="117193" y="0"/>
                  </a:cubicBezTo>
                  <a:lnTo>
                    <a:pt x="2446619" y="0"/>
                  </a:lnTo>
                  <a:cubicBezTo>
                    <a:pt x="2511343" y="0"/>
                    <a:pt x="2563812" y="52469"/>
                    <a:pt x="2563812" y="117193"/>
                  </a:cubicBezTo>
                  <a:lnTo>
                    <a:pt x="2563812" y="1054739"/>
                  </a:lnTo>
                  <a:cubicBezTo>
                    <a:pt x="2563812" y="1119463"/>
                    <a:pt x="2511343" y="1171932"/>
                    <a:pt x="2446619" y="1171932"/>
                  </a:cubicBezTo>
                  <a:lnTo>
                    <a:pt x="117193" y="1171932"/>
                  </a:lnTo>
                  <a:cubicBezTo>
                    <a:pt x="52469" y="1171932"/>
                    <a:pt x="0" y="1119463"/>
                    <a:pt x="0" y="1054739"/>
                  </a:cubicBezTo>
                  <a:lnTo>
                    <a:pt x="0" y="117193"/>
                  </a:lnTo>
                  <a:close/>
                </a:path>
              </a:pathLst>
            </a:custGeom>
            <a:noFill/>
            <a:ln w="12700" cap="flat" cmpd="sng" algn="ctr">
              <a:noFill/>
              <a:prstDash val="solid"/>
              <a:miter lim="800000"/>
            </a:ln>
            <a:effectLst/>
          </p:spPr>
          <p:txBody>
            <a:bodyPr spcFirstLastPara="0" vert="horz" wrap="square" lIns="132424" tIns="132424" rIns="132424" bIns="132424" numCol="1" spcCol="1270" anchor="ctr" anchorCtr="0">
              <a:noAutofit/>
            </a:bodyPr>
            <a:lstStyle/>
            <a:p>
              <a:pPr marL="0" marR="0" lvl="0" indent="0" algn="ctr" defTabSz="566724" rtl="0" eaLnBrk="1" fontAlgn="auto" latinLnBrk="0" hangingPunct="1">
                <a:lnSpc>
                  <a:spcPct val="90000"/>
                </a:lnSpc>
                <a:spcBef>
                  <a:spcPts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Placebo</a:t>
              </a:r>
              <a:endParaRPr kumimoji="0" lang="en-US" sz="1400" b="0" i="0" u="none" strike="noStrike" kern="0" cap="none" spc="0" normalizeH="0" baseline="30000" noProof="0" dirty="0">
                <a:ln>
                  <a:noFill/>
                </a:ln>
                <a:solidFill>
                  <a:prstClr val="white"/>
                </a:solidFill>
                <a:effectLst/>
                <a:uLnTx/>
                <a:uFillTx/>
                <a:latin typeface="Calibri" panose="020F0502020204030204"/>
                <a:ea typeface="+mn-ea"/>
                <a:cs typeface="+mn-cs"/>
              </a:endParaRPr>
            </a:p>
          </p:txBody>
        </p:sp>
      </p:grpSp>
      <p:grpSp>
        <p:nvGrpSpPr>
          <p:cNvPr id="106" name="Group 105">
            <a:extLst>
              <a:ext uri="{FF2B5EF4-FFF2-40B4-BE49-F238E27FC236}">
                <a16:creationId xmlns:a16="http://schemas.microsoft.com/office/drawing/2014/main" id="{037CED12-CBE1-4018-B169-06BEA75BD100}"/>
              </a:ext>
            </a:extLst>
          </p:cNvPr>
          <p:cNvGrpSpPr/>
          <p:nvPr/>
        </p:nvGrpSpPr>
        <p:grpSpPr>
          <a:xfrm>
            <a:off x="5892722" y="907616"/>
            <a:ext cx="5610041" cy="365760"/>
            <a:chOff x="5384223" y="896079"/>
            <a:chExt cx="1977722" cy="365760"/>
          </a:xfrm>
          <a:solidFill>
            <a:schemeClr val="accent1"/>
          </a:solidFill>
        </p:grpSpPr>
        <p:sp>
          <p:nvSpPr>
            <p:cNvPr id="107" name="Arrow: Pentagon 106">
              <a:extLst>
                <a:ext uri="{FF2B5EF4-FFF2-40B4-BE49-F238E27FC236}">
                  <a16:creationId xmlns:a16="http://schemas.microsoft.com/office/drawing/2014/main" id="{85969F85-EE4B-4DB5-BBAD-DBF558D56BFE}"/>
                </a:ext>
              </a:extLst>
            </p:cNvPr>
            <p:cNvSpPr/>
            <p:nvPr/>
          </p:nvSpPr>
          <p:spPr>
            <a:xfrm>
              <a:off x="5384223" y="896079"/>
              <a:ext cx="1977722" cy="365760"/>
            </a:xfrm>
            <a:prstGeom prst="homePlate">
              <a:avLst/>
            </a:prstGeom>
            <a:noFill/>
            <a:ln w="38100" cap="flat" cmpd="sng" algn="ctr">
              <a:solidFill>
                <a:srgbClr val="0B2E4C"/>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8" name="Freeform 48">
              <a:extLst>
                <a:ext uri="{FF2B5EF4-FFF2-40B4-BE49-F238E27FC236}">
                  <a16:creationId xmlns:a16="http://schemas.microsoft.com/office/drawing/2014/main" id="{B892C9BE-31E0-4C8B-A1DC-7526CA452500}"/>
                </a:ext>
              </a:extLst>
            </p:cNvPr>
            <p:cNvSpPr/>
            <p:nvPr/>
          </p:nvSpPr>
          <p:spPr>
            <a:xfrm>
              <a:off x="5510401" y="991216"/>
              <a:ext cx="1584239" cy="171911"/>
            </a:xfrm>
            <a:custGeom>
              <a:avLst/>
              <a:gdLst>
                <a:gd name="connsiteX0" fmla="*/ 0 w 2563812"/>
                <a:gd name="connsiteY0" fmla="*/ 117193 h 1171932"/>
                <a:gd name="connsiteX1" fmla="*/ 117193 w 2563812"/>
                <a:gd name="connsiteY1" fmla="*/ 0 h 1171932"/>
                <a:gd name="connsiteX2" fmla="*/ 2446619 w 2563812"/>
                <a:gd name="connsiteY2" fmla="*/ 0 h 1171932"/>
                <a:gd name="connsiteX3" fmla="*/ 2563812 w 2563812"/>
                <a:gd name="connsiteY3" fmla="*/ 117193 h 1171932"/>
                <a:gd name="connsiteX4" fmla="*/ 2563812 w 2563812"/>
                <a:gd name="connsiteY4" fmla="*/ 1054739 h 1171932"/>
                <a:gd name="connsiteX5" fmla="*/ 2446619 w 2563812"/>
                <a:gd name="connsiteY5" fmla="*/ 1171932 h 1171932"/>
                <a:gd name="connsiteX6" fmla="*/ 117193 w 2563812"/>
                <a:gd name="connsiteY6" fmla="*/ 1171932 h 1171932"/>
                <a:gd name="connsiteX7" fmla="*/ 0 w 2563812"/>
                <a:gd name="connsiteY7" fmla="*/ 1054739 h 1171932"/>
                <a:gd name="connsiteX8" fmla="*/ 0 w 2563812"/>
                <a:gd name="connsiteY8" fmla="*/ 117193 h 117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12" h="1171932">
                  <a:moveTo>
                    <a:pt x="0" y="117193"/>
                  </a:moveTo>
                  <a:cubicBezTo>
                    <a:pt x="0" y="52469"/>
                    <a:pt x="52469" y="0"/>
                    <a:pt x="117193" y="0"/>
                  </a:cubicBezTo>
                  <a:lnTo>
                    <a:pt x="2446619" y="0"/>
                  </a:lnTo>
                  <a:cubicBezTo>
                    <a:pt x="2511343" y="0"/>
                    <a:pt x="2563812" y="52469"/>
                    <a:pt x="2563812" y="117193"/>
                  </a:cubicBezTo>
                  <a:lnTo>
                    <a:pt x="2563812" y="1054739"/>
                  </a:lnTo>
                  <a:cubicBezTo>
                    <a:pt x="2563812" y="1119463"/>
                    <a:pt x="2511343" y="1171932"/>
                    <a:pt x="2446619" y="1171932"/>
                  </a:cubicBezTo>
                  <a:lnTo>
                    <a:pt x="117193" y="1171932"/>
                  </a:lnTo>
                  <a:cubicBezTo>
                    <a:pt x="52469" y="1171932"/>
                    <a:pt x="0" y="1119463"/>
                    <a:pt x="0" y="1054739"/>
                  </a:cubicBezTo>
                  <a:lnTo>
                    <a:pt x="0" y="117193"/>
                  </a:lnTo>
                  <a:close/>
                </a:path>
              </a:pathLst>
            </a:custGeom>
            <a:noFill/>
            <a:ln w="12700" cap="flat" cmpd="sng" algn="ctr">
              <a:noFill/>
              <a:prstDash val="solid"/>
              <a:miter lim="800000"/>
            </a:ln>
            <a:effectLst/>
          </p:spPr>
          <p:txBody>
            <a:bodyPr spcFirstLastPara="0" vert="horz" wrap="square" lIns="132424" tIns="132424" rIns="132424" bIns="132424" numCol="1" spcCol="1270" anchor="ctr" anchorCtr="0">
              <a:noAutofit/>
            </a:bodyPr>
            <a:lstStyle/>
            <a:p>
              <a:pPr marL="0" marR="0" lvl="0" indent="0" algn="ctr" defTabSz="566724" rtl="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a:ln>
                    <a:noFill/>
                  </a:ln>
                  <a:solidFill>
                    <a:srgbClr val="0B2E4C"/>
                  </a:solidFill>
                  <a:effectLst/>
                  <a:uLnTx/>
                  <a:uFillTx/>
                  <a:latin typeface="Calibri" panose="020F0502020204030204"/>
                  <a:ea typeface="+mn-ea"/>
                  <a:cs typeface="+mn-cs"/>
                </a:rPr>
                <a:t>200 mg milvexian BID</a:t>
              </a:r>
              <a:r>
                <a:rPr kumimoji="0" lang="en-US" sz="1200" b="1" i="0" u="none" strike="noStrike" kern="0" cap="none" spc="0" normalizeH="0" baseline="30000" noProof="0" dirty="0">
                  <a:ln>
                    <a:noFill/>
                  </a:ln>
                  <a:solidFill>
                    <a:srgbClr val="0B2E4C"/>
                  </a:solidFill>
                  <a:effectLst/>
                  <a:uLnTx/>
                  <a:uFillTx/>
                  <a:latin typeface="Calibri" panose="020F0502020204030204"/>
                  <a:ea typeface="+mn-ea"/>
                  <a:cs typeface="+mn-cs"/>
                </a:rPr>
                <a:t>‡</a:t>
              </a:r>
              <a:endParaRPr kumimoji="0" lang="en-US" sz="1200" b="0" i="0" u="none" strike="noStrike" kern="0" cap="none" spc="0" normalizeH="0" baseline="30000" noProof="0" dirty="0">
                <a:ln>
                  <a:noFill/>
                </a:ln>
                <a:solidFill>
                  <a:srgbClr val="0B2E4C"/>
                </a:solidFill>
                <a:effectLst/>
                <a:uLnTx/>
                <a:uFillTx/>
                <a:latin typeface="Calibri" panose="020F0502020204030204"/>
                <a:ea typeface="+mn-ea"/>
                <a:cs typeface="+mn-cs"/>
              </a:endParaRPr>
            </a:p>
          </p:txBody>
        </p:sp>
      </p:grpSp>
      <p:grpSp>
        <p:nvGrpSpPr>
          <p:cNvPr id="109" name="Group 108">
            <a:extLst>
              <a:ext uri="{FF2B5EF4-FFF2-40B4-BE49-F238E27FC236}">
                <a16:creationId xmlns:a16="http://schemas.microsoft.com/office/drawing/2014/main" id="{B0B7E75D-FB66-41AE-8221-19205155A67F}"/>
              </a:ext>
            </a:extLst>
          </p:cNvPr>
          <p:cNvGrpSpPr/>
          <p:nvPr/>
        </p:nvGrpSpPr>
        <p:grpSpPr>
          <a:xfrm>
            <a:off x="5892719" y="1337402"/>
            <a:ext cx="5610039" cy="365760"/>
            <a:chOff x="5384222" y="1325865"/>
            <a:chExt cx="1966843" cy="365760"/>
          </a:xfrm>
          <a:noFill/>
        </p:grpSpPr>
        <p:sp>
          <p:nvSpPr>
            <p:cNvPr id="110" name="Arrow: Pentagon 109">
              <a:extLst>
                <a:ext uri="{FF2B5EF4-FFF2-40B4-BE49-F238E27FC236}">
                  <a16:creationId xmlns:a16="http://schemas.microsoft.com/office/drawing/2014/main" id="{29841610-84CB-4D5B-A7C5-E0AC8FAA748D}"/>
                </a:ext>
              </a:extLst>
            </p:cNvPr>
            <p:cNvSpPr/>
            <p:nvPr/>
          </p:nvSpPr>
          <p:spPr>
            <a:xfrm>
              <a:off x="5384222" y="1325865"/>
              <a:ext cx="1966843" cy="365760"/>
            </a:xfrm>
            <a:prstGeom prst="homePlate">
              <a:avLst/>
            </a:prstGeom>
            <a:grpFill/>
            <a:ln w="38100" cap="flat" cmpd="sng" algn="ctr">
              <a:solidFill>
                <a:srgbClr val="0B2E4C"/>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AE1022"/>
                </a:solidFill>
                <a:effectLst/>
                <a:uLnTx/>
                <a:uFillTx/>
                <a:latin typeface="Calibri" panose="020F0502020204030204"/>
                <a:ea typeface="+mn-ea"/>
                <a:cs typeface="+mn-cs"/>
              </a:endParaRPr>
            </a:p>
          </p:txBody>
        </p:sp>
        <p:sp>
          <p:nvSpPr>
            <p:cNvPr id="111" name="Freeform 48">
              <a:extLst>
                <a:ext uri="{FF2B5EF4-FFF2-40B4-BE49-F238E27FC236}">
                  <a16:creationId xmlns:a16="http://schemas.microsoft.com/office/drawing/2014/main" id="{04322409-E11E-49B8-A605-5771EFD6B34F}"/>
                </a:ext>
              </a:extLst>
            </p:cNvPr>
            <p:cNvSpPr/>
            <p:nvPr/>
          </p:nvSpPr>
          <p:spPr>
            <a:xfrm>
              <a:off x="5536917" y="1398574"/>
              <a:ext cx="1540581" cy="221491"/>
            </a:xfrm>
            <a:custGeom>
              <a:avLst/>
              <a:gdLst>
                <a:gd name="connsiteX0" fmla="*/ 0 w 2563812"/>
                <a:gd name="connsiteY0" fmla="*/ 117193 h 1171932"/>
                <a:gd name="connsiteX1" fmla="*/ 117193 w 2563812"/>
                <a:gd name="connsiteY1" fmla="*/ 0 h 1171932"/>
                <a:gd name="connsiteX2" fmla="*/ 2446619 w 2563812"/>
                <a:gd name="connsiteY2" fmla="*/ 0 h 1171932"/>
                <a:gd name="connsiteX3" fmla="*/ 2563812 w 2563812"/>
                <a:gd name="connsiteY3" fmla="*/ 117193 h 1171932"/>
                <a:gd name="connsiteX4" fmla="*/ 2563812 w 2563812"/>
                <a:gd name="connsiteY4" fmla="*/ 1054739 h 1171932"/>
                <a:gd name="connsiteX5" fmla="*/ 2446619 w 2563812"/>
                <a:gd name="connsiteY5" fmla="*/ 1171932 h 1171932"/>
                <a:gd name="connsiteX6" fmla="*/ 117193 w 2563812"/>
                <a:gd name="connsiteY6" fmla="*/ 1171932 h 1171932"/>
                <a:gd name="connsiteX7" fmla="*/ 0 w 2563812"/>
                <a:gd name="connsiteY7" fmla="*/ 1054739 h 1171932"/>
                <a:gd name="connsiteX8" fmla="*/ 0 w 2563812"/>
                <a:gd name="connsiteY8" fmla="*/ 117193 h 117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12" h="1171932">
                  <a:moveTo>
                    <a:pt x="0" y="117193"/>
                  </a:moveTo>
                  <a:cubicBezTo>
                    <a:pt x="0" y="52469"/>
                    <a:pt x="52469" y="0"/>
                    <a:pt x="117193" y="0"/>
                  </a:cubicBezTo>
                  <a:lnTo>
                    <a:pt x="2446619" y="0"/>
                  </a:lnTo>
                  <a:cubicBezTo>
                    <a:pt x="2511343" y="0"/>
                    <a:pt x="2563812" y="52469"/>
                    <a:pt x="2563812" y="117193"/>
                  </a:cubicBezTo>
                  <a:lnTo>
                    <a:pt x="2563812" y="1054739"/>
                  </a:lnTo>
                  <a:cubicBezTo>
                    <a:pt x="2563812" y="1119463"/>
                    <a:pt x="2511343" y="1171932"/>
                    <a:pt x="2446619" y="1171932"/>
                  </a:cubicBezTo>
                  <a:lnTo>
                    <a:pt x="117193" y="1171932"/>
                  </a:lnTo>
                  <a:cubicBezTo>
                    <a:pt x="52469" y="1171932"/>
                    <a:pt x="0" y="1119463"/>
                    <a:pt x="0" y="1054739"/>
                  </a:cubicBezTo>
                  <a:lnTo>
                    <a:pt x="0" y="117193"/>
                  </a:lnTo>
                  <a:close/>
                </a:path>
              </a:pathLst>
            </a:custGeom>
            <a:grpFill/>
            <a:ln w="38100" cap="flat" cmpd="sng" algn="ctr">
              <a:noFill/>
              <a:prstDash val="solid"/>
              <a:miter lim="800000"/>
            </a:ln>
            <a:effectLst/>
          </p:spPr>
          <p:txBody>
            <a:bodyPr spcFirstLastPara="0" vert="horz" wrap="square" lIns="132424" tIns="132424" rIns="132424" bIns="132424" numCol="1" spcCol="1270" anchor="ctr" anchorCtr="0">
              <a:noAutofit/>
            </a:bodyPr>
            <a:lstStyle/>
            <a:p>
              <a:pPr marL="0" marR="0" lvl="0" indent="0" algn="ctr" defTabSz="566724" rtl="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a:ln>
                    <a:noFill/>
                  </a:ln>
                  <a:solidFill>
                    <a:srgbClr val="0B2E4C"/>
                  </a:solidFill>
                  <a:effectLst/>
                  <a:uLnTx/>
                  <a:uFillTx/>
                  <a:latin typeface="Calibri" panose="020F0502020204030204"/>
                  <a:ea typeface="+mn-ea"/>
                  <a:cs typeface="+mn-cs"/>
                </a:rPr>
                <a:t>100 mg milvexian BID</a:t>
              </a:r>
              <a:endParaRPr kumimoji="0" lang="en-US" sz="1200" b="0" i="0" u="none" strike="noStrike" kern="0" cap="none" spc="0" normalizeH="0" baseline="30000" noProof="0" dirty="0">
                <a:ln>
                  <a:noFill/>
                </a:ln>
                <a:solidFill>
                  <a:srgbClr val="0B2E4C"/>
                </a:solidFill>
                <a:effectLst/>
                <a:uLnTx/>
                <a:uFillTx/>
                <a:latin typeface="Calibri" panose="020F0502020204030204"/>
                <a:ea typeface="+mn-ea"/>
                <a:cs typeface="+mn-cs"/>
              </a:endParaRPr>
            </a:p>
          </p:txBody>
        </p:sp>
      </p:grpSp>
      <p:grpSp>
        <p:nvGrpSpPr>
          <p:cNvPr id="112" name="Group 111">
            <a:extLst>
              <a:ext uri="{FF2B5EF4-FFF2-40B4-BE49-F238E27FC236}">
                <a16:creationId xmlns:a16="http://schemas.microsoft.com/office/drawing/2014/main" id="{249669C2-B301-4BB5-B1FF-613C7891F309}"/>
              </a:ext>
            </a:extLst>
          </p:cNvPr>
          <p:cNvGrpSpPr/>
          <p:nvPr/>
        </p:nvGrpSpPr>
        <p:grpSpPr>
          <a:xfrm>
            <a:off x="5892718" y="1767188"/>
            <a:ext cx="5610033" cy="365760"/>
            <a:chOff x="5338202" y="1755651"/>
            <a:chExt cx="2022488" cy="365760"/>
          </a:xfrm>
          <a:noFill/>
        </p:grpSpPr>
        <p:sp>
          <p:nvSpPr>
            <p:cNvPr id="113" name="Arrow: Pentagon 112">
              <a:extLst>
                <a:ext uri="{FF2B5EF4-FFF2-40B4-BE49-F238E27FC236}">
                  <a16:creationId xmlns:a16="http://schemas.microsoft.com/office/drawing/2014/main" id="{BF2E33AA-42AE-4E7F-A353-FE07226859A4}"/>
                </a:ext>
              </a:extLst>
            </p:cNvPr>
            <p:cNvSpPr/>
            <p:nvPr/>
          </p:nvSpPr>
          <p:spPr>
            <a:xfrm>
              <a:off x="5338202" y="1755651"/>
              <a:ext cx="2022488" cy="365760"/>
            </a:xfrm>
            <a:prstGeom prst="homePlate">
              <a:avLst/>
            </a:prstGeom>
            <a:grpFill/>
            <a:ln w="38100" cap="flat" cmpd="sng" algn="ctr">
              <a:solidFill>
                <a:srgbClr val="0B2E4C"/>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AE1022"/>
                </a:solidFill>
                <a:effectLst/>
                <a:uLnTx/>
                <a:uFillTx/>
                <a:latin typeface="Calibri" panose="020F0502020204030204"/>
                <a:ea typeface="+mn-ea"/>
                <a:cs typeface="+mn-cs"/>
              </a:endParaRPr>
            </a:p>
          </p:txBody>
        </p:sp>
        <p:sp>
          <p:nvSpPr>
            <p:cNvPr id="114" name="Freeform 48">
              <a:extLst>
                <a:ext uri="{FF2B5EF4-FFF2-40B4-BE49-F238E27FC236}">
                  <a16:creationId xmlns:a16="http://schemas.microsoft.com/office/drawing/2014/main" id="{393A39D9-33A4-4C54-9856-144985DBD413}"/>
                </a:ext>
              </a:extLst>
            </p:cNvPr>
            <p:cNvSpPr/>
            <p:nvPr/>
          </p:nvSpPr>
          <p:spPr>
            <a:xfrm>
              <a:off x="5568734" y="1829005"/>
              <a:ext cx="1473662" cy="221491"/>
            </a:xfrm>
            <a:custGeom>
              <a:avLst/>
              <a:gdLst>
                <a:gd name="connsiteX0" fmla="*/ 0 w 2563812"/>
                <a:gd name="connsiteY0" fmla="*/ 117193 h 1171932"/>
                <a:gd name="connsiteX1" fmla="*/ 117193 w 2563812"/>
                <a:gd name="connsiteY1" fmla="*/ 0 h 1171932"/>
                <a:gd name="connsiteX2" fmla="*/ 2446619 w 2563812"/>
                <a:gd name="connsiteY2" fmla="*/ 0 h 1171932"/>
                <a:gd name="connsiteX3" fmla="*/ 2563812 w 2563812"/>
                <a:gd name="connsiteY3" fmla="*/ 117193 h 1171932"/>
                <a:gd name="connsiteX4" fmla="*/ 2563812 w 2563812"/>
                <a:gd name="connsiteY4" fmla="*/ 1054739 h 1171932"/>
                <a:gd name="connsiteX5" fmla="*/ 2446619 w 2563812"/>
                <a:gd name="connsiteY5" fmla="*/ 1171932 h 1171932"/>
                <a:gd name="connsiteX6" fmla="*/ 117193 w 2563812"/>
                <a:gd name="connsiteY6" fmla="*/ 1171932 h 1171932"/>
                <a:gd name="connsiteX7" fmla="*/ 0 w 2563812"/>
                <a:gd name="connsiteY7" fmla="*/ 1054739 h 1171932"/>
                <a:gd name="connsiteX8" fmla="*/ 0 w 2563812"/>
                <a:gd name="connsiteY8" fmla="*/ 117193 h 117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12" h="1171932">
                  <a:moveTo>
                    <a:pt x="0" y="117193"/>
                  </a:moveTo>
                  <a:cubicBezTo>
                    <a:pt x="0" y="52469"/>
                    <a:pt x="52469" y="0"/>
                    <a:pt x="117193" y="0"/>
                  </a:cubicBezTo>
                  <a:lnTo>
                    <a:pt x="2446619" y="0"/>
                  </a:lnTo>
                  <a:cubicBezTo>
                    <a:pt x="2511343" y="0"/>
                    <a:pt x="2563812" y="52469"/>
                    <a:pt x="2563812" y="117193"/>
                  </a:cubicBezTo>
                  <a:lnTo>
                    <a:pt x="2563812" y="1054739"/>
                  </a:lnTo>
                  <a:cubicBezTo>
                    <a:pt x="2563812" y="1119463"/>
                    <a:pt x="2511343" y="1171932"/>
                    <a:pt x="2446619" y="1171932"/>
                  </a:cubicBezTo>
                  <a:lnTo>
                    <a:pt x="117193" y="1171932"/>
                  </a:lnTo>
                  <a:cubicBezTo>
                    <a:pt x="52469" y="1171932"/>
                    <a:pt x="0" y="1119463"/>
                    <a:pt x="0" y="1054739"/>
                  </a:cubicBezTo>
                  <a:lnTo>
                    <a:pt x="0" y="117193"/>
                  </a:lnTo>
                  <a:close/>
                </a:path>
              </a:pathLst>
            </a:custGeom>
            <a:grpFill/>
            <a:ln w="38100" cap="flat" cmpd="sng" algn="ctr">
              <a:noFill/>
              <a:prstDash val="solid"/>
              <a:miter lim="800000"/>
            </a:ln>
            <a:effectLst/>
          </p:spPr>
          <p:txBody>
            <a:bodyPr spcFirstLastPara="0" vert="horz" wrap="square" lIns="132424" tIns="132424" rIns="132424" bIns="132424" numCol="1" spcCol="1270" anchor="ctr" anchorCtr="0">
              <a:noAutofit/>
            </a:bodyPr>
            <a:lstStyle/>
            <a:p>
              <a:pPr marL="0" marR="0" lvl="0" indent="0" algn="ctr" defTabSz="566724" rtl="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a:ln>
                    <a:noFill/>
                  </a:ln>
                  <a:solidFill>
                    <a:srgbClr val="0B2E4C"/>
                  </a:solidFill>
                  <a:effectLst/>
                  <a:uLnTx/>
                  <a:uFillTx/>
                  <a:latin typeface="Calibri" panose="020F0502020204030204"/>
                  <a:ea typeface="+mn-ea"/>
                  <a:cs typeface="+mn-cs"/>
                </a:rPr>
                <a:t>50 mg milvexian BID</a:t>
              </a:r>
              <a:endParaRPr kumimoji="0" lang="en-US" sz="1200" b="0" i="0" u="none" strike="noStrike" kern="0" cap="none" spc="0" normalizeH="0" baseline="30000" noProof="0" dirty="0">
                <a:ln>
                  <a:noFill/>
                </a:ln>
                <a:solidFill>
                  <a:srgbClr val="0B2E4C"/>
                </a:solidFill>
                <a:effectLst/>
                <a:uLnTx/>
                <a:uFillTx/>
                <a:latin typeface="Calibri" panose="020F0502020204030204"/>
                <a:ea typeface="+mn-ea"/>
                <a:cs typeface="+mn-cs"/>
              </a:endParaRPr>
            </a:p>
          </p:txBody>
        </p:sp>
      </p:grpSp>
      <p:grpSp>
        <p:nvGrpSpPr>
          <p:cNvPr id="115" name="Group 114">
            <a:extLst>
              <a:ext uri="{FF2B5EF4-FFF2-40B4-BE49-F238E27FC236}">
                <a16:creationId xmlns:a16="http://schemas.microsoft.com/office/drawing/2014/main" id="{9A7468AB-7D4C-46D8-AB2B-786E14754E01}"/>
              </a:ext>
            </a:extLst>
          </p:cNvPr>
          <p:cNvGrpSpPr/>
          <p:nvPr/>
        </p:nvGrpSpPr>
        <p:grpSpPr>
          <a:xfrm>
            <a:off x="5883869" y="2196974"/>
            <a:ext cx="5618881" cy="365760"/>
            <a:chOff x="5376528" y="2185437"/>
            <a:chExt cx="1978659" cy="365760"/>
          </a:xfrm>
          <a:noFill/>
        </p:grpSpPr>
        <p:sp>
          <p:nvSpPr>
            <p:cNvPr id="116" name="Arrow: Pentagon 115">
              <a:extLst>
                <a:ext uri="{FF2B5EF4-FFF2-40B4-BE49-F238E27FC236}">
                  <a16:creationId xmlns:a16="http://schemas.microsoft.com/office/drawing/2014/main" id="{B3F37BBF-5F99-4A77-8D83-84C02459FCF0}"/>
                </a:ext>
              </a:extLst>
            </p:cNvPr>
            <p:cNvSpPr/>
            <p:nvPr/>
          </p:nvSpPr>
          <p:spPr>
            <a:xfrm>
              <a:off x="5376528" y="2185437"/>
              <a:ext cx="1978659" cy="365760"/>
            </a:xfrm>
            <a:prstGeom prst="homePlate">
              <a:avLst/>
            </a:prstGeom>
            <a:grpFill/>
            <a:ln w="38100" cap="flat" cmpd="sng" algn="ctr">
              <a:solidFill>
                <a:srgbClr val="0B2E4C"/>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AE1022"/>
                </a:solidFill>
                <a:effectLst/>
                <a:uLnTx/>
                <a:uFillTx/>
                <a:latin typeface="Calibri" panose="020F0502020204030204"/>
                <a:ea typeface="+mn-ea"/>
                <a:cs typeface="+mn-cs"/>
              </a:endParaRPr>
            </a:p>
          </p:txBody>
        </p:sp>
        <p:sp>
          <p:nvSpPr>
            <p:cNvPr id="117" name="Freeform 48">
              <a:extLst>
                <a:ext uri="{FF2B5EF4-FFF2-40B4-BE49-F238E27FC236}">
                  <a16:creationId xmlns:a16="http://schemas.microsoft.com/office/drawing/2014/main" id="{61ECFB91-280E-477F-A8A2-21BEDB82A60C}"/>
                </a:ext>
              </a:extLst>
            </p:cNvPr>
            <p:cNvSpPr/>
            <p:nvPr/>
          </p:nvSpPr>
          <p:spPr>
            <a:xfrm>
              <a:off x="5580659" y="2264502"/>
              <a:ext cx="1473662" cy="221491"/>
            </a:xfrm>
            <a:custGeom>
              <a:avLst/>
              <a:gdLst>
                <a:gd name="connsiteX0" fmla="*/ 0 w 2563812"/>
                <a:gd name="connsiteY0" fmla="*/ 117193 h 1171932"/>
                <a:gd name="connsiteX1" fmla="*/ 117193 w 2563812"/>
                <a:gd name="connsiteY1" fmla="*/ 0 h 1171932"/>
                <a:gd name="connsiteX2" fmla="*/ 2446619 w 2563812"/>
                <a:gd name="connsiteY2" fmla="*/ 0 h 1171932"/>
                <a:gd name="connsiteX3" fmla="*/ 2563812 w 2563812"/>
                <a:gd name="connsiteY3" fmla="*/ 117193 h 1171932"/>
                <a:gd name="connsiteX4" fmla="*/ 2563812 w 2563812"/>
                <a:gd name="connsiteY4" fmla="*/ 1054739 h 1171932"/>
                <a:gd name="connsiteX5" fmla="*/ 2446619 w 2563812"/>
                <a:gd name="connsiteY5" fmla="*/ 1171932 h 1171932"/>
                <a:gd name="connsiteX6" fmla="*/ 117193 w 2563812"/>
                <a:gd name="connsiteY6" fmla="*/ 1171932 h 1171932"/>
                <a:gd name="connsiteX7" fmla="*/ 0 w 2563812"/>
                <a:gd name="connsiteY7" fmla="*/ 1054739 h 1171932"/>
                <a:gd name="connsiteX8" fmla="*/ 0 w 2563812"/>
                <a:gd name="connsiteY8" fmla="*/ 117193 h 117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12" h="1171932">
                  <a:moveTo>
                    <a:pt x="0" y="117193"/>
                  </a:moveTo>
                  <a:cubicBezTo>
                    <a:pt x="0" y="52469"/>
                    <a:pt x="52469" y="0"/>
                    <a:pt x="117193" y="0"/>
                  </a:cubicBezTo>
                  <a:lnTo>
                    <a:pt x="2446619" y="0"/>
                  </a:lnTo>
                  <a:cubicBezTo>
                    <a:pt x="2511343" y="0"/>
                    <a:pt x="2563812" y="52469"/>
                    <a:pt x="2563812" y="117193"/>
                  </a:cubicBezTo>
                  <a:lnTo>
                    <a:pt x="2563812" y="1054739"/>
                  </a:lnTo>
                  <a:cubicBezTo>
                    <a:pt x="2563812" y="1119463"/>
                    <a:pt x="2511343" y="1171932"/>
                    <a:pt x="2446619" y="1171932"/>
                  </a:cubicBezTo>
                  <a:lnTo>
                    <a:pt x="117193" y="1171932"/>
                  </a:lnTo>
                  <a:cubicBezTo>
                    <a:pt x="52469" y="1171932"/>
                    <a:pt x="0" y="1119463"/>
                    <a:pt x="0" y="1054739"/>
                  </a:cubicBezTo>
                  <a:lnTo>
                    <a:pt x="0" y="117193"/>
                  </a:lnTo>
                  <a:close/>
                </a:path>
              </a:pathLst>
            </a:custGeom>
            <a:grpFill/>
            <a:ln w="38100" cap="flat" cmpd="sng" algn="ctr">
              <a:noFill/>
              <a:prstDash val="solid"/>
              <a:miter lim="800000"/>
            </a:ln>
            <a:effectLst/>
          </p:spPr>
          <p:txBody>
            <a:bodyPr spcFirstLastPara="0" vert="horz" wrap="square" lIns="132424" tIns="132424" rIns="132424" bIns="132424" numCol="1" spcCol="1270" anchor="ctr" anchorCtr="0">
              <a:noAutofit/>
            </a:bodyPr>
            <a:lstStyle/>
            <a:p>
              <a:pPr marL="0" marR="0" lvl="0" indent="0" algn="ctr" defTabSz="566724" rtl="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a:ln>
                    <a:noFill/>
                  </a:ln>
                  <a:solidFill>
                    <a:srgbClr val="0B2E4C"/>
                  </a:solidFill>
                  <a:effectLst/>
                  <a:uLnTx/>
                  <a:uFillTx/>
                  <a:latin typeface="Calibri" panose="020F0502020204030204"/>
                  <a:ea typeface="+mn-ea"/>
                  <a:cs typeface="+mn-cs"/>
                </a:rPr>
                <a:t>25 mg milvexian BID</a:t>
              </a:r>
              <a:endParaRPr kumimoji="0" lang="en-US" sz="1200" b="0" i="0" u="none" strike="noStrike" kern="0" cap="none" spc="0" normalizeH="0" baseline="30000" noProof="0" dirty="0">
                <a:ln>
                  <a:noFill/>
                </a:ln>
                <a:solidFill>
                  <a:srgbClr val="0B2E4C"/>
                </a:solidFill>
                <a:effectLst/>
                <a:uLnTx/>
                <a:uFillTx/>
                <a:latin typeface="Calibri" panose="020F0502020204030204"/>
                <a:ea typeface="+mn-ea"/>
                <a:cs typeface="+mn-cs"/>
              </a:endParaRPr>
            </a:p>
          </p:txBody>
        </p:sp>
      </p:grpSp>
      <p:grpSp>
        <p:nvGrpSpPr>
          <p:cNvPr id="118" name="Group 117">
            <a:extLst>
              <a:ext uri="{FF2B5EF4-FFF2-40B4-BE49-F238E27FC236}">
                <a16:creationId xmlns:a16="http://schemas.microsoft.com/office/drawing/2014/main" id="{F0CD5B56-3DB6-4F26-B0C0-9FA9C1924B9C}"/>
              </a:ext>
            </a:extLst>
          </p:cNvPr>
          <p:cNvGrpSpPr/>
          <p:nvPr/>
        </p:nvGrpSpPr>
        <p:grpSpPr>
          <a:xfrm>
            <a:off x="5892717" y="2617084"/>
            <a:ext cx="5618881" cy="365760"/>
            <a:chOff x="6458579" y="3451844"/>
            <a:chExt cx="2015474" cy="365760"/>
          </a:xfrm>
          <a:noFill/>
        </p:grpSpPr>
        <p:sp>
          <p:nvSpPr>
            <p:cNvPr id="119" name="Arrow: Pentagon 118">
              <a:extLst>
                <a:ext uri="{FF2B5EF4-FFF2-40B4-BE49-F238E27FC236}">
                  <a16:creationId xmlns:a16="http://schemas.microsoft.com/office/drawing/2014/main" id="{EC929979-6691-4789-AA1F-850B7473D60F}"/>
                </a:ext>
              </a:extLst>
            </p:cNvPr>
            <p:cNvSpPr/>
            <p:nvPr/>
          </p:nvSpPr>
          <p:spPr>
            <a:xfrm>
              <a:off x="6458579" y="3451844"/>
              <a:ext cx="2015474" cy="365760"/>
            </a:xfrm>
            <a:prstGeom prst="homePlate">
              <a:avLst/>
            </a:prstGeom>
            <a:grpFill/>
            <a:ln w="38100" cap="flat" cmpd="sng" algn="ctr">
              <a:solidFill>
                <a:srgbClr val="00477F"/>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AE1022"/>
                </a:solidFill>
                <a:effectLst/>
                <a:uLnTx/>
                <a:uFillTx/>
                <a:latin typeface="Calibri" panose="020F0502020204030204"/>
                <a:ea typeface="+mn-ea"/>
                <a:cs typeface="+mn-cs"/>
              </a:endParaRPr>
            </a:p>
          </p:txBody>
        </p:sp>
        <p:sp>
          <p:nvSpPr>
            <p:cNvPr id="120" name="Freeform 48">
              <a:extLst>
                <a:ext uri="{FF2B5EF4-FFF2-40B4-BE49-F238E27FC236}">
                  <a16:creationId xmlns:a16="http://schemas.microsoft.com/office/drawing/2014/main" id="{394508D0-E6C1-49A8-9C5E-18EE6C9B02D6}"/>
                </a:ext>
              </a:extLst>
            </p:cNvPr>
            <p:cNvSpPr/>
            <p:nvPr/>
          </p:nvSpPr>
          <p:spPr>
            <a:xfrm>
              <a:off x="6692636" y="3534761"/>
              <a:ext cx="1473662" cy="221491"/>
            </a:xfrm>
            <a:custGeom>
              <a:avLst/>
              <a:gdLst>
                <a:gd name="connsiteX0" fmla="*/ 0 w 2563812"/>
                <a:gd name="connsiteY0" fmla="*/ 117193 h 1171932"/>
                <a:gd name="connsiteX1" fmla="*/ 117193 w 2563812"/>
                <a:gd name="connsiteY1" fmla="*/ 0 h 1171932"/>
                <a:gd name="connsiteX2" fmla="*/ 2446619 w 2563812"/>
                <a:gd name="connsiteY2" fmla="*/ 0 h 1171932"/>
                <a:gd name="connsiteX3" fmla="*/ 2563812 w 2563812"/>
                <a:gd name="connsiteY3" fmla="*/ 117193 h 1171932"/>
                <a:gd name="connsiteX4" fmla="*/ 2563812 w 2563812"/>
                <a:gd name="connsiteY4" fmla="*/ 1054739 h 1171932"/>
                <a:gd name="connsiteX5" fmla="*/ 2446619 w 2563812"/>
                <a:gd name="connsiteY5" fmla="*/ 1171932 h 1171932"/>
                <a:gd name="connsiteX6" fmla="*/ 117193 w 2563812"/>
                <a:gd name="connsiteY6" fmla="*/ 1171932 h 1171932"/>
                <a:gd name="connsiteX7" fmla="*/ 0 w 2563812"/>
                <a:gd name="connsiteY7" fmla="*/ 1054739 h 1171932"/>
                <a:gd name="connsiteX8" fmla="*/ 0 w 2563812"/>
                <a:gd name="connsiteY8" fmla="*/ 117193 h 117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12" h="1171932">
                  <a:moveTo>
                    <a:pt x="0" y="117193"/>
                  </a:moveTo>
                  <a:cubicBezTo>
                    <a:pt x="0" y="52469"/>
                    <a:pt x="52469" y="0"/>
                    <a:pt x="117193" y="0"/>
                  </a:cubicBezTo>
                  <a:lnTo>
                    <a:pt x="2446619" y="0"/>
                  </a:lnTo>
                  <a:cubicBezTo>
                    <a:pt x="2511343" y="0"/>
                    <a:pt x="2563812" y="52469"/>
                    <a:pt x="2563812" y="117193"/>
                  </a:cubicBezTo>
                  <a:lnTo>
                    <a:pt x="2563812" y="1054739"/>
                  </a:lnTo>
                  <a:cubicBezTo>
                    <a:pt x="2563812" y="1119463"/>
                    <a:pt x="2511343" y="1171932"/>
                    <a:pt x="2446619" y="1171932"/>
                  </a:cubicBezTo>
                  <a:lnTo>
                    <a:pt x="117193" y="1171932"/>
                  </a:lnTo>
                  <a:cubicBezTo>
                    <a:pt x="52469" y="1171932"/>
                    <a:pt x="0" y="1119463"/>
                    <a:pt x="0" y="1054739"/>
                  </a:cubicBezTo>
                  <a:lnTo>
                    <a:pt x="0" y="117193"/>
                  </a:lnTo>
                  <a:close/>
                </a:path>
              </a:pathLst>
            </a:custGeom>
            <a:grpFill/>
            <a:ln w="38100" cap="flat" cmpd="sng" algn="ctr">
              <a:noFill/>
              <a:prstDash val="solid"/>
              <a:miter lim="800000"/>
            </a:ln>
            <a:effectLst/>
          </p:spPr>
          <p:txBody>
            <a:bodyPr spcFirstLastPara="0" vert="horz" wrap="square" lIns="132424" tIns="132424" rIns="132424" bIns="132424" numCol="1" spcCol="1270" anchor="ctr" anchorCtr="0">
              <a:noAutofit/>
            </a:bodyPr>
            <a:lstStyle/>
            <a:p>
              <a:pPr marL="0" marR="0" lvl="0" indent="0" algn="ctr" defTabSz="566724" rtl="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a:ln>
                    <a:noFill/>
                  </a:ln>
                  <a:solidFill>
                    <a:srgbClr val="00477F"/>
                  </a:solidFill>
                  <a:effectLst/>
                  <a:uLnTx/>
                  <a:uFillTx/>
                  <a:latin typeface="Calibri" panose="020F0502020204030204"/>
                  <a:ea typeface="+mn-ea"/>
                  <a:cs typeface="+mn-cs"/>
                </a:rPr>
                <a:t>25 mg milvexian QD</a:t>
              </a:r>
              <a:endParaRPr kumimoji="0" lang="en-US" sz="1200" b="0" i="0" u="none" strike="noStrike" kern="0" cap="none" spc="0" normalizeH="0" baseline="30000" noProof="0" dirty="0">
                <a:ln>
                  <a:noFill/>
                </a:ln>
                <a:solidFill>
                  <a:srgbClr val="00477F"/>
                </a:solidFill>
                <a:effectLst/>
                <a:uLnTx/>
                <a:uFillTx/>
                <a:latin typeface="Calibri" panose="020F0502020204030204"/>
                <a:ea typeface="+mn-ea"/>
                <a:cs typeface="+mn-cs"/>
              </a:endParaRPr>
            </a:p>
          </p:txBody>
        </p:sp>
      </p:grpSp>
      <p:sp>
        <p:nvSpPr>
          <p:cNvPr id="121" name="Arrow: Pentagon 120">
            <a:extLst>
              <a:ext uri="{FF2B5EF4-FFF2-40B4-BE49-F238E27FC236}">
                <a16:creationId xmlns:a16="http://schemas.microsoft.com/office/drawing/2014/main" id="{B9B46878-AD1E-45B1-A304-6774AD3E10D8}"/>
              </a:ext>
            </a:extLst>
          </p:cNvPr>
          <p:cNvSpPr/>
          <p:nvPr/>
        </p:nvSpPr>
        <p:spPr>
          <a:xfrm>
            <a:off x="5888754" y="3604150"/>
            <a:ext cx="2183896" cy="645807"/>
          </a:xfrm>
          <a:prstGeom prst="homePlate">
            <a:avLst/>
          </a:prstGeom>
          <a:solidFill>
            <a:srgbClr val="68BD49"/>
          </a:solidFill>
          <a:ln w="12700" cap="flat" cmpd="sng" algn="ctr">
            <a:solidFill>
              <a:srgbClr val="00800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2" name="Freeform 48">
            <a:extLst>
              <a:ext uri="{FF2B5EF4-FFF2-40B4-BE49-F238E27FC236}">
                <a16:creationId xmlns:a16="http://schemas.microsoft.com/office/drawing/2014/main" id="{3991B664-5292-4C8F-B58B-A6C24BF7317E}"/>
              </a:ext>
            </a:extLst>
          </p:cNvPr>
          <p:cNvSpPr/>
          <p:nvPr/>
        </p:nvSpPr>
        <p:spPr>
          <a:xfrm>
            <a:off x="5820492" y="3751743"/>
            <a:ext cx="2186796" cy="350464"/>
          </a:xfrm>
          <a:custGeom>
            <a:avLst/>
            <a:gdLst>
              <a:gd name="connsiteX0" fmla="*/ 0 w 2563812"/>
              <a:gd name="connsiteY0" fmla="*/ 117193 h 1171932"/>
              <a:gd name="connsiteX1" fmla="*/ 117193 w 2563812"/>
              <a:gd name="connsiteY1" fmla="*/ 0 h 1171932"/>
              <a:gd name="connsiteX2" fmla="*/ 2446619 w 2563812"/>
              <a:gd name="connsiteY2" fmla="*/ 0 h 1171932"/>
              <a:gd name="connsiteX3" fmla="*/ 2563812 w 2563812"/>
              <a:gd name="connsiteY3" fmla="*/ 117193 h 1171932"/>
              <a:gd name="connsiteX4" fmla="*/ 2563812 w 2563812"/>
              <a:gd name="connsiteY4" fmla="*/ 1054739 h 1171932"/>
              <a:gd name="connsiteX5" fmla="*/ 2446619 w 2563812"/>
              <a:gd name="connsiteY5" fmla="*/ 1171932 h 1171932"/>
              <a:gd name="connsiteX6" fmla="*/ 117193 w 2563812"/>
              <a:gd name="connsiteY6" fmla="*/ 1171932 h 1171932"/>
              <a:gd name="connsiteX7" fmla="*/ 0 w 2563812"/>
              <a:gd name="connsiteY7" fmla="*/ 1054739 h 1171932"/>
              <a:gd name="connsiteX8" fmla="*/ 0 w 2563812"/>
              <a:gd name="connsiteY8" fmla="*/ 117193 h 117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12" h="1171932">
                <a:moveTo>
                  <a:pt x="0" y="117193"/>
                </a:moveTo>
                <a:cubicBezTo>
                  <a:pt x="0" y="52469"/>
                  <a:pt x="52469" y="0"/>
                  <a:pt x="117193" y="0"/>
                </a:cubicBezTo>
                <a:lnTo>
                  <a:pt x="2446619" y="0"/>
                </a:lnTo>
                <a:cubicBezTo>
                  <a:pt x="2511343" y="0"/>
                  <a:pt x="2563812" y="52469"/>
                  <a:pt x="2563812" y="117193"/>
                </a:cubicBezTo>
                <a:lnTo>
                  <a:pt x="2563812" y="1054739"/>
                </a:lnTo>
                <a:cubicBezTo>
                  <a:pt x="2563812" y="1119463"/>
                  <a:pt x="2511343" y="1171932"/>
                  <a:pt x="2446619" y="1171932"/>
                </a:cubicBezTo>
                <a:lnTo>
                  <a:pt x="117193" y="1171932"/>
                </a:lnTo>
                <a:cubicBezTo>
                  <a:pt x="52469" y="1171932"/>
                  <a:pt x="0" y="1119463"/>
                  <a:pt x="0" y="1054739"/>
                </a:cubicBezTo>
                <a:lnTo>
                  <a:pt x="0" y="117193"/>
                </a:lnTo>
                <a:close/>
              </a:path>
            </a:pathLst>
          </a:custGeom>
          <a:noFill/>
          <a:ln w="12700" cap="flat" cmpd="sng" algn="ctr">
            <a:noFill/>
            <a:prstDash val="solid"/>
            <a:miter lim="800000"/>
          </a:ln>
          <a:effectLst/>
        </p:spPr>
        <p:txBody>
          <a:bodyPr spcFirstLastPara="0" vert="horz" wrap="square" lIns="132424" tIns="132424" rIns="132424" bIns="132424" numCol="1" spcCol="1270" anchor="ctr" anchorCtr="0">
            <a:noAutofit/>
          </a:bodyPr>
          <a:lstStyle/>
          <a:p>
            <a:pPr marL="0" marR="0" lvl="0" indent="0" algn="ctr" defTabSz="566724" rtl="0" eaLnBrk="1" fontAlgn="auto" latinLnBrk="0" hangingPunct="1">
              <a:lnSpc>
                <a:spcPct val="90000"/>
              </a:lnSpc>
              <a:spcBef>
                <a:spcPts val="0"/>
              </a:spcBef>
              <a:spcAft>
                <a:spcPct val="3500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panose="020F0502020204030204"/>
                <a:ea typeface="+mn-ea"/>
                <a:cs typeface="+mn-cs"/>
              </a:rPr>
              <a:t>All participants on 75 mg clopidogrel + 100 mg aspirin</a:t>
            </a:r>
            <a:endParaRPr kumimoji="0" lang="en-US" sz="1100" b="0" i="0" u="none" strike="noStrike" kern="0" cap="none" spc="0" normalizeH="0" baseline="30000" noProof="0" dirty="0">
              <a:ln>
                <a:noFill/>
              </a:ln>
              <a:solidFill>
                <a:prstClr val="white"/>
              </a:solidFill>
              <a:effectLst/>
              <a:uLnTx/>
              <a:uFillTx/>
              <a:latin typeface="Calibri" panose="020F0502020204030204"/>
              <a:ea typeface="+mn-ea"/>
              <a:cs typeface="+mn-cs"/>
            </a:endParaRPr>
          </a:p>
        </p:txBody>
      </p:sp>
      <p:sp>
        <p:nvSpPr>
          <p:cNvPr id="123" name="Arrow: Pentagon 122">
            <a:extLst>
              <a:ext uri="{FF2B5EF4-FFF2-40B4-BE49-F238E27FC236}">
                <a16:creationId xmlns:a16="http://schemas.microsoft.com/office/drawing/2014/main" id="{8D74D924-3478-41D8-95A9-0E15E1750C61}"/>
              </a:ext>
            </a:extLst>
          </p:cNvPr>
          <p:cNvSpPr/>
          <p:nvPr/>
        </p:nvSpPr>
        <p:spPr>
          <a:xfrm>
            <a:off x="8454518" y="3598213"/>
            <a:ext cx="2481667" cy="653129"/>
          </a:xfrm>
          <a:prstGeom prst="homePlate">
            <a:avLst/>
          </a:prstGeom>
          <a:solidFill>
            <a:srgbClr val="68BD49"/>
          </a:solidFill>
          <a:ln w="12700" cap="flat" cmpd="sng" algn="ctr">
            <a:solidFill>
              <a:srgbClr val="00800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4" name="Freeform 48">
            <a:extLst>
              <a:ext uri="{FF2B5EF4-FFF2-40B4-BE49-F238E27FC236}">
                <a16:creationId xmlns:a16="http://schemas.microsoft.com/office/drawing/2014/main" id="{0C112305-01A2-411F-BE65-605D5E708B3F}"/>
              </a:ext>
            </a:extLst>
          </p:cNvPr>
          <p:cNvSpPr/>
          <p:nvPr/>
        </p:nvSpPr>
        <p:spPr>
          <a:xfrm>
            <a:off x="8879256" y="3701519"/>
            <a:ext cx="1461045" cy="427611"/>
          </a:xfrm>
          <a:custGeom>
            <a:avLst/>
            <a:gdLst>
              <a:gd name="connsiteX0" fmla="*/ 0 w 2563812"/>
              <a:gd name="connsiteY0" fmla="*/ 117193 h 1171932"/>
              <a:gd name="connsiteX1" fmla="*/ 117193 w 2563812"/>
              <a:gd name="connsiteY1" fmla="*/ 0 h 1171932"/>
              <a:gd name="connsiteX2" fmla="*/ 2446619 w 2563812"/>
              <a:gd name="connsiteY2" fmla="*/ 0 h 1171932"/>
              <a:gd name="connsiteX3" fmla="*/ 2563812 w 2563812"/>
              <a:gd name="connsiteY3" fmla="*/ 117193 h 1171932"/>
              <a:gd name="connsiteX4" fmla="*/ 2563812 w 2563812"/>
              <a:gd name="connsiteY4" fmla="*/ 1054739 h 1171932"/>
              <a:gd name="connsiteX5" fmla="*/ 2446619 w 2563812"/>
              <a:gd name="connsiteY5" fmla="*/ 1171932 h 1171932"/>
              <a:gd name="connsiteX6" fmla="*/ 117193 w 2563812"/>
              <a:gd name="connsiteY6" fmla="*/ 1171932 h 1171932"/>
              <a:gd name="connsiteX7" fmla="*/ 0 w 2563812"/>
              <a:gd name="connsiteY7" fmla="*/ 1054739 h 1171932"/>
              <a:gd name="connsiteX8" fmla="*/ 0 w 2563812"/>
              <a:gd name="connsiteY8" fmla="*/ 117193 h 117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12" h="1171932">
                <a:moveTo>
                  <a:pt x="0" y="117193"/>
                </a:moveTo>
                <a:cubicBezTo>
                  <a:pt x="0" y="52469"/>
                  <a:pt x="52469" y="0"/>
                  <a:pt x="117193" y="0"/>
                </a:cubicBezTo>
                <a:lnTo>
                  <a:pt x="2446619" y="0"/>
                </a:lnTo>
                <a:cubicBezTo>
                  <a:pt x="2511343" y="0"/>
                  <a:pt x="2563812" y="52469"/>
                  <a:pt x="2563812" y="117193"/>
                </a:cubicBezTo>
                <a:lnTo>
                  <a:pt x="2563812" y="1054739"/>
                </a:lnTo>
                <a:cubicBezTo>
                  <a:pt x="2563812" y="1119463"/>
                  <a:pt x="2511343" y="1171932"/>
                  <a:pt x="2446619" y="1171932"/>
                </a:cubicBezTo>
                <a:lnTo>
                  <a:pt x="117193" y="1171932"/>
                </a:lnTo>
                <a:cubicBezTo>
                  <a:pt x="52469" y="1171932"/>
                  <a:pt x="0" y="1119463"/>
                  <a:pt x="0" y="1054739"/>
                </a:cubicBezTo>
                <a:lnTo>
                  <a:pt x="0" y="117193"/>
                </a:lnTo>
                <a:close/>
              </a:path>
            </a:pathLst>
          </a:custGeom>
          <a:solidFill>
            <a:srgbClr val="68BD49"/>
          </a:solidFill>
          <a:ln w="12700" cap="flat" cmpd="sng" algn="ctr">
            <a:noFill/>
            <a:prstDash val="solid"/>
            <a:miter lim="800000"/>
          </a:ln>
          <a:effectLst/>
        </p:spPr>
        <p:txBody>
          <a:bodyPr spcFirstLastPara="0" vert="horz" wrap="square" lIns="132424" tIns="132424" rIns="132424" bIns="132424" numCol="1" spcCol="1270" anchor="ctr" anchorCtr="0">
            <a:noAutofit/>
          </a:bodyPr>
          <a:lstStyle/>
          <a:p>
            <a:pPr marL="0" marR="0" lvl="0" indent="0" algn="ctr" defTabSz="566724" rtl="0" eaLnBrk="1" fontAlgn="auto" latinLnBrk="0" hangingPunct="1">
              <a:lnSpc>
                <a:spcPct val="90000"/>
              </a:lnSpc>
              <a:spcBef>
                <a:spcPts val="0"/>
              </a:spcBef>
              <a:spcAft>
                <a:spcPct val="3500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panose="020F0502020204030204"/>
                <a:ea typeface="+mn-ea"/>
                <a:cs typeface="+mn-cs"/>
              </a:rPr>
              <a:t>All participants on  100 mg aspirin</a:t>
            </a:r>
            <a:endParaRPr kumimoji="0" lang="en-US" sz="1100" b="0" i="0" u="none" strike="noStrike" kern="0" cap="none" spc="0" normalizeH="0" baseline="30000" noProof="0" dirty="0">
              <a:ln>
                <a:noFill/>
              </a:ln>
              <a:solidFill>
                <a:prstClr val="white"/>
              </a:solidFill>
              <a:effectLst/>
              <a:uLnTx/>
              <a:uFillTx/>
              <a:latin typeface="Calibri" panose="020F0502020204030204"/>
              <a:ea typeface="+mn-ea"/>
              <a:cs typeface="+mn-cs"/>
            </a:endParaRPr>
          </a:p>
        </p:txBody>
      </p:sp>
      <p:cxnSp>
        <p:nvCxnSpPr>
          <p:cNvPr id="125" name="Straight Connector 124">
            <a:extLst>
              <a:ext uri="{FF2B5EF4-FFF2-40B4-BE49-F238E27FC236}">
                <a16:creationId xmlns:a16="http://schemas.microsoft.com/office/drawing/2014/main" id="{E3C76DAA-1C24-44B5-9CFF-054D165CA6BE}"/>
              </a:ext>
            </a:extLst>
          </p:cNvPr>
          <p:cNvCxnSpPr>
            <a:cxnSpLocks/>
          </p:cNvCxnSpPr>
          <p:nvPr/>
        </p:nvCxnSpPr>
        <p:spPr>
          <a:xfrm flipV="1">
            <a:off x="4535292" y="1970219"/>
            <a:ext cx="11095" cy="1704563"/>
          </a:xfrm>
          <a:prstGeom prst="line">
            <a:avLst/>
          </a:prstGeom>
          <a:noFill/>
          <a:ln w="41275" cap="flat" cmpd="sng" algn="ctr">
            <a:solidFill>
              <a:schemeClr val="bg2">
                <a:lumMod val="25000"/>
              </a:schemeClr>
            </a:solidFill>
            <a:prstDash val="sysDot"/>
            <a:miter lim="800000"/>
            <a:headEnd type="oval" w="lg" len="lg"/>
          </a:ln>
          <a:effectLst/>
        </p:spPr>
      </p:cxnSp>
      <p:cxnSp>
        <p:nvCxnSpPr>
          <p:cNvPr id="126" name="Straight Connector 125">
            <a:extLst>
              <a:ext uri="{FF2B5EF4-FFF2-40B4-BE49-F238E27FC236}">
                <a16:creationId xmlns:a16="http://schemas.microsoft.com/office/drawing/2014/main" id="{B2CBE8FD-7781-4BC5-872C-3A13081186DD}"/>
              </a:ext>
            </a:extLst>
          </p:cNvPr>
          <p:cNvCxnSpPr>
            <a:cxnSpLocks/>
          </p:cNvCxnSpPr>
          <p:nvPr/>
        </p:nvCxnSpPr>
        <p:spPr>
          <a:xfrm flipH="1">
            <a:off x="3124728" y="3669398"/>
            <a:ext cx="9317" cy="63132"/>
          </a:xfrm>
          <a:prstGeom prst="line">
            <a:avLst/>
          </a:prstGeom>
          <a:noFill/>
          <a:ln w="41275" cap="flat" cmpd="sng" algn="ctr">
            <a:solidFill>
              <a:schemeClr val="bg2">
                <a:lumMod val="25000"/>
              </a:schemeClr>
            </a:solidFill>
            <a:prstDash val="sysDot"/>
            <a:miter lim="800000"/>
            <a:headEnd type="oval" w="lg" len="lg"/>
          </a:ln>
          <a:effectLst/>
        </p:spPr>
      </p:cxnSp>
      <p:cxnSp>
        <p:nvCxnSpPr>
          <p:cNvPr id="127" name="Straight Connector 126">
            <a:extLst>
              <a:ext uri="{FF2B5EF4-FFF2-40B4-BE49-F238E27FC236}">
                <a16:creationId xmlns:a16="http://schemas.microsoft.com/office/drawing/2014/main" id="{CEC21383-0C0C-43BD-9DFB-C1034E9958E2}"/>
              </a:ext>
            </a:extLst>
          </p:cNvPr>
          <p:cNvCxnSpPr>
            <a:cxnSpLocks/>
          </p:cNvCxnSpPr>
          <p:nvPr/>
        </p:nvCxnSpPr>
        <p:spPr>
          <a:xfrm>
            <a:off x="11083906" y="4223834"/>
            <a:ext cx="0" cy="752655"/>
          </a:xfrm>
          <a:prstGeom prst="line">
            <a:avLst/>
          </a:prstGeom>
          <a:ln w="28575">
            <a:solidFill>
              <a:schemeClr val="bg2">
                <a:lumMod val="25000"/>
              </a:schemeClr>
            </a:solidFill>
            <a:headEnd type="none" w="lg" len="lg"/>
          </a:ln>
        </p:spPr>
        <p:style>
          <a:lnRef idx="1">
            <a:schemeClr val="dk1"/>
          </a:lnRef>
          <a:fillRef idx="0">
            <a:schemeClr val="dk1"/>
          </a:fillRef>
          <a:effectRef idx="0">
            <a:schemeClr val="dk1"/>
          </a:effectRef>
          <a:fontRef idx="minor">
            <a:schemeClr val="tx1"/>
          </a:fontRef>
        </p:style>
      </p:cxnSp>
      <p:grpSp>
        <p:nvGrpSpPr>
          <p:cNvPr id="128" name="Group 127">
            <a:extLst>
              <a:ext uri="{FF2B5EF4-FFF2-40B4-BE49-F238E27FC236}">
                <a16:creationId xmlns:a16="http://schemas.microsoft.com/office/drawing/2014/main" id="{35C8F8FB-BDD8-4A63-9DC7-32EF7AED00AE}"/>
              </a:ext>
            </a:extLst>
          </p:cNvPr>
          <p:cNvGrpSpPr/>
          <p:nvPr/>
        </p:nvGrpSpPr>
        <p:grpSpPr>
          <a:xfrm>
            <a:off x="10496474" y="4344326"/>
            <a:ext cx="1159536" cy="705364"/>
            <a:chOff x="7850276" y="4918673"/>
            <a:chExt cx="1159536" cy="447340"/>
          </a:xfrm>
          <a:solidFill>
            <a:srgbClr val="00477F"/>
          </a:solidFill>
        </p:grpSpPr>
        <p:sp>
          <p:nvSpPr>
            <p:cNvPr id="129" name="Rectangle: Rounded Corners 128">
              <a:extLst>
                <a:ext uri="{FF2B5EF4-FFF2-40B4-BE49-F238E27FC236}">
                  <a16:creationId xmlns:a16="http://schemas.microsoft.com/office/drawing/2014/main" id="{E354B590-F1F7-4D87-A580-B4CEC6452B9F}"/>
                </a:ext>
              </a:extLst>
            </p:cNvPr>
            <p:cNvSpPr/>
            <p:nvPr/>
          </p:nvSpPr>
          <p:spPr>
            <a:xfrm>
              <a:off x="7948395" y="4938384"/>
              <a:ext cx="963299" cy="393398"/>
            </a:xfrm>
            <a:prstGeom prst="roundRect">
              <a:avLst/>
            </a:prstGeom>
            <a:grp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0" name="Freeform 48">
              <a:extLst>
                <a:ext uri="{FF2B5EF4-FFF2-40B4-BE49-F238E27FC236}">
                  <a16:creationId xmlns:a16="http://schemas.microsoft.com/office/drawing/2014/main" id="{6D4D28AC-89EF-420C-8C45-C3D1601944A4}"/>
                </a:ext>
              </a:extLst>
            </p:cNvPr>
            <p:cNvSpPr/>
            <p:nvPr/>
          </p:nvSpPr>
          <p:spPr>
            <a:xfrm>
              <a:off x="7850276" y="4918673"/>
              <a:ext cx="1159536" cy="447340"/>
            </a:xfrm>
            <a:custGeom>
              <a:avLst/>
              <a:gdLst>
                <a:gd name="connsiteX0" fmla="*/ 0 w 2563812"/>
                <a:gd name="connsiteY0" fmla="*/ 117193 h 1171932"/>
                <a:gd name="connsiteX1" fmla="*/ 117193 w 2563812"/>
                <a:gd name="connsiteY1" fmla="*/ 0 h 1171932"/>
                <a:gd name="connsiteX2" fmla="*/ 2446619 w 2563812"/>
                <a:gd name="connsiteY2" fmla="*/ 0 h 1171932"/>
                <a:gd name="connsiteX3" fmla="*/ 2563812 w 2563812"/>
                <a:gd name="connsiteY3" fmla="*/ 117193 h 1171932"/>
                <a:gd name="connsiteX4" fmla="*/ 2563812 w 2563812"/>
                <a:gd name="connsiteY4" fmla="*/ 1054739 h 1171932"/>
                <a:gd name="connsiteX5" fmla="*/ 2446619 w 2563812"/>
                <a:gd name="connsiteY5" fmla="*/ 1171932 h 1171932"/>
                <a:gd name="connsiteX6" fmla="*/ 117193 w 2563812"/>
                <a:gd name="connsiteY6" fmla="*/ 1171932 h 1171932"/>
                <a:gd name="connsiteX7" fmla="*/ 0 w 2563812"/>
                <a:gd name="connsiteY7" fmla="*/ 1054739 h 1171932"/>
                <a:gd name="connsiteX8" fmla="*/ 0 w 2563812"/>
                <a:gd name="connsiteY8" fmla="*/ 117193 h 117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12" h="1171932">
                  <a:moveTo>
                    <a:pt x="0" y="117193"/>
                  </a:moveTo>
                  <a:cubicBezTo>
                    <a:pt x="0" y="52469"/>
                    <a:pt x="52469" y="0"/>
                    <a:pt x="117193" y="0"/>
                  </a:cubicBezTo>
                  <a:lnTo>
                    <a:pt x="2446619" y="0"/>
                  </a:lnTo>
                  <a:cubicBezTo>
                    <a:pt x="2511343" y="0"/>
                    <a:pt x="2563812" y="52469"/>
                    <a:pt x="2563812" y="117193"/>
                  </a:cubicBezTo>
                  <a:lnTo>
                    <a:pt x="2563812" y="1054739"/>
                  </a:lnTo>
                  <a:cubicBezTo>
                    <a:pt x="2563812" y="1119463"/>
                    <a:pt x="2511343" y="1171932"/>
                    <a:pt x="2446619" y="1171932"/>
                  </a:cubicBezTo>
                  <a:lnTo>
                    <a:pt x="117193" y="1171932"/>
                  </a:lnTo>
                  <a:cubicBezTo>
                    <a:pt x="52469" y="1171932"/>
                    <a:pt x="0" y="1119463"/>
                    <a:pt x="0" y="1054739"/>
                  </a:cubicBezTo>
                  <a:lnTo>
                    <a:pt x="0" y="117193"/>
                  </a:lnTo>
                  <a:close/>
                </a:path>
              </a:pathLst>
            </a:custGeom>
            <a:grpFill/>
            <a:ln w="12700" cap="flat" cmpd="sng" algn="ctr">
              <a:noFill/>
              <a:prstDash val="solid"/>
              <a:miter lim="800000"/>
            </a:ln>
            <a:effectLst/>
          </p:spPr>
          <p:txBody>
            <a:bodyPr spcFirstLastPara="0" vert="horz" wrap="square" lIns="132424" tIns="132424" rIns="132424" bIns="132424" numCol="1" spcCol="1270" anchor="ctr" anchorCtr="0">
              <a:noAutofit/>
            </a:bodyPr>
            <a:lstStyle/>
            <a:p>
              <a:pPr marL="0" marR="0" lvl="0" indent="0" algn="ctr" defTabSz="666734"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Study MRI</a:t>
              </a:r>
            </a:p>
          </p:txBody>
        </p:sp>
      </p:grpSp>
      <p:sp>
        <p:nvSpPr>
          <p:cNvPr id="131" name="Rounded Rectangle 11">
            <a:extLst>
              <a:ext uri="{FF2B5EF4-FFF2-40B4-BE49-F238E27FC236}">
                <a16:creationId xmlns:a16="http://schemas.microsoft.com/office/drawing/2014/main" id="{0D23406C-30A9-4475-A8FB-1BF438E9CD19}"/>
              </a:ext>
            </a:extLst>
          </p:cNvPr>
          <p:cNvSpPr/>
          <p:nvPr/>
        </p:nvSpPr>
        <p:spPr>
          <a:xfrm>
            <a:off x="585647" y="1496761"/>
            <a:ext cx="2034729" cy="1557855"/>
          </a:xfrm>
          <a:prstGeom prst="roundRect">
            <a:avLst/>
          </a:prstGeom>
          <a:noFill/>
          <a:ln>
            <a:solidFill>
              <a:srgbClr val="00477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srgbClr val="0B2E4C"/>
                </a:solidFill>
                <a:effectLst/>
                <a:uLnTx/>
                <a:uFillTx/>
                <a:latin typeface="Calibri" panose="020F0502020204030204"/>
                <a:ea typeface="+mn-ea"/>
                <a:cs typeface="+mn-cs"/>
              </a:rPr>
              <a:t>Key inclusion criteria</a:t>
            </a:r>
          </a:p>
          <a:p>
            <a:pPr marL="228594" marR="0" lvl="0" indent="-22859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0B2E4C"/>
                </a:solidFill>
                <a:effectLst/>
                <a:uLnTx/>
                <a:uFillTx/>
                <a:latin typeface="Calibri" panose="020F0502020204030204"/>
                <a:ea typeface="+mn-ea"/>
                <a:cs typeface="+mn-cs"/>
              </a:rPr>
              <a:t>Non-lacunar stroke</a:t>
            </a:r>
          </a:p>
          <a:p>
            <a:pPr marL="228594" marR="0" lvl="0" indent="-22859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0B2E4C"/>
                </a:solidFill>
                <a:effectLst/>
                <a:uLnTx/>
                <a:uFillTx/>
                <a:latin typeface="Calibri" panose="020F0502020204030204"/>
                <a:ea typeface="+mn-ea"/>
                <a:cs typeface="+mn-cs"/>
              </a:rPr>
              <a:t>Visible atherosclerosis</a:t>
            </a:r>
          </a:p>
          <a:p>
            <a:pPr marL="228594" marR="0" lvl="0" indent="-22859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0B2E4C"/>
                </a:solidFill>
                <a:effectLst/>
                <a:uLnTx/>
                <a:uFillTx/>
                <a:latin typeface="Calibri" panose="020F0502020204030204"/>
                <a:ea typeface="+mn-ea"/>
                <a:cs typeface="+mn-cs"/>
              </a:rPr>
              <a:t>NIHSS score ≤7</a:t>
            </a:r>
          </a:p>
          <a:p>
            <a:pPr marL="228594" marR="0" lvl="0" indent="-22859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0B2E4C"/>
                </a:solidFill>
                <a:effectLst/>
                <a:uLnTx/>
                <a:uFillTx/>
                <a:latin typeface="Calibri" panose="020F0502020204030204"/>
                <a:ea typeface="+mn-ea"/>
                <a:cs typeface="+mn-cs"/>
              </a:rPr>
              <a:t>ABCD</a:t>
            </a:r>
            <a:r>
              <a:rPr kumimoji="0" lang="en-US" sz="1200" b="1" i="0" u="none" strike="noStrike" kern="0" cap="none" spc="0" normalizeH="0" baseline="30000" noProof="0" dirty="0">
                <a:ln>
                  <a:noFill/>
                </a:ln>
                <a:solidFill>
                  <a:srgbClr val="0B2E4C"/>
                </a:solidFill>
                <a:effectLst/>
                <a:uLnTx/>
                <a:uFillTx/>
                <a:latin typeface="Calibri" panose="020F0502020204030204"/>
                <a:ea typeface="+mn-ea"/>
                <a:cs typeface="+mn-cs"/>
              </a:rPr>
              <a:t>2</a:t>
            </a:r>
            <a:r>
              <a:rPr kumimoji="0" lang="en-US" sz="1200" b="1" i="0" u="none" strike="noStrike" kern="0" cap="none" spc="0" normalizeH="0" baseline="0" noProof="0" dirty="0">
                <a:ln>
                  <a:noFill/>
                </a:ln>
                <a:solidFill>
                  <a:srgbClr val="0B2E4C"/>
                </a:solidFill>
                <a:effectLst/>
                <a:uLnTx/>
                <a:uFillTx/>
                <a:latin typeface="Calibri" panose="020F0502020204030204"/>
                <a:ea typeface="+mn-ea"/>
                <a:cs typeface="+mn-cs"/>
              </a:rPr>
              <a:t> score ≥6</a:t>
            </a:r>
          </a:p>
          <a:p>
            <a:pPr marL="228594" marR="0" lvl="0" indent="-22859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0B2E4C"/>
                </a:solidFill>
                <a:effectLst/>
                <a:uLnTx/>
                <a:uFillTx/>
                <a:latin typeface="Calibri" panose="020F0502020204030204"/>
                <a:ea typeface="+mn-ea"/>
                <a:cs typeface="+mn-cs"/>
              </a:rPr>
              <a:t>≤48 hours after symptom onset</a:t>
            </a:r>
          </a:p>
        </p:txBody>
      </p:sp>
      <p:sp>
        <p:nvSpPr>
          <p:cNvPr id="5" name="Title 4">
            <a:extLst>
              <a:ext uri="{FF2B5EF4-FFF2-40B4-BE49-F238E27FC236}">
                <a16:creationId xmlns:a16="http://schemas.microsoft.com/office/drawing/2014/main" id="{1FA11F4D-CFCD-1065-D892-16E1E68A6B6C}"/>
              </a:ext>
            </a:extLst>
          </p:cNvPr>
          <p:cNvSpPr>
            <a:spLocks noGrp="1"/>
          </p:cNvSpPr>
          <p:nvPr>
            <p:ph type="title"/>
          </p:nvPr>
        </p:nvSpPr>
        <p:spPr>
          <a:xfrm>
            <a:off x="838200" y="-1"/>
            <a:ext cx="10515600" cy="1215239"/>
          </a:xfrm>
        </p:spPr>
        <p:txBody>
          <a:bodyPr>
            <a:normAutofit/>
          </a:bodyPr>
          <a:lstStyle/>
          <a:p>
            <a:r>
              <a:rPr lang="en-US" noProof="0" dirty="0"/>
              <a:t>AXIOMATIC-SSP </a:t>
            </a:r>
            <a:br>
              <a:rPr lang="en-US" noProof="0" dirty="0"/>
            </a:br>
            <a:r>
              <a:rPr lang="en-US" noProof="0" dirty="0"/>
              <a:t>Study Design</a:t>
            </a:r>
            <a:endParaRPr lang="en-US" dirty="0"/>
          </a:p>
        </p:txBody>
      </p:sp>
      <p:sp>
        <p:nvSpPr>
          <p:cNvPr id="9" name="Footer Placeholder 8">
            <a:extLst>
              <a:ext uri="{FF2B5EF4-FFF2-40B4-BE49-F238E27FC236}">
                <a16:creationId xmlns:a16="http://schemas.microsoft.com/office/drawing/2014/main" id="{CFADDBC7-B204-2F05-804B-89CBEA17C687}"/>
              </a:ext>
            </a:extLst>
          </p:cNvPr>
          <p:cNvSpPr>
            <a:spLocks noGrp="1"/>
          </p:cNvSpPr>
          <p:nvPr>
            <p:ph type="ftr" sz="quarter" idx="3"/>
          </p:nvPr>
        </p:nvSpPr>
        <p:spPr/>
        <p:txBody>
          <a:bodyPr/>
          <a:lstStyle/>
          <a:p>
            <a:endParaRPr lang="en-US" dirty="0"/>
          </a:p>
          <a:p>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r>
              <a:rPr lang="en-CA" altLang="en-US" dirty="0"/>
              <a:t>*Composite of asymptomatic deep-vein thrombosis, confirmed symptomatic venous thromboembolism, or death from any cause. </a:t>
            </a:r>
          </a:p>
          <a:p>
            <a:pPr marL="0" marR="0" lvl="0" indent="0" algn="l" defTabSz="1219170" rtl="0" eaLnBrk="1" fontAlgn="auto" latinLnBrk="0" hangingPunct="1">
              <a:lnSpc>
                <a:spcPct val="100000"/>
              </a:lnSpc>
              <a:spcBef>
                <a:spcPts val="0"/>
              </a:spcBef>
              <a:spcAft>
                <a:spcPts val="0"/>
              </a:spcAft>
              <a:buClrTx/>
              <a:buSzTx/>
              <a:buFontTx/>
              <a:buNone/>
              <a:tabLst/>
              <a:defRPr/>
            </a:pPr>
            <a:r>
              <a:rPr lang="en-CA" altLang="en-US" dirty="0"/>
              <a:t>CRNM, clinically relevant nonmajor; CI, confidence interval; QD, once daily; BID, twice daily; RR, relative risk; NA, not applicable.</a:t>
            </a:r>
            <a:endParaRPr lang="en-US" altLang="en-US" dirty="0"/>
          </a:p>
          <a:p>
            <a:endParaRPr lang="en-US" dirty="0"/>
          </a:p>
          <a:p>
            <a:r>
              <a:rPr lang="en-US" dirty="0"/>
              <a:t>*300 mg clopidogrel LD + 100 mg aspirin. †600 mg clopidogrel LD permitted. ‡The </a:t>
            </a:r>
            <a:r>
              <a:rPr lang="en-US" dirty="0" err="1"/>
              <a:t>milvexian</a:t>
            </a:r>
            <a:r>
              <a:rPr lang="en-US" dirty="0"/>
              <a:t> 200 mg BID cohort (2:1 ratio of </a:t>
            </a:r>
            <a:r>
              <a:rPr lang="en-US" dirty="0" err="1"/>
              <a:t>milvexian</a:t>
            </a:r>
            <a:r>
              <a:rPr lang="en-US" dirty="0"/>
              <a:t> to placebo) was added after 450 participants from the lower doses completed the Day 21 visit. </a:t>
            </a:r>
          </a:p>
          <a:p>
            <a:r>
              <a:rPr lang="en-US" dirty="0"/>
              <a:t>
NIHSS, National Institutes of Health Stroke Scale; ABCD2, age, blood pressure, clinical features, duration of TIA, and presence of diabetes.</a:t>
            </a:r>
          </a:p>
          <a:p>
            <a:r>
              <a:rPr lang="en-US" dirty="0"/>
              <a:t>
Sharma M, et al. Lancet Neurol. 2024;23(1):46-59. </a:t>
            </a:r>
          </a:p>
        </p:txBody>
      </p:sp>
    </p:spTree>
    <p:extLst>
      <p:ext uri="{BB962C8B-B14F-4D97-AF65-F5344CB8AC3E}">
        <p14:creationId xmlns:p14="http://schemas.microsoft.com/office/powerpoint/2010/main" val="31010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Stroke Management of the Future? The Potential Role of Factor XI/XIa Inhibitors in Secondary Stroke Prevention</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Review the currently available therapeutics and how they affect multiple pathways involved in the coagulation cascade, thereby increasing the potential for serious bleeds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factor XI and factor XIa inhibition and review new and emerging anticoagulation pharmacotherapy for secondary stroke prevention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3D56500-C7D3-B7F1-2191-8110B8C42D08}"/>
              </a:ext>
            </a:extLst>
          </p:cNvPr>
          <p:cNvSpPr txBox="1">
            <a:spLocks/>
          </p:cNvSpPr>
          <p:nvPr/>
        </p:nvSpPr>
        <p:spPr>
          <a:xfrm>
            <a:off x="512802" y="353720"/>
            <a:ext cx="11317076" cy="897253"/>
          </a:xfrm>
          <a:prstGeom prst="rect">
            <a:avLst/>
          </a:prstGeom>
        </p:spPr>
        <p:txBody>
          <a:bodyPr vert="horz" lIns="121920" tIns="60960" rIns="121920" bIns="60960" rtlCol="0">
            <a:normAutofit/>
          </a:bodyPr>
          <a:lstStyle>
            <a:lvl1pPr algn="l" defTabSz="914400" rtl="0" eaLnBrk="1" latinLnBrk="0" hangingPunct="1">
              <a:spcBef>
                <a:spcPct val="0"/>
              </a:spcBef>
              <a:buNone/>
              <a:defRPr lang="en-US" sz="2800" b="1" i="0" kern="1200">
                <a:solidFill>
                  <a:schemeClr val="tx2">
                    <a:lumMod val="50000"/>
                  </a:schemeClr>
                </a:solidFill>
                <a:latin typeface="Calibri" panose="020F0502020204030204" pitchFamily="34" charset="0"/>
                <a:ea typeface="+mn-ea"/>
                <a:cs typeface="Calibri" panose="020F0502020204030204" pitchFamily="34" charset="0"/>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endParaRPr kumimoji="0" lang="en-US" sz="3733" b="1" i="0" u="none" strike="noStrike" kern="1200" cap="none" spc="0" normalizeH="0" baseline="0" noProof="0" dirty="0">
              <a:ln>
                <a:noFill/>
              </a:ln>
              <a:solidFill>
                <a:srgbClr val="AE1022"/>
              </a:solidFill>
              <a:effectLst/>
              <a:uLnTx/>
              <a:uFillTx/>
              <a:latin typeface="Calibri" panose="020F0502020204030204" pitchFamily="34" charset="0"/>
              <a:ea typeface="+mn-ea"/>
              <a:cs typeface="Calibri" panose="020F0502020204030204" pitchFamily="34" charset="0"/>
            </a:endParaRPr>
          </a:p>
        </p:txBody>
      </p:sp>
      <p:graphicFrame>
        <p:nvGraphicFramePr>
          <p:cNvPr id="3" name="Table 2">
            <a:extLst>
              <a:ext uri="{FF2B5EF4-FFF2-40B4-BE49-F238E27FC236}">
                <a16:creationId xmlns:a16="http://schemas.microsoft.com/office/drawing/2014/main" id="{1092444B-F416-B077-21EF-87D6DF2A30E9}"/>
              </a:ext>
            </a:extLst>
          </p:cNvPr>
          <p:cNvGraphicFramePr>
            <a:graphicFrameLocks noGrp="1"/>
          </p:cNvGraphicFramePr>
          <p:nvPr>
            <p:extLst>
              <p:ext uri="{D42A27DB-BD31-4B8C-83A1-F6EECF244321}">
                <p14:modId xmlns:p14="http://schemas.microsoft.com/office/powerpoint/2010/main" val="3742077934"/>
              </p:ext>
            </p:extLst>
          </p:nvPr>
        </p:nvGraphicFramePr>
        <p:xfrm>
          <a:off x="1833609" y="4828593"/>
          <a:ext cx="8943806" cy="694267"/>
        </p:xfrm>
        <a:graphic>
          <a:graphicData uri="http://schemas.openxmlformats.org/drawingml/2006/table">
            <a:tbl>
              <a:tblPr firstCol="1">
                <a:tableStyleId>{073A0DAA-6AF3-43AB-8588-CEC1D06C72B9}</a:tableStyleId>
              </a:tblPr>
              <a:tblGrid>
                <a:gridCol w="1261282">
                  <a:extLst>
                    <a:ext uri="{9D8B030D-6E8A-4147-A177-3AD203B41FA5}">
                      <a16:colId xmlns:a16="http://schemas.microsoft.com/office/drawing/2014/main" val="2936874954"/>
                    </a:ext>
                  </a:extLst>
                </a:gridCol>
                <a:gridCol w="1748871">
                  <a:extLst>
                    <a:ext uri="{9D8B030D-6E8A-4147-A177-3AD203B41FA5}">
                      <a16:colId xmlns:a16="http://schemas.microsoft.com/office/drawing/2014/main" val="663685668"/>
                    </a:ext>
                  </a:extLst>
                </a:gridCol>
                <a:gridCol w="1361112">
                  <a:extLst>
                    <a:ext uri="{9D8B030D-6E8A-4147-A177-3AD203B41FA5}">
                      <a16:colId xmlns:a16="http://schemas.microsoft.com/office/drawing/2014/main" val="2587075801"/>
                    </a:ext>
                  </a:extLst>
                </a:gridCol>
                <a:gridCol w="1669737">
                  <a:extLst>
                    <a:ext uri="{9D8B030D-6E8A-4147-A177-3AD203B41FA5}">
                      <a16:colId xmlns:a16="http://schemas.microsoft.com/office/drawing/2014/main" val="44998842"/>
                    </a:ext>
                  </a:extLst>
                </a:gridCol>
                <a:gridCol w="1425697">
                  <a:extLst>
                    <a:ext uri="{9D8B030D-6E8A-4147-A177-3AD203B41FA5}">
                      <a16:colId xmlns:a16="http://schemas.microsoft.com/office/drawing/2014/main" val="2942271972"/>
                    </a:ext>
                  </a:extLst>
                </a:gridCol>
                <a:gridCol w="1477107">
                  <a:extLst>
                    <a:ext uri="{9D8B030D-6E8A-4147-A177-3AD203B41FA5}">
                      <a16:colId xmlns:a16="http://schemas.microsoft.com/office/drawing/2014/main" val="2580383122"/>
                    </a:ext>
                  </a:extLst>
                </a:gridCol>
              </a:tblGrid>
              <a:tr h="674897">
                <a:tc>
                  <a:txBody>
                    <a:bodyPr/>
                    <a:lstStyle/>
                    <a:p>
                      <a:pPr algn="ctr" fontAlgn="b"/>
                      <a:r>
                        <a:rPr lang="en-US" sz="1500" u="none" strike="noStrike" dirty="0">
                          <a:solidFill>
                            <a:schemeClr val="tx1"/>
                          </a:solidFill>
                          <a:effectLst/>
                        </a:rPr>
                        <a:t>RR </a:t>
                      </a:r>
                    </a:p>
                    <a:p>
                      <a:pPr algn="ctr" fontAlgn="b"/>
                      <a:r>
                        <a:rPr lang="en-US" sz="1500" u="none" strike="noStrike" dirty="0">
                          <a:solidFill>
                            <a:schemeClr val="tx1"/>
                          </a:solidFill>
                          <a:effectLst/>
                        </a:rPr>
                        <a:t>(95% CI) </a:t>
                      </a:r>
                      <a:br>
                        <a:rPr lang="en-US" sz="1500" u="none" strike="noStrike" dirty="0">
                          <a:solidFill>
                            <a:schemeClr val="tx1"/>
                          </a:solidFill>
                          <a:effectLst/>
                        </a:rPr>
                      </a:br>
                      <a:r>
                        <a:rPr lang="en-US" sz="1500" u="none" strike="noStrike" dirty="0">
                          <a:solidFill>
                            <a:schemeClr val="tx1"/>
                          </a:solidFill>
                          <a:effectLst/>
                        </a:rPr>
                        <a:t>vs. Placebo</a:t>
                      </a:r>
                      <a:endParaRPr lang="en-US" sz="1500" b="0" i="0" u="none" strike="noStrike" dirty="0">
                        <a:solidFill>
                          <a:schemeClr val="tx1"/>
                        </a:solidFill>
                        <a:effectLst/>
                        <a:latin typeface="Calibri" panose="020F0502020204030204" pitchFamily="34" charset="0"/>
                      </a:endParaRPr>
                    </a:p>
                  </a:txBody>
                  <a:tcPr marL="8467" marR="8467" marT="84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b="1" u="none" strike="noStrike" dirty="0">
                          <a:effectLst/>
                        </a:rPr>
                        <a:t>0.83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500" b="1" u="none" strike="noStrike" dirty="0">
                          <a:effectLst/>
                        </a:rPr>
                        <a:t>(0.46, 1.49)</a:t>
                      </a:r>
                      <a:endParaRPr lang="en-US" sz="1500" b="1" i="0" u="none" strike="noStrike" dirty="0">
                        <a:solidFill>
                          <a:srgbClr val="000000"/>
                        </a:solidFill>
                        <a:effectLst/>
                        <a:latin typeface="Calibri" panose="020F0502020204030204" pitchFamily="34" charset="0"/>
                      </a:endParaRPr>
                    </a:p>
                  </a:txBody>
                  <a:tcPr marL="8467" marR="8467" marT="84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b="1" u="none" strike="noStrike" dirty="0">
                          <a:effectLst/>
                        </a:rPr>
                        <a:t>0.69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500" b="1" u="none" strike="noStrike" dirty="0">
                          <a:effectLst/>
                        </a:rPr>
                        <a:t>(0.36, 1.30)</a:t>
                      </a:r>
                      <a:endParaRPr lang="en-US" sz="1500" b="1" i="0" u="none" strike="noStrike" dirty="0">
                        <a:solidFill>
                          <a:srgbClr val="000000"/>
                        </a:solidFill>
                        <a:effectLst/>
                        <a:latin typeface="Calibri" panose="020F0502020204030204" pitchFamily="34" charset="0"/>
                      </a:endParaRPr>
                    </a:p>
                  </a:txBody>
                  <a:tcPr marL="8467" marR="8467" marT="84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b="1" u="none" strike="noStrike" dirty="0">
                          <a:effectLst/>
                        </a:rPr>
                        <a:t>0.72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500" b="1" u="none" strike="noStrike" dirty="0">
                          <a:effectLst/>
                        </a:rPr>
                        <a:t>(0.39, 1.33)</a:t>
                      </a:r>
                      <a:endParaRPr lang="en-US" sz="1500" b="1" i="0" u="none" strike="noStrike" dirty="0">
                        <a:solidFill>
                          <a:srgbClr val="000000"/>
                        </a:solidFill>
                        <a:effectLst/>
                        <a:latin typeface="Calibri" panose="020F0502020204030204" pitchFamily="34" charset="0"/>
                      </a:endParaRPr>
                    </a:p>
                  </a:txBody>
                  <a:tcPr marL="8467" marR="8467" marT="84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b="1" u="none" strike="noStrike" dirty="0">
                          <a:effectLst/>
                        </a:rPr>
                        <a:t>0.65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500" b="1" u="none" strike="noStrike" dirty="0">
                          <a:effectLst/>
                        </a:rPr>
                        <a:t>(0.33, 1.25)</a:t>
                      </a:r>
                      <a:endParaRPr lang="en-US" sz="1500" b="1" i="0" u="none" strike="noStrike" dirty="0">
                        <a:solidFill>
                          <a:srgbClr val="000000"/>
                        </a:solidFill>
                        <a:effectLst/>
                        <a:latin typeface="Calibri" panose="020F0502020204030204" pitchFamily="34" charset="0"/>
                      </a:endParaRPr>
                    </a:p>
                  </a:txBody>
                  <a:tcPr marL="8467" marR="8467" marT="84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b="1" u="none" strike="noStrike" dirty="0">
                          <a:effectLst/>
                        </a:rPr>
                        <a:t>1.40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500" b="1" u="none" strike="noStrike" dirty="0">
                          <a:effectLst/>
                        </a:rPr>
                        <a:t>(0.87, 2.25)</a:t>
                      </a:r>
                      <a:endParaRPr lang="en-US" sz="1500" b="1" i="0" u="none" strike="noStrike" dirty="0">
                        <a:solidFill>
                          <a:srgbClr val="000000"/>
                        </a:solidFill>
                        <a:effectLst/>
                        <a:latin typeface="Calibri" panose="020F0502020204030204" pitchFamily="34" charset="0"/>
                      </a:endParaRPr>
                    </a:p>
                  </a:txBody>
                  <a:tcPr marL="8467" marR="8467" marT="84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1546797"/>
                  </a:ext>
                </a:extLst>
              </a:tr>
            </a:tbl>
          </a:graphicData>
        </a:graphic>
      </p:graphicFrame>
      <p:grpSp>
        <p:nvGrpSpPr>
          <p:cNvPr id="5" name="Group 4">
            <a:extLst>
              <a:ext uri="{FF2B5EF4-FFF2-40B4-BE49-F238E27FC236}">
                <a16:creationId xmlns:a16="http://schemas.microsoft.com/office/drawing/2014/main" id="{BF94FF55-906D-5402-59C9-FCF9EF17758A}"/>
              </a:ext>
            </a:extLst>
          </p:cNvPr>
          <p:cNvGrpSpPr/>
          <p:nvPr/>
        </p:nvGrpSpPr>
        <p:grpSpPr>
          <a:xfrm>
            <a:off x="1056415" y="1033603"/>
            <a:ext cx="9889099" cy="3900791"/>
            <a:chOff x="792311" y="843558"/>
            <a:chExt cx="7416824" cy="2925593"/>
          </a:xfrm>
        </p:grpSpPr>
        <p:graphicFrame>
          <p:nvGraphicFramePr>
            <p:cNvPr id="18" name="Chart 17">
              <a:extLst>
                <a:ext uri="{FF2B5EF4-FFF2-40B4-BE49-F238E27FC236}">
                  <a16:creationId xmlns:a16="http://schemas.microsoft.com/office/drawing/2014/main" id="{AF43E77E-2A4A-9F4B-EC0F-D404EC69912C}"/>
                </a:ext>
              </a:extLst>
            </p:cNvPr>
            <p:cNvGraphicFramePr>
              <a:graphicFrameLocks/>
            </p:cNvGraphicFramePr>
            <p:nvPr/>
          </p:nvGraphicFramePr>
          <p:xfrm>
            <a:off x="792311" y="843558"/>
            <a:ext cx="7416824" cy="2671678"/>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3C73E1A5-40C2-6040-B8BF-342B5CAEF64A}"/>
                </a:ext>
              </a:extLst>
            </p:cNvPr>
            <p:cNvCxnSpPr>
              <a:cxnSpLocks/>
            </p:cNvCxnSpPr>
            <p:nvPr/>
          </p:nvCxnSpPr>
          <p:spPr>
            <a:xfrm>
              <a:off x="2801257" y="3515236"/>
              <a:ext cx="5066558" cy="0"/>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E2AEA21B-C07B-47FB-6AAD-19917D574EEE}"/>
                </a:ext>
              </a:extLst>
            </p:cNvPr>
            <p:cNvSpPr txBox="1"/>
            <p:nvPr/>
          </p:nvSpPr>
          <p:spPr>
            <a:xfrm>
              <a:off x="4687574" y="3515236"/>
              <a:ext cx="1281020" cy="253915"/>
            </a:xfrm>
            <a:prstGeom prst="rect">
              <a:avLst/>
            </a:prstGeom>
            <a:noFill/>
          </p:spPr>
          <p:txBody>
            <a:bodyPr wrap="square" rtlCol="0">
              <a:spAutoFit/>
            </a:bodyPr>
            <a:lstStyle/>
            <a:p>
              <a:pPr marL="51599" marR="0" lvl="0" indent="0" algn="ctr" defTabSz="479988" rtl="0" eaLnBrk="1" fontAlgn="auto" latinLnBrk="0" hangingPunct="1">
                <a:lnSpc>
                  <a:spcPct val="100000"/>
                </a:lnSpc>
                <a:spcBef>
                  <a:spcPct val="20000"/>
                </a:spcBef>
                <a:spcAft>
                  <a:spcPts val="0"/>
                </a:spcAft>
                <a:buClr>
                  <a:srgbClr val="C00000"/>
                </a:buClr>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Milvexian</a:t>
              </a:r>
            </a:p>
          </p:txBody>
        </p:sp>
      </p:grpSp>
      <p:sp>
        <p:nvSpPr>
          <p:cNvPr id="7" name="Text Placeholder 6">
            <a:extLst>
              <a:ext uri="{FF2B5EF4-FFF2-40B4-BE49-F238E27FC236}">
                <a16:creationId xmlns:a16="http://schemas.microsoft.com/office/drawing/2014/main" id="{A61A8A07-90EC-D5C5-24FA-DB052AC6537E}"/>
              </a:ext>
            </a:extLst>
          </p:cNvPr>
          <p:cNvSpPr>
            <a:spLocks noGrp="1"/>
          </p:cNvSpPr>
          <p:nvPr>
            <p:ph idx="1"/>
          </p:nvPr>
        </p:nvSpPr>
        <p:spPr>
          <a:xfrm>
            <a:off x="838200" y="5755611"/>
            <a:ext cx="10515600" cy="468241"/>
          </a:xfrm>
        </p:spPr>
        <p:txBody>
          <a:bodyPr/>
          <a:lstStyle/>
          <a:p>
            <a:r>
              <a:rPr lang="en-US" sz="2000" dirty="0">
                <a:solidFill>
                  <a:srgbClr val="00467F"/>
                </a:solidFill>
              </a:rPr>
              <a:t>No hemorrhagic strokes occurred</a:t>
            </a:r>
          </a:p>
          <a:p>
            <a:endParaRPr lang="en-US" dirty="0">
              <a:solidFill>
                <a:srgbClr val="00467F"/>
              </a:solidFill>
            </a:endParaRPr>
          </a:p>
        </p:txBody>
      </p:sp>
      <p:sp>
        <p:nvSpPr>
          <p:cNvPr id="8" name="Title 7">
            <a:extLst>
              <a:ext uri="{FF2B5EF4-FFF2-40B4-BE49-F238E27FC236}">
                <a16:creationId xmlns:a16="http://schemas.microsoft.com/office/drawing/2014/main" id="{EE0A4C7D-C896-9121-C5E8-F3663ABD75BC}"/>
              </a:ext>
            </a:extLst>
          </p:cNvPr>
          <p:cNvSpPr>
            <a:spLocks noGrp="1"/>
          </p:cNvSpPr>
          <p:nvPr>
            <p:ph type="title"/>
          </p:nvPr>
        </p:nvSpPr>
        <p:spPr>
          <a:xfrm>
            <a:off x="838200" y="136524"/>
            <a:ext cx="10515600" cy="816953"/>
          </a:xfrm>
        </p:spPr>
        <p:txBody>
          <a:bodyPr/>
          <a:lstStyle/>
          <a:p>
            <a:r>
              <a:rPr lang="en-US" dirty="0">
                <a:solidFill>
                  <a:srgbClr val="00467F"/>
                </a:solidFill>
              </a:rPr>
              <a:t>Symptomatic Ischemic Stroke*</a:t>
            </a:r>
            <a:endParaRPr lang="en-US" dirty="0"/>
          </a:p>
        </p:txBody>
      </p:sp>
      <p:sp>
        <p:nvSpPr>
          <p:cNvPr id="9" name="TextBox 8">
            <a:extLst>
              <a:ext uri="{FF2B5EF4-FFF2-40B4-BE49-F238E27FC236}">
                <a16:creationId xmlns:a16="http://schemas.microsoft.com/office/drawing/2014/main" id="{139BB4EB-1D97-44C5-564F-FE503F2AAF01}"/>
              </a:ext>
            </a:extLst>
          </p:cNvPr>
          <p:cNvSpPr txBox="1"/>
          <p:nvPr/>
        </p:nvSpPr>
        <p:spPr>
          <a:xfrm>
            <a:off x="2026792" y="3851803"/>
            <a:ext cx="964757" cy="276999"/>
          </a:xfrm>
          <a:prstGeom prst="rect">
            <a:avLst/>
          </a:prstGeom>
          <a:noFill/>
        </p:spPr>
        <p:txBody>
          <a:bodyPr wrap="square" rtlCol="0">
            <a:spAutoFit/>
          </a:bodyPr>
          <a:lstStyle/>
          <a:p>
            <a:pPr marL="51599" marR="0" lvl="0" indent="0" algn="ctr" defTabSz="479988" rtl="0" eaLnBrk="1" fontAlgn="auto" latinLnBrk="0" hangingPunct="1">
              <a:lnSpc>
                <a:spcPct val="100000"/>
              </a:lnSpc>
              <a:spcBef>
                <a:spcPct val="20000"/>
              </a:spcBef>
              <a:spcAft>
                <a:spcPts val="0"/>
              </a:spcAft>
              <a:buClr>
                <a:srgbClr val="C00000"/>
              </a:buClr>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38/691</a:t>
            </a:r>
          </a:p>
        </p:txBody>
      </p:sp>
      <p:sp>
        <p:nvSpPr>
          <p:cNvPr id="11" name="TextBox 10">
            <a:extLst>
              <a:ext uri="{FF2B5EF4-FFF2-40B4-BE49-F238E27FC236}">
                <a16:creationId xmlns:a16="http://schemas.microsoft.com/office/drawing/2014/main" id="{8FE98EFB-A4DA-AE09-78AB-AABCC559603B}"/>
              </a:ext>
            </a:extLst>
          </p:cNvPr>
          <p:cNvSpPr txBox="1"/>
          <p:nvPr/>
        </p:nvSpPr>
        <p:spPr>
          <a:xfrm>
            <a:off x="3516486" y="3851803"/>
            <a:ext cx="964757" cy="276999"/>
          </a:xfrm>
          <a:prstGeom prst="rect">
            <a:avLst/>
          </a:prstGeom>
          <a:noFill/>
        </p:spPr>
        <p:txBody>
          <a:bodyPr wrap="square" rtlCol="0">
            <a:spAutoFit/>
          </a:bodyPr>
          <a:lstStyle/>
          <a:p>
            <a:pPr marL="51599" marR="0" lvl="0" indent="0" algn="ctr" defTabSz="479988" rtl="0" eaLnBrk="1" fontAlgn="auto" latinLnBrk="0" hangingPunct="1">
              <a:lnSpc>
                <a:spcPct val="100000"/>
              </a:lnSpc>
              <a:spcBef>
                <a:spcPct val="20000"/>
              </a:spcBef>
              <a:spcAft>
                <a:spcPts val="0"/>
              </a:spcAft>
              <a:buClr>
                <a:srgbClr val="C00000"/>
              </a:buClr>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15/328</a:t>
            </a:r>
          </a:p>
        </p:txBody>
      </p:sp>
      <p:sp>
        <p:nvSpPr>
          <p:cNvPr id="12" name="TextBox 11">
            <a:extLst>
              <a:ext uri="{FF2B5EF4-FFF2-40B4-BE49-F238E27FC236}">
                <a16:creationId xmlns:a16="http://schemas.microsoft.com/office/drawing/2014/main" id="{5604FCF0-479D-820F-4A98-30C22D644C6F}"/>
              </a:ext>
            </a:extLst>
          </p:cNvPr>
          <p:cNvSpPr txBox="1"/>
          <p:nvPr/>
        </p:nvSpPr>
        <p:spPr>
          <a:xfrm>
            <a:off x="5024155" y="3851803"/>
            <a:ext cx="964757" cy="276999"/>
          </a:xfrm>
          <a:prstGeom prst="rect">
            <a:avLst/>
          </a:prstGeom>
          <a:noFill/>
        </p:spPr>
        <p:txBody>
          <a:bodyPr wrap="square" rtlCol="0">
            <a:spAutoFit/>
          </a:bodyPr>
          <a:lstStyle/>
          <a:p>
            <a:pPr marL="51599" marR="0" lvl="0" indent="0" algn="ctr" defTabSz="479988" rtl="0" eaLnBrk="1" fontAlgn="auto" latinLnBrk="0" hangingPunct="1">
              <a:lnSpc>
                <a:spcPct val="100000"/>
              </a:lnSpc>
              <a:spcBef>
                <a:spcPct val="20000"/>
              </a:spcBef>
              <a:spcAft>
                <a:spcPts val="0"/>
              </a:spcAft>
              <a:buClr>
                <a:srgbClr val="C00000"/>
              </a:buClr>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12/318</a:t>
            </a:r>
          </a:p>
        </p:txBody>
      </p:sp>
      <p:sp>
        <p:nvSpPr>
          <p:cNvPr id="13" name="TextBox 12">
            <a:extLst>
              <a:ext uri="{FF2B5EF4-FFF2-40B4-BE49-F238E27FC236}">
                <a16:creationId xmlns:a16="http://schemas.microsoft.com/office/drawing/2014/main" id="{E6D72730-82A9-7C0C-65D2-7BFEA5953DA9}"/>
              </a:ext>
            </a:extLst>
          </p:cNvPr>
          <p:cNvSpPr txBox="1"/>
          <p:nvPr/>
        </p:nvSpPr>
        <p:spPr>
          <a:xfrm>
            <a:off x="6530510" y="3851803"/>
            <a:ext cx="964757" cy="276999"/>
          </a:xfrm>
          <a:prstGeom prst="rect">
            <a:avLst/>
          </a:prstGeom>
          <a:noFill/>
        </p:spPr>
        <p:txBody>
          <a:bodyPr wrap="square" rtlCol="0">
            <a:spAutoFit/>
          </a:bodyPr>
          <a:lstStyle/>
          <a:p>
            <a:pPr marL="51599" marR="0" lvl="0" indent="0" algn="ctr" defTabSz="479988" rtl="0" eaLnBrk="1" fontAlgn="auto" latinLnBrk="0" hangingPunct="1">
              <a:lnSpc>
                <a:spcPct val="100000"/>
              </a:lnSpc>
              <a:spcBef>
                <a:spcPct val="20000"/>
              </a:spcBef>
              <a:spcAft>
                <a:spcPts val="0"/>
              </a:spcAft>
              <a:buClr>
                <a:srgbClr val="C00000"/>
              </a:buClr>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13/328</a:t>
            </a:r>
          </a:p>
        </p:txBody>
      </p:sp>
      <p:sp>
        <p:nvSpPr>
          <p:cNvPr id="14" name="TextBox 13">
            <a:extLst>
              <a:ext uri="{FF2B5EF4-FFF2-40B4-BE49-F238E27FC236}">
                <a16:creationId xmlns:a16="http://schemas.microsoft.com/office/drawing/2014/main" id="{69F9F74B-A90D-521D-F6C7-DDF6BDE0F256}"/>
              </a:ext>
            </a:extLst>
          </p:cNvPr>
          <p:cNvSpPr txBox="1"/>
          <p:nvPr/>
        </p:nvSpPr>
        <p:spPr>
          <a:xfrm>
            <a:off x="8051152" y="3851803"/>
            <a:ext cx="964757" cy="276999"/>
          </a:xfrm>
          <a:prstGeom prst="rect">
            <a:avLst/>
          </a:prstGeom>
          <a:noFill/>
        </p:spPr>
        <p:txBody>
          <a:bodyPr wrap="square" rtlCol="0">
            <a:spAutoFit/>
          </a:bodyPr>
          <a:lstStyle/>
          <a:p>
            <a:pPr marL="51599" marR="0" lvl="0" indent="0" algn="ctr" defTabSz="479988" rtl="0" eaLnBrk="1" fontAlgn="auto" latinLnBrk="0" hangingPunct="1">
              <a:lnSpc>
                <a:spcPct val="100000"/>
              </a:lnSpc>
              <a:spcBef>
                <a:spcPct val="20000"/>
              </a:spcBef>
              <a:spcAft>
                <a:spcPts val="0"/>
              </a:spcAft>
              <a:buClr>
                <a:srgbClr val="C00000"/>
              </a:buClr>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11/310</a:t>
            </a:r>
          </a:p>
        </p:txBody>
      </p:sp>
      <p:sp>
        <p:nvSpPr>
          <p:cNvPr id="15" name="TextBox 14">
            <a:extLst>
              <a:ext uri="{FF2B5EF4-FFF2-40B4-BE49-F238E27FC236}">
                <a16:creationId xmlns:a16="http://schemas.microsoft.com/office/drawing/2014/main" id="{BB18AFBE-B333-99C6-9BB6-34CC5A0B8A5F}"/>
              </a:ext>
            </a:extLst>
          </p:cNvPr>
          <p:cNvSpPr txBox="1"/>
          <p:nvPr/>
        </p:nvSpPr>
        <p:spPr>
          <a:xfrm>
            <a:off x="9525663" y="3851803"/>
            <a:ext cx="964757" cy="276999"/>
          </a:xfrm>
          <a:prstGeom prst="rect">
            <a:avLst/>
          </a:prstGeom>
          <a:noFill/>
        </p:spPr>
        <p:txBody>
          <a:bodyPr wrap="square" rtlCol="0">
            <a:spAutoFit/>
          </a:bodyPr>
          <a:lstStyle/>
          <a:p>
            <a:pPr marL="51599" marR="0" lvl="0" indent="0" algn="ctr" defTabSz="479988" rtl="0" eaLnBrk="1" fontAlgn="auto" latinLnBrk="0" hangingPunct="1">
              <a:lnSpc>
                <a:spcPct val="100000"/>
              </a:lnSpc>
              <a:spcBef>
                <a:spcPct val="20000"/>
              </a:spcBef>
              <a:spcAft>
                <a:spcPts val="0"/>
              </a:spcAft>
              <a:buClr>
                <a:srgbClr val="C00000"/>
              </a:buClr>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27/351</a:t>
            </a:r>
          </a:p>
        </p:txBody>
      </p:sp>
      <p:sp>
        <p:nvSpPr>
          <p:cNvPr id="17" name="Footer Placeholder 16">
            <a:extLst>
              <a:ext uri="{FF2B5EF4-FFF2-40B4-BE49-F238E27FC236}">
                <a16:creationId xmlns:a16="http://schemas.microsoft.com/office/drawing/2014/main" id="{C95E54FB-C766-EF5D-26D7-69A6AE0547D7}"/>
              </a:ext>
            </a:extLst>
          </p:cNvPr>
          <p:cNvSpPr>
            <a:spLocks noGrp="1"/>
          </p:cNvSpPr>
          <p:nvPr>
            <p:ph type="ftr" sz="quarter" idx="3"/>
          </p:nvPr>
        </p:nvSpPr>
        <p:spPr/>
        <p:txBody>
          <a:bodyPr/>
          <a:lstStyle/>
          <a:p>
            <a:r>
              <a:rPr lang="en-US" dirty="0"/>
              <a:t>*ITT Population=Includes all participants who were randomized to a treatment, regardless receiving study drug or not</a:t>
            </a:r>
          </a:p>
          <a:p>
            <a:r>
              <a:rPr lang="en-US" dirty="0"/>
              <a:t>RR, relative risk.
Sharma M, et al</a:t>
            </a:r>
            <a:r>
              <a:rPr lang="en-US" i="1" dirty="0"/>
              <a:t>. Lancet Neurol</a:t>
            </a:r>
            <a:r>
              <a:rPr lang="en-US" dirty="0"/>
              <a:t>. 2024;23(1):46-59.   </a:t>
            </a:r>
          </a:p>
        </p:txBody>
      </p:sp>
    </p:spTree>
    <p:extLst>
      <p:ext uri="{BB962C8B-B14F-4D97-AF65-F5344CB8AC3E}">
        <p14:creationId xmlns:p14="http://schemas.microsoft.com/office/powerpoint/2010/main" val="1567722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6">
            <a:extLst>
              <a:ext uri="{FF2B5EF4-FFF2-40B4-BE49-F238E27FC236}">
                <a16:creationId xmlns:a16="http://schemas.microsoft.com/office/drawing/2014/main" id="{8515AFBA-D77C-217D-3751-B9F2E5C15998}"/>
              </a:ext>
            </a:extLst>
          </p:cNvPr>
          <p:cNvGraphicFramePr>
            <a:graphicFrameLocks/>
          </p:cNvGraphicFramePr>
          <p:nvPr/>
        </p:nvGraphicFramePr>
        <p:xfrm>
          <a:off x="682560" y="1360414"/>
          <a:ext cx="11317072" cy="4494127"/>
        </p:xfrm>
        <a:graphic>
          <a:graphicData uri="http://schemas.openxmlformats.org/drawingml/2006/table">
            <a:tbl>
              <a:tblPr firstRow="1" bandRow="1">
                <a:tableStyleId>{073A0DAA-6AF3-43AB-8588-CEC1D06C72B9}</a:tableStyleId>
              </a:tblPr>
              <a:tblGrid>
                <a:gridCol w="3461008">
                  <a:extLst>
                    <a:ext uri="{9D8B030D-6E8A-4147-A177-3AD203B41FA5}">
                      <a16:colId xmlns:a16="http://schemas.microsoft.com/office/drawing/2014/main" val="74442964"/>
                    </a:ext>
                  </a:extLst>
                </a:gridCol>
                <a:gridCol w="1309344">
                  <a:extLst>
                    <a:ext uri="{9D8B030D-6E8A-4147-A177-3AD203B41FA5}">
                      <a16:colId xmlns:a16="http://schemas.microsoft.com/office/drawing/2014/main" val="477836602"/>
                    </a:ext>
                  </a:extLst>
                </a:gridCol>
                <a:gridCol w="1309344">
                  <a:extLst>
                    <a:ext uri="{9D8B030D-6E8A-4147-A177-3AD203B41FA5}">
                      <a16:colId xmlns:a16="http://schemas.microsoft.com/office/drawing/2014/main" val="744237253"/>
                    </a:ext>
                  </a:extLst>
                </a:gridCol>
                <a:gridCol w="1309344">
                  <a:extLst>
                    <a:ext uri="{9D8B030D-6E8A-4147-A177-3AD203B41FA5}">
                      <a16:colId xmlns:a16="http://schemas.microsoft.com/office/drawing/2014/main" val="224900130"/>
                    </a:ext>
                  </a:extLst>
                </a:gridCol>
                <a:gridCol w="1309344">
                  <a:extLst>
                    <a:ext uri="{9D8B030D-6E8A-4147-A177-3AD203B41FA5}">
                      <a16:colId xmlns:a16="http://schemas.microsoft.com/office/drawing/2014/main" val="2198126352"/>
                    </a:ext>
                  </a:extLst>
                </a:gridCol>
                <a:gridCol w="1309344">
                  <a:extLst>
                    <a:ext uri="{9D8B030D-6E8A-4147-A177-3AD203B41FA5}">
                      <a16:colId xmlns:a16="http://schemas.microsoft.com/office/drawing/2014/main" val="2860077886"/>
                    </a:ext>
                  </a:extLst>
                </a:gridCol>
                <a:gridCol w="1309344">
                  <a:extLst>
                    <a:ext uri="{9D8B030D-6E8A-4147-A177-3AD203B41FA5}">
                      <a16:colId xmlns:a16="http://schemas.microsoft.com/office/drawing/2014/main" val="1700450734"/>
                    </a:ext>
                  </a:extLst>
                </a:gridCol>
              </a:tblGrid>
              <a:tr h="654289">
                <a:tc row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sz="1600" dirty="0">
                        <a:solidFill>
                          <a:schemeClr val="bg1"/>
                        </a:solidFill>
                        <a:latin typeface="+mn-lt"/>
                      </a:endParaRPr>
                    </a:p>
                  </a:txBody>
                  <a:tcPr>
                    <a:solidFill>
                      <a:schemeClr val="accent4">
                        <a:lumMod val="20000"/>
                        <a:lumOff val="80000"/>
                      </a:schemeClr>
                    </a:solidFill>
                  </a:tcPr>
                </a:tc>
                <a:tc row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600"/>
                        </a:spcAft>
                      </a:pPr>
                      <a:r>
                        <a:rPr lang="en-US" sz="1600" dirty="0">
                          <a:solidFill>
                            <a:schemeClr val="bg1"/>
                          </a:solidFill>
                        </a:rPr>
                        <a:t>Placebo</a:t>
                      </a:r>
                    </a:p>
                    <a:p>
                      <a:pPr algn="ctr">
                        <a:spcAft>
                          <a:spcPts val="600"/>
                        </a:spcAft>
                      </a:pPr>
                      <a:r>
                        <a:rPr lang="en-US" sz="1600" dirty="0">
                          <a:solidFill>
                            <a:schemeClr val="bg1"/>
                          </a:solidFill>
                        </a:rPr>
                        <a:t>(n = 682)</a:t>
                      </a:r>
                    </a:p>
                  </a:txBody>
                  <a:tcPr anchor="b">
                    <a:lnR w="12700" cap="flat" cmpd="sng" algn="ctr">
                      <a:solidFill>
                        <a:schemeClr val="bg1"/>
                      </a:solidFill>
                      <a:prstDash val="solid"/>
                      <a:round/>
                      <a:headEnd type="none" w="med" len="med"/>
                      <a:tailEnd type="none" w="med" len="med"/>
                    </a:lnR>
                    <a:solidFill>
                      <a:srgbClr val="00B0F0"/>
                    </a:solidFill>
                  </a:tcPr>
                </a:tc>
                <a:tc gridSpan="5">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solidFill>
                            <a:schemeClr val="bg1"/>
                          </a:solidFill>
                        </a:rPr>
                        <a:t>Milvexian</a:t>
                      </a:r>
                      <a:endParaRPr lang="en-US" sz="1600" dirty="0">
                        <a:solidFill>
                          <a:schemeClr val="bg1"/>
                        </a:solidFill>
                        <a:latin typeface="+mn-lt"/>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200" dirty="0" err="1">
                          <a:solidFill>
                            <a:schemeClr val="bg1"/>
                          </a:solidFill>
                        </a:rPr>
                        <a:t>Milvexian</a:t>
                      </a:r>
                      <a:endParaRPr lang="en-US" sz="1200" dirty="0">
                        <a:solidFill>
                          <a:schemeClr val="bg1"/>
                        </a:solidFill>
                        <a:latin typeface="+mn-lt"/>
                      </a:endParaRPr>
                    </a:p>
                  </a:txBody>
                  <a:tcPr marL="68580" marR="68580" marT="34290" marB="34290" anchor="ctr">
                    <a:lnB w="12700"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pPr algn="ctr"/>
                      <a:endParaRPr lang="en-US" sz="1400" dirty="0"/>
                    </a:p>
                  </a:txBody>
                  <a:tcPr anchor="ctr">
                    <a:solidFill>
                      <a:srgbClr val="00467F"/>
                    </a:solidFill>
                  </a:tcPr>
                </a:tc>
                <a:tc hMerge="1">
                  <a:txBody>
                    <a:bodyPr/>
                    <a:lstStyle/>
                    <a:p>
                      <a:pPr algn="ctr"/>
                      <a:endParaRPr lang="en-US" sz="1400" dirty="0"/>
                    </a:p>
                  </a:txBody>
                  <a:tcPr anchor="ctr">
                    <a:solidFill>
                      <a:srgbClr val="00467F"/>
                    </a:solidFill>
                  </a:tcPr>
                </a:tc>
                <a:tc hMerge="1">
                  <a:txBody>
                    <a:bodyPr/>
                    <a:lstStyle/>
                    <a:p>
                      <a:pPr algn="ctr"/>
                      <a:endParaRPr lang="en-US" sz="1400" dirty="0"/>
                    </a:p>
                  </a:txBody>
                  <a:tcPr anchor="ctr">
                    <a:solidFill>
                      <a:srgbClr val="00467F"/>
                    </a:solidFill>
                  </a:tcPr>
                </a:tc>
                <a:extLst>
                  <a:ext uri="{0D108BD9-81ED-4DB2-BD59-A6C34878D82A}">
                    <a16:rowId xmlns:a16="http://schemas.microsoft.com/office/drawing/2014/main" val="3666754239"/>
                  </a:ext>
                </a:extLst>
              </a:tr>
              <a:tr h="674956">
                <a:tc vMerge="1">
                  <a:txBody>
                    <a:bodyPr/>
                    <a:lstStyle/>
                    <a:p>
                      <a:endParaRPr lang="en-US" sz="1400" dirty="0">
                        <a:solidFill>
                          <a:schemeClr val="bg1"/>
                        </a:solidFill>
                        <a:latin typeface="+mn-lt"/>
                      </a:endParaRPr>
                    </a:p>
                  </a:txBody>
                  <a:tcPr>
                    <a:solidFill>
                      <a:srgbClr val="00467F"/>
                    </a:solidFill>
                  </a:tcPr>
                </a:tc>
                <a:tc vMerge="1">
                  <a:txBody>
                    <a:bodyPr/>
                    <a:lstStyle/>
                    <a:p>
                      <a:pPr algn="ctr"/>
                      <a:endParaRPr lang="en-US" sz="1400" dirty="0">
                        <a:solidFill>
                          <a:schemeClr val="bg1"/>
                        </a:solidFill>
                      </a:endParaRPr>
                    </a:p>
                  </a:txBody>
                  <a:tcPr anchor="ctr">
                    <a:lnL w="381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67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solidFill>
                            <a:schemeClr val="bg1"/>
                          </a:solidFill>
                        </a:rPr>
                        <a:t>QD Regimen</a:t>
                      </a:r>
                      <a:endParaRPr lang="en-US" sz="16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4">
                        <a:lumMod val="75000"/>
                      </a:schemeClr>
                    </a:solidFill>
                  </a:tcPr>
                </a:tc>
                <a:tc grid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solidFill>
                            <a:schemeClr val="bg1"/>
                          </a:solidFill>
                        </a:rPr>
                        <a:t>BID Regimen</a:t>
                      </a:r>
                      <a:endParaRPr lang="en-US" sz="1600" b="1"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chemeClr val="accent4">
                        <a:lumMod val="50000"/>
                      </a:schemeClr>
                    </a:solidFill>
                  </a:tcPr>
                </a:tc>
                <a:tc hMerge="1">
                  <a:txBody>
                    <a:bodyPr/>
                    <a:lstStyle/>
                    <a:p>
                      <a:pPr algn="ctr"/>
                      <a:endParaRPr lang="en-US" sz="1400" dirty="0"/>
                    </a:p>
                  </a:txBody>
                  <a:tcPr anchor="ctr">
                    <a:solidFill>
                      <a:srgbClr val="00467F"/>
                    </a:solidFill>
                  </a:tcPr>
                </a:tc>
                <a:tc hMerge="1">
                  <a:txBody>
                    <a:bodyPr/>
                    <a:lstStyle/>
                    <a:p>
                      <a:pPr algn="ctr"/>
                      <a:endParaRPr lang="en-US" sz="1400" dirty="0"/>
                    </a:p>
                  </a:txBody>
                  <a:tcPr anchor="ctr">
                    <a:solidFill>
                      <a:srgbClr val="00467F"/>
                    </a:solidFill>
                  </a:tcPr>
                </a:tc>
                <a:tc hMerge="1">
                  <a:txBody>
                    <a:bodyPr/>
                    <a:lstStyle/>
                    <a:p>
                      <a:pPr algn="ctr"/>
                      <a:endParaRPr lang="en-US" sz="1400" dirty="0"/>
                    </a:p>
                  </a:txBody>
                  <a:tcPr anchor="ctr">
                    <a:solidFill>
                      <a:srgbClr val="00467F"/>
                    </a:solidFill>
                  </a:tcPr>
                </a:tc>
                <a:extLst>
                  <a:ext uri="{0D108BD9-81ED-4DB2-BD59-A6C34878D82A}">
                    <a16:rowId xmlns:a16="http://schemas.microsoft.com/office/drawing/2014/main" val="2301444858"/>
                  </a:ext>
                </a:extLst>
              </a:tr>
              <a:tr h="579120">
                <a:tc vMerge="1">
                  <a:txBody>
                    <a:bodyPr/>
                    <a:lstStyle/>
                    <a:p>
                      <a:endParaRPr lang="en-US" sz="1400" dirty="0">
                        <a:solidFill>
                          <a:schemeClr val="bg1"/>
                        </a:solidFill>
                        <a:latin typeface="+mn-lt"/>
                      </a:endParaRPr>
                    </a:p>
                  </a:txBody>
                  <a:tcPr>
                    <a:solidFill>
                      <a:srgbClr val="00467F"/>
                    </a:solidFill>
                  </a:tcPr>
                </a:tc>
                <a:tc vMerge="1">
                  <a:txBody>
                    <a:bodyPr/>
                    <a:lstStyle/>
                    <a:p>
                      <a:pPr algn="ctr"/>
                      <a:endParaRPr lang="en-US" sz="14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00467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solidFill>
                            <a:schemeClr val="bg1"/>
                          </a:solidFill>
                        </a:rPr>
                        <a:t>25 mg</a:t>
                      </a:r>
                    </a:p>
                    <a:p>
                      <a:pPr algn="ctr"/>
                      <a:r>
                        <a:rPr lang="en-US" sz="1600" b="1" dirty="0">
                          <a:solidFill>
                            <a:schemeClr val="bg1"/>
                          </a:solidFill>
                          <a:latin typeface="+mn-lt"/>
                        </a:rPr>
                        <a:t>(n = 325)</a:t>
                      </a: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solidFill>
                            <a:schemeClr val="bg1"/>
                          </a:solidFill>
                        </a:rPr>
                        <a:t>25 mg</a:t>
                      </a:r>
                    </a:p>
                    <a:p>
                      <a:pPr algn="ctr"/>
                      <a:r>
                        <a:rPr lang="en-US" sz="1600" b="1" dirty="0">
                          <a:solidFill>
                            <a:schemeClr val="bg1"/>
                          </a:solidFill>
                          <a:latin typeface="+mn-lt"/>
                        </a:rPr>
                        <a:t>(n = 313)</a:t>
                      </a:r>
                    </a:p>
                  </a:txBody>
                  <a:tcPr anchor="ctr">
                    <a:lnB w="38100" cap="flat" cmpd="sng" algn="ctr">
                      <a:solidFill>
                        <a:schemeClr val="bg1"/>
                      </a:solidFill>
                      <a:prstDash val="solid"/>
                      <a:round/>
                      <a:headEnd type="none" w="med" len="med"/>
                      <a:tailEnd type="none" w="med" len="med"/>
                    </a:lnB>
                    <a:solidFill>
                      <a:schemeClr val="accent4">
                        <a:lumMod val="5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solidFill>
                            <a:schemeClr val="bg1"/>
                          </a:solidFill>
                        </a:rPr>
                        <a:t>50 mg</a:t>
                      </a:r>
                    </a:p>
                    <a:p>
                      <a:pPr algn="ctr"/>
                      <a:r>
                        <a:rPr lang="en-US" sz="1600" b="1" dirty="0">
                          <a:solidFill>
                            <a:schemeClr val="bg1"/>
                          </a:solidFill>
                          <a:latin typeface="+mn-lt"/>
                        </a:rPr>
                        <a:t>(n = 325)</a:t>
                      </a:r>
                    </a:p>
                  </a:txBody>
                  <a:tcPr anchor="ctr">
                    <a:lnB w="38100" cap="flat" cmpd="sng" algn="ctr">
                      <a:solidFill>
                        <a:schemeClr val="bg1"/>
                      </a:solidFill>
                      <a:prstDash val="solid"/>
                      <a:round/>
                      <a:headEnd type="none" w="med" len="med"/>
                      <a:tailEnd type="none" w="med" len="med"/>
                    </a:lnB>
                    <a:solidFill>
                      <a:schemeClr val="accent4">
                        <a:lumMod val="5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solidFill>
                            <a:schemeClr val="bg1"/>
                          </a:solidFill>
                        </a:rPr>
                        <a:t>100 mg</a:t>
                      </a:r>
                    </a:p>
                    <a:p>
                      <a:pPr algn="ctr"/>
                      <a:r>
                        <a:rPr lang="en-US" sz="1600" b="1" dirty="0">
                          <a:solidFill>
                            <a:schemeClr val="bg1"/>
                          </a:solidFill>
                          <a:latin typeface="+mn-lt"/>
                        </a:rPr>
                        <a:t>(n = 306)</a:t>
                      </a:r>
                    </a:p>
                  </a:txBody>
                  <a:tcPr anchor="ctr">
                    <a:lnB w="38100" cap="flat" cmpd="sng" algn="ctr">
                      <a:solidFill>
                        <a:schemeClr val="bg1"/>
                      </a:solidFill>
                      <a:prstDash val="solid"/>
                      <a:round/>
                      <a:headEnd type="none" w="med" len="med"/>
                      <a:tailEnd type="none" w="med" len="med"/>
                    </a:lnB>
                    <a:solidFill>
                      <a:schemeClr val="accent4">
                        <a:lumMod val="5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solidFill>
                            <a:schemeClr val="bg1"/>
                          </a:solidFill>
                        </a:rPr>
                        <a:t>200 mg</a:t>
                      </a:r>
                    </a:p>
                    <a:p>
                      <a:pPr algn="ctr"/>
                      <a:r>
                        <a:rPr lang="en-US" sz="1600" b="1" dirty="0">
                          <a:solidFill>
                            <a:schemeClr val="bg1"/>
                          </a:solidFill>
                          <a:latin typeface="+mn-lt"/>
                        </a:rPr>
                        <a:t>(n = 344)</a:t>
                      </a:r>
                    </a:p>
                  </a:txBody>
                  <a:tcPr anchor="ctr">
                    <a:lnB w="38100" cap="flat" cmpd="sng" algn="ctr">
                      <a:solidFill>
                        <a:schemeClr val="bg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2141858823"/>
                  </a:ext>
                </a:extLst>
              </a:tr>
              <a:tr h="49714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55245" marR="0" indent="-55245">
                        <a:lnSpc>
                          <a:spcPct val="107000"/>
                        </a:lnSpc>
                        <a:spcBef>
                          <a:spcPts val="0"/>
                        </a:spcBef>
                        <a:spcAft>
                          <a:spcPts val="0"/>
                        </a:spcAft>
                      </a:pPr>
                      <a:r>
                        <a:rPr lang="en-US" sz="1600" b="1" dirty="0">
                          <a:effectLst/>
                        </a:rPr>
                        <a:t>Composite event rate, n (%) [95% CI]</a:t>
                      </a:r>
                      <a:endParaRPr lang="en-US" sz="1600" b="1" dirty="0">
                        <a:effectLst/>
                        <a:latin typeface="+mn-lt"/>
                        <a:ea typeface="Times New Roman" panose="02020603050405020304" pitchFamily="18" charset="0"/>
                        <a:cs typeface="Times New Roman" panose="02020603050405020304" pitchFamily="18" charset="0"/>
                      </a:endParaRPr>
                    </a:p>
                  </a:txBody>
                  <a:tcPr marL="56727" marR="56727" marT="0" marB="0" anchor="ctr">
                    <a:solidFill>
                      <a:srgbClr val="CBCFD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US" sz="1600" b="0" u="none" strike="noStrike" dirty="0">
                          <a:solidFill>
                            <a:srgbClr val="000000"/>
                          </a:solidFill>
                          <a:effectLst/>
                        </a:rPr>
                        <a:t>4 (0.6)</a:t>
                      </a:r>
                    </a:p>
                    <a:p>
                      <a:pPr algn="ctr" fontAlgn="t"/>
                      <a:r>
                        <a:rPr lang="en-US" sz="1600" b="0" i="0" u="none" strike="noStrike" dirty="0">
                          <a:solidFill>
                            <a:srgbClr val="000000"/>
                          </a:solidFill>
                          <a:effectLst/>
                          <a:latin typeface="+mn-lt"/>
                        </a:rPr>
                        <a:t>[</a:t>
                      </a:r>
                      <a:r>
                        <a:rPr lang="en-US" sz="1600" b="0" u="none" strike="noStrike" dirty="0">
                          <a:solidFill>
                            <a:srgbClr val="000000"/>
                          </a:solidFill>
                          <a:effectLst/>
                        </a:rPr>
                        <a:t>0.2, 1.5]</a:t>
                      </a:r>
                      <a:endParaRPr lang="en-US" sz="1600" b="0" i="0" u="none" strike="noStrike" dirty="0">
                        <a:solidFill>
                          <a:srgbClr val="000000"/>
                        </a:solidFill>
                        <a:effectLst/>
                        <a:latin typeface="+mn-lt"/>
                      </a:endParaRPr>
                    </a:p>
                  </a:txBody>
                  <a:tcPr marL="12700" marR="12700" marT="0" marB="0" anchor="ctr">
                    <a:solidFill>
                      <a:srgbClr val="CBCFD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US" sz="1600" b="0" u="none" strike="noStrike" dirty="0">
                          <a:solidFill>
                            <a:srgbClr val="000000"/>
                          </a:solidFill>
                          <a:effectLst/>
                        </a:rPr>
                        <a:t>2 (0.6)</a:t>
                      </a:r>
                    </a:p>
                    <a:p>
                      <a:pPr algn="ctr" fontAlgn="t"/>
                      <a:r>
                        <a:rPr lang="en-US" sz="1600" b="0" i="0" u="none" strike="noStrike" dirty="0">
                          <a:solidFill>
                            <a:srgbClr val="000000"/>
                          </a:solidFill>
                          <a:effectLst/>
                          <a:latin typeface="+mn-lt"/>
                        </a:rPr>
                        <a:t>[</a:t>
                      </a:r>
                      <a:r>
                        <a:rPr lang="en-US" sz="1600" b="0" u="none" strike="noStrike" dirty="0">
                          <a:solidFill>
                            <a:srgbClr val="000000"/>
                          </a:solidFill>
                          <a:effectLst/>
                        </a:rPr>
                        <a:t>0.1, 2.2</a:t>
                      </a:r>
                      <a:r>
                        <a:rPr lang="en-US" sz="1600" b="0" i="0" u="none" strike="noStrike" dirty="0">
                          <a:solidFill>
                            <a:srgbClr val="000000"/>
                          </a:solidFill>
                          <a:effectLst/>
                          <a:latin typeface="+mn-lt"/>
                        </a:rPr>
                        <a:t>]</a:t>
                      </a:r>
                    </a:p>
                  </a:txBody>
                  <a:tcPr marL="12700" marR="12700" marT="0" marB="0" anchor="ctr">
                    <a:lnT w="38100" cap="flat" cmpd="sng" algn="ctr">
                      <a:solidFill>
                        <a:schemeClr val="bg1"/>
                      </a:solidFill>
                      <a:prstDash val="solid"/>
                      <a:round/>
                      <a:headEnd type="none" w="med" len="med"/>
                      <a:tailEnd type="none" w="med" len="med"/>
                    </a:lnT>
                    <a:solidFill>
                      <a:srgbClr val="CBCFD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u="none" strike="noStrike" kern="1200" dirty="0">
                          <a:solidFill>
                            <a:srgbClr val="000000"/>
                          </a:solidFill>
                          <a:effectLst/>
                        </a:rPr>
                        <a:t>2 (0.6)</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mn-lt"/>
                          <a:ea typeface="+mn-ea"/>
                          <a:cs typeface="+mn-cs"/>
                        </a:rPr>
                        <a:t>[</a:t>
                      </a:r>
                      <a:r>
                        <a:rPr lang="en-US" sz="1600" b="0" u="none" strike="noStrike" dirty="0">
                          <a:solidFill>
                            <a:srgbClr val="000000"/>
                          </a:solidFill>
                          <a:effectLst/>
                        </a:rPr>
                        <a:t>0.1, 2.3</a:t>
                      </a:r>
                      <a:r>
                        <a:rPr lang="en-US" sz="1600" b="0" i="0" u="none" strike="noStrike" kern="1200" dirty="0">
                          <a:solidFill>
                            <a:srgbClr val="000000"/>
                          </a:solidFill>
                          <a:effectLst/>
                          <a:latin typeface="+mn-lt"/>
                          <a:ea typeface="+mn-ea"/>
                          <a:cs typeface="+mn-cs"/>
                        </a:rPr>
                        <a:t>]</a:t>
                      </a:r>
                    </a:p>
                  </a:txBody>
                  <a:tcPr marL="12700" marR="12700" marT="0" marB="0" anchor="ctr">
                    <a:lnT w="38100" cap="flat" cmpd="sng" algn="ctr">
                      <a:solidFill>
                        <a:schemeClr val="bg1"/>
                      </a:solidFill>
                      <a:prstDash val="solid"/>
                      <a:round/>
                      <a:headEnd type="none" w="med" len="med"/>
                      <a:tailEnd type="none" w="med" len="med"/>
                    </a:lnT>
                    <a:solidFill>
                      <a:srgbClr val="CBCFD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US" sz="1600" b="0" u="none" strike="noStrike" dirty="0">
                          <a:solidFill>
                            <a:srgbClr val="000000"/>
                          </a:solidFill>
                          <a:effectLst/>
                        </a:rPr>
                        <a:t>5 (1.5)</a:t>
                      </a:r>
                    </a:p>
                    <a:p>
                      <a:pPr algn="ctr" fontAlgn="t"/>
                      <a:r>
                        <a:rPr lang="en-US" sz="1600" b="0" i="0" u="none" strike="noStrike" dirty="0">
                          <a:solidFill>
                            <a:srgbClr val="000000"/>
                          </a:solidFill>
                          <a:effectLst/>
                          <a:latin typeface="+mn-lt"/>
                        </a:rPr>
                        <a:t>[</a:t>
                      </a:r>
                      <a:r>
                        <a:rPr lang="en-US" sz="1600" b="0" u="none" strike="noStrike" dirty="0">
                          <a:solidFill>
                            <a:srgbClr val="000000"/>
                          </a:solidFill>
                          <a:effectLst/>
                        </a:rPr>
                        <a:t>0.5, 3.6</a:t>
                      </a:r>
                      <a:r>
                        <a:rPr lang="en-US" sz="1600" b="0" i="0" u="none" strike="noStrike" dirty="0">
                          <a:solidFill>
                            <a:srgbClr val="000000"/>
                          </a:solidFill>
                          <a:effectLst/>
                          <a:latin typeface="+mn-lt"/>
                        </a:rPr>
                        <a:t>]</a:t>
                      </a:r>
                    </a:p>
                  </a:txBody>
                  <a:tcPr marL="12700" marR="12700" marT="0" marB="0" anchor="ctr">
                    <a:lnT w="38100" cap="flat" cmpd="sng" algn="ctr">
                      <a:solidFill>
                        <a:schemeClr val="bg1"/>
                      </a:solidFill>
                      <a:prstDash val="solid"/>
                      <a:round/>
                      <a:headEnd type="none" w="med" len="med"/>
                      <a:tailEnd type="none" w="med" len="med"/>
                    </a:lnT>
                    <a:solidFill>
                      <a:srgbClr val="CBCFD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US" sz="1600" b="0" u="none" strike="noStrike" dirty="0">
                          <a:solidFill>
                            <a:srgbClr val="000000"/>
                          </a:solidFill>
                          <a:effectLst/>
                        </a:rPr>
                        <a:t>5 (1.6)</a:t>
                      </a:r>
                    </a:p>
                    <a:p>
                      <a:pPr algn="ctr" fontAlgn="t"/>
                      <a:r>
                        <a:rPr lang="en-US" sz="1600" b="0" i="0" u="none" strike="noStrike" dirty="0">
                          <a:solidFill>
                            <a:srgbClr val="000000"/>
                          </a:solidFill>
                          <a:effectLst/>
                          <a:latin typeface="+mn-lt"/>
                        </a:rPr>
                        <a:t>[</a:t>
                      </a:r>
                      <a:r>
                        <a:rPr lang="en-US" sz="1600" b="0" u="none" strike="noStrike" dirty="0">
                          <a:solidFill>
                            <a:srgbClr val="000000"/>
                          </a:solidFill>
                          <a:effectLst/>
                        </a:rPr>
                        <a:t>0.5, 3.8</a:t>
                      </a:r>
                      <a:r>
                        <a:rPr lang="en-US" sz="1600" b="0" i="0" u="none" strike="noStrike" dirty="0">
                          <a:solidFill>
                            <a:srgbClr val="000000"/>
                          </a:solidFill>
                          <a:effectLst/>
                          <a:latin typeface="+mn-lt"/>
                        </a:rPr>
                        <a:t>]</a:t>
                      </a:r>
                    </a:p>
                  </a:txBody>
                  <a:tcPr marL="12700" marR="12700" marT="0" marB="0" anchor="ctr">
                    <a:lnT w="38100" cap="flat" cmpd="sng" algn="ctr">
                      <a:solidFill>
                        <a:schemeClr val="bg1"/>
                      </a:solidFill>
                      <a:prstDash val="solid"/>
                      <a:round/>
                      <a:headEnd type="none" w="med" len="med"/>
                      <a:tailEnd type="none" w="med" len="med"/>
                    </a:lnT>
                    <a:solidFill>
                      <a:srgbClr val="CBCFD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US" sz="1600" b="0" u="none" strike="noStrike" dirty="0">
                          <a:solidFill>
                            <a:srgbClr val="000000"/>
                          </a:solidFill>
                          <a:effectLst/>
                        </a:rPr>
                        <a:t>5 (1.5)</a:t>
                      </a:r>
                    </a:p>
                    <a:p>
                      <a:pPr algn="ctr" fontAlgn="t"/>
                      <a:r>
                        <a:rPr lang="en-US" sz="1600" b="0" i="0" u="none" strike="noStrike" dirty="0">
                          <a:solidFill>
                            <a:srgbClr val="000000"/>
                          </a:solidFill>
                          <a:effectLst/>
                          <a:latin typeface="+mn-lt"/>
                        </a:rPr>
                        <a:t>[</a:t>
                      </a:r>
                      <a:r>
                        <a:rPr lang="en-US" sz="1600" b="0" u="none" strike="noStrike" dirty="0">
                          <a:solidFill>
                            <a:srgbClr val="000000"/>
                          </a:solidFill>
                          <a:effectLst/>
                        </a:rPr>
                        <a:t>0.5, 3.4</a:t>
                      </a:r>
                      <a:r>
                        <a:rPr lang="en-US" sz="1600" b="0" i="0" u="none" strike="noStrike" dirty="0">
                          <a:solidFill>
                            <a:srgbClr val="000000"/>
                          </a:solidFill>
                          <a:effectLst/>
                          <a:latin typeface="+mn-lt"/>
                        </a:rPr>
                        <a:t>]</a:t>
                      </a:r>
                    </a:p>
                  </a:txBody>
                  <a:tcPr marL="12700" marR="12700" marT="0" marB="0" anchor="ctr">
                    <a:lnT w="38100" cap="flat" cmpd="sng" algn="ctr">
                      <a:solidFill>
                        <a:schemeClr val="bg1"/>
                      </a:solidFill>
                      <a:prstDash val="solid"/>
                      <a:round/>
                      <a:headEnd type="none" w="med" len="med"/>
                      <a:tailEnd type="none" w="med" len="med"/>
                    </a:lnT>
                    <a:solidFill>
                      <a:srgbClr val="CBCFD8"/>
                    </a:solidFill>
                  </a:tcPr>
                </a:tc>
                <a:extLst>
                  <a:ext uri="{0D108BD9-81ED-4DB2-BD59-A6C34878D82A}">
                    <a16:rowId xmlns:a16="http://schemas.microsoft.com/office/drawing/2014/main" val="1844483821"/>
                  </a:ext>
                </a:extLst>
              </a:tr>
              <a:tr h="898955">
                <a:tc>
                  <a:txBody>
                    <a:bodyPr/>
                    <a:lstStyle/>
                    <a:p>
                      <a:pPr marL="0" marR="0" lvl="0" indent="-55245" algn="l" defTabSz="914400" rtl="0" eaLnBrk="1" fontAlgn="auto" latinLnBrk="0" hangingPunct="1">
                        <a:lnSpc>
                          <a:spcPct val="107000"/>
                        </a:lnSpc>
                        <a:spcBef>
                          <a:spcPts val="0"/>
                        </a:spcBef>
                        <a:spcAft>
                          <a:spcPts val="0"/>
                        </a:spcAft>
                        <a:buClrTx/>
                        <a:buSzTx/>
                        <a:buFontTx/>
                        <a:buNone/>
                        <a:tabLst/>
                        <a:defRPr/>
                      </a:pPr>
                      <a:r>
                        <a:rPr lang="en-US" sz="1600" b="1" kern="1200" dirty="0">
                          <a:solidFill>
                            <a:schemeClr val="dk1"/>
                          </a:solidFill>
                          <a:effectLst/>
                        </a:rPr>
                        <a:t>Components, n (%) </a:t>
                      </a:r>
                    </a:p>
                    <a:p>
                      <a:pPr marL="174625" marR="0" lvl="0" indent="-53975" algn="l"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rPr>
                        <a:t>BARC Type 3</a:t>
                      </a:r>
                    </a:p>
                    <a:p>
                      <a:pPr marL="174625" marR="0" lvl="0" indent="-53975" algn="l"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rPr>
                        <a:t>BARC Type 5</a:t>
                      </a:r>
                      <a:endParaRPr lang="en-US" sz="16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6727" marR="56727" marT="0" marB="0" anchor="ctr">
                    <a:solidFill>
                      <a:srgbClr val="E7E9EC"/>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600" b="0" u="none" strike="noStrike" dirty="0">
                        <a:solidFill>
                          <a:srgbClr val="000000"/>
                        </a:solidFill>
                        <a:effectLst/>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u="none" strike="noStrike" dirty="0">
                          <a:solidFill>
                            <a:srgbClr val="000000"/>
                          </a:solidFill>
                          <a:effectLst/>
                        </a:rPr>
                        <a:t>4 (0.6)</a:t>
                      </a:r>
                    </a:p>
                    <a:p>
                      <a:pPr algn="ctr" fontAlgn="t"/>
                      <a:r>
                        <a:rPr lang="en-US" sz="1600" b="0" u="none" strike="noStrike" dirty="0">
                          <a:solidFill>
                            <a:srgbClr val="000000"/>
                          </a:solidFill>
                          <a:effectLst/>
                        </a:rPr>
                        <a:t>0</a:t>
                      </a:r>
                      <a:endParaRPr lang="en-US" sz="1600" b="0" i="0" u="none" strike="noStrike" dirty="0">
                        <a:solidFill>
                          <a:srgbClr val="000000"/>
                        </a:solidFill>
                        <a:effectLst/>
                        <a:latin typeface="+mn-lt"/>
                      </a:endParaRPr>
                    </a:p>
                  </a:txBody>
                  <a:tcPr marL="12700" marR="12700" marT="0" marB="0" anchor="ctr">
                    <a:solidFill>
                      <a:srgbClr val="E7E9EC"/>
                    </a:solidFill>
                  </a:tcPr>
                </a:tc>
                <a:tc>
                  <a:txBody>
                    <a:bodyPr/>
                    <a:lstStyle/>
                    <a:p>
                      <a:pPr algn="ctr" fontAlgn="ctr"/>
                      <a:endParaRPr lang="en-US" sz="1600" b="0" u="none" strike="noStrike" dirty="0">
                        <a:solidFill>
                          <a:srgbClr val="000000"/>
                        </a:solidFill>
                        <a:effectLst/>
                      </a:endParaRPr>
                    </a:p>
                    <a:p>
                      <a:pPr algn="ctr" fontAlgn="ctr"/>
                      <a:r>
                        <a:rPr lang="en-US" sz="1600" b="0" u="none" strike="noStrike" dirty="0">
                          <a:solidFill>
                            <a:srgbClr val="000000"/>
                          </a:solidFill>
                          <a:effectLst/>
                        </a:rPr>
                        <a:t>2 (0.6)</a:t>
                      </a:r>
                    </a:p>
                    <a:p>
                      <a:pPr algn="ctr" fontAlgn="ctr"/>
                      <a:r>
                        <a:rPr lang="en-US" sz="1600" b="0" u="none" strike="noStrike" dirty="0">
                          <a:solidFill>
                            <a:srgbClr val="000000"/>
                          </a:solidFill>
                          <a:effectLst/>
                        </a:rPr>
                        <a:t>0</a:t>
                      </a:r>
                      <a:endParaRPr lang="en-US" sz="1600" b="0" i="0" u="none" strike="noStrike" dirty="0">
                        <a:solidFill>
                          <a:srgbClr val="000000"/>
                        </a:solidFill>
                        <a:effectLst/>
                        <a:latin typeface="+mn-lt"/>
                      </a:endParaRPr>
                    </a:p>
                  </a:txBody>
                  <a:tcPr marL="12700" marR="12700" marT="0" marB="0" anchor="ctr">
                    <a:solidFill>
                      <a:srgbClr val="E7E9EC"/>
                    </a:solidFill>
                  </a:tcPr>
                </a:tc>
                <a:tc>
                  <a:txBody>
                    <a:bodyPr/>
                    <a:lstStyle/>
                    <a:p>
                      <a:pPr algn="ctr" fontAlgn="t"/>
                      <a:endParaRPr lang="en-US" sz="1600" b="0" u="none" strike="noStrike" dirty="0">
                        <a:solidFill>
                          <a:srgbClr val="000000"/>
                        </a:solidFill>
                        <a:effectLst/>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u="none" strike="noStrike" dirty="0">
                          <a:solidFill>
                            <a:srgbClr val="000000"/>
                          </a:solidFill>
                          <a:effectLst/>
                        </a:rPr>
                        <a:t>2 (0.6)</a:t>
                      </a:r>
                    </a:p>
                    <a:p>
                      <a:pPr algn="ctr" fontAlgn="t"/>
                      <a:r>
                        <a:rPr lang="en-US" sz="1600" b="0" u="none" strike="noStrike" dirty="0">
                          <a:solidFill>
                            <a:srgbClr val="000000"/>
                          </a:solidFill>
                          <a:effectLst/>
                        </a:rPr>
                        <a:t>0</a:t>
                      </a:r>
                      <a:endParaRPr lang="en-US" sz="1600" b="0" i="0" u="none" strike="noStrike" dirty="0">
                        <a:solidFill>
                          <a:srgbClr val="000000"/>
                        </a:solidFill>
                        <a:effectLst/>
                        <a:latin typeface="+mn-lt"/>
                      </a:endParaRPr>
                    </a:p>
                  </a:txBody>
                  <a:tcPr marL="12700" marR="12700" marT="0" marB="0" anchor="ctr">
                    <a:solidFill>
                      <a:srgbClr val="E7E9EC"/>
                    </a:solidFill>
                  </a:tcPr>
                </a:tc>
                <a:tc>
                  <a:txBody>
                    <a:bodyPr/>
                    <a:lstStyle/>
                    <a:p>
                      <a:pPr algn="ctr" fontAlgn="t"/>
                      <a:endParaRPr lang="en-US" sz="1600" b="0" u="none" strike="noStrike" dirty="0">
                        <a:solidFill>
                          <a:srgbClr val="000000"/>
                        </a:solidFill>
                        <a:effectLst/>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u="none" strike="noStrike" dirty="0">
                          <a:solidFill>
                            <a:srgbClr val="000000"/>
                          </a:solidFill>
                          <a:effectLst/>
                        </a:rPr>
                        <a:t>5 (1.5)</a:t>
                      </a:r>
                    </a:p>
                    <a:p>
                      <a:pPr algn="ctr" fontAlgn="t"/>
                      <a:r>
                        <a:rPr lang="en-US" sz="1600" b="0" u="none" strike="noStrike" dirty="0">
                          <a:solidFill>
                            <a:srgbClr val="000000"/>
                          </a:solidFill>
                          <a:effectLst/>
                        </a:rPr>
                        <a:t>0</a:t>
                      </a:r>
                      <a:endParaRPr lang="en-US" sz="1600" b="0" i="0" u="none" strike="noStrike" dirty="0">
                        <a:solidFill>
                          <a:srgbClr val="000000"/>
                        </a:solidFill>
                        <a:effectLst/>
                        <a:latin typeface="+mn-lt"/>
                      </a:endParaRPr>
                    </a:p>
                  </a:txBody>
                  <a:tcPr marL="12700" marR="12700" marT="0" marB="0" anchor="ctr">
                    <a:solidFill>
                      <a:srgbClr val="E7E9EC"/>
                    </a:solidFill>
                  </a:tcPr>
                </a:tc>
                <a:tc>
                  <a:txBody>
                    <a:bodyPr/>
                    <a:lstStyle/>
                    <a:p>
                      <a:pPr algn="ctr" fontAlgn="t"/>
                      <a:endParaRPr lang="en-US" sz="1600" b="0" u="none" strike="noStrike" dirty="0">
                        <a:solidFill>
                          <a:srgbClr val="000000"/>
                        </a:solidFill>
                        <a:effectLst/>
                      </a:endParaRPr>
                    </a:p>
                    <a:p>
                      <a:pPr algn="ctr" fontAlgn="t"/>
                      <a:r>
                        <a:rPr lang="en-US" sz="1600" b="0" u="none" strike="noStrike" dirty="0">
                          <a:solidFill>
                            <a:srgbClr val="000000"/>
                          </a:solidFill>
                          <a:effectLst/>
                        </a:rPr>
                        <a:t>5 (1.6)</a:t>
                      </a:r>
                    </a:p>
                    <a:p>
                      <a:pPr algn="ctr" fontAlgn="t"/>
                      <a:r>
                        <a:rPr lang="en-US" sz="1600" b="0" u="none" strike="noStrike" dirty="0">
                          <a:solidFill>
                            <a:srgbClr val="000000"/>
                          </a:solidFill>
                          <a:effectLst/>
                        </a:rPr>
                        <a:t>0</a:t>
                      </a:r>
                      <a:endParaRPr lang="en-US" sz="1600" b="0" i="0" u="none" strike="noStrike" dirty="0">
                        <a:solidFill>
                          <a:srgbClr val="000000"/>
                        </a:solidFill>
                        <a:effectLst/>
                        <a:latin typeface="+mn-lt"/>
                      </a:endParaRPr>
                    </a:p>
                  </a:txBody>
                  <a:tcPr marL="12700" marR="12700" marT="0" marB="0" anchor="ctr">
                    <a:solidFill>
                      <a:srgbClr val="E7E9EC"/>
                    </a:solidFill>
                  </a:tcPr>
                </a:tc>
                <a:tc>
                  <a:txBody>
                    <a:bodyPr/>
                    <a:lstStyle/>
                    <a:p>
                      <a:pPr algn="ctr" fontAlgn="t"/>
                      <a:endParaRPr lang="en-US" sz="1600" b="0" u="none" strike="noStrike" dirty="0">
                        <a:solidFill>
                          <a:srgbClr val="000000"/>
                        </a:solidFill>
                        <a:effectLst/>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u="none" strike="noStrike" dirty="0">
                          <a:solidFill>
                            <a:srgbClr val="000000"/>
                          </a:solidFill>
                          <a:effectLst/>
                        </a:rPr>
                        <a:t>5 (1.5)</a:t>
                      </a:r>
                    </a:p>
                    <a:p>
                      <a:pPr algn="ctr" fontAlgn="t"/>
                      <a:r>
                        <a:rPr lang="en-US" sz="1600" b="0" u="none" strike="noStrike" dirty="0">
                          <a:solidFill>
                            <a:srgbClr val="000000"/>
                          </a:solidFill>
                          <a:effectLst/>
                        </a:rPr>
                        <a:t>0</a:t>
                      </a:r>
                      <a:endParaRPr lang="en-US" sz="1600" b="0" i="0" u="none" strike="noStrike" dirty="0">
                        <a:solidFill>
                          <a:srgbClr val="000000"/>
                        </a:solidFill>
                        <a:effectLst/>
                        <a:latin typeface="+mn-lt"/>
                      </a:endParaRPr>
                    </a:p>
                  </a:txBody>
                  <a:tcPr marL="12700" marR="12700" marT="0" marB="0" anchor="ctr">
                    <a:solidFill>
                      <a:srgbClr val="E7E9EC"/>
                    </a:solidFill>
                  </a:tcPr>
                </a:tc>
                <a:extLst>
                  <a:ext uri="{0D108BD9-81ED-4DB2-BD59-A6C34878D82A}">
                    <a16:rowId xmlns:a16="http://schemas.microsoft.com/office/drawing/2014/main" val="3964318372"/>
                  </a:ext>
                </a:extLst>
              </a:tr>
              <a:tr h="594829">
                <a:tc>
                  <a:txBody>
                    <a:bodyPr/>
                    <a:lstStyle/>
                    <a:p>
                      <a:pPr marL="0" marR="0" lvl="0" indent="-55245" algn="l" defTabSz="914400" rtl="0" eaLnBrk="1" fontAlgn="auto" latinLnBrk="0" hangingPunct="1">
                        <a:lnSpc>
                          <a:spcPct val="107000"/>
                        </a:lnSpc>
                        <a:spcBef>
                          <a:spcPts val="0"/>
                        </a:spcBef>
                        <a:spcAft>
                          <a:spcPts val="0"/>
                        </a:spcAft>
                        <a:buClrTx/>
                        <a:buSzTx/>
                        <a:buFontTx/>
                        <a:buNone/>
                        <a:tabLst/>
                        <a:defRPr/>
                      </a:pPr>
                      <a:r>
                        <a:rPr lang="en-US" sz="1600" b="1" kern="1200" dirty="0">
                          <a:solidFill>
                            <a:schemeClr val="dk1"/>
                          </a:solidFill>
                          <a:effectLst/>
                        </a:rPr>
                        <a:t>Risk difference vs. placebo (95% CI)</a:t>
                      </a:r>
                      <a:endParaRPr lang="en-US" sz="1600" b="1" kern="1200" dirty="0">
                        <a:solidFill>
                          <a:schemeClr val="dk1"/>
                        </a:solidFill>
                        <a:effectLst/>
                        <a:latin typeface="+mn-lt"/>
                        <a:ea typeface="Times New Roman" panose="02020603050405020304" pitchFamily="18" charset="0"/>
                        <a:cs typeface="Times New Roman" panose="02020603050405020304" pitchFamily="18" charset="0"/>
                      </a:endParaRPr>
                    </a:p>
                  </a:txBody>
                  <a:tcPr marL="56727" marR="56727" marT="0" marB="0" anchor="ctr">
                    <a:solidFill>
                      <a:srgbClr val="CBCFD8"/>
                    </a:solidFill>
                  </a:tcPr>
                </a:tc>
                <a:tc>
                  <a:txBody>
                    <a:bodyPr/>
                    <a:lstStyle/>
                    <a:p>
                      <a:pPr algn="ctr" fontAlgn="t"/>
                      <a:r>
                        <a:rPr lang="en-US" sz="1600" b="0" i="0" u="none" strike="noStrike" dirty="0">
                          <a:solidFill>
                            <a:srgbClr val="000000"/>
                          </a:solidFill>
                          <a:effectLst/>
                          <a:latin typeface="+mn-lt"/>
                        </a:rPr>
                        <a:t>–</a:t>
                      </a:r>
                    </a:p>
                  </a:txBody>
                  <a:tcPr marL="12700" marR="12700" marT="0" marB="0" anchor="ctr">
                    <a:solidFill>
                      <a:srgbClr val="CBCFD8"/>
                    </a:solidFill>
                  </a:tcPr>
                </a:tc>
                <a:tc>
                  <a:txBody>
                    <a:bodyPr/>
                    <a:lstStyle/>
                    <a:p>
                      <a:pPr algn="ctr" fontAlgn="ctr"/>
                      <a:r>
                        <a:rPr lang="en-US" sz="1600" b="0" u="none" strike="noStrike" dirty="0">
                          <a:solidFill>
                            <a:srgbClr val="000000"/>
                          </a:solidFill>
                          <a:effectLst/>
                        </a:rPr>
                        <a:t>0.03</a:t>
                      </a:r>
                    </a:p>
                    <a:p>
                      <a:pPr algn="ctr" fontAlgn="ctr"/>
                      <a:r>
                        <a:rPr lang="en-US" sz="1600" b="0" u="none" strike="noStrike" dirty="0">
                          <a:solidFill>
                            <a:srgbClr val="000000"/>
                          </a:solidFill>
                          <a:effectLst/>
                        </a:rPr>
                        <a:t>(–1.03, 1.72)</a:t>
                      </a:r>
                      <a:endParaRPr lang="en-US" sz="1600" b="0" i="0" u="none" strike="noStrike" dirty="0">
                        <a:solidFill>
                          <a:srgbClr val="000000"/>
                        </a:solidFill>
                        <a:effectLst/>
                        <a:latin typeface="+mn-lt"/>
                      </a:endParaRPr>
                    </a:p>
                  </a:txBody>
                  <a:tcPr marL="12700" marR="12700" marT="0" marB="0" anchor="ctr">
                    <a:solidFill>
                      <a:srgbClr val="CBCFD8"/>
                    </a:solidFill>
                  </a:tcPr>
                </a:tc>
                <a:tc>
                  <a:txBody>
                    <a:bodyPr/>
                    <a:lstStyle/>
                    <a:p>
                      <a:pPr algn="ctr" fontAlgn="t"/>
                      <a:r>
                        <a:rPr lang="en-US" sz="1600" b="0" u="none" strike="noStrike" dirty="0">
                          <a:solidFill>
                            <a:srgbClr val="000000"/>
                          </a:solidFill>
                          <a:effectLst/>
                        </a:rPr>
                        <a:t>0.05</a:t>
                      </a:r>
                    </a:p>
                    <a:p>
                      <a:pPr algn="ctr" fontAlgn="t"/>
                      <a:r>
                        <a:rPr lang="en-US" sz="1600" b="0" u="none" strike="noStrike" dirty="0">
                          <a:solidFill>
                            <a:srgbClr val="000000"/>
                          </a:solidFill>
                          <a:effectLst/>
                        </a:rPr>
                        <a:t>(–1.02, 1.81)</a:t>
                      </a:r>
                      <a:endParaRPr lang="en-US" sz="1600" b="0" i="0" u="none" strike="noStrike" dirty="0">
                        <a:solidFill>
                          <a:srgbClr val="000000"/>
                        </a:solidFill>
                        <a:effectLst/>
                        <a:latin typeface="+mn-lt"/>
                      </a:endParaRPr>
                    </a:p>
                  </a:txBody>
                  <a:tcPr marL="12700" marR="12700" marT="0" marB="0" anchor="ctr">
                    <a:solidFill>
                      <a:srgbClr val="CBCFD8"/>
                    </a:solidFill>
                  </a:tcPr>
                </a:tc>
                <a:tc>
                  <a:txBody>
                    <a:bodyPr/>
                    <a:lstStyle/>
                    <a:p>
                      <a:pPr algn="ctr" fontAlgn="t"/>
                      <a:r>
                        <a:rPr lang="en-US" sz="1600" b="0" u="none" strike="noStrike" dirty="0">
                          <a:solidFill>
                            <a:srgbClr val="000000"/>
                          </a:solidFill>
                          <a:effectLst/>
                        </a:rPr>
                        <a:t>0.95</a:t>
                      </a:r>
                    </a:p>
                    <a:p>
                      <a:pPr algn="ctr" fontAlgn="t"/>
                      <a:r>
                        <a:rPr lang="en-US" sz="1600" b="0" u="none" strike="noStrike" dirty="0">
                          <a:solidFill>
                            <a:srgbClr val="000000"/>
                          </a:solidFill>
                          <a:effectLst/>
                        </a:rPr>
                        <a:t>(–0.35, 3.06)</a:t>
                      </a:r>
                      <a:endParaRPr lang="en-US" sz="1600" b="0" i="0" u="none" strike="noStrike" dirty="0">
                        <a:solidFill>
                          <a:srgbClr val="000000"/>
                        </a:solidFill>
                        <a:effectLst/>
                        <a:latin typeface="+mn-lt"/>
                      </a:endParaRPr>
                    </a:p>
                  </a:txBody>
                  <a:tcPr marL="12700" marR="12700" marT="0" marB="0" anchor="ctr">
                    <a:solidFill>
                      <a:srgbClr val="CBCFD8"/>
                    </a:solidFill>
                  </a:tcPr>
                </a:tc>
                <a:tc>
                  <a:txBody>
                    <a:bodyPr/>
                    <a:lstStyle/>
                    <a:p>
                      <a:pPr algn="ctr" fontAlgn="t"/>
                      <a:r>
                        <a:rPr lang="en-US" sz="1600" b="0" u="none" strike="noStrike" dirty="0">
                          <a:solidFill>
                            <a:srgbClr val="000000"/>
                          </a:solidFill>
                          <a:effectLst/>
                        </a:rPr>
                        <a:t>1.05</a:t>
                      </a:r>
                    </a:p>
                    <a:p>
                      <a:pPr algn="ctr" fontAlgn="t"/>
                      <a:r>
                        <a:rPr lang="en-US" sz="1600" b="0" u="none" strike="noStrike" dirty="0">
                          <a:solidFill>
                            <a:srgbClr val="000000"/>
                          </a:solidFill>
                          <a:effectLst/>
                        </a:rPr>
                        <a:t>(–0.30, 3.27)</a:t>
                      </a:r>
                      <a:endParaRPr lang="en-US" sz="1600" b="0" i="0" u="none" strike="noStrike" dirty="0">
                        <a:solidFill>
                          <a:srgbClr val="000000"/>
                        </a:solidFill>
                        <a:effectLst/>
                        <a:latin typeface="+mn-lt"/>
                      </a:endParaRPr>
                    </a:p>
                  </a:txBody>
                  <a:tcPr marL="12700" marR="12700" marT="0" marB="0" anchor="ctr">
                    <a:solidFill>
                      <a:srgbClr val="CBCFD8"/>
                    </a:solidFill>
                  </a:tcPr>
                </a:tc>
                <a:tc>
                  <a:txBody>
                    <a:bodyPr/>
                    <a:lstStyle/>
                    <a:p>
                      <a:pPr algn="ctr" fontAlgn="t"/>
                      <a:r>
                        <a:rPr lang="en-US" sz="1600" b="0" u="none" strike="noStrike" dirty="0">
                          <a:solidFill>
                            <a:srgbClr val="000000"/>
                          </a:solidFill>
                          <a:effectLst/>
                        </a:rPr>
                        <a:t>0.87</a:t>
                      </a:r>
                    </a:p>
                    <a:p>
                      <a:pPr algn="ctr" fontAlgn="t"/>
                      <a:r>
                        <a:rPr lang="en-US" sz="1600" b="0" u="none" strike="noStrike" dirty="0">
                          <a:solidFill>
                            <a:srgbClr val="000000"/>
                          </a:solidFill>
                          <a:effectLst/>
                        </a:rPr>
                        <a:t>(–0.41, 2.86)</a:t>
                      </a:r>
                      <a:endParaRPr lang="en-US" sz="1600" b="0" i="0" u="none" strike="noStrike" dirty="0">
                        <a:solidFill>
                          <a:srgbClr val="000000"/>
                        </a:solidFill>
                        <a:effectLst/>
                        <a:latin typeface="+mn-lt"/>
                      </a:endParaRPr>
                    </a:p>
                  </a:txBody>
                  <a:tcPr marL="12700" marR="12700" marT="0" marB="0" anchor="ctr">
                    <a:solidFill>
                      <a:srgbClr val="CBCFD8"/>
                    </a:solidFill>
                  </a:tcPr>
                </a:tc>
                <a:extLst>
                  <a:ext uri="{0D108BD9-81ED-4DB2-BD59-A6C34878D82A}">
                    <a16:rowId xmlns:a16="http://schemas.microsoft.com/office/drawing/2014/main" val="475984836"/>
                  </a:ext>
                </a:extLst>
              </a:tr>
              <a:tr h="594829">
                <a:tc>
                  <a:txBody>
                    <a:bodyPr/>
                    <a:lstStyle/>
                    <a:p>
                      <a:pPr marL="0" marR="0" lvl="0" indent="-55245" algn="l" defTabSz="914400" rtl="0" eaLnBrk="1" fontAlgn="auto" latinLnBrk="0" hangingPunct="1">
                        <a:lnSpc>
                          <a:spcPct val="107000"/>
                        </a:lnSpc>
                        <a:spcBef>
                          <a:spcPts val="0"/>
                        </a:spcBef>
                        <a:spcAft>
                          <a:spcPts val="0"/>
                        </a:spcAft>
                        <a:buClrTx/>
                        <a:buSzTx/>
                        <a:buFontTx/>
                        <a:buNone/>
                        <a:tabLst/>
                        <a:defRPr/>
                      </a:pPr>
                      <a:r>
                        <a:rPr lang="en-US" sz="1600" b="1" kern="1200" dirty="0">
                          <a:solidFill>
                            <a:schemeClr val="dk1"/>
                          </a:solidFill>
                          <a:effectLst/>
                        </a:rPr>
                        <a:t>Relative risk vs. placebo (95% CI)</a:t>
                      </a:r>
                      <a:endParaRPr lang="en-US" sz="1600" b="1" kern="1200" dirty="0">
                        <a:solidFill>
                          <a:schemeClr val="dk1"/>
                        </a:solidFill>
                        <a:effectLst/>
                        <a:latin typeface="+mn-lt"/>
                        <a:ea typeface="Times New Roman" panose="02020603050405020304" pitchFamily="18" charset="0"/>
                        <a:cs typeface="Times New Roman" panose="02020603050405020304" pitchFamily="18" charset="0"/>
                      </a:endParaRPr>
                    </a:p>
                  </a:txBody>
                  <a:tcPr marL="56727" marR="56727" marT="0" marB="0" anchor="ctr">
                    <a:solidFill>
                      <a:srgbClr val="E7E9EC"/>
                    </a:solidFill>
                  </a:tcPr>
                </a:tc>
                <a:tc>
                  <a:txBody>
                    <a:bodyPr/>
                    <a:lstStyle/>
                    <a:p>
                      <a:pPr algn="ctr" fontAlgn="t"/>
                      <a:r>
                        <a:rPr lang="en-US" sz="1600" b="0" i="0" u="none" strike="noStrike" dirty="0">
                          <a:solidFill>
                            <a:srgbClr val="000000"/>
                          </a:solidFill>
                          <a:effectLst/>
                          <a:latin typeface="+mn-lt"/>
                        </a:rPr>
                        <a:t>–</a:t>
                      </a:r>
                    </a:p>
                  </a:txBody>
                  <a:tcPr marL="12700" marR="12700" marT="0" marB="0" anchor="ctr">
                    <a:solidFill>
                      <a:srgbClr val="E7E9EC"/>
                    </a:solidFill>
                  </a:tcPr>
                </a:tc>
                <a:tc>
                  <a:txBody>
                    <a:bodyPr/>
                    <a:lstStyle/>
                    <a:p>
                      <a:pPr algn="ctr" fontAlgn="ctr"/>
                      <a:r>
                        <a:rPr lang="en-US" sz="1600" b="0" u="none" strike="noStrike" dirty="0">
                          <a:solidFill>
                            <a:srgbClr val="000000"/>
                          </a:solidFill>
                          <a:effectLst/>
                        </a:rPr>
                        <a:t>1.05</a:t>
                      </a:r>
                    </a:p>
                    <a:p>
                      <a:pPr algn="ctr" fontAlgn="ctr"/>
                      <a:r>
                        <a:rPr lang="en-US" sz="1600" b="0" u="none" strike="noStrike" dirty="0">
                          <a:solidFill>
                            <a:srgbClr val="000000"/>
                          </a:solidFill>
                          <a:effectLst/>
                        </a:rPr>
                        <a:t>(0.14, 5.89)</a:t>
                      </a:r>
                      <a:endParaRPr lang="en-US" sz="1600" b="0" i="0" u="none" strike="noStrike" dirty="0">
                        <a:solidFill>
                          <a:srgbClr val="000000"/>
                        </a:solidFill>
                        <a:effectLst/>
                        <a:latin typeface="+mn-lt"/>
                      </a:endParaRPr>
                    </a:p>
                  </a:txBody>
                  <a:tcPr marL="12700" marR="12700" marT="0" marB="0" anchor="ctr">
                    <a:solidFill>
                      <a:srgbClr val="E7E9EC"/>
                    </a:solidFill>
                  </a:tcPr>
                </a:tc>
                <a:tc>
                  <a:txBody>
                    <a:bodyPr/>
                    <a:lstStyle/>
                    <a:p>
                      <a:pPr algn="ctr" fontAlgn="t"/>
                      <a:r>
                        <a:rPr lang="en-US" sz="1600" b="0" u="none" strike="noStrike" dirty="0">
                          <a:solidFill>
                            <a:srgbClr val="000000"/>
                          </a:solidFill>
                          <a:effectLst/>
                        </a:rPr>
                        <a:t>1.09</a:t>
                      </a:r>
                    </a:p>
                    <a:p>
                      <a:pPr algn="ctr" fontAlgn="t"/>
                      <a:r>
                        <a:rPr lang="en-US" sz="1600" b="0" u="none" strike="noStrike" dirty="0">
                          <a:solidFill>
                            <a:srgbClr val="000000"/>
                          </a:solidFill>
                          <a:effectLst/>
                        </a:rPr>
                        <a:t>(0.15, 6.11)</a:t>
                      </a:r>
                      <a:endParaRPr lang="en-US" sz="1600" b="0" i="0" u="none" strike="noStrike" dirty="0">
                        <a:solidFill>
                          <a:srgbClr val="000000"/>
                        </a:solidFill>
                        <a:effectLst/>
                        <a:latin typeface="+mn-lt"/>
                      </a:endParaRPr>
                    </a:p>
                  </a:txBody>
                  <a:tcPr marL="12700" marR="12700" marT="0" marB="0" anchor="ctr">
                    <a:solidFill>
                      <a:srgbClr val="E7E9EC"/>
                    </a:solidFill>
                  </a:tcPr>
                </a:tc>
                <a:tc>
                  <a:txBody>
                    <a:bodyPr/>
                    <a:lstStyle/>
                    <a:p>
                      <a:pPr algn="ctr" fontAlgn="t"/>
                      <a:r>
                        <a:rPr lang="en-US" sz="1600" b="0" u="none" strike="noStrike" dirty="0">
                          <a:solidFill>
                            <a:srgbClr val="000000"/>
                          </a:solidFill>
                          <a:effectLst/>
                        </a:rPr>
                        <a:t>2.62</a:t>
                      </a:r>
                    </a:p>
                    <a:p>
                      <a:pPr algn="ctr" fontAlgn="t"/>
                      <a:r>
                        <a:rPr lang="en-US" sz="1600" b="0" u="none" strike="noStrike" dirty="0">
                          <a:solidFill>
                            <a:srgbClr val="000000"/>
                          </a:solidFill>
                          <a:effectLst/>
                        </a:rPr>
                        <a:t>(0.64, 11.75)</a:t>
                      </a:r>
                      <a:endParaRPr lang="en-US" sz="1600" b="0" i="0" u="none" strike="noStrike" dirty="0">
                        <a:solidFill>
                          <a:srgbClr val="000000"/>
                        </a:solidFill>
                        <a:effectLst/>
                        <a:latin typeface="+mn-lt"/>
                      </a:endParaRPr>
                    </a:p>
                  </a:txBody>
                  <a:tcPr marL="12700" marR="12700" marT="0" marB="0" anchor="ctr">
                    <a:solidFill>
                      <a:srgbClr val="E7E9EC"/>
                    </a:solidFill>
                  </a:tcPr>
                </a:tc>
                <a:tc>
                  <a:txBody>
                    <a:bodyPr/>
                    <a:lstStyle/>
                    <a:p>
                      <a:pPr algn="ctr" fontAlgn="t"/>
                      <a:r>
                        <a:rPr lang="en-US" sz="1600" b="0" u="none" strike="noStrike" dirty="0">
                          <a:solidFill>
                            <a:srgbClr val="000000"/>
                          </a:solidFill>
                          <a:effectLst/>
                        </a:rPr>
                        <a:t>2.79 </a:t>
                      </a:r>
                    </a:p>
                    <a:p>
                      <a:pPr algn="ctr" fontAlgn="t"/>
                      <a:r>
                        <a:rPr lang="en-US" sz="1600" b="0" u="none" strike="noStrike" dirty="0">
                          <a:solidFill>
                            <a:srgbClr val="000000"/>
                          </a:solidFill>
                          <a:effectLst/>
                        </a:rPr>
                        <a:t>(0.68, 12.47)</a:t>
                      </a:r>
                      <a:endParaRPr lang="en-US" sz="1600" b="0" i="0" u="none" strike="noStrike" dirty="0">
                        <a:solidFill>
                          <a:srgbClr val="000000"/>
                        </a:solidFill>
                        <a:effectLst/>
                        <a:latin typeface="+mn-lt"/>
                      </a:endParaRPr>
                    </a:p>
                  </a:txBody>
                  <a:tcPr marL="12700" marR="12700" marT="0" marB="0" anchor="ctr">
                    <a:solidFill>
                      <a:srgbClr val="E7E9EC"/>
                    </a:solidFill>
                  </a:tcPr>
                </a:tc>
                <a:tc>
                  <a:txBody>
                    <a:bodyPr/>
                    <a:lstStyle/>
                    <a:p>
                      <a:pPr algn="ctr" fontAlgn="t"/>
                      <a:r>
                        <a:rPr lang="en-US" sz="1600" b="0" u="none" strike="noStrike" dirty="0">
                          <a:solidFill>
                            <a:srgbClr val="000000"/>
                          </a:solidFill>
                          <a:effectLst/>
                        </a:rPr>
                        <a:t>2.48</a:t>
                      </a:r>
                    </a:p>
                    <a:p>
                      <a:pPr algn="ctr" fontAlgn="t"/>
                      <a:r>
                        <a:rPr lang="en-US" sz="1600" b="0" u="none" strike="noStrike" dirty="0">
                          <a:solidFill>
                            <a:srgbClr val="000000"/>
                          </a:solidFill>
                          <a:effectLst/>
                        </a:rPr>
                        <a:t>(0.60, 11.09)</a:t>
                      </a:r>
                      <a:endParaRPr lang="en-US" sz="1600" b="0" i="0" u="none" strike="noStrike" dirty="0">
                        <a:solidFill>
                          <a:srgbClr val="000000"/>
                        </a:solidFill>
                        <a:effectLst/>
                        <a:latin typeface="+mn-lt"/>
                      </a:endParaRPr>
                    </a:p>
                  </a:txBody>
                  <a:tcPr marL="12700" marR="12700" marT="0" marB="0" anchor="ctr">
                    <a:solidFill>
                      <a:srgbClr val="E7E9EC"/>
                    </a:solidFill>
                  </a:tcPr>
                </a:tc>
                <a:extLst>
                  <a:ext uri="{0D108BD9-81ED-4DB2-BD59-A6C34878D82A}">
                    <a16:rowId xmlns:a16="http://schemas.microsoft.com/office/drawing/2014/main" val="785619063"/>
                  </a:ext>
                </a:extLst>
              </a:tr>
            </a:tbl>
          </a:graphicData>
        </a:graphic>
      </p:graphicFrame>
      <p:sp>
        <p:nvSpPr>
          <p:cNvPr id="2" name="Title 1">
            <a:extLst>
              <a:ext uri="{FF2B5EF4-FFF2-40B4-BE49-F238E27FC236}">
                <a16:creationId xmlns:a16="http://schemas.microsoft.com/office/drawing/2014/main" id="{9E30B2A7-D06F-7DD6-44B0-426DABC44B31}"/>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00467F"/>
                </a:solidFill>
                <a:effectLst/>
                <a:uLnTx/>
                <a:uFillTx/>
                <a:ea typeface="+mn-ea"/>
                <a:cs typeface="Calibri" panose="020F0502020204030204" pitchFamily="34" charset="0"/>
              </a:rPr>
              <a:t>BARC Type 3 and 5 Bleeding*</a:t>
            </a:r>
            <a:endParaRPr lang="en-US" dirty="0"/>
          </a:p>
        </p:txBody>
      </p:sp>
      <p:sp>
        <p:nvSpPr>
          <p:cNvPr id="8" name="Footer Placeholder 7">
            <a:extLst>
              <a:ext uri="{FF2B5EF4-FFF2-40B4-BE49-F238E27FC236}">
                <a16:creationId xmlns:a16="http://schemas.microsoft.com/office/drawing/2014/main" id="{0A618EB9-106D-AEAC-591A-8D474E8FBEE1}"/>
              </a:ext>
            </a:extLst>
          </p:cNvPr>
          <p:cNvSpPr>
            <a:spLocks noGrp="1"/>
          </p:cNvSpPr>
          <p:nvPr>
            <p:ph type="ftr" sz="quarter" idx="3"/>
          </p:nvPr>
        </p:nvSpPr>
        <p:spPr/>
        <p:txBody>
          <a:bodyPr/>
          <a:lstStyle/>
          <a:p>
            <a:r>
              <a:rPr lang="en-US" dirty="0"/>
              <a:t>*All Treated Participants=Includes all participants who received at least one dose of study medication</a:t>
            </a:r>
          </a:p>
          <a:p>
            <a:r>
              <a:rPr lang="en-US" dirty="0"/>
              <a:t>
Sharma M, et al. </a:t>
            </a:r>
            <a:r>
              <a:rPr lang="en-US" i="1" dirty="0"/>
              <a:t>Lancet Neurol</a:t>
            </a:r>
            <a:r>
              <a:rPr lang="en-US" dirty="0"/>
              <a:t>. 2024;23(1):46-59.  </a:t>
            </a:r>
          </a:p>
        </p:txBody>
      </p:sp>
    </p:spTree>
    <p:extLst>
      <p:ext uri="{BB962C8B-B14F-4D97-AF65-F5344CB8AC3E}">
        <p14:creationId xmlns:p14="http://schemas.microsoft.com/office/powerpoint/2010/main" val="205052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43D89F-EE01-B306-F00B-847BD3119C99}"/>
              </a:ext>
            </a:extLst>
          </p:cNvPr>
          <p:cNvSpPr>
            <a:spLocks noGrp="1"/>
          </p:cNvSpPr>
          <p:nvPr>
            <p:ph idx="1"/>
          </p:nvPr>
        </p:nvSpPr>
        <p:spPr>
          <a:xfrm>
            <a:off x="838199" y="1285875"/>
            <a:ext cx="10945305" cy="4891088"/>
          </a:xfrm>
        </p:spPr>
        <p:txBody>
          <a:bodyPr>
            <a:normAutofit fontScale="92500" lnSpcReduction="10000"/>
          </a:bodyPr>
          <a:lstStyle/>
          <a:p>
            <a:pPr lvl="0"/>
            <a:r>
              <a:rPr lang="en-US" sz="3200" noProof="0" dirty="0"/>
              <a:t>A priori hypothesis based on COMPASS trial results</a:t>
            </a:r>
          </a:p>
          <a:p>
            <a:pPr lvl="0"/>
            <a:endParaRPr lang="en-US" sz="1700" noProof="0" dirty="0"/>
          </a:p>
          <a:p>
            <a:pPr lvl="0"/>
            <a:r>
              <a:rPr lang="en-US" sz="3200" noProof="0" dirty="0"/>
              <a:t>Consistency of effect in patients with LAA and any degree of atherosclerosis on vascular imaging</a:t>
            </a:r>
          </a:p>
          <a:p>
            <a:pPr lvl="0"/>
            <a:endParaRPr lang="en-US" sz="1700" noProof="0" dirty="0"/>
          </a:p>
          <a:p>
            <a:pPr lvl="0"/>
            <a:r>
              <a:rPr lang="en-US" sz="3200" noProof="0" dirty="0"/>
              <a:t>Robust effect size on TIA</a:t>
            </a:r>
          </a:p>
          <a:p>
            <a:pPr lvl="0"/>
            <a:endParaRPr lang="en-US" sz="1700" noProof="0" dirty="0"/>
          </a:p>
          <a:p>
            <a:pPr lvl="0"/>
            <a:r>
              <a:rPr lang="en-US" sz="3200" noProof="0" dirty="0"/>
              <a:t>Lack of effect on covert brain infarction (70% SSS)</a:t>
            </a:r>
          </a:p>
          <a:p>
            <a:pPr lvl="0"/>
            <a:endParaRPr lang="en-US" sz="1700" noProof="0" dirty="0"/>
          </a:p>
          <a:p>
            <a:pPr lvl="0"/>
            <a:r>
              <a:rPr lang="en-US" sz="3200" noProof="0" dirty="0"/>
              <a:t>Consistency between observations from PACIFIC-Stroke and AXIOMATIC-SSP</a:t>
            </a:r>
          </a:p>
          <a:p>
            <a:endParaRPr lang="en-US" dirty="0"/>
          </a:p>
        </p:txBody>
      </p:sp>
      <p:sp>
        <p:nvSpPr>
          <p:cNvPr id="2" name="Title 1">
            <a:extLst>
              <a:ext uri="{FF2B5EF4-FFF2-40B4-BE49-F238E27FC236}">
                <a16:creationId xmlns:a16="http://schemas.microsoft.com/office/drawing/2014/main" id="{170A49EB-1EBC-E84B-B3AB-16428CCA951D}"/>
              </a:ext>
            </a:extLst>
          </p:cNvPr>
          <p:cNvSpPr>
            <a:spLocks noGrp="1"/>
          </p:cNvSpPr>
          <p:nvPr>
            <p:ph type="title"/>
          </p:nvPr>
        </p:nvSpPr>
        <p:spPr>
          <a:xfrm>
            <a:off x="838200" y="-1"/>
            <a:ext cx="10515600" cy="1105949"/>
          </a:xfrm>
        </p:spPr>
        <p:txBody>
          <a:bodyPr/>
          <a:lstStyle/>
          <a:p>
            <a:r>
              <a:rPr lang="en-US" dirty="0"/>
              <a:t>Atherosclerosis Hypothesis</a:t>
            </a:r>
          </a:p>
        </p:txBody>
      </p:sp>
      <p:sp>
        <p:nvSpPr>
          <p:cNvPr id="6" name="Footer Placeholder 7">
            <a:extLst>
              <a:ext uri="{FF2B5EF4-FFF2-40B4-BE49-F238E27FC236}">
                <a16:creationId xmlns:a16="http://schemas.microsoft.com/office/drawing/2014/main" id="{49E16E55-B4DC-9C5E-ABFC-778D70681D5A}"/>
              </a:ext>
            </a:extLst>
          </p:cNvPr>
          <p:cNvSpPr>
            <a:spLocks noGrp="1"/>
          </p:cNvSpPr>
          <p:nvPr>
            <p:ph type="ftr" sz="quarter" idx="3"/>
          </p:nvPr>
        </p:nvSpPr>
        <p:spPr>
          <a:xfrm>
            <a:off x="838200" y="6356350"/>
            <a:ext cx="10515600" cy="365125"/>
          </a:xfrm>
        </p:spPr>
        <p:txBody>
          <a:bodyPr/>
          <a:lstStyle/>
          <a:p>
            <a:r>
              <a:rPr lang="en-US" dirty="0"/>
              <a:t>LAA, large-artery atherosclerotic stroke; SSS, small subcortical infarcts.</a:t>
            </a:r>
          </a:p>
        </p:txBody>
      </p:sp>
    </p:spTree>
    <p:custDataLst>
      <p:tags r:id="rId1"/>
    </p:custDataLst>
    <p:extLst>
      <p:ext uri="{BB962C8B-B14F-4D97-AF65-F5344CB8AC3E}">
        <p14:creationId xmlns:p14="http://schemas.microsoft.com/office/powerpoint/2010/main" val="2999974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9D66F3-D773-D31D-BB0B-B60A03ABDE5E}"/>
              </a:ext>
            </a:extLst>
          </p:cNvPr>
          <p:cNvSpPr>
            <a:spLocks noGrp="1"/>
          </p:cNvSpPr>
          <p:nvPr>
            <p:ph type="title"/>
          </p:nvPr>
        </p:nvSpPr>
        <p:spPr>
          <a:xfrm>
            <a:off x="838200" y="-1"/>
            <a:ext cx="10515600" cy="1436387"/>
          </a:xfrm>
        </p:spPr>
        <p:txBody>
          <a:bodyPr>
            <a:normAutofit fontScale="90000"/>
          </a:bodyPr>
          <a:lstStyle/>
          <a:p>
            <a:r>
              <a:rPr lang="en-US">
                <a:cs typeface="Calibri"/>
              </a:rPr>
              <a:t>Pooled Treatment Effect on Outcome of Ischemic Stroke in Patients With Atherosclerotic Disease</a:t>
            </a:r>
          </a:p>
        </p:txBody>
      </p:sp>
      <p:graphicFrame>
        <p:nvGraphicFramePr>
          <p:cNvPr id="7" name="Table 6">
            <a:extLst>
              <a:ext uri="{FF2B5EF4-FFF2-40B4-BE49-F238E27FC236}">
                <a16:creationId xmlns:a16="http://schemas.microsoft.com/office/drawing/2014/main" id="{038A3E3F-7D7D-9E65-58E3-4A7D9B7C76A5}"/>
              </a:ext>
            </a:extLst>
          </p:cNvPr>
          <p:cNvGraphicFramePr>
            <a:graphicFrameLocks noGrp="1"/>
          </p:cNvGraphicFramePr>
          <p:nvPr>
            <p:extLst>
              <p:ext uri="{D42A27DB-BD31-4B8C-83A1-F6EECF244321}">
                <p14:modId xmlns:p14="http://schemas.microsoft.com/office/powerpoint/2010/main" val="2713286483"/>
              </p:ext>
            </p:extLst>
          </p:nvPr>
        </p:nvGraphicFramePr>
        <p:xfrm>
          <a:off x="719665" y="2080687"/>
          <a:ext cx="6700572" cy="2866705"/>
        </p:xfrm>
        <a:graphic>
          <a:graphicData uri="http://schemas.openxmlformats.org/drawingml/2006/table">
            <a:tbl>
              <a:tblPr firstRow="1" bandRow="1">
                <a:tableStyleId>{69012ECD-51FC-41F1-AA8D-1B2483CD663E}</a:tableStyleId>
              </a:tblPr>
              <a:tblGrid>
                <a:gridCol w="1472748">
                  <a:extLst>
                    <a:ext uri="{9D8B030D-6E8A-4147-A177-3AD203B41FA5}">
                      <a16:colId xmlns:a16="http://schemas.microsoft.com/office/drawing/2014/main" val="1175463565"/>
                    </a:ext>
                  </a:extLst>
                </a:gridCol>
                <a:gridCol w="656128">
                  <a:extLst>
                    <a:ext uri="{9D8B030D-6E8A-4147-A177-3AD203B41FA5}">
                      <a16:colId xmlns:a16="http://schemas.microsoft.com/office/drawing/2014/main" val="1557770558"/>
                    </a:ext>
                  </a:extLst>
                </a:gridCol>
                <a:gridCol w="742798">
                  <a:extLst>
                    <a:ext uri="{9D8B030D-6E8A-4147-A177-3AD203B41FA5}">
                      <a16:colId xmlns:a16="http://schemas.microsoft.com/office/drawing/2014/main" val="3199312030"/>
                    </a:ext>
                  </a:extLst>
                </a:gridCol>
                <a:gridCol w="1069589">
                  <a:extLst>
                    <a:ext uri="{9D8B030D-6E8A-4147-A177-3AD203B41FA5}">
                      <a16:colId xmlns:a16="http://schemas.microsoft.com/office/drawing/2014/main" val="435631127"/>
                    </a:ext>
                  </a:extLst>
                </a:gridCol>
                <a:gridCol w="610917">
                  <a:extLst>
                    <a:ext uri="{9D8B030D-6E8A-4147-A177-3AD203B41FA5}">
                      <a16:colId xmlns:a16="http://schemas.microsoft.com/office/drawing/2014/main" val="3786713110"/>
                    </a:ext>
                  </a:extLst>
                </a:gridCol>
                <a:gridCol w="776036">
                  <a:extLst>
                    <a:ext uri="{9D8B030D-6E8A-4147-A177-3AD203B41FA5}">
                      <a16:colId xmlns:a16="http://schemas.microsoft.com/office/drawing/2014/main" val="3094139336"/>
                    </a:ext>
                  </a:extLst>
                </a:gridCol>
                <a:gridCol w="1372356">
                  <a:extLst>
                    <a:ext uri="{9D8B030D-6E8A-4147-A177-3AD203B41FA5}">
                      <a16:colId xmlns:a16="http://schemas.microsoft.com/office/drawing/2014/main" val="2430006413"/>
                    </a:ext>
                  </a:extLst>
                </a:gridCol>
              </a:tblGrid>
              <a:tr h="290449">
                <a:tc>
                  <a:txBody>
                    <a:bodyPr/>
                    <a:lstStyle/>
                    <a:p>
                      <a:endParaRPr lang="en-US" sz="1200" dirty="0"/>
                    </a:p>
                  </a:txBody>
                  <a:tcPr anchor="ctr">
                    <a:lnL w="9525" cap="flat" cmpd="sng" algn="ctr">
                      <a:noFill/>
                      <a:prstDash val="solid"/>
                    </a:lnL>
                    <a:lnR w="28575" cap="flat" cmpd="sng" algn="ctr">
                      <a:solidFill>
                        <a:schemeClr val="bg1"/>
                      </a:solidFill>
                      <a:prstDash val="solid"/>
                      <a:round/>
                      <a:headEnd type="none" w="med" len="med"/>
                      <a:tailEnd type="none" w="med" len="med"/>
                    </a:lnR>
                    <a:lnT w="9525" cap="flat" cmpd="sng" algn="ctr">
                      <a:noFill/>
                      <a:prstDash val="soli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rPr>
                        <a:t>Experimental</a:t>
                      </a:r>
                      <a:endParaRPr lang="en-US" sz="1200" b="1" kern="1200" dirty="0">
                        <a:solidFill>
                          <a:schemeClr val="lt1"/>
                        </a:solidFill>
                        <a:effectLst/>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noFill/>
                      <a:prstDash val="soli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rPr>
                        <a:t>Control</a:t>
                      </a:r>
                      <a:endParaRPr lang="en-US" sz="1200" b="1" kern="1200" dirty="0">
                        <a:solidFill>
                          <a:schemeClr val="lt1"/>
                        </a:solidFill>
                        <a:effectLst/>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noFill/>
                      <a:prstDash val="soli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a:txBody>
                    <a:bodyPr/>
                    <a:lstStyle/>
                    <a:p>
                      <a:endParaRPr lang="en-US" sz="12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noFill/>
                      <a:prstDash val="soli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rPr>
                        <a:t>Odds Ratio</a:t>
                      </a:r>
                      <a:endParaRPr lang="en-US" sz="1200" b="1" kern="1200" dirty="0">
                        <a:solidFill>
                          <a:schemeClr val="lt1"/>
                        </a:solidFill>
                        <a:effectLst/>
                        <a:latin typeface="+mn-lt"/>
                        <a:ea typeface="+mn-ea"/>
                        <a:cs typeface="+mn-cs"/>
                      </a:endParaRPr>
                    </a:p>
                  </a:txBody>
                  <a:tcPr anchor="ctr">
                    <a:lnL w="28575"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7556392"/>
                  </a:ext>
                </a:extLst>
              </a:tr>
              <a:tr h="484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rPr>
                        <a:t>Study or Subgroup</a:t>
                      </a:r>
                      <a:endParaRPr lang="en-US" sz="1200" b="1" kern="1200" dirty="0">
                        <a:solidFill>
                          <a:schemeClr val="bg1"/>
                        </a:solidFill>
                        <a:effectLst/>
                        <a:latin typeface="+mn-lt"/>
                        <a:ea typeface="+mn-ea"/>
                        <a:cs typeface="+mn-cs"/>
                      </a:endParaRPr>
                    </a:p>
                  </a:txBody>
                  <a:tcPr anchor="ctr">
                    <a:lnL w="9525" cap="flat" cmpd="sng" algn="ctr">
                      <a:noFill/>
                      <a:prstDash val="soli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Events</a:t>
                      </a:r>
                      <a:endParaRPr lang="en-US" sz="1200" kern="1200" dirty="0">
                        <a:solidFill>
                          <a:schemeClr val="dk1"/>
                        </a:solidFill>
                        <a:effectLst/>
                        <a:latin typeface="+mn-lt"/>
                        <a:ea typeface="+mn-ea"/>
                        <a:cs typeface="+mn-cs"/>
                      </a:endParaRP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Total</a:t>
                      </a:r>
                      <a:endParaRPr lang="en-US" sz="1200" kern="1200" dirty="0">
                        <a:solidFill>
                          <a:schemeClr val="dk1"/>
                        </a:solidFill>
                        <a:effectLst/>
                        <a:latin typeface="+mn-lt"/>
                        <a:ea typeface="+mn-ea"/>
                        <a:cs typeface="+mn-cs"/>
                      </a:endParaRP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Events</a:t>
                      </a:r>
                      <a:endParaRPr lang="en-US" sz="1200" kern="1200" dirty="0">
                        <a:solidFill>
                          <a:schemeClr val="dk1"/>
                        </a:solidFill>
                        <a:effectLst/>
                        <a:latin typeface="+mn-lt"/>
                        <a:ea typeface="+mn-ea"/>
                        <a:cs typeface="+mn-cs"/>
                      </a:endParaRP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Total</a:t>
                      </a:r>
                      <a:endParaRPr lang="en-US" sz="1200" kern="1200" dirty="0">
                        <a:solidFill>
                          <a:schemeClr val="dk1"/>
                        </a:solidFill>
                        <a:effectLst/>
                        <a:latin typeface="+mn-lt"/>
                        <a:ea typeface="+mn-ea"/>
                        <a:cs typeface="+mn-cs"/>
                      </a:endParaRP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Weight</a:t>
                      </a:r>
                      <a:endParaRPr lang="en-US" sz="1200" kern="1200" dirty="0">
                        <a:solidFill>
                          <a:schemeClr val="dk1"/>
                        </a:solidFill>
                        <a:effectLst/>
                        <a:latin typeface="+mn-lt"/>
                        <a:ea typeface="+mn-ea"/>
                        <a:cs typeface="+mn-cs"/>
                      </a:endParaRP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M-H, Random,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95% CI</a:t>
                      </a:r>
                      <a:endParaRPr lang="en-US" sz="1200" kern="1200" dirty="0">
                        <a:solidFill>
                          <a:schemeClr val="dk1"/>
                        </a:solidFill>
                        <a:effectLst/>
                        <a:latin typeface="+mn-lt"/>
                        <a:ea typeface="+mn-ea"/>
                        <a:cs typeface="+mn-cs"/>
                      </a:endParaRPr>
                    </a:p>
                  </a:txBody>
                  <a:tcPr anchor="ctr">
                    <a:lnL w="28575" cap="flat" cmpd="sng" algn="ctr">
                      <a:solidFill>
                        <a:schemeClr val="tx1">
                          <a:lumMod val="50000"/>
                          <a:lumOff val="50000"/>
                        </a:schemeClr>
                      </a:solidFill>
                      <a:prstDash val="solid"/>
                      <a:round/>
                      <a:headEnd type="none" w="med" len="med"/>
                      <a:tailEnd type="none" w="med" len="med"/>
                    </a:lnL>
                    <a:lnR w="9525" cap="flat" cmpd="sng" algn="ctr">
                      <a:noFill/>
                      <a:prstDash val="soli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0665796"/>
                  </a:ext>
                </a:extLst>
              </a:tr>
              <a:tr h="290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rPr>
                        <a:t>AXIOMATIC-SSP</a:t>
                      </a:r>
                      <a:endParaRPr lang="en-US" sz="1200" b="1" kern="1200" dirty="0">
                        <a:solidFill>
                          <a:schemeClr val="bg1"/>
                        </a:solidFill>
                        <a:effectLst/>
                        <a:latin typeface="+mn-lt"/>
                        <a:ea typeface="+mn-ea"/>
                        <a:cs typeface="+mn-cs"/>
                      </a:endParaRPr>
                    </a:p>
                  </a:txBody>
                  <a:tcPr anchor="ctr">
                    <a:lnL w="9525" cap="flat" cmpd="sng" algn="ctr">
                      <a:noFill/>
                      <a:prstDash val="soli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200" dirty="0"/>
                        <a:t>12</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287</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38</a:t>
                      </a:r>
                      <a:endParaRPr lang="en-US" sz="1200" kern="1200" dirty="0">
                        <a:solidFill>
                          <a:schemeClr val="dk1"/>
                        </a:solidFill>
                        <a:effectLst/>
                        <a:latin typeface="+mn-lt"/>
                        <a:ea typeface="+mn-ea"/>
                        <a:cs typeface="+mn-cs"/>
                      </a:endParaRP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625</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69.4%</a:t>
                      </a:r>
                      <a:endParaRPr lang="en-US" sz="1200" kern="1200" dirty="0">
                        <a:solidFill>
                          <a:schemeClr val="dk1"/>
                        </a:solidFill>
                        <a:effectLst/>
                        <a:latin typeface="+mn-lt"/>
                        <a:ea typeface="+mn-ea"/>
                        <a:cs typeface="+mn-cs"/>
                      </a:endParaRP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0.67 [0.35, 1.31]</a:t>
                      </a:r>
                      <a:endParaRPr lang="en-US" sz="1200" kern="1200" dirty="0">
                        <a:solidFill>
                          <a:schemeClr val="dk1"/>
                        </a:solidFill>
                        <a:effectLst/>
                        <a:latin typeface="+mn-lt"/>
                        <a:ea typeface="+mn-ea"/>
                        <a:cs typeface="+mn-cs"/>
                      </a:endParaRPr>
                    </a:p>
                  </a:txBody>
                  <a:tcPr anchor="ctr">
                    <a:lnL w="28575" cap="flat" cmpd="sng" algn="ctr">
                      <a:solidFill>
                        <a:schemeClr val="tx1">
                          <a:lumMod val="50000"/>
                          <a:lumOff val="50000"/>
                        </a:schemeClr>
                      </a:solidFill>
                      <a:prstDash val="solid"/>
                      <a:round/>
                      <a:headEnd type="none" w="med" len="med"/>
                      <a:tailEnd type="none" w="med" len="med"/>
                    </a:lnL>
                    <a:lnR w="9525" cap="flat" cmpd="sng" algn="ctr">
                      <a:noFill/>
                      <a:prstDash val="soli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2652903"/>
                  </a:ext>
                </a:extLst>
              </a:tr>
              <a:tr h="319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rPr>
                        <a:t>PACIFIC-Stroke</a:t>
                      </a:r>
                      <a:endParaRPr lang="en-US" sz="1200" b="1" kern="1200" dirty="0">
                        <a:solidFill>
                          <a:schemeClr val="bg1"/>
                        </a:solidFill>
                        <a:effectLst/>
                        <a:latin typeface="+mn-lt"/>
                        <a:ea typeface="+mn-ea"/>
                        <a:cs typeface="+mn-cs"/>
                      </a:endParaRPr>
                    </a:p>
                  </a:txBody>
                  <a:tcPr anchor="ctr">
                    <a:lnL w="9525" cap="flat" cmpd="sng" algn="ctr">
                      <a:noFill/>
                      <a:prstDash val="soli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200" dirty="0"/>
                        <a:t>6</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195</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12</a:t>
                      </a:r>
                      <a:endParaRPr lang="en-US" sz="1200" kern="1200" dirty="0">
                        <a:solidFill>
                          <a:schemeClr val="dk1"/>
                        </a:solidFill>
                        <a:effectLst/>
                        <a:latin typeface="+mn-lt"/>
                        <a:ea typeface="+mn-ea"/>
                        <a:cs typeface="+mn-cs"/>
                      </a:endParaRP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198</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30.6%</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0.49 [0.18, 1.34]</a:t>
                      </a:r>
                      <a:endParaRPr lang="en-US" sz="1200" kern="1200" dirty="0">
                        <a:solidFill>
                          <a:schemeClr val="dk1"/>
                        </a:solidFill>
                        <a:effectLst/>
                        <a:latin typeface="+mn-lt"/>
                        <a:ea typeface="+mn-ea"/>
                        <a:cs typeface="+mn-cs"/>
                      </a:endParaRPr>
                    </a:p>
                  </a:txBody>
                  <a:tcPr anchor="ctr">
                    <a:lnL w="28575" cap="flat" cmpd="sng" algn="ctr">
                      <a:solidFill>
                        <a:schemeClr val="tx1">
                          <a:lumMod val="50000"/>
                          <a:lumOff val="50000"/>
                        </a:schemeClr>
                      </a:solidFill>
                      <a:prstDash val="solid"/>
                      <a:round/>
                      <a:headEnd type="none" w="med" len="med"/>
                      <a:tailEnd type="none" w="med" len="med"/>
                    </a:lnL>
                    <a:lnR w="9525" cap="flat" cmpd="sng" algn="ctr">
                      <a:noFill/>
                      <a:prstDash val="soli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2710384"/>
                  </a:ext>
                </a:extLst>
              </a:tr>
              <a:tr h="290449">
                <a:tc>
                  <a:txBody>
                    <a:bodyPr/>
                    <a:lstStyle/>
                    <a:p>
                      <a:endParaRPr lang="en-US" sz="1200" b="1" dirty="0">
                        <a:solidFill>
                          <a:schemeClr val="bg1"/>
                        </a:solidFill>
                      </a:endParaRPr>
                    </a:p>
                  </a:txBody>
                  <a:tcPr anchor="ctr">
                    <a:lnL w="9525" cap="flat" cmpd="sng" algn="ctr">
                      <a:noFill/>
                      <a:prstDash val="soli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120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anchor="ctr">
                    <a:lnL w="28575" cap="flat" cmpd="sng" algn="ctr">
                      <a:solidFill>
                        <a:schemeClr val="tx1">
                          <a:lumMod val="50000"/>
                          <a:lumOff val="50000"/>
                        </a:schemeClr>
                      </a:solidFill>
                      <a:prstDash val="solid"/>
                      <a:round/>
                      <a:headEnd type="none" w="med" len="med"/>
                      <a:tailEnd type="none" w="med" len="med"/>
                    </a:lnL>
                    <a:lnR w="9525" cap="flat" cmpd="sng" algn="ctr">
                      <a:noFill/>
                      <a:prstDash val="soli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776320"/>
                  </a:ext>
                </a:extLst>
              </a:tr>
              <a:tr h="319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rPr>
                        <a:t>Total (95% CI)</a:t>
                      </a:r>
                      <a:endParaRPr lang="en-US" sz="1200" b="1" kern="1200" dirty="0">
                        <a:solidFill>
                          <a:schemeClr val="bg1"/>
                        </a:solidFill>
                        <a:effectLst/>
                        <a:latin typeface="+mn-lt"/>
                        <a:ea typeface="+mn-ea"/>
                        <a:cs typeface="+mn-cs"/>
                      </a:endParaRPr>
                    </a:p>
                  </a:txBody>
                  <a:tcPr anchor="ctr">
                    <a:lnL w="9525" cap="flat" cmpd="sng" algn="ctr">
                      <a:noFill/>
                      <a:prstDash val="soli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1200" dirty="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482</a:t>
                      </a:r>
                      <a:endParaRPr lang="en-US" sz="1200" kern="1200" dirty="0">
                        <a:solidFill>
                          <a:schemeClr val="dk1"/>
                        </a:solidFill>
                        <a:effectLst/>
                        <a:latin typeface="+mn-lt"/>
                        <a:ea typeface="+mn-ea"/>
                        <a:cs typeface="+mn-cs"/>
                      </a:endParaRP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823</a:t>
                      </a:r>
                      <a:endParaRPr lang="en-US" sz="1200" kern="1200" dirty="0">
                        <a:solidFill>
                          <a:schemeClr val="dk1"/>
                        </a:solidFill>
                        <a:effectLst/>
                        <a:latin typeface="+mn-lt"/>
                        <a:ea typeface="+mn-ea"/>
                        <a:cs typeface="+mn-cs"/>
                      </a:endParaRP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100.0%</a:t>
                      </a:r>
                      <a:endParaRPr lang="en-US" sz="1200" kern="1200" dirty="0">
                        <a:solidFill>
                          <a:schemeClr val="dk1"/>
                        </a:solidFill>
                        <a:effectLst/>
                        <a:latin typeface="+mn-lt"/>
                        <a:ea typeface="+mn-ea"/>
                        <a:cs typeface="+mn-cs"/>
                      </a:endParaRP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0.61 [0.35. 1.06]</a:t>
                      </a:r>
                      <a:endParaRPr lang="en-US" sz="1200" kern="1200" dirty="0">
                        <a:solidFill>
                          <a:schemeClr val="dk1"/>
                        </a:solidFill>
                        <a:effectLst/>
                        <a:latin typeface="+mn-lt"/>
                        <a:ea typeface="+mn-ea"/>
                        <a:cs typeface="+mn-cs"/>
                      </a:endParaRPr>
                    </a:p>
                  </a:txBody>
                  <a:tcPr anchor="ctr">
                    <a:lnL w="28575" cap="flat" cmpd="sng" algn="ctr">
                      <a:solidFill>
                        <a:schemeClr val="tx1">
                          <a:lumMod val="50000"/>
                          <a:lumOff val="50000"/>
                        </a:schemeClr>
                      </a:solidFill>
                      <a:prstDash val="solid"/>
                      <a:round/>
                      <a:headEnd type="none" w="med" len="med"/>
                      <a:tailEnd type="none" w="med" len="med"/>
                    </a:lnL>
                    <a:lnR w="9525" cap="flat" cmpd="sng" algn="ctr">
                      <a:noFill/>
                      <a:prstDash val="soli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1120606"/>
                  </a:ext>
                </a:extLst>
              </a:tr>
              <a:tr h="290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bg1"/>
                          </a:solidFill>
                          <a:effectLst/>
                        </a:rPr>
                        <a:t>Total Events</a:t>
                      </a:r>
                      <a:endParaRPr lang="en-US" sz="1200" b="1" kern="1200">
                        <a:solidFill>
                          <a:schemeClr val="bg1"/>
                        </a:solidFill>
                        <a:effectLst/>
                        <a:latin typeface="+mn-lt"/>
                        <a:ea typeface="+mn-ea"/>
                        <a:cs typeface="+mn-cs"/>
                      </a:endParaRPr>
                    </a:p>
                  </a:txBody>
                  <a:tcPr anchor="ctr">
                    <a:lnL w="9525" cap="flat" cmpd="sng" algn="ctr">
                      <a:noFill/>
                      <a:prstDash val="soli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200" dirty="0"/>
                        <a:t>18</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50</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anchor="ctr">
                    <a:lnL w="28575" cap="flat" cmpd="sng" algn="ctr">
                      <a:solidFill>
                        <a:schemeClr val="tx1">
                          <a:lumMod val="50000"/>
                          <a:lumOff val="50000"/>
                        </a:schemeClr>
                      </a:solidFill>
                      <a:prstDash val="solid"/>
                      <a:round/>
                      <a:headEnd type="none" w="med" len="med"/>
                      <a:tailEnd type="none" w="med" len="med"/>
                    </a:lnL>
                    <a:lnR w="9525" cap="flat" cmpd="sng" algn="ctr">
                      <a:noFill/>
                      <a:prstDash val="soli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5771245"/>
                  </a:ext>
                </a:extLst>
              </a:tr>
              <a:tr h="290449">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Heterogeneity: Tau</a:t>
                      </a:r>
                      <a:r>
                        <a:rPr lang="en-US" sz="1200" kern="1200" baseline="30000" dirty="0">
                          <a:solidFill>
                            <a:schemeClr val="dk1"/>
                          </a:solidFill>
                          <a:effectLst/>
                        </a:rPr>
                        <a:t>2</a:t>
                      </a:r>
                      <a:r>
                        <a:rPr lang="en-US" sz="1200" kern="1200" dirty="0">
                          <a:solidFill>
                            <a:schemeClr val="dk1"/>
                          </a:solidFill>
                          <a:effectLst/>
                        </a:rPr>
                        <a:t> = 0.00; </a:t>
                      </a:r>
                      <a:r>
                        <a:rPr lang="en-US" sz="1200" kern="1200" dirty="0" err="1">
                          <a:solidFill>
                            <a:schemeClr val="dk1"/>
                          </a:solidFill>
                          <a:effectLst/>
                        </a:rPr>
                        <a:t>ChP</a:t>
                      </a:r>
                      <a:r>
                        <a:rPr lang="en-US" sz="1200" kern="1200" dirty="0">
                          <a:solidFill>
                            <a:schemeClr val="dk1"/>
                          </a:solidFill>
                          <a:effectLst/>
                        </a:rPr>
                        <a:t> = 0.26, </a:t>
                      </a:r>
                      <a:r>
                        <a:rPr lang="en-US" sz="1200" kern="1200" dirty="0" err="1">
                          <a:solidFill>
                            <a:schemeClr val="dk1"/>
                          </a:solidFill>
                          <a:effectLst/>
                        </a:rPr>
                        <a:t>df</a:t>
                      </a:r>
                      <a:r>
                        <a:rPr lang="en-US" sz="1200" kern="1200" dirty="0">
                          <a:solidFill>
                            <a:schemeClr val="dk1"/>
                          </a:solidFill>
                          <a:effectLst/>
                        </a:rPr>
                        <a:t> - 1 (P = 0.61); F - OX</a:t>
                      </a:r>
                      <a:endParaRPr lang="en-US" sz="1200" kern="1200" dirty="0">
                        <a:solidFill>
                          <a:schemeClr val="dk1"/>
                        </a:solidFill>
                        <a:effectLst/>
                        <a:latin typeface="+mn-lt"/>
                        <a:ea typeface="+mn-ea"/>
                        <a:cs typeface="+mn-cs"/>
                      </a:endParaRPr>
                    </a:p>
                  </a:txBody>
                  <a:tcPr anchor="ctr">
                    <a:lnL w="9525" cap="flat" cmpd="sng" algn="ctr">
                      <a:noFill/>
                      <a:prstDash val="solid"/>
                    </a:lnL>
                    <a:lnR w="9525" cap="flat" cmpd="sng" algn="ctr">
                      <a:noFill/>
                      <a:prstDash val="soli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006579197"/>
                  </a:ext>
                </a:extLst>
              </a:tr>
              <a:tr h="290449">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rPr>
                        <a:t>Test for overall </a:t>
                      </a:r>
                      <a:r>
                        <a:rPr lang="en-US" sz="1200" kern="1200" dirty="0" err="1">
                          <a:solidFill>
                            <a:schemeClr val="dk1"/>
                          </a:solidFill>
                          <a:effectLst/>
                        </a:rPr>
                        <a:t>efect</a:t>
                      </a:r>
                      <a:r>
                        <a:rPr lang="en-US" sz="1200" kern="1200" dirty="0">
                          <a:solidFill>
                            <a:schemeClr val="dk1"/>
                          </a:solidFill>
                          <a:effectLst/>
                        </a:rPr>
                        <a:t>. 7 = 1.74 (P = 0.08)</a:t>
                      </a:r>
                      <a:endParaRPr lang="en-US" sz="1200" kern="1200" dirty="0">
                        <a:solidFill>
                          <a:schemeClr val="dk1"/>
                        </a:solidFill>
                        <a:effectLst/>
                        <a:latin typeface="+mn-lt"/>
                        <a:ea typeface="+mn-ea"/>
                        <a:cs typeface="+mn-cs"/>
                      </a:endParaRPr>
                    </a:p>
                  </a:txBody>
                  <a:tcPr anchor="ctr">
                    <a:lnL w="9525" cap="flat" cmpd="sng" algn="ctr">
                      <a:noFill/>
                      <a:prstDash val="solid"/>
                    </a:lnL>
                    <a:lnR w="9525" cap="flat" cmpd="sng" algn="ctr">
                      <a:noFill/>
                      <a:prstDash val="soli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4453909"/>
                  </a:ext>
                </a:extLst>
              </a:tr>
            </a:tbl>
          </a:graphicData>
        </a:graphic>
      </p:graphicFrame>
      <p:cxnSp>
        <p:nvCxnSpPr>
          <p:cNvPr id="9" name="Straight Connector 8">
            <a:extLst>
              <a:ext uri="{FF2B5EF4-FFF2-40B4-BE49-F238E27FC236}">
                <a16:creationId xmlns:a16="http://schemas.microsoft.com/office/drawing/2014/main" id="{A0C591C5-C5E9-C055-D2D3-F62CE4373024}"/>
              </a:ext>
            </a:extLst>
          </p:cNvPr>
          <p:cNvCxnSpPr/>
          <p:nvPr/>
        </p:nvCxnSpPr>
        <p:spPr>
          <a:xfrm>
            <a:off x="7409468" y="4944213"/>
            <a:ext cx="4458878"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58F7C4-1A31-E5B1-D136-95C6C7E1598C}"/>
              </a:ext>
            </a:extLst>
          </p:cNvPr>
          <p:cNvCxnSpPr>
            <a:cxnSpLocks/>
          </p:cNvCxnSpPr>
          <p:nvPr/>
        </p:nvCxnSpPr>
        <p:spPr>
          <a:xfrm>
            <a:off x="9667188" y="2848238"/>
            <a:ext cx="0" cy="221294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DF3FF0-BB3D-2BE8-1FC7-CC741D4B7969}"/>
              </a:ext>
            </a:extLst>
          </p:cNvPr>
          <p:cNvCxnSpPr/>
          <p:nvPr/>
        </p:nvCxnSpPr>
        <p:spPr>
          <a:xfrm>
            <a:off x="7409468" y="2849851"/>
            <a:ext cx="4458878"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D7F68E-FF4E-9F82-9BE4-300B02BE4CAC}"/>
              </a:ext>
            </a:extLst>
          </p:cNvPr>
          <p:cNvCxnSpPr>
            <a:cxnSpLocks/>
          </p:cNvCxnSpPr>
          <p:nvPr/>
        </p:nvCxnSpPr>
        <p:spPr>
          <a:xfrm>
            <a:off x="8996090" y="3102763"/>
            <a:ext cx="87669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764AA9C-1B83-0F04-3CAA-F0AF460458A6}"/>
              </a:ext>
            </a:extLst>
          </p:cNvPr>
          <p:cNvCxnSpPr>
            <a:cxnSpLocks/>
          </p:cNvCxnSpPr>
          <p:nvPr/>
        </p:nvCxnSpPr>
        <p:spPr>
          <a:xfrm>
            <a:off x="8821071" y="3394994"/>
            <a:ext cx="109592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E1A5F03-45E0-1480-4F30-D8BCB0C26DD1}"/>
              </a:ext>
            </a:extLst>
          </p:cNvPr>
          <p:cNvCxnSpPr>
            <a:cxnSpLocks/>
          </p:cNvCxnSpPr>
          <p:nvPr/>
        </p:nvCxnSpPr>
        <p:spPr>
          <a:xfrm flipV="1">
            <a:off x="7418895" y="4886195"/>
            <a:ext cx="0" cy="11135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3E267E-BB80-8DEF-F6E7-97B4336499AC}"/>
              </a:ext>
            </a:extLst>
          </p:cNvPr>
          <p:cNvCxnSpPr>
            <a:cxnSpLocks/>
          </p:cNvCxnSpPr>
          <p:nvPr/>
        </p:nvCxnSpPr>
        <p:spPr>
          <a:xfrm flipV="1">
            <a:off x="8568965" y="4886195"/>
            <a:ext cx="0" cy="14729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1B15953-2C4F-3412-4553-5D2BD9E90630}"/>
              </a:ext>
            </a:extLst>
          </p:cNvPr>
          <p:cNvCxnSpPr>
            <a:cxnSpLocks/>
          </p:cNvCxnSpPr>
          <p:nvPr/>
        </p:nvCxnSpPr>
        <p:spPr>
          <a:xfrm flipV="1">
            <a:off x="10708850" y="4886195"/>
            <a:ext cx="0" cy="11135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DDDEE56-78E3-E69B-E8A8-958E391D2613}"/>
              </a:ext>
            </a:extLst>
          </p:cNvPr>
          <p:cNvCxnSpPr>
            <a:cxnSpLocks/>
          </p:cNvCxnSpPr>
          <p:nvPr/>
        </p:nvCxnSpPr>
        <p:spPr>
          <a:xfrm flipV="1">
            <a:off x="11858920" y="4886195"/>
            <a:ext cx="0" cy="14729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A38C73B-DF2E-5782-AF82-506FF255159C}"/>
              </a:ext>
            </a:extLst>
          </p:cNvPr>
          <p:cNvSpPr txBox="1"/>
          <p:nvPr/>
        </p:nvSpPr>
        <p:spPr>
          <a:xfrm>
            <a:off x="7199722" y="5036271"/>
            <a:ext cx="480767" cy="261610"/>
          </a:xfrm>
          <a:prstGeom prst="rect">
            <a:avLst/>
          </a:prstGeom>
          <a:noFill/>
        </p:spPr>
        <p:txBody>
          <a:bodyPr wrap="square" rtlCol="0">
            <a:spAutoFit/>
          </a:bodyPr>
          <a:lstStyle/>
          <a:p>
            <a:r>
              <a:rPr lang="en-US" sz="1100" dirty="0"/>
              <a:t>0.01</a:t>
            </a:r>
            <a:endParaRPr lang="en-US" dirty="0"/>
          </a:p>
        </p:txBody>
      </p:sp>
      <p:sp>
        <p:nvSpPr>
          <p:cNvPr id="27" name="TextBox 26">
            <a:extLst>
              <a:ext uri="{FF2B5EF4-FFF2-40B4-BE49-F238E27FC236}">
                <a16:creationId xmlns:a16="http://schemas.microsoft.com/office/drawing/2014/main" id="{12B59DC1-7B44-0A22-465F-7521CF1889D1}"/>
              </a:ext>
            </a:extLst>
          </p:cNvPr>
          <p:cNvSpPr txBox="1"/>
          <p:nvPr/>
        </p:nvSpPr>
        <p:spPr>
          <a:xfrm>
            <a:off x="8349792" y="5036271"/>
            <a:ext cx="501977" cy="261610"/>
          </a:xfrm>
          <a:prstGeom prst="rect">
            <a:avLst/>
          </a:prstGeom>
          <a:noFill/>
        </p:spPr>
        <p:txBody>
          <a:bodyPr wrap="square" rtlCol="0">
            <a:spAutoFit/>
          </a:bodyPr>
          <a:lstStyle/>
          <a:p>
            <a:r>
              <a:rPr lang="en-US" sz="1100" dirty="0"/>
              <a:t>0. 1</a:t>
            </a:r>
            <a:endParaRPr lang="en-US" dirty="0"/>
          </a:p>
        </p:txBody>
      </p:sp>
      <p:sp>
        <p:nvSpPr>
          <p:cNvPr id="28" name="TextBox 27">
            <a:extLst>
              <a:ext uri="{FF2B5EF4-FFF2-40B4-BE49-F238E27FC236}">
                <a16:creationId xmlns:a16="http://schemas.microsoft.com/office/drawing/2014/main" id="{AA84A36E-A0D9-30D0-7C92-6BFC28FF1B10}"/>
              </a:ext>
            </a:extLst>
          </p:cNvPr>
          <p:cNvSpPr txBox="1"/>
          <p:nvPr/>
        </p:nvSpPr>
        <p:spPr>
          <a:xfrm>
            <a:off x="9543460" y="5044666"/>
            <a:ext cx="501977" cy="261610"/>
          </a:xfrm>
          <a:prstGeom prst="rect">
            <a:avLst/>
          </a:prstGeom>
          <a:noFill/>
        </p:spPr>
        <p:txBody>
          <a:bodyPr wrap="square" rtlCol="0">
            <a:spAutoFit/>
          </a:bodyPr>
          <a:lstStyle/>
          <a:p>
            <a:r>
              <a:rPr lang="en-US" sz="1100" dirty="0"/>
              <a:t>1</a:t>
            </a:r>
            <a:endParaRPr lang="en-US" dirty="0"/>
          </a:p>
        </p:txBody>
      </p:sp>
      <p:sp>
        <p:nvSpPr>
          <p:cNvPr id="29" name="TextBox 28">
            <a:extLst>
              <a:ext uri="{FF2B5EF4-FFF2-40B4-BE49-F238E27FC236}">
                <a16:creationId xmlns:a16="http://schemas.microsoft.com/office/drawing/2014/main" id="{79A0C5B3-CCF7-E1FD-1AC3-A8BE5556FBE9}"/>
              </a:ext>
            </a:extLst>
          </p:cNvPr>
          <p:cNvSpPr txBox="1"/>
          <p:nvPr/>
        </p:nvSpPr>
        <p:spPr>
          <a:xfrm>
            <a:off x="10545647" y="5044666"/>
            <a:ext cx="382961" cy="261610"/>
          </a:xfrm>
          <a:prstGeom prst="rect">
            <a:avLst/>
          </a:prstGeom>
          <a:noFill/>
        </p:spPr>
        <p:txBody>
          <a:bodyPr wrap="square" rtlCol="0">
            <a:spAutoFit/>
          </a:bodyPr>
          <a:lstStyle/>
          <a:p>
            <a:r>
              <a:rPr lang="en-US" sz="1100" dirty="0"/>
              <a:t>10</a:t>
            </a:r>
            <a:endParaRPr lang="en-US" dirty="0"/>
          </a:p>
        </p:txBody>
      </p:sp>
      <p:sp>
        <p:nvSpPr>
          <p:cNvPr id="30" name="TextBox 29">
            <a:extLst>
              <a:ext uri="{FF2B5EF4-FFF2-40B4-BE49-F238E27FC236}">
                <a16:creationId xmlns:a16="http://schemas.microsoft.com/office/drawing/2014/main" id="{9D32E1E0-E5E1-3C85-93EF-B03B5055CD79}"/>
              </a:ext>
            </a:extLst>
          </p:cNvPr>
          <p:cNvSpPr txBox="1"/>
          <p:nvPr/>
        </p:nvSpPr>
        <p:spPr>
          <a:xfrm>
            <a:off x="11667437" y="5044666"/>
            <a:ext cx="474142" cy="261610"/>
          </a:xfrm>
          <a:prstGeom prst="rect">
            <a:avLst/>
          </a:prstGeom>
          <a:noFill/>
        </p:spPr>
        <p:txBody>
          <a:bodyPr wrap="square" rtlCol="0">
            <a:spAutoFit/>
          </a:bodyPr>
          <a:lstStyle/>
          <a:p>
            <a:r>
              <a:rPr lang="en-US" sz="1100" dirty="0"/>
              <a:t>100</a:t>
            </a:r>
            <a:endParaRPr lang="en-US" dirty="0"/>
          </a:p>
        </p:txBody>
      </p:sp>
      <p:sp>
        <p:nvSpPr>
          <p:cNvPr id="31" name="TextBox 30">
            <a:extLst>
              <a:ext uri="{FF2B5EF4-FFF2-40B4-BE49-F238E27FC236}">
                <a16:creationId xmlns:a16="http://schemas.microsoft.com/office/drawing/2014/main" id="{4FC7DD91-6BFE-600D-6C4F-BA1DB841A1B3}"/>
              </a:ext>
            </a:extLst>
          </p:cNvPr>
          <p:cNvSpPr txBox="1"/>
          <p:nvPr/>
        </p:nvSpPr>
        <p:spPr>
          <a:xfrm>
            <a:off x="8323869" y="2216626"/>
            <a:ext cx="2686638" cy="584775"/>
          </a:xfrm>
          <a:prstGeom prst="rect">
            <a:avLst/>
          </a:prstGeom>
          <a:noFill/>
        </p:spPr>
        <p:txBody>
          <a:bodyPr wrap="square" rtlCol="0">
            <a:spAutoFit/>
          </a:bodyPr>
          <a:lstStyle/>
          <a:p>
            <a:pPr algn="ctr"/>
            <a:r>
              <a:rPr lang="en-US" sz="1600" b="1" dirty="0">
                <a:solidFill>
                  <a:schemeClr val="accent1"/>
                </a:solidFill>
              </a:rPr>
              <a:t>Odds Ratio</a:t>
            </a:r>
          </a:p>
          <a:p>
            <a:pPr algn="ctr"/>
            <a:r>
              <a:rPr lang="en-US" sz="1600" b="1" dirty="0">
                <a:solidFill>
                  <a:schemeClr val="accent1"/>
                </a:solidFill>
              </a:rPr>
              <a:t>M-H, Random, 95%Cl</a:t>
            </a:r>
            <a:endParaRPr lang="en-US" sz="2800" b="1" dirty="0">
              <a:solidFill>
                <a:schemeClr val="accent1"/>
              </a:solidFill>
            </a:endParaRPr>
          </a:p>
        </p:txBody>
      </p:sp>
      <p:sp>
        <p:nvSpPr>
          <p:cNvPr id="32" name="Rectangle 31">
            <a:extLst>
              <a:ext uri="{FF2B5EF4-FFF2-40B4-BE49-F238E27FC236}">
                <a16:creationId xmlns:a16="http://schemas.microsoft.com/office/drawing/2014/main" id="{DE2E126E-8596-CCE4-B102-4ABF179E44C6}"/>
              </a:ext>
            </a:extLst>
          </p:cNvPr>
          <p:cNvSpPr/>
          <p:nvPr/>
        </p:nvSpPr>
        <p:spPr>
          <a:xfrm>
            <a:off x="9333163" y="3001235"/>
            <a:ext cx="210297" cy="1847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331E4C2-5535-20BD-126A-F5E9119B05A8}"/>
              </a:ext>
            </a:extLst>
          </p:cNvPr>
          <p:cNvSpPr/>
          <p:nvPr/>
        </p:nvSpPr>
        <p:spPr>
          <a:xfrm>
            <a:off x="9288940" y="3347273"/>
            <a:ext cx="81708" cy="937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3295AF7-4005-67A8-83FE-28A71090BE15}"/>
              </a:ext>
            </a:extLst>
          </p:cNvPr>
          <p:cNvSpPr txBox="1"/>
          <p:nvPr/>
        </p:nvSpPr>
        <p:spPr>
          <a:xfrm>
            <a:off x="7354568" y="5258835"/>
            <a:ext cx="2257659" cy="307777"/>
          </a:xfrm>
          <a:prstGeom prst="rect">
            <a:avLst/>
          </a:prstGeom>
          <a:noFill/>
        </p:spPr>
        <p:txBody>
          <a:bodyPr wrap="square" rtlCol="0">
            <a:spAutoFit/>
          </a:bodyPr>
          <a:lstStyle/>
          <a:p>
            <a:pPr algn="ctr"/>
            <a:r>
              <a:rPr lang="en-US" sz="1400" b="1" dirty="0" err="1">
                <a:solidFill>
                  <a:schemeClr val="tx1">
                    <a:lumMod val="65000"/>
                    <a:lumOff val="35000"/>
                  </a:schemeClr>
                </a:solidFill>
              </a:rPr>
              <a:t>Favours</a:t>
            </a:r>
            <a:r>
              <a:rPr lang="en-US" sz="1400" b="1" dirty="0">
                <a:solidFill>
                  <a:schemeClr val="tx1">
                    <a:lumMod val="65000"/>
                    <a:lumOff val="35000"/>
                  </a:schemeClr>
                </a:solidFill>
              </a:rPr>
              <a:t> [experimental]</a:t>
            </a:r>
            <a:endParaRPr lang="en-US" sz="2400" b="1" dirty="0">
              <a:solidFill>
                <a:schemeClr val="tx1">
                  <a:lumMod val="65000"/>
                  <a:lumOff val="35000"/>
                </a:schemeClr>
              </a:solidFill>
            </a:endParaRPr>
          </a:p>
        </p:txBody>
      </p:sp>
      <p:sp>
        <p:nvSpPr>
          <p:cNvPr id="37" name="TextBox 36">
            <a:extLst>
              <a:ext uri="{FF2B5EF4-FFF2-40B4-BE49-F238E27FC236}">
                <a16:creationId xmlns:a16="http://schemas.microsoft.com/office/drawing/2014/main" id="{4C0B1007-6CBB-1006-8A39-EC7AE03FA55A}"/>
              </a:ext>
            </a:extLst>
          </p:cNvPr>
          <p:cNvSpPr txBox="1"/>
          <p:nvPr/>
        </p:nvSpPr>
        <p:spPr>
          <a:xfrm>
            <a:off x="9750825" y="5262531"/>
            <a:ext cx="2257659" cy="307777"/>
          </a:xfrm>
          <a:prstGeom prst="rect">
            <a:avLst/>
          </a:prstGeom>
          <a:noFill/>
        </p:spPr>
        <p:txBody>
          <a:bodyPr wrap="square" rtlCol="0">
            <a:spAutoFit/>
          </a:bodyPr>
          <a:lstStyle/>
          <a:p>
            <a:pPr algn="ctr"/>
            <a:r>
              <a:rPr lang="en-US" sz="1400" b="1" dirty="0" err="1">
                <a:solidFill>
                  <a:schemeClr val="tx1">
                    <a:lumMod val="65000"/>
                    <a:lumOff val="35000"/>
                  </a:schemeClr>
                </a:solidFill>
              </a:rPr>
              <a:t>Favours</a:t>
            </a:r>
            <a:r>
              <a:rPr lang="en-US" sz="1400" b="1" dirty="0">
                <a:solidFill>
                  <a:schemeClr val="tx1">
                    <a:lumMod val="65000"/>
                    <a:lumOff val="35000"/>
                  </a:schemeClr>
                </a:solidFill>
              </a:rPr>
              <a:t> [control]</a:t>
            </a:r>
            <a:endParaRPr lang="en-US" sz="2400" b="1" dirty="0">
              <a:solidFill>
                <a:schemeClr val="tx1">
                  <a:lumMod val="65000"/>
                  <a:lumOff val="35000"/>
                </a:schemeClr>
              </a:solidFill>
            </a:endParaRPr>
          </a:p>
        </p:txBody>
      </p:sp>
      <p:sp>
        <p:nvSpPr>
          <p:cNvPr id="39" name="Diamond 38">
            <a:extLst>
              <a:ext uri="{FF2B5EF4-FFF2-40B4-BE49-F238E27FC236}">
                <a16:creationId xmlns:a16="http://schemas.microsoft.com/office/drawing/2014/main" id="{AA6B769A-65DF-663A-988A-2C2752741A5B}"/>
              </a:ext>
            </a:extLst>
          </p:cNvPr>
          <p:cNvSpPr/>
          <p:nvPr/>
        </p:nvSpPr>
        <p:spPr>
          <a:xfrm>
            <a:off x="9116799" y="3723353"/>
            <a:ext cx="538272" cy="208295"/>
          </a:xfrm>
          <a:prstGeom prst="diamond">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634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ubtitle 49">
            <a:extLst>
              <a:ext uri="{FF2B5EF4-FFF2-40B4-BE49-F238E27FC236}">
                <a16:creationId xmlns:a16="http://schemas.microsoft.com/office/drawing/2014/main" id="{8172AA84-9409-4AEF-8B37-1212E828DC93}"/>
              </a:ext>
            </a:extLst>
          </p:cNvPr>
          <p:cNvSpPr>
            <a:spLocks noGrp="1"/>
          </p:cNvSpPr>
          <p:nvPr>
            <p:ph idx="1"/>
          </p:nvPr>
        </p:nvSpPr>
        <p:spPr>
          <a:xfrm>
            <a:off x="838200" y="1145631"/>
            <a:ext cx="10515600" cy="4891627"/>
          </a:xfrm>
        </p:spPr>
        <p:txBody>
          <a:bodyPr>
            <a:normAutofit/>
          </a:bodyPr>
          <a:lstStyle/>
          <a:p>
            <a:r>
              <a:rPr lang="en-GB" sz="2600" dirty="0" err="1"/>
              <a:t>Multicenter</a:t>
            </a:r>
            <a:r>
              <a:rPr lang="en-GB" sz="2600" dirty="0"/>
              <a:t>, international, randomized, placebo-controlled, double-blind, parallel-group, event-driven, Phase III study of the oral FXIa inhibitor </a:t>
            </a:r>
            <a:r>
              <a:rPr lang="en-GB" sz="2600" dirty="0" err="1"/>
              <a:t>asundexian</a:t>
            </a:r>
            <a:r>
              <a:rPr lang="en-GB" sz="2600" dirty="0"/>
              <a:t> for the prevention of ischemic stroke (active, recruiting)*</a:t>
            </a:r>
            <a:endParaRPr lang="en-US" sz="2600" dirty="0"/>
          </a:p>
        </p:txBody>
      </p:sp>
      <p:sp>
        <p:nvSpPr>
          <p:cNvPr id="21" name="Content Placeholder 5">
            <a:extLst>
              <a:ext uri="{FF2B5EF4-FFF2-40B4-BE49-F238E27FC236}">
                <a16:creationId xmlns:a16="http://schemas.microsoft.com/office/drawing/2014/main" id="{0C0FF43A-6581-4702-8484-90E71BF638D3}"/>
              </a:ext>
            </a:extLst>
          </p:cNvPr>
          <p:cNvSpPr txBox="1">
            <a:spLocks/>
          </p:cNvSpPr>
          <p:nvPr>
            <p:custDataLst>
              <p:tags r:id="rId1"/>
            </p:custDataLst>
          </p:nvPr>
        </p:nvSpPr>
        <p:spPr bwMode="gray">
          <a:xfrm>
            <a:off x="982616" y="1425040"/>
            <a:ext cx="10798461" cy="4955076"/>
          </a:xfrm>
          <a:prstGeom prst="rect">
            <a:avLst/>
          </a:prstGeom>
        </p:spPr>
        <p:txBody>
          <a:bodyPr vert="horz" lIns="0" tIns="0" rIns="0" bIns="0" rtlCol="0">
            <a:noAutofit/>
          </a:bodyPr>
          <a:lstStyle>
            <a:lvl1pPr marL="270000" indent="-270000" algn="l" defTabSz="914400" rtl="0" eaLnBrk="1" latinLnBrk="0" hangingPunct="1">
              <a:spcBef>
                <a:spcPts val="1200"/>
              </a:spcBef>
              <a:spcAft>
                <a:spcPts val="600"/>
              </a:spcAft>
              <a:buFontTx/>
              <a:buBlip>
                <a:blip r:embed="rId4"/>
              </a:buBlip>
              <a:defRPr sz="1800" kern="1200">
                <a:solidFill>
                  <a:schemeClr val="accent1"/>
                </a:solidFill>
                <a:latin typeface="+mn-lt"/>
                <a:ea typeface="+mn-ea"/>
                <a:cs typeface="+mn-cs"/>
              </a:defRPr>
            </a:lvl1pPr>
            <a:lvl2pPr marL="270000" indent="-270000" algn="l" defTabSz="914400" rtl="0" eaLnBrk="1" latinLnBrk="0" hangingPunct="1">
              <a:spcBef>
                <a:spcPts val="300"/>
              </a:spcBef>
              <a:spcAft>
                <a:spcPts val="600"/>
              </a:spcAft>
              <a:buFontTx/>
              <a:buBlip>
                <a:blip r:embed="rId4"/>
              </a:buBlip>
              <a:defRPr sz="1800" kern="1200">
                <a:solidFill>
                  <a:schemeClr val="accent1"/>
                </a:solidFill>
                <a:latin typeface="+mn-lt"/>
                <a:ea typeface="+mn-ea"/>
                <a:cs typeface="+mn-cs"/>
              </a:defRPr>
            </a:lvl2pPr>
            <a:lvl3pPr marL="540000" indent="-270000" algn="l" defTabSz="914400" rtl="0" eaLnBrk="1" latinLnBrk="0" hangingPunct="1">
              <a:spcBef>
                <a:spcPts val="300"/>
              </a:spcBef>
              <a:spcAft>
                <a:spcPts val="600"/>
              </a:spcAft>
              <a:buFontTx/>
              <a:buBlip>
                <a:blip r:embed="rId5"/>
              </a:buBlip>
              <a:defRPr sz="1800" kern="1200">
                <a:solidFill>
                  <a:schemeClr val="accent1"/>
                </a:solidFill>
                <a:latin typeface="+mn-lt"/>
                <a:ea typeface="+mn-ea"/>
                <a:cs typeface="+mn-cs"/>
              </a:defRPr>
            </a:lvl3pPr>
            <a:lvl4pPr marL="810000" indent="-270000" algn="l" defTabSz="914400" rtl="0" eaLnBrk="1" latinLnBrk="0" hangingPunct="1">
              <a:spcBef>
                <a:spcPts val="300"/>
              </a:spcBef>
              <a:spcAft>
                <a:spcPts val="600"/>
              </a:spcAft>
              <a:buFontTx/>
              <a:buBlip>
                <a:blip r:embed="rId6"/>
              </a:buBlip>
              <a:defRPr sz="1800" kern="1200">
                <a:solidFill>
                  <a:schemeClr val="accent1"/>
                </a:solidFill>
                <a:latin typeface="+mn-lt"/>
                <a:ea typeface="+mn-ea"/>
                <a:cs typeface="+mn-cs"/>
              </a:defRPr>
            </a:lvl4pPr>
            <a:lvl5pPr marL="1080000" indent="-270000" algn="l" defTabSz="914400" rtl="0" eaLnBrk="1" latinLnBrk="0" hangingPunct="1">
              <a:spcBef>
                <a:spcPts val="300"/>
              </a:spcBef>
              <a:spcAft>
                <a:spcPts val="600"/>
              </a:spcAft>
              <a:buFontTx/>
              <a:buBlip>
                <a:blip r:embed="rId7"/>
              </a:buBlip>
              <a:defRPr sz="1800" kern="1200">
                <a:solidFill>
                  <a:schemeClr val="accent1"/>
                </a:solidFill>
                <a:latin typeface="+mn-lt"/>
                <a:ea typeface="+mn-ea"/>
                <a:cs typeface="+mn-cs"/>
              </a:defRPr>
            </a:lvl5pPr>
            <a:lvl6pPr marL="108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endParaRPr kumimoji="0" lang="en-US" sz="1800" b="0" i="0" u="none" strike="noStrike" kern="1200" cap="none" spc="0" normalizeH="0" baseline="0" noProof="0">
              <a:ln>
                <a:noFill/>
              </a:ln>
              <a:solidFill>
                <a:srgbClr val="10384F"/>
              </a:solidFill>
              <a:effectLst/>
              <a:uLnTx/>
              <a:uFillTx/>
              <a:latin typeface="Arial"/>
              <a:ea typeface="+mn-ea"/>
              <a:cs typeface="Arial"/>
            </a:endParaRPr>
          </a:p>
        </p:txBody>
      </p:sp>
      <p:sp>
        <p:nvSpPr>
          <p:cNvPr id="30" name="Title 29">
            <a:extLst>
              <a:ext uri="{FF2B5EF4-FFF2-40B4-BE49-F238E27FC236}">
                <a16:creationId xmlns:a16="http://schemas.microsoft.com/office/drawing/2014/main" id="{4B6C7E13-433A-423E-8D66-064D3D8B3432}"/>
              </a:ext>
            </a:extLst>
          </p:cNvPr>
          <p:cNvSpPr>
            <a:spLocks noGrp="1"/>
          </p:cNvSpPr>
          <p:nvPr>
            <p:ph type="title"/>
          </p:nvPr>
        </p:nvSpPr>
        <p:spPr>
          <a:xfrm>
            <a:off x="838200" y="11447"/>
            <a:ext cx="10515600" cy="1105949"/>
          </a:xfrm>
        </p:spPr>
        <p:txBody>
          <a:bodyPr>
            <a:normAutofit/>
          </a:bodyPr>
          <a:lstStyle/>
          <a:p>
            <a:r>
              <a:rPr lang="en-US" dirty="0"/>
              <a:t>Phase III OCEANIC-STROKE Study Design</a:t>
            </a:r>
            <a:r>
              <a:rPr lang="en-US" baseline="30000" dirty="0"/>
              <a:t>1,2</a:t>
            </a:r>
            <a:r>
              <a:rPr lang="en-US" dirty="0"/>
              <a:t>	</a:t>
            </a:r>
          </a:p>
        </p:txBody>
      </p:sp>
      <p:sp>
        <p:nvSpPr>
          <p:cNvPr id="11" name="Footer Placeholder 10">
            <a:extLst>
              <a:ext uri="{FF2B5EF4-FFF2-40B4-BE49-F238E27FC236}">
                <a16:creationId xmlns:a16="http://schemas.microsoft.com/office/drawing/2014/main" id="{9D39AE2A-CA9B-5620-892D-5EA4FBB0E46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b="0" i="0" u="none" strike="noStrike" kern="1200" cap="none" spc="0" normalizeH="0" baseline="0" noProof="0" dirty="0">
                <a:ln>
                  <a:noFill/>
                </a:ln>
                <a:solidFill>
                  <a:srgbClr val="5E5E5E"/>
                </a:solidFill>
                <a:effectLst/>
                <a:uLnTx/>
                <a:uFillTx/>
                <a:ea typeface="+mn-ea"/>
                <a:cs typeface="Arial" panose="020B0604020202020204" pitchFamily="34" charset="0"/>
              </a:rPr>
            </a:br>
            <a:r>
              <a:rPr kumimoji="0" lang="en-GB" b="0" i="0" u="none" strike="noStrike" kern="1200" cap="none" spc="0" normalizeH="0" baseline="0" noProof="0" dirty="0">
                <a:ln>
                  <a:noFill/>
                </a:ln>
                <a:solidFill>
                  <a:srgbClr val="5E5E5E"/>
                </a:solidFill>
                <a:effectLst/>
                <a:uLnTx/>
                <a:uFillTx/>
                <a:ea typeface="+mn-ea"/>
                <a:cs typeface="Arial" panose="020B0604020202020204" pitchFamily="34" charset="0"/>
              </a:rPr>
              <a:t>*OCEANIC-STROKE is a Phase III study following the Phase II study PACIFIC-STROKE. FXIa, activated Factor XI; ISTH, International Society on Thrombosis and Haemostasis; </a:t>
            </a:r>
            <a:br>
              <a:rPr kumimoji="0" lang="en-GB" b="0" i="0" u="none" strike="noStrike" kern="1200" cap="none" spc="0" normalizeH="0" baseline="0" noProof="0" dirty="0">
                <a:ln>
                  <a:noFill/>
                </a:ln>
                <a:solidFill>
                  <a:srgbClr val="5E5E5E"/>
                </a:solidFill>
                <a:effectLst/>
                <a:uLnTx/>
                <a:uFillTx/>
                <a:ea typeface="+mn-ea"/>
                <a:cs typeface="Arial" panose="020B0604020202020204" pitchFamily="34" charset="0"/>
              </a:rPr>
            </a:br>
            <a:r>
              <a:rPr kumimoji="0" lang="en-GB" b="0" i="0" u="none" strike="noStrike" kern="1200" cap="none" spc="0" normalizeH="0" baseline="0" noProof="0" dirty="0">
                <a:ln>
                  <a:noFill/>
                </a:ln>
                <a:solidFill>
                  <a:srgbClr val="5E5E5E"/>
                </a:solidFill>
                <a:effectLst/>
                <a:uLnTx/>
                <a:uFillTx/>
                <a:ea typeface="+mn-ea"/>
                <a:cs typeface="Arial" panose="020B0604020202020204" pitchFamily="34" charset="0"/>
              </a:rPr>
              <a:t>OD, once daily; R, randomization; TIA, transient ischemic attack.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5E5E5E"/>
                </a:solidFill>
                <a:effectLst/>
                <a:uLnTx/>
                <a:uFillTx/>
                <a:ea typeface="+mn-ea"/>
                <a:cs typeface="Arial" panose="020B0604020202020204" pitchFamily="34" charset="0"/>
              </a:rPr>
              <a:t>1. Bayer. 2023. </a:t>
            </a:r>
            <a:r>
              <a:rPr kumimoji="0" lang="en-GB" b="0" i="0" u="none" strike="noStrike" kern="1200" cap="none" spc="0" normalizeH="0" baseline="0" noProof="0" dirty="0">
                <a:ln>
                  <a:noFill/>
                </a:ln>
                <a:solidFill>
                  <a:srgbClr val="5E5E5E"/>
                </a:solidFill>
                <a:effectLst/>
                <a:uLnTx/>
                <a:uFillTx/>
                <a:ea typeface="+mn-ea"/>
                <a:cs typeface="Arial" panose="020B0604020202020204" pitchFamily="34" charset="0"/>
                <a:hlinkClick r:id="rId8"/>
              </a:rPr>
              <a:t>https://clinicaltrials.gov/ct2/show/NCT05686070</a:t>
            </a:r>
            <a:r>
              <a:rPr kumimoji="0" lang="en-GB" b="0" i="0" u="none" strike="noStrike" kern="1200" cap="none" spc="0" normalizeH="0" baseline="0" noProof="0" dirty="0">
                <a:ln>
                  <a:noFill/>
                </a:ln>
                <a:solidFill>
                  <a:srgbClr val="5E5E5E"/>
                </a:solidFill>
                <a:effectLst/>
                <a:uLnTx/>
                <a:uFillTx/>
                <a:ea typeface="+mn-ea"/>
                <a:cs typeface="Arial" panose="020B0604020202020204" pitchFamily="34" charset="0"/>
              </a:rPr>
              <a:t> 2. Bayer AG. </a:t>
            </a:r>
            <a:r>
              <a:rPr kumimoji="0" lang="en-GB" b="0" i="0" u="none" strike="noStrike" kern="1200" cap="none" spc="0" normalizeH="0" baseline="0" noProof="0" dirty="0">
                <a:ln>
                  <a:noFill/>
                </a:ln>
                <a:solidFill>
                  <a:srgbClr val="5E5E5E"/>
                </a:solidFill>
                <a:effectLst/>
                <a:uLnTx/>
                <a:uFillTx/>
                <a:ea typeface="+mn-ea"/>
                <a:cs typeface="Arial" panose="020B0604020202020204" pitchFamily="34" charset="0"/>
                <a:hlinkClick r:id="rId9"/>
              </a:rPr>
              <a:t>https://www.bayer.com/media/en-us/bayer-initiates-landmark-phase-iii-study-program-to-investigate-oral-fxia-inhibitor-asundexian/</a:t>
            </a:r>
            <a:r>
              <a:rPr kumimoji="0" lang="en-GB" b="0" i="0" u="none" strike="noStrike" kern="1200" cap="none" spc="0" normalizeH="0" baseline="0" noProof="0" dirty="0">
                <a:ln>
                  <a:noFill/>
                </a:ln>
                <a:solidFill>
                  <a:srgbClr val="5E5E5E"/>
                </a:solidFill>
                <a:effectLst/>
                <a:uLnTx/>
                <a:uFillTx/>
                <a:ea typeface="+mn-ea"/>
                <a:cs typeface="Arial" panose="020B0604020202020204" pitchFamily="34" charset="0"/>
              </a:rPr>
              <a:t> [accessed </a:t>
            </a:r>
            <a:r>
              <a:rPr lang="en-GB" dirty="0"/>
              <a:t>30</a:t>
            </a:r>
            <a:r>
              <a:rPr kumimoji="0" lang="en-GB" b="0" i="0" u="none" strike="noStrike" kern="1200" cap="none" spc="0" normalizeH="0" baseline="0" noProof="0" dirty="0">
                <a:ln>
                  <a:noFill/>
                </a:ln>
                <a:solidFill>
                  <a:srgbClr val="5E5E5E"/>
                </a:solidFill>
                <a:effectLst/>
                <a:uLnTx/>
                <a:uFillTx/>
                <a:ea typeface="+mn-ea"/>
                <a:cs typeface="Arial" panose="020B0604020202020204" pitchFamily="34" charset="0"/>
              </a:rPr>
              <a:t> January 2024].</a:t>
            </a:r>
          </a:p>
        </p:txBody>
      </p:sp>
      <p:sp>
        <p:nvSpPr>
          <p:cNvPr id="3" name="Rectangle 2">
            <a:extLst>
              <a:ext uri="{FF2B5EF4-FFF2-40B4-BE49-F238E27FC236}">
                <a16:creationId xmlns:a16="http://schemas.microsoft.com/office/drawing/2014/main" id="{D0EC6C91-6860-497F-ABB5-BE80445C5753}"/>
              </a:ext>
            </a:extLst>
          </p:cNvPr>
          <p:cNvSpPr/>
          <p:nvPr/>
        </p:nvSpPr>
        <p:spPr bwMode="gray">
          <a:xfrm>
            <a:off x="981947" y="2717202"/>
            <a:ext cx="2084810" cy="1840832"/>
          </a:xfrm>
          <a:prstGeom prst="rect">
            <a:avLst/>
          </a:prstGeom>
          <a:solidFill>
            <a:schemeClr val="bg1">
              <a:lumMod val="50000"/>
            </a:schemeClr>
          </a:solidFill>
          <a:ln>
            <a:solidFill>
              <a:schemeClr val="bg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Patients with acute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non-cardioembolic ischemic stroke or high-risk TIA</a:t>
            </a:r>
          </a:p>
        </p:txBody>
      </p:sp>
      <p:sp>
        <p:nvSpPr>
          <p:cNvPr id="4" name="Oval 3">
            <a:extLst>
              <a:ext uri="{FF2B5EF4-FFF2-40B4-BE49-F238E27FC236}">
                <a16:creationId xmlns:a16="http://schemas.microsoft.com/office/drawing/2014/main" id="{230D125A-6D44-4A83-BE66-996904B22408}"/>
              </a:ext>
            </a:extLst>
          </p:cNvPr>
          <p:cNvSpPr/>
          <p:nvPr/>
        </p:nvSpPr>
        <p:spPr bwMode="gray">
          <a:xfrm>
            <a:off x="3594823" y="3210497"/>
            <a:ext cx="854242" cy="854242"/>
          </a:xfrm>
          <a:prstGeom prst="ellipse">
            <a:avLst/>
          </a:prstGeom>
          <a:solidFill>
            <a:schemeClr val="bg1">
              <a:lumMod val="50000"/>
            </a:schemeClr>
          </a:solidFill>
          <a:ln>
            <a:solidFill>
              <a:schemeClr val="bg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a:t>
            </a:r>
          </a:p>
        </p:txBody>
      </p:sp>
      <p:cxnSp>
        <p:nvCxnSpPr>
          <p:cNvPr id="6" name="Straight Arrow Connector 5">
            <a:extLst>
              <a:ext uri="{FF2B5EF4-FFF2-40B4-BE49-F238E27FC236}">
                <a16:creationId xmlns:a16="http://schemas.microsoft.com/office/drawing/2014/main" id="{80F2A85D-340F-449D-954E-CF261923923E}"/>
              </a:ext>
            </a:extLst>
          </p:cNvPr>
          <p:cNvCxnSpPr>
            <a:cxnSpLocks/>
            <a:stCxn id="3" idx="3"/>
            <a:endCxn id="4" idx="2"/>
          </p:cNvCxnSpPr>
          <p:nvPr/>
        </p:nvCxnSpPr>
        <p:spPr bwMode="gray">
          <a:xfrm>
            <a:off x="3066757" y="3637618"/>
            <a:ext cx="528066" cy="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01E60CE-69AD-460A-8354-E4ABCD26CA45}"/>
              </a:ext>
            </a:extLst>
          </p:cNvPr>
          <p:cNvSpPr/>
          <p:nvPr/>
        </p:nvSpPr>
        <p:spPr bwMode="gray">
          <a:xfrm>
            <a:off x="4594658" y="2739805"/>
            <a:ext cx="6799809" cy="70457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Asundexian OD</a:t>
            </a:r>
            <a:b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plus antiplatelet therapy</a:t>
            </a:r>
          </a:p>
        </p:txBody>
      </p:sp>
      <p:sp>
        <p:nvSpPr>
          <p:cNvPr id="15" name="Rectangle 14">
            <a:extLst>
              <a:ext uri="{FF2B5EF4-FFF2-40B4-BE49-F238E27FC236}">
                <a16:creationId xmlns:a16="http://schemas.microsoft.com/office/drawing/2014/main" id="{AE876E7B-4CC8-4B95-BDF5-C7F400C1DEBE}"/>
              </a:ext>
            </a:extLst>
          </p:cNvPr>
          <p:cNvSpPr/>
          <p:nvPr/>
        </p:nvSpPr>
        <p:spPr bwMode="gray">
          <a:xfrm>
            <a:off x="4594659" y="3853457"/>
            <a:ext cx="6799808" cy="704577"/>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Placebo OD</a:t>
            </a:r>
            <a:b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plus antiplatelet therapy</a:t>
            </a:r>
          </a:p>
        </p:txBody>
      </p:sp>
      <p:sp>
        <p:nvSpPr>
          <p:cNvPr id="18" name="TextBox 17">
            <a:extLst>
              <a:ext uri="{FF2B5EF4-FFF2-40B4-BE49-F238E27FC236}">
                <a16:creationId xmlns:a16="http://schemas.microsoft.com/office/drawing/2014/main" id="{6F5D6118-7E66-4CB7-85FF-249B2766A480}"/>
              </a:ext>
            </a:extLst>
          </p:cNvPr>
          <p:cNvSpPr txBox="1"/>
          <p:nvPr/>
        </p:nvSpPr>
        <p:spPr bwMode="gray">
          <a:xfrm>
            <a:off x="7331379" y="4809750"/>
            <a:ext cx="1393371" cy="321178"/>
          </a:xfrm>
          <a:prstGeom prst="rect">
            <a:avLst/>
          </a:prstGeom>
          <a:noFill/>
        </p:spPr>
        <p:txBody>
          <a:bodyPr vert="horz"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64545"/>
                </a:solidFill>
                <a:effectLst/>
                <a:uLnTx/>
                <a:uFillTx/>
                <a:latin typeface="Arial" panose="020B0604020202020204" pitchFamily="34" charset="0"/>
                <a:ea typeface="+mn-ea"/>
                <a:cs typeface="Arial" panose="020B0604020202020204" pitchFamily="34" charset="0"/>
              </a:rPr>
              <a:t> ≤31 MONTHS</a:t>
            </a:r>
          </a:p>
        </p:txBody>
      </p:sp>
      <p:cxnSp>
        <p:nvCxnSpPr>
          <p:cNvPr id="10" name="Connector: Elbow 9">
            <a:extLst>
              <a:ext uri="{FF2B5EF4-FFF2-40B4-BE49-F238E27FC236}">
                <a16:creationId xmlns:a16="http://schemas.microsoft.com/office/drawing/2014/main" id="{F88725DF-7270-4821-9060-BB973E058903}"/>
              </a:ext>
            </a:extLst>
          </p:cNvPr>
          <p:cNvCxnSpPr>
            <a:cxnSpLocks/>
            <a:stCxn id="4" idx="0"/>
            <a:endCxn id="14" idx="1"/>
          </p:cNvCxnSpPr>
          <p:nvPr/>
        </p:nvCxnSpPr>
        <p:spPr bwMode="gray">
          <a:xfrm rot="5400000" flipH="1" flipV="1">
            <a:off x="4249100" y="2864939"/>
            <a:ext cx="118403" cy="572714"/>
          </a:xfrm>
          <a:prstGeom prst="bentConnector2">
            <a:avLst/>
          </a:prstGeom>
          <a:ln w="19050">
            <a:solidFill>
              <a:schemeClr val="tx1">
                <a:lumMod val="65000"/>
                <a:lumOff val="3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0" name="Connector: Elbow 19">
            <a:extLst>
              <a:ext uri="{FF2B5EF4-FFF2-40B4-BE49-F238E27FC236}">
                <a16:creationId xmlns:a16="http://schemas.microsoft.com/office/drawing/2014/main" id="{43844148-FE8D-4BFE-A4F7-1569C485D123}"/>
              </a:ext>
            </a:extLst>
          </p:cNvPr>
          <p:cNvCxnSpPr>
            <a:cxnSpLocks/>
            <a:stCxn id="4" idx="4"/>
            <a:endCxn id="15" idx="1"/>
          </p:cNvCxnSpPr>
          <p:nvPr/>
        </p:nvCxnSpPr>
        <p:spPr bwMode="gray">
          <a:xfrm rot="16200000" flipH="1">
            <a:off x="4237798" y="3848884"/>
            <a:ext cx="141007" cy="572715"/>
          </a:xfrm>
          <a:prstGeom prst="bentConnector2">
            <a:avLst/>
          </a:prstGeom>
          <a:ln w="19050">
            <a:solidFill>
              <a:schemeClr val="tx1">
                <a:lumMod val="65000"/>
                <a:lumOff val="3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4" name="Straight Connector 33">
            <a:extLst>
              <a:ext uri="{FF2B5EF4-FFF2-40B4-BE49-F238E27FC236}">
                <a16:creationId xmlns:a16="http://schemas.microsoft.com/office/drawing/2014/main" id="{E868D97F-A3A6-4B20-BEB5-7086DBACC243}"/>
              </a:ext>
            </a:extLst>
          </p:cNvPr>
          <p:cNvCxnSpPr>
            <a:cxnSpLocks/>
            <a:endCxn id="18" idx="1"/>
          </p:cNvCxnSpPr>
          <p:nvPr/>
        </p:nvCxnSpPr>
        <p:spPr bwMode="gray">
          <a:xfrm>
            <a:off x="4594658" y="4967109"/>
            <a:ext cx="2736721" cy="3230"/>
          </a:xfrm>
          <a:prstGeom prst="line">
            <a:avLst/>
          </a:prstGeom>
          <a:ln w="12700">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23E645-8615-4365-87AA-F2C998A19CB6}"/>
              </a:ext>
            </a:extLst>
          </p:cNvPr>
          <p:cNvCxnSpPr>
            <a:cxnSpLocks/>
            <a:stCxn id="18" idx="3"/>
          </p:cNvCxnSpPr>
          <p:nvPr/>
        </p:nvCxnSpPr>
        <p:spPr bwMode="gray">
          <a:xfrm>
            <a:off x="8724750" y="4970339"/>
            <a:ext cx="2669717" cy="0"/>
          </a:xfrm>
          <a:prstGeom prst="line">
            <a:avLst/>
          </a:prstGeom>
          <a:ln w="12700">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F124A00-FCFE-45B9-981E-25B67E129C04}"/>
              </a:ext>
            </a:extLst>
          </p:cNvPr>
          <p:cNvSpPr txBox="1"/>
          <p:nvPr/>
        </p:nvSpPr>
        <p:spPr bwMode="gray">
          <a:xfrm>
            <a:off x="3325258" y="4345420"/>
            <a:ext cx="1393371" cy="321178"/>
          </a:xfrm>
          <a:prstGeom prst="rect">
            <a:avLst/>
          </a:prstGeom>
          <a:noFill/>
        </p:spPr>
        <p:txBody>
          <a:bodyPr vert="horz"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64545"/>
                </a:solidFill>
                <a:effectLst/>
                <a:uLnTx/>
                <a:uFillTx/>
                <a:latin typeface="Arial" panose="020B0604020202020204" pitchFamily="34" charset="0"/>
                <a:ea typeface="+mn-ea"/>
                <a:cs typeface="Arial" panose="020B0604020202020204" pitchFamily="34" charset="0"/>
              </a:rPr>
              <a:t>N≈9300</a:t>
            </a:r>
          </a:p>
        </p:txBody>
      </p:sp>
      <p:sp>
        <p:nvSpPr>
          <p:cNvPr id="9" name="Rectangle: Rounded Corners 8">
            <a:extLst>
              <a:ext uri="{FF2B5EF4-FFF2-40B4-BE49-F238E27FC236}">
                <a16:creationId xmlns:a16="http://schemas.microsoft.com/office/drawing/2014/main" id="{D04B1D5F-69C8-FB8D-B75D-A1084FEE24ED}"/>
              </a:ext>
            </a:extLst>
          </p:cNvPr>
          <p:cNvSpPr/>
          <p:nvPr/>
        </p:nvSpPr>
        <p:spPr bwMode="gray">
          <a:xfrm>
            <a:off x="981947" y="5216550"/>
            <a:ext cx="7130714" cy="67572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Primary efficacy outcome: </a:t>
            </a: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Time to first occurrence of ischemic stroke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Primary safety outcome: </a:t>
            </a: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Time to first occurrence of ISTH major bleeding </a:t>
            </a:r>
          </a:p>
        </p:txBody>
      </p:sp>
    </p:spTree>
    <p:extLst>
      <p:ext uri="{BB962C8B-B14F-4D97-AF65-F5344CB8AC3E}">
        <p14:creationId xmlns:p14="http://schemas.microsoft.com/office/powerpoint/2010/main" val="527995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5">
            <a:extLst>
              <a:ext uri="{FF2B5EF4-FFF2-40B4-BE49-F238E27FC236}">
                <a16:creationId xmlns:a16="http://schemas.microsoft.com/office/drawing/2014/main" id="{0C0FF43A-6581-4702-8484-90E71BF638D3}"/>
              </a:ext>
            </a:extLst>
          </p:cNvPr>
          <p:cNvSpPr txBox="1">
            <a:spLocks/>
          </p:cNvSpPr>
          <p:nvPr>
            <p:custDataLst>
              <p:tags r:id="rId1"/>
            </p:custDataLst>
          </p:nvPr>
        </p:nvSpPr>
        <p:spPr bwMode="gray">
          <a:xfrm>
            <a:off x="982616" y="1425040"/>
            <a:ext cx="10798461" cy="4955076"/>
          </a:xfrm>
          <a:prstGeom prst="rect">
            <a:avLst/>
          </a:prstGeom>
        </p:spPr>
        <p:txBody>
          <a:bodyPr vert="horz" lIns="0" tIns="0" rIns="0" bIns="0" rtlCol="0">
            <a:noAutofit/>
          </a:bodyPr>
          <a:lstStyle>
            <a:lvl1pPr marL="270000" indent="-270000" algn="l" defTabSz="914400" rtl="0" eaLnBrk="1" latinLnBrk="0" hangingPunct="1">
              <a:spcBef>
                <a:spcPts val="1200"/>
              </a:spcBef>
              <a:spcAft>
                <a:spcPts val="600"/>
              </a:spcAft>
              <a:buFontTx/>
              <a:buBlip>
                <a:blip r:embed="rId4"/>
              </a:buBlip>
              <a:defRPr sz="1800" kern="1200">
                <a:solidFill>
                  <a:schemeClr val="accent1"/>
                </a:solidFill>
                <a:latin typeface="+mn-lt"/>
                <a:ea typeface="+mn-ea"/>
                <a:cs typeface="+mn-cs"/>
              </a:defRPr>
            </a:lvl1pPr>
            <a:lvl2pPr marL="270000" indent="-270000" algn="l" defTabSz="914400" rtl="0" eaLnBrk="1" latinLnBrk="0" hangingPunct="1">
              <a:spcBef>
                <a:spcPts val="300"/>
              </a:spcBef>
              <a:spcAft>
                <a:spcPts val="600"/>
              </a:spcAft>
              <a:buFontTx/>
              <a:buBlip>
                <a:blip r:embed="rId4"/>
              </a:buBlip>
              <a:defRPr sz="1800" kern="1200">
                <a:solidFill>
                  <a:schemeClr val="accent1"/>
                </a:solidFill>
                <a:latin typeface="+mn-lt"/>
                <a:ea typeface="+mn-ea"/>
                <a:cs typeface="+mn-cs"/>
              </a:defRPr>
            </a:lvl2pPr>
            <a:lvl3pPr marL="540000" indent="-270000" algn="l" defTabSz="914400" rtl="0" eaLnBrk="1" latinLnBrk="0" hangingPunct="1">
              <a:spcBef>
                <a:spcPts val="300"/>
              </a:spcBef>
              <a:spcAft>
                <a:spcPts val="600"/>
              </a:spcAft>
              <a:buFontTx/>
              <a:buBlip>
                <a:blip r:embed="rId5"/>
              </a:buBlip>
              <a:defRPr sz="1800" kern="1200">
                <a:solidFill>
                  <a:schemeClr val="accent1"/>
                </a:solidFill>
                <a:latin typeface="+mn-lt"/>
                <a:ea typeface="+mn-ea"/>
                <a:cs typeface="+mn-cs"/>
              </a:defRPr>
            </a:lvl3pPr>
            <a:lvl4pPr marL="810000" indent="-270000" algn="l" defTabSz="914400" rtl="0" eaLnBrk="1" latinLnBrk="0" hangingPunct="1">
              <a:spcBef>
                <a:spcPts val="300"/>
              </a:spcBef>
              <a:spcAft>
                <a:spcPts val="600"/>
              </a:spcAft>
              <a:buFontTx/>
              <a:buBlip>
                <a:blip r:embed="rId6"/>
              </a:buBlip>
              <a:defRPr sz="1800" kern="1200">
                <a:solidFill>
                  <a:schemeClr val="accent1"/>
                </a:solidFill>
                <a:latin typeface="+mn-lt"/>
                <a:ea typeface="+mn-ea"/>
                <a:cs typeface="+mn-cs"/>
              </a:defRPr>
            </a:lvl4pPr>
            <a:lvl5pPr marL="1080000" indent="-270000" algn="l" defTabSz="914400" rtl="0" eaLnBrk="1" latinLnBrk="0" hangingPunct="1">
              <a:spcBef>
                <a:spcPts val="300"/>
              </a:spcBef>
              <a:spcAft>
                <a:spcPts val="600"/>
              </a:spcAft>
              <a:buFontTx/>
              <a:buBlip>
                <a:blip r:embed="rId7"/>
              </a:buBlip>
              <a:defRPr sz="1800" kern="1200">
                <a:solidFill>
                  <a:schemeClr val="accent1"/>
                </a:solidFill>
                <a:latin typeface="+mn-lt"/>
                <a:ea typeface="+mn-ea"/>
                <a:cs typeface="+mn-cs"/>
              </a:defRPr>
            </a:lvl5pPr>
            <a:lvl6pPr marL="108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endParaRPr kumimoji="0" lang="en-US" sz="1800" b="0" i="0" u="none" strike="noStrike" kern="1200" cap="none" spc="0" normalizeH="0" baseline="0" noProof="0">
              <a:ln>
                <a:noFill/>
              </a:ln>
              <a:solidFill>
                <a:srgbClr val="10384F"/>
              </a:solidFill>
              <a:effectLst/>
              <a:uLnTx/>
              <a:uFillTx/>
              <a:latin typeface="Arial" panose="020B0604020202020204" pitchFamily="34" charset="0"/>
              <a:ea typeface="+mn-ea"/>
              <a:cs typeface="Arial" panose="020B0604020202020204" pitchFamily="34" charset="0"/>
            </a:endParaRPr>
          </a:p>
        </p:txBody>
      </p:sp>
      <p:sp>
        <p:nvSpPr>
          <p:cNvPr id="50" name="Subtitle 49">
            <a:extLst>
              <a:ext uri="{FF2B5EF4-FFF2-40B4-BE49-F238E27FC236}">
                <a16:creationId xmlns:a16="http://schemas.microsoft.com/office/drawing/2014/main" id="{8172AA84-9409-4AEF-8B37-1212E828DC93}"/>
              </a:ext>
            </a:extLst>
          </p:cNvPr>
          <p:cNvSpPr>
            <a:spLocks noGrp="1"/>
          </p:cNvSpPr>
          <p:nvPr>
            <p:ph idx="1"/>
          </p:nvPr>
        </p:nvSpPr>
        <p:spPr/>
        <p:txBody>
          <a:bodyPr>
            <a:normAutofit/>
          </a:bodyPr>
          <a:lstStyle/>
          <a:p>
            <a:r>
              <a:rPr lang="en-GB" dirty="0"/>
              <a:t>Randomized, double-blind, parallel-group, placebo-controlled Phase III study of the oral FXIa inhibitor milvexian for stroke prevention (active, recruiting)*</a:t>
            </a:r>
            <a:endParaRPr lang="en-US" dirty="0"/>
          </a:p>
        </p:txBody>
      </p:sp>
      <p:sp>
        <p:nvSpPr>
          <p:cNvPr id="30" name="Title 29">
            <a:extLst>
              <a:ext uri="{FF2B5EF4-FFF2-40B4-BE49-F238E27FC236}">
                <a16:creationId xmlns:a16="http://schemas.microsoft.com/office/drawing/2014/main" id="{4B6C7E13-433A-423E-8D66-064D3D8B3432}"/>
              </a:ext>
            </a:extLst>
          </p:cNvPr>
          <p:cNvSpPr>
            <a:spLocks noGrp="1"/>
          </p:cNvSpPr>
          <p:nvPr>
            <p:ph type="title"/>
          </p:nvPr>
        </p:nvSpPr>
        <p:spPr/>
        <p:txBody>
          <a:bodyPr/>
          <a:lstStyle/>
          <a:p>
            <a:r>
              <a:rPr lang="en-US"/>
              <a:t>Phase III LIBREXIA-STROKE Study Design</a:t>
            </a:r>
            <a:r>
              <a:rPr lang="en-US" baseline="30000"/>
              <a:t>1,2</a:t>
            </a:r>
            <a:r>
              <a:rPr lang="en-US"/>
              <a:t>	</a:t>
            </a:r>
            <a:endParaRPr lang="en-US" dirty="0"/>
          </a:p>
        </p:txBody>
      </p:sp>
      <p:sp>
        <p:nvSpPr>
          <p:cNvPr id="11" name="Footer Placeholder 10">
            <a:extLst>
              <a:ext uri="{FF2B5EF4-FFF2-40B4-BE49-F238E27FC236}">
                <a16:creationId xmlns:a16="http://schemas.microsoft.com/office/drawing/2014/main" id="{8A781109-DA46-1013-5DC4-4E9CBCA8EB0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*LIBREXIA-STROKE is a Phase III study for ischemic stroke prevention following the Phase II study AXIOMATIC-SSP.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BID, twice daily; FXIa, activated Factor XI; R, randomization; TIA, transient ischemic attack. </a:t>
            </a:r>
            <a:br>
              <a:rPr kumimoji="0" lang="en-GB" b="0"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br>
            <a:r>
              <a:rPr kumimoji="0" lang="en-GB" b="0"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1. Janssen Research &amp; Development, LLC. 2023. </a:t>
            </a:r>
            <a:r>
              <a:rPr kumimoji="0" lang="en-GB" b="0"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hlinkClick r:id="rId8"/>
              </a:rPr>
              <a:t>https://clinicaltrials.gov/ct2/show/NCT05702034</a:t>
            </a:r>
            <a:r>
              <a:rPr kumimoji="0" lang="en-GB" b="0"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 2. Bristol Myers Squibb. 2022. </a:t>
            </a:r>
            <a:r>
              <a:rPr kumimoji="0" lang="en-GB" b="0"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hlinkClick r:id="rId9"/>
              </a:rPr>
              <a:t>https://news.bms.com/news/details/2022/Late-Breaking-Results-From-Phase-2-AXIOMATIC-SSP-Study-of-Milvexian-an-Investigational-Oral-Factor-XIa-Inhibitor-Show-Favorable-Antithrombotic-Profile-in-Combination-With-Dual-Antiplatelet-Therapy/default.aspx</a:t>
            </a:r>
            <a:r>
              <a:rPr kumimoji="0" lang="en-GB" b="0" i="0" u="none" strike="noStrike" kern="1200" cap="none" spc="0" normalizeH="0" baseline="0" noProof="0" dirty="0">
                <a:ln>
                  <a:noFill/>
                </a:ln>
                <a:solidFill>
                  <a:srgbClr val="5E5E5E"/>
                </a:solidFill>
                <a:effectLst/>
                <a:uLnTx/>
                <a:uFillTx/>
                <a:latin typeface="Arial" panose="020B0604020202020204" pitchFamily="34" charset="0"/>
                <a:ea typeface="+mn-ea"/>
                <a:cs typeface="Arial" panose="020B0604020202020204" pitchFamily="34" charset="0"/>
              </a:rPr>
              <a:t> [accessed 30 January 2024].</a:t>
            </a:r>
          </a:p>
        </p:txBody>
      </p:sp>
      <p:sp>
        <p:nvSpPr>
          <p:cNvPr id="3" name="Rectangle 2">
            <a:extLst>
              <a:ext uri="{FF2B5EF4-FFF2-40B4-BE49-F238E27FC236}">
                <a16:creationId xmlns:a16="http://schemas.microsoft.com/office/drawing/2014/main" id="{D0EC6C91-6860-497F-ABB5-BE80445C5753}"/>
              </a:ext>
            </a:extLst>
          </p:cNvPr>
          <p:cNvSpPr/>
          <p:nvPr/>
        </p:nvSpPr>
        <p:spPr bwMode="gray">
          <a:xfrm>
            <a:off x="981947" y="2759027"/>
            <a:ext cx="2084810" cy="1840832"/>
          </a:xfrm>
          <a:prstGeom prst="rect">
            <a:avLst/>
          </a:prstGeom>
          <a:solidFill>
            <a:schemeClr val="bg1">
              <a:lumMod val="50000"/>
            </a:schemeClr>
          </a:solidFill>
          <a:ln>
            <a:solidFill>
              <a:schemeClr val="bg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Patients with acute ischemic stroke or </a:t>
            </a:r>
            <a:b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high-risk TIA</a:t>
            </a:r>
          </a:p>
        </p:txBody>
      </p:sp>
      <p:sp>
        <p:nvSpPr>
          <p:cNvPr id="4" name="Oval 3">
            <a:extLst>
              <a:ext uri="{FF2B5EF4-FFF2-40B4-BE49-F238E27FC236}">
                <a16:creationId xmlns:a16="http://schemas.microsoft.com/office/drawing/2014/main" id="{230D125A-6D44-4A83-BE66-996904B22408}"/>
              </a:ext>
            </a:extLst>
          </p:cNvPr>
          <p:cNvSpPr/>
          <p:nvPr/>
        </p:nvSpPr>
        <p:spPr bwMode="gray">
          <a:xfrm>
            <a:off x="3594823" y="3252322"/>
            <a:ext cx="854242" cy="854242"/>
          </a:xfrm>
          <a:prstGeom prst="ellipse">
            <a:avLst/>
          </a:prstGeom>
          <a:solidFill>
            <a:schemeClr val="bg1">
              <a:lumMod val="50000"/>
            </a:schemeClr>
          </a:solidFill>
          <a:ln>
            <a:solidFill>
              <a:schemeClr val="bg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a:t>
            </a:r>
          </a:p>
        </p:txBody>
      </p:sp>
      <p:cxnSp>
        <p:nvCxnSpPr>
          <p:cNvPr id="6" name="Straight Arrow Connector 5">
            <a:extLst>
              <a:ext uri="{FF2B5EF4-FFF2-40B4-BE49-F238E27FC236}">
                <a16:creationId xmlns:a16="http://schemas.microsoft.com/office/drawing/2014/main" id="{80F2A85D-340F-449D-954E-CF261923923E}"/>
              </a:ext>
            </a:extLst>
          </p:cNvPr>
          <p:cNvCxnSpPr>
            <a:cxnSpLocks/>
            <a:stCxn id="3" idx="3"/>
            <a:endCxn id="4" idx="2"/>
          </p:cNvCxnSpPr>
          <p:nvPr/>
        </p:nvCxnSpPr>
        <p:spPr bwMode="gray">
          <a:xfrm>
            <a:off x="3066757" y="3679443"/>
            <a:ext cx="528066" cy="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01E60CE-69AD-460A-8354-E4ABCD26CA45}"/>
              </a:ext>
            </a:extLst>
          </p:cNvPr>
          <p:cNvSpPr/>
          <p:nvPr/>
        </p:nvSpPr>
        <p:spPr bwMode="gray">
          <a:xfrm>
            <a:off x="4594658" y="2781630"/>
            <a:ext cx="6799809" cy="704577"/>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Milvexian BID</a:t>
            </a:r>
            <a:b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plus antiplatelet therapy</a:t>
            </a:r>
          </a:p>
        </p:txBody>
      </p:sp>
      <p:sp>
        <p:nvSpPr>
          <p:cNvPr id="15" name="Rectangle 14">
            <a:extLst>
              <a:ext uri="{FF2B5EF4-FFF2-40B4-BE49-F238E27FC236}">
                <a16:creationId xmlns:a16="http://schemas.microsoft.com/office/drawing/2014/main" id="{AE876E7B-4CC8-4B95-BDF5-C7F400C1DEBE}"/>
              </a:ext>
            </a:extLst>
          </p:cNvPr>
          <p:cNvSpPr/>
          <p:nvPr/>
        </p:nvSpPr>
        <p:spPr bwMode="gray">
          <a:xfrm>
            <a:off x="4594659" y="3895282"/>
            <a:ext cx="6799808" cy="704577"/>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Placebo BID </a:t>
            </a:r>
            <a:b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plus antiplatelet therapy</a:t>
            </a:r>
          </a:p>
        </p:txBody>
      </p:sp>
      <p:sp>
        <p:nvSpPr>
          <p:cNvPr id="18" name="TextBox 17">
            <a:extLst>
              <a:ext uri="{FF2B5EF4-FFF2-40B4-BE49-F238E27FC236}">
                <a16:creationId xmlns:a16="http://schemas.microsoft.com/office/drawing/2014/main" id="{6F5D6118-7E66-4CB7-85FF-249B2766A480}"/>
              </a:ext>
            </a:extLst>
          </p:cNvPr>
          <p:cNvSpPr txBox="1"/>
          <p:nvPr/>
        </p:nvSpPr>
        <p:spPr bwMode="gray">
          <a:xfrm>
            <a:off x="7331379" y="4851575"/>
            <a:ext cx="1393371" cy="321178"/>
          </a:xfrm>
          <a:prstGeom prst="rect">
            <a:avLst/>
          </a:prstGeom>
          <a:noFill/>
        </p:spPr>
        <p:txBody>
          <a:bodyPr vert="horz"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64545"/>
                </a:solidFill>
                <a:effectLst/>
                <a:uLnTx/>
                <a:uFillTx/>
                <a:latin typeface="Arial" panose="020B0604020202020204" pitchFamily="34" charset="0"/>
                <a:ea typeface="+mn-ea"/>
                <a:cs typeface="Arial" panose="020B0604020202020204" pitchFamily="34" charset="0"/>
              </a:rPr>
              <a:t> ≤41 MONTHS</a:t>
            </a:r>
          </a:p>
        </p:txBody>
      </p:sp>
      <p:cxnSp>
        <p:nvCxnSpPr>
          <p:cNvPr id="10" name="Connector: Elbow 9">
            <a:extLst>
              <a:ext uri="{FF2B5EF4-FFF2-40B4-BE49-F238E27FC236}">
                <a16:creationId xmlns:a16="http://schemas.microsoft.com/office/drawing/2014/main" id="{F88725DF-7270-4821-9060-BB973E058903}"/>
              </a:ext>
            </a:extLst>
          </p:cNvPr>
          <p:cNvCxnSpPr>
            <a:cxnSpLocks/>
            <a:stCxn id="4" idx="0"/>
            <a:endCxn id="14" idx="1"/>
          </p:cNvCxnSpPr>
          <p:nvPr/>
        </p:nvCxnSpPr>
        <p:spPr bwMode="gray">
          <a:xfrm rot="5400000" flipH="1" flipV="1">
            <a:off x="4249100" y="2906764"/>
            <a:ext cx="118403" cy="572714"/>
          </a:xfrm>
          <a:prstGeom prst="bentConnector2">
            <a:avLst/>
          </a:prstGeom>
          <a:ln w="19050">
            <a:solidFill>
              <a:schemeClr val="tx1">
                <a:lumMod val="65000"/>
                <a:lumOff val="3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0" name="Connector: Elbow 19">
            <a:extLst>
              <a:ext uri="{FF2B5EF4-FFF2-40B4-BE49-F238E27FC236}">
                <a16:creationId xmlns:a16="http://schemas.microsoft.com/office/drawing/2014/main" id="{43844148-FE8D-4BFE-A4F7-1569C485D123}"/>
              </a:ext>
            </a:extLst>
          </p:cNvPr>
          <p:cNvCxnSpPr>
            <a:cxnSpLocks/>
            <a:stCxn id="4" idx="4"/>
            <a:endCxn id="15" idx="1"/>
          </p:cNvCxnSpPr>
          <p:nvPr/>
        </p:nvCxnSpPr>
        <p:spPr bwMode="gray">
          <a:xfrm rot="16200000" flipH="1">
            <a:off x="4237798" y="3890709"/>
            <a:ext cx="141007" cy="572715"/>
          </a:xfrm>
          <a:prstGeom prst="bentConnector2">
            <a:avLst/>
          </a:prstGeom>
          <a:ln w="19050">
            <a:solidFill>
              <a:schemeClr val="tx1">
                <a:lumMod val="65000"/>
                <a:lumOff val="3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4" name="Straight Connector 33">
            <a:extLst>
              <a:ext uri="{FF2B5EF4-FFF2-40B4-BE49-F238E27FC236}">
                <a16:creationId xmlns:a16="http://schemas.microsoft.com/office/drawing/2014/main" id="{E868D97F-A3A6-4B20-BEB5-7086DBACC243}"/>
              </a:ext>
            </a:extLst>
          </p:cNvPr>
          <p:cNvCxnSpPr>
            <a:cxnSpLocks/>
            <a:endCxn id="18" idx="1"/>
          </p:cNvCxnSpPr>
          <p:nvPr/>
        </p:nvCxnSpPr>
        <p:spPr bwMode="gray">
          <a:xfrm>
            <a:off x="4594658" y="5008934"/>
            <a:ext cx="2736721" cy="3230"/>
          </a:xfrm>
          <a:prstGeom prst="line">
            <a:avLst/>
          </a:prstGeom>
          <a:ln w="12700">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23E645-8615-4365-87AA-F2C998A19CB6}"/>
              </a:ext>
            </a:extLst>
          </p:cNvPr>
          <p:cNvCxnSpPr>
            <a:cxnSpLocks/>
            <a:stCxn id="18" idx="3"/>
          </p:cNvCxnSpPr>
          <p:nvPr/>
        </p:nvCxnSpPr>
        <p:spPr bwMode="gray">
          <a:xfrm>
            <a:off x="8724750" y="5012164"/>
            <a:ext cx="2669717" cy="0"/>
          </a:xfrm>
          <a:prstGeom prst="line">
            <a:avLst/>
          </a:prstGeom>
          <a:ln w="12700">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F124A00-FCFE-45B9-981E-25B67E129C04}"/>
              </a:ext>
            </a:extLst>
          </p:cNvPr>
          <p:cNvSpPr txBox="1"/>
          <p:nvPr/>
        </p:nvSpPr>
        <p:spPr bwMode="gray">
          <a:xfrm>
            <a:off x="3325258" y="4387245"/>
            <a:ext cx="1393371" cy="321178"/>
          </a:xfrm>
          <a:prstGeom prst="rect">
            <a:avLst/>
          </a:prstGeom>
          <a:noFill/>
        </p:spPr>
        <p:txBody>
          <a:bodyPr vert="horz"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64545"/>
                </a:solidFill>
                <a:effectLst/>
                <a:uLnTx/>
                <a:uFillTx/>
                <a:latin typeface="Arial" panose="020B0604020202020204" pitchFamily="34" charset="0"/>
                <a:ea typeface="+mn-ea"/>
                <a:cs typeface="Arial" panose="020B0604020202020204" pitchFamily="34" charset="0"/>
              </a:rPr>
              <a:t>N≈15,000</a:t>
            </a:r>
          </a:p>
        </p:txBody>
      </p:sp>
      <p:sp>
        <p:nvSpPr>
          <p:cNvPr id="9" name="Rectangle: Rounded Corners 8">
            <a:extLst>
              <a:ext uri="{FF2B5EF4-FFF2-40B4-BE49-F238E27FC236}">
                <a16:creationId xmlns:a16="http://schemas.microsoft.com/office/drawing/2014/main" id="{8E80F49E-C587-27DC-305D-BF41DCCE833E}"/>
              </a:ext>
            </a:extLst>
          </p:cNvPr>
          <p:cNvSpPr/>
          <p:nvPr/>
        </p:nvSpPr>
        <p:spPr bwMode="gray">
          <a:xfrm>
            <a:off x="981947" y="5181023"/>
            <a:ext cx="5966460" cy="49329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Primary outcome: </a:t>
            </a: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Time to first occurrence of ischemic stroke</a:t>
            </a:r>
          </a:p>
        </p:txBody>
      </p:sp>
    </p:spTree>
    <p:extLst>
      <p:ext uri="{BB962C8B-B14F-4D97-AF65-F5344CB8AC3E}">
        <p14:creationId xmlns:p14="http://schemas.microsoft.com/office/powerpoint/2010/main" val="1838000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a:extLst>
              <a:ext uri="{FF2B5EF4-FFF2-40B4-BE49-F238E27FC236}">
                <a16:creationId xmlns:a16="http://schemas.microsoft.com/office/drawing/2014/main" id="{82D03E23-4CF7-47D6-A38B-7FA7F907A5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7397" y="1788873"/>
            <a:ext cx="10468921" cy="4603634"/>
          </a:xfrm>
          <a:prstGeom prst="rect">
            <a:avLst/>
          </a:prstGeom>
        </p:spPr>
      </p:pic>
      <p:pic>
        <p:nvPicPr>
          <p:cNvPr id="43" name="Picture 12" descr="A star in the background&#10;&#10;Description automatically generated">
            <a:extLst>
              <a:ext uri="{FF2B5EF4-FFF2-40B4-BE49-F238E27FC236}">
                <a16:creationId xmlns:a16="http://schemas.microsoft.com/office/drawing/2014/main" id="{0C908663-1763-4C2B-9EEB-A0B6B9B12D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90605" y="111592"/>
            <a:ext cx="2048427" cy="1713438"/>
          </a:xfrm>
          <a:prstGeom prst="rect">
            <a:avLst/>
          </a:prstGeom>
        </p:spPr>
      </p:pic>
      <p:sp>
        <p:nvSpPr>
          <p:cNvPr id="44" name="Rechteck 43">
            <a:extLst>
              <a:ext uri="{FF2B5EF4-FFF2-40B4-BE49-F238E27FC236}">
                <a16:creationId xmlns:a16="http://schemas.microsoft.com/office/drawing/2014/main" id="{7C1BBA85-7683-40F9-BD3A-0295D1D79197}"/>
              </a:ext>
            </a:extLst>
          </p:cNvPr>
          <p:cNvSpPr/>
          <p:nvPr/>
        </p:nvSpPr>
        <p:spPr>
          <a:xfrm>
            <a:off x="11280185" y="369857"/>
            <a:ext cx="292266" cy="113592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6" name="Title 5">
            <a:extLst>
              <a:ext uri="{FF2B5EF4-FFF2-40B4-BE49-F238E27FC236}">
                <a16:creationId xmlns:a16="http://schemas.microsoft.com/office/drawing/2014/main" id="{18306476-04C2-145E-BD8D-7C7995FD812E}"/>
              </a:ext>
            </a:extLst>
          </p:cNvPr>
          <p:cNvSpPr>
            <a:spLocks noGrp="1"/>
          </p:cNvSpPr>
          <p:nvPr>
            <p:ph type="title"/>
          </p:nvPr>
        </p:nvSpPr>
        <p:spPr>
          <a:xfrm>
            <a:off x="838200" y="0"/>
            <a:ext cx="8685824" cy="1105949"/>
          </a:xfrm>
        </p:spPr>
        <p:txBody>
          <a:bodyPr anchor="t">
            <a:normAutofit fontScale="90000"/>
          </a:bodyPr>
          <a:lstStyle/>
          <a:p>
            <a:r>
              <a:rPr lang="en-US" dirty="0"/>
              <a:t>Impact of the Combination of Asundexian and tPA on Bleeding Times and Thrombosis in Rabbit Models </a:t>
            </a:r>
          </a:p>
        </p:txBody>
      </p:sp>
      <p:sp>
        <p:nvSpPr>
          <p:cNvPr id="8" name="Footer Placeholder 7">
            <a:extLst>
              <a:ext uri="{FF2B5EF4-FFF2-40B4-BE49-F238E27FC236}">
                <a16:creationId xmlns:a16="http://schemas.microsoft.com/office/drawing/2014/main" id="{878A925E-0F56-06E4-D822-F9B69DB0BD48}"/>
              </a:ext>
            </a:extLst>
          </p:cNvPr>
          <p:cNvSpPr>
            <a:spLocks noGrp="1"/>
          </p:cNvSpPr>
          <p:nvPr>
            <p:ph type="ftr" sz="quarter" idx="3"/>
          </p:nvPr>
        </p:nvSpPr>
        <p:spPr/>
        <p:txBody>
          <a:bodyPr/>
          <a:lstStyle/>
          <a:p>
            <a:r>
              <a:rPr lang="en-US" dirty="0"/>
              <a:t>tPA: tissue plasminogen activator</a:t>
            </a:r>
          </a:p>
          <a:p>
            <a:r>
              <a:rPr lang="en-US" dirty="0"/>
              <a:t>Data on file.</a:t>
            </a:r>
          </a:p>
        </p:txBody>
      </p:sp>
    </p:spTree>
    <p:extLst>
      <p:ext uri="{BB962C8B-B14F-4D97-AF65-F5344CB8AC3E}">
        <p14:creationId xmlns:p14="http://schemas.microsoft.com/office/powerpoint/2010/main" val="604045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02C50B-E978-DD86-A0F4-F58DCEFD3C7D}"/>
              </a:ext>
            </a:extLst>
          </p:cNvPr>
          <p:cNvSpPr>
            <a:spLocks noGrp="1"/>
          </p:cNvSpPr>
          <p:nvPr>
            <p:ph idx="1"/>
          </p:nvPr>
        </p:nvSpPr>
        <p:spPr>
          <a:xfrm>
            <a:off x="838200" y="1285336"/>
            <a:ext cx="10515600" cy="4891627"/>
          </a:xfrm>
        </p:spPr>
        <p:txBody>
          <a:bodyPr vert="horz" lIns="91440" tIns="45720" rIns="91440" bIns="45720" rtlCol="0" anchor="t">
            <a:normAutofit fontScale="92500" lnSpcReduction="10000"/>
          </a:bodyPr>
          <a:lstStyle/>
          <a:p>
            <a:r>
              <a:rPr lang="en-US" dirty="0">
                <a:latin typeface="Calibri"/>
                <a:cs typeface="Calibri"/>
              </a:rPr>
              <a:t>FXI/FXIa as a target for stroke prevention is supported by robust preclinical and clinical data</a:t>
            </a:r>
          </a:p>
          <a:p>
            <a:endParaRPr lang="en-US" dirty="0"/>
          </a:p>
          <a:p>
            <a:r>
              <a:rPr lang="en-US" dirty="0">
                <a:latin typeface="Calibri"/>
                <a:cs typeface="Calibri"/>
              </a:rPr>
              <a:t>The phase 2b stroke prevention trials were largely consistent in their findings and suggest a reduction in ischemic stroke recurrence, particularly in patients enriched with atherosclerotic disease</a:t>
            </a:r>
          </a:p>
          <a:p>
            <a:endParaRPr lang="en-US" dirty="0"/>
          </a:p>
          <a:p>
            <a:r>
              <a:rPr lang="en-US" dirty="0">
                <a:latin typeface="Calibri"/>
                <a:cs typeface="Calibri"/>
              </a:rPr>
              <a:t>If these results are confirmed in ongoing phase III trials, FXIa inhibition will establish a new paradigm that will enable us to reduce ischemic stroke without compromising safety in select patients with non-cardioembolic ischemic stroke</a:t>
            </a:r>
          </a:p>
          <a:p>
            <a:endParaRPr lang="en-US" dirty="0"/>
          </a:p>
        </p:txBody>
      </p:sp>
      <p:sp>
        <p:nvSpPr>
          <p:cNvPr id="2" name="Title 1">
            <a:extLst>
              <a:ext uri="{FF2B5EF4-FFF2-40B4-BE49-F238E27FC236}">
                <a16:creationId xmlns:a16="http://schemas.microsoft.com/office/drawing/2014/main" id="{A50ABA9F-7E7A-0848-843A-C55BD5972C64}"/>
              </a:ext>
            </a:extLst>
          </p:cNvPr>
          <p:cNvSpPr>
            <a:spLocks noGrp="1"/>
          </p:cNvSpPr>
          <p:nvPr>
            <p:ph type="title"/>
          </p:nvPr>
        </p:nvSpPr>
        <p:spPr>
          <a:xfrm>
            <a:off x="838200" y="-1"/>
            <a:ext cx="10515600" cy="1105949"/>
          </a:xfrm>
        </p:spPr>
        <p:txBody>
          <a:bodyPr/>
          <a:lstStyle/>
          <a:p>
            <a:r>
              <a:rPr lang="en-US"/>
              <a:t>Conclusions</a:t>
            </a:r>
          </a:p>
        </p:txBody>
      </p:sp>
    </p:spTree>
    <p:custDataLst>
      <p:tags r:id="rId1"/>
    </p:custDataLst>
    <p:extLst>
      <p:ext uri="{BB962C8B-B14F-4D97-AF65-F5344CB8AC3E}">
        <p14:creationId xmlns:p14="http://schemas.microsoft.com/office/powerpoint/2010/main" val="1910029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BA9F-7E7A-0848-843A-C55BD5972C64}"/>
              </a:ext>
            </a:extLst>
          </p:cNvPr>
          <p:cNvSpPr>
            <a:spLocks noGrp="1"/>
          </p:cNvSpPr>
          <p:nvPr>
            <p:ph type="title"/>
          </p:nvPr>
        </p:nvSpPr>
        <p:spPr/>
        <p:txBody>
          <a:bodyPr/>
          <a:lstStyle/>
          <a:p>
            <a:r>
              <a:rPr lang="en-US" dirty="0"/>
              <a:t>Questions/Contact</a:t>
            </a:r>
          </a:p>
        </p:txBody>
      </p:sp>
      <p:sp>
        <p:nvSpPr>
          <p:cNvPr id="6" name="Content Placeholder 5">
            <a:extLst>
              <a:ext uri="{FF2B5EF4-FFF2-40B4-BE49-F238E27FC236}">
                <a16:creationId xmlns:a16="http://schemas.microsoft.com/office/drawing/2014/main" id="{A40DF1BA-2B11-4E6E-86B8-9C32BE75EB42}"/>
              </a:ext>
            </a:extLst>
          </p:cNvPr>
          <p:cNvSpPr>
            <a:spLocks noGrp="1"/>
          </p:cNvSpPr>
          <p:nvPr>
            <p:ph type="body" idx="1"/>
          </p:nvPr>
        </p:nvSpPr>
        <p:spPr>
          <a:xfrm>
            <a:off x="831850" y="3043786"/>
            <a:ext cx="10515600" cy="1766887"/>
          </a:xfrm>
        </p:spPr>
        <p:txBody>
          <a:bodyPr/>
          <a:lstStyle/>
          <a:p>
            <a:pPr marL="0" indent="0">
              <a:buNone/>
            </a:pPr>
            <a:endParaRPr lang="en-CA" dirty="0"/>
          </a:p>
          <a:p>
            <a:pPr marL="0" indent="0">
              <a:buNone/>
            </a:pPr>
            <a:r>
              <a:rPr lang="en-CA" dirty="0"/>
              <a:t>Email: </a:t>
            </a:r>
            <a:r>
              <a:rPr lang="en-CA" dirty="0">
                <a:hlinkClick r:id="rId3"/>
              </a:rPr>
              <a:t>ashkan.shoamanesh@phri.ca</a:t>
            </a:r>
            <a:endParaRPr lang="en-CA" dirty="0"/>
          </a:p>
          <a:p>
            <a:pPr marL="0" indent="0">
              <a:buNone/>
            </a:pPr>
            <a:endParaRPr lang="en-CA" dirty="0"/>
          </a:p>
          <a:p>
            <a:pPr marL="0" indent="0">
              <a:buNone/>
            </a:pPr>
            <a:r>
              <a:rPr lang="en-CA" dirty="0"/>
              <a:t>Twitter/X: </a:t>
            </a:r>
            <a:r>
              <a:rPr lang="en-CA" dirty="0">
                <a:solidFill>
                  <a:srgbClr val="0070C0"/>
                </a:solidFill>
              </a:rPr>
              <a:t>@</a:t>
            </a:r>
            <a:r>
              <a:rPr lang="en-CA" dirty="0" err="1">
                <a:solidFill>
                  <a:srgbClr val="0070C0"/>
                </a:solidFill>
              </a:rPr>
              <a:t>Ash_Shoamanesh</a:t>
            </a:r>
            <a:endParaRPr lang="en-NL" dirty="0">
              <a:solidFill>
                <a:srgbClr val="0070C0"/>
              </a:solidFill>
            </a:endParaRPr>
          </a:p>
        </p:txBody>
      </p:sp>
      <p:sp>
        <p:nvSpPr>
          <p:cNvPr id="7" name="Footer Placeholder 6">
            <a:extLst>
              <a:ext uri="{FF2B5EF4-FFF2-40B4-BE49-F238E27FC236}">
                <a16:creationId xmlns:a16="http://schemas.microsoft.com/office/drawing/2014/main" id="{218E606B-8FB9-CF09-B7D6-1AA8847CD5D2}"/>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www.world-stroke-academy.org</a:t>
            </a:r>
          </a:p>
        </p:txBody>
      </p:sp>
      <p:pic>
        <p:nvPicPr>
          <p:cNvPr id="9" name="Picture 2" descr="Population Health Research Institute Information | Population Health  Research Institute Profile">
            <a:extLst>
              <a:ext uri="{FF2B5EF4-FFF2-40B4-BE49-F238E27FC236}">
                <a16:creationId xmlns:a16="http://schemas.microsoft.com/office/drawing/2014/main" id="{07C64861-44A8-76A6-2604-8655B97B046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33006" y="5286550"/>
            <a:ext cx="725987" cy="7259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91955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425891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FB9B80-B425-89AC-F74C-125B261C66E3}"/>
              </a:ext>
            </a:extLst>
          </p:cNvPr>
          <p:cNvSpPr>
            <a:spLocks noGrp="1"/>
          </p:cNvSpPr>
          <p:nvPr>
            <p:ph type="title"/>
          </p:nvPr>
        </p:nvSpPr>
        <p:spPr>
          <a:xfrm>
            <a:off x="838200" y="74237"/>
            <a:ext cx="10515600" cy="888836"/>
          </a:xfrm>
        </p:spPr>
        <p:txBody>
          <a:bodyPr>
            <a:normAutofit/>
          </a:bodyPr>
          <a:lstStyle/>
          <a:p>
            <a:pPr lvl="0"/>
            <a:r>
              <a:rPr lang="en-GB" sz="2800" dirty="0"/>
              <a:t>Overview of Clinical Trials Investigating FXI Inhibition</a:t>
            </a:r>
            <a:br>
              <a:rPr lang="en-GB" sz="2800" dirty="0"/>
            </a:br>
            <a:r>
              <a:rPr kumimoji="0" lang="en-GB" sz="1600" b="0" i="0" u="none" strike="noStrike" kern="1200" cap="none" spc="0" normalizeH="0" baseline="0" noProof="0" dirty="0">
                <a:ln>
                  <a:noFill/>
                </a:ln>
                <a:solidFill>
                  <a:srgbClr val="464545"/>
                </a:solidFill>
                <a:effectLst/>
                <a:uLnTx/>
                <a:uFillTx/>
                <a:latin typeface="Arial" panose="020B0604020202020204" pitchFamily="34" charset="0"/>
                <a:ea typeface="+mn-ea"/>
                <a:cs typeface="Arial" panose="020B0604020202020204" pitchFamily="34" charset="0"/>
              </a:rPr>
              <a:t>The products shown are currently investigational and are not licensed for use in any country</a:t>
            </a:r>
            <a:endParaRPr lang="en-GB" sz="2200" dirty="0"/>
          </a:p>
        </p:txBody>
      </p:sp>
      <p:sp>
        <p:nvSpPr>
          <p:cNvPr id="36" name="Footer Placeholder 35">
            <a:extLst>
              <a:ext uri="{FF2B5EF4-FFF2-40B4-BE49-F238E27FC236}">
                <a16:creationId xmlns:a16="http://schemas.microsoft.com/office/drawing/2014/main" id="{46E25A3A-1C1B-9E7D-920F-EDCE162CC2CE}"/>
              </a:ext>
            </a:extLst>
          </p:cNvPr>
          <p:cNvSpPr>
            <a:spLocks noGrp="1"/>
          </p:cNvSpPr>
          <p:nvPr>
            <p:ph type="ftr" sz="quarter" idx="3"/>
          </p:nvPr>
        </p:nvSpPr>
        <p:spPr>
          <a:xfrm>
            <a:off x="852406" y="6533699"/>
            <a:ext cx="10515600" cy="365125"/>
          </a:xfrm>
        </p:spPr>
        <p:txBody>
          <a:bodyPr/>
          <a:lstStyle/>
          <a:p>
            <a:r>
              <a:rPr lang="en-US" sz="550" dirty="0"/>
              <a:t>*Osocimab. #Patients with CAT currently receiving or having received anticancer therapy in the last 6 months. ‡Patients with GI or GU cancer and CAT receiving LMWH for ≥6 months. §Patients with cancer receiving chemotherapy. ACS, acute coronary syndrome; AF, atrial fibrillation; AMI, acute myocardial infarction; ASO, antisense oligonucleotide; CAT, cancer-associated thrombosis; DOAC, direct oral anticoagulant; ESKD, end-stage kidney disease; FXI, Factor XI; GI, gastrointestinal; GU, genitourinary; LMWH, low molecular weight heparin; TKA, total knee arthroplasty. 1. Bayer. 2022. https://clinicaltrials.gov/ct2/show/NCT04218266. </a:t>
            </a:r>
            <a:br>
              <a:rPr lang="en-US" sz="550" dirty="0"/>
            </a:br>
            <a:r>
              <a:rPr lang="en-US" sz="550" dirty="0"/>
              <a:t>2. Piccini JP et al. Lancet 2022;399:1383–1390. 3. Anthos Therapeutics, Inc. 2022. https://www.clinicaltrials.gov/ct2/show/NCT04755283. 4. Bayer. 2022. https://clinicaltrials.gov/ct2/show/NCT05643573. 5. Bristol Myers Squib. 2023. https://clinicaltrials.gov/ct2/show/NCT05757869. 6. Anthos Therapeutics, Inc. 2023. https://clinicaltrials.gov/ct2/show/NCT05712200. 7. Bayer. 2022. https://clinicaltrials.gov/ct2/show/NCT04304508. 8. </a:t>
            </a:r>
            <a:r>
              <a:rPr lang="en-US" sz="550" dirty="0" err="1"/>
              <a:t>Shoamanesh</a:t>
            </a:r>
            <a:r>
              <a:rPr lang="en-US" sz="550" dirty="0"/>
              <a:t> A et al. Lancet 2022;400:997–1007. 9. Bristol-Myers Squibb. 2022. https://</a:t>
            </a:r>
            <a:r>
              <a:rPr lang="en-US" sz="550" dirty="0" err="1"/>
              <a:t>clinicaltrials.gov</a:t>
            </a:r>
            <a:r>
              <a:rPr lang="en-US" sz="550" dirty="0"/>
              <a:t>/ct2/show/NCT03766581. 10. Bayer. 2023. https://</a:t>
            </a:r>
            <a:r>
              <a:rPr lang="en-US" sz="550" dirty="0" err="1"/>
              <a:t>clinicaltrials.gov</a:t>
            </a:r>
            <a:r>
              <a:rPr lang="en-US" sz="550" dirty="0"/>
              <a:t>/ct2/show/NCT05686070. 11. Janssen Research &amp; Development, LLC. 2023. https://</a:t>
            </a:r>
            <a:r>
              <a:rPr lang="en-US" sz="550" dirty="0" err="1"/>
              <a:t>clinicaltrials.gov</a:t>
            </a:r>
            <a:r>
              <a:rPr lang="en-US" sz="550" dirty="0"/>
              <a:t>/ct2/show/NCT05702034. 12. Ionis Pharmaceuticals, Inc. 2016. https://</a:t>
            </a:r>
            <a:r>
              <a:rPr lang="en-US" sz="550" dirty="0" err="1"/>
              <a:t>clinicaltrials.gov</a:t>
            </a:r>
            <a:r>
              <a:rPr lang="en-US" sz="550" dirty="0"/>
              <a:t>/ct2/show/NCT02553889. 13. Walsh M et al. Kidney Int Rep 2021;7:200–209. 14. </a:t>
            </a:r>
            <a:r>
              <a:rPr lang="en-US" sz="550" dirty="0" err="1"/>
              <a:t>Aronora</a:t>
            </a:r>
            <a:r>
              <a:rPr lang="en-US" sz="550" dirty="0"/>
              <a:t>, Inc. 2022. https://</a:t>
            </a:r>
            <a:r>
              <a:rPr lang="en-US" sz="550" dirty="0" err="1"/>
              <a:t>clinicaltrials.gov</a:t>
            </a:r>
            <a:r>
              <a:rPr lang="en-US" sz="550" dirty="0"/>
              <a:t>/ct2/show/NCT03612856. 15. Lorentz U et al. Blood 2021;138:2173–2184. 16. Bayer. 2022. https://</a:t>
            </a:r>
            <a:r>
              <a:rPr lang="en-US" sz="550" dirty="0" err="1"/>
              <a:t>clinicaltrials.gov</a:t>
            </a:r>
            <a:r>
              <a:rPr lang="en-US" sz="550" dirty="0"/>
              <a:t>/ct2/show/NCT04523220. 17. Bayer. 2023. https://</a:t>
            </a:r>
            <a:r>
              <a:rPr lang="en-US" sz="550" dirty="0" err="1"/>
              <a:t>clinicaltrials.gov</a:t>
            </a:r>
            <a:r>
              <a:rPr lang="en-US" sz="550" dirty="0"/>
              <a:t>/ct2/show/NCT04534114. 18. Bayer. 2022. https://</a:t>
            </a:r>
            <a:r>
              <a:rPr lang="en-US" sz="550" dirty="0" err="1"/>
              <a:t>clinicaltrials.gov</a:t>
            </a:r>
            <a:r>
              <a:rPr lang="en-US" sz="550" dirty="0"/>
              <a:t>/ct2/show/NCT04304534. 19. Rao SV et al. Circulation 2022;146:1196–1206. </a:t>
            </a:r>
            <a:br>
              <a:rPr lang="en-US" sz="550" dirty="0"/>
            </a:br>
            <a:r>
              <a:rPr lang="en-US" sz="550" dirty="0"/>
              <a:t>20. Janssen Research &amp; Development, LLC. 2023 https://</a:t>
            </a:r>
            <a:r>
              <a:rPr lang="en-US" sz="550" dirty="0" err="1"/>
              <a:t>clinicaltrials.gov</a:t>
            </a:r>
            <a:r>
              <a:rPr lang="en-US" sz="550" dirty="0"/>
              <a:t>/ct2/show/NCT05754957 21. Ionis Pharmaceuticals, Inc. 2014. https://</a:t>
            </a:r>
            <a:r>
              <a:rPr lang="en-US" sz="550" dirty="0" err="1"/>
              <a:t>clinicaltrials.gov</a:t>
            </a:r>
            <a:r>
              <a:rPr lang="en-US" sz="550" dirty="0"/>
              <a:t>/ct2/show/NCT01713361. 22. </a:t>
            </a:r>
            <a:r>
              <a:rPr lang="en-US" sz="550" dirty="0" err="1"/>
              <a:t>Büller</a:t>
            </a:r>
            <a:r>
              <a:rPr lang="en-US" sz="550" dirty="0"/>
              <a:t> HR et al. N </a:t>
            </a:r>
            <a:r>
              <a:rPr lang="en-US" sz="550" dirty="0" err="1"/>
              <a:t>Engl</a:t>
            </a:r>
            <a:r>
              <a:rPr lang="en-US" sz="550" dirty="0"/>
              <a:t> J Med 2015;372:232–240. 23. Bayer. 2020. https://</a:t>
            </a:r>
            <a:r>
              <a:rPr lang="en-US" sz="550" dirty="0" err="1"/>
              <a:t>clinicaltrials.gov</a:t>
            </a:r>
            <a:r>
              <a:rPr lang="en-US" sz="550" dirty="0"/>
              <a:t>/ct2/show/NCT03276143. </a:t>
            </a:r>
            <a:br>
              <a:rPr lang="en-US" sz="550" dirty="0"/>
            </a:br>
            <a:r>
              <a:rPr lang="en-US" sz="550" dirty="0"/>
              <a:t>24. Weitz JI et al. JAMA 2020;323:130–139. 25. Anthos Therapeutics, Inc. 2022. https://</a:t>
            </a:r>
            <a:r>
              <a:rPr lang="en-US" sz="550" dirty="0" err="1"/>
              <a:t>www.clinicaltrialsregister.eu</a:t>
            </a:r>
            <a:r>
              <a:rPr lang="en-US" sz="550" dirty="0"/>
              <a:t>/ctr-search/</a:t>
            </a:r>
            <a:r>
              <a:rPr lang="en-US" sz="550" dirty="0" err="1"/>
              <a:t>search?query</a:t>
            </a:r>
            <a:r>
              <a:rPr lang="en-US" sz="550" dirty="0"/>
              <a:t>=ANT-005  26. </a:t>
            </a:r>
            <a:r>
              <a:rPr lang="en-US" sz="550" dirty="0" err="1"/>
              <a:t>Verhamme</a:t>
            </a:r>
            <a:r>
              <a:rPr lang="en-US" sz="550" dirty="0"/>
              <a:t> P et al. N </a:t>
            </a:r>
            <a:r>
              <a:rPr lang="en-US" sz="550" dirty="0" err="1"/>
              <a:t>Engl</a:t>
            </a:r>
            <a:r>
              <a:rPr lang="en-US" sz="550" dirty="0"/>
              <a:t> J Med 2021;385:609–617. 27. Janssen Research &amp; Development, LLC. 2022. https://</a:t>
            </a:r>
            <a:r>
              <a:rPr lang="en-US" sz="550" dirty="0" err="1"/>
              <a:t>clinicaltrials.gov</a:t>
            </a:r>
            <a:r>
              <a:rPr lang="en-US" sz="550" dirty="0"/>
              <a:t>/ct2/show/NCT03891524. </a:t>
            </a:r>
            <a:br>
              <a:rPr lang="en-US" sz="550" dirty="0"/>
            </a:br>
            <a:r>
              <a:rPr lang="en-US" sz="550" dirty="0"/>
              <a:t>28. Weitz JI et al. N </a:t>
            </a:r>
            <a:r>
              <a:rPr lang="en-US" sz="550" dirty="0" err="1"/>
              <a:t>Engl</a:t>
            </a:r>
            <a:r>
              <a:rPr lang="en-US" sz="550" dirty="0"/>
              <a:t> J Med 2021;385:2161–2172. 29. Anthos Therapeutics, Inc. 2023. https://</a:t>
            </a:r>
            <a:r>
              <a:rPr lang="en-US" sz="550" dirty="0" err="1"/>
              <a:t>clinicaltrials.gov</a:t>
            </a:r>
            <a:r>
              <a:rPr lang="en-US" sz="550" dirty="0"/>
              <a:t>/ct2/show/NCT05171049. 30. Anthos Therapeutics, Inc. 2023. https://</a:t>
            </a:r>
            <a:r>
              <a:rPr lang="en-US" sz="550" dirty="0" err="1"/>
              <a:t>clinicaltrials.gov</a:t>
            </a:r>
            <a:r>
              <a:rPr lang="en-US" sz="550" dirty="0"/>
              <a:t>/ct2/show/NCT05171075. 31. OHSU Knight Cancer Institute. 2022. https://</a:t>
            </a:r>
            <a:r>
              <a:rPr lang="en-US" sz="550" dirty="0" err="1"/>
              <a:t>clinicaltrials.gov</a:t>
            </a:r>
            <a:r>
              <a:rPr lang="en-US" sz="550" dirty="0"/>
              <a:t>/ct2/show/NCT04465760 </a:t>
            </a:r>
            <a:br>
              <a:rPr lang="en-US" sz="550" dirty="0"/>
            </a:br>
            <a:r>
              <a:rPr lang="en-US" sz="550" dirty="0"/>
              <a:t>[all links accessed 14 April 2023].</a:t>
            </a:r>
          </a:p>
        </p:txBody>
      </p:sp>
      <p:graphicFrame>
        <p:nvGraphicFramePr>
          <p:cNvPr id="174" name="Table 173">
            <a:extLst>
              <a:ext uri="{FF2B5EF4-FFF2-40B4-BE49-F238E27FC236}">
                <a16:creationId xmlns:a16="http://schemas.microsoft.com/office/drawing/2014/main" id="{221643C1-EA7B-493D-B440-0A4E48463909}"/>
              </a:ext>
            </a:extLst>
          </p:cNvPr>
          <p:cNvGraphicFramePr>
            <a:graphicFrameLocks noGrp="1"/>
          </p:cNvGraphicFramePr>
          <p:nvPr/>
        </p:nvGraphicFramePr>
        <p:xfrm>
          <a:off x="464571" y="1149211"/>
          <a:ext cx="11562072" cy="4592602"/>
        </p:xfrm>
        <a:graphic>
          <a:graphicData uri="http://schemas.openxmlformats.org/drawingml/2006/table">
            <a:tbl>
              <a:tblPr bandRow="1">
                <a:tableStyleId>{69012ECD-51FC-41F1-AA8D-1B2483CD663E}</a:tableStyleId>
              </a:tblPr>
              <a:tblGrid>
                <a:gridCol w="2076445">
                  <a:extLst>
                    <a:ext uri="{9D8B030D-6E8A-4147-A177-3AD203B41FA5}">
                      <a16:colId xmlns:a16="http://schemas.microsoft.com/office/drawing/2014/main" val="214798506"/>
                    </a:ext>
                  </a:extLst>
                </a:gridCol>
                <a:gridCol w="2314030">
                  <a:extLst>
                    <a:ext uri="{9D8B030D-6E8A-4147-A177-3AD203B41FA5}">
                      <a16:colId xmlns:a16="http://schemas.microsoft.com/office/drawing/2014/main" val="2185784427"/>
                    </a:ext>
                  </a:extLst>
                </a:gridCol>
                <a:gridCol w="1243367">
                  <a:extLst>
                    <a:ext uri="{9D8B030D-6E8A-4147-A177-3AD203B41FA5}">
                      <a16:colId xmlns:a16="http://schemas.microsoft.com/office/drawing/2014/main" val="488244906"/>
                    </a:ext>
                  </a:extLst>
                </a:gridCol>
                <a:gridCol w="1243367">
                  <a:extLst>
                    <a:ext uri="{9D8B030D-6E8A-4147-A177-3AD203B41FA5}">
                      <a16:colId xmlns:a16="http://schemas.microsoft.com/office/drawing/2014/main" val="3052799688"/>
                    </a:ext>
                  </a:extLst>
                </a:gridCol>
                <a:gridCol w="1243367">
                  <a:extLst>
                    <a:ext uri="{9D8B030D-6E8A-4147-A177-3AD203B41FA5}">
                      <a16:colId xmlns:a16="http://schemas.microsoft.com/office/drawing/2014/main" val="332468900"/>
                    </a:ext>
                  </a:extLst>
                </a:gridCol>
                <a:gridCol w="1243367">
                  <a:extLst>
                    <a:ext uri="{9D8B030D-6E8A-4147-A177-3AD203B41FA5}">
                      <a16:colId xmlns:a16="http://schemas.microsoft.com/office/drawing/2014/main" val="156580531"/>
                    </a:ext>
                  </a:extLst>
                </a:gridCol>
                <a:gridCol w="1243367">
                  <a:extLst>
                    <a:ext uri="{9D8B030D-6E8A-4147-A177-3AD203B41FA5}">
                      <a16:colId xmlns:a16="http://schemas.microsoft.com/office/drawing/2014/main" val="1969234515"/>
                    </a:ext>
                  </a:extLst>
                </a:gridCol>
                <a:gridCol w="954762">
                  <a:extLst>
                    <a:ext uri="{9D8B030D-6E8A-4147-A177-3AD203B41FA5}">
                      <a16:colId xmlns:a16="http://schemas.microsoft.com/office/drawing/2014/main" val="4026896222"/>
                    </a:ext>
                  </a:extLst>
                </a:gridCol>
              </a:tblGrid>
              <a:tr h="707127">
                <a:tc>
                  <a:txBody>
                    <a:bodyPr/>
                    <a:lstStyle/>
                    <a:p>
                      <a:pPr marL="0" marR="0" lvl="0" indent="0" algn="l" defTabSz="914400" rtl="0" eaLnBrk="1" fontAlgn="auto" hangingPunct="1">
                        <a:lnSpc>
                          <a:spcPct val="100000"/>
                        </a:lnSpc>
                        <a:spcBef>
                          <a:spcPts val="0"/>
                        </a:spcBef>
                        <a:spcAft>
                          <a:spcPts val="0"/>
                        </a:spcAft>
                        <a:buFontTx/>
                        <a:buNone/>
                      </a:pPr>
                      <a:r>
                        <a:rPr lang="en-GB" sz="1100" b="1" u="none" strike="noStrike" kern="1200" cap="none" spc="0" normalizeH="0" baseline="0">
                          <a:solidFill>
                            <a:schemeClr val="accent1"/>
                          </a:solidFill>
                          <a:latin typeface="Arial" panose="020B0604020202020204" pitchFamily="34" charset="0"/>
                          <a:cs typeface="Arial" panose="020B0604020202020204" pitchFamily="34" charset="0"/>
                          <a:sym typeface=""/>
                        </a:rPr>
                        <a:t>  AF</a:t>
                      </a:r>
                      <a:endParaRPr lang="en-GB" sz="1100" b="1" i="0" u="none" strike="noStrike" kern="1200" cap="none" spc="0" normalizeH="0" baseline="0">
                        <a:solidFill>
                          <a:schemeClr val="accent1"/>
                        </a:solidFill>
                        <a:latin typeface="Arial" panose="020B0604020202020204" pitchFamily="34" charset="0"/>
                        <a:ea typeface="+mn-ea"/>
                        <a:cs typeface="Arial" panose="020B0604020202020204" pitchFamily="34" charset="0"/>
                        <a:sym typeface=""/>
                      </a:endParaRPr>
                    </a:p>
                  </a:txBody>
                  <a:tcPr anchor="ctr">
                    <a:lnL w="28575" cap="flat" cmpd="sng" algn="ctr">
                      <a:noFill/>
                      <a:prstDash val="solid"/>
                      <a:round/>
                      <a:headEnd type="none" w="med" len="med"/>
                      <a:tailEnd type="none" w="med" len="med"/>
                    </a:lnL>
                    <a:lnT w="28575" cap="flat" cmpd="sng" algn="ctr">
                      <a:noFill/>
                      <a:prstDash val="solid"/>
                      <a:round/>
                      <a:headEnd type="none" w="med" len="med"/>
                      <a:tailEnd type="none" w="med" len="med"/>
                    </a:lnT>
                  </a:tcPr>
                </a:tc>
                <a:tc>
                  <a:txBody>
                    <a:bodyPr/>
                    <a:lstStyle/>
                    <a:p>
                      <a:pPr defTabSz="914400"/>
                      <a:endParaRPr lang="en-GB" sz="1000" dirty="0">
                        <a:solidFill>
                          <a:schemeClr val="bg2"/>
                        </a:solidFill>
                        <a:latin typeface="Arial" panose="020B0604020202020204" pitchFamily="34" charset="0"/>
                        <a:cs typeface="Arial" panose="020B0604020202020204" pitchFamily="34" charset="0"/>
                      </a:endParaRPr>
                    </a:p>
                  </a:txBody>
                  <a:tcPr anchor="ctr">
                    <a:lnT w="28575" cap="flat" cmpd="sng" algn="ctr">
                      <a:noFill/>
                      <a:prstDash val="solid"/>
                      <a:round/>
                      <a:headEnd type="none" w="med" len="med"/>
                      <a:tailEnd type="none" w="med" len="med"/>
                    </a:lnT>
                  </a:tcP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lnT w="28575" cap="flat" cmpd="sng" algn="ctr">
                      <a:noFill/>
                      <a:prstDash val="solid"/>
                      <a:round/>
                      <a:headEnd type="none" w="med" len="med"/>
                      <a:tailEnd type="none" w="med" len="med"/>
                    </a:lnT>
                  </a:tcP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lnT w="28575" cap="flat" cmpd="sng" algn="ctr">
                      <a:noFill/>
                      <a:prstDash val="solid"/>
                      <a:round/>
                      <a:headEnd type="none" w="med" len="med"/>
                      <a:tailEnd type="none" w="med" len="med"/>
                    </a:lnT>
                  </a:tcP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lnT w="28575" cap="flat" cmpd="sng" algn="ctr">
                      <a:noFill/>
                      <a:prstDash val="solid"/>
                      <a:round/>
                      <a:headEnd type="none" w="med" len="med"/>
                      <a:tailEnd type="none" w="med" len="med"/>
                    </a:lnT>
                  </a:tcP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lnT w="28575" cap="flat" cmpd="sng" algn="ctr">
                      <a:noFill/>
                      <a:prstDash val="solid"/>
                      <a:round/>
                      <a:headEnd type="none" w="med" len="med"/>
                      <a:tailEnd type="none" w="med" len="med"/>
                    </a:lnT>
                  </a:tcP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lnT w="28575" cap="flat" cmpd="sng" algn="ctr">
                      <a:noFill/>
                      <a:prstDash val="solid"/>
                      <a:round/>
                      <a:headEnd type="none" w="med" len="med"/>
                      <a:tailEnd type="none" w="med" len="med"/>
                    </a:lnT>
                  </a:tcP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tcPr>
                </a:tc>
                <a:extLst>
                  <a:ext uri="{0D108BD9-81ED-4DB2-BD59-A6C34878D82A}">
                    <a16:rowId xmlns:a16="http://schemas.microsoft.com/office/drawing/2014/main" val="3367404863"/>
                  </a:ext>
                </a:extLst>
              </a:tr>
              <a:tr h="777095">
                <a:tc>
                  <a:txBody>
                    <a:bodyPr/>
                    <a:lstStyle/>
                    <a:p>
                      <a:pPr marL="0" marR="0" lvl="0" indent="0" algn="l" defTabSz="914400" rtl="0" eaLnBrk="1" fontAlgn="auto" hangingPunct="1">
                        <a:lnSpc>
                          <a:spcPct val="100000"/>
                        </a:lnSpc>
                        <a:spcBef>
                          <a:spcPts val="0"/>
                        </a:spcBef>
                        <a:spcAft>
                          <a:spcPts val="0"/>
                        </a:spcAft>
                        <a:buFontTx/>
                        <a:buNone/>
                      </a:pPr>
                      <a:r>
                        <a:rPr lang="en-GB" sz="1100" b="1" u="none" strike="noStrike" kern="1200" cap="none" spc="0" normalizeH="0" baseline="0">
                          <a:solidFill>
                            <a:schemeClr val="accent1"/>
                          </a:solidFill>
                          <a:latin typeface="Arial" panose="020B0604020202020204" pitchFamily="34" charset="0"/>
                          <a:cs typeface="Arial" panose="020B0604020202020204" pitchFamily="34" charset="0"/>
                          <a:sym typeface=""/>
                        </a:rPr>
                        <a:t>  Prior stroke</a:t>
                      </a:r>
                      <a:endParaRPr lang="en-GB" sz="1100" b="1" i="0" u="none" strike="noStrike" kern="1200" cap="none" spc="0" normalizeH="0" baseline="0">
                        <a:solidFill>
                          <a:schemeClr val="accent1"/>
                        </a:solidFill>
                        <a:latin typeface="Arial" panose="020B0604020202020204" pitchFamily="34" charset="0"/>
                        <a:ea typeface="+mn-ea"/>
                        <a:cs typeface="Arial" panose="020B0604020202020204" pitchFamily="34" charset="0"/>
                        <a:sym typeface=""/>
                      </a:endParaRPr>
                    </a:p>
                  </a:txBody>
                  <a:tcPr anchor="ctr">
                    <a:lnL w="28575" cap="flat" cmpd="sng" algn="ctr">
                      <a:noFill/>
                      <a:prstDash val="solid"/>
                      <a:round/>
                      <a:headEnd type="none" w="med" len="med"/>
                      <a:tailEnd type="none" w="med" len="med"/>
                    </a:lnL>
                  </a:tcP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lnR w="28575" cap="flat" cmpd="sng" algn="ctr">
                      <a:noFill/>
                      <a:prstDash val="solid"/>
                      <a:round/>
                      <a:headEnd type="none" w="med" len="med"/>
                      <a:tailEnd type="none" w="med" len="med"/>
                    </a:lnR>
                  </a:tcPr>
                </a:tc>
                <a:extLst>
                  <a:ext uri="{0D108BD9-81ED-4DB2-BD59-A6C34878D82A}">
                    <a16:rowId xmlns:a16="http://schemas.microsoft.com/office/drawing/2014/main" val="1191515629"/>
                  </a:ext>
                </a:extLst>
              </a:tr>
              <a:tr h="777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none" strike="noStrike" kern="1200" cap="none" spc="0" normalizeH="0" baseline="0">
                          <a:solidFill>
                            <a:schemeClr val="accent1"/>
                          </a:solidFill>
                          <a:latin typeface="Arial" panose="020B0604020202020204" pitchFamily="34" charset="0"/>
                          <a:cs typeface="Arial" panose="020B0604020202020204" pitchFamily="34" charset="0"/>
                          <a:sym typeface=""/>
                        </a:rPr>
                        <a:t>  ESKD 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none" strike="noStrike" kern="1200" cap="none" spc="0" normalizeH="0" baseline="0" err="1">
                          <a:solidFill>
                            <a:schemeClr val="accent1"/>
                          </a:solidFill>
                          <a:latin typeface="Arial" panose="020B0604020202020204" pitchFamily="34" charset="0"/>
                          <a:cs typeface="Arial" panose="020B0604020202020204" pitchFamily="34" charset="0"/>
                          <a:sym typeface=""/>
                        </a:rPr>
                        <a:t>  hemodialysis</a:t>
                      </a:r>
                      <a:endParaRPr lang="en-GB" sz="1100" b="1" i="0" u="none" strike="noStrike" kern="1200" cap="none" spc="0" normalizeH="0" baseline="0">
                        <a:solidFill>
                          <a:schemeClr val="accent1"/>
                        </a:solidFill>
                        <a:latin typeface="Arial" panose="020B0604020202020204" pitchFamily="34" charset="0"/>
                        <a:ea typeface="+mn-ea"/>
                        <a:cs typeface="Arial" panose="020B0604020202020204" pitchFamily="34" charset="0"/>
                        <a:sym typeface=""/>
                      </a:endParaRPr>
                    </a:p>
                  </a:txBody>
                  <a:tcPr anchor="ctr">
                    <a:lnL w="28575" cap="flat" cmpd="sng" algn="ctr">
                      <a:noFill/>
                      <a:prstDash val="solid"/>
                      <a:round/>
                      <a:headEnd type="none" w="med" len="med"/>
                      <a:tailEnd type="none" w="med" len="med"/>
                    </a:lnL>
                  </a:tcP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lnR w="28575" cap="flat" cmpd="sng" algn="ctr">
                      <a:noFill/>
                      <a:prstDash val="solid"/>
                      <a:round/>
                      <a:headEnd type="none" w="med" len="med"/>
                      <a:tailEnd type="none" w="med" len="med"/>
                    </a:lnR>
                  </a:tcPr>
                </a:tc>
                <a:extLst>
                  <a:ext uri="{0D108BD9-81ED-4DB2-BD59-A6C34878D82A}">
                    <a16:rowId xmlns:a16="http://schemas.microsoft.com/office/drawing/2014/main" val="2970647331"/>
                  </a:ext>
                </a:extLst>
              </a:tr>
              <a:tr h="777095">
                <a:tc>
                  <a:txBody>
                    <a:bodyPr/>
                    <a:lstStyle/>
                    <a:p>
                      <a:pPr marL="0" marR="0" lvl="0" indent="0" algn="l" defTabSz="914400" rtl="0" eaLnBrk="1" fontAlgn="auto" hangingPunct="1">
                        <a:lnSpc>
                          <a:spcPct val="100000"/>
                        </a:lnSpc>
                        <a:spcBef>
                          <a:spcPts val="0"/>
                        </a:spcBef>
                        <a:spcAft>
                          <a:spcPts val="0"/>
                        </a:spcAft>
                        <a:buFontTx/>
                        <a:buNone/>
                      </a:pPr>
                      <a:r>
                        <a:rPr lang="en-GB" sz="1100" b="1" u="none" strike="noStrike" kern="1200" cap="none" spc="0" normalizeH="0" baseline="0">
                          <a:solidFill>
                            <a:schemeClr val="accent1"/>
                          </a:solidFill>
                          <a:latin typeface="Arial" panose="020B0604020202020204" pitchFamily="34" charset="0"/>
                          <a:cs typeface="Arial" panose="020B0604020202020204" pitchFamily="34" charset="0"/>
                          <a:sym typeface=""/>
                        </a:rPr>
                        <a:t>  ACS/AMI</a:t>
                      </a:r>
                      <a:endParaRPr lang="en-GB" sz="1100" b="1" i="0" u="none" strike="noStrike" kern="1200" cap="none" spc="0" normalizeH="0" baseline="0">
                        <a:solidFill>
                          <a:schemeClr val="accent1"/>
                        </a:solidFill>
                        <a:latin typeface="Arial" panose="020B0604020202020204" pitchFamily="34" charset="0"/>
                        <a:ea typeface="+mn-ea"/>
                        <a:cs typeface="Arial" panose="020B0604020202020204" pitchFamily="34" charset="0"/>
                        <a:sym typeface=""/>
                      </a:endParaRPr>
                    </a:p>
                  </a:txBody>
                  <a:tcPr anchor="ctr">
                    <a:lnL w="28575" cap="flat" cmpd="sng" algn="ctr">
                      <a:noFill/>
                      <a:prstDash val="solid"/>
                      <a:round/>
                      <a:headEnd type="none" w="med" len="med"/>
                      <a:tailEnd type="none" w="med" len="med"/>
                    </a:lnL>
                  </a:tcP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lnR w="28575" cap="flat" cmpd="sng" algn="ctr">
                      <a:noFill/>
                      <a:prstDash val="solid"/>
                      <a:round/>
                      <a:headEnd type="none" w="med" len="med"/>
                      <a:tailEnd type="none" w="med" len="med"/>
                    </a:lnR>
                  </a:tcPr>
                </a:tc>
                <a:extLst>
                  <a:ext uri="{0D108BD9-81ED-4DB2-BD59-A6C34878D82A}">
                    <a16:rowId xmlns:a16="http://schemas.microsoft.com/office/drawing/2014/main" val="3514631637"/>
                  </a:ext>
                </a:extLst>
              </a:tr>
              <a:tr h="777095">
                <a:tc>
                  <a:txBody>
                    <a:bodyPr/>
                    <a:lstStyle/>
                    <a:p>
                      <a:pPr marL="0" marR="0" lvl="0" indent="0" algn="l" defTabSz="914400" rtl="0" eaLnBrk="1" fontAlgn="auto" hangingPunct="1">
                        <a:lnSpc>
                          <a:spcPct val="100000"/>
                        </a:lnSpc>
                        <a:spcBef>
                          <a:spcPts val="0"/>
                        </a:spcBef>
                        <a:spcAft>
                          <a:spcPts val="0"/>
                        </a:spcAft>
                        <a:buFontTx/>
                        <a:buNone/>
                      </a:pPr>
                      <a:r>
                        <a:rPr lang="en-GB" sz="1100" b="1" u="none" strike="noStrike" kern="1200" cap="none" spc="0" normalizeH="0" baseline="0">
                          <a:solidFill>
                            <a:schemeClr val="accent1"/>
                          </a:solidFill>
                          <a:latin typeface="Arial" panose="020B0604020202020204" pitchFamily="34" charset="0"/>
                          <a:cs typeface="Arial" panose="020B0604020202020204" pitchFamily="34" charset="0"/>
                          <a:sym typeface=""/>
                        </a:rPr>
                        <a:t>  TKA</a:t>
                      </a:r>
                      <a:endParaRPr lang="en-GB" sz="1100" b="1" i="0" u="none" strike="noStrike" kern="1200" cap="none" spc="0" normalizeH="0" baseline="0">
                        <a:solidFill>
                          <a:schemeClr val="accent1"/>
                        </a:solidFill>
                        <a:latin typeface="Arial" panose="020B0604020202020204" pitchFamily="34" charset="0"/>
                        <a:ea typeface="+mn-ea"/>
                        <a:cs typeface="Arial" panose="020B0604020202020204" pitchFamily="34" charset="0"/>
                        <a:sym typeface=""/>
                      </a:endParaRPr>
                    </a:p>
                  </a:txBody>
                  <a:tcPr anchor="ctr">
                    <a:lnL w="28575" cap="flat" cmpd="sng" algn="ctr">
                      <a:noFill/>
                      <a:prstDash val="solid"/>
                      <a:round/>
                      <a:headEnd type="none" w="med" len="med"/>
                      <a:tailEnd type="none" w="med" len="med"/>
                    </a:lnL>
                  </a:tcP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lnR w="28575" cap="flat" cmpd="sng" algn="ctr">
                      <a:noFill/>
                      <a:prstDash val="solid"/>
                      <a:round/>
                      <a:headEnd type="none" w="med" len="med"/>
                      <a:tailEnd type="none" w="med" len="med"/>
                    </a:lnR>
                  </a:tcPr>
                </a:tc>
                <a:extLst>
                  <a:ext uri="{0D108BD9-81ED-4DB2-BD59-A6C34878D82A}">
                    <a16:rowId xmlns:a16="http://schemas.microsoft.com/office/drawing/2014/main" val="2714849782"/>
                  </a:ext>
                </a:extLst>
              </a:tr>
              <a:tr h="777095">
                <a:tc>
                  <a:txBody>
                    <a:bodyPr/>
                    <a:lstStyle/>
                    <a:p>
                      <a:pPr marL="0" marR="0" lvl="0" indent="0" algn="l" defTabSz="914400" rtl="0" eaLnBrk="1" fontAlgn="auto" hangingPunct="1">
                        <a:lnSpc>
                          <a:spcPct val="100000"/>
                        </a:lnSpc>
                        <a:spcBef>
                          <a:spcPts val="0"/>
                        </a:spcBef>
                        <a:spcAft>
                          <a:spcPts val="0"/>
                        </a:spcAft>
                        <a:buFontTx/>
                        <a:buNone/>
                      </a:pPr>
                      <a:r>
                        <a:rPr lang="en-GB" sz="1100" b="1" u="none" strike="noStrike" kern="1200" cap="none" spc="0" normalizeH="0" baseline="0">
                          <a:solidFill>
                            <a:schemeClr val="accent1"/>
                          </a:solidFill>
                          <a:latin typeface="Arial" panose="020B0604020202020204" pitchFamily="34" charset="0"/>
                          <a:cs typeface="Arial" panose="020B0604020202020204" pitchFamily="34" charset="0"/>
                          <a:sym typeface=""/>
                        </a:rPr>
                        <a:t>  Cancer</a:t>
                      </a:r>
                      <a:endParaRPr lang="en-GB" sz="1100" b="1" i="0" u="none" strike="noStrike" kern="1200" cap="none" spc="0" normalizeH="0" baseline="0">
                        <a:solidFill>
                          <a:schemeClr val="accent1"/>
                        </a:solidFill>
                        <a:latin typeface="Arial" panose="020B0604020202020204" pitchFamily="34" charset="0"/>
                        <a:ea typeface="+mn-ea"/>
                        <a:cs typeface="Arial" panose="020B0604020202020204" pitchFamily="34" charset="0"/>
                        <a:sym typeface=""/>
                      </a:endParaRPr>
                    </a:p>
                  </a:txBody>
                  <a:tcPr anchor="ctr">
                    <a:lnL w="28575" cap="flat" cmpd="sng" algn="ctr">
                      <a:noFill/>
                      <a:prstDash val="solid"/>
                      <a:round/>
                      <a:headEnd type="none" w="med" len="med"/>
                      <a:tailEnd type="none" w="med" len="med"/>
                    </a:lnL>
                    <a:lnB w="28575" cap="flat" cmpd="sng" algn="ctr">
                      <a:noFill/>
                      <a:prstDash val="solid"/>
                      <a:round/>
                      <a:headEnd type="none" w="med" len="med"/>
                      <a:tailEnd type="none" w="med" len="med"/>
                    </a:lnB>
                  </a:tcP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lnB w="28575" cap="flat" cmpd="sng" algn="ctr">
                      <a:noFill/>
                      <a:prstDash val="solid"/>
                      <a:round/>
                      <a:headEnd type="none" w="med" len="med"/>
                      <a:tailEnd type="none" w="med" len="med"/>
                    </a:lnB>
                  </a:tcP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lnB w="28575" cap="flat" cmpd="sng" algn="ctr">
                      <a:noFill/>
                      <a:prstDash val="solid"/>
                      <a:round/>
                      <a:headEnd type="none" w="med" len="med"/>
                      <a:tailEnd type="none" w="med" len="med"/>
                    </a:lnB>
                  </a:tcP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lnB w="28575" cap="flat" cmpd="sng" algn="ctr">
                      <a:noFill/>
                      <a:prstDash val="solid"/>
                      <a:round/>
                      <a:headEnd type="none" w="med" len="med"/>
                      <a:tailEnd type="none" w="med" len="med"/>
                    </a:lnB>
                  </a:tcP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lnB w="28575" cap="flat" cmpd="sng" algn="ctr">
                      <a:noFill/>
                      <a:prstDash val="solid"/>
                      <a:round/>
                      <a:headEnd type="none" w="med" len="med"/>
                      <a:tailEnd type="none" w="med" len="med"/>
                    </a:lnB>
                  </a:tcP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lnB w="28575" cap="flat" cmpd="sng" algn="ctr">
                      <a:noFill/>
                      <a:prstDash val="solid"/>
                      <a:round/>
                      <a:headEnd type="none" w="med" len="med"/>
                      <a:tailEnd type="none" w="med" len="med"/>
                    </a:lnB>
                  </a:tcPr>
                </a:tc>
                <a:tc>
                  <a:txBody>
                    <a:bodyPr/>
                    <a:lstStyle/>
                    <a:p>
                      <a:pPr defTabSz="914400"/>
                      <a:endParaRPr lang="en-GB" sz="1000">
                        <a:solidFill>
                          <a:schemeClr val="bg2"/>
                        </a:solidFill>
                        <a:latin typeface="Arial" panose="020B0604020202020204" pitchFamily="34" charset="0"/>
                        <a:cs typeface="Arial" panose="020B0604020202020204" pitchFamily="34" charset="0"/>
                      </a:endParaRPr>
                    </a:p>
                  </a:txBody>
                  <a:tcPr anchor="ctr">
                    <a:lnB w="28575" cap="flat" cmpd="sng" algn="ctr">
                      <a:noFill/>
                      <a:prstDash val="solid"/>
                      <a:round/>
                      <a:headEnd type="none" w="med" len="med"/>
                      <a:tailEnd type="none" w="med" len="med"/>
                    </a:lnB>
                  </a:tcPr>
                </a:tc>
                <a:tc>
                  <a:txBody>
                    <a:bodyPr/>
                    <a:lstStyle/>
                    <a:p>
                      <a:pPr defTabSz="914400"/>
                      <a:endParaRPr lang="en-GB" sz="1000" dirty="0">
                        <a:solidFill>
                          <a:schemeClr val="bg2"/>
                        </a:solidFill>
                        <a:latin typeface="Arial" panose="020B0604020202020204" pitchFamily="34" charset="0"/>
                        <a:cs typeface="Arial" panose="020B0604020202020204" pitchFamily="34" charset="0"/>
                      </a:endParaRPr>
                    </a:p>
                  </a:txBody>
                  <a:tcPr anchor="ctr">
                    <a:lnR w="28575" cap="flat" cmpd="sng" algn="ctr">
                      <a:noFill/>
                      <a:prstDash val="solid"/>
                      <a:round/>
                      <a:headEnd type="none" w="med" len="med"/>
                      <a:tailEnd type="none" w="med" len="med"/>
                    </a:lnR>
                    <a:lnB w="28575" cap="flat" cmpd="sng" algn="ctr">
                      <a:noFill/>
                      <a:prstDash val="solid"/>
                      <a:round/>
                      <a:headEnd type="none" w="med" len="med"/>
                      <a:tailEnd type="none" w="med" len="med"/>
                    </a:lnB>
                  </a:tcPr>
                </a:tc>
                <a:extLst>
                  <a:ext uri="{0D108BD9-81ED-4DB2-BD59-A6C34878D82A}">
                    <a16:rowId xmlns:a16="http://schemas.microsoft.com/office/drawing/2014/main" val="4092570196"/>
                  </a:ext>
                </a:extLst>
              </a:tr>
            </a:tbl>
          </a:graphicData>
        </a:graphic>
      </p:graphicFrame>
      <p:sp>
        <p:nvSpPr>
          <p:cNvPr id="229" name="TextBox 228">
            <a:extLst>
              <a:ext uri="{FF2B5EF4-FFF2-40B4-BE49-F238E27FC236}">
                <a16:creationId xmlns:a16="http://schemas.microsoft.com/office/drawing/2014/main" id="{C7B0DC88-D74B-48DD-BACE-902129186181}"/>
              </a:ext>
            </a:extLst>
          </p:cNvPr>
          <p:cNvSpPr txBox="1"/>
          <p:nvPr/>
        </p:nvSpPr>
        <p:spPr bwMode="gray">
          <a:xfrm rot="16200000">
            <a:off x="-357476" y="3224145"/>
            <a:ext cx="1721689" cy="395695"/>
          </a:xfrm>
          <a:prstGeom prst="rect">
            <a:avLst/>
          </a:prstGeom>
          <a:noFill/>
        </p:spPr>
        <p:txBody>
          <a:bodyPr vert="horz"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Arial"/>
                <a:ea typeface="+mn-ea"/>
                <a:cs typeface="Arial"/>
              </a:rPr>
              <a:t>Condition</a:t>
            </a:r>
          </a:p>
        </p:txBody>
      </p:sp>
      <p:grpSp>
        <p:nvGrpSpPr>
          <p:cNvPr id="231" name="Group 230">
            <a:extLst>
              <a:ext uri="{FF2B5EF4-FFF2-40B4-BE49-F238E27FC236}">
                <a16:creationId xmlns:a16="http://schemas.microsoft.com/office/drawing/2014/main" id="{A1F2F812-B04F-49D1-BA42-C130AC74B73A}"/>
              </a:ext>
            </a:extLst>
          </p:cNvPr>
          <p:cNvGrpSpPr/>
          <p:nvPr/>
        </p:nvGrpSpPr>
        <p:grpSpPr>
          <a:xfrm>
            <a:off x="5693065" y="1947765"/>
            <a:ext cx="1253869" cy="737421"/>
            <a:chOff x="7989658" y="1651906"/>
            <a:chExt cx="1253869" cy="737421"/>
          </a:xfrm>
        </p:grpSpPr>
        <p:grpSp>
          <p:nvGrpSpPr>
            <p:cNvPr id="232" name="Group 231">
              <a:extLst>
                <a:ext uri="{FF2B5EF4-FFF2-40B4-BE49-F238E27FC236}">
                  <a16:creationId xmlns:a16="http://schemas.microsoft.com/office/drawing/2014/main" id="{B78AB9F6-13D9-4BB4-A43D-05511DE9025E}"/>
                </a:ext>
              </a:extLst>
            </p:cNvPr>
            <p:cNvGrpSpPr/>
            <p:nvPr/>
          </p:nvGrpSpPr>
          <p:grpSpPr>
            <a:xfrm>
              <a:off x="8350790" y="1651906"/>
              <a:ext cx="540000" cy="540000"/>
              <a:chOff x="8350790" y="1752985"/>
              <a:chExt cx="540000" cy="540000"/>
            </a:xfrm>
          </p:grpSpPr>
          <p:sp>
            <p:nvSpPr>
              <p:cNvPr id="234" name="Oval 233">
                <a:extLst>
                  <a:ext uri="{FF2B5EF4-FFF2-40B4-BE49-F238E27FC236}">
                    <a16:creationId xmlns:a16="http://schemas.microsoft.com/office/drawing/2014/main" id="{D75C083E-9CF2-41CA-86A2-5BC34B1FAA29}"/>
                  </a:ext>
                </a:extLst>
              </p:cNvPr>
              <p:cNvSpPr>
                <a:spLocks/>
              </p:cNvSpPr>
              <p:nvPr/>
            </p:nvSpPr>
            <p:spPr bwMode="gray">
              <a:xfrm>
                <a:off x="8350790" y="1752985"/>
                <a:ext cx="540000" cy="540000"/>
              </a:xfrm>
              <a:prstGeom prst="ellipse">
                <a:avLst/>
              </a:prstGeom>
              <a:solidFill>
                <a:schemeClr val="bg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pic>
            <p:nvPicPr>
              <p:cNvPr id="235" name="Graphic 234" descr="Network">
                <a:extLst>
                  <a:ext uri="{FF2B5EF4-FFF2-40B4-BE49-F238E27FC236}">
                    <a16:creationId xmlns:a16="http://schemas.microsoft.com/office/drawing/2014/main" id="{9F9AB009-2896-4735-BE25-9F2280D64F5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60230" y="1862427"/>
                <a:ext cx="321120" cy="321116"/>
              </a:xfrm>
              <a:prstGeom prst="rect">
                <a:avLst/>
              </a:prstGeom>
            </p:spPr>
          </p:pic>
        </p:grpSp>
        <p:sp>
          <p:nvSpPr>
            <p:cNvPr id="233" name="Rectangle 232">
              <a:extLst>
                <a:ext uri="{FF2B5EF4-FFF2-40B4-BE49-F238E27FC236}">
                  <a16:creationId xmlns:a16="http://schemas.microsoft.com/office/drawing/2014/main" id="{7F81EE30-6FFB-4701-9247-E6492A3961BF}"/>
                </a:ext>
              </a:extLst>
            </p:cNvPr>
            <p:cNvSpPr/>
            <p:nvPr/>
          </p:nvSpPr>
          <p:spPr>
            <a:xfrm>
              <a:off x="7989658" y="2135411"/>
              <a:ext cx="1253869" cy="253916"/>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AXIOMATIC-SSP</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9</a:t>
              </a:r>
            </a:p>
          </p:txBody>
        </p:sp>
      </p:grpSp>
      <p:grpSp>
        <p:nvGrpSpPr>
          <p:cNvPr id="236" name="Group 235">
            <a:extLst>
              <a:ext uri="{FF2B5EF4-FFF2-40B4-BE49-F238E27FC236}">
                <a16:creationId xmlns:a16="http://schemas.microsoft.com/office/drawing/2014/main" id="{F2B9C9EC-E448-4053-870C-82731368788E}"/>
              </a:ext>
            </a:extLst>
          </p:cNvPr>
          <p:cNvGrpSpPr/>
          <p:nvPr/>
        </p:nvGrpSpPr>
        <p:grpSpPr>
          <a:xfrm>
            <a:off x="2737265" y="2766450"/>
            <a:ext cx="1077538" cy="557743"/>
            <a:chOff x="3444644" y="2883491"/>
            <a:chExt cx="1077538" cy="557743"/>
          </a:xfrm>
        </p:grpSpPr>
        <p:sp>
          <p:nvSpPr>
            <p:cNvPr id="237" name="Rectangle 236">
              <a:extLst>
                <a:ext uri="{FF2B5EF4-FFF2-40B4-BE49-F238E27FC236}">
                  <a16:creationId xmlns:a16="http://schemas.microsoft.com/office/drawing/2014/main" id="{032136E5-5D3F-40F2-BE5A-5401FF75BF01}"/>
                </a:ext>
              </a:extLst>
            </p:cNvPr>
            <p:cNvSpPr/>
            <p:nvPr/>
          </p:nvSpPr>
          <p:spPr>
            <a:xfrm>
              <a:off x="3444644" y="3179624"/>
              <a:ext cx="1077538" cy="261610"/>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Xisomab 3G3</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14,15</a:t>
              </a:r>
              <a:endParaRPr kumimoji="0" lang="en-US" sz="900" b="0"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endParaRPr>
            </a:p>
          </p:txBody>
        </p:sp>
        <p:grpSp>
          <p:nvGrpSpPr>
            <p:cNvPr id="238" name="Group 237">
              <a:extLst>
                <a:ext uri="{FF2B5EF4-FFF2-40B4-BE49-F238E27FC236}">
                  <a16:creationId xmlns:a16="http://schemas.microsoft.com/office/drawing/2014/main" id="{004EB1C2-3984-46E3-897D-843BA8043D17}"/>
                </a:ext>
              </a:extLst>
            </p:cNvPr>
            <p:cNvGrpSpPr/>
            <p:nvPr/>
          </p:nvGrpSpPr>
          <p:grpSpPr>
            <a:xfrm>
              <a:off x="3840689" y="2883491"/>
              <a:ext cx="285448" cy="285447"/>
              <a:chOff x="3840689" y="2673533"/>
              <a:chExt cx="285448" cy="285447"/>
            </a:xfrm>
          </p:grpSpPr>
          <p:sp>
            <p:nvSpPr>
              <p:cNvPr id="239" name="Oval 238">
                <a:extLst>
                  <a:ext uri="{FF2B5EF4-FFF2-40B4-BE49-F238E27FC236}">
                    <a16:creationId xmlns:a16="http://schemas.microsoft.com/office/drawing/2014/main" id="{5212CFA3-F05D-4E83-A9B7-F09E42CFDC7E}"/>
                  </a:ext>
                </a:extLst>
              </p:cNvPr>
              <p:cNvSpPr/>
              <p:nvPr/>
            </p:nvSpPr>
            <p:spPr bwMode="gray">
              <a:xfrm>
                <a:off x="3840689" y="2673533"/>
                <a:ext cx="285448" cy="285447"/>
              </a:xfrm>
              <a:prstGeom prst="ellipse">
                <a:avLst/>
              </a:prstGeom>
              <a:solidFill>
                <a:schemeClr val="bg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pic>
            <p:nvPicPr>
              <p:cNvPr id="240" name="Picture 239" descr="A close up of a sign&#10;&#10;Description automatically generated">
                <a:extLst>
                  <a:ext uri="{FF2B5EF4-FFF2-40B4-BE49-F238E27FC236}">
                    <a16:creationId xmlns:a16="http://schemas.microsoft.com/office/drawing/2014/main" id="{F0A033F8-7E8F-4B82-A281-70F0EC8887B7}"/>
                  </a:ext>
                </a:extLst>
              </p:cNvPr>
              <p:cNvPicPr>
                <a:picLocks noChangeAspect="1"/>
              </p:cNvPicPr>
              <p:nvPr/>
            </p:nvPicPr>
            <p:blipFill>
              <a:blip r:embed="rId5" cstate="screen">
                <a:biLevel thresh="50000"/>
                <a:extLst>
                  <a:ext uri="{28A0092B-C50C-407E-A947-70E740481C1C}">
                    <a14:useLocalDpi xmlns:a14="http://schemas.microsoft.com/office/drawing/2010/main"/>
                  </a:ext>
                </a:extLst>
              </a:blip>
              <a:stretch>
                <a:fillRect/>
              </a:stretch>
            </p:blipFill>
            <p:spPr>
              <a:xfrm>
                <a:off x="3891345" y="2740877"/>
                <a:ext cx="184137" cy="167556"/>
              </a:xfrm>
              <a:prstGeom prst="rect">
                <a:avLst/>
              </a:prstGeom>
              <a:noFill/>
              <a:ln>
                <a:noFill/>
              </a:ln>
            </p:spPr>
          </p:pic>
        </p:grpSp>
      </p:grpSp>
      <p:grpSp>
        <p:nvGrpSpPr>
          <p:cNvPr id="241" name="Group 240">
            <a:extLst>
              <a:ext uri="{FF2B5EF4-FFF2-40B4-BE49-F238E27FC236}">
                <a16:creationId xmlns:a16="http://schemas.microsoft.com/office/drawing/2014/main" id="{B546630A-16FA-44E3-B6FA-521846BE14E3}"/>
              </a:ext>
            </a:extLst>
          </p:cNvPr>
          <p:cNvGrpSpPr/>
          <p:nvPr/>
        </p:nvGrpSpPr>
        <p:grpSpPr>
          <a:xfrm>
            <a:off x="3898573" y="4272976"/>
            <a:ext cx="758541" cy="651913"/>
            <a:chOff x="4468496" y="4411380"/>
            <a:chExt cx="758541" cy="651913"/>
          </a:xfrm>
        </p:grpSpPr>
        <p:sp>
          <p:nvSpPr>
            <p:cNvPr id="242" name="Rectangle 241">
              <a:extLst>
                <a:ext uri="{FF2B5EF4-FFF2-40B4-BE49-F238E27FC236}">
                  <a16:creationId xmlns:a16="http://schemas.microsoft.com/office/drawing/2014/main" id="{742030C3-0F7E-4882-B5C3-A4DA24102B25}"/>
                </a:ext>
              </a:extLst>
            </p:cNvPr>
            <p:cNvSpPr/>
            <p:nvPr/>
          </p:nvSpPr>
          <p:spPr>
            <a:xfrm>
              <a:off x="4468496" y="4801683"/>
              <a:ext cx="758541" cy="261610"/>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ANT-005</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25,26</a:t>
              </a:r>
              <a:endParaRPr kumimoji="0" lang="en-US" sz="1000" b="0"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endParaRPr>
            </a:p>
          </p:txBody>
        </p:sp>
        <p:grpSp>
          <p:nvGrpSpPr>
            <p:cNvPr id="243" name="Group 242">
              <a:extLst>
                <a:ext uri="{FF2B5EF4-FFF2-40B4-BE49-F238E27FC236}">
                  <a16:creationId xmlns:a16="http://schemas.microsoft.com/office/drawing/2014/main" id="{D26993BF-98DD-4EAA-B0E5-3F15C179F68A}"/>
                </a:ext>
              </a:extLst>
            </p:cNvPr>
            <p:cNvGrpSpPr>
              <a:grpSpLocks/>
            </p:cNvGrpSpPr>
            <p:nvPr/>
          </p:nvGrpSpPr>
          <p:grpSpPr>
            <a:xfrm>
              <a:off x="4613712" y="4411380"/>
              <a:ext cx="428172" cy="428171"/>
              <a:chOff x="4613712" y="4408736"/>
              <a:chExt cx="428172" cy="428171"/>
            </a:xfrm>
          </p:grpSpPr>
          <p:sp>
            <p:nvSpPr>
              <p:cNvPr id="244" name="Oval 243">
                <a:extLst>
                  <a:ext uri="{FF2B5EF4-FFF2-40B4-BE49-F238E27FC236}">
                    <a16:creationId xmlns:a16="http://schemas.microsoft.com/office/drawing/2014/main" id="{839B0980-32E3-4713-B8A7-456DF7C1C7A0}"/>
                  </a:ext>
                </a:extLst>
              </p:cNvPr>
              <p:cNvSpPr>
                <a:spLocks/>
              </p:cNvSpPr>
              <p:nvPr/>
            </p:nvSpPr>
            <p:spPr bwMode="gray">
              <a:xfrm>
                <a:off x="4613712" y="4408736"/>
                <a:ext cx="428172" cy="428171"/>
              </a:xfrm>
              <a:prstGeom prst="ellipse">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pic>
            <p:nvPicPr>
              <p:cNvPr id="245" name="Picture 244" descr="A close up of a sign&#10;&#10;Description automatically generated">
                <a:extLst>
                  <a:ext uri="{FF2B5EF4-FFF2-40B4-BE49-F238E27FC236}">
                    <a16:creationId xmlns:a16="http://schemas.microsoft.com/office/drawing/2014/main" id="{FA17F604-C1E6-4C3C-9185-7D4162162DA5}"/>
                  </a:ext>
                </a:extLst>
              </p:cNvPr>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4682328" y="4490450"/>
                <a:ext cx="290940" cy="264741"/>
              </a:xfrm>
              <a:prstGeom prst="rect">
                <a:avLst/>
              </a:prstGeom>
              <a:noFill/>
              <a:ln>
                <a:noFill/>
              </a:ln>
            </p:spPr>
          </p:pic>
        </p:grpSp>
      </p:grpSp>
      <p:grpSp>
        <p:nvGrpSpPr>
          <p:cNvPr id="246" name="Group 245">
            <a:extLst>
              <a:ext uri="{FF2B5EF4-FFF2-40B4-BE49-F238E27FC236}">
                <a16:creationId xmlns:a16="http://schemas.microsoft.com/office/drawing/2014/main" id="{AD9DC753-88A1-4B64-B99B-13D8A4B1DC4D}"/>
              </a:ext>
            </a:extLst>
          </p:cNvPr>
          <p:cNvGrpSpPr/>
          <p:nvPr/>
        </p:nvGrpSpPr>
        <p:grpSpPr>
          <a:xfrm>
            <a:off x="5894520" y="2722958"/>
            <a:ext cx="1218602" cy="652342"/>
            <a:chOff x="7684799" y="2788892"/>
            <a:chExt cx="1218602" cy="652342"/>
          </a:xfrm>
        </p:grpSpPr>
        <p:grpSp>
          <p:nvGrpSpPr>
            <p:cNvPr id="247" name="Group 246">
              <a:extLst>
                <a:ext uri="{FF2B5EF4-FFF2-40B4-BE49-F238E27FC236}">
                  <a16:creationId xmlns:a16="http://schemas.microsoft.com/office/drawing/2014/main" id="{3D8527D2-E07C-4B88-B31E-C6651B520226}"/>
                </a:ext>
              </a:extLst>
            </p:cNvPr>
            <p:cNvGrpSpPr/>
            <p:nvPr/>
          </p:nvGrpSpPr>
          <p:grpSpPr>
            <a:xfrm>
              <a:off x="8080013" y="2788892"/>
              <a:ext cx="428172" cy="428171"/>
              <a:chOff x="8080013" y="2763492"/>
              <a:chExt cx="428172" cy="428171"/>
            </a:xfrm>
          </p:grpSpPr>
          <p:sp>
            <p:nvSpPr>
              <p:cNvPr id="249" name="Oval 248">
                <a:extLst>
                  <a:ext uri="{FF2B5EF4-FFF2-40B4-BE49-F238E27FC236}">
                    <a16:creationId xmlns:a16="http://schemas.microsoft.com/office/drawing/2014/main" id="{1F1D74A6-31BA-4D19-A4BC-3A5E60FE8859}"/>
                  </a:ext>
                </a:extLst>
              </p:cNvPr>
              <p:cNvSpPr/>
              <p:nvPr/>
            </p:nvSpPr>
            <p:spPr bwMode="gray">
              <a:xfrm>
                <a:off x="8080013" y="2763492"/>
                <a:ext cx="428172" cy="428171"/>
              </a:xfrm>
              <a:prstGeom prst="ellipse">
                <a:avLst/>
              </a:prstGeom>
              <a:solidFill>
                <a:schemeClr val="bg2">
                  <a:lumMod val="20000"/>
                  <a:lumOff val="80000"/>
                </a:schemeClr>
              </a:solidFill>
              <a:ln w="254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464545"/>
                  </a:solidFill>
                  <a:effectLst/>
                  <a:uLnTx/>
                  <a:uFillTx/>
                  <a:latin typeface="Arial"/>
                  <a:ea typeface="+mn-ea"/>
                  <a:cs typeface="Arial"/>
                </a:endParaRPr>
              </a:p>
            </p:txBody>
          </p:sp>
          <p:pic>
            <p:nvPicPr>
              <p:cNvPr id="250" name="Graphic 249" descr="DNA">
                <a:extLst>
                  <a:ext uri="{FF2B5EF4-FFF2-40B4-BE49-F238E27FC236}">
                    <a16:creationId xmlns:a16="http://schemas.microsoft.com/office/drawing/2014/main" id="{6122F10F-39EC-4FFE-BCAE-2A7711709C2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376528">
                <a:off x="8158581" y="2846363"/>
                <a:ext cx="271036" cy="262428"/>
              </a:xfrm>
              <a:prstGeom prst="rect">
                <a:avLst/>
              </a:prstGeom>
            </p:spPr>
          </p:pic>
        </p:grpSp>
        <p:sp>
          <p:nvSpPr>
            <p:cNvPr id="248" name="Rectangle 247">
              <a:extLst>
                <a:ext uri="{FF2B5EF4-FFF2-40B4-BE49-F238E27FC236}">
                  <a16:creationId xmlns:a16="http://schemas.microsoft.com/office/drawing/2014/main" id="{56E919D7-5822-4A54-BE3B-B776DCE461D9}"/>
                </a:ext>
              </a:extLst>
            </p:cNvPr>
            <p:cNvSpPr/>
            <p:nvPr/>
          </p:nvSpPr>
          <p:spPr>
            <a:xfrm>
              <a:off x="7684799" y="3187318"/>
              <a:ext cx="1218602" cy="253916"/>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RE-THINc ESRD</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17</a:t>
              </a:r>
              <a:endParaRPr kumimoji="0" lang="en-US" sz="800" b="0" i="0" u="none" strike="noStrike" kern="1200" cap="none" spc="0" normalizeH="0" baseline="0" noProof="0">
                <a:ln>
                  <a:noFill/>
                </a:ln>
                <a:solidFill>
                  <a:srgbClr val="464545"/>
                </a:solidFill>
                <a:effectLst/>
                <a:uLnTx/>
                <a:uFillTx/>
                <a:latin typeface="Arial"/>
                <a:ea typeface="+mn-ea"/>
                <a:cs typeface="Arial"/>
              </a:endParaRPr>
            </a:p>
          </p:txBody>
        </p:sp>
      </p:grpSp>
      <p:grpSp>
        <p:nvGrpSpPr>
          <p:cNvPr id="161" name="Group 160">
            <a:extLst>
              <a:ext uri="{FF2B5EF4-FFF2-40B4-BE49-F238E27FC236}">
                <a16:creationId xmlns:a16="http://schemas.microsoft.com/office/drawing/2014/main" id="{8C618A55-8472-4142-89C6-50FB4B3349B1}"/>
              </a:ext>
            </a:extLst>
          </p:cNvPr>
          <p:cNvGrpSpPr/>
          <p:nvPr/>
        </p:nvGrpSpPr>
        <p:grpSpPr>
          <a:xfrm>
            <a:off x="8466372" y="5023815"/>
            <a:ext cx="1528434" cy="540000"/>
            <a:chOff x="9423206" y="4275341"/>
            <a:chExt cx="1528434" cy="540000"/>
          </a:xfrm>
        </p:grpSpPr>
        <p:grpSp>
          <p:nvGrpSpPr>
            <p:cNvPr id="162" name="Group 161">
              <a:extLst>
                <a:ext uri="{FF2B5EF4-FFF2-40B4-BE49-F238E27FC236}">
                  <a16:creationId xmlns:a16="http://schemas.microsoft.com/office/drawing/2014/main" id="{71B7B5DF-10D0-4FA7-8D81-71AE6A996755}"/>
                </a:ext>
              </a:extLst>
            </p:cNvPr>
            <p:cNvGrpSpPr/>
            <p:nvPr/>
          </p:nvGrpSpPr>
          <p:grpSpPr>
            <a:xfrm>
              <a:off x="9423206" y="4275341"/>
              <a:ext cx="1528434" cy="540000"/>
              <a:chOff x="6556059" y="1809742"/>
              <a:chExt cx="1528434" cy="540000"/>
            </a:xfrm>
          </p:grpSpPr>
          <p:sp>
            <p:nvSpPr>
              <p:cNvPr id="164" name="Oval 163">
                <a:extLst>
                  <a:ext uri="{FF2B5EF4-FFF2-40B4-BE49-F238E27FC236}">
                    <a16:creationId xmlns:a16="http://schemas.microsoft.com/office/drawing/2014/main" id="{A0047E99-E1EA-4F5B-B276-FDDBA07EF227}"/>
                  </a:ext>
                </a:extLst>
              </p:cNvPr>
              <p:cNvSpPr>
                <a:spLocks/>
              </p:cNvSpPr>
              <p:nvPr/>
            </p:nvSpPr>
            <p:spPr bwMode="gray">
              <a:xfrm>
                <a:off x="6556059" y="1809742"/>
                <a:ext cx="540000" cy="540000"/>
              </a:xfrm>
              <a:prstGeom prst="ellipse">
                <a:avLst/>
              </a:prstGeom>
              <a:solidFill>
                <a:schemeClr val="accent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sp>
            <p:nvSpPr>
              <p:cNvPr id="165" name="Rectangle 164">
                <a:extLst>
                  <a:ext uri="{FF2B5EF4-FFF2-40B4-BE49-F238E27FC236}">
                    <a16:creationId xmlns:a16="http://schemas.microsoft.com/office/drawing/2014/main" id="{F18F12C4-F4E8-486C-8BBA-0A843745953E}"/>
                  </a:ext>
                </a:extLst>
              </p:cNvPr>
              <p:cNvSpPr/>
              <p:nvPr/>
            </p:nvSpPr>
            <p:spPr>
              <a:xfrm>
                <a:off x="6973122" y="2042314"/>
                <a:ext cx="1111371" cy="253916"/>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MAGNOLIA</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‡,30</a:t>
                </a:r>
              </a:p>
            </p:txBody>
          </p:sp>
        </p:grpSp>
        <p:pic>
          <p:nvPicPr>
            <p:cNvPr id="163" name="Picture 162" descr="A close up of a sign&#10;&#10;Description automatically generated">
              <a:extLst>
                <a:ext uri="{FF2B5EF4-FFF2-40B4-BE49-F238E27FC236}">
                  <a16:creationId xmlns:a16="http://schemas.microsoft.com/office/drawing/2014/main" id="{BEE3B638-FF61-498E-B370-B19590E4CB1E}"/>
                </a:ext>
              </a:extLst>
            </p:cNvPr>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9511257" y="4379776"/>
              <a:ext cx="363899" cy="331130"/>
            </a:xfrm>
            <a:prstGeom prst="rect">
              <a:avLst/>
            </a:prstGeom>
            <a:noFill/>
            <a:ln>
              <a:noFill/>
            </a:ln>
          </p:spPr>
        </p:pic>
      </p:grpSp>
      <p:grpSp>
        <p:nvGrpSpPr>
          <p:cNvPr id="256" name="Group 255">
            <a:extLst>
              <a:ext uri="{FF2B5EF4-FFF2-40B4-BE49-F238E27FC236}">
                <a16:creationId xmlns:a16="http://schemas.microsoft.com/office/drawing/2014/main" id="{289F30DF-DB70-480E-A5CE-6459C329DA53}"/>
              </a:ext>
            </a:extLst>
          </p:cNvPr>
          <p:cNvGrpSpPr/>
          <p:nvPr/>
        </p:nvGrpSpPr>
        <p:grpSpPr>
          <a:xfrm>
            <a:off x="4358992" y="1241447"/>
            <a:ext cx="947695" cy="639368"/>
            <a:chOff x="5370921" y="1219919"/>
            <a:chExt cx="947695" cy="639368"/>
          </a:xfrm>
        </p:grpSpPr>
        <p:sp>
          <p:nvSpPr>
            <p:cNvPr id="257" name="Rectangle 256">
              <a:extLst>
                <a:ext uri="{FF2B5EF4-FFF2-40B4-BE49-F238E27FC236}">
                  <a16:creationId xmlns:a16="http://schemas.microsoft.com/office/drawing/2014/main" id="{6BC67EF7-DF69-4EA2-ABFC-0E0066C49C7C}"/>
                </a:ext>
              </a:extLst>
            </p:cNvPr>
            <p:cNvSpPr/>
            <p:nvPr/>
          </p:nvSpPr>
          <p:spPr>
            <a:xfrm>
              <a:off x="5370921" y="1605371"/>
              <a:ext cx="947695" cy="253916"/>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PACIFIC-AF</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1,2</a:t>
              </a:r>
              <a:endParaRPr kumimoji="0" lang="en-US" sz="1000" b="0"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endParaRPr>
            </a:p>
          </p:txBody>
        </p:sp>
        <p:grpSp>
          <p:nvGrpSpPr>
            <p:cNvPr id="258" name="Group 257">
              <a:extLst>
                <a:ext uri="{FF2B5EF4-FFF2-40B4-BE49-F238E27FC236}">
                  <a16:creationId xmlns:a16="http://schemas.microsoft.com/office/drawing/2014/main" id="{0C6D7458-622B-4559-A793-2825A3E91F8C}"/>
                </a:ext>
              </a:extLst>
            </p:cNvPr>
            <p:cNvGrpSpPr/>
            <p:nvPr/>
          </p:nvGrpSpPr>
          <p:grpSpPr>
            <a:xfrm>
              <a:off x="5635885" y="1219919"/>
              <a:ext cx="428172" cy="428171"/>
              <a:chOff x="5635885" y="1194519"/>
              <a:chExt cx="428172" cy="428171"/>
            </a:xfrm>
          </p:grpSpPr>
          <p:sp>
            <p:nvSpPr>
              <p:cNvPr id="259" name="Oval 258">
                <a:extLst>
                  <a:ext uri="{FF2B5EF4-FFF2-40B4-BE49-F238E27FC236}">
                    <a16:creationId xmlns:a16="http://schemas.microsoft.com/office/drawing/2014/main" id="{BB9FB70E-58D9-485A-8C71-4BDF5E126DBA}"/>
                  </a:ext>
                </a:extLst>
              </p:cNvPr>
              <p:cNvSpPr/>
              <p:nvPr/>
            </p:nvSpPr>
            <p:spPr bwMode="gray">
              <a:xfrm>
                <a:off x="5635885" y="1194519"/>
                <a:ext cx="428172" cy="428171"/>
              </a:xfrm>
              <a:prstGeom prst="ellipse">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pic>
            <p:nvPicPr>
              <p:cNvPr id="260" name="Graphic 259" descr="Network">
                <a:extLst>
                  <a:ext uri="{FF2B5EF4-FFF2-40B4-BE49-F238E27FC236}">
                    <a16:creationId xmlns:a16="http://schemas.microsoft.com/office/drawing/2014/main" id="{9C100D0D-3A0D-436E-900B-018F519C7D6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89411" y="1248046"/>
                <a:ext cx="321120" cy="321116"/>
              </a:xfrm>
              <a:prstGeom prst="rect">
                <a:avLst/>
              </a:prstGeom>
            </p:spPr>
          </p:pic>
        </p:grpSp>
      </p:grpSp>
      <p:grpSp>
        <p:nvGrpSpPr>
          <p:cNvPr id="266" name="Group 265">
            <a:extLst>
              <a:ext uri="{FF2B5EF4-FFF2-40B4-BE49-F238E27FC236}">
                <a16:creationId xmlns:a16="http://schemas.microsoft.com/office/drawing/2014/main" id="{4249C41D-F4AF-4303-9B5C-A8355FA79356}"/>
              </a:ext>
            </a:extLst>
          </p:cNvPr>
          <p:cNvGrpSpPr/>
          <p:nvPr/>
        </p:nvGrpSpPr>
        <p:grpSpPr>
          <a:xfrm>
            <a:off x="3799219" y="2009378"/>
            <a:ext cx="1794244" cy="540000"/>
            <a:chOff x="5179006" y="1800257"/>
            <a:chExt cx="1794244" cy="540000"/>
          </a:xfrm>
        </p:grpSpPr>
        <p:grpSp>
          <p:nvGrpSpPr>
            <p:cNvPr id="267" name="Group 266">
              <a:extLst>
                <a:ext uri="{FF2B5EF4-FFF2-40B4-BE49-F238E27FC236}">
                  <a16:creationId xmlns:a16="http://schemas.microsoft.com/office/drawing/2014/main" id="{AFE6AB9F-D1F8-4694-A9E8-E9D269F2233D}"/>
                </a:ext>
              </a:extLst>
            </p:cNvPr>
            <p:cNvGrpSpPr/>
            <p:nvPr/>
          </p:nvGrpSpPr>
          <p:grpSpPr>
            <a:xfrm>
              <a:off x="6433250" y="1800257"/>
              <a:ext cx="540000" cy="540000"/>
              <a:chOff x="6433250" y="1901857"/>
              <a:chExt cx="540000" cy="540000"/>
            </a:xfrm>
          </p:grpSpPr>
          <p:sp>
            <p:nvSpPr>
              <p:cNvPr id="269" name="Oval 268">
                <a:extLst>
                  <a:ext uri="{FF2B5EF4-FFF2-40B4-BE49-F238E27FC236}">
                    <a16:creationId xmlns:a16="http://schemas.microsoft.com/office/drawing/2014/main" id="{B55891AE-E7AD-4E39-A7EB-F9473636E723}"/>
                  </a:ext>
                </a:extLst>
              </p:cNvPr>
              <p:cNvSpPr>
                <a:spLocks/>
              </p:cNvSpPr>
              <p:nvPr/>
            </p:nvSpPr>
            <p:spPr bwMode="gray">
              <a:xfrm>
                <a:off x="6433250" y="1901857"/>
                <a:ext cx="540000" cy="540000"/>
              </a:xfrm>
              <a:prstGeom prst="ellipse">
                <a:avLst/>
              </a:prstGeom>
              <a:solidFill>
                <a:schemeClr val="bg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pic>
            <p:nvPicPr>
              <p:cNvPr id="270" name="Graphic 269" descr="Network">
                <a:extLst>
                  <a:ext uri="{FF2B5EF4-FFF2-40B4-BE49-F238E27FC236}">
                    <a16:creationId xmlns:a16="http://schemas.microsoft.com/office/drawing/2014/main" id="{786E8A9F-F341-46E8-852C-B814803425D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2690" y="2011299"/>
                <a:ext cx="321120" cy="321116"/>
              </a:xfrm>
              <a:prstGeom prst="rect">
                <a:avLst/>
              </a:prstGeom>
            </p:spPr>
          </p:pic>
        </p:grpSp>
        <p:sp>
          <p:nvSpPr>
            <p:cNvPr id="268" name="Rectangle 267">
              <a:extLst>
                <a:ext uri="{FF2B5EF4-FFF2-40B4-BE49-F238E27FC236}">
                  <a16:creationId xmlns:a16="http://schemas.microsoft.com/office/drawing/2014/main" id="{8477AC83-FD62-464A-BC43-70CF808D477E}"/>
                </a:ext>
              </a:extLst>
            </p:cNvPr>
            <p:cNvSpPr/>
            <p:nvPr/>
          </p:nvSpPr>
          <p:spPr>
            <a:xfrm>
              <a:off x="5179006" y="1943299"/>
              <a:ext cx="1329210" cy="253916"/>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PACIFIC-STROKE</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7,8</a:t>
              </a:r>
              <a:endParaRPr kumimoji="0" lang="en-US" sz="900" b="0"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D5736827-7C40-87C6-6311-E17536545E1F}"/>
              </a:ext>
            </a:extLst>
          </p:cNvPr>
          <p:cNvGrpSpPr/>
          <p:nvPr/>
        </p:nvGrpSpPr>
        <p:grpSpPr>
          <a:xfrm>
            <a:off x="7200139" y="1152406"/>
            <a:ext cx="950232" cy="758066"/>
            <a:chOff x="7248970" y="1060939"/>
            <a:chExt cx="950232" cy="758066"/>
          </a:xfrm>
        </p:grpSpPr>
        <p:sp>
          <p:nvSpPr>
            <p:cNvPr id="274" name="Oval 273">
              <a:extLst>
                <a:ext uri="{FF2B5EF4-FFF2-40B4-BE49-F238E27FC236}">
                  <a16:creationId xmlns:a16="http://schemas.microsoft.com/office/drawing/2014/main" id="{FF0556CD-D877-4610-B11B-265895235E3D}"/>
                </a:ext>
              </a:extLst>
            </p:cNvPr>
            <p:cNvSpPr/>
            <p:nvPr/>
          </p:nvSpPr>
          <p:spPr bwMode="gray">
            <a:xfrm>
              <a:off x="7454086" y="1060939"/>
              <a:ext cx="540000" cy="540000"/>
            </a:xfrm>
            <a:prstGeom prst="ellipse">
              <a:avLst/>
            </a:prstGeom>
            <a:solidFill>
              <a:schemeClr val="accent5">
                <a:lumMod val="60000"/>
                <a:lumOff val="40000"/>
              </a:schemeClr>
            </a:solidFill>
            <a:ln w="25400">
              <a:solidFill>
                <a:schemeClr val="accent3"/>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464545"/>
                </a:solidFill>
                <a:effectLst/>
                <a:uLnTx/>
                <a:uFillTx/>
                <a:latin typeface="Arial"/>
                <a:ea typeface="+mn-ea"/>
                <a:cs typeface="Arial"/>
              </a:endParaRPr>
            </a:p>
          </p:txBody>
        </p:sp>
        <p:pic>
          <p:nvPicPr>
            <p:cNvPr id="275" name="Picture 274" descr="A close up of a sign&#10;&#10;Description automatically generated">
              <a:extLst>
                <a:ext uri="{FF2B5EF4-FFF2-40B4-BE49-F238E27FC236}">
                  <a16:creationId xmlns:a16="http://schemas.microsoft.com/office/drawing/2014/main" id="{3AA5218E-46CF-4EB6-91D3-EF9904EB96AB}"/>
                </a:ext>
              </a:extLst>
            </p:cNvPr>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7611834" y="1214532"/>
              <a:ext cx="224504" cy="232815"/>
            </a:xfrm>
            <a:prstGeom prst="rect">
              <a:avLst/>
            </a:prstGeom>
            <a:noFill/>
            <a:ln>
              <a:noFill/>
            </a:ln>
          </p:spPr>
        </p:pic>
        <p:sp>
          <p:nvSpPr>
            <p:cNvPr id="273" name="Rectangle 272">
              <a:extLst>
                <a:ext uri="{FF2B5EF4-FFF2-40B4-BE49-F238E27FC236}">
                  <a16:creationId xmlns:a16="http://schemas.microsoft.com/office/drawing/2014/main" id="{F032F990-1BDF-41C1-BC22-FFFB5994CE21}"/>
                </a:ext>
              </a:extLst>
            </p:cNvPr>
            <p:cNvSpPr/>
            <p:nvPr/>
          </p:nvSpPr>
          <p:spPr>
            <a:xfrm>
              <a:off x="7248970" y="1595709"/>
              <a:ext cx="950232" cy="223296"/>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AZALEA-TIMI 71</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3</a:t>
              </a:r>
              <a:endParaRPr kumimoji="0" lang="en-US" sz="900" b="0"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endParaRPr>
            </a:p>
          </p:txBody>
        </p:sp>
      </p:grpSp>
      <p:grpSp>
        <p:nvGrpSpPr>
          <p:cNvPr id="276" name="Group 275">
            <a:extLst>
              <a:ext uri="{FF2B5EF4-FFF2-40B4-BE49-F238E27FC236}">
                <a16:creationId xmlns:a16="http://schemas.microsoft.com/office/drawing/2014/main" id="{3314D9E2-C16B-4C0A-8787-D6BF8730AED9}"/>
              </a:ext>
            </a:extLst>
          </p:cNvPr>
          <p:cNvGrpSpPr/>
          <p:nvPr/>
        </p:nvGrpSpPr>
        <p:grpSpPr>
          <a:xfrm>
            <a:off x="1213304" y="4286387"/>
            <a:ext cx="837089" cy="649427"/>
            <a:chOff x="1998179" y="4402909"/>
            <a:chExt cx="837089" cy="649427"/>
          </a:xfrm>
        </p:grpSpPr>
        <p:sp>
          <p:nvSpPr>
            <p:cNvPr id="277" name="Rectangle 276">
              <a:extLst>
                <a:ext uri="{FF2B5EF4-FFF2-40B4-BE49-F238E27FC236}">
                  <a16:creationId xmlns:a16="http://schemas.microsoft.com/office/drawing/2014/main" id="{0DD27C5C-5233-48E4-9A2A-495A7B001314}"/>
                </a:ext>
              </a:extLst>
            </p:cNvPr>
            <p:cNvSpPr/>
            <p:nvPr/>
          </p:nvSpPr>
          <p:spPr>
            <a:xfrm>
              <a:off x="1998179" y="4790726"/>
              <a:ext cx="837089" cy="261610"/>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FXI-ASO TKA</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21,22</a:t>
              </a:r>
              <a:endParaRPr kumimoji="0" lang="en-US" sz="900" b="0" i="0" u="none" strike="noStrike" kern="1200" cap="none" spc="0" normalizeH="0" baseline="-25000" noProof="0">
                <a:ln>
                  <a:noFill/>
                </a:ln>
                <a:solidFill>
                  <a:srgbClr val="464545"/>
                </a:solidFill>
                <a:effectLst/>
                <a:uLnTx/>
                <a:uFillTx/>
                <a:latin typeface="Arial"/>
                <a:ea typeface="Calibri" panose="020F0502020204030204" pitchFamily="34" charset="0"/>
                <a:cs typeface="Times New Roman" panose="02020603050405020304" pitchFamily="18" charset="0"/>
              </a:endParaRPr>
            </a:p>
          </p:txBody>
        </p:sp>
        <p:grpSp>
          <p:nvGrpSpPr>
            <p:cNvPr id="278" name="Group 277">
              <a:extLst>
                <a:ext uri="{FF2B5EF4-FFF2-40B4-BE49-F238E27FC236}">
                  <a16:creationId xmlns:a16="http://schemas.microsoft.com/office/drawing/2014/main" id="{95B1EFCA-2F2B-4EBE-A6E7-D019E28F3AFA}"/>
                </a:ext>
              </a:extLst>
            </p:cNvPr>
            <p:cNvGrpSpPr/>
            <p:nvPr/>
          </p:nvGrpSpPr>
          <p:grpSpPr>
            <a:xfrm>
              <a:off x="2202637" y="4402909"/>
              <a:ext cx="428172" cy="428171"/>
              <a:chOff x="2202637" y="4405064"/>
              <a:chExt cx="428172" cy="428171"/>
            </a:xfrm>
          </p:grpSpPr>
          <p:sp>
            <p:nvSpPr>
              <p:cNvPr id="279" name="Oval 278">
                <a:extLst>
                  <a:ext uri="{FF2B5EF4-FFF2-40B4-BE49-F238E27FC236}">
                    <a16:creationId xmlns:a16="http://schemas.microsoft.com/office/drawing/2014/main" id="{0AE677C5-05C7-4590-B842-01B6BDEFDB69}"/>
                  </a:ext>
                </a:extLst>
              </p:cNvPr>
              <p:cNvSpPr>
                <a:spLocks/>
              </p:cNvSpPr>
              <p:nvPr/>
            </p:nvSpPr>
            <p:spPr bwMode="gray">
              <a:xfrm>
                <a:off x="2202637" y="4405064"/>
                <a:ext cx="428172" cy="428171"/>
              </a:xfrm>
              <a:prstGeom prst="ellipse">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pic>
            <p:nvPicPr>
              <p:cNvPr id="280" name="Graphic 279" descr="DNA">
                <a:extLst>
                  <a:ext uri="{FF2B5EF4-FFF2-40B4-BE49-F238E27FC236}">
                    <a16:creationId xmlns:a16="http://schemas.microsoft.com/office/drawing/2014/main" id="{6AA8D95A-D597-4DB7-8119-6AC6D918804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376528">
                <a:off x="2272831" y="4481700"/>
                <a:ext cx="287784" cy="278644"/>
              </a:xfrm>
              <a:prstGeom prst="rect">
                <a:avLst/>
              </a:prstGeom>
            </p:spPr>
          </p:pic>
        </p:grpSp>
      </p:grpSp>
      <p:grpSp>
        <p:nvGrpSpPr>
          <p:cNvPr id="281" name="Group 280">
            <a:extLst>
              <a:ext uri="{FF2B5EF4-FFF2-40B4-BE49-F238E27FC236}">
                <a16:creationId xmlns:a16="http://schemas.microsoft.com/office/drawing/2014/main" id="{E0B57157-4CA5-4FE7-859E-473A972A3F0E}"/>
              </a:ext>
            </a:extLst>
          </p:cNvPr>
          <p:cNvGrpSpPr/>
          <p:nvPr/>
        </p:nvGrpSpPr>
        <p:grpSpPr>
          <a:xfrm>
            <a:off x="5217359" y="3526371"/>
            <a:ext cx="1555797" cy="540000"/>
            <a:chOff x="6441298" y="3456515"/>
            <a:chExt cx="1555797" cy="540000"/>
          </a:xfrm>
        </p:grpSpPr>
        <p:grpSp>
          <p:nvGrpSpPr>
            <p:cNvPr id="282" name="Group 281">
              <a:extLst>
                <a:ext uri="{FF2B5EF4-FFF2-40B4-BE49-F238E27FC236}">
                  <a16:creationId xmlns:a16="http://schemas.microsoft.com/office/drawing/2014/main" id="{767FDE28-F865-4DB5-8F59-6DE47077FD21}"/>
                </a:ext>
              </a:extLst>
            </p:cNvPr>
            <p:cNvGrpSpPr/>
            <p:nvPr/>
          </p:nvGrpSpPr>
          <p:grpSpPr>
            <a:xfrm>
              <a:off x="6441298" y="3456515"/>
              <a:ext cx="540000" cy="540000"/>
              <a:chOff x="6441298" y="3431115"/>
              <a:chExt cx="540000" cy="540000"/>
            </a:xfrm>
          </p:grpSpPr>
          <p:sp>
            <p:nvSpPr>
              <p:cNvPr id="284" name="Oval 283">
                <a:extLst>
                  <a:ext uri="{FF2B5EF4-FFF2-40B4-BE49-F238E27FC236}">
                    <a16:creationId xmlns:a16="http://schemas.microsoft.com/office/drawing/2014/main" id="{AEAC12EB-0A11-497B-A15B-6A8871C42A21}"/>
                  </a:ext>
                </a:extLst>
              </p:cNvPr>
              <p:cNvSpPr>
                <a:spLocks/>
              </p:cNvSpPr>
              <p:nvPr/>
            </p:nvSpPr>
            <p:spPr bwMode="gray">
              <a:xfrm>
                <a:off x="6441298" y="3431115"/>
                <a:ext cx="540000" cy="540000"/>
              </a:xfrm>
              <a:prstGeom prst="ellipse">
                <a:avLst/>
              </a:prstGeom>
              <a:solidFill>
                <a:schemeClr val="bg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pic>
            <p:nvPicPr>
              <p:cNvPr id="285" name="Graphic 284" descr="Network">
                <a:extLst>
                  <a:ext uri="{FF2B5EF4-FFF2-40B4-BE49-F238E27FC236}">
                    <a16:creationId xmlns:a16="http://schemas.microsoft.com/office/drawing/2014/main" id="{00537403-25B9-4FC4-9DF8-91DBC3113D6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50738" y="3540557"/>
                <a:ext cx="321120" cy="321116"/>
              </a:xfrm>
              <a:prstGeom prst="rect">
                <a:avLst/>
              </a:prstGeom>
            </p:spPr>
          </p:pic>
        </p:grpSp>
        <p:sp>
          <p:nvSpPr>
            <p:cNvPr id="283" name="Rectangle 282">
              <a:extLst>
                <a:ext uri="{FF2B5EF4-FFF2-40B4-BE49-F238E27FC236}">
                  <a16:creationId xmlns:a16="http://schemas.microsoft.com/office/drawing/2014/main" id="{F281D80B-1A69-4291-8A96-766BD95BB88A}"/>
                </a:ext>
              </a:extLst>
            </p:cNvPr>
            <p:cNvSpPr/>
            <p:nvPr/>
          </p:nvSpPr>
          <p:spPr>
            <a:xfrm>
              <a:off x="6941998" y="3611498"/>
              <a:ext cx="1055097" cy="261610"/>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PACIFIC-AMI</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18,19</a:t>
              </a:r>
              <a:endParaRPr kumimoji="0" lang="en-US" sz="900" b="0"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endParaRPr>
            </a:p>
          </p:txBody>
        </p:sp>
      </p:grpSp>
      <p:grpSp>
        <p:nvGrpSpPr>
          <p:cNvPr id="286" name="Group 285">
            <a:extLst>
              <a:ext uri="{FF2B5EF4-FFF2-40B4-BE49-F238E27FC236}">
                <a16:creationId xmlns:a16="http://schemas.microsoft.com/office/drawing/2014/main" id="{B16A761B-AA4F-45EA-94C5-FED272FA42F8}"/>
              </a:ext>
            </a:extLst>
          </p:cNvPr>
          <p:cNvGrpSpPr/>
          <p:nvPr/>
        </p:nvGrpSpPr>
        <p:grpSpPr>
          <a:xfrm>
            <a:off x="5152082" y="2712501"/>
            <a:ext cx="843501" cy="652342"/>
            <a:chOff x="6857244" y="2786079"/>
            <a:chExt cx="843501" cy="652342"/>
          </a:xfrm>
        </p:grpSpPr>
        <p:sp>
          <p:nvSpPr>
            <p:cNvPr id="287" name="Rectangle 286">
              <a:extLst>
                <a:ext uri="{FF2B5EF4-FFF2-40B4-BE49-F238E27FC236}">
                  <a16:creationId xmlns:a16="http://schemas.microsoft.com/office/drawing/2014/main" id="{A94ADF5A-27F2-40FA-9A2D-66966929CF34}"/>
                </a:ext>
              </a:extLst>
            </p:cNvPr>
            <p:cNvSpPr/>
            <p:nvPr/>
          </p:nvSpPr>
          <p:spPr>
            <a:xfrm>
              <a:off x="6857244" y="3184505"/>
              <a:ext cx="843501" cy="253916"/>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CONVERT</a:t>
              </a:r>
              <a:r>
                <a:rPr kumimoji="0" lang="en-US" sz="900" b="0"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,16</a:t>
              </a:r>
              <a:endParaRPr kumimoji="0" lang="en-US" sz="900" b="0"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endParaRPr>
            </a:p>
          </p:txBody>
        </p:sp>
        <p:grpSp>
          <p:nvGrpSpPr>
            <p:cNvPr id="288" name="Group 287">
              <a:extLst>
                <a:ext uri="{FF2B5EF4-FFF2-40B4-BE49-F238E27FC236}">
                  <a16:creationId xmlns:a16="http://schemas.microsoft.com/office/drawing/2014/main" id="{B8ACC054-8299-4FDD-85F5-40CA1F4E185C}"/>
                </a:ext>
              </a:extLst>
            </p:cNvPr>
            <p:cNvGrpSpPr/>
            <p:nvPr/>
          </p:nvGrpSpPr>
          <p:grpSpPr>
            <a:xfrm>
              <a:off x="7064908" y="2786079"/>
              <a:ext cx="428172" cy="428171"/>
              <a:chOff x="7064908" y="2760679"/>
              <a:chExt cx="428172" cy="428171"/>
            </a:xfrm>
          </p:grpSpPr>
          <p:sp>
            <p:nvSpPr>
              <p:cNvPr id="289" name="Oval 288">
                <a:extLst>
                  <a:ext uri="{FF2B5EF4-FFF2-40B4-BE49-F238E27FC236}">
                    <a16:creationId xmlns:a16="http://schemas.microsoft.com/office/drawing/2014/main" id="{AD7039E0-E668-40A9-B52C-FDB77AFC6D05}"/>
                  </a:ext>
                </a:extLst>
              </p:cNvPr>
              <p:cNvSpPr>
                <a:spLocks/>
              </p:cNvSpPr>
              <p:nvPr/>
            </p:nvSpPr>
            <p:spPr bwMode="gray">
              <a:xfrm>
                <a:off x="7064908" y="2760679"/>
                <a:ext cx="428172" cy="428171"/>
              </a:xfrm>
              <a:prstGeom prst="ellipse">
                <a:avLst/>
              </a:prstGeom>
              <a:solidFill>
                <a:schemeClr val="bg2">
                  <a:lumMod val="20000"/>
                  <a:lumOff val="80000"/>
                </a:schemeClr>
              </a:solidFill>
              <a:ln w="25400">
                <a:solidFill>
                  <a:schemeClr val="accent3"/>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464545"/>
                  </a:solidFill>
                  <a:effectLst/>
                  <a:uLnTx/>
                  <a:uFillTx/>
                  <a:latin typeface="Arial"/>
                  <a:ea typeface="+mn-ea"/>
                  <a:cs typeface="Arial"/>
                </a:endParaRPr>
              </a:p>
            </p:txBody>
          </p:sp>
          <p:pic>
            <p:nvPicPr>
              <p:cNvPr id="290" name="Picture 289" descr="A close up of a sign&#10;&#10;Description automatically generated">
                <a:extLst>
                  <a:ext uri="{FF2B5EF4-FFF2-40B4-BE49-F238E27FC236}">
                    <a16:creationId xmlns:a16="http://schemas.microsoft.com/office/drawing/2014/main" id="{ADE857C5-2F9D-497E-8326-0BED709C654D}"/>
                  </a:ext>
                </a:extLst>
              </p:cNvPr>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7131151" y="2861048"/>
                <a:ext cx="290940" cy="264741"/>
              </a:xfrm>
              <a:prstGeom prst="rect">
                <a:avLst/>
              </a:prstGeom>
              <a:noFill/>
              <a:ln>
                <a:noFill/>
              </a:ln>
            </p:spPr>
          </p:pic>
        </p:grpSp>
      </p:grpSp>
      <p:grpSp>
        <p:nvGrpSpPr>
          <p:cNvPr id="25" name="Group 24">
            <a:extLst>
              <a:ext uri="{FF2B5EF4-FFF2-40B4-BE49-F238E27FC236}">
                <a16:creationId xmlns:a16="http://schemas.microsoft.com/office/drawing/2014/main" id="{E5EAEC07-A691-D13E-76ED-9EB103F612F9}"/>
              </a:ext>
            </a:extLst>
          </p:cNvPr>
          <p:cNvGrpSpPr/>
          <p:nvPr/>
        </p:nvGrpSpPr>
        <p:grpSpPr>
          <a:xfrm>
            <a:off x="2873859" y="4262223"/>
            <a:ext cx="825867" cy="640960"/>
            <a:chOff x="2873859" y="4262223"/>
            <a:chExt cx="825867" cy="640960"/>
          </a:xfrm>
        </p:grpSpPr>
        <p:sp>
          <p:nvSpPr>
            <p:cNvPr id="292" name="Rectangle 291">
              <a:extLst>
                <a:ext uri="{FF2B5EF4-FFF2-40B4-BE49-F238E27FC236}">
                  <a16:creationId xmlns:a16="http://schemas.microsoft.com/office/drawing/2014/main" id="{5A1A2108-4975-4492-A71D-F7433B4D97B8}"/>
                </a:ext>
              </a:extLst>
            </p:cNvPr>
            <p:cNvSpPr/>
            <p:nvPr/>
          </p:nvSpPr>
          <p:spPr>
            <a:xfrm>
              <a:off x="2873859" y="4649267"/>
              <a:ext cx="825867" cy="253916"/>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FOXTROT</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23,24</a:t>
              </a:r>
              <a:endParaRPr kumimoji="0" lang="en-US" sz="900" b="0"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endParaRPr>
            </a:p>
          </p:txBody>
        </p:sp>
        <p:sp>
          <p:nvSpPr>
            <p:cNvPr id="294" name="Oval 293">
              <a:extLst>
                <a:ext uri="{FF2B5EF4-FFF2-40B4-BE49-F238E27FC236}">
                  <a16:creationId xmlns:a16="http://schemas.microsoft.com/office/drawing/2014/main" id="{43E598C2-2A1A-48E5-8C05-27F98DE8FC49}"/>
                </a:ext>
              </a:extLst>
            </p:cNvPr>
            <p:cNvSpPr/>
            <p:nvPr/>
          </p:nvSpPr>
          <p:spPr bwMode="gray">
            <a:xfrm>
              <a:off x="3072706" y="4262223"/>
              <a:ext cx="428172" cy="428171"/>
            </a:xfrm>
            <a:prstGeom prst="ellipse">
              <a:avLst/>
            </a:prstGeom>
            <a:solidFill>
              <a:schemeClr val="accent5">
                <a:lumMod val="60000"/>
                <a:lumOff val="40000"/>
              </a:schemeClr>
            </a:solidFill>
            <a:ln w="254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464545"/>
                </a:solidFill>
                <a:effectLst/>
                <a:uLnTx/>
                <a:uFillTx/>
                <a:latin typeface="Arial"/>
                <a:ea typeface="+mn-ea"/>
                <a:cs typeface="Arial"/>
              </a:endParaRPr>
            </a:p>
          </p:txBody>
        </p:sp>
      </p:grpSp>
      <p:grpSp>
        <p:nvGrpSpPr>
          <p:cNvPr id="296" name="Group 295">
            <a:extLst>
              <a:ext uri="{FF2B5EF4-FFF2-40B4-BE49-F238E27FC236}">
                <a16:creationId xmlns:a16="http://schemas.microsoft.com/office/drawing/2014/main" id="{0F7D2CC7-F2D7-4A80-A449-396FA7C9E174}"/>
              </a:ext>
            </a:extLst>
          </p:cNvPr>
          <p:cNvGrpSpPr/>
          <p:nvPr/>
        </p:nvGrpSpPr>
        <p:grpSpPr>
          <a:xfrm>
            <a:off x="1904226" y="2784240"/>
            <a:ext cx="837089" cy="557743"/>
            <a:chOff x="2533892" y="2883491"/>
            <a:chExt cx="837089" cy="557743"/>
          </a:xfrm>
        </p:grpSpPr>
        <p:sp>
          <p:nvSpPr>
            <p:cNvPr id="297" name="Rectangle 296">
              <a:extLst>
                <a:ext uri="{FF2B5EF4-FFF2-40B4-BE49-F238E27FC236}">
                  <a16:creationId xmlns:a16="http://schemas.microsoft.com/office/drawing/2014/main" id="{83133E29-B321-44F8-A47F-6AA11B23BF85}"/>
                </a:ext>
              </a:extLst>
            </p:cNvPr>
            <p:cNvSpPr/>
            <p:nvPr/>
          </p:nvSpPr>
          <p:spPr>
            <a:xfrm>
              <a:off x="2533892" y="3179624"/>
              <a:ext cx="837089" cy="261610"/>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ISIS-FXI</a:t>
              </a:r>
              <a:r>
                <a:rPr kumimoji="0" lang="en-US" sz="900" b="1" i="0" u="none" strike="noStrike" kern="1200" cap="none" spc="0" normalizeH="0" baseline="-25000" noProof="0">
                  <a:ln>
                    <a:noFill/>
                  </a:ln>
                  <a:solidFill>
                    <a:srgbClr val="464545"/>
                  </a:solidFill>
                  <a:effectLst/>
                  <a:uLnTx/>
                  <a:uFillTx/>
                  <a:latin typeface="Arial"/>
                  <a:ea typeface="Calibri" panose="020F0502020204030204" pitchFamily="34" charset="0"/>
                  <a:cs typeface="Times New Roman" panose="02020603050405020304" pitchFamily="18" charset="0"/>
                </a:rPr>
                <a:t>Rx</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12,13</a:t>
              </a:r>
              <a:endParaRPr kumimoji="0" lang="en-US" sz="900" b="0" i="0" u="none" strike="noStrike" kern="1200" cap="none" spc="0" normalizeH="0" baseline="-25000" noProof="0">
                <a:ln>
                  <a:noFill/>
                </a:ln>
                <a:solidFill>
                  <a:srgbClr val="464545"/>
                </a:solidFill>
                <a:effectLst/>
                <a:uLnTx/>
                <a:uFillTx/>
                <a:latin typeface="Arial"/>
                <a:ea typeface="Calibri" panose="020F0502020204030204" pitchFamily="34" charset="0"/>
                <a:cs typeface="Times New Roman" panose="02020603050405020304" pitchFamily="18" charset="0"/>
              </a:endParaRPr>
            </a:p>
          </p:txBody>
        </p:sp>
        <p:grpSp>
          <p:nvGrpSpPr>
            <p:cNvPr id="298" name="Group 297">
              <a:extLst>
                <a:ext uri="{FF2B5EF4-FFF2-40B4-BE49-F238E27FC236}">
                  <a16:creationId xmlns:a16="http://schemas.microsoft.com/office/drawing/2014/main" id="{B7A2AA67-7E3B-4CA4-A041-95FB92194110}"/>
                </a:ext>
              </a:extLst>
            </p:cNvPr>
            <p:cNvGrpSpPr/>
            <p:nvPr/>
          </p:nvGrpSpPr>
          <p:grpSpPr>
            <a:xfrm>
              <a:off x="2809712" y="2883491"/>
              <a:ext cx="285448" cy="285447"/>
              <a:chOff x="2809712" y="2690119"/>
              <a:chExt cx="285448" cy="285447"/>
            </a:xfrm>
          </p:grpSpPr>
          <p:sp>
            <p:nvSpPr>
              <p:cNvPr id="299" name="Oval 298">
                <a:extLst>
                  <a:ext uri="{FF2B5EF4-FFF2-40B4-BE49-F238E27FC236}">
                    <a16:creationId xmlns:a16="http://schemas.microsoft.com/office/drawing/2014/main" id="{B6315413-52EE-4E9E-AEAB-83C1C8901A07}"/>
                  </a:ext>
                </a:extLst>
              </p:cNvPr>
              <p:cNvSpPr/>
              <p:nvPr/>
            </p:nvSpPr>
            <p:spPr bwMode="gray">
              <a:xfrm>
                <a:off x="2809712" y="2690119"/>
                <a:ext cx="285448" cy="285447"/>
              </a:xfrm>
              <a:prstGeom prst="ellipse">
                <a:avLst/>
              </a:prstGeom>
              <a:solidFill>
                <a:schemeClr val="bg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pic>
            <p:nvPicPr>
              <p:cNvPr id="300" name="Graphic 299" descr="DNA">
                <a:extLst>
                  <a:ext uri="{FF2B5EF4-FFF2-40B4-BE49-F238E27FC236}">
                    <a16:creationId xmlns:a16="http://schemas.microsoft.com/office/drawing/2014/main" id="{216678E8-B550-4475-B75C-B170DF3F9F7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376528">
                <a:off x="2854392" y="2738711"/>
                <a:ext cx="182672" cy="176871"/>
              </a:xfrm>
              <a:prstGeom prst="rect">
                <a:avLst/>
              </a:prstGeom>
            </p:spPr>
          </p:pic>
        </p:grpSp>
      </p:grpSp>
      <p:sp>
        <p:nvSpPr>
          <p:cNvPr id="130" name="Footer Placeholder 11">
            <a:extLst>
              <a:ext uri="{FF2B5EF4-FFF2-40B4-BE49-F238E27FC236}">
                <a16:creationId xmlns:a16="http://schemas.microsoft.com/office/drawing/2014/main" id="{8B1C50F2-7C1B-4D94-BF09-C0A8CF307B03}"/>
              </a:ext>
            </a:extLst>
          </p:cNvPr>
          <p:cNvSpPr txBox="1">
            <a:spLocks/>
          </p:cNvSpPr>
          <p:nvPr/>
        </p:nvSpPr>
        <p:spPr bwMode="gray">
          <a:xfrm>
            <a:off x="981948" y="112487"/>
            <a:ext cx="11103371" cy="448782"/>
          </a:xfrm>
          <a:prstGeom prst="rect">
            <a:avLst/>
          </a:prstGeom>
        </p:spPr>
        <p:txBody>
          <a:bodyPr vert="horz" lIns="72000" tIns="0" rIns="0" bIns="0" rtlCol="0" anchor="t" anchorCtr="0">
            <a:noAutofit/>
          </a:bodyPr>
          <a:lstStyle>
            <a:defPPr>
              <a:defRPr lang="en-US"/>
            </a:defPPr>
            <a:lvl1pPr marL="0" algn="l" defTabSz="914400" rtl="0" eaLnBrk="1" latinLnBrk="0" hangingPunct="1">
              <a:defRPr sz="800" kern="1200">
                <a:solidFill>
                  <a:schemeClr val="bg1"/>
                </a:solidFill>
                <a:latin typeface="+mn-lt"/>
                <a:ea typeface="+mn-ea"/>
                <a:cs typeface="+mn-cs"/>
              </a:defRPr>
            </a:lvl1pPr>
            <a:lvl2pPr marL="0" indent="0" algn="l" defTabSz="914400" rtl="0" eaLnBrk="1" latinLnBrk="0" hangingPunct="1">
              <a:defRPr sz="700" kern="1200">
                <a:solidFill>
                  <a:schemeClr val="accent1"/>
                </a:solidFill>
                <a:latin typeface="+mn-lt"/>
                <a:ea typeface="+mn-ea"/>
                <a:cs typeface="+mn-cs"/>
              </a:defRPr>
            </a:lvl2pPr>
            <a:lvl3pPr marL="0" indent="0" algn="l" defTabSz="914400" rtl="0" eaLnBrk="1" latinLnBrk="0" hangingPunct="1">
              <a:defRPr sz="700" kern="1200">
                <a:solidFill>
                  <a:schemeClr val="accent1"/>
                </a:solidFill>
                <a:latin typeface="+mn-lt"/>
                <a:ea typeface="+mn-ea"/>
                <a:cs typeface="+mn-cs"/>
              </a:defRPr>
            </a:lvl3pPr>
            <a:lvl4pPr marL="0" indent="0" algn="l" defTabSz="914400" rtl="0" eaLnBrk="1" latinLnBrk="0" hangingPunct="1">
              <a:defRPr sz="700" kern="1200">
                <a:solidFill>
                  <a:schemeClr val="accent1"/>
                </a:solidFill>
                <a:latin typeface="+mn-lt"/>
                <a:ea typeface="+mn-ea"/>
                <a:cs typeface="+mn-cs"/>
              </a:defRPr>
            </a:lvl4pPr>
            <a:lvl5pPr marL="0" indent="0" algn="l" defTabSz="914400" rtl="0" eaLnBrk="1" latinLnBrk="0" hangingPunct="1">
              <a:defRPr sz="700" kern="1200">
                <a:solidFill>
                  <a:schemeClr val="accent1"/>
                </a:solidFill>
                <a:latin typeface="+mn-lt"/>
                <a:ea typeface="+mn-ea"/>
                <a:cs typeface="+mn-cs"/>
              </a:defRPr>
            </a:lvl5pPr>
            <a:lvl6pPr marL="0" indent="0" algn="l" defTabSz="914400" rtl="0" eaLnBrk="1" latinLnBrk="0" hangingPunct="1">
              <a:tabLst/>
              <a:defRPr sz="700" kern="1200">
                <a:solidFill>
                  <a:schemeClr val="accent1"/>
                </a:solidFill>
                <a:latin typeface="+mn-lt"/>
                <a:ea typeface="+mn-ea"/>
                <a:cs typeface="+mn-cs"/>
              </a:defRPr>
            </a:lvl6pPr>
            <a:lvl7pPr marL="0" indent="0" algn="l" defTabSz="914400" rtl="0" eaLnBrk="1" latinLnBrk="0" hangingPunct="1">
              <a:tabLst/>
              <a:defRPr sz="700" kern="1200">
                <a:solidFill>
                  <a:schemeClr val="accent1"/>
                </a:solidFill>
                <a:latin typeface="+mn-lt"/>
                <a:ea typeface="+mn-ea"/>
                <a:cs typeface="+mn-cs"/>
              </a:defRPr>
            </a:lvl7pPr>
            <a:lvl8pPr marL="0" indent="0" algn="l" defTabSz="914400" rtl="0" eaLnBrk="1" latinLnBrk="0" hangingPunct="1">
              <a:defRPr sz="700" kern="1200">
                <a:solidFill>
                  <a:schemeClr val="accent1"/>
                </a:solidFill>
                <a:latin typeface="+mn-lt"/>
                <a:ea typeface="+mn-ea"/>
                <a:cs typeface="+mn-cs"/>
              </a:defRPr>
            </a:lvl8pPr>
            <a:lvl9pPr marL="0" indent="0" algn="l" defTabSz="914400" rtl="0" eaLnBrk="1" latinLnBrk="0" hangingPunct="1">
              <a:defRPr sz="700" kern="1200">
                <a:solidFill>
                  <a:schemeClr val="accen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grpSp>
        <p:nvGrpSpPr>
          <p:cNvPr id="136" name="Group 135">
            <a:extLst>
              <a:ext uri="{FF2B5EF4-FFF2-40B4-BE49-F238E27FC236}">
                <a16:creationId xmlns:a16="http://schemas.microsoft.com/office/drawing/2014/main" id="{A0083A96-8D94-4E78-920A-5350CEC40E7E}"/>
              </a:ext>
            </a:extLst>
          </p:cNvPr>
          <p:cNvGrpSpPr/>
          <p:nvPr/>
        </p:nvGrpSpPr>
        <p:grpSpPr>
          <a:xfrm>
            <a:off x="7109605" y="2016679"/>
            <a:ext cx="1772186" cy="540000"/>
            <a:chOff x="5482296" y="1681502"/>
            <a:chExt cx="1887662" cy="607516"/>
          </a:xfrm>
        </p:grpSpPr>
        <p:grpSp>
          <p:nvGrpSpPr>
            <p:cNvPr id="137" name="Group 136">
              <a:extLst>
                <a:ext uri="{FF2B5EF4-FFF2-40B4-BE49-F238E27FC236}">
                  <a16:creationId xmlns:a16="http://schemas.microsoft.com/office/drawing/2014/main" id="{5630701B-4034-4986-B0FC-4A78EDA17DE3}"/>
                </a:ext>
              </a:extLst>
            </p:cNvPr>
            <p:cNvGrpSpPr/>
            <p:nvPr/>
          </p:nvGrpSpPr>
          <p:grpSpPr>
            <a:xfrm>
              <a:off x="6794771" y="1681502"/>
              <a:ext cx="575187" cy="607516"/>
              <a:chOff x="6794769" y="1783099"/>
              <a:chExt cx="575187" cy="607515"/>
            </a:xfrm>
          </p:grpSpPr>
          <p:sp>
            <p:nvSpPr>
              <p:cNvPr id="139" name="Oval 138">
                <a:extLst>
                  <a:ext uri="{FF2B5EF4-FFF2-40B4-BE49-F238E27FC236}">
                    <a16:creationId xmlns:a16="http://schemas.microsoft.com/office/drawing/2014/main" id="{0EDDE2EA-1C84-4E18-970F-2625D85CEB2C}"/>
                  </a:ext>
                </a:extLst>
              </p:cNvPr>
              <p:cNvSpPr>
                <a:spLocks/>
              </p:cNvSpPr>
              <p:nvPr/>
            </p:nvSpPr>
            <p:spPr bwMode="gray">
              <a:xfrm>
                <a:off x="6794769" y="1783099"/>
                <a:ext cx="575187" cy="607515"/>
              </a:xfrm>
              <a:prstGeom prst="ellipse">
                <a:avLst/>
              </a:prstGeom>
              <a:solidFill>
                <a:schemeClr val="bg2">
                  <a:lumMod val="20000"/>
                  <a:lumOff val="8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pic>
            <p:nvPicPr>
              <p:cNvPr id="140" name="Graphic 139" descr="Network">
                <a:extLst>
                  <a:ext uri="{FF2B5EF4-FFF2-40B4-BE49-F238E27FC236}">
                    <a16:creationId xmlns:a16="http://schemas.microsoft.com/office/drawing/2014/main" id="{003B3D4B-FF2E-423F-8338-5BF696DD950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00955" y="1897414"/>
                <a:ext cx="362821" cy="362817"/>
              </a:xfrm>
              <a:prstGeom prst="rect">
                <a:avLst/>
              </a:prstGeom>
            </p:spPr>
          </p:pic>
        </p:grpSp>
        <p:sp>
          <p:nvSpPr>
            <p:cNvPr id="138" name="Rectangle 137">
              <a:extLst>
                <a:ext uri="{FF2B5EF4-FFF2-40B4-BE49-F238E27FC236}">
                  <a16:creationId xmlns:a16="http://schemas.microsoft.com/office/drawing/2014/main" id="{BA2E254F-5175-462C-B99B-9159EC481ADF}"/>
                </a:ext>
              </a:extLst>
            </p:cNvPr>
            <p:cNvSpPr/>
            <p:nvPr/>
          </p:nvSpPr>
          <p:spPr>
            <a:xfrm>
              <a:off x="5482296" y="1708074"/>
              <a:ext cx="1329210" cy="253917"/>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OCEANIC-STROKE</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10</a:t>
              </a:r>
            </a:p>
          </p:txBody>
        </p:sp>
      </p:grpSp>
      <p:grpSp>
        <p:nvGrpSpPr>
          <p:cNvPr id="141" name="Group 140">
            <a:extLst>
              <a:ext uri="{FF2B5EF4-FFF2-40B4-BE49-F238E27FC236}">
                <a16:creationId xmlns:a16="http://schemas.microsoft.com/office/drawing/2014/main" id="{A8C69999-9CA2-4E65-A3C0-DF4B1B2802B0}"/>
              </a:ext>
            </a:extLst>
          </p:cNvPr>
          <p:cNvGrpSpPr/>
          <p:nvPr/>
        </p:nvGrpSpPr>
        <p:grpSpPr>
          <a:xfrm>
            <a:off x="8030845" y="1121389"/>
            <a:ext cx="1114136" cy="773122"/>
            <a:chOff x="6451723" y="1581250"/>
            <a:chExt cx="1329210" cy="889145"/>
          </a:xfrm>
        </p:grpSpPr>
        <p:grpSp>
          <p:nvGrpSpPr>
            <p:cNvPr id="142" name="Group 141">
              <a:extLst>
                <a:ext uri="{FF2B5EF4-FFF2-40B4-BE49-F238E27FC236}">
                  <a16:creationId xmlns:a16="http://schemas.microsoft.com/office/drawing/2014/main" id="{068A113A-2493-4EDC-9E76-C24EF88B9837}"/>
                </a:ext>
              </a:extLst>
            </p:cNvPr>
            <p:cNvGrpSpPr/>
            <p:nvPr/>
          </p:nvGrpSpPr>
          <p:grpSpPr>
            <a:xfrm>
              <a:off x="6794207" y="1581250"/>
              <a:ext cx="644242" cy="621041"/>
              <a:chOff x="6794207" y="1682848"/>
              <a:chExt cx="644242" cy="621040"/>
            </a:xfrm>
          </p:grpSpPr>
          <p:sp>
            <p:nvSpPr>
              <p:cNvPr id="144" name="Oval 143">
                <a:extLst>
                  <a:ext uri="{FF2B5EF4-FFF2-40B4-BE49-F238E27FC236}">
                    <a16:creationId xmlns:a16="http://schemas.microsoft.com/office/drawing/2014/main" id="{AFD26264-D9A1-4CB8-A1EB-B6AE35CBDD91}"/>
                  </a:ext>
                </a:extLst>
              </p:cNvPr>
              <p:cNvSpPr>
                <a:spLocks/>
              </p:cNvSpPr>
              <p:nvPr/>
            </p:nvSpPr>
            <p:spPr bwMode="gray">
              <a:xfrm>
                <a:off x="6794207" y="1682848"/>
                <a:ext cx="644242" cy="621040"/>
              </a:xfrm>
              <a:prstGeom prst="ellipse">
                <a:avLst/>
              </a:prstGeom>
              <a:solidFill>
                <a:schemeClr val="accent5">
                  <a:lumMod val="60000"/>
                  <a:lumOff val="4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pic>
            <p:nvPicPr>
              <p:cNvPr id="145" name="Graphic 144" descr="Network">
                <a:extLst>
                  <a:ext uri="{FF2B5EF4-FFF2-40B4-BE49-F238E27FC236}">
                    <a16:creationId xmlns:a16="http://schemas.microsoft.com/office/drawing/2014/main" id="{82DEC7B9-B197-47A5-B9B2-3190297C15F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41799" y="1832810"/>
                <a:ext cx="321120" cy="321116"/>
              </a:xfrm>
              <a:prstGeom prst="rect">
                <a:avLst/>
              </a:prstGeom>
            </p:spPr>
          </p:pic>
        </p:grpSp>
        <p:sp>
          <p:nvSpPr>
            <p:cNvPr id="143" name="Rectangle 142">
              <a:extLst>
                <a:ext uri="{FF2B5EF4-FFF2-40B4-BE49-F238E27FC236}">
                  <a16:creationId xmlns:a16="http://schemas.microsoft.com/office/drawing/2014/main" id="{177823FE-2566-4049-BFC3-926423A43F57}"/>
                </a:ext>
              </a:extLst>
            </p:cNvPr>
            <p:cNvSpPr/>
            <p:nvPr/>
          </p:nvSpPr>
          <p:spPr>
            <a:xfrm>
              <a:off x="6451723" y="2216480"/>
              <a:ext cx="1329210" cy="253915"/>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OCEANIC-AF</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4</a:t>
              </a:r>
              <a:endParaRPr kumimoji="0" lang="en-US" sz="900" b="0"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69198914-000B-4115-8BE2-B725B6B3D257}"/>
              </a:ext>
            </a:extLst>
          </p:cNvPr>
          <p:cNvGrpSpPr/>
          <p:nvPr/>
        </p:nvGrpSpPr>
        <p:grpSpPr>
          <a:xfrm>
            <a:off x="7200139" y="5021485"/>
            <a:ext cx="1504882" cy="540000"/>
            <a:chOff x="9423206" y="4275341"/>
            <a:chExt cx="1504882" cy="540000"/>
          </a:xfrm>
        </p:grpSpPr>
        <p:grpSp>
          <p:nvGrpSpPr>
            <p:cNvPr id="151" name="Group 150">
              <a:extLst>
                <a:ext uri="{FF2B5EF4-FFF2-40B4-BE49-F238E27FC236}">
                  <a16:creationId xmlns:a16="http://schemas.microsoft.com/office/drawing/2014/main" id="{C3073F44-301D-43EB-8C3A-193631597B8D}"/>
                </a:ext>
              </a:extLst>
            </p:cNvPr>
            <p:cNvGrpSpPr/>
            <p:nvPr/>
          </p:nvGrpSpPr>
          <p:grpSpPr>
            <a:xfrm>
              <a:off x="9423206" y="4275341"/>
              <a:ext cx="1504882" cy="540000"/>
              <a:chOff x="6556059" y="1809742"/>
              <a:chExt cx="1504882" cy="540000"/>
            </a:xfrm>
          </p:grpSpPr>
          <p:sp>
            <p:nvSpPr>
              <p:cNvPr id="154" name="Oval 153">
                <a:extLst>
                  <a:ext uri="{FF2B5EF4-FFF2-40B4-BE49-F238E27FC236}">
                    <a16:creationId xmlns:a16="http://schemas.microsoft.com/office/drawing/2014/main" id="{89C0DC2D-FE63-44A3-8AE6-E011C9F1FDA2}"/>
                  </a:ext>
                </a:extLst>
              </p:cNvPr>
              <p:cNvSpPr>
                <a:spLocks/>
              </p:cNvSpPr>
              <p:nvPr/>
            </p:nvSpPr>
            <p:spPr bwMode="gray">
              <a:xfrm>
                <a:off x="6556059" y="1809742"/>
                <a:ext cx="540000" cy="540000"/>
              </a:xfrm>
              <a:prstGeom prst="ellipse">
                <a:avLst/>
              </a:prstGeom>
              <a:solidFill>
                <a:schemeClr val="accent5">
                  <a:lumMod val="60000"/>
                  <a:lumOff val="4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sp>
            <p:nvSpPr>
              <p:cNvPr id="153" name="Rectangle 152">
                <a:extLst>
                  <a:ext uri="{FF2B5EF4-FFF2-40B4-BE49-F238E27FC236}">
                    <a16:creationId xmlns:a16="http://schemas.microsoft.com/office/drawing/2014/main" id="{24B06EB2-32B1-4B99-816F-C43FA5B2F17E}"/>
                  </a:ext>
                </a:extLst>
              </p:cNvPr>
              <p:cNvSpPr/>
              <p:nvPr/>
            </p:nvSpPr>
            <p:spPr>
              <a:xfrm>
                <a:off x="6731731" y="2042314"/>
                <a:ext cx="1329210" cy="253916"/>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ASTER</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#,29</a:t>
                </a:r>
              </a:p>
            </p:txBody>
          </p:sp>
        </p:grpSp>
        <p:pic>
          <p:nvPicPr>
            <p:cNvPr id="156" name="Picture 155" descr="A close up of a sign&#10;&#10;Description automatically generated">
              <a:extLst>
                <a:ext uri="{FF2B5EF4-FFF2-40B4-BE49-F238E27FC236}">
                  <a16:creationId xmlns:a16="http://schemas.microsoft.com/office/drawing/2014/main" id="{86BB02C0-9E36-4819-AC5D-592CF417F6E5}"/>
                </a:ext>
              </a:extLst>
            </p:cNvPr>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9511257" y="4379776"/>
              <a:ext cx="363899" cy="331130"/>
            </a:xfrm>
            <a:prstGeom prst="rect">
              <a:avLst/>
            </a:prstGeom>
            <a:noFill/>
            <a:ln>
              <a:noFill/>
            </a:ln>
          </p:spPr>
        </p:pic>
      </p:grpSp>
      <p:grpSp>
        <p:nvGrpSpPr>
          <p:cNvPr id="251" name="Group 250">
            <a:extLst>
              <a:ext uri="{FF2B5EF4-FFF2-40B4-BE49-F238E27FC236}">
                <a16:creationId xmlns:a16="http://schemas.microsoft.com/office/drawing/2014/main" id="{CA2EF463-4D74-4288-906A-DFC1F0C7874E}"/>
              </a:ext>
            </a:extLst>
          </p:cNvPr>
          <p:cNvGrpSpPr/>
          <p:nvPr/>
        </p:nvGrpSpPr>
        <p:grpSpPr>
          <a:xfrm>
            <a:off x="10003431" y="5011882"/>
            <a:ext cx="1077538" cy="496091"/>
            <a:chOff x="9058826" y="5169885"/>
            <a:chExt cx="1077538" cy="496091"/>
          </a:xfrm>
        </p:grpSpPr>
        <p:sp>
          <p:nvSpPr>
            <p:cNvPr id="252" name="Rectangle 251">
              <a:extLst>
                <a:ext uri="{FF2B5EF4-FFF2-40B4-BE49-F238E27FC236}">
                  <a16:creationId xmlns:a16="http://schemas.microsoft.com/office/drawing/2014/main" id="{8E37E104-8A66-4DD7-A16E-2319FB19AC96}"/>
                </a:ext>
              </a:extLst>
            </p:cNvPr>
            <p:cNvSpPr/>
            <p:nvPr/>
          </p:nvSpPr>
          <p:spPr>
            <a:xfrm>
              <a:off x="9058826" y="5404366"/>
              <a:ext cx="1077538" cy="261610"/>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Xisomab 3G3</a:t>
              </a:r>
              <a:r>
                <a:rPr kumimoji="0" lang="en-US" sz="800" b="0" i="0" u="none" strike="noStrike" kern="1200" cap="none" spc="0" normalizeH="0" baseline="30000" noProof="0">
                  <a:ln>
                    <a:noFill/>
                  </a:ln>
                  <a:solidFill>
                    <a:srgbClr val="464545"/>
                  </a:solidFill>
                  <a:effectLst/>
                  <a:uLnTx/>
                  <a:uFillTx/>
                  <a:latin typeface="Arial"/>
                  <a:ea typeface="+mn-ea"/>
                  <a:cs typeface="Arial"/>
                </a:rPr>
                <a:t>§,</a:t>
              </a:r>
              <a:r>
                <a:rPr kumimoji="0" lang="en-US" sz="900" b="0" i="0" u="none" strike="noStrike" kern="1200" cap="none" spc="0" normalizeH="0" baseline="30000" noProof="0">
                  <a:ln>
                    <a:noFill/>
                  </a:ln>
                  <a:solidFill>
                    <a:srgbClr val="464545"/>
                  </a:solidFill>
                  <a:effectLst/>
                  <a:uLnTx/>
                  <a:uFillTx/>
                  <a:latin typeface="Arial"/>
                  <a:ea typeface="+mn-ea"/>
                  <a:cs typeface="Times New Roman" panose="02020603050405020304" pitchFamily="18" charset="0"/>
                </a:rPr>
                <a:t>31</a:t>
              </a:r>
              <a:endParaRPr kumimoji="0" lang="en-US" sz="900" b="0"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endParaRPr>
            </a:p>
          </p:txBody>
        </p:sp>
        <p:grpSp>
          <p:nvGrpSpPr>
            <p:cNvPr id="253" name="Group 252">
              <a:extLst>
                <a:ext uri="{FF2B5EF4-FFF2-40B4-BE49-F238E27FC236}">
                  <a16:creationId xmlns:a16="http://schemas.microsoft.com/office/drawing/2014/main" id="{CEE9085E-92A1-4814-B6BE-3A49555E4CC8}"/>
                </a:ext>
              </a:extLst>
            </p:cNvPr>
            <p:cNvGrpSpPr/>
            <p:nvPr/>
          </p:nvGrpSpPr>
          <p:grpSpPr>
            <a:xfrm>
              <a:off x="9454871" y="5169885"/>
              <a:ext cx="285448" cy="285447"/>
              <a:chOff x="9454871" y="5207985"/>
              <a:chExt cx="285448" cy="285447"/>
            </a:xfrm>
          </p:grpSpPr>
          <p:sp>
            <p:nvSpPr>
              <p:cNvPr id="254" name="Oval 253">
                <a:extLst>
                  <a:ext uri="{FF2B5EF4-FFF2-40B4-BE49-F238E27FC236}">
                    <a16:creationId xmlns:a16="http://schemas.microsoft.com/office/drawing/2014/main" id="{68EF362C-D291-49A5-A8AF-C3BE39826A17}"/>
                  </a:ext>
                </a:extLst>
              </p:cNvPr>
              <p:cNvSpPr>
                <a:spLocks/>
              </p:cNvSpPr>
              <p:nvPr/>
            </p:nvSpPr>
            <p:spPr bwMode="gray">
              <a:xfrm>
                <a:off x="9454871" y="5207985"/>
                <a:ext cx="285448" cy="285447"/>
              </a:xfrm>
              <a:prstGeom prst="ellipse">
                <a:avLst/>
              </a:prstGeom>
              <a:solidFill>
                <a:schemeClr val="accent4"/>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pic>
            <p:nvPicPr>
              <p:cNvPr id="255" name="Picture 254" descr="A close up of a sign&#10;&#10;Description automatically generated">
                <a:extLst>
                  <a:ext uri="{FF2B5EF4-FFF2-40B4-BE49-F238E27FC236}">
                    <a16:creationId xmlns:a16="http://schemas.microsoft.com/office/drawing/2014/main" id="{0F61CA56-BEAF-4558-9F3D-1A7C3F12D915}"/>
                  </a:ext>
                </a:extLst>
              </p:cNvPr>
              <p:cNvPicPr>
                <a:picLocks noChangeAspect="1"/>
              </p:cNvPicPr>
              <p:nvPr/>
            </p:nvPicPr>
            <p:blipFill>
              <a:blip r:embed="rId5" cstate="screen">
                <a:biLevel thresh="50000"/>
                <a:extLst>
                  <a:ext uri="{28A0092B-C50C-407E-A947-70E740481C1C}">
                    <a14:useLocalDpi xmlns:a14="http://schemas.microsoft.com/office/drawing/2010/main"/>
                  </a:ext>
                </a:extLst>
              </a:blip>
              <a:stretch>
                <a:fillRect/>
              </a:stretch>
            </p:blipFill>
            <p:spPr>
              <a:xfrm>
                <a:off x="9505527" y="5267996"/>
                <a:ext cx="184137" cy="167556"/>
              </a:xfrm>
              <a:prstGeom prst="rect">
                <a:avLst/>
              </a:prstGeom>
              <a:noFill/>
              <a:ln>
                <a:noFill/>
              </a:ln>
            </p:spPr>
          </p:pic>
        </p:grpSp>
      </p:grpSp>
      <p:grpSp>
        <p:nvGrpSpPr>
          <p:cNvPr id="149" name="Group 148">
            <a:extLst>
              <a:ext uri="{FF2B5EF4-FFF2-40B4-BE49-F238E27FC236}">
                <a16:creationId xmlns:a16="http://schemas.microsoft.com/office/drawing/2014/main" id="{71FEEC4C-9967-4A1E-AD9F-9D5271E730B1}"/>
              </a:ext>
            </a:extLst>
          </p:cNvPr>
          <p:cNvGrpSpPr/>
          <p:nvPr/>
        </p:nvGrpSpPr>
        <p:grpSpPr>
          <a:xfrm>
            <a:off x="8965767" y="2007679"/>
            <a:ext cx="1766400" cy="540000"/>
            <a:chOff x="7079071" y="1662168"/>
            <a:chExt cx="1881499" cy="607516"/>
          </a:xfrm>
        </p:grpSpPr>
        <p:grpSp>
          <p:nvGrpSpPr>
            <p:cNvPr id="150" name="Group 149">
              <a:extLst>
                <a:ext uri="{FF2B5EF4-FFF2-40B4-BE49-F238E27FC236}">
                  <a16:creationId xmlns:a16="http://schemas.microsoft.com/office/drawing/2014/main" id="{04391FFF-165A-4B53-A6C0-1A2AD79F394E}"/>
                </a:ext>
              </a:extLst>
            </p:cNvPr>
            <p:cNvGrpSpPr/>
            <p:nvPr/>
          </p:nvGrpSpPr>
          <p:grpSpPr>
            <a:xfrm>
              <a:off x="7079071" y="1662168"/>
              <a:ext cx="575186" cy="607516"/>
              <a:chOff x="7079073" y="1763765"/>
              <a:chExt cx="575187" cy="607515"/>
            </a:xfrm>
          </p:grpSpPr>
          <p:sp>
            <p:nvSpPr>
              <p:cNvPr id="155" name="Oval 154">
                <a:extLst>
                  <a:ext uri="{FF2B5EF4-FFF2-40B4-BE49-F238E27FC236}">
                    <a16:creationId xmlns:a16="http://schemas.microsoft.com/office/drawing/2014/main" id="{308D0EA0-EDAD-4D82-A100-95A0D60A5CE0}"/>
                  </a:ext>
                </a:extLst>
              </p:cNvPr>
              <p:cNvSpPr>
                <a:spLocks/>
              </p:cNvSpPr>
              <p:nvPr/>
            </p:nvSpPr>
            <p:spPr bwMode="gray">
              <a:xfrm>
                <a:off x="7079073" y="1763765"/>
                <a:ext cx="575187" cy="607515"/>
              </a:xfrm>
              <a:prstGeom prst="ellipse">
                <a:avLst/>
              </a:prstGeom>
              <a:solidFill>
                <a:schemeClr val="bg2">
                  <a:lumMod val="20000"/>
                  <a:lumOff val="8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pic>
            <p:nvPicPr>
              <p:cNvPr id="157" name="Graphic 156" descr="Network">
                <a:extLst>
                  <a:ext uri="{FF2B5EF4-FFF2-40B4-BE49-F238E27FC236}">
                    <a16:creationId xmlns:a16="http://schemas.microsoft.com/office/drawing/2014/main" id="{9AA530A2-3D4B-4ABF-ABDA-84DA0B72592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85256" y="1872718"/>
                <a:ext cx="362821" cy="362817"/>
              </a:xfrm>
              <a:prstGeom prst="rect">
                <a:avLst/>
              </a:prstGeom>
            </p:spPr>
          </p:pic>
        </p:grpSp>
        <p:sp>
          <p:nvSpPr>
            <p:cNvPr id="152" name="Rectangle 151">
              <a:extLst>
                <a:ext uri="{FF2B5EF4-FFF2-40B4-BE49-F238E27FC236}">
                  <a16:creationId xmlns:a16="http://schemas.microsoft.com/office/drawing/2014/main" id="{AAE7F897-4587-4B2A-91F0-E947E5708E39}"/>
                </a:ext>
              </a:extLst>
            </p:cNvPr>
            <p:cNvSpPr/>
            <p:nvPr/>
          </p:nvSpPr>
          <p:spPr>
            <a:xfrm>
              <a:off x="7631360" y="1706197"/>
              <a:ext cx="1329210" cy="253917"/>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LIBREXIA-STROKE</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11</a:t>
              </a:r>
            </a:p>
          </p:txBody>
        </p:sp>
      </p:grpSp>
      <p:grpSp>
        <p:nvGrpSpPr>
          <p:cNvPr id="159" name="Group 158">
            <a:extLst>
              <a:ext uri="{FF2B5EF4-FFF2-40B4-BE49-F238E27FC236}">
                <a16:creationId xmlns:a16="http://schemas.microsoft.com/office/drawing/2014/main" id="{C3561CC4-5DC2-4DFA-AD0D-630433B7BCAC}"/>
              </a:ext>
            </a:extLst>
          </p:cNvPr>
          <p:cNvGrpSpPr/>
          <p:nvPr/>
        </p:nvGrpSpPr>
        <p:grpSpPr>
          <a:xfrm>
            <a:off x="8876095" y="1129824"/>
            <a:ext cx="1159878" cy="733588"/>
            <a:chOff x="6411407" y="1581876"/>
            <a:chExt cx="1329210" cy="868524"/>
          </a:xfrm>
        </p:grpSpPr>
        <p:grpSp>
          <p:nvGrpSpPr>
            <p:cNvPr id="160" name="Group 159">
              <a:extLst>
                <a:ext uri="{FF2B5EF4-FFF2-40B4-BE49-F238E27FC236}">
                  <a16:creationId xmlns:a16="http://schemas.microsoft.com/office/drawing/2014/main" id="{5B3CEE8F-D696-4069-8390-7AE83049DE97}"/>
                </a:ext>
              </a:extLst>
            </p:cNvPr>
            <p:cNvGrpSpPr/>
            <p:nvPr/>
          </p:nvGrpSpPr>
          <p:grpSpPr>
            <a:xfrm>
              <a:off x="6784214" y="1581876"/>
              <a:ext cx="618835" cy="639327"/>
              <a:chOff x="6784214" y="1683476"/>
              <a:chExt cx="618835" cy="639328"/>
            </a:xfrm>
          </p:grpSpPr>
          <p:sp>
            <p:nvSpPr>
              <p:cNvPr id="167" name="Oval 166">
                <a:extLst>
                  <a:ext uri="{FF2B5EF4-FFF2-40B4-BE49-F238E27FC236}">
                    <a16:creationId xmlns:a16="http://schemas.microsoft.com/office/drawing/2014/main" id="{058BDA4E-81C2-4B19-93D2-1393C762DCEB}"/>
                  </a:ext>
                </a:extLst>
              </p:cNvPr>
              <p:cNvSpPr>
                <a:spLocks/>
              </p:cNvSpPr>
              <p:nvPr/>
            </p:nvSpPr>
            <p:spPr bwMode="gray">
              <a:xfrm>
                <a:off x="6784214" y="1683476"/>
                <a:ext cx="618835" cy="639328"/>
              </a:xfrm>
              <a:prstGeom prst="ellipse">
                <a:avLst/>
              </a:prstGeom>
              <a:solidFill>
                <a:schemeClr val="accent5">
                  <a:lumMod val="60000"/>
                  <a:lumOff val="4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pic>
            <p:nvPicPr>
              <p:cNvPr id="168" name="Graphic 167" descr="Network">
                <a:extLst>
                  <a:ext uri="{FF2B5EF4-FFF2-40B4-BE49-F238E27FC236}">
                    <a16:creationId xmlns:a16="http://schemas.microsoft.com/office/drawing/2014/main" id="{C746B682-574E-4B31-BF01-19790997FE2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33071" y="1842582"/>
                <a:ext cx="321120" cy="321116"/>
              </a:xfrm>
              <a:prstGeom prst="rect">
                <a:avLst/>
              </a:prstGeom>
            </p:spPr>
          </p:pic>
        </p:grpSp>
        <p:sp>
          <p:nvSpPr>
            <p:cNvPr id="166" name="Rectangle 165">
              <a:extLst>
                <a:ext uri="{FF2B5EF4-FFF2-40B4-BE49-F238E27FC236}">
                  <a16:creationId xmlns:a16="http://schemas.microsoft.com/office/drawing/2014/main" id="{1EA52664-C9B0-46ED-8B73-A76BD3BE2FBA}"/>
                </a:ext>
              </a:extLst>
            </p:cNvPr>
            <p:cNvSpPr/>
            <p:nvPr/>
          </p:nvSpPr>
          <p:spPr>
            <a:xfrm>
              <a:off x="6411407" y="2196484"/>
              <a:ext cx="1329210" cy="253916"/>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LIBREXIA-AF</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5</a:t>
              </a:r>
              <a:endParaRPr kumimoji="0" lang="en-US" sz="900" b="0"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D04A6F70-F1C6-6F2F-4D86-BF840C76E369}"/>
              </a:ext>
            </a:extLst>
          </p:cNvPr>
          <p:cNvGrpSpPr/>
          <p:nvPr/>
        </p:nvGrpSpPr>
        <p:grpSpPr>
          <a:xfrm>
            <a:off x="9735051" y="1158395"/>
            <a:ext cx="1159878" cy="703942"/>
            <a:chOff x="9681884" y="197481"/>
            <a:chExt cx="1159878" cy="703942"/>
          </a:xfrm>
        </p:grpSpPr>
        <p:sp>
          <p:nvSpPr>
            <p:cNvPr id="7" name="Oval 6">
              <a:extLst>
                <a:ext uri="{FF2B5EF4-FFF2-40B4-BE49-F238E27FC236}">
                  <a16:creationId xmlns:a16="http://schemas.microsoft.com/office/drawing/2014/main" id="{3F5E169C-6FF2-D811-D752-98B61902DAB7}"/>
                </a:ext>
              </a:extLst>
            </p:cNvPr>
            <p:cNvSpPr>
              <a:spLocks/>
            </p:cNvSpPr>
            <p:nvPr/>
          </p:nvSpPr>
          <p:spPr bwMode="gray">
            <a:xfrm>
              <a:off x="9993379" y="197481"/>
              <a:ext cx="540000" cy="540000"/>
            </a:xfrm>
            <a:prstGeom prst="ellipse">
              <a:avLst/>
            </a:prstGeom>
            <a:solidFill>
              <a:schemeClr val="bg2">
                <a:lumMod val="20000"/>
                <a:lumOff val="8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sp>
          <p:nvSpPr>
            <p:cNvPr id="6" name="Rectangle 5">
              <a:extLst>
                <a:ext uri="{FF2B5EF4-FFF2-40B4-BE49-F238E27FC236}">
                  <a16:creationId xmlns:a16="http://schemas.microsoft.com/office/drawing/2014/main" id="{A4876D27-EA78-AC6B-6CF1-99BFE82D6DA0}"/>
                </a:ext>
              </a:extLst>
            </p:cNvPr>
            <p:cNvSpPr/>
            <p:nvPr/>
          </p:nvSpPr>
          <p:spPr>
            <a:xfrm>
              <a:off x="9681884" y="686956"/>
              <a:ext cx="1159878" cy="214467"/>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LILAC-TIMI</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6</a:t>
              </a:r>
            </a:p>
          </p:txBody>
        </p:sp>
        <p:pic>
          <p:nvPicPr>
            <p:cNvPr id="9" name="Picture 8" descr="A close up of a sign&#10;&#10;Description automatically generated">
              <a:extLst>
                <a:ext uri="{FF2B5EF4-FFF2-40B4-BE49-F238E27FC236}">
                  <a16:creationId xmlns:a16="http://schemas.microsoft.com/office/drawing/2014/main" id="{6607B2EF-629D-5B73-F96D-0258E5E38741}"/>
                </a:ext>
              </a:extLst>
            </p:cNvPr>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10151127" y="351074"/>
              <a:ext cx="224504" cy="232815"/>
            </a:xfrm>
            <a:prstGeom prst="rect">
              <a:avLst/>
            </a:prstGeom>
            <a:noFill/>
            <a:ln>
              <a:noFill/>
            </a:ln>
          </p:spPr>
        </p:pic>
      </p:grpSp>
      <p:cxnSp>
        <p:nvCxnSpPr>
          <p:cNvPr id="20" name="Straight Connector 19">
            <a:extLst>
              <a:ext uri="{FF2B5EF4-FFF2-40B4-BE49-F238E27FC236}">
                <a16:creationId xmlns:a16="http://schemas.microsoft.com/office/drawing/2014/main" id="{1487D2D3-C216-5ABC-25D5-748CF6962E9E}"/>
              </a:ext>
            </a:extLst>
          </p:cNvPr>
          <p:cNvCxnSpPr>
            <a:cxnSpLocks/>
          </p:cNvCxnSpPr>
          <p:nvPr/>
        </p:nvCxnSpPr>
        <p:spPr bwMode="gray">
          <a:xfrm>
            <a:off x="7131594" y="1220324"/>
            <a:ext cx="0" cy="4437049"/>
          </a:xfrm>
          <a:prstGeom prst="line">
            <a:avLst/>
          </a:prstGeom>
          <a:ln w="6350">
            <a:solidFill>
              <a:schemeClr val="bg2"/>
            </a:solidFill>
            <a:prstDash val="lgDash"/>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E09FD874-4F9B-AF1B-F511-C6CF443C7ECE}"/>
              </a:ext>
            </a:extLst>
          </p:cNvPr>
          <p:cNvGrpSpPr/>
          <p:nvPr/>
        </p:nvGrpSpPr>
        <p:grpSpPr>
          <a:xfrm>
            <a:off x="8722586" y="3608323"/>
            <a:ext cx="1496862" cy="540000"/>
            <a:chOff x="8722586" y="3427132"/>
            <a:chExt cx="1496862" cy="540000"/>
          </a:xfrm>
        </p:grpSpPr>
        <p:sp>
          <p:nvSpPr>
            <p:cNvPr id="12" name="Oval 11">
              <a:extLst>
                <a:ext uri="{FF2B5EF4-FFF2-40B4-BE49-F238E27FC236}">
                  <a16:creationId xmlns:a16="http://schemas.microsoft.com/office/drawing/2014/main" id="{8F6570CD-9E82-8ACB-3FD1-BB9D2B744CC0}"/>
                </a:ext>
              </a:extLst>
            </p:cNvPr>
            <p:cNvSpPr/>
            <p:nvPr/>
          </p:nvSpPr>
          <p:spPr bwMode="gray">
            <a:xfrm>
              <a:off x="9679448" y="3427132"/>
              <a:ext cx="540000" cy="540000"/>
            </a:xfrm>
            <a:prstGeom prst="ellipse">
              <a:avLst/>
            </a:prstGeom>
            <a:solidFill>
              <a:schemeClr val="bg2">
                <a:lumMod val="20000"/>
                <a:lumOff val="80000"/>
              </a:schemeClr>
            </a:solidFill>
            <a:ln w="25400">
              <a:solidFill>
                <a:schemeClr val="accent3"/>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464545"/>
                </a:solidFill>
                <a:effectLst/>
                <a:uLnTx/>
                <a:uFillTx/>
                <a:latin typeface="Arial"/>
                <a:ea typeface="+mn-ea"/>
                <a:cs typeface="Arial"/>
              </a:endParaRPr>
            </a:p>
          </p:txBody>
        </p:sp>
        <p:pic>
          <p:nvPicPr>
            <p:cNvPr id="13" name="Graphic 12" descr="Network">
              <a:extLst>
                <a:ext uri="{FF2B5EF4-FFF2-40B4-BE49-F238E27FC236}">
                  <a16:creationId xmlns:a16="http://schemas.microsoft.com/office/drawing/2014/main" id="{A5947450-2EA4-5817-AF33-68CE7C85DA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79136" y="3525251"/>
              <a:ext cx="340625" cy="322496"/>
            </a:xfrm>
            <a:prstGeom prst="rect">
              <a:avLst/>
            </a:prstGeom>
          </p:spPr>
        </p:pic>
        <p:sp>
          <p:nvSpPr>
            <p:cNvPr id="14" name="Rectangle 13">
              <a:extLst>
                <a:ext uri="{FF2B5EF4-FFF2-40B4-BE49-F238E27FC236}">
                  <a16:creationId xmlns:a16="http://schemas.microsoft.com/office/drawing/2014/main" id="{F642FA2A-AB11-8AA7-4CC9-A06596CBB95D}"/>
                </a:ext>
              </a:extLst>
            </p:cNvPr>
            <p:cNvSpPr/>
            <p:nvPr/>
          </p:nvSpPr>
          <p:spPr>
            <a:xfrm>
              <a:off x="8722586" y="3594981"/>
              <a:ext cx="952944" cy="250989"/>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LIBREXIA-ACS</a:t>
              </a:r>
              <a:r>
                <a:rPr kumimoji="0" lang="en-US" sz="900" b="1"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20</a:t>
              </a:r>
              <a:endPar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A2AE45E4-88D1-A521-DECF-689AEF68EA97}"/>
              </a:ext>
            </a:extLst>
          </p:cNvPr>
          <p:cNvGrpSpPr/>
          <p:nvPr/>
        </p:nvGrpSpPr>
        <p:grpSpPr>
          <a:xfrm>
            <a:off x="4778007" y="4307558"/>
            <a:ext cx="1788275" cy="510379"/>
            <a:chOff x="4778007" y="4307558"/>
            <a:chExt cx="1788275" cy="510379"/>
          </a:xfrm>
        </p:grpSpPr>
        <p:sp>
          <p:nvSpPr>
            <p:cNvPr id="262" name="Rectangle 261">
              <a:extLst>
                <a:ext uri="{FF2B5EF4-FFF2-40B4-BE49-F238E27FC236}">
                  <a16:creationId xmlns:a16="http://schemas.microsoft.com/office/drawing/2014/main" id="{002DB34D-3C6B-4FCE-9FE8-DCAAAE2ECC27}"/>
                </a:ext>
              </a:extLst>
            </p:cNvPr>
            <p:cNvSpPr/>
            <p:nvPr/>
          </p:nvSpPr>
          <p:spPr>
            <a:xfrm>
              <a:off x="5304398" y="4437453"/>
              <a:ext cx="1261884" cy="253916"/>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rPr>
                <a:t>AXIOMATIC-TKR</a:t>
              </a:r>
              <a:r>
                <a:rPr kumimoji="0" lang="en-US" sz="900" b="0" i="0" u="none" strike="noStrike" kern="1200" cap="none" spc="0" normalizeH="0" baseline="30000" noProof="0">
                  <a:ln>
                    <a:noFill/>
                  </a:ln>
                  <a:solidFill>
                    <a:srgbClr val="464545"/>
                  </a:solidFill>
                  <a:effectLst/>
                  <a:uLnTx/>
                  <a:uFillTx/>
                  <a:latin typeface="Arial"/>
                  <a:ea typeface="Calibri" panose="020F0502020204030204" pitchFamily="34" charset="0"/>
                  <a:cs typeface="Times New Roman" panose="02020603050405020304" pitchFamily="18" charset="0"/>
                </a:rPr>
                <a:t>27,28</a:t>
              </a:r>
              <a:endParaRPr kumimoji="0" lang="en-US" sz="900" b="0" i="0" u="none" strike="noStrike" kern="1200" cap="none" spc="0" normalizeH="0" baseline="0" noProof="0">
                <a:ln>
                  <a:noFill/>
                </a:ln>
                <a:solidFill>
                  <a:srgbClr val="464545"/>
                </a:solidFill>
                <a:effectLst/>
                <a:uLnTx/>
                <a:uFillTx/>
                <a:latin typeface="Arial"/>
                <a:ea typeface="Calibri" panose="020F0502020204030204" pitchFamily="34" charset="0"/>
                <a:cs typeface="Times New Roman" panose="02020603050405020304" pitchFamily="18" charset="0"/>
              </a:endParaRPr>
            </a:p>
          </p:txBody>
        </p:sp>
        <p:grpSp>
          <p:nvGrpSpPr>
            <p:cNvPr id="27" name="Group 26">
              <a:extLst>
                <a:ext uri="{FF2B5EF4-FFF2-40B4-BE49-F238E27FC236}">
                  <a16:creationId xmlns:a16="http://schemas.microsoft.com/office/drawing/2014/main" id="{23A067EF-73B7-7235-12D5-86A58E0B9338}"/>
                </a:ext>
              </a:extLst>
            </p:cNvPr>
            <p:cNvGrpSpPr/>
            <p:nvPr/>
          </p:nvGrpSpPr>
          <p:grpSpPr>
            <a:xfrm>
              <a:off x="4778007" y="4307558"/>
              <a:ext cx="530795" cy="510379"/>
              <a:chOff x="6454424" y="4316820"/>
              <a:chExt cx="530795" cy="510379"/>
            </a:xfrm>
          </p:grpSpPr>
          <p:sp>
            <p:nvSpPr>
              <p:cNvPr id="5" name="Partial Circle 4">
                <a:extLst>
                  <a:ext uri="{FF2B5EF4-FFF2-40B4-BE49-F238E27FC236}">
                    <a16:creationId xmlns:a16="http://schemas.microsoft.com/office/drawing/2014/main" id="{4A4CF1F8-828A-004B-C406-D0F458401001}"/>
                  </a:ext>
                </a:extLst>
              </p:cNvPr>
              <p:cNvSpPr/>
              <p:nvPr/>
            </p:nvSpPr>
            <p:spPr bwMode="gray">
              <a:xfrm>
                <a:off x="6454424" y="4316821"/>
                <a:ext cx="512690" cy="510378"/>
              </a:xfrm>
              <a:prstGeom prst="pie">
                <a:avLst>
                  <a:gd name="adj1" fmla="val 5428331"/>
                  <a:gd name="adj2" fmla="val 16200000"/>
                </a:avLst>
              </a:prstGeom>
              <a:solidFill>
                <a:schemeClr val="bg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endParaRPr>
              </a:p>
            </p:txBody>
          </p:sp>
          <p:sp>
            <p:nvSpPr>
              <p:cNvPr id="8" name="Partial Circle 7">
                <a:extLst>
                  <a:ext uri="{FF2B5EF4-FFF2-40B4-BE49-F238E27FC236}">
                    <a16:creationId xmlns:a16="http://schemas.microsoft.com/office/drawing/2014/main" id="{D3801C5B-32EE-D49D-D38B-D15446D5A699}"/>
                  </a:ext>
                </a:extLst>
              </p:cNvPr>
              <p:cNvSpPr/>
              <p:nvPr/>
            </p:nvSpPr>
            <p:spPr bwMode="gray">
              <a:xfrm rot="10800000">
                <a:off x="6472530" y="4316820"/>
                <a:ext cx="512689" cy="510377"/>
              </a:xfrm>
              <a:prstGeom prst="pie">
                <a:avLst>
                  <a:gd name="adj1" fmla="val 5428331"/>
                  <a:gd name="adj2" fmla="val 162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endParaRPr>
              </a:p>
            </p:txBody>
          </p:sp>
        </p:grpSp>
        <p:pic>
          <p:nvPicPr>
            <p:cNvPr id="265" name="Graphic 264" descr="Network">
              <a:extLst>
                <a:ext uri="{FF2B5EF4-FFF2-40B4-BE49-F238E27FC236}">
                  <a16:creationId xmlns:a16="http://schemas.microsoft.com/office/drawing/2014/main" id="{73A26E4E-BD75-4260-A81D-41E99C18339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882844" y="4402190"/>
              <a:ext cx="321120" cy="321115"/>
            </a:xfrm>
            <a:prstGeom prst="rect">
              <a:avLst/>
            </a:prstGeom>
          </p:spPr>
        </p:pic>
      </p:grpSp>
      <p:sp>
        <p:nvSpPr>
          <p:cNvPr id="264" name="Oval 263">
            <a:extLst>
              <a:ext uri="{FF2B5EF4-FFF2-40B4-BE49-F238E27FC236}">
                <a16:creationId xmlns:a16="http://schemas.microsoft.com/office/drawing/2014/main" id="{CC9957D3-BCA4-468B-A174-E52DB4C7CD68}"/>
              </a:ext>
            </a:extLst>
          </p:cNvPr>
          <p:cNvSpPr>
            <a:spLocks/>
          </p:cNvSpPr>
          <p:nvPr/>
        </p:nvSpPr>
        <p:spPr bwMode="gray">
          <a:xfrm>
            <a:off x="4773089" y="4294411"/>
            <a:ext cx="540000" cy="540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64545"/>
              </a:solidFill>
              <a:effectLst/>
              <a:uLnTx/>
              <a:uFillTx/>
              <a:latin typeface="Arial"/>
              <a:ea typeface="+mn-ea"/>
              <a:cs typeface="Arial"/>
            </a:endParaRPr>
          </a:p>
        </p:txBody>
      </p:sp>
      <p:grpSp>
        <p:nvGrpSpPr>
          <p:cNvPr id="19" name="Group 18">
            <a:extLst>
              <a:ext uri="{FF2B5EF4-FFF2-40B4-BE49-F238E27FC236}">
                <a16:creationId xmlns:a16="http://schemas.microsoft.com/office/drawing/2014/main" id="{8F52B8DC-6FD0-789C-6063-1B87A3D832F7}"/>
              </a:ext>
            </a:extLst>
          </p:cNvPr>
          <p:cNvGrpSpPr/>
          <p:nvPr/>
        </p:nvGrpSpPr>
        <p:grpSpPr>
          <a:xfrm>
            <a:off x="402572" y="5531010"/>
            <a:ext cx="11734541" cy="582684"/>
            <a:chOff x="582298" y="5066791"/>
            <a:chExt cx="11554815" cy="582684"/>
          </a:xfrm>
        </p:grpSpPr>
        <p:grpSp>
          <p:nvGrpSpPr>
            <p:cNvPr id="4" name="Group 3">
              <a:extLst>
                <a:ext uri="{FF2B5EF4-FFF2-40B4-BE49-F238E27FC236}">
                  <a16:creationId xmlns:a16="http://schemas.microsoft.com/office/drawing/2014/main" id="{7580D7B8-C750-49F3-9248-EC1D602C10BF}"/>
                </a:ext>
              </a:extLst>
            </p:cNvPr>
            <p:cNvGrpSpPr/>
            <p:nvPr/>
          </p:nvGrpSpPr>
          <p:grpSpPr>
            <a:xfrm>
              <a:off x="582298" y="5077374"/>
              <a:ext cx="11554815" cy="572101"/>
              <a:chOff x="535643" y="5011285"/>
              <a:chExt cx="11554815" cy="572101"/>
            </a:xfrm>
          </p:grpSpPr>
          <p:sp>
            <p:nvSpPr>
              <p:cNvPr id="176" name="Rectangle 175">
                <a:extLst>
                  <a:ext uri="{FF2B5EF4-FFF2-40B4-BE49-F238E27FC236}">
                    <a16:creationId xmlns:a16="http://schemas.microsoft.com/office/drawing/2014/main" id="{3EA874A2-5E9C-4B8A-BCE8-2717859E5854}"/>
                  </a:ext>
                </a:extLst>
              </p:cNvPr>
              <p:cNvSpPr/>
              <p:nvPr/>
            </p:nvSpPr>
            <p:spPr bwMode="gray">
              <a:xfrm>
                <a:off x="535643" y="5110862"/>
                <a:ext cx="2052000" cy="67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464545"/>
                  </a:solidFill>
                  <a:effectLst/>
                  <a:uLnTx/>
                  <a:uFillTx/>
                  <a:latin typeface="Arial"/>
                  <a:ea typeface="+mn-ea"/>
                  <a:cs typeface="Arial"/>
                </a:endParaRPr>
              </a:p>
            </p:txBody>
          </p:sp>
          <p:sp>
            <p:nvSpPr>
              <p:cNvPr id="177" name="Rectangle 176">
                <a:extLst>
                  <a:ext uri="{FF2B5EF4-FFF2-40B4-BE49-F238E27FC236}">
                    <a16:creationId xmlns:a16="http://schemas.microsoft.com/office/drawing/2014/main" id="{C52552A1-1310-4408-BEC2-02C9935E4D00}"/>
                  </a:ext>
                </a:extLst>
              </p:cNvPr>
              <p:cNvSpPr/>
              <p:nvPr/>
            </p:nvSpPr>
            <p:spPr>
              <a:xfrm>
                <a:off x="1698293" y="5141830"/>
                <a:ext cx="472083" cy="246805"/>
              </a:xfrm>
              <a:prstGeom prst="rect">
                <a:avLst/>
              </a:prstGeom>
            </p:spPr>
            <p:txBody>
              <a:bodyPr wrap="non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64545"/>
                    </a:solidFill>
                    <a:effectLst/>
                    <a:uLnTx/>
                    <a:uFillTx/>
                    <a:latin typeface="Arial"/>
                    <a:ea typeface="+mn-ea"/>
                    <a:cs typeface="Arial"/>
                  </a:rPr>
                  <a:t>2015</a:t>
                </a:r>
              </a:p>
            </p:txBody>
          </p:sp>
          <p:sp>
            <p:nvSpPr>
              <p:cNvPr id="178" name="Rectangle 177">
                <a:extLst>
                  <a:ext uri="{FF2B5EF4-FFF2-40B4-BE49-F238E27FC236}">
                    <a16:creationId xmlns:a16="http://schemas.microsoft.com/office/drawing/2014/main" id="{D9D08E25-DE67-4A23-B08E-91127DD5E529}"/>
                  </a:ext>
                </a:extLst>
              </p:cNvPr>
              <p:cNvSpPr/>
              <p:nvPr/>
            </p:nvSpPr>
            <p:spPr>
              <a:xfrm>
                <a:off x="3461139" y="5149929"/>
                <a:ext cx="504605" cy="246805"/>
              </a:xfrm>
              <a:prstGeom prst="rect">
                <a:avLst/>
              </a:prstGeom>
            </p:spPr>
            <p:txBody>
              <a:bodyPr wrap="non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64545"/>
                    </a:solidFill>
                    <a:effectLst/>
                    <a:uLnTx/>
                    <a:uFillTx/>
                    <a:latin typeface="Arial"/>
                    <a:ea typeface="+mn-ea"/>
                    <a:cs typeface="Arial"/>
                  </a:rPr>
                  <a:t>2020</a:t>
                </a:r>
              </a:p>
            </p:txBody>
          </p:sp>
          <p:sp>
            <p:nvSpPr>
              <p:cNvPr id="179" name="Rectangle 178">
                <a:extLst>
                  <a:ext uri="{FF2B5EF4-FFF2-40B4-BE49-F238E27FC236}">
                    <a16:creationId xmlns:a16="http://schemas.microsoft.com/office/drawing/2014/main" id="{94E5956F-451B-42AA-8983-63B5E63962CD}"/>
                  </a:ext>
                </a:extLst>
              </p:cNvPr>
              <p:cNvSpPr/>
              <p:nvPr/>
            </p:nvSpPr>
            <p:spPr>
              <a:xfrm>
                <a:off x="1215671" y="5141830"/>
                <a:ext cx="472083" cy="246805"/>
              </a:xfrm>
              <a:prstGeom prst="rect">
                <a:avLst/>
              </a:prstGeom>
            </p:spPr>
            <p:txBody>
              <a:bodyPr wrap="non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64545"/>
                    </a:solidFill>
                    <a:effectLst/>
                    <a:uLnTx/>
                    <a:uFillTx/>
                    <a:latin typeface="Arial"/>
                    <a:ea typeface="+mn-ea"/>
                    <a:cs typeface="Arial"/>
                  </a:rPr>
                  <a:t>2014</a:t>
                </a:r>
              </a:p>
            </p:txBody>
          </p:sp>
          <p:sp>
            <p:nvSpPr>
              <p:cNvPr id="180" name="Rectangle 179">
                <a:extLst>
                  <a:ext uri="{FF2B5EF4-FFF2-40B4-BE49-F238E27FC236}">
                    <a16:creationId xmlns:a16="http://schemas.microsoft.com/office/drawing/2014/main" id="{D4D971C2-DCB8-4C16-AED4-0B0A05B1716C}"/>
                  </a:ext>
                </a:extLst>
              </p:cNvPr>
              <p:cNvSpPr/>
              <p:nvPr/>
            </p:nvSpPr>
            <p:spPr>
              <a:xfrm>
                <a:off x="8960872" y="5141830"/>
                <a:ext cx="677808" cy="246805"/>
              </a:xfrm>
              <a:prstGeom prst="rect">
                <a:avLst/>
              </a:prstGeom>
            </p:spPr>
            <p:txBody>
              <a:bodyPr wrap="non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64545"/>
                    </a:solidFill>
                    <a:effectLst/>
                    <a:uLnTx/>
                    <a:uFillTx/>
                    <a:latin typeface="Arial"/>
                    <a:ea typeface="+mn-ea"/>
                    <a:cs typeface="Arial"/>
                  </a:rPr>
                  <a:t>Ongoing</a:t>
                </a:r>
              </a:p>
            </p:txBody>
          </p:sp>
          <p:sp>
            <p:nvSpPr>
              <p:cNvPr id="182" name="Rectangle 181">
                <a:extLst>
                  <a:ext uri="{FF2B5EF4-FFF2-40B4-BE49-F238E27FC236}">
                    <a16:creationId xmlns:a16="http://schemas.microsoft.com/office/drawing/2014/main" id="{852CF42C-508F-40E9-A795-F7D60C8100A0}"/>
                  </a:ext>
                </a:extLst>
              </p:cNvPr>
              <p:cNvSpPr/>
              <p:nvPr/>
            </p:nvSpPr>
            <p:spPr>
              <a:xfrm>
                <a:off x="2848144" y="5141830"/>
                <a:ext cx="472083" cy="246805"/>
              </a:xfrm>
              <a:prstGeom prst="rect">
                <a:avLst/>
              </a:prstGeom>
            </p:spPr>
            <p:txBody>
              <a:bodyPr wrap="non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64545"/>
                    </a:solidFill>
                    <a:effectLst/>
                    <a:uLnTx/>
                    <a:uFillTx/>
                    <a:latin typeface="Arial"/>
                    <a:ea typeface="+mn-ea"/>
                    <a:cs typeface="Arial"/>
                  </a:rPr>
                  <a:t>2019</a:t>
                </a:r>
              </a:p>
            </p:txBody>
          </p:sp>
          <p:sp>
            <p:nvSpPr>
              <p:cNvPr id="183" name="TextBox 182">
                <a:extLst>
                  <a:ext uri="{FF2B5EF4-FFF2-40B4-BE49-F238E27FC236}">
                    <a16:creationId xmlns:a16="http://schemas.microsoft.com/office/drawing/2014/main" id="{7CA107EC-16BD-40A7-B7DF-1A5622EBBE39}"/>
                  </a:ext>
                </a:extLst>
              </p:cNvPr>
              <p:cNvSpPr txBox="1"/>
              <p:nvPr/>
            </p:nvSpPr>
            <p:spPr bwMode="gray">
              <a:xfrm>
                <a:off x="638439" y="5210082"/>
                <a:ext cx="866380" cy="373304"/>
              </a:xfrm>
              <a:prstGeom prst="rect">
                <a:avLst/>
              </a:prstGeom>
              <a:noFill/>
            </p:spPr>
            <p:txBody>
              <a:bodyPr vert="horz"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64545"/>
                    </a:solidFill>
                    <a:effectLst/>
                    <a:uLnTx/>
                    <a:uFillTx/>
                    <a:latin typeface="Arial"/>
                    <a:ea typeface="+mn-ea"/>
                    <a:cs typeface="Arial"/>
                  </a:rPr>
                  <a:t>Completion date</a:t>
                </a:r>
              </a:p>
            </p:txBody>
          </p:sp>
          <p:sp>
            <p:nvSpPr>
              <p:cNvPr id="184" name="Rectangle 183">
                <a:extLst>
                  <a:ext uri="{FF2B5EF4-FFF2-40B4-BE49-F238E27FC236}">
                    <a16:creationId xmlns:a16="http://schemas.microsoft.com/office/drawing/2014/main" id="{AF9B2137-6D0F-4FD3-A329-55C095092E7D}"/>
                  </a:ext>
                </a:extLst>
              </p:cNvPr>
              <p:cNvSpPr/>
              <p:nvPr/>
            </p:nvSpPr>
            <p:spPr>
              <a:xfrm>
                <a:off x="4221192" y="5132830"/>
                <a:ext cx="504605" cy="246805"/>
              </a:xfrm>
              <a:prstGeom prst="rect">
                <a:avLst/>
              </a:prstGeom>
            </p:spPr>
            <p:txBody>
              <a:bodyPr wrap="non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64545"/>
                    </a:solidFill>
                    <a:effectLst/>
                    <a:uLnTx/>
                    <a:uFillTx/>
                    <a:latin typeface="Arial"/>
                    <a:ea typeface="+mn-ea"/>
                    <a:cs typeface="Arial"/>
                  </a:rPr>
                  <a:t>2021</a:t>
                </a:r>
              </a:p>
            </p:txBody>
          </p:sp>
          <p:sp>
            <p:nvSpPr>
              <p:cNvPr id="186" name="Rectangle 185">
                <a:extLst>
                  <a:ext uri="{FF2B5EF4-FFF2-40B4-BE49-F238E27FC236}">
                    <a16:creationId xmlns:a16="http://schemas.microsoft.com/office/drawing/2014/main" id="{B7F5924D-9644-4FA2-8F4A-0CE39045F6D5}"/>
                  </a:ext>
                </a:extLst>
              </p:cNvPr>
              <p:cNvSpPr/>
              <p:nvPr/>
            </p:nvSpPr>
            <p:spPr>
              <a:xfrm>
                <a:off x="4997276" y="5141830"/>
                <a:ext cx="504605" cy="246805"/>
              </a:xfrm>
              <a:prstGeom prst="rect">
                <a:avLst/>
              </a:prstGeom>
            </p:spPr>
            <p:txBody>
              <a:bodyPr wrap="non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64545"/>
                    </a:solidFill>
                    <a:effectLst/>
                    <a:uLnTx/>
                    <a:uFillTx/>
                    <a:latin typeface="Arial"/>
                    <a:ea typeface="+mn-ea"/>
                    <a:cs typeface="Arial"/>
                  </a:rPr>
                  <a:t>2022</a:t>
                </a:r>
              </a:p>
            </p:txBody>
          </p:sp>
          <p:sp>
            <p:nvSpPr>
              <p:cNvPr id="187" name="Arrow: Right 186">
                <a:extLst>
                  <a:ext uri="{FF2B5EF4-FFF2-40B4-BE49-F238E27FC236}">
                    <a16:creationId xmlns:a16="http://schemas.microsoft.com/office/drawing/2014/main" id="{9890AA16-0D7D-4BAB-8FE8-F59D39993AA8}"/>
                  </a:ext>
                </a:extLst>
              </p:cNvPr>
              <p:cNvSpPr/>
              <p:nvPr/>
            </p:nvSpPr>
            <p:spPr bwMode="gray">
              <a:xfrm>
                <a:off x="2718157" y="5061358"/>
                <a:ext cx="9372301" cy="15395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464545"/>
                  </a:solidFill>
                  <a:effectLst/>
                  <a:uLnTx/>
                  <a:uFillTx/>
                  <a:latin typeface="Arial"/>
                  <a:ea typeface="+mn-ea"/>
                  <a:cs typeface="Arial"/>
                </a:endParaRPr>
              </a:p>
            </p:txBody>
          </p:sp>
          <p:cxnSp>
            <p:nvCxnSpPr>
              <p:cNvPr id="189" name="Straight Connector 188">
                <a:extLst>
                  <a:ext uri="{FF2B5EF4-FFF2-40B4-BE49-F238E27FC236}">
                    <a16:creationId xmlns:a16="http://schemas.microsoft.com/office/drawing/2014/main" id="{C60960CC-6680-4CE6-90E9-F89FA39D4C6F}"/>
                  </a:ext>
                </a:extLst>
              </p:cNvPr>
              <p:cNvCxnSpPr>
                <a:cxnSpLocks/>
              </p:cNvCxnSpPr>
              <p:nvPr/>
            </p:nvCxnSpPr>
            <p:spPr bwMode="gray">
              <a:xfrm flipV="1">
                <a:off x="2660766" y="5011285"/>
                <a:ext cx="114785" cy="243993"/>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74764243-7E46-4696-8951-526B48AAA213}"/>
                  </a:ext>
                </a:extLst>
              </p:cNvPr>
              <p:cNvSpPr/>
              <p:nvPr/>
            </p:nvSpPr>
            <p:spPr>
              <a:xfrm>
                <a:off x="2142661" y="5141829"/>
                <a:ext cx="472083" cy="246806"/>
              </a:xfrm>
              <a:prstGeom prst="rect">
                <a:avLst/>
              </a:prstGeom>
            </p:spPr>
            <p:txBody>
              <a:bodyPr wrap="non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64545"/>
                    </a:solidFill>
                    <a:effectLst/>
                    <a:uLnTx/>
                    <a:uFillTx/>
                    <a:latin typeface="Arial"/>
                    <a:ea typeface="+mn-ea"/>
                    <a:cs typeface="Arial"/>
                  </a:rPr>
                  <a:t>2016</a:t>
                </a:r>
              </a:p>
            </p:txBody>
          </p:sp>
        </p:grpSp>
        <p:cxnSp>
          <p:nvCxnSpPr>
            <p:cNvPr id="18" name="Straight Connector 17">
              <a:extLst>
                <a:ext uri="{FF2B5EF4-FFF2-40B4-BE49-F238E27FC236}">
                  <a16:creationId xmlns:a16="http://schemas.microsoft.com/office/drawing/2014/main" id="{987695ED-6505-A15C-05D3-BA6A8692542A}"/>
                </a:ext>
              </a:extLst>
            </p:cNvPr>
            <p:cNvCxnSpPr>
              <a:cxnSpLocks/>
            </p:cNvCxnSpPr>
            <p:nvPr/>
          </p:nvCxnSpPr>
          <p:spPr bwMode="gray">
            <a:xfrm flipV="1">
              <a:off x="2592880" y="5066791"/>
              <a:ext cx="114785" cy="243993"/>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4B2411D7-1A2F-473B-BFC7-3CD153F0CF30}"/>
              </a:ext>
            </a:extLst>
          </p:cNvPr>
          <p:cNvGrpSpPr/>
          <p:nvPr/>
        </p:nvGrpSpPr>
        <p:grpSpPr>
          <a:xfrm>
            <a:off x="10721908" y="542890"/>
            <a:ext cx="1521461" cy="4058987"/>
            <a:chOff x="10698844" y="2549170"/>
            <a:chExt cx="1521461" cy="4058987"/>
          </a:xfrm>
        </p:grpSpPr>
        <p:sp>
          <p:nvSpPr>
            <p:cNvPr id="191" name="Rectangle 190">
              <a:extLst>
                <a:ext uri="{FF2B5EF4-FFF2-40B4-BE49-F238E27FC236}">
                  <a16:creationId xmlns:a16="http://schemas.microsoft.com/office/drawing/2014/main" id="{EC3C4A8C-974B-450C-AEE0-062F64061DDF}"/>
                </a:ext>
              </a:extLst>
            </p:cNvPr>
            <p:cNvSpPr/>
            <p:nvPr/>
          </p:nvSpPr>
          <p:spPr bwMode="gray">
            <a:xfrm>
              <a:off x="10698844" y="2549170"/>
              <a:ext cx="1442816" cy="405898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64545"/>
                </a:solidFill>
                <a:effectLst/>
                <a:uLnTx/>
                <a:uFillTx/>
                <a:latin typeface="Arial" panose="020B0604020202020204" pitchFamily="34" charset="0"/>
                <a:ea typeface="+mn-ea"/>
                <a:cs typeface="Arial"/>
              </a:endParaRPr>
            </a:p>
          </p:txBody>
        </p:sp>
        <p:grpSp>
          <p:nvGrpSpPr>
            <p:cNvPr id="192" name="Group 191">
              <a:extLst>
                <a:ext uri="{FF2B5EF4-FFF2-40B4-BE49-F238E27FC236}">
                  <a16:creationId xmlns:a16="http://schemas.microsoft.com/office/drawing/2014/main" id="{A6DFFC02-F4F1-49F1-B0E4-8CD12220C54F}"/>
                </a:ext>
              </a:extLst>
            </p:cNvPr>
            <p:cNvGrpSpPr/>
            <p:nvPr/>
          </p:nvGrpSpPr>
          <p:grpSpPr>
            <a:xfrm>
              <a:off x="10761896" y="2586335"/>
              <a:ext cx="1458409" cy="672582"/>
              <a:chOff x="10687362" y="1115821"/>
              <a:chExt cx="1458409" cy="672582"/>
            </a:xfrm>
          </p:grpSpPr>
          <p:sp>
            <p:nvSpPr>
              <p:cNvPr id="224" name="Oval 223">
                <a:extLst>
                  <a:ext uri="{FF2B5EF4-FFF2-40B4-BE49-F238E27FC236}">
                    <a16:creationId xmlns:a16="http://schemas.microsoft.com/office/drawing/2014/main" id="{48B6770B-A249-47B0-9E8C-EE8D396E86D8}"/>
                  </a:ext>
                </a:extLst>
              </p:cNvPr>
              <p:cNvSpPr/>
              <p:nvPr/>
            </p:nvSpPr>
            <p:spPr bwMode="gray">
              <a:xfrm>
                <a:off x="10689325" y="1331311"/>
                <a:ext cx="196610" cy="19661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464545"/>
                  </a:solidFill>
                  <a:effectLst/>
                  <a:uLnTx/>
                  <a:uFillTx/>
                  <a:latin typeface="Arial"/>
                  <a:ea typeface="+mn-ea"/>
                  <a:cs typeface="Arial"/>
                </a:endParaRPr>
              </a:p>
            </p:txBody>
          </p:sp>
          <p:sp>
            <p:nvSpPr>
              <p:cNvPr id="225" name="TextBox 224">
                <a:extLst>
                  <a:ext uri="{FF2B5EF4-FFF2-40B4-BE49-F238E27FC236}">
                    <a16:creationId xmlns:a16="http://schemas.microsoft.com/office/drawing/2014/main" id="{EF23C0FB-43A9-4A34-AC4C-ECE872E78E85}"/>
                  </a:ext>
                </a:extLst>
              </p:cNvPr>
              <p:cNvSpPr txBox="1"/>
              <p:nvPr/>
            </p:nvSpPr>
            <p:spPr bwMode="gray">
              <a:xfrm>
                <a:off x="10872987" y="1344978"/>
                <a:ext cx="1115690" cy="169277"/>
              </a:xfrm>
              <a:prstGeom prst="rect">
                <a:avLst/>
              </a:prstGeom>
              <a:noFill/>
            </p:spPr>
            <p:txBody>
              <a:bodyPr vert="horz" wrap="none" lIns="72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64545"/>
                    </a:solidFill>
                    <a:effectLst/>
                    <a:uLnTx/>
                    <a:uFillTx/>
                    <a:latin typeface="Arial"/>
                    <a:ea typeface="+mn-ea"/>
                    <a:cs typeface="Arial"/>
                  </a:rPr>
                  <a:t>Results presented</a:t>
                </a:r>
              </a:p>
            </p:txBody>
          </p:sp>
          <p:sp>
            <p:nvSpPr>
              <p:cNvPr id="226" name="Oval 225">
                <a:extLst>
                  <a:ext uri="{FF2B5EF4-FFF2-40B4-BE49-F238E27FC236}">
                    <a16:creationId xmlns:a16="http://schemas.microsoft.com/office/drawing/2014/main" id="{CBAB1403-3B9A-47C7-B901-502903278896}"/>
                  </a:ext>
                </a:extLst>
              </p:cNvPr>
              <p:cNvSpPr>
                <a:spLocks/>
              </p:cNvSpPr>
              <p:nvPr/>
            </p:nvSpPr>
            <p:spPr bwMode="gray">
              <a:xfrm>
                <a:off x="10689325" y="1591793"/>
                <a:ext cx="196610" cy="196610"/>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464545"/>
                  </a:solidFill>
                  <a:effectLst/>
                  <a:uLnTx/>
                  <a:uFillTx/>
                  <a:latin typeface="Arial"/>
                  <a:ea typeface="+mn-ea"/>
                  <a:cs typeface="Arial"/>
                </a:endParaRPr>
              </a:p>
            </p:txBody>
          </p:sp>
          <p:sp>
            <p:nvSpPr>
              <p:cNvPr id="227" name="TextBox 226">
                <a:extLst>
                  <a:ext uri="{FF2B5EF4-FFF2-40B4-BE49-F238E27FC236}">
                    <a16:creationId xmlns:a16="http://schemas.microsoft.com/office/drawing/2014/main" id="{A22E1224-1CB0-4CE0-8E29-69E9EF36DE1C}"/>
                  </a:ext>
                </a:extLst>
              </p:cNvPr>
              <p:cNvSpPr txBox="1"/>
              <p:nvPr/>
            </p:nvSpPr>
            <p:spPr bwMode="gray">
              <a:xfrm>
                <a:off x="10872987" y="1605460"/>
                <a:ext cx="1272784" cy="169277"/>
              </a:xfrm>
              <a:prstGeom prst="rect">
                <a:avLst/>
              </a:prstGeom>
              <a:noFill/>
            </p:spPr>
            <p:txBody>
              <a:bodyPr vert="horz" wrap="none" lIns="72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64545"/>
                    </a:solidFill>
                    <a:effectLst/>
                    <a:uLnTx/>
                    <a:uFillTx/>
                    <a:latin typeface="Arial"/>
                    <a:ea typeface="+mn-ea"/>
                    <a:cs typeface="Arial"/>
                  </a:rPr>
                  <a:t>Results not presented</a:t>
                </a:r>
              </a:p>
            </p:txBody>
          </p:sp>
          <p:sp>
            <p:nvSpPr>
              <p:cNvPr id="228" name="TextBox 227">
                <a:extLst>
                  <a:ext uri="{FF2B5EF4-FFF2-40B4-BE49-F238E27FC236}">
                    <a16:creationId xmlns:a16="http://schemas.microsoft.com/office/drawing/2014/main" id="{DBDB4346-FAC4-465F-A86C-12FF76562A2B}"/>
                  </a:ext>
                </a:extLst>
              </p:cNvPr>
              <p:cNvSpPr txBox="1"/>
              <p:nvPr/>
            </p:nvSpPr>
            <p:spPr bwMode="gray">
              <a:xfrm>
                <a:off x="10687362" y="1115821"/>
                <a:ext cx="387927" cy="215444"/>
              </a:xfrm>
              <a:prstGeom prst="rect">
                <a:avLst/>
              </a:prstGeom>
              <a:noFill/>
            </p:spPr>
            <p:txBody>
              <a:bodyPr vert="horz" wrap="square" lIns="0" tIns="0" rIns="0" bIns="0" rtlCol="0">
                <a:noAutofit/>
              </a:bodyPr>
              <a:lstStyle>
                <a:defPPr>
                  <a:defRPr lang="en-US"/>
                </a:defPPr>
                <a:lvl1pPr marR="0" lvl="0" indent="0" algn="ctr" fontAlgn="auto">
                  <a:lnSpc>
                    <a:spcPct val="100000"/>
                  </a:lnSpc>
                  <a:spcBef>
                    <a:spcPts val="0"/>
                  </a:spcBef>
                  <a:spcAft>
                    <a:spcPts val="0"/>
                  </a:spcAft>
                  <a:buClrTx/>
                  <a:buSzTx/>
                  <a:buFontTx/>
                  <a:buNone/>
                  <a:tabLst/>
                  <a:defRPr kumimoji="0" sz="1100" b="1" i="0" u="none" strike="noStrike" cap="none" spc="0" normalizeH="0" baseline="0">
                    <a:ln>
                      <a:noFill/>
                    </a:ln>
                    <a:solidFill>
                      <a:schemeClr val="bg1"/>
                    </a:solidFill>
                    <a:effectLst/>
                    <a:uLnTx/>
                    <a:uFillTx/>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64545"/>
                    </a:solidFill>
                    <a:effectLst/>
                    <a:uLnTx/>
                    <a:uFillTx/>
                    <a:latin typeface="Arial"/>
                    <a:ea typeface="+mn-ea"/>
                    <a:cs typeface="Arial"/>
                  </a:rPr>
                  <a:t>KEY</a:t>
                </a:r>
              </a:p>
            </p:txBody>
          </p:sp>
        </p:grpSp>
        <p:sp>
          <p:nvSpPr>
            <p:cNvPr id="216" name="Oval 215">
              <a:extLst>
                <a:ext uri="{FF2B5EF4-FFF2-40B4-BE49-F238E27FC236}">
                  <a16:creationId xmlns:a16="http://schemas.microsoft.com/office/drawing/2014/main" id="{74D03BBC-221D-44BD-A3B5-90735C8DBA95}"/>
                </a:ext>
              </a:extLst>
            </p:cNvPr>
            <p:cNvSpPr>
              <a:spLocks/>
            </p:cNvSpPr>
            <p:nvPr/>
          </p:nvSpPr>
          <p:spPr bwMode="gray">
            <a:xfrm>
              <a:off x="10763859" y="3582477"/>
              <a:ext cx="196610" cy="19661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464545"/>
                </a:solidFill>
                <a:effectLst/>
                <a:uLnTx/>
                <a:uFillTx/>
                <a:latin typeface="Arial"/>
                <a:ea typeface="+mn-ea"/>
                <a:cs typeface="Arial"/>
              </a:endParaRPr>
            </a:p>
          </p:txBody>
        </p:sp>
        <p:sp>
          <p:nvSpPr>
            <p:cNvPr id="217" name="Rectangle 216">
              <a:extLst>
                <a:ext uri="{FF2B5EF4-FFF2-40B4-BE49-F238E27FC236}">
                  <a16:creationId xmlns:a16="http://schemas.microsoft.com/office/drawing/2014/main" id="{B65F54A5-CBAF-48A7-8982-ECFF6865621F}"/>
                </a:ext>
              </a:extLst>
            </p:cNvPr>
            <p:cNvSpPr/>
            <p:nvPr/>
          </p:nvSpPr>
          <p:spPr>
            <a:xfrm>
              <a:off x="10947521" y="3549977"/>
              <a:ext cx="696024" cy="261610"/>
            </a:xfrm>
            <a:prstGeom prst="rect">
              <a:avLst/>
            </a:prstGeom>
          </p:spPr>
          <p:txBody>
            <a:bodyPr wrap="square" lIns="72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64545"/>
                  </a:solidFill>
                  <a:effectLst/>
                  <a:uLnTx/>
                  <a:uFillTx/>
                  <a:latin typeface="Arial"/>
                  <a:ea typeface="+mn-ea"/>
                  <a:cs typeface="Arial"/>
                </a:rPr>
                <a:t>Placebo</a:t>
              </a:r>
            </a:p>
          </p:txBody>
        </p:sp>
        <p:sp>
          <p:nvSpPr>
            <p:cNvPr id="218" name="Oval 217">
              <a:extLst>
                <a:ext uri="{FF2B5EF4-FFF2-40B4-BE49-F238E27FC236}">
                  <a16:creationId xmlns:a16="http://schemas.microsoft.com/office/drawing/2014/main" id="{676B152E-5DAF-41B2-BD94-7BEC3A3BC431}"/>
                </a:ext>
              </a:extLst>
            </p:cNvPr>
            <p:cNvSpPr>
              <a:spLocks/>
            </p:cNvSpPr>
            <p:nvPr/>
          </p:nvSpPr>
          <p:spPr bwMode="gray">
            <a:xfrm>
              <a:off x="10763859" y="4177024"/>
              <a:ext cx="196610" cy="19661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464545"/>
                </a:solidFill>
                <a:effectLst/>
                <a:uLnTx/>
                <a:uFillTx/>
                <a:latin typeface="Arial"/>
                <a:ea typeface="+mn-ea"/>
                <a:cs typeface="Arial"/>
              </a:endParaRPr>
            </a:p>
          </p:txBody>
        </p:sp>
        <p:sp>
          <p:nvSpPr>
            <p:cNvPr id="219" name="Rectangle 218">
              <a:extLst>
                <a:ext uri="{FF2B5EF4-FFF2-40B4-BE49-F238E27FC236}">
                  <a16:creationId xmlns:a16="http://schemas.microsoft.com/office/drawing/2014/main" id="{9E19D94E-5BA5-4C61-8B3D-43A3833DF602}"/>
                </a:ext>
              </a:extLst>
            </p:cNvPr>
            <p:cNvSpPr/>
            <p:nvPr/>
          </p:nvSpPr>
          <p:spPr>
            <a:xfrm>
              <a:off x="10947521" y="4144524"/>
              <a:ext cx="593432" cy="261610"/>
            </a:xfrm>
            <a:prstGeom prst="rect">
              <a:avLst/>
            </a:prstGeom>
          </p:spPr>
          <p:txBody>
            <a:bodyPr wrap="square" lIns="72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64545"/>
                  </a:solidFill>
                  <a:effectLst/>
                  <a:uLnTx/>
                  <a:uFillTx/>
                  <a:latin typeface="Arial"/>
                  <a:ea typeface="+mn-ea"/>
                  <a:cs typeface="Arial"/>
                </a:rPr>
                <a:t>DOAC</a:t>
              </a:r>
            </a:p>
          </p:txBody>
        </p:sp>
        <p:sp>
          <p:nvSpPr>
            <p:cNvPr id="220" name="Oval 219">
              <a:extLst>
                <a:ext uri="{FF2B5EF4-FFF2-40B4-BE49-F238E27FC236}">
                  <a16:creationId xmlns:a16="http://schemas.microsoft.com/office/drawing/2014/main" id="{19476BBC-6539-4CB8-B6C0-ADE7B75A758B}"/>
                </a:ext>
              </a:extLst>
            </p:cNvPr>
            <p:cNvSpPr>
              <a:spLocks/>
            </p:cNvSpPr>
            <p:nvPr/>
          </p:nvSpPr>
          <p:spPr bwMode="gray">
            <a:xfrm>
              <a:off x="10763859" y="3884513"/>
              <a:ext cx="196610" cy="1966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464545"/>
                </a:solidFill>
                <a:effectLst/>
                <a:uLnTx/>
                <a:uFillTx/>
                <a:latin typeface="Arial"/>
                <a:ea typeface="+mn-ea"/>
                <a:cs typeface="Arial"/>
              </a:endParaRPr>
            </a:p>
          </p:txBody>
        </p:sp>
        <p:sp>
          <p:nvSpPr>
            <p:cNvPr id="221" name="Rectangle 220">
              <a:extLst>
                <a:ext uri="{FF2B5EF4-FFF2-40B4-BE49-F238E27FC236}">
                  <a16:creationId xmlns:a16="http://schemas.microsoft.com/office/drawing/2014/main" id="{1A3D9273-E2B5-4E27-AFF4-C7FC253DC223}"/>
                </a:ext>
              </a:extLst>
            </p:cNvPr>
            <p:cNvSpPr/>
            <p:nvPr/>
          </p:nvSpPr>
          <p:spPr>
            <a:xfrm>
              <a:off x="10947521" y="3852013"/>
              <a:ext cx="615874" cy="261610"/>
            </a:xfrm>
            <a:prstGeom prst="rect">
              <a:avLst/>
            </a:prstGeom>
          </p:spPr>
          <p:txBody>
            <a:bodyPr wrap="square" lIns="72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64545"/>
                  </a:solidFill>
                  <a:effectLst/>
                  <a:uLnTx/>
                  <a:uFillTx/>
                  <a:latin typeface="Arial"/>
                  <a:ea typeface="+mn-ea"/>
                  <a:cs typeface="Arial"/>
                </a:rPr>
                <a:t>LMWH</a:t>
              </a:r>
            </a:p>
          </p:txBody>
        </p:sp>
        <p:sp>
          <p:nvSpPr>
            <p:cNvPr id="215" name="TextBox 214">
              <a:extLst>
                <a:ext uri="{FF2B5EF4-FFF2-40B4-BE49-F238E27FC236}">
                  <a16:creationId xmlns:a16="http://schemas.microsoft.com/office/drawing/2014/main" id="{DC20DDDA-FC09-49BF-8936-888A2ECA0CA4}"/>
                </a:ext>
              </a:extLst>
            </p:cNvPr>
            <p:cNvSpPr txBox="1"/>
            <p:nvPr/>
          </p:nvSpPr>
          <p:spPr bwMode="gray">
            <a:xfrm>
              <a:off x="10761896" y="3333461"/>
              <a:ext cx="1159877" cy="169277"/>
            </a:xfrm>
            <a:prstGeom prst="rect">
              <a:avLst/>
            </a:prstGeom>
            <a:noFill/>
          </p:spPr>
          <p:txBody>
            <a:bodyPr vert="horz" wrap="square" lIns="0" tIns="0" rIns="0" bIns="0" rtlCol="0">
              <a:noAutofit/>
            </a:bodyPr>
            <a:lstStyle>
              <a:defPPr>
                <a:defRPr lang="en-US"/>
              </a:defPPr>
              <a:lvl1pPr marR="0" lvl="0" indent="0" algn="ctr" fontAlgn="auto">
                <a:lnSpc>
                  <a:spcPct val="100000"/>
                </a:lnSpc>
                <a:spcBef>
                  <a:spcPts val="0"/>
                </a:spcBef>
                <a:spcAft>
                  <a:spcPts val="0"/>
                </a:spcAft>
                <a:buClrTx/>
                <a:buSzTx/>
                <a:buFontTx/>
                <a:buNone/>
                <a:tabLst/>
                <a:defRPr kumimoji="0" sz="1100" b="1" i="0" u="none" strike="noStrike" cap="none" spc="0" normalizeH="0" baseline="0">
                  <a:ln>
                    <a:noFill/>
                  </a:ln>
                  <a:solidFill>
                    <a:schemeClr val="bg1"/>
                  </a:solidFill>
                  <a:effectLst/>
                  <a:uLnTx/>
                  <a:uFillTx/>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64545"/>
                  </a:solidFill>
                  <a:effectLst/>
                  <a:uLnTx/>
                  <a:uFillTx/>
                  <a:latin typeface="Arial"/>
                  <a:ea typeface="+mn-ea"/>
                  <a:cs typeface="Arial"/>
                </a:rPr>
                <a:t>COMPARATOR</a:t>
              </a:r>
            </a:p>
          </p:txBody>
        </p:sp>
        <p:grpSp>
          <p:nvGrpSpPr>
            <p:cNvPr id="194" name="Group 193">
              <a:extLst>
                <a:ext uri="{FF2B5EF4-FFF2-40B4-BE49-F238E27FC236}">
                  <a16:creationId xmlns:a16="http://schemas.microsoft.com/office/drawing/2014/main" id="{C4736EE3-EAD2-4533-AF1D-363980659FE6}"/>
                </a:ext>
              </a:extLst>
            </p:cNvPr>
            <p:cNvGrpSpPr/>
            <p:nvPr/>
          </p:nvGrpSpPr>
          <p:grpSpPr>
            <a:xfrm>
              <a:off x="10714542" y="4660654"/>
              <a:ext cx="1180281" cy="1065073"/>
              <a:chOff x="10659159" y="3838637"/>
              <a:chExt cx="1180281" cy="1065073"/>
            </a:xfrm>
          </p:grpSpPr>
          <p:pic>
            <p:nvPicPr>
              <p:cNvPr id="207" name="Graphic 206" descr="DNA with solid fill">
                <a:extLst>
                  <a:ext uri="{FF2B5EF4-FFF2-40B4-BE49-F238E27FC236}">
                    <a16:creationId xmlns:a16="http://schemas.microsoft.com/office/drawing/2014/main" id="{1119AEC0-FE43-448C-80B7-37E07D69C8C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2376528">
                <a:off x="10663178" y="4020656"/>
                <a:ext cx="268154" cy="268154"/>
              </a:xfrm>
              <a:prstGeom prst="rect">
                <a:avLst/>
              </a:prstGeom>
            </p:spPr>
          </p:pic>
          <p:sp>
            <p:nvSpPr>
              <p:cNvPr id="208" name="Rectangle 207">
                <a:extLst>
                  <a:ext uri="{FF2B5EF4-FFF2-40B4-BE49-F238E27FC236}">
                    <a16:creationId xmlns:a16="http://schemas.microsoft.com/office/drawing/2014/main" id="{C43D4C6C-01F0-49EF-AE2E-E2B62B47E7C3}"/>
                  </a:ext>
                </a:extLst>
              </p:cNvPr>
              <p:cNvSpPr/>
              <p:nvPr/>
            </p:nvSpPr>
            <p:spPr>
              <a:xfrm>
                <a:off x="10892138" y="4039317"/>
                <a:ext cx="408693" cy="230832"/>
              </a:xfrm>
              <a:prstGeom prst="rect">
                <a:avLst/>
              </a:prstGeom>
            </p:spPr>
            <p:txBody>
              <a:bodyPr wrap="none" lIns="72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64545"/>
                    </a:solidFill>
                    <a:effectLst/>
                    <a:uLnTx/>
                    <a:uFillTx/>
                    <a:latin typeface="Arial"/>
                    <a:ea typeface="+mn-ea"/>
                    <a:cs typeface="Arial"/>
                  </a:rPr>
                  <a:t>ASO</a:t>
                </a:r>
              </a:p>
            </p:txBody>
          </p:sp>
          <p:pic>
            <p:nvPicPr>
              <p:cNvPr id="209" name="Picture 208" descr="A close up of a sign&#10;&#10;Description automatically generated">
                <a:extLst>
                  <a:ext uri="{FF2B5EF4-FFF2-40B4-BE49-F238E27FC236}">
                    <a16:creationId xmlns:a16="http://schemas.microsoft.com/office/drawing/2014/main" id="{ACD16985-C5E0-4450-AF85-21C8EBEF2A72}"/>
                  </a:ext>
                </a:extLst>
              </p:cNvPr>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10668452" y="4335163"/>
                <a:ext cx="257607" cy="234411"/>
              </a:xfrm>
              <a:prstGeom prst="rect">
                <a:avLst/>
              </a:prstGeom>
              <a:noFill/>
              <a:ln>
                <a:noFill/>
              </a:ln>
            </p:spPr>
          </p:pic>
          <p:sp>
            <p:nvSpPr>
              <p:cNvPr id="210" name="Rectangle 209">
                <a:extLst>
                  <a:ext uri="{FF2B5EF4-FFF2-40B4-BE49-F238E27FC236}">
                    <a16:creationId xmlns:a16="http://schemas.microsoft.com/office/drawing/2014/main" id="{8303078E-612C-40CE-BE59-1FCABCFA5D16}"/>
                  </a:ext>
                </a:extLst>
              </p:cNvPr>
              <p:cNvSpPr/>
              <p:nvPr/>
            </p:nvSpPr>
            <p:spPr>
              <a:xfrm>
                <a:off x="10892138" y="4336952"/>
                <a:ext cx="613877" cy="230832"/>
              </a:xfrm>
              <a:prstGeom prst="rect">
                <a:avLst/>
              </a:prstGeom>
            </p:spPr>
            <p:txBody>
              <a:bodyPr wrap="none" lIns="72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64545"/>
                    </a:solidFill>
                    <a:effectLst/>
                    <a:uLnTx/>
                    <a:uFillTx/>
                    <a:latin typeface="Arial"/>
                    <a:ea typeface="+mn-ea"/>
                    <a:cs typeface="Arial"/>
                  </a:rPr>
                  <a:t>Antibody</a:t>
                </a:r>
              </a:p>
            </p:txBody>
          </p:sp>
          <p:pic>
            <p:nvPicPr>
              <p:cNvPr id="211" name="Graphic 210" descr="Network with solid fill">
                <a:extLst>
                  <a:ext uri="{FF2B5EF4-FFF2-40B4-BE49-F238E27FC236}">
                    <a16:creationId xmlns:a16="http://schemas.microsoft.com/office/drawing/2014/main" id="{E4BBB363-2BDE-46B2-A7EF-BCAE99D31B1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659159" y="4627516"/>
                <a:ext cx="276192" cy="276194"/>
              </a:xfrm>
              <a:prstGeom prst="rect">
                <a:avLst/>
              </a:prstGeom>
            </p:spPr>
          </p:pic>
          <p:sp>
            <p:nvSpPr>
              <p:cNvPr id="212" name="Rectangle 211">
                <a:extLst>
                  <a:ext uri="{FF2B5EF4-FFF2-40B4-BE49-F238E27FC236}">
                    <a16:creationId xmlns:a16="http://schemas.microsoft.com/office/drawing/2014/main" id="{8566F7B4-B8CE-45C0-B7D3-BC1A8753DB29}"/>
                  </a:ext>
                </a:extLst>
              </p:cNvPr>
              <p:cNvSpPr/>
              <p:nvPr/>
            </p:nvSpPr>
            <p:spPr>
              <a:xfrm>
                <a:off x="10892138" y="4650197"/>
                <a:ext cx="947302" cy="230832"/>
              </a:xfrm>
              <a:prstGeom prst="rect">
                <a:avLst/>
              </a:prstGeom>
            </p:spPr>
            <p:txBody>
              <a:bodyPr wrap="none" lIns="72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64545"/>
                    </a:solidFill>
                    <a:effectLst/>
                    <a:uLnTx/>
                    <a:uFillTx/>
                    <a:latin typeface="Arial"/>
                    <a:ea typeface="+mn-ea"/>
                    <a:cs typeface="Arial"/>
                  </a:rPr>
                  <a:t>Small molecule</a:t>
                </a:r>
              </a:p>
            </p:txBody>
          </p:sp>
          <p:sp>
            <p:nvSpPr>
              <p:cNvPr id="213" name="TextBox 212">
                <a:extLst>
                  <a:ext uri="{FF2B5EF4-FFF2-40B4-BE49-F238E27FC236}">
                    <a16:creationId xmlns:a16="http://schemas.microsoft.com/office/drawing/2014/main" id="{98EBD7B6-908B-4746-AD7E-062013080973}"/>
                  </a:ext>
                </a:extLst>
              </p:cNvPr>
              <p:cNvSpPr txBox="1"/>
              <p:nvPr/>
            </p:nvSpPr>
            <p:spPr bwMode="gray">
              <a:xfrm>
                <a:off x="10706513" y="3838637"/>
                <a:ext cx="793487" cy="169277"/>
              </a:xfrm>
              <a:prstGeom prst="rect">
                <a:avLst/>
              </a:prstGeom>
              <a:noFill/>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64545"/>
                    </a:solidFill>
                    <a:effectLst/>
                    <a:uLnTx/>
                    <a:uFillTx/>
                    <a:latin typeface="Arial"/>
                    <a:ea typeface="+mn-ea"/>
                    <a:cs typeface="Arial"/>
                  </a:rPr>
                  <a:t>TECHNOLOGY</a:t>
                </a:r>
              </a:p>
            </p:txBody>
          </p:sp>
        </p:grpSp>
        <p:grpSp>
          <p:nvGrpSpPr>
            <p:cNvPr id="196" name="Group 195">
              <a:extLst>
                <a:ext uri="{FF2B5EF4-FFF2-40B4-BE49-F238E27FC236}">
                  <a16:creationId xmlns:a16="http://schemas.microsoft.com/office/drawing/2014/main" id="{F953EF4A-D749-418F-839E-677B88B712A1}"/>
                </a:ext>
              </a:extLst>
            </p:cNvPr>
            <p:cNvGrpSpPr/>
            <p:nvPr/>
          </p:nvGrpSpPr>
          <p:grpSpPr>
            <a:xfrm>
              <a:off x="10775467" y="5748394"/>
              <a:ext cx="1338582" cy="789552"/>
              <a:chOff x="10720084" y="6825324"/>
              <a:chExt cx="1338582" cy="789552"/>
            </a:xfrm>
          </p:grpSpPr>
          <p:sp>
            <p:nvSpPr>
              <p:cNvPr id="197" name="TextBox 196">
                <a:extLst>
                  <a:ext uri="{FF2B5EF4-FFF2-40B4-BE49-F238E27FC236}">
                    <a16:creationId xmlns:a16="http://schemas.microsoft.com/office/drawing/2014/main" id="{21B00805-46BF-4854-8A36-9A5B8EC5EBD3}"/>
                  </a:ext>
                </a:extLst>
              </p:cNvPr>
              <p:cNvSpPr txBox="1"/>
              <p:nvPr/>
            </p:nvSpPr>
            <p:spPr bwMode="gray">
              <a:xfrm>
                <a:off x="10722867" y="6825324"/>
                <a:ext cx="1284005" cy="169277"/>
              </a:xfrm>
              <a:prstGeom prst="rect">
                <a:avLst/>
              </a:prstGeom>
              <a:noFill/>
            </p:spPr>
            <p:txBody>
              <a:bodyPr vert="horz"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64545"/>
                    </a:solidFill>
                    <a:effectLst/>
                    <a:uLnTx/>
                    <a:uFillTx/>
                    <a:latin typeface="Arial"/>
                    <a:ea typeface="+mn-ea"/>
                    <a:cs typeface="Arial"/>
                  </a:rPr>
                  <a:t>NUMBER OF PATIENTS</a:t>
                </a:r>
              </a:p>
            </p:txBody>
          </p:sp>
          <p:grpSp>
            <p:nvGrpSpPr>
              <p:cNvPr id="198" name="Group 197">
                <a:extLst>
                  <a:ext uri="{FF2B5EF4-FFF2-40B4-BE49-F238E27FC236}">
                    <a16:creationId xmlns:a16="http://schemas.microsoft.com/office/drawing/2014/main" id="{21A2353E-6DFF-47BD-8676-DD610843AECB}"/>
                  </a:ext>
                </a:extLst>
              </p:cNvPr>
              <p:cNvGrpSpPr/>
              <p:nvPr/>
            </p:nvGrpSpPr>
            <p:grpSpPr>
              <a:xfrm>
                <a:off x="10720084" y="7074876"/>
                <a:ext cx="1338582" cy="540000"/>
                <a:chOff x="12556229" y="6368720"/>
                <a:chExt cx="1418896" cy="572393"/>
              </a:xfrm>
            </p:grpSpPr>
            <p:grpSp>
              <p:nvGrpSpPr>
                <p:cNvPr id="199" name="Group 198">
                  <a:extLst>
                    <a:ext uri="{FF2B5EF4-FFF2-40B4-BE49-F238E27FC236}">
                      <a16:creationId xmlns:a16="http://schemas.microsoft.com/office/drawing/2014/main" id="{7A1D8B81-0D9D-4B80-A2F5-6FCBB99EDB7A}"/>
                    </a:ext>
                  </a:extLst>
                </p:cNvPr>
                <p:cNvGrpSpPr/>
                <p:nvPr/>
              </p:nvGrpSpPr>
              <p:grpSpPr>
                <a:xfrm>
                  <a:off x="12556229" y="6637499"/>
                  <a:ext cx="302572" cy="302569"/>
                  <a:chOff x="10595741" y="8077649"/>
                  <a:chExt cx="360003" cy="360000"/>
                </a:xfrm>
              </p:grpSpPr>
              <p:sp>
                <p:nvSpPr>
                  <p:cNvPr id="205" name="Oval 204">
                    <a:extLst>
                      <a:ext uri="{FF2B5EF4-FFF2-40B4-BE49-F238E27FC236}">
                        <a16:creationId xmlns:a16="http://schemas.microsoft.com/office/drawing/2014/main" id="{196292CB-0BE8-457F-BA1D-DFADDF1B5AC5}"/>
                      </a:ext>
                    </a:extLst>
                  </p:cNvPr>
                  <p:cNvSpPr/>
                  <p:nvPr/>
                </p:nvSpPr>
                <p:spPr bwMode="gray">
                  <a:xfrm>
                    <a:off x="10595741" y="8077649"/>
                    <a:ext cx="360003" cy="360000"/>
                  </a:xfrm>
                  <a:prstGeom prst="ellipse">
                    <a:avLst/>
                  </a:prstGeom>
                  <a:noFill/>
                  <a:ln w="254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464545"/>
                      </a:solidFill>
                      <a:effectLst/>
                      <a:uLnTx/>
                      <a:uFillTx/>
                      <a:latin typeface="Arial"/>
                      <a:ea typeface="+mn-ea"/>
                      <a:cs typeface="Arial"/>
                    </a:endParaRPr>
                  </a:p>
                </p:txBody>
              </p:sp>
              <p:sp>
                <p:nvSpPr>
                  <p:cNvPr id="206" name="TextBox 205">
                    <a:extLst>
                      <a:ext uri="{FF2B5EF4-FFF2-40B4-BE49-F238E27FC236}">
                        <a16:creationId xmlns:a16="http://schemas.microsoft.com/office/drawing/2014/main" id="{3B157C32-986B-4F21-8A23-B1F0DEC96EDF}"/>
                      </a:ext>
                    </a:extLst>
                  </p:cNvPr>
                  <p:cNvSpPr txBox="1"/>
                  <p:nvPr/>
                </p:nvSpPr>
                <p:spPr bwMode="gray">
                  <a:xfrm>
                    <a:off x="10596393" y="8116393"/>
                    <a:ext cx="358689" cy="282508"/>
                  </a:xfrm>
                  <a:prstGeom prst="rect">
                    <a:avLst/>
                  </a:prstGeom>
                  <a:noFill/>
                </p:spPr>
                <p:txBody>
                  <a:bodyPr vert="horz"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64545"/>
                        </a:solidFill>
                        <a:effectLst/>
                        <a:uLnTx/>
                        <a:uFillTx/>
                        <a:latin typeface="Arial"/>
                        <a:ea typeface="+mn-ea"/>
                        <a:cs typeface="Arial"/>
                      </a:rPr>
                      <a:t>&lt;100</a:t>
                    </a:r>
                  </a:p>
                </p:txBody>
              </p:sp>
            </p:grpSp>
            <p:sp>
              <p:nvSpPr>
                <p:cNvPr id="200" name="Oval 199">
                  <a:extLst>
                    <a:ext uri="{FF2B5EF4-FFF2-40B4-BE49-F238E27FC236}">
                      <a16:creationId xmlns:a16="http://schemas.microsoft.com/office/drawing/2014/main" id="{060339A3-E6B6-4650-B8E4-E0353E71FCA9}"/>
                    </a:ext>
                  </a:extLst>
                </p:cNvPr>
                <p:cNvSpPr/>
                <p:nvPr/>
              </p:nvSpPr>
              <p:spPr bwMode="gray">
                <a:xfrm>
                  <a:off x="12914841" y="6487015"/>
                  <a:ext cx="454102" cy="454098"/>
                </a:xfrm>
                <a:prstGeom prst="ellipse">
                  <a:avLst/>
                </a:prstGeom>
                <a:noFill/>
                <a:ln w="254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464545"/>
                    </a:solidFill>
                    <a:effectLst/>
                    <a:uLnTx/>
                    <a:uFillTx/>
                    <a:latin typeface="Arial"/>
                    <a:ea typeface="+mn-ea"/>
                    <a:cs typeface="Arial"/>
                  </a:endParaRPr>
                </a:p>
              </p:txBody>
            </p:sp>
            <p:sp>
              <p:nvSpPr>
                <p:cNvPr id="201" name="TextBox 200">
                  <a:extLst>
                    <a:ext uri="{FF2B5EF4-FFF2-40B4-BE49-F238E27FC236}">
                      <a16:creationId xmlns:a16="http://schemas.microsoft.com/office/drawing/2014/main" id="{F6463C33-0731-4785-BDA8-5AF3F200032F}"/>
                    </a:ext>
                  </a:extLst>
                </p:cNvPr>
                <p:cNvSpPr txBox="1"/>
                <p:nvPr/>
              </p:nvSpPr>
              <p:spPr bwMode="gray">
                <a:xfrm>
                  <a:off x="12904016" y="6547779"/>
                  <a:ext cx="475760" cy="332570"/>
                </a:xfrm>
                <a:prstGeom prst="rect">
                  <a:avLst/>
                </a:prstGeom>
                <a:noFill/>
              </p:spPr>
              <p:txBody>
                <a:bodyPr vert="horz"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64545"/>
                      </a:solidFill>
                      <a:effectLst/>
                      <a:uLnTx/>
                      <a:uFillTx/>
                      <a:latin typeface="Arial"/>
                      <a:ea typeface="+mn-ea"/>
                      <a:cs typeface="Arial"/>
                    </a:rPr>
                    <a:t>100–999</a:t>
                  </a:r>
                </a:p>
              </p:txBody>
            </p:sp>
            <p:grpSp>
              <p:nvGrpSpPr>
                <p:cNvPr id="202" name="Group 201">
                  <a:extLst>
                    <a:ext uri="{FF2B5EF4-FFF2-40B4-BE49-F238E27FC236}">
                      <a16:creationId xmlns:a16="http://schemas.microsoft.com/office/drawing/2014/main" id="{F4C65DCE-C974-4928-9BD8-D5EEB0D81238}"/>
                    </a:ext>
                  </a:extLst>
                </p:cNvPr>
                <p:cNvGrpSpPr/>
                <p:nvPr/>
              </p:nvGrpSpPr>
              <p:grpSpPr>
                <a:xfrm>
                  <a:off x="13402727" y="6368720"/>
                  <a:ext cx="572398" cy="572393"/>
                  <a:chOff x="11474123" y="6356931"/>
                  <a:chExt cx="681043" cy="681037"/>
                </a:xfrm>
              </p:grpSpPr>
              <p:sp>
                <p:nvSpPr>
                  <p:cNvPr id="203" name="Oval 202">
                    <a:extLst>
                      <a:ext uri="{FF2B5EF4-FFF2-40B4-BE49-F238E27FC236}">
                        <a16:creationId xmlns:a16="http://schemas.microsoft.com/office/drawing/2014/main" id="{5BBD5417-9A2E-4B74-B55F-3BACAF50D04F}"/>
                      </a:ext>
                    </a:extLst>
                  </p:cNvPr>
                  <p:cNvSpPr/>
                  <p:nvPr/>
                </p:nvSpPr>
                <p:spPr bwMode="gray">
                  <a:xfrm>
                    <a:off x="11474123" y="6356931"/>
                    <a:ext cx="681043" cy="681037"/>
                  </a:xfrm>
                  <a:prstGeom prst="ellipse">
                    <a:avLst/>
                  </a:prstGeom>
                  <a:noFill/>
                  <a:ln w="254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464545"/>
                      </a:solidFill>
                      <a:effectLst/>
                      <a:uLnTx/>
                      <a:uFillTx/>
                      <a:latin typeface="Arial"/>
                      <a:ea typeface="+mn-ea"/>
                      <a:cs typeface="Arial"/>
                    </a:endParaRPr>
                  </a:p>
                </p:txBody>
              </p:sp>
              <p:sp>
                <p:nvSpPr>
                  <p:cNvPr id="204" name="TextBox 203">
                    <a:extLst>
                      <a:ext uri="{FF2B5EF4-FFF2-40B4-BE49-F238E27FC236}">
                        <a16:creationId xmlns:a16="http://schemas.microsoft.com/office/drawing/2014/main" id="{2A03C0C7-3A7F-44A8-8E65-9AE3824002FF}"/>
                      </a:ext>
                    </a:extLst>
                  </p:cNvPr>
                  <p:cNvSpPr txBox="1"/>
                  <p:nvPr/>
                </p:nvSpPr>
                <p:spPr bwMode="gray">
                  <a:xfrm>
                    <a:off x="11531614" y="6499602"/>
                    <a:ext cx="566060" cy="395695"/>
                  </a:xfrm>
                  <a:prstGeom prst="rect">
                    <a:avLst/>
                  </a:prstGeom>
                  <a:noFill/>
                </p:spPr>
                <p:txBody>
                  <a:bodyPr vert="horz"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64545"/>
                        </a:solidFill>
                        <a:effectLst/>
                        <a:uLnTx/>
                        <a:uFillTx/>
                        <a:latin typeface="Arial"/>
                        <a:ea typeface="+mn-ea"/>
                        <a:cs typeface="Arial"/>
                      </a:rPr>
                      <a:t>≥1000</a:t>
                    </a:r>
                  </a:p>
                </p:txBody>
              </p:sp>
            </p:grpSp>
          </p:grpSp>
        </p:grpSp>
        <p:sp>
          <p:nvSpPr>
            <p:cNvPr id="128" name="Oval 127">
              <a:extLst>
                <a:ext uri="{FF2B5EF4-FFF2-40B4-BE49-F238E27FC236}">
                  <a16:creationId xmlns:a16="http://schemas.microsoft.com/office/drawing/2014/main" id="{4812E519-6B00-4513-8FC6-696B9A7B968D}"/>
                </a:ext>
              </a:extLst>
            </p:cNvPr>
            <p:cNvSpPr>
              <a:spLocks/>
            </p:cNvSpPr>
            <p:nvPr/>
          </p:nvSpPr>
          <p:spPr bwMode="gray">
            <a:xfrm>
              <a:off x="10763859" y="4459624"/>
              <a:ext cx="196610" cy="1966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464545"/>
                </a:solidFill>
                <a:effectLst/>
                <a:uLnTx/>
                <a:uFillTx/>
                <a:latin typeface="Arial"/>
                <a:ea typeface="+mn-ea"/>
                <a:cs typeface="Arial"/>
              </a:endParaRPr>
            </a:p>
          </p:txBody>
        </p:sp>
        <p:sp>
          <p:nvSpPr>
            <p:cNvPr id="129" name="Rectangle 128">
              <a:extLst>
                <a:ext uri="{FF2B5EF4-FFF2-40B4-BE49-F238E27FC236}">
                  <a16:creationId xmlns:a16="http://schemas.microsoft.com/office/drawing/2014/main" id="{F7D52246-56E2-4DE9-92A6-14A37A71966E}"/>
                </a:ext>
              </a:extLst>
            </p:cNvPr>
            <p:cNvSpPr/>
            <p:nvPr/>
          </p:nvSpPr>
          <p:spPr>
            <a:xfrm>
              <a:off x="10947521" y="4427124"/>
              <a:ext cx="1218014" cy="261610"/>
            </a:xfrm>
            <a:prstGeom prst="rect">
              <a:avLst/>
            </a:prstGeom>
          </p:spPr>
          <p:txBody>
            <a:bodyPr wrap="square" lIns="72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64545"/>
                  </a:solidFill>
                  <a:effectLst/>
                  <a:uLnTx/>
                  <a:uFillTx/>
                  <a:latin typeface="Arial"/>
                  <a:ea typeface="+mn-ea"/>
                  <a:cs typeface="Arial"/>
                </a:rPr>
                <a:t>No comparator</a:t>
              </a:r>
            </a:p>
          </p:txBody>
        </p:sp>
      </p:grpSp>
      <p:sp>
        <p:nvSpPr>
          <p:cNvPr id="22" name="Partial Circle 21">
            <a:extLst>
              <a:ext uri="{FF2B5EF4-FFF2-40B4-BE49-F238E27FC236}">
                <a16:creationId xmlns:a16="http://schemas.microsoft.com/office/drawing/2014/main" id="{24B1B772-10E8-A9B1-EE32-6E562E160B85}"/>
              </a:ext>
            </a:extLst>
          </p:cNvPr>
          <p:cNvSpPr/>
          <p:nvPr/>
        </p:nvSpPr>
        <p:spPr bwMode="gray">
          <a:xfrm>
            <a:off x="3088954" y="4277814"/>
            <a:ext cx="409065" cy="401148"/>
          </a:xfrm>
          <a:prstGeom prst="pie">
            <a:avLst>
              <a:gd name="adj1" fmla="val 5428331"/>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endParaRPr>
          </a:p>
        </p:txBody>
      </p:sp>
      <p:pic>
        <p:nvPicPr>
          <p:cNvPr id="23" name="Picture 22" descr="A close up of a sign&#10;&#10;Description automatically generated">
            <a:extLst>
              <a:ext uri="{FF2B5EF4-FFF2-40B4-BE49-F238E27FC236}">
                <a16:creationId xmlns:a16="http://schemas.microsoft.com/office/drawing/2014/main" id="{B07DD1CC-940A-C521-BBBF-56C787F434D9}"/>
              </a:ext>
            </a:extLst>
          </p:cNvPr>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3152698" y="4354289"/>
            <a:ext cx="268189" cy="244039"/>
          </a:xfrm>
          <a:prstGeom prst="rect">
            <a:avLst/>
          </a:prstGeom>
          <a:noFill/>
          <a:ln>
            <a:noFill/>
          </a:ln>
        </p:spPr>
      </p:pic>
      <p:sp>
        <p:nvSpPr>
          <p:cNvPr id="15" name="Rectangle 14">
            <a:extLst>
              <a:ext uri="{FF2B5EF4-FFF2-40B4-BE49-F238E27FC236}">
                <a16:creationId xmlns:a16="http://schemas.microsoft.com/office/drawing/2014/main" id="{6DE66E3F-26A9-3F4D-E39B-3B9E6C1EBC1C}"/>
              </a:ext>
            </a:extLst>
          </p:cNvPr>
          <p:cNvSpPr/>
          <p:nvPr/>
        </p:nvSpPr>
        <p:spPr>
          <a:xfrm>
            <a:off x="440696" y="1055758"/>
            <a:ext cx="10268608" cy="1588597"/>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761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with text and numbers&#10;&#10;Description automatically generated">
            <a:extLst>
              <a:ext uri="{FF2B5EF4-FFF2-40B4-BE49-F238E27FC236}">
                <a16:creationId xmlns:a16="http://schemas.microsoft.com/office/drawing/2014/main" id="{CCE15013-3E7F-D34B-147A-139A7DC96FC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65303" y="1404298"/>
            <a:ext cx="11404088" cy="4583322"/>
          </a:xfrm>
          <a:prstGeom prst="rect">
            <a:avLst/>
          </a:prstGeom>
        </p:spPr>
      </p:pic>
      <p:sp>
        <p:nvSpPr>
          <p:cNvPr id="5" name="Title 4">
            <a:extLst>
              <a:ext uri="{FF2B5EF4-FFF2-40B4-BE49-F238E27FC236}">
                <a16:creationId xmlns:a16="http://schemas.microsoft.com/office/drawing/2014/main" id="{E5E0E56E-DB75-0032-0295-E68E3E35B8BD}"/>
              </a:ext>
            </a:extLst>
          </p:cNvPr>
          <p:cNvSpPr>
            <a:spLocks noGrp="1"/>
          </p:cNvSpPr>
          <p:nvPr>
            <p:ph type="title"/>
          </p:nvPr>
        </p:nvSpPr>
        <p:spPr>
          <a:xfrm>
            <a:off x="665303" y="148491"/>
            <a:ext cx="11229711" cy="1105949"/>
          </a:xfrm>
        </p:spPr>
        <p:txBody>
          <a:bodyPr>
            <a:normAutofit/>
          </a:bodyPr>
          <a:lstStyle/>
          <a:p>
            <a:r>
              <a:rPr lang="en-US" dirty="0"/>
              <a:t>Comparison of Factor Xa and Factor XIa Inhibitors – Small Molecules</a:t>
            </a:r>
          </a:p>
        </p:txBody>
      </p:sp>
    </p:spTree>
    <p:extLst>
      <p:ext uri="{BB962C8B-B14F-4D97-AF65-F5344CB8AC3E}">
        <p14:creationId xmlns:p14="http://schemas.microsoft.com/office/powerpoint/2010/main" val="312786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2317B48-6B96-2F94-6E02-7FA6DF554B71}"/>
              </a:ext>
            </a:extLst>
          </p:cNvPr>
          <p:cNvSpPr>
            <a:spLocks noGrp="1"/>
          </p:cNvSpPr>
          <p:nvPr>
            <p:ph idx="1"/>
          </p:nvPr>
        </p:nvSpPr>
        <p:spPr/>
        <p:txBody>
          <a:bodyPr>
            <a:normAutofit/>
          </a:bodyPr>
          <a:lstStyle/>
          <a:p>
            <a:pPr marL="0" indent="0">
              <a:buNone/>
            </a:pPr>
            <a:r>
              <a:rPr lang="en-GB" dirty="0"/>
              <a:t>Concerted evaluation across Phase II programs with over 4,000 patients </a:t>
            </a:r>
          </a:p>
        </p:txBody>
      </p:sp>
      <p:sp>
        <p:nvSpPr>
          <p:cNvPr id="3" name="Title 2">
            <a:extLst>
              <a:ext uri="{FF2B5EF4-FFF2-40B4-BE49-F238E27FC236}">
                <a16:creationId xmlns:a16="http://schemas.microsoft.com/office/drawing/2014/main" id="{E30DE97B-A896-8189-F4F1-19B7CB333FEC}"/>
              </a:ext>
            </a:extLst>
          </p:cNvPr>
          <p:cNvSpPr>
            <a:spLocks noGrp="1"/>
          </p:cNvSpPr>
          <p:nvPr>
            <p:ph type="title"/>
          </p:nvPr>
        </p:nvSpPr>
        <p:spPr/>
        <p:txBody>
          <a:bodyPr/>
          <a:lstStyle/>
          <a:p>
            <a:r>
              <a:rPr lang="en-GB" dirty="0">
                <a:solidFill>
                  <a:srgbClr val="00539B"/>
                </a:solidFill>
              </a:rPr>
              <a:t>The PACIFIC Program</a:t>
            </a:r>
          </a:p>
        </p:txBody>
      </p:sp>
      <p:sp>
        <p:nvSpPr>
          <p:cNvPr id="8" name="Footer Placeholder 7">
            <a:extLst>
              <a:ext uri="{FF2B5EF4-FFF2-40B4-BE49-F238E27FC236}">
                <a16:creationId xmlns:a16="http://schemas.microsoft.com/office/drawing/2014/main" id="{86E76534-62B9-6555-42BC-ACE91ABCF6B0}"/>
              </a:ext>
            </a:extLst>
          </p:cNvPr>
          <p:cNvSpPr>
            <a:spLocks noGrp="1"/>
          </p:cNvSpPr>
          <p:nvPr>
            <p:ph type="ftr" sz="quarter" idx="3"/>
          </p:nvPr>
        </p:nvSpPr>
        <p:spPr/>
        <p:txBody>
          <a:bodyPr/>
          <a:lstStyle/>
          <a:p>
            <a:r>
              <a:rPr lang="en-US"/>
              <a:t>ACC, American College of Cardiology; DAPT, dual antiplatelet therapy; ESC, European Society of Cardiology; SAPT, single antiplatelet therapy
1. Piccini JP et al</a:t>
            </a:r>
            <a:r>
              <a:rPr lang="en-US" i="1"/>
              <a:t>. Lancet </a:t>
            </a:r>
            <a:r>
              <a:rPr lang="en-US"/>
              <a:t>2022;399:1383–1390.</a:t>
            </a:r>
          </a:p>
          <a:p>
            <a:r>
              <a:rPr lang="en-US"/>
              <a:t>2. Rao SV et al. </a:t>
            </a:r>
            <a:r>
              <a:rPr lang="en-US" i="1"/>
              <a:t>Circulation</a:t>
            </a:r>
            <a:r>
              <a:rPr lang="en-US"/>
              <a:t> 2022;146:1196–1206. </a:t>
            </a:r>
          </a:p>
          <a:p>
            <a:r>
              <a:rPr lang="en-US"/>
              <a:t>3. Shoamanesh A et al. </a:t>
            </a:r>
            <a:r>
              <a:rPr lang="en-US" i="1"/>
              <a:t>Lancet</a:t>
            </a:r>
            <a:r>
              <a:rPr lang="en-US"/>
              <a:t> 2022;400:997–1007. </a:t>
            </a:r>
          </a:p>
        </p:txBody>
      </p:sp>
      <p:sp>
        <p:nvSpPr>
          <p:cNvPr id="9" name="Rectangle 8">
            <a:extLst>
              <a:ext uri="{FF2B5EF4-FFF2-40B4-BE49-F238E27FC236}">
                <a16:creationId xmlns:a16="http://schemas.microsoft.com/office/drawing/2014/main" id="{CE0E222C-0DF6-8161-A531-2551AEDAD11A}"/>
              </a:ext>
            </a:extLst>
          </p:cNvPr>
          <p:cNvSpPr/>
          <p:nvPr/>
        </p:nvSpPr>
        <p:spPr bwMode="gray">
          <a:xfrm>
            <a:off x="719618" y="1772356"/>
            <a:ext cx="3501508" cy="4223306"/>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rPr>
              <a:t>Atrial fibrillation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rPr>
              <a:t>20 mg asundexian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rPr>
              <a:t>50 mg asundexian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rPr>
              <a:t>Apixaban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522D69D1-8726-F659-D994-07C8A159B208}"/>
              </a:ext>
            </a:extLst>
          </p:cNvPr>
          <p:cNvSpPr/>
          <p:nvPr/>
        </p:nvSpPr>
        <p:spPr bwMode="gray">
          <a:xfrm>
            <a:off x="4451646" y="1772355"/>
            <a:ext cx="3501508" cy="4223306"/>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rPr>
              <a:t>Acute myocardial infarction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rPr>
              <a:t>10 mg asundexian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rPr>
              <a:t>20 mg asundexian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rPr>
              <a:t>50 mg asundexian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rPr>
              <a:t>Placebo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rPr>
              <a:t>+ DAPT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64545"/>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802618FD-0150-AF03-880E-7E351528F7DC}"/>
              </a:ext>
            </a:extLst>
          </p:cNvPr>
          <p:cNvSpPr/>
          <p:nvPr/>
        </p:nvSpPr>
        <p:spPr bwMode="gray">
          <a:xfrm>
            <a:off x="8183674" y="1772356"/>
            <a:ext cx="3501508" cy="4223306"/>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rPr>
              <a:t>Non-cardioembolic ischemic stroke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rPr>
              <a:t>10 mg </a:t>
            </a:r>
            <a:r>
              <a:rPr kumimoji="0" lang="en-GB" sz="1800" b="0" i="0" u="none" strike="noStrike" kern="1200" cap="none" spc="0" normalizeH="0" baseline="0" noProof="0" dirty="0" err="1">
                <a:ln>
                  <a:noFill/>
                </a:ln>
                <a:solidFill>
                  <a:srgbClr val="464545"/>
                </a:solidFill>
                <a:effectLst/>
                <a:uLnTx/>
                <a:uFillTx/>
                <a:latin typeface="Arial" panose="020B0604020202020204" pitchFamily="34" charset="0"/>
                <a:ea typeface="+mn-ea"/>
                <a:cs typeface="+mn-cs"/>
              </a:rPr>
              <a:t>asundexian</a:t>
            </a:r>
            <a:endParaRPr kumimoji="0" lang="en-GB" sz="18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rPr>
              <a:t>20 mg </a:t>
            </a:r>
            <a:r>
              <a:rPr kumimoji="0" lang="en-GB" sz="1800" b="0" i="0" u="none" strike="noStrike" kern="1200" cap="none" spc="0" normalizeH="0" baseline="0" noProof="0" dirty="0" err="1">
                <a:ln>
                  <a:noFill/>
                </a:ln>
                <a:solidFill>
                  <a:srgbClr val="464545"/>
                </a:solidFill>
                <a:effectLst/>
                <a:uLnTx/>
                <a:uFillTx/>
                <a:latin typeface="Arial" panose="020B0604020202020204" pitchFamily="34" charset="0"/>
                <a:ea typeface="+mn-ea"/>
                <a:cs typeface="+mn-cs"/>
              </a:rPr>
              <a:t>asundexian</a:t>
            </a:r>
            <a:endParaRPr kumimoji="0" lang="en-GB" sz="18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rPr>
              <a:t>50 mg </a:t>
            </a:r>
            <a:r>
              <a:rPr kumimoji="0" lang="en-GB" sz="1800" b="0" i="0" u="none" strike="noStrike" kern="1200" cap="none" spc="0" normalizeH="0" baseline="0" noProof="0" dirty="0" err="1">
                <a:ln>
                  <a:noFill/>
                </a:ln>
                <a:solidFill>
                  <a:srgbClr val="464545"/>
                </a:solidFill>
                <a:effectLst/>
                <a:uLnTx/>
                <a:uFillTx/>
                <a:latin typeface="Arial" panose="020B0604020202020204" pitchFamily="34" charset="0"/>
                <a:ea typeface="+mn-ea"/>
                <a:cs typeface="+mn-cs"/>
              </a:rPr>
              <a:t>asundexian</a:t>
            </a:r>
            <a:endParaRPr kumimoji="0" lang="en-GB" sz="18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rPr>
              <a:t>Placebo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rPr>
              <a:t>+ SAPT or DAPT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endParaRPr>
          </a:p>
        </p:txBody>
      </p:sp>
      <p:pic>
        <p:nvPicPr>
          <p:cNvPr id="14" name="Grafik 6">
            <a:extLst>
              <a:ext uri="{FF2B5EF4-FFF2-40B4-BE49-F238E27FC236}">
                <a16:creationId xmlns:a16="http://schemas.microsoft.com/office/drawing/2014/main" id="{E7621B1B-91CC-4612-5013-2FE6407B0DBE}"/>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97512" y="1772355"/>
            <a:ext cx="1545720" cy="722637"/>
          </a:xfrm>
          <a:prstGeom prst="rect">
            <a:avLst/>
          </a:prstGeom>
        </p:spPr>
      </p:pic>
      <p:pic>
        <p:nvPicPr>
          <p:cNvPr id="17" name="Grafik 5">
            <a:extLst>
              <a:ext uri="{FF2B5EF4-FFF2-40B4-BE49-F238E27FC236}">
                <a16:creationId xmlns:a16="http://schemas.microsoft.com/office/drawing/2014/main" id="{7AF35CDF-39A9-17F8-ABE0-508970AC1BE4}"/>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30200" y="1772356"/>
            <a:ext cx="1544400" cy="722637"/>
          </a:xfrm>
          <a:prstGeom prst="rect">
            <a:avLst/>
          </a:prstGeom>
        </p:spPr>
      </p:pic>
      <p:pic>
        <p:nvPicPr>
          <p:cNvPr id="20" name="Grafik 4">
            <a:extLst>
              <a:ext uri="{FF2B5EF4-FFF2-40B4-BE49-F238E27FC236}">
                <a16:creationId xmlns:a16="http://schemas.microsoft.com/office/drawing/2014/main" id="{EB11A853-2EA6-4EA6-5977-9B16F4EE3F59}"/>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162228" y="1772355"/>
            <a:ext cx="1544400" cy="722637"/>
          </a:xfrm>
          <a:prstGeom prst="rect">
            <a:avLst/>
          </a:prstGeom>
        </p:spPr>
      </p:pic>
      <p:sp>
        <p:nvSpPr>
          <p:cNvPr id="21" name="Rectangle 20">
            <a:extLst>
              <a:ext uri="{FF2B5EF4-FFF2-40B4-BE49-F238E27FC236}">
                <a16:creationId xmlns:a16="http://schemas.microsoft.com/office/drawing/2014/main" id="{5C9F72B5-806D-82FB-7959-65A9EA7BDAF9}"/>
              </a:ext>
            </a:extLst>
          </p:cNvPr>
          <p:cNvSpPr/>
          <p:nvPr/>
        </p:nvSpPr>
        <p:spPr bwMode="gray">
          <a:xfrm>
            <a:off x="974799" y="5189789"/>
            <a:ext cx="2969880" cy="722637"/>
          </a:xfrm>
          <a:prstGeom prst="rect">
            <a:avLst/>
          </a:prstGeom>
          <a:solidFill>
            <a:srgbClr val="ED7D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64545"/>
                </a:solidFill>
                <a:effectLst/>
                <a:uLnTx/>
                <a:uFillTx/>
                <a:latin typeface="Arial" panose="020B0604020202020204" pitchFamily="34" charset="0"/>
                <a:ea typeface="+mn-ea"/>
                <a:cs typeface="+mn-cs"/>
              </a:rPr>
              <a:t>755 patients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64545"/>
                </a:solidFill>
                <a:effectLst/>
                <a:uLnTx/>
                <a:uFillTx/>
                <a:latin typeface="Arial" panose="020B0604020202020204" pitchFamily="34" charset="0"/>
                <a:ea typeface="+mn-ea"/>
                <a:cs typeface="+mn-cs"/>
              </a:rPr>
              <a:t>Results presented at ACC 2022 and published in </a:t>
            </a:r>
            <a:r>
              <a:rPr kumimoji="0" lang="en-GB" sz="1200" b="0" i="1" u="none" strike="noStrike" kern="1200" cap="none" spc="0" normalizeH="0" baseline="0" noProof="0">
                <a:ln>
                  <a:noFill/>
                </a:ln>
                <a:solidFill>
                  <a:srgbClr val="464545"/>
                </a:solidFill>
                <a:effectLst/>
                <a:uLnTx/>
                <a:uFillTx/>
                <a:latin typeface="Arial" panose="020B0604020202020204" pitchFamily="34" charset="0"/>
                <a:ea typeface="+mn-ea"/>
                <a:cs typeface="+mn-cs"/>
              </a:rPr>
              <a:t>Lancet </a:t>
            </a:r>
            <a:r>
              <a:rPr kumimoji="0" lang="en-GB" sz="1200" b="0" i="0" u="none" strike="noStrike" kern="1200" cap="none" spc="0" normalizeH="0" baseline="0" noProof="0">
                <a:ln>
                  <a:noFill/>
                </a:ln>
                <a:solidFill>
                  <a:srgbClr val="464545"/>
                </a:solidFill>
                <a:effectLst/>
                <a:uLnTx/>
                <a:uFillTx/>
                <a:latin typeface="Arial" panose="020B0604020202020204" pitchFamily="34" charset="0"/>
                <a:ea typeface="+mn-ea"/>
                <a:cs typeface="+mn-cs"/>
              </a:rPr>
              <a:t>2022</a:t>
            </a:r>
            <a:r>
              <a:rPr kumimoji="0" lang="en-GB" sz="1200" b="0" i="0" u="none" strike="noStrike" kern="1200" cap="none" spc="0" normalizeH="0" baseline="30000" noProof="0">
                <a:ln>
                  <a:noFill/>
                </a:ln>
                <a:solidFill>
                  <a:srgbClr val="464545"/>
                </a:solidFill>
                <a:effectLst/>
                <a:uLnTx/>
                <a:uFillTx/>
                <a:latin typeface="Arial" panose="020B0604020202020204" pitchFamily="34" charset="0"/>
                <a:ea typeface="+mn-ea"/>
                <a:cs typeface="+mn-cs"/>
              </a:rPr>
              <a:t>1 </a:t>
            </a:r>
            <a:r>
              <a:rPr kumimoji="0" lang="en-GB" sz="1200" b="0" i="0" u="none" strike="noStrike" kern="1200" cap="none" spc="0" normalizeH="0" baseline="0" noProof="0">
                <a:ln>
                  <a:noFill/>
                </a:ln>
                <a:solidFill>
                  <a:srgbClr val="464545"/>
                </a:solidFill>
                <a:effectLst/>
                <a:uLnTx/>
                <a:uFillTx/>
                <a:latin typeface="Arial" panose="020B0604020202020204" pitchFamily="34" charset="0"/>
                <a:ea typeface="+mn-ea"/>
                <a:cs typeface="+mn-cs"/>
              </a:rPr>
              <a:t>  </a:t>
            </a:r>
          </a:p>
        </p:txBody>
      </p:sp>
      <p:sp>
        <p:nvSpPr>
          <p:cNvPr id="22" name="Rectangle 21">
            <a:extLst>
              <a:ext uri="{FF2B5EF4-FFF2-40B4-BE49-F238E27FC236}">
                <a16:creationId xmlns:a16="http://schemas.microsoft.com/office/drawing/2014/main" id="{CDB25D93-A3F5-9772-F588-746F61BD7A63}"/>
              </a:ext>
            </a:extLst>
          </p:cNvPr>
          <p:cNvSpPr/>
          <p:nvPr/>
        </p:nvSpPr>
        <p:spPr bwMode="gray">
          <a:xfrm>
            <a:off x="4717460" y="5189789"/>
            <a:ext cx="2969880" cy="7226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64545"/>
                </a:solidFill>
                <a:effectLst/>
                <a:uLnTx/>
                <a:uFillTx/>
                <a:latin typeface="Arial" panose="020B0604020202020204" pitchFamily="34" charset="0"/>
                <a:ea typeface="+mn-ea"/>
                <a:cs typeface="+mn-cs"/>
              </a:rPr>
              <a:t>1,601 patients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rPr>
              <a:t>Results presented at ESC 2022 and published in </a:t>
            </a:r>
            <a:r>
              <a:rPr kumimoji="0" lang="en-GB" sz="1200" b="0" i="1" u="none" strike="noStrike" kern="1200" cap="none" spc="0" normalizeH="0" baseline="0" noProof="0" dirty="0">
                <a:ln>
                  <a:noFill/>
                </a:ln>
                <a:solidFill>
                  <a:srgbClr val="464545"/>
                </a:solidFill>
                <a:effectLst/>
                <a:uLnTx/>
                <a:uFillTx/>
                <a:latin typeface="Arial" panose="020B0604020202020204" pitchFamily="34" charset="0"/>
                <a:ea typeface="+mn-ea"/>
                <a:cs typeface="+mn-cs"/>
              </a:rPr>
              <a:t>Circulation </a:t>
            </a:r>
            <a:r>
              <a:rPr kumimoji="0" lang="en-GB" sz="12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rPr>
              <a:t>2022</a:t>
            </a:r>
            <a:r>
              <a:rPr kumimoji="0" lang="en-GB" sz="1200" b="0" i="0" u="none" strike="noStrike" kern="1200" cap="none" spc="0" normalizeH="0" baseline="30000" noProof="0" dirty="0">
                <a:ln>
                  <a:noFill/>
                </a:ln>
                <a:solidFill>
                  <a:srgbClr val="464545"/>
                </a:solidFill>
                <a:effectLst/>
                <a:uLnTx/>
                <a:uFillTx/>
                <a:latin typeface="Arial" panose="020B0604020202020204" pitchFamily="34" charset="0"/>
                <a:ea typeface="+mn-ea"/>
                <a:cs typeface="+mn-cs"/>
              </a:rPr>
              <a:t>2</a:t>
            </a:r>
            <a:r>
              <a:rPr kumimoji="0" lang="en-GB" sz="12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rPr>
              <a:t> </a:t>
            </a:r>
          </a:p>
        </p:txBody>
      </p:sp>
      <p:sp>
        <p:nvSpPr>
          <p:cNvPr id="23" name="Rectangle 22">
            <a:extLst>
              <a:ext uri="{FF2B5EF4-FFF2-40B4-BE49-F238E27FC236}">
                <a16:creationId xmlns:a16="http://schemas.microsoft.com/office/drawing/2014/main" id="{AACACA23-22F0-9E53-984D-D827ED2C09A8}"/>
              </a:ext>
            </a:extLst>
          </p:cNvPr>
          <p:cNvSpPr/>
          <p:nvPr/>
        </p:nvSpPr>
        <p:spPr bwMode="gray">
          <a:xfrm>
            <a:off x="8449488" y="5189789"/>
            <a:ext cx="2969880" cy="722637"/>
          </a:xfrm>
          <a:prstGeom prst="rect">
            <a:avLst/>
          </a:prstGeom>
          <a:solidFill>
            <a:srgbClr val="F8B2AE"/>
          </a:solidFill>
          <a:ln>
            <a:solidFill>
              <a:srgbClr val="F8B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64545"/>
                </a:solidFill>
                <a:effectLst/>
                <a:uLnTx/>
                <a:uFillTx/>
                <a:latin typeface="Arial" panose="020B0604020202020204" pitchFamily="34" charset="0"/>
                <a:ea typeface="+mn-ea"/>
                <a:cs typeface="+mn-cs"/>
              </a:rPr>
              <a:t>1,808 patients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rPr>
              <a:t>Results presented at ESC 2022 and published in </a:t>
            </a:r>
            <a:r>
              <a:rPr kumimoji="0" lang="en-GB" sz="1200" b="0" i="1" u="none" strike="noStrike" kern="1200" cap="none" spc="0" normalizeH="0" baseline="0" noProof="0" dirty="0">
                <a:ln>
                  <a:noFill/>
                </a:ln>
                <a:solidFill>
                  <a:srgbClr val="464545"/>
                </a:solidFill>
                <a:effectLst/>
                <a:uLnTx/>
                <a:uFillTx/>
                <a:latin typeface="Arial" panose="020B0604020202020204" pitchFamily="34" charset="0"/>
                <a:ea typeface="+mn-ea"/>
                <a:cs typeface="+mn-cs"/>
              </a:rPr>
              <a:t>Lancet </a:t>
            </a:r>
            <a:r>
              <a:rPr kumimoji="0" lang="en-GB" sz="1200" b="0" i="0" u="none" strike="noStrike" kern="1200" cap="none" spc="0" normalizeH="0" baseline="0" noProof="0" dirty="0">
                <a:ln>
                  <a:noFill/>
                </a:ln>
                <a:solidFill>
                  <a:srgbClr val="464545"/>
                </a:solidFill>
                <a:effectLst/>
                <a:uLnTx/>
                <a:uFillTx/>
                <a:latin typeface="Arial" panose="020B0604020202020204" pitchFamily="34" charset="0"/>
                <a:ea typeface="+mn-ea"/>
                <a:cs typeface="+mn-cs"/>
              </a:rPr>
              <a:t>2022</a:t>
            </a:r>
            <a:r>
              <a:rPr kumimoji="0" lang="en-GB" sz="1200" b="0" i="0" u="none" strike="noStrike" kern="1200" cap="none" spc="0" normalizeH="0" baseline="30000" noProof="0" dirty="0">
                <a:ln>
                  <a:noFill/>
                </a:ln>
                <a:solidFill>
                  <a:srgbClr val="464545"/>
                </a:solidFill>
                <a:effectLst/>
                <a:uLnTx/>
                <a:uFillTx/>
                <a:latin typeface="Arial" panose="020B0604020202020204" pitchFamily="34" charset="0"/>
                <a:ea typeface="+mn-ea"/>
                <a:cs typeface="+mn-cs"/>
              </a:rPr>
              <a:t>3</a:t>
            </a:r>
            <a:r>
              <a:rPr kumimoji="0" lang="en-GB" sz="1200" b="0" i="1" u="none" strike="noStrike" kern="1200" cap="none" spc="0" normalizeH="0" baseline="30000" noProof="0" dirty="0">
                <a:ln>
                  <a:noFill/>
                </a:ln>
                <a:solidFill>
                  <a:srgbClr val="464545"/>
                </a:solidFill>
                <a:effectLst/>
                <a:uLnTx/>
                <a:uFillTx/>
                <a:latin typeface="Arial" panose="020B0604020202020204" pitchFamily="34" charset="0"/>
                <a:ea typeface="+mn-ea"/>
                <a:cs typeface="+mn-cs"/>
              </a:rPr>
              <a:t> </a:t>
            </a:r>
            <a:endParaRPr kumimoji="0" lang="en-GB" sz="1200" b="0" i="0" u="none" strike="noStrike" kern="1200" cap="none" spc="0" normalizeH="0" baseline="30000" noProof="0" dirty="0">
              <a:ln>
                <a:noFill/>
              </a:ln>
              <a:solidFill>
                <a:srgbClr val="464545"/>
              </a:solidFill>
              <a:effectLst/>
              <a:uLnTx/>
              <a:uFillTx/>
              <a:latin typeface="Arial" panose="020B0604020202020204" pitchFamily="34" charset="0"/>
              <a:ea typeface="+mn-ea"/>
              <a:cs typeface="+mn-cs"/>
            </a:endParaRPr>
          </a:p>
        </p:txBody>
      </p:sp>
      <p:sp>
        <p:nvSpPr>
          <p:cNvPr id="7" name="Rectangle 6">
            <a:extLst>
              <a:ext uri="{FF2B5EF4-FFF2-40B4-BE49-F238E27FC236}">
                <a16:creationId xmlns:a16="http://schemas.microsoft.com/office/drawing/2014/main" id="{B08ED06E-9EDD-D537-E190-FEAFC61C6E30}"/>
              </a:ext>
            </a:extLst>
          </p:cNvPr>
          <p:cNvSpPr/>
          <p:nvPr/>
        </p:nvSpPr>
        <p:spPr>
          <a:xfrm>
            <a:off x="10889673" y="415636"/>
            <a:ext cx="1149927" cy="9282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132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75576C2-9A68-4257-509C-F2851E0BAD30}"/>
              </a:ext>
            </a:extLst>
          </p:cNvPr>
          <p:cNvSpPr>
            <a:spLocks noGrp="1"/>
          </p:cNvSpPr>
          <p:nvPr>
            <p:ph type="ftr" sz="quarter" idx="3"/>
          </p:nvPr>
        </p:nvSpPr>
        <p:spPr/>
        <p:txBody>
          <a:bodyPr/>
          <a:lstStyle/>
          <a:p>
            <a:r>
              <a:rPr lang="en-US" dirty="0" err="1"/>
              <a:t>Shoamanesh</a:t>
            </a:r>
            <a:r>
              <a:rPr lang="en-US" dirty="0"/>
              <a:t> A, et al</a:t>
            </a:r>
            <a:r>
              <a:rPr lang="en-US" i="1" dirty="0"/>
              <a:t>. Lancet</a:t>
            </a:r>
            <a:r>
              <a:rPr lang="en-US" dirty="0"/>
              <a:t>. 2022;400(10357):997-1007.</a:t>
            </a:r>
          </a:p>
        </p:txBody>
      </p:sp>
      <p:pic>
        <p:nvPicPr>
          <p:cNvPr id="5" name="Picture 4">
            <a:extLst>
              <a:ext uri="{FF2B5EF4-FFF2-40B4-BE49-F238E27FC236}">
                <a16:creationId xmlns:a16="http://schemas.microsoft.com/office/drawing/2014/main" id="{BE80A900-D6F1-E0DD-280C-64F698201533}"/>
              </a:ext>
            </a:extLst>
          </p:cNvPr>
          <p:cNvPicPr>
            <a:picLocks noChangeAspect="1"/>
          </p:cNvPicPr>
          <p:nvPr/>
        </p:nvPicPr>
        <p:blipFill>
          <a:blip r:embed="rId2"/>
          <a:stretch>
            <a:fillRect/>
          </a:stretch>
        </p:blipFill>
        <p:spPr>
          <a:xfrm>
            <a:off x="1051808" y="1590418"/>
            <a:ext cx="10088383" cy="3677163"/>
          </a:xfrm>
          <a:prstGeom prst="rect">
            <a:avLst/>
          </a:prstGeom>
        </p:spPr>
      </p:pic>
    </p:spTree>
    <p:extLst>
      <p:ext uri="{BB962C8B-B14F-4D97-AF65-F5344CB8AC3E}">
        <p14:creationId xmlns:p14="http://schemas.microsoft.com/office/powerpoint/2010/main" val="269931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a:extLst>
              <a:ext uri="{FF2B5EF4-FFF2-40B4-BE49-F238E27FC236}">
                <a16:creationId xmlns:a16="http://schemas.microsoft.com/office/drawing/2014/main" id="{2D9CDBD4-ACB9-674E-B120-2F25FA6AAD29}"/>
              </a:ext>
            </a:extLst>
          </p:cNvPr>
          <p:cNvGraphicFramePr/>
          <p:nvPr/>
        </p:nvGraphicFramePr>
        <p:xfrm>
          <a:off x="1099666" y="-809536"/>
          <a:ext cx="10268743" cy="6138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E7706A79-7367-A025-13F8-C58D6A257A82}"/>
              </a:ext>
            </a:extLst>
          </p:cNvPr>
          <p:cNvSpPr>
            <a:spLocks noGrp="1"/>
          </p:cNvSpPr>
          <p:nvPr>
            <p:ph type="title"/>
          </p:nvPr>
        </p:nvSpPr>
        <p:spPr>
          <a:xfrm>
            <a:off x="838200" y="0"/>
            <a:ext cx="10515600" cy="953478"/>
          </a:xfrm>
        </p:spPr>
        <p:txBody>
          <a:bodyPr/>
          <a:lstStyle/>
          <a:p>
            <a:r>
              <a:rPr lang="en-US" dirty="0"/>
              <a:t>Non-Cardioembolic Ischemic Stroke</a:t>
            </a:r>
          </a:p>
        </p:txBody>
      </p:sp>
      <p:sp>
        <p:nvSpPr>
          <p:cNvPr id="3" name="Footer Placeholder 2">
            <a:extLst>
              <a:ext uri="{FF2B5EF4-FFF2-40B4-BE49-F238E27FC236}">
                <a16:creationId xmlns:a16="http://schemas.microsoft.com/office/drawing/2014/main" id="{138FE165-C346-31AB-B00F-DE98E63ED481}"/>
              </a:ext>
            </a:extLst>
          </p:cNvPr>
          <p:cNvSpPr>
            <a:spLocks noGrp="1"/>
          </p:cNvSpPr>
          <p:nvPr>
            <p:ph type="ftr" sz="quarter" idx="3"/>
          </p:nvPr>
        </p:nvSpPr>
        <p:spPr/>
        <p:txBody>
          <a:bodyPr/>
          <a:lstStyle/>
          <a:p>
            <a:r>
              <a:rPr lang="en-US" dirty="0"/>
              <a:t>1. </a:t>
            </a:r>
            <a:r>
              <a:rPr lang="en-US" dirty="0" err="1"/>
              <a:t>Kleindorfer</a:t>
            </a:r>
            <a:r>
              <a:rPr lang="en-US" dirty="0"/>
              <a:t> DO, et al. </a:t>
            </a:r>
            <a:r>
              <a:rPr lang="en-US" i="1" dirty="0"/>
              <a:t>Stroke</a:t>
            </a:r>
            <a:r>
              <a:rPr lang="en-US" dirty="0"/>
              <a:t>. 2021;52(7):e364-e467.  
2. Wang Y, et al. </a:t>
            </a:r>
            <a:r>
              <a:rPr lang="en-US" i="1" dirty="0"/>
              <a:t>N </a:t>
            </a:r>
            <a:r>
              <a:rPr lang="en-US" i="1" dirty="0" err="1"/>
              <a:t>Engl</a:t>
            </a:r>
            <a:r>
              <a:rPr lang="en-US" i="1" dirty="0"/>
              <a:t> J Med</a:t>
            </a:r>
            <a:r>
              <a:rPr lang="en-US" dirty="0"/>
              <a:t>. 2013;369(1):11-9.
3. Johnston SC, et al. N </a:t>
            </a:r>
            <a:r>
              <a:rPr lang="en-US" dirty="0" err="1"/>
              <a:t>Engl</a:t>
            </a:r>
            <a:r>
              <a:rPr lang="en-US" dirty="0"/>
              <a:t> J Med. 2018;379(3):215-225.
4. Johnston SC, et al. </a:t>
            </a:r>
            <a:r>
              <a:rPr lang="en-US" i="1" dirty="0"/>
              <a:t>N </a:t>
            </a:r>
            <a:r>
              <a:rPr lang="en-US" i="1" dirty="0" err="1"/>
              <a:t>Engl</a:t>
            </a:r>
            <a:r>
              <a:rPr lang="en-US" i="1" dirty="0"/>
              <a:t> J Med</a:t>
            </a:r>
            <a:r>
              <a:rPr lang="en-US" dirty="0"/>
              <a:t>. 2020;383(3):207-217. 
5. Dawson J, et al. </a:t>
            </a:r>
            <a:r>
              <a:rPr lang="en-US" i="1" dirty="0" err="1"/>
              <a:t>Eur</a:t>
            </a:r>
            <a:r>
              <a:rPr lang="en-US" i="1" dirty="0"/>
              <a:t> Stroke J</a:t>
            </a:r>
            <a:r>
              <a:rPr lang="en-US" dirty="0"/>
              <a:t>. 2022;7(3):I-II. </a:t>
            </a:r>
          </a:p>
        </p:txBody>
      </p:sp>
      <p:sp>
        <p:nvSpPr>
          <p:cNvPr id="5" name="Right Brace 4">
            <a:extLst>
              <a:ext uri="{FF2B5EF4-FFF2-40B4-BE49-F238E27FC236}">
                <a16:creationId xmlns:a16="http://schemas.microsoft.com/office/drawing/2014/main" id="{C379044E-DF6D-7646-A5D4-31C4FA54562A}"/>
              </a:ext>
            </a:extLst>
          </p:cNvPr>
          <p:cNvSpPr/>
          <p:nvPr/>
        </p:nvSpPr>
        <p:spPr>
          <a:xfrm rot="5400000">
            <a:off x="6936292" y="-263600"/>
            <a:ext cx="775707" cy="8160907"/>
          </a:xfrm>
          <a:prstGeom prst="rightBrace">
            <a:avLst/>
          </a:prstGeom>
          <a:ln w="25400">
            <a:solidFill>
              <a:srgbClr val="555A5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55A55"/>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4C13C4C-1A80-664F-9BDE-C5D7DE18D69B}"/>
              </a:ext>
            </a:extLst>
          </p:cNvPr>
          <p:cNvSpPr txBox="1"/>
          <p:nvPr/>
        </p:nvSpPr>
        <p:spPr>
          <a:xfrm>
            <a:off x="4395820" y="4293097"/>
            <a:ext cx="5856651" cy="420564"/>
          </a:xfrm>
          <a:prstGeom prst="rect">
            <a:avLst/>
          </a:prstGeom>
          <a:noFill/>
          <a:ln w="19050">
            <a:solidFill>
              <a:srgbClr val="555A55"/>
            </a:solidFill>
          </a:ln>
        </p:spPr>
        <p:txBody>
          <a:bodyPr wrap="square" rtlCol="0">
            <a:spAutoFit/>
          </a:bodyPr>
          <a:lstStyle/>
          <a:p>
            <a:pPr marL="51599" marR="0" lvl="0" indent="0" algn="l" defTabSz="479988" rtl="0" eaLnBrk="1" fontAlgn="auto" latinLnBrk="0" hangingPunct="1">
              <a:lnSpc>
                <a:spcPct val="100000"/>
              </a:lnSpc>
              <a:spcBef>
                <a:spcPct val="20000"/>
              </a:spcBef>
              <a:spcAft>
                <a:spcPts val="0"/>
              </a:spcAft>
              <a:buClr>
                <a:srgbClr val="C00000"/>
              </a:buClr>
              <a:buSzTx/>
              <a:buFontTx/>
              <a:buNone/>
              <a:tabLst/>
              <a:defRPr/>
            </a:pPr>
            <a:r>
              <a:rPr kumimoji="0" lang="en-US" sz="2133" b="1" i="0" u="none" strike="noStrike" kern="1200" cap="none" spc="0" normalizeH="0" baseline="0" noProof="0" dirty="0">
                <a:ln>
                  <a:noFill/>
                </a:ln>
                <a:solidFill>
                  <a:srgbClr val="555A55"/>
                </a:solidFill>
                <a:effectLst/>
                <a:uLnTx/>
                <a:uFillTx/>
                <a:latin typeface="Calibri" panose="020F0502020204030204"/>
                <a:ea typeface="+mn-ea"/>
                <a:cs typeface="+mn-cs"/>
              </a:rPr>
              <a:t>Non-cardioembolic: ~75% of all ischemic stroke</a:t>
            </a:r>
            <a:r>
              <a:rPr kumimoji="0" lang="en-US" sz="2133" b="1" i="0" u="none" strike="noStrike" kern="1200" cap="none" spc="0" normalizeH="0" baseline="30000" noProof="0" dirty="0">
                <a:ln>
                  <a:noFill/>
                </a:ln>
                <a:solidFill>
                  <a:srgbClr val="555A55"/>
                </a:solidFill>
                <a:effectLst/>
                <a:uLnTx/>
                <a:uFillTx/>
                <a:latin typeface="Calibri" panose="020F0502020204030204"/>
                <a:ea typeface="+mn-ea"/>
                <a:cs typeface="+mn-cs"/>
              </a:rPr>
              <a:t>1</a:t>
            </a:r>
            <a:endParaRPr kumimoji="0" lang="en-US" sz="2133" b="1" i="0" u="none" strike="noStrike" kern="1200" cap="none" spc="0" normalizeH="0" baseline="0" noProof="0" dirty="0">
              <a:ln>
                <a:noFill/>
              </a:ln>
              <a:solidFill>
                <a:srgbClr val="555A55"/>
              </a:solidFill>
              <a:effectLst/>
              <a:uLnTx/>
              <a:uFillTx/>
              <a:latin typeface="Calibri" panose="020F0502020204030204"/>
              <a:ea typeface="+mn-ea"/>
              <a:cs typeface="+mn-cs"/>
            </a:endParaRPr>
          </a:p>
        </p:txBody>
      </p:sp>
      <p:cxnSp>
        <p:nvCxnSpPr>
          <p:cNvPr id="11" name="Straight Arrow Connector 10">
            <a:extLst>
              <a:ext uri="{FF2B5EF4-FFF2-40B4-BE49-F238E27FC236}">
                <a16:creationId xmlns:a16="http://schemas.microsoft.com/office/drawing/2014/main" id="{AFA70308-5CC5-1D4C-AD04-A997C2DD2CDF}"/>
              </a:ext>
            </a:extLst>
          </p:cNvPr>
          <p:cNvCxnSpPr>
            <a:cxnSpLocks/>
          </p:cNvCxnSpPr>
          <p:nvPr/>
        </p:nvCxnSpPr>
        <p:spPr>
          <a:xfrm>
            <a:off x="7372150" y="4744501"/>
            <a:ext cx="0" cy="584296"/>
          </a:xfrm>
          <a:prstGeom prst="straightConnector1">
            <a:avLst/>
          </a:prstGeom>
          <a:ln w="25400">
            <a:solidFill>
              <a:srgbClr val="555A55"/>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DA93D92-912A-E84E-B13F-D63AEF23AB23}"/>
              </a:ext>
            </a:extLst>
          </p:cNvPr>
          <p:cNvSpPr txBox="1"/>
          <p:nvPr/>
        </p:nvSpPr>
        <p:spPr>
          <a:xfrm>
            <a:off x="4432789" y="5390352"/>
            <a:ext cx="5856649" cy="748795"/>
          </a:xfrm>
          <a:prstGeom prst="rect">
            <a:avLst/>
          </a:prstGeom>
          <a:noFill/>
          <a:ln w="19050">
            <a:solidFill>
              <a:srgbClr val="555A55"/>
            </a:solidFill>
          </a:ln>
        </p:spPr>
        <p:txBody>
          <a:bodyPr wrap="square" rtlCol="0">
            <a:spAutoFit/>
          </a:bodyPr>
          <a:lstStyle/>
          <a:p>
            <a:pPr marL="51599" marR="0" lvl="0" indent="0" algn="l" defTabSz="479988" rtl="0" eaLnBrk="1" fontAlgn="auto" latinLnBrk="0" hangingPunct="1">
              <a:lnSpc>
                <a:spcPct val="100000"/>
              </a:lnSpc>
              <a:spcBef>
                <a:spcPct val="20000"/>
              </a:spcBef>
              <a:spcAft>
                <a:spcPts val="0"/>
              </a:spcAft>
              <a:buClr>
                <a:srgbClr val="C00000"/>
              </a:buClr>
              <a:buSzTx/>
              <a:buFontTx/>
              <a:buNone/>
              <a:tabLst/>
              <a:defRPr/>
            </a:pPr>
            <a:r>
              <a:rPr kumimoji="0" lang="en-US" sz="2133" b="1" i="0" u="none" strike="noStrike" kern="1200" cap="none" spc="0" normalizeH="0" baseline="0" noProof="0" dirty="0">
                <a:ln>
                  <a:noFill/>
                </a:ln>
                <a:solidFill>
                  <a:srgbClr val="555A55"/>
                </a:solidFill>
                <a:effectLst/>
                <a:uLnTx/>
                <a:uFillTx/>
                <a:latin typeface="Calibri" panose="020F0502020204030204"/>
                <a:ea typeface="+mn-ea"/>
                <a:cs typeface="+mn-cs"/>
              </a:rPr>
              <a:t>Substantial recurrence rate (&gt;6%/</a:t>
            </a:r>
            <a:r>
              <a:rPr kumimoji="0" lang="en-US" sz="2133" b="1" i="0" u="none" strike="noStrike" kern="1200" cap="none" spc="0" normalizeH="0" baseline="0" noProof="0" dirty="0" err="1">
                <a:ln>
                  <a:noFill/>
                </a:ln>
                <a:solidFill>
                  <a:srgbClr val="555A55"/>
                </a:solidFill>
                <a:effectLst/>
                <a:uLnTx/>
                <a:uFillTx/>
                <a:latin typeface="Calibri" panose="020F0502020204030204"/>
                <a:ea typeface="+mn-ea"/>
                <a:cs typeface="+mn-cs"/>
              </a:rPr>
              <a:t>yr</a:t>
            </a:r>
            <a:r>
              <a:rPr kumimoji="0" lang="en-US" sz="2133" b="1" i="0" u="none" strike="noStrike" kern="1200" cap="none" spc="0" normalizeH="0" baseline="0" noProof="0" dirty="0">
                <a:ln>
                  <a:noFill/>
                </a:ln>
                <a:solidFill>
                  <a:srgbClr val="555A55"/>
                </a:solidFill>
                <a:effectLst/>
                <a:uLnTx/>
                <a:uFillTx/>
                <a:latin typeface="Calibri" panose="020F0502020204030204"/>
                <a:ea typeface="+mn-ea"/>
                <a:cs typeface="+mn-cs"/>
              </a:rPr>
              <a:t>) despite current guideline recommended treatment</a:t>
            </a:r>
            <a:r>
              <a:rPr kumimoji="0" lang="en-US" sz="2133" b="1" i="0" u="none" strike="noStrike" kern="1200" cap="none" spc="0" normalizeH="0" baseline="30000" noProof="0" dirty="0">
                <a:ln>
                  <a:noFill/>
                </a:ln>
                <a:solidFill>
                  <a:srgbClr val="555A55"/>
                </a:solidFill>
                <a:effectLst/>
                <a:uLnTx/>
                <a:uFillTx/>
                <a:latin typeface="Calibri" panose="020F0502020204030204"/>
                <a:ea typeface="+mn-ea"/>
                <a:cs typeface="+mn-cs"/>
              </a:rPr>
              <a:t>2-5</a:t>
            </a:r>
            <a:r>
              <a:rPr kumimoji="0" lang="en-US" sz="2133" b="1" i="0" u="none" strike="noStrike" kern="1200" cap="none" spc="0" normalizeH="0" baseline="0" noProof="0" dirty="0">
                <a:ln>
                  <a:noFill/>
                </a:ln>
                <a:solidFill>
                  <a:srgbClr val="555A55"/>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18108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30" name="Object 18" hidden="1">
            <a:extLst>
              <a:ext uri="{FF2B5EF4-FFF2-40B4-BE49-F238E27FC236}">
                <a16:creationId xmlns:a16="http://schemas.microsoft.com/office/drawing/2014/main" id="{AC569D8B-DDDA-934C-09BD-FBDB7C118853}"/>
              </a:ext>
            </a:extLst>
          </p:cNvPr>
          <p:cNvGraphicFramePr>
            <a:graphicFrameLocks noChangeAspect="1"/>
          </p:cNvGraphicFramePr>
          <p:nvPr>
            <p:custDataLst>
              <p:tags r:id="rId1"/>
            </p:custDataLst>
          </p:nvPr>
        </p:nvGraphicFramePr>
        <p:xfrm>
          <a:off x="3175" y="1588"/>
          <a:ext cx="1588" cy="1587"/>
        </p:xfrm>
        <a:graphic>
          <a:graphicData uri="http://schemas.openxmlformats.org/presentationml/2006/ole">
            <mc:AlternateContent xmlns:mc="http://schemas.openxmlformats.org/markup-compatibility/2006">
              <mc:Choice xmlns:v="urn:schemas-microsoft-com:vml" Requires="v">
                <p:oleObj name="think-cell Slide" r:id="rId5" imgW="38100" imgH="38100" progId="TCLayout.ActiveDocument.1">
                  <p:embed/>
                </p:oleObj>
              </mc:Choice>
              <mc:Fallback>
                <p:oleObj name="think-cell Slide" r:id="rId5" imgW="38100" imgH="38100" progId="TCLayout.ActiveDocument.1">
                  <p:embed/>
                  <p:pic>
                    <p:nvPicPr>
                      <p:cNvPr id="124930" name="Object 18" hidden="1">
                        <a:extLst>
                          <a:ext uri="{FF2B5EF4-FFF2-40B4-BE49-F238E27FC236}">
                            <a16:creationId xmlns:a16="http://schemas.microsoft.com/office/drawing/2014/main" id="{AC569D8B-DDDA-934C-09BD-FBDB7C1188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 y="1588"/>
                        <a:ext cx="158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hidden="1">
            <a:extLst>
              <a:ext uri="{FF2B5EF4-FFF2-40B4-BE49-F238E27FC236}">
                <a16:creationId xmlns:a16="http://schemas.microsoft.com/office/drawing/2014/main" id="{63FDCA4A-45BC-4E4B-AD3F-4EE8D87BFE34}"/>
              </a:ext>
            </a:extLst>
          </p:cNvPr>
          <p:cNvSpPr/>
          <p:nvPr>
            <p:custDataLst>
              <p:tags r:id="rId2"/>
            </p:custDataLst>
          </p:nvPr>
        </p:nvSpPr>
        <p:spPr bwMode="gray">
          <a:xfrm>
            <a:off x="1588"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1219170" rtl="0" eaLnBrk="1" fontAlgn="auto"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6" name="Text Placeholder 25">
            <a:extLst>
              <a:ext uri="{FF2B5EF4-FFF2-40B4-BE49-F238E27FC236}">
                <a16:creationId xmlns:a16="http://schemas.microsoft.com/office/drawing/2014/main" id="{D90ADA11-528A-F656-CB36-F5BDD2BF011D}"/>
              </a:ext>
            </a:extLst>
          </p:cNvPr>
          <p:cNvSpPr>
            <a:spLocks noGrp="1"/>
          </p:cNvSpPr>
          <p:nvPr>
            <p:ph type="body" idx="1"/>
          </p:nvPr>
        </p:nvSpPr>
        <p:spPr>
          <a:xfrm>
            <a:off x="653808" y="1153821"/>
            <a:ext cx="5157787" cy="586596"/>
          </a:xfrm>
        </p:spPr>
        <p:txBody>
          <a:bodyPr>
            <a:normAutofit fontScale="92500" lnSpcReduction="10000"/>
          </a:bodyPr>
          <a:lstStyle/>
          <a:p>
            <a:r>
              <a:rPr lang="en-US" sz="1800" dirty="0"/>
              <a:t>Significant reduced risk for CV events and ischemic stroke in FXI-deficient individuals</a:t>
            </a:r>
          </a:p>
        </p:txBody>
      </p:sp>
      <p:sp>
        <p:nvSpPr>
          <p:cNvPr id="28" name="Text Placeholder 27">
            <a:extLst>
              <a:ext uri="{FF2B5EF4-FFF2-40B4-BE49-F238E27FC236}">
                <a16:creationId xmlns:a16="http://schemas.microsoft.com/office/drawing/2014/main" id="{6554F0EC-186D-1626-D9ED-630178CFD3E3}"/>
              </a:ext>
            </a:extLst>
          </p:cNvPr>
          <p:cNvSpPr>
            <a:spLocks noGrp="1"/>
          </p:cNvSpPr>
          <p:nvPr>
            <p:ph type="body" sz="quarter" idx="3"/>
          </p:nvPr>
        </p:nvSpPr>
        <p:spPr>
          <a:xfrm>
            <a:off x="6172199" y="1155159"/>
            <a:ext cx="5011739" cy="716773"/>
          </a:xfrm>
        </p:spPr>
        <p:txBody>
          <a:bodyPr>
            <a:noAutofit/>
          </a:bodyPr>
          <a:lstStyle/>
          <a:p>
            <a:pPr>
              <a:lnSpc>
                <a:spcPct val="90000"/>
              </a:lnSpc>
            </a:pPr>
            <a:r>
              <a:rPr lang="en-US" sz="1700" dirty="0"/>
              <a:t>Significant reduced risk for ischemic stroke in patients with CAD and PAD treated with dual pathway inhibition (rivaroxaban and Aspirin)</a:t>
            </a:r>
          </a:p>
        </p:txBody>
      </p:sp>
      <p:sp>
        <p:nvSpPr>
          <p:cNvPr id="21" name="Title 20">
            <a:extLst>
              <a:ext uri="{FF2B5EF4-FFF2-40B4-BE49-F238E27FC236}">
                <a16:creationId xmlns:a16="http://schemas.microsoft.com/office/drawing/2014/main" id="{B0455CBB-15A8-847D-F1C9-B8A7D253A99A}"/>
              </a:ext>
            </a:extLst>
          </p:cNvPr>
          <p:cNvSpPr>
            <a:spLocks noGrp="1"/>
          </p:cNvSpPr>
          <p:nvPr>
            <p:ph type="title"/>
          </p:nvPr>
        </p:nvSpPr>
        <p:spPr>
          <a:xfrm>
            <a:off x="550303" y="52384"/>
            <a:ext cx="11141512" cy="991101"/>
          </a:xfrm>
        </p:spPr>
        <p:txBody>
          <a:bodyPr>
            <a:noAutofit/>
          </a:bodyPr>
          <a:lstStyle/>
          <a:p>
            <a:r>
              <a:rPr lang="en-US" sz="2800" dirty="0">
                <a:latin typeface="+mj-lt"/>
                <a:ea typeface="+mn-ea"/>
              </a:rPr>
              <a:t>Human Genetic Data and Clinical Data Support the Testing of Asundexian, an FXIa Inhibitor, for Secondary Stroke Prevention</a:t>
            </a:r>
            <a:endParaRPr lang="en-US" sz="2800" dirty="0"/>
          </a:p>
        </p:txBody>
      </p:sp>
      <p:sp>
        <p:nvSpPr>
          <p:cNvPr id="30" name="Footer Placeholder 29">
            <a:extLst>
              <a:ext uri="{FF2B5EF4-FFF2-40B4-BE49-F238E27FC236}">
                <a16:creationId xmlns:a16="http://schemas.microsoft.com/office/drawing/2014/main" id="{D8F95F99-CF70-BDBF-9F21-EC05F5D6C75D}"/>
              </a:ext>
            </a:extLst>
          </p:cNvPr>
          <p:cNvSpPr>
            <a:spLocks noGrp="1"/>
          </p:cNvSpPr>
          <p:nvPr>
            <p:ph type="ftr" sz="quarter" idx="10"/>
          </p:nvPr>
        </p:nvSpPr>
        <p:spPr/>
        <p:txBody>
          <a:bodyPr/>
          <a:lstStyle/>
          <a:p>
            <a:r>
              <a:rPr lang="en-US" dirty="0"/>
              <a:t>CAD coronary artery disease, PAD peripheral artery disease</a:t>
            </a:r>
          </a:p>
          <a:p>
            <a:r>
              <a:rPr lang="en-US" dirty="0"/>
              <a:t>Georgi B, et al. </a:t>
            </a:r>
            <a:r>
              <a:rPr lang="en-US" i="1" dirty="0"/>
              <a:t>Stroke</a:t>
            </a:r>
            <a:r>
              <a:rPr lang="en-US" dirty="0"/>
              <a:t>. 2019;50(11):3004-3012.</a:t>
            </a:r>
          </a:p>
        </p:txBody>
      </p:sp>
      <p:pic>
        <p:nvPicPr>
          <p:cNvPr id="33" name="Content Placeholder 3" descr="W:\Compass\42RivaUnblind\Substudies\Stroke\report\output\km\Fig3_km_iust.emf">
            <a:extLst>
              <a:ext uri="{FF2B5EF4-FFF2-40B4-BE49-F238E27FC236}">
                <a16:creationId xmlns:a16="http://schemas.microsoft.com/office/drawing/2014/main" id="{EFF01E74-44F1-311A-1A5E-E0B94DEB6C23}"/>
              </a:ext>
            </a:extLst>
          </p:cNvPr>
          <p:cNvPicPr>
            <a:picLocks noChangeArrowheads="1"/>
          </p:cNvPicPr>
          <p:nvPr/>
        </p:nvPicPr>
        <p:blipFill>
          <a:blip r:embed="rId7" cstate="screen">
            <a:extLst>
              <a:ext uri="{28A0092B-C50C-407E-A947-70E740481C1C}">
                <a14:useLocalDpi xmlns:a14="http://schemas.microsoft.com/office/drawing/2010/main"/>
              </a:ext>
            </a:extLst>
          </a:blip>
          <a:srcRect l="28635" t="27434" r="-2" b="12830"/>
          <a:stretch>
            <a:fillRect/>
          </a:stretch>
        </p:blipFill>
        <p:spPr bwMode="auto">
          <a:xfrm>
            <a:off x="6383338" y="1965057"/>
            <a:ext cx="469423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a:extLst>
              <a:ext uri="{FF2B5EF4-FFF2-40B4-BE49-F238E27FC236}">
                <a16:creationId xmlns:a16="http://schemas.microsoft.com/office/drawing/2014/main" id="{6A35D751-37A2-44CB-24A7-97451A001303}"/>
              </a:ext>
            </a:extLst>
          </p:cNvPr>
          <p:cNvSpPr/>
          <p:nvPr/>
        </p:nvSpPr>
        <p:spPr bwMode="gray">
          <a:xfrm>
            <a:off x="6311900" y="2014268"/>
            <a:ext cx="4872038" cy="3178175"/>
          </a:xfrm>
          <a:prstGeom prst="rect">
            <a:avLst/>
          </a:prstGeom>
          <a:no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1" name="Picture 3">
            <a:extLst>
              <a:ext uri="{FF2B5EF4-FFF2-40B4-BE49-F238E27FC236}">
                <a16:creationId xmlns:a16="http://schemas.microsoft.com/office/drawing/2014/main" id="{DEAD8335-D0D7-E256-62A8-55F97E0DA027}"/>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08062" y="2233343"/>
            <a:ext cx="374332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2" name="TextBox 41">
            <a:extLst>
              <a:ext uri="{FF2B5EF4-FFF2-40B4-BE49-F238E27FC236}">
                <a16:creationId xmlns:a16="http://schemas.microsoft.com/office/drawing/2014/main" id="{1BEB7DB9-509E-3197-BD3F-F6F190D56AE3}"/>
              </a:ext>
            </a:extLst>
          </p:cNvPr>
          <p:cNvSpPr txBox="1"/>
          <p:nvPr/>
        </p:nvSpPr>
        <p:spPr>
          <a:xfrm>
            <a:off x="941388" y="5498190"/>
            <a:ext cx="3359150" cy="246221"/>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dirty="0" err="1">
                <a:solidFill>
                  <a:schemeClr val="tx1">
                    <a:lumMod val="50000"/>
                    <a:lumOff val="50000"/>
                  </a:schemeClr>
                </a:solidFill>
              </a:rPr>
              <a:t>Preis</a:t>
            </a:r>
            <a:r>
              <a:rPr lang="en-US" sz="1000" dirty="0">
                <a:solidFill>
                  <a:schemeClr val="tx1">
                    <a:lumMod val="50000"/>
                    <a:lumOff val="50000"/>
                  </a:schemeClr>
                </a:solidFill>
              </a:rPr>
              <a:t> M, et al. (Blood. 2017;129(9):1210-121)</a:t>
            </a:r>
          </a:p>
        </p:txBody>
      </p:sp>
      <p:sp>
        <p:nvSpPr>
          <p:cNvPr id="43" name="TextBox 42">
            <a:extLst>
              <a:ext uri="{FF2B5EF4-FFF2-40B4-BE49-F238E27FC236}">
                <a16:creationId xmlns:a16="http://schemas.microsoft.com/office/drawing/2014/main" id="{A4C48B91-EE96-AE8A-9781-DD20C2C26987}"/>
              </a:ext>
            </a:extLst>
          </p:cNvPr>
          <p:cNvSpPr txBox="1">
            <a:spLocks/>
          </p:cNvSpPr>
          <p:nvPr/>
        </p:nvSpPr>
        <p:spPr bwMode="gray">
          <a:xfrm>
            <a:off x="982662" y="4985286"/>
            <a:ext cx="3735387" cy="287337"/>
          </a:xfrm>
          <a:prstGeom prst="rect">
            <a:avLst/>
          </a:prstGeom>
        </p:spPr>
        <p:txBody>
          <a:bodyPr lIns="0" tIns="0" rIns="0" bIns="18288"/>
          <a:lstStyle>
            <a:lvl1pPr lvl="0" indent="0">
              <a:spcBef>
                <a:spcPts val="1200"/>
              </a:spcBef>
              <a:spcAft>
                <a:spcPts val="600"/>
              </a:spcAft>
              <a:buFont typeface="Arial" panose="020B0604020202020204" pitchFamily="34" charset="0"/>
              <a:buNone/>
              <a:defRPr>
                <a:solidFill>
                  <a:schemeClr val="accent1"/>
                </a:solidFill>
              </a:defRPr>
            </a:lvl1pPr>
            <a:lvl2pPr marL="270000" lvl="1" indent="-270000">
              <a:spcBef>
                <a:spcPts val="300"/>
              </a:spcBef>
              <a:spcAft>
                <a:spcPts val="600"/>
              </a:spcAft>
              <a:buFontTx/>
              <a:buBlip>
                <a:blip r:embed="rId9"/>
              </a:buBlip>
              <a:defRPr>
                <a:solidFill>
                  <a:schemeClr val="accent1"/>
                </a:solidFill>
              </a:defRPr>
            </a:lvl2pPr>
            <a:lvl3pPr marL="540000" lvl="2" indent="-270000">
              <a:spcBef>
                <a:spcPts val="300"/>
              </a:spcBef>
              <a:spcAft>
                <a:spcPts val="600"/>
              </a:spcAft>
              <a:buFontTx/>
              <a:buBlip>
                <a:blip r:embed="rId10"/>
              </a:buBlip>
              <a:defRPr>
                <a:solidFill>
                  <a:schemeClr val="accent1"/>
                </a:solidFill>
              </a:defRPr>
            </a:lvl3pPr>
            <a:lvl4pPr marL="810000" lvl="3" indent="-270000">
              <a:spcBef>
                <a:spcPts val="300"/>
              </a:spcBef>
              <a:spcAft>
                <a:spcPts val="600"/>
              </a:spcAft>
              <a:buFontTx/>
              <a:buBlip>
                <a:blip r:embed="rId11"/>
              </a:buBlip>
              <a:defRPr>
                <a:solidFill>
                  <a:schemeClr val="accent1"/>
                </a:solidFill>
              </a:defRPr>
            </a:lvl4pPr>
            <a:lvl5pPr marL="1080000" lvl="4" indent="-270000">
              <a:spcBef>
                <a:spcPts val="300"/>
              </a:spcBef>
              <a:spcAft>
                <a:spcPts val="600"/>
              </a:spcAft>
              <a:buFontTx/>
              <a:buBlip>
                <a:blip r:embed="rId12"/>
              </a:buBlip>
              <a:defRPr>
                <a:solidFill>
                  <a:schemeClr val="accent1"/>
                </a:solidFill>
              </a:defRPr>
            </a:lvl5pPr>
            <a:lvl6pPr marL="1080000" indent="-270000">
              <a:spcBef>
                <a:spcPts val="300"/>
              </a:spcBef>
              <a:spcAft>
                <a:spcPts val="600"/>
              </a:spcAft>
              <a:buFontTx/>
              <a:buBlip>
                <a:blip r:embed="rId12"/>
              </a:buBlip>
              <a:defRPr baseline="0">
                <a:solidFill>
                  <a:schemeClr val="accent1"/>
                </a:solidFill>
              </a:defRPr>
            </a:lvl6pPr>
            <a:lvl7pPr marL="1080000" indent="-270000">
              <a:spcBef>
                <a:spcPts val="300"/>
              </a:spcBef>
              <a:spcAft>
                <a:spcPts val="600"/>
              </a:spcAft>
              <a:buFontTx/>
              <a:buBlip>
                <a:blip r:embed="rId12"/>
              </a:buBlip>
              <a:defRPr baseline="0">
                <a:solidFill>
                  <a:schemeClr val="accent1"/>
                </a:solidFill>
              </a:defRPr>
            </a:lvl7pPr>
            <a:lvl8pPr marL="1080000" indent="-270000">
              <a:spcBef>
                <a:spcPts val="300"/>
              </a:spcBef>
              <a:spcAft>
                <a:spcPts val="600"/>
              </a:spcAft>
              <a:buFontTx/>
              <a:buBlip>
                <a:blip r:embed="rId12"/>
              </a:buBlip>
              <a:defRPr baseline="0">
                <a:solidFill>
                  <a:schemeClr val="accent1"/>
                </a:solidFill>
              </a:defRPr>
            </a:lvl8pPr>
            <a:lvl9pPr marL="1080000" indent="-270000">
              <a:spcBef>
                <a:spcPts val="300"/>
              </a:spcBef>
              <a:spcAft>
                <a:spcPts val="600"/>
              </a:spcAft>
              <a:buFontTx/>
              <a:buBlip>
                <a:blip r:embed="rId12"/>
              </a:buBlip>
              <a:defRPr baseline="0">
                <a:solidFill>
                  <a:schemeClr val="accent1"/>
                </a:solidFill>
              </a:defRPr>
            </a:lvl9p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33" b="0" i="0" u="none" strike="noStrike" kern="1200" cap="none" spc="0" normalizeH="0" baseline="0" noProof="0" dirty="0">
                <a:ln>
                  <a:noFill/>
                </a:ln>
                <a:solidFill>
                  <a:schemeClr val="accent3"/>
                </a:solidFill>
                <a:effectLst/>
                <a:uLnTx/>
                <a:uFillTx/>
                <a:latin typeface="Calibri" panose="020F0502020204030204"/>
                <a:ea typeface="Arial Unicode MS" panose="020B0604020202020204" pitchFamily="34" charset="-128"/>
                <a:cs typeface="Arial Unicode MS" panose="020B0604020202020204" pitchFamily="34" charset="-128"/>
              </a:rPr>
              <a:t>Odds ratio for ischemic stroke 0.47 (95% CI 0.36-0.61)</a:t>
            </a:r>
          </a:p>
        </p:txBody>
      </p:sp>
      <p:sp>
        <p:nvSpPr>
          <p:cNvPr id="44" name="TextBox 43">
            <a:extLst>
              <a:ext uri="{FF2B5EF4-FFF2-40B4-BE49-F238E27FC236}">
                <a16:creationId xmlns:a16="http://schemas.microsoft.com/office/drawing/2014/main" id="{499F4F6E-8CD5-0DC3-033F-416559A97E3F}"/>
              </a:ext>
            </a:extLst>
          </p:cNvPr>
          <p:cNvSpPr txBox="1">
            <a:spLocks/>
          </p:cNvSpPr>
          <p:nvPr/>
        </p:nvSpPr>
        <p:spPr bwMode="gray">
          <a:xfrm>
            <a:off x="1552574" y="1941243"/>
            <a:ext cx="2790825" cy="676275"/>
          </a:xfrm>
          <a:prstGeom prst="rect">
            <a:avLst/>
          </a:prstGeom>
        </p:spPr>
        <p:txBody>
          <a:bodyPr lIns="0" tIns="0" rIns="0" bIns="18288"/>
          <a:lstStyle>
            <a:lvl1pPr lvl="0" indent="0">
              <a:spcBef>
                <a:spcPts val="1200"/>
              </a:spcBef>
              <a:spcAft>
                <a:spcPts val="600"/>
              </a:spcAft>
              <a:buFont typeface="Arial" panose="020B0604020202020204" pitchFamily="34" charset="0"/>
              <a:buNone/>
              <a:defRPr>
                <a:solidFill>
                  <a:schemeClr val="accent1"/>
                </a:solidFill>
              </a:defRPr>
            </a:lvl1pPr>
            <a:lvl2pPr marL="270000" lvl="1" indent="-270000">
              <a:spcBef>
                <a:spcPts val="300"/>
              </a:spcBef>
              <a:spcAft>
                <a:spcPts val="600"/>
              </a:spcAft>
              <a:buFontTx/>
              <a:buBlip>
                <a:blip r:embed="rId9"/>
              </a:buBlip>
              <a:defRPr>
                <a:solidFill>
                  <a:schemeClr val="accent1"/>
                </a:solidFill>
              </a:defRPr>
            </a:lvl2pPr>
            <a:lvl3pPr marL="540000" lvl="2" indent="-270000">
              <a:spcBef>
                <a:spcPts val="300"/>
              </a:spcBef>
              <a:spcAft>
                <a:spcPts val="600"/>
              </a:spcAft>
              <a:buFontTx/>
              <a:buBlip>
                <a:blip r:embed="rId10"/>
              </a:buBlip>
              <a:defRPr>
                <a:solidFill>
                  <a:schemeClr val="accent1"/>
                </a:solidFill>
              </a:defRPr>
            </a:lvl3pPr>
            <a:lvl4pPr marL="810000" lvl="3" indent="-270000">
              <a:spcBef>
                <a:spcPts val="300"/>
              </a:spcBef>
              <a:spcAft>
                <a:spcPts val="600"/>
              </a:spcAft>
              <a:buFontTx/>
              <a:buBlip>
                <a:blip r:embed="rId11"/>
              </a:buBlip>
              <a:defRPr>
                <a:solidFill>
                  <a:schemeClr val="accent1"/>
                </a:solidFill>
              </a:defRPr>
            </a:lvl4pPr>
            <a:lvl5pPr marL="1080000" lvl="4" indent="-270000">
              <a:spcBef>
                <a:spcPts val="300"/>
              </a:spcBef>
              <a:spcAft>
                <a:spcPts val="600"/>
              </a:spcAft>
              <a:buFontTx/>
              <a:buBlip>
                <a:blip r:embed="rId12"/>
              </a:buBlip>
              <a:defRPr>
                <a:solidFill>
                  <a:schemeClr val="accent1"/>
                </a:solidFill>
              </a:defRPr>
            </a:lvl5pPr>
            <a:lvl6pPr marL="1080000" indent="-270000">
              <a:spcBef>
                <a:spcPts val="300"/>
              </a:spcBef>
              <a:spcAft>
                <a:spcPts val="600"/>
              </a:spcAft>
              <a:buFontTx/>
              <a:buBlip>
                <a:blip r:embed="rId12"/>
              </a:buBlip>
              <a:defRPr baseline="0">
                <a:solidFill>
                  <a:schemeClr val="accent1"/>
                </a:solidFill>
              </a:defRPr>
            </a:lvl6pPr>
            <a:lvl7pPr marL="1080000" indent="-270000">
              <a:spcBef>
                <a:spcPts val="300"/>
              </a:spcBef>
              <a:spcAft>
                <a:spcPts val="600"/>
              </a:spcAft>
              <a:buFontTx/>
              <a:buBlip>
                <a:blip r:embed="rId12"/>
              </a:buBlip>
              <a:defRPr baseline="0">
                <a:solidFill>
                  <a:schemeClr val="accent1"/>
                </a:solidFill>
              </a:defRPr>
            </a:lvl7pPr>
            <a:lvl8pPr marL="1080000" indent="-270000">
              <a:spcBef>
                <a:spcPts val="300"/>
              </a:spcBef>
              <a:spcAft>
                <a:spcPts val="600"/>
              </a:spcAft>
              <a:buFontTx/>
              <a:buBlip>
                <a:blip r:embed="rId12"/>
              </a:buBlip>
              <a:defRPr baseline="0">
                <a:solidFill>
                  <a:schemeClr val="accent1"/>
                </a:solidFill>
              </a:defRPr>
            </a:lvl8pPr>
            <a:lvl9pPr marL="1080000" indent="-270000">
              <a:spcBef>
                <a:spcPts val="300"/>
              </a:spcBef>
              <a:spcAft>
                <a:spcPts val="600"/>
              </a:spcAft>
              <a:buFontTx/>
              <a:buBlip>
                <a:blip r:embed="rId12"/>
              </a:buBlip>
              <a:defRPr baseline="0">
                <a:solidFill>
                  <a:schemeClr val="accent1"/>
                </a:solidFill>
              </a:defRPr>
            </a:lvl9p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595959"/>
                </a:solidFill>
                <a:effectLst/>
                <a:uLnTx/>
                <a:uFillTx/>
                <a:latin typeface="Calibri" panose="020F0502020204030204"/>
                <a:ea typeface="Arial Unicode MS" panose="020B0604020202020204" pitchFamily="34" charset="-128"/>
                <a:cs typeface="Arial Unicode MS" panose="020B0604020202020204" pitchFamily="34" charset="-128"/>
              </a:rPr>
              <a:t>HR for CV events</a:t>
            </a:r>
            <a:br>
              <a:rPr kumimoji="0" lang="en-US" sz="1200" b="0" i="0" u="none" strike="noStrike" kern="1200" cap="none" spc="0" normalizeH="0" baseline="0" noProof="0" dirty="0">
                <a:ln>
                  <a:noFill/>
                </a:ln>
                <a:solidFill>
                  <a:srgbClr val="595959"/>
                </a:solidFill>
                <a:effectLst/>
                <a:uLnTx/>
                <a:uFillTx/>
                <a:latin typeface="Calibri" panose="020F0502020204030204"/>
                <a:ea typeface="Arial Unicode MS" panose="020B0604020202020204" pitchFamily="34" charset="-128"/>
                <a:cs typeface="Arial Unicode MS" panose="020B0604020202020204" pitchFamily="34" charset="-128"/>
              </a:rPr>
            </a:br>
            <a:r>
              <a:rPr kumimoji="0" lang="en-US" sz="1067" b="0" i="0" u="none" strike="noStrike" kern="1200" cap="none" spc="0" normalizeH="0" baseline="0" noProof="0" dirty="0">
                <a:ln>
                  <a:noFill/>
                </a:ln>
                <a:solidFill>
                  <a:srgbClr val="595959"/>
                </a:solidFill>
                <a:effectLst/>
                <a:uLnTx/>
                <a:uFillTx/>
                <a:latin typeface="Calibri" panose="020F0502020204030204"/>
                <a:ea typeface="Arial Unicode MS" panose="020B0604020202020204" pitchFamily="34" charset="-128"/>
                <a:cs typeface="Arial Unicode MS" panose="020B0604020202020204" pitchFamily="34" charset="-128"/>
              </a:rPr>
              <a:t>0.57 (95% CI 0.35-0.93) for ≤30% FXI activity</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67" b="0" i="0" u="none" strike="noStrike" kern="1200" cap="none" spc="0" normalizeH="0" baseline="0" noProof="0" dirty="0">
                <a:ln>
                  <a:noFill/>
                </a:ln>
                <a:solidFill>
                  <a:srgbClr val="595959"/>
                </a:solidFill>
                <a:effectLst/>
                <a:uLnTx/>
                <a:uFillTx/>
                <a:latin typeface="Calibri" panose="020F0502020204030204"/>
                <a:ea typeface="Arial Unicode MS" panose="020B0604020202020204" pitchFamily="34" charset="-128"/>
                <a:cs typeface="Arial Unicode MS" panose="020B0604020202020204" pitchFamily="34" charset="-128"/>
              </a:rPr>
              <a:t>0.52 (95% CI 0.31-0.87) - for 30-50% FXI activity</a:t>
            </a:r>
          </a:p>
        </p:txBody>
      </p:sp>
      <p:grpSp>
        <p:nvGrpSpPr>
          <p:cNvPr id="45" name="Group 4">
            <a:extLst>
              <a:ext uri="{FF2B5EF4-FFF2-40B4-BE49-F238E27FC236}">
                <a16:creationId xmlns:a16="http://schemas.microsoft.com/office/drawing/2014/main" id="{E2AEE5EF-B945-6CF9-9F28-9F46974E3BF5}"/>
              </a:ext>
            </a:extLst>
          </p:cNvPr>
          <p:cNvGrpSpPr>
            <a:grpSpLocks/>
          </p:cNvGrpSpPr>
          <p:nvPr/>
        </p:nvGrpSpPr>
        <p:grpSpPr bwMode="auto">
          <a:xfrm>
            <a:off x="5486400" y="1297354"/>
            <a:ext cx="322263" cy="4903421"/>
            <a:chOff x="6130503" y="1590695"/>
            <a:chExt cx="320932" cy="4611395"/>
          </a:xfrm>
        </p:grpSpPr>
        <p:cxnSp>
          <p:nvCxnSpPr>
            <p:cNvPr id="46" name="Straight Connector 45">
              <a:extLst>
                <a:ext uri="{FF2B5EF4-FFF2-40B4-BE49-F238E27FC236}">
                  <a16:creationId xmlns:a16="http://schemas.microsoft.com/office/drawing/2014/main" id="{80200A55-3F5B-80E7-3A70-51EF8EC69433}"/>
                </a:ext>
              </a:extLst>
            </p:cNvPr>
            <p:cNvCxnSpPr>
              <a:cxnSpLocks/>
            </p:cNvCxnSpPr>
            <p:nvPr/>
          </p:nvCxnSpPr>
          <p:spPr bwMode="gray">
            <a:xfrm>
              <a:off x="6291759" y="1952622"/>
              <a:ext cx="0" cy="424946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7" name="DoubleChevron3 15">
              <a:extLst>
                <a:ext uri="{FF2B5EF4-FFF2-40B4-BE49-F238E27FC236}">
                  <a16:creationId xmlns:a16="http://schemas.microsoft.com/office/drawing/2014/main" id="{A12FD451-0503-2D66-0E09-7FB7AE39515D}"/>
                </a:ext>
              </a:extLst>
            </p:cNvPr>
            <p:cNvGrpSpPr/>
            <p:nvPr>
              <p:custDataLst>
                <p:tags r:id="rId3"/>
              </p:custDataLst>
            </p:nvPr>
          </p:nvGrpSpPr>
          <p:grpSpPr>
            <a:xfrm>
              <a:off x="6130503" y="1590695"/>
              <a:ext cx="320932" cy="361613"/>
              <a:chOff x="1270000" y="1270000"/>
              <a:chExt cx="450850" cy="508000"/>
            </a:xfrm>
            <a:solidFill>
              <a:schemeClr val="accent1"/>
            </a:solidFill>
          </p:grpSpPr>
          <p:sp>
            <p:nvSpPr>
              <p:cNvPr id="48" name="Chevron1">
                <a:extLst>
                  <a:ext uri="{FF2B5EF4-FFF2-40B4-BE49-F238E27FC236}">
                    <a16:creationId xmlns:a16="http://schemas.microsoft.com/office/drawing/2014/main" id="{C50E1E09-B6A6-34FB-BEF3-59325A1C0F35}"/>
                  </a:ext>
                </a:extLst>
              </p:cNvPr>
              <p:cNvSpPr>
                <a:spLocks noChangeAspect="1"/>
              </p:cNvSpPr>
              <p:nvPr/>
            </p:nvSpPr>
            <p:spPr bwMode="gray">
              <a:xfrm>
                <a:off x="1270000" y="1320800"/>
                <a:ext cx="238760" cy="4064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Chevron2">
                <a:extLst>
                  <a:ext uri="{FF2B5EF4-FFF2-40B4-BE49-F238E27FC236}">
                    <a16:creationId xmlns:a16="http://schemas.microsoft.com/office/drawing/2014/main" id="{2BCAE078-3E68-A0AD-D516-9AD83F6CB1DF}"/>
                  </a:ext>
                </a:extLst>
              </p:cNvPr>
              <p:cNvSpPr>
                <a:spLocks noChangeAspect="1"/>
              </p:cNvSpPr>
              <p:nvPr/>
            </p:nvSpPr>
            <p:spPr bwMode="gray">
              <a:xfrm>
                <a:off x="1422400" y="1270000"/>
                <a:ext cx="298450" cy="5080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50" name="TextBox 49">
            <a:extLst>
              <a:ext uri="{FF2B5EF4-FFF2-40B4-BE49-F238E27FC236}">
                <a16:creationId xmlns:a16="http://schemas.microsoft.com/office/drawing/2014/main" id="{7BE729AB-76EB-E433-2A2F-2BF842D35868}"/>
              </a:ext>
            </a:extLst>
          </p:cNvPr>
          <p:cNvSpPr txBox="1"/>
          <p:nvPr/>
        </p:nvSpPr>
        <p:spPr>
          <a:xfrm>
            <a:off x="6311900" y="5476595"/>
            <a:ext cx="3360737" cy="246221"/>
          </a:xfrm>
          <a:prstGeom prst="rect">
            <a:avLst/>
          </a:prstGeom>
          <a:noFill/>
        </p:spPr>
        <p:txBody>
          <a:bodyPr>
            <a:spAutoFit/>
          </a:bodyPr>
          <a:lstStyle/>
          <a:p>
            <a:pPr defTabSz="1219170">
              <a:defRPr/>
            </a:pPr>
            <a:r>
              <a:rPr lang="en-US" sz="1000" dirty="0">
                <a:solidFill>
                  <a:schemeClr val="tx1">
                    <a:lumMod val="50000"/>
                    <a:lumOff val="50000"/>
                  </a:schemeClr>
                </a:solidFill>
              </a:rPr>
              <a:t>Sharma M, </a:t>
            </a:r>
            <a:r>
              <a:rPr lang="en-US" sz="1000" i="1" dirty="0">
                <a:solidFill>
                  <a:schemeClr val="tx1">
                    <a:lumMod val="50000"/>
                    <a:lumOff val="50000"/>
                  </a:schemeClr>
                </a:solidFill>
              </a:rPr>
              <a:t>Circulation</a:t>
            </a:r>
            <a:r>
              <a:rPr lang="en-US" sz="1000" dirty="0">
                <a:solidFill>
                  <a:schemeClr val="tx1">
                    <a:lumMod val="50000"/>
                    <a:lumOff val="50000"/>
                  </a:schemeClr>
                </a:solidFill>
              </a:rPr>
              <a:t>. 2019;139(9):1134-1145.</a:t>
            </a:r>
          </a:p>
        </p:txBody>
      </p:sp>
      <p:pic>
        <p:nvPicPr>
          <p:cNvPr id="52" name="Picture 51">
            <a:extLst>
              <a:ext uri="{FF2B5EF4-FFF2-40B4-BE49-F238E27FC236}">
                <a16:creationId xmlns:a16="http://schemas.microsoft.com/office/drawing/2014/main" id="{97616102-8DAB-E3BB-2AD8-5948A77C0BB5}"/>
              </a:ext>
            </a:extLst>
          </p:cNvPr>
          <p:cNvPicPr>
            <a:picLocks noChangeAspect="1"/>
          </p:cNvPicPr>
          <p:nvPr/>
        </p:nvPicPr>
        <p:blipFill>
          <a:blip r:embed="rId13"/>
          <a:stretch>
            <a:fillRect/>
          </a:stretch>
        </p:blipFill>
        <p:spPr>
          <a:xfrm>
            <a:off x="550303" y="1941243"/>
            <a:ext cx="4936097" cy="39930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ZIdvjoZCfU.cuAfCLu1AS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M5ewuGMv0OzbeLVzrOwT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zNfl0jxuEi6HXBczFmdP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BYJyx_BEUSl5k7jxUrb1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zuZwO24bUyQgcz1RA40p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apa9RjO53kmheImNVXzVP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nGewl6AbUKhLKBRoFQsg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lzNfl0jxuEi6HXBczFmdP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BBYJyx_BEUSl5k7jxUrb1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PkhBixsQ4qlVgwpPni51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zuZwO24bUyQgcz1RA40p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ZIdvjoZCfU.cuAfCLu1AS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lzNfl0jxuEi6HXBczFmdP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3.8j_DvSxUOuUaiNTggUq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lzNfl0jxuEi6HXBczFmdP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xml><?xml version="1.0" encoding="utf-8"?>
<p:tagLst xmlns:a="http://schemas.openxmlformats.org/drawingml/2006/main" xmlns:r="http://schemas.openxmlformats.org/officeDocument/2006/relationships" xmlns:p="http://schemas.openxmlformats.org/presentationml/2006/main">
  <p:tag name="NAME" val="DoubleChevron3"/>
</p:tagLst>
</file>

<file path=ppt/tags/tag3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nGewl6AbUKhLKBRoFQsg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nGewl6AbUKhLKBRoFQsg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MnGewl6AbUKhLKBRoFQsg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BYJyx_BEUSl5k7jxUrb1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zuZwO24bUyQgcz1RA40p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Q0xLh5owEqddtn1yDKSjw"/>
</p:tagLst>
</file>

<file path=ppt/theme/theme1.xml><?xml version="1.0" encoding="utf-8"?>
<a:theme xmlns:a="http://schemas.openxmlformats.org/drawingml/2006/main" name="DHOTG23">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_MedEd_DualTemplate" id="{BB86828A-D744-DD43-B2EA-8F6CFDDE78EB}" vid="{195ED115-7EEB-DB4B-8A7E-C675AC3F68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HOTG-MedEd 23">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OTG-MedEd 23" id="{68AFC16E-F33A-5E48-9504-D6B32756F847}" vid="{D21522BB-9A39-114E-9ECC-E5C821ED180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ADA89A-874E-4A4B-A0D2-3437C330DD67}">
  <ds:schemaRefs>
    <ds:schemaRef ds:uri="http://schemas.microsoft.com/sharepoint/v3/contenttype/forms"/>
  </ds:schemaRefs>
</ds:datastoreItem>
</file>

<file path=customXml/itemProps2.xml><?xml version="1.0" encoding="utf-8"?>
<ds:datastoreItem xmlns:ds="http://schemas.openxmlformats.org/officeDocument/2006/customXml" ds:itemID="{83C56D98-0CF6-46EF-9D51-3B7314641A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9BBEAF-7F70-4C20-836C-227E9509E6B3}">
  <ds:schemaRefs>
    <ds:schemaRef ds:uri="http://purl.org/dc/elements/1.1/"/>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f55e9ad1-4522-4e5b-8d2e-6f450f6d945f"/>
    <ds:schemaRef ds:uri="a9d8bbac-cce3-475c-b9fe-65ecbcec7edd"/>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4984</TotalTime>
  <Words>4017</Words>
  <Application>Microsoft Macintosh PowerPoint</Application>
  <PresentationFormat>Widescreen</PresentationFormat>
  <Paragraphs>604</Paragraphs>
  <Slides>29</Slides>
  <Notes>9</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9" baseType="lpstr">
      <vt:lpstr>Arial</vt:lpstr>
      <vt:lpstr>Calibri</vt:lpstr>
      <vt:lpstr>Calibri Light</vt:lpstr>
      <vt:lpstr>Century Gothic</vt:lpstr>
      <vt:lpstr>Times New Roman</vt:lpstr>
      <vt:lpstr>Trebuchet MS</vt:lpstr>
      <vt:lpstr>DHOTG23</vt:lpstr>
      <vt:lpstr>Office Theme</vt:lpstr>
      <vt:lpstr>DHOTG-MedEd 23</vt:lpstr>
      <vt:lpstr>think-cell Slide</vt:lpstr>
      <vt:lpstr>Emerging Data in the Management of Acute Ischemic Stroke/TIA</vt:lpstr>
      <vt:lpstr>PowerPoint Presentation</vt:lpstr>
      <vt:lpstr>Disclaimer</vt:lpstr>
      <vt:lpstr>Overview of Clinical Trials Investigating FXI Inhibition The products shown are currently investigational and are not licensed for use in any country</vt:lpstr>
      <vt:lpstr>Comparison of Factor Xa and Factor XIa Inhibitors – Small Molecules</vt:lpstr>
      <vt:lpstr>The PACIFIC Program</vt:lpstr>
      <vt:lpstr>PowerPoint Presentation</vt:lpstr>
      <vt:lpstr>Non-Cardioembolic Ischemic Stroke</vt:lpstr>
      <vt:lpstr>Human Genetic Data and Clinical Data Support the Testing of Asundexian, an FXIa Inhibitor, for Secondary Stroke Prevention</vt:lpstr>
      <vt:lpstr>PACIFIC-Stroke: Schema</vt:lpstr>
      <vt:lpstr>Primary Efficacy Outcome Ischemic Stroke or Covert Infarcts at 6 Months</vt:lpstr>
      <vt:lpstr>Secondary Efficacy Outcome Incident Covert Brain Infarct(s) on MRI at 6 Months (75% of Events; 69% Small Subcortical Infarcts)</vt:lpstr>
      <vt:lpstr>Secondary Efficacy Outcome Total Follow-Up (Median 10.6 Months)</vt:lpstr>
      <vt:lpstr>Secondary Exploratory Outcomes: TIA Total Follow-Up (Median 10.6 Months)</vt:lpstr>
      <vt:lpstr>Post-Hoc Exploratory Outcome: Recurrent Ischemic Stroke or TIA Total Follow-Up (Median 10.6 Months)</vt:lpstr>
      <vt:lpstr>Outcome: Recurrent Stroke and TIA Exploratory Post-Hoc Subgroup Analysis</vt:lpstr>
      <vt:lpstr>Bleeding Outcomes (n=1786; on-treatment) </vt:lpstr>
      <vt:lpstr>Efficacy and Safety of the FXIa Inhibitor Milvexian for Secondary Stroke Prevention: Final Results of the AXIOMATIC-SSP Dose-Finding Randomized Trial</vt:lpstr>
      <vt:lpstr>AXIOMATIC-SSP  Study Design</vt:lpstr>
      <vt:lpstr>Symptomatic Ischemic Stroke*</vt:lpstr>
      <vt:lpstr>BARC Type 3 and 5 Bleeding*</vt:lpstr>
      <vt:lpstr>Atherosclerosis Hypothesis</vt:lpstr>
      <vt:lpstr>Pooled Treatment Effect on Outcome of Ischemic Stroke in Patients With Atherosclerotic Disease</vt:lpstr>
      <vt:lpstr>Phase III OCEANIC-STROKE Study Design1,2 </vt:lpstr>
      <vt:lpstr>Phase III LIBREXIA-STROKE Study Design1,2 </vt:lpstr>
      <vt:lpstr>Impact of the Combination of Asundexian and tPA on Bleeding Times and Thrombosis in Rabbit Models </vt:lpstr>
      <vt:lpstr>Conclusions</vt:lpstr>
      <vt:lpstr>Questions/Contact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Data in the Management of Acute Ischemic Stroke/TIA</dc:title>
  <dc:subject/>
  <dc:creator>MedEd On The Go</dc:creator>
  <cp:keywords/>
  <dc:description/>
  <cp:lastModifiedBy>Harley Kidner</cp:lastModifiedBy>
  <cp:revision>61</cp:revision>
  <dcterms:created xsi:type="dcterms:W3CDTF">2024-01-11T21:54:08Z</dcterms:created>
  <dcterms:modified xsi:type="dcterms:W3CDTF">2024-02-21T21:32:17Z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