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Lst>
  <p:notesMasterIdLst>
    <p:notesMasterId r:id="rId20"/>
  </p:notesMasterIdLst>
  <p:sldIdLst>
    <p:sldId id="2134806054" r:id="rId3"/>
    <p:sldId id="265" r:id="rId4"/>
    <p:sldId id="256" r:id="rId5"/>
    <p:sldId id="855" r:id="rId6"/>
    <p:sldId id="697" r:id="rId7"/>
    <p:sldId id="854" r:id="rId8"/>
    <p:sldId id="774" r:id="rId9"/>
    <p:sldId id="2134806050" r:id="rId10"/>
    <p:sldId id="2134806055" r:id="rId11"/>
    <p:sldId id="2134806051" r:id="rId12"/>
    <p:sldId id="2134806046" r:id="rId13"/>
    <p:sldId id="2134806052" r:id="rId14"/>
    <p:sldId id="2134806056" r:id="rId15"/>
    <p:sldId id="841" r:id="rId16"/>
    <p:sldId id="2134806014" r:id="rId17"/>
    <p:sldId id="2134806048"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6327"/>
  </p:normalViewPr>
  <p:slideViewPr>
    <p:cSldViewPr snapToGrid="0">
      <p:cViewPr varScale="1">
        <p:scale>
          <a:sx n="102" d="100"/>
          <a:sy n="102" d="100"/>
        </p:scale>
        <p:origin x="192"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65120-249C-E04C-87B0-31EBC6EFA59B}" type="datetimeFigureOut">
              <a:rPr lang="en-US" smtClean="0"/>
              <a:t>9/29/23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8235A5-C09A-BE4D-AD7E-4FA6F2004C17}" type="slidenum">
              <a:rPr lang="en-US" smtClean="0"/>
              <a:t>‹#›</a:t>
            </a:fld>
            <a:endParaRPr lang="en-US"/>
          </a:p>
        </p:txBody>
      </p:sp>
    </p:spTree>
    <p:extLst>
      <p:ext uri="{BB962C8B-B14F-4D97-AF65-F5344CB8AC3E}">
        <p14:creationId xmlns:p14="http://schemas.microsoft.com/office/powerpoint/2010/main" val="3073702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94EA5-7B99-D64C-BF0D-49075E53CA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637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94EA5-7B99-D64C-BF0D-49075E53CA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365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94EA5-7B99-D64C-BF0D-49075E53CA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531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94EA5-7B99-D64C-BF0D-49075E53CA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5445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94EA5-7B99-D64C-BF0D-49075E53CA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186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94EA5-7B99-D64C-BF0D-49075E53CA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969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196533-2590-4445-88A2-C0FA051E18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887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94EA5-7B99-D64C-BF0D-49075E53CA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934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94EA5-7B99-D64C-BF0D-49075E53CA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549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94EA5-7B99-D64C-BF0D-49075E53CA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580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94EA5-7B99-D64C-BF0D-49075E53CA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346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94EA5-7B99-D64C-BF0D-49075E53CA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088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94EA5-7B99-D64C-BF0D-49075E53CA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2459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794EA5-7B99-D64C-BF0D-49075E53CA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516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grpSp>
        <p:nvGrpSpPr>
          <p:cNvPr id="2" name="Group 1">
            <a:extLst>
              <a:ext uri="{FF2B5EF4-FFF2-40B4-BE49-F238E27FC236}">
                <a16:creationId xmlns:a16="http://schemas.microsoft.com/office/drawing/2014/main" id="{52B88683-F4CA-439F-8BE8-ED2F20FC2E60}"/>
              </a:ext>
            </a:extLst>
          </p:cNvPr>
          <p:cNvGrpSpPr/>
          <p:nvPr userDrawn="1"/>
        </p:nvGrpSpPr>
        <p:grpSpPr>
          <a:xfrm>
            <a:off x="0" y="0"/>
            <a:ext cx="12192000" cy="97536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98D7BE7B-D2B3-48B4-96E3-689D1AC137D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394136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606829"/>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626224"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10462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19520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dirty="0"/>
          </a:p>
        </p:txBody>
      </p:sp>
    </p:spTree>
    <p:extLst>
      <p:ext uri="{BB962C8B-B14F-4D97-AF65-F5344CB8AC3E}">
        <p14:creationId xmlns:p14="http://schemas.microsoft.com/office/powerpoint/2010/main" val="38687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2C950F1-3393-44F0-9F30-58B261E63366}" type="datetimeFigureOut">
              <a:rPr lang="de-DE" smtClean="0"/>
              <a:t>29.09.23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10D603E-5E12-418E-8897-FD3E97DEF4A7}" type="slidenum">
              <a:rPr lang="de-DE" smtClean="0"/>
              <a:t>‹#›</a:t>
            </a:fld>
            <a:endParaRPr lang="de-DE"/>
          </a:p>
        </p:txBody>
      </p:sp>
    </p:spTree>
    <p:extLst>
      <p:ext uri="{BB962C8B-B14F-4D97-AF65-F5344CB8AC3E}">
        <p14:creationId xmlns:p14="http://schemas.microsoft.com/office/powerpoint/2010/main" val="1712897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78581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21535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24971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71556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27514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7172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grpSp>
        <p:nvGrpSpPr>
          <p:cNvPr id="8" name="Group 7">
            <a:extLst>
              <a:ext uri="{FF2B5EF4-FFF2-40B4-BE49-F238E27FC236}">
                <a16:creationId xmlns:a16="http://schemas.microsoft.com/office/drawing/2014/main" id="{089A264A-AC5B-4283-916B-BEA290A0B0D0}"/>
              </a:ext>
            </a:extLst>
          </p:cNvPr>
          <p:cNvGrpSpPr/>
          <p:nvPr userDrawn="1"/>
        </p:nvGrpSpPr>
        <p:grpSpPr>
          <a:xfrm>
            <a:off x="0" y="0"/>
            <a:ext cx="12192000" cy="97536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1483661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83073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09973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95620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93975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85176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49"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3"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userDrawn="1"/>
        </p:nvGrpSpPr>
        <p:grpSpPr>
          <a:xfrm>
            <a:off x="0" y="0"/>
            <a:ext cx="12192000" cy="97536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362063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987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8617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6"/>
              </a:buClr>
              <a:buSzPct val="100000"/>
              <a:buFont typeface="Arial" panose="020B0604020202020204" pitchFamily="34" charset="0"/>
              <a:buChar char="•"/>
              <a:defRPr/>
            </a:lvl1pPr>
            <a:lvl2pPr marL="685800" indent="-228600">
              <a:buClr>
                <a:schemeClr val="accent6"/>
              </a:buClr>
              <a:buSzPct val="100000"/>
              <a:buFont typeface="Arial" panose="020B0604020202020204" pitchFamily="34" charset="0"/>
              <a:buChar char="•"/>
              <a:defRPr/>
            </a:lvl2pPr>
            <a:lvl3pPr marL="1143000" indent="-228600">
              <a:buClr>
                <a:schemeClr val="accent6"/>
              </a:buClr>
              <a:buSzPct val="100000"/>
              <a:buFont typeface="Arial" panose="020B0604020202020204" pitchFamily="34" charset="0"/>
              <a:buChar char="•"/>
              <a:defRPr/>
            </a:lvl3pPr>
            <a:lvl4pPr marL="1600200" indent="-228600">
              <a:buClr>
                <a:schemeClr val="accent6"/>
              </a:buClr>
              <a:buSzPct val="100000"/>
              <a:buFont typeface="Arial" panose="020B0604020202020204" pitchFamily="34" charset="0"/>
              <a:buChar char="•"/>
              <a:defRPr/>
            </a:lvl4pPr>
            <a:lvl5pPr marL="2057400" indent="-2286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84009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31694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02213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9249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9BEF74D-8D28-4131-8F45-3779D7055172}"/>
              </a:ext>
            </a:extLst>
          </p:cNvPr>
          <p:cNvPicPr>
            <a:picLocks noChangeAspect="1"/>
          </p:cNvPicPr>
          <p:nvPr userDrawn="1"/>
        </p:nvPicPr>
        <p:blipFill rotWithShape="1">
          <a:blip r:embed="rId15" cstate="email">
            <a:extLst>
              <a:ext uri="{BEBA8EAE-BF5A-486C-A8C5-ECC9F3942E4B}">
                <a14:imgProps xmlns:a14="http://schemas.microsoft.com/office/drawing/2010/main">
                  <a14:imgLayer r:embed="rId16">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99513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9/29/23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32758338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tif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3.png"/><Relationship Id="rId7" Type="http://schemas.openxmlformats.org/officeDocument/2006/relationships/hyperlink" Target="http://www.mededonthego.com/" TargetMode="Externa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28.svg"/><Relationship Id="rId4" Type="http://schemas.openxmlformats.org/officeDocument/2006/relationships/image" Target="../media/image24.sv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mededonthego.com/Video/program/1036" TargetMode="External"/><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hyperlink" Target="mailto:support@MedEdOTG.com" TargetMode="External"/><Relationship Id="rId10" Type="http://schemas.openxmlformats.org/officeDocument/2006/relationships/image" Target="../media/image10.png"/><Relationship Id="rId4" Type="http://schemas.openxmlformats.org/officeDocument/2006/relationships/hyperlink" Target="http://www.mededonthego.com/" TargetMode="External"/><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9873" y="1616358"/>
            <a:ext cx="11161853" cy="2007851"/>
          </a:xfrm>
        </p:spPr>
        <p:txBody>
          <a:bodyPr anchor="t">
            <a:noAutofit/>
          </a:bodyPr>
          <a:lstStyle/>
          <a:p>
            <a:r>
              <a:rPr lang="en-GB" sz="4400" dirty="0"/>
              <a:t>Who Needs Reversal or Repletion for UGI and LGI Bleeding: Case Presentation</a:t>
            </a:r>
            <a:endParaRPr lang="en-US" sz="4400" dirty="0">
              <a:solidFill>
                <a:schemeClr val="tx1"/>
              </a:solidFill>
            </a:endParaRPr>
          </a:p>
        </p:txBody>
      </p:sp>
      <p:pic>
        <p:nvPicPr>
          <p:cNvPr id="14" name="Picture 13"/>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26272541" y="18362523"/>
            <a:ext cx="4590612" cy="810107"/>
          </a:xfrm>
          <a:prstGeom prst="rect">
            <a:avLst/>
          </a:prstGeom>
        </p:spPr>
      </p:pic>
      <p:sp>
        <p:nvSpPr>
          <p:cNvPr id="2" name="Text Placeholder 2">
            <a:extLst>
              <a:ext uri="{FF2B5EF4-FFF2-40B4-BE49-F238E27FC236}">
                <a16:creationId xmlns:a16="http://schemas.microsoft.com/office/drawing/2014/main" id="{4651D692-F7D0-099C-B0F3-DD8B093B835F}"/>
              </a:ext>
            </a:extLst>
          </p:cNvPr>
          <p:cNvSpPr txBox="1">
            <a:spLocks/>
          </p:cNvSpPr>
          <p:nvPr/>
        </p:nvSpPr>
        <p:spPr>
          <a:xfrm>
            <a:off x="727754" y="3855375"/>
            <a:ext cx="4820280" cy="264302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3"/>
              </a:buClr>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Clr>
                <a:schemeClr val="accent6"/>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Clr>
                <a:schemeClr val="accent6"/>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400"/>
              </a:spcBef>
            </a:pPr>
            <a:r>
              <a:rPr lang="en-US" sz="1600" b="1" dirty="0">
                <a:solidFill>
                  <a:schemeClr val="accent4"/>
                </a:solidFill>
              </a:rPr>
              <a:t>Presenter:</a:t>
            </a:r>
          </a:p>
          <a:p>
            <a:pPr>
              <a:spcBef>
                <a:spcPts val="400"/>
              </a:spcBef>
              <a:spcAft>
                <a:spcPts val="1200"/>
              </a:spcAft>
            </a:pPr>
            <a:r>
              <a:rPr lang="en-US" sz="1600" b="1" dirty="0"/>
              <a:t>Vinay Sehgal, MBChB, MRCP, PhD</a:t>
            </a:r>
            <a:br>
              <a:rPr lang="en-US" sz="1400" dirty="0"/>
            </a:br>
            <a:r>
              <a:rPr lang="en-US" sz="1200" dirty="0"/>
              <a:t>Consultant Gastroenterologist and Interventional Endoscopist</a:t>
            </a:r>
            <a:br>
              <a:rPr lang="en-US" sz="1200" dirty="0"/>
            </a:br>
            <a:r>
              <a:rPr lang="en-US" sz="1200" dirty="0"/>
              <a:t>University College London Hospital</a:t>
            </a:r>
            <a:br>
              <a:rPr lang="en-US" sz="1200" dirty="0"/>
            </a:br>
            <a:r>
              <a:rPr lang="en-US" sz="1200" dirty="0"/>
              <a:t>London, UK</a:t>
            </a:r>
          </a:p>
        </p:txBody>
      </p:sp>
      <p:sp>
        <p:nvSpPr>
          <p:cNvPr id="3" name="Text Placeholder 2">
            <a:extLst>
              <a:ext uri="{FF2B5EF4-FFF2-40B4-BE49-F238E27FC236}">
                <a16:creationId xmlns:a16="http://schemas.microsoft.com/office/drawing/2014/main" id="{F0576A6F-3A45-3055-3A90-1D6B191454FF}"/>
              </a:ext>
            </a:extLst>
          </p:cNvPr>
          <p:cNvSpPr txBox="1">
            <a:spLocks/>
          </p:cNvSpPr>
          <p:nvPr/>
        </p:nvSpPr>
        <p:spPr>
          <a:xfrm>
            <a:off x="6330593" y="3855375"/>
            <a:ext cx="4404188" cy="273549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3"/>
              </a:buClr>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Clr>
                <a:schemeClr val="accent6"/>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Clr>
                <a:schemeClr val="accent6"/>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600" b="1" dirty="0">
                <a:solidFill>
                  <a:schemeClr val="accent4"/>
                </a:solidFill>
              </a:rPr>
              <a:t>Expert Emergency Medicine Panel:</a:t>
            </a:r>
          </a:p>
          <a:p>
            <a:pPr>
              <a:spcAft>
                <a:spcPts val="600"/>
              </a:spcAft>
            </a:pPr>
            <a:r>
              <a:rPr lang="en-US" sz="1600" b="1" dirty="0"/>
              <a:t>Richard Body, MBChB, PhD</a:t>
            </a:r>
            <a:br>
              <a:rPr lang="en-US" sz="1400" b="1" dirty="0"/>
            </a:br>
            <a:r>
              <a:rPr lang="en-US" sz="1200" dirty="0"/>
              <a:t>University of Manchester</a:t>
            </a:r>
            <a:br>
              <a:rPr lang="en-US" sz="1200" dirty="0"/>
            </a:br>
            <a:r>
              <a:rPr lang="en-US" sz="1200" dirty="0"/>
              <a:t>Manchester, United Kingdom</a:t>
            </a:r>
          </a:p>
          <a:p>
            <a:pPr>
              <a:spcAft>
                <a:spcPts val="600"/>
              </a:spcAft>
            </a:pPr>
            <a:r>
              <a:rPr lang="en-US" sz="1600" b="1" dirty="0"/>
              <a:t>Martin </a:t>
            </a:r>
            <a:r>
              <a:rPr lang="en-US" sz="1600" b="1" dirty="0" err="1"/>
              <a:t>Möckel</a:t>
            </a:r>
            <a:r>
              <a:rPr lang="en-US" sz="1600" b="1" dirty="0"/>
              <a:t>, MD, PhD </a:t>
            </a:r>
            <a:br>
              <a:rPr lang="en-US" sz="1400" b="1" dirty="0"/>
            </a:br>
            <a:r>
              <a:rPr lang="en-US" sz="1200" dirty="0" err="1"/>
              <a:t>Charité</a:t>
            </a:r>
            <a:r>
              <a:rPr lang="en-US" sz="1200" dirty="0"/>
              <a:t> - </a:t>
            </a:r>
            <a:r>
              <a:rPr lang="en-US" sz="1200" dirty="0" err="1"/>
              <a:t>Universitätsmedizin</a:t>
            </a:r>
            <a:r>
              <a:rPr lang="en-US" sz="1200" dirty="0"/>
              <a:t> Hospital</a:t>
            </a:r>
            <a:br>
              <a:rPr lang="en-US" sz="1200" dirty="0"/>
            </a:br>
            <a:r>
              <a:rPr lang="en-US" sz="1200" dirty="0"/>
              <a:t>Berlin, Germany</a:t>
            </a:r>
          </a:p>
          <a:p>
            <a:r>
              <a:rPr lang="en-US" sz="1600" b="1" dirty="0"/>
              <a:t>Susann </a:t>
            </a:r>
            <a:r>
              <a:rPr lang="en-US" sz="1600" b="1" dirty="0" err="1"/>
              <a:t>Järhult</a:t>
            </a:r>
            <a:r>
              <a:rPr lang="en-US" sz="1600" b="1" dirty="0"/>
              <a:t>, MD </a:t>
            </a:r>
            <a:br>
              <a:rPr lang="en-US" sz="1400" b="1" dirty="0"/>
            </a:br>
            <a:r>
              <a:rPr lang="en-US" sz="1200" dirty="0"/>
              <a:t>Uppsala University Hospital</a:t>
            </a:r>
            <a:br>
              <a:rPr lang="en-US" sz="1200" dirty="0"/>
            </a:br>
            <a:r>
              <a:rPr lang="en-US" sz="1200" dirty="0"/>
              <a:t>Uppsala, Sweden </a:t>
            </a:r>
          </a:p>
          <a:p>
            <a:endParaRPr lang="en-US" sz="1400" dirty="0"/>
          </a:p>
        </p:txBody>
      </p:sp>
      <p:cxnSp>
        <p:nvCxnSpPr>
          <p:cNvPr id="6" name="Straight Connector 5">
            <a:extLst>
              <a:ext uri="{FF2B5EF4-FFF2-40B4-BE49-F238E27FC236}">
                <a16:creationId xmlns:a16="http://schemas.microsoft.com/office/drawing/2014/main" id="{EC17AC58-FF8C-3B60-0EF7-E3A0395E520D}"/>
              </a:ext>
            </a:extLst>
          </p:cNvPr>
          <p:cNvCxnSpPr>
            <a:cxnSpLocks/>
          </p:cNvCxnSpPr>
          <p:nvPr/>
        </p:nvCxnSpPr>
        <p:spPr>
          <a:xfrm>
            <a:off x="5712433" y="3896471"/>
            <a:ext cx="0" cy="264302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16:creationId xmlns:a16="http://schemas.microsoft.com/office/drawing/2014/main" id="{BB9E9494-2376-D84A-E1EA-F38BEE17D77D}"/>
              </a:ext>
            </a:extLst>
          </p:cNvPr>
          <p:cNvSpPr txBox="1">
            <a:spLocks/>
          </p:cNvSpPr>
          <p:nvPr/>
        </p:nvSpPr>
        <p:spPr>
          <a:xfrm>
            <a:off x="727754" y="5223122"/>
            <a:ext cx="4481242" cy="141184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Clr>
                <a:schemeClr val="accent3"/>
              </a:buClr>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500"/>
              </a:spcBef>
              <a:buClr>
                <a:schemeClr val="accent6"/>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500"/>
              </a:spcBef>
              <a:buClr>
                <a:schemeClr val="accent6"/>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ts val="400"/>
              </a:spcBef>
            </a:pPr>
            <a:r>
              <a:rPr lang="en-US" sz="1600" b="1" dirty="0">
                <a:solidFill>
                  <a:schemeClr val="accent4"/>
                </a:solidFill>
              </a:rPr>
              <a:t>Moderator:</a:t>
            </a:r>
          </a:p>
          <a:p>
            <a:pPr>
              <a:spcBef>
                <a:spcPts val="400"/>
              </a:spcBef>
            </a:pPr>
            <a:r>
              <a:rPr lang="en-US" sz="1600" b="1" dirty="0"/>
              <a:t>W. Brian </a:t>
            </a:r>
            <a:r>
              <a:rPr lang="en-US" sz="1600" b="1" dirty="0" err="1"/>
              <a:t>Gibler</a:t>
            </a:r>
            <a:r>
              <a:rPr lang="en-US" sz="1600" b="1" dirty="0"/>
              <a:t>, MD, FACEP, FACC, FAHA </a:t>
            </a:r>
            <a:br>
              <a:rPr lang="en-US" sz="1400" dirty="0"/>
            </a:br>
            <a:r>
              <a:rPr lang="en-US" sz="1200" dirty="0"/>
              <a:t>President, EMCREG-International</a:t>
            </a:r>
            <a:br>
              <a:rPr lang="en-US" sz="1200" dirty="0"/>
            </a:br>
            <a:r>
              <a:rPr lang="en-US" sz="1200" dirty="0"/>
              <a:t>University of Cincinnati College of Medicine</a:t>
            </a:r>
            <a:br>
              <a:rPr lang="en-US" sz="1200" dirty="0"/>
            </a:br>
            <a:r>
              <a:rPr lang="en-US" sz="1200" dirty="0"/>
              <a:t>Cincinnati, Ohio USA </a:t>
            </a:r>
          </a:p>
        </p:txBody>
      </p:sp>
    </p:spTree>
    <p:extLst>
      <p:ext uri="{BB962C8B-B14F-4D97-AF65-F5344CB8AC3E}">
        <p14:creationId xmlns:p14="http://schemas.microsoft.com/office/powerpoint/2010/main" val="4155690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0A6C8B3-CF45-7E43-BD50-BD9767EF939E}"/>
              </a:ext>
            </a:extLst>
          </p:cNvPr>
          <p:cNvSpPr>
            <a:spLocks noGrp="1"/>
          </p:cNvSpPr>
          <p:nvPr>
            <p:ph type="title"/>
          </p:nvPr>
        </p:nvSpPr>
        <p:spPr>
          <a:xfrm>
            <a:off x="609600" y="199505"/>
            <a:ext cx="10744200" cy="1185577"/>
          </a:xfrm>
        </p:spPr>
        <p:txBody>
          <a:bodyPr/>
          <a:lstStyle/>
          <a:p>
            <a:r>
              <a:rPr lang="en-US" dirty="0"/>
              <a:t>Case Presentation</a:t>
            </a:r>
          </a:p>
        </p:txBody>
      </p:sp>
      <p:sp>
        <p:nvSpPr>
          <p:cNvPr id="6" name="Content Placeholder 2">
            <a:extLst>
              <a:ext uri="{FF2B5EF4-FFF2-40B4-BE49-F238E27FC236}">
                <a16:creationId xmlns:a16="http://schemas.microsoft.com/office/drawing/2014/main" id="{B2C125B7-42EC-4B47-AFDA-ABD0ED378CAE}"/>
              </a:ext>
            </a:extLst>
          </p:cNvPr>
          <p:cNvSpPr>
            <a:spLocks noGrp="1"/>
          </p:cNvSpPr>
          <p:nvPr>
            <p:ph sz="half" idx="1"/>
          </p:nvPr>
        </p:nvSpPr>
        <p:spPr>
          <a:xfrm>
            <a:off x="609600" y="1497013"/>
            <a:ext cx="4398818" cy="4679950"/>
          </a:xfrm>
        </p:spPr>
        <p:txBody>
          <a:bodyPr>
            <a:normAutofit/>
          </a:bodyPr>
          <a:lstStyle/>
          <a:p>
            <a:r>
              <a:rPr lang="en-US" sz="2800" dirty="0"/>
              <a:t>47 M</a:t>
            </a:r>
          </a:p>
          <a:p>
            <a:r>
              <a:rPr lang="en-US" sz="2800" dirty="0"/>
              <a:t>GP referral to medics</a:t>
            </a:r>
          </a:p>
          <a:p>
            <a:r>
              <a:rPr lang="en-US" sz="2800" dirty="0"/>
              <a:t>Recent flu-like illness</a:t>
            </a:r>
          </a:p>
          <a:p>
            <a:r>
              <a:rPr lang="en-US" sz="2800" dirty="0"/>
              <a:t>3/7 worsening abdominal discomfort despite regular painkillers</a:t>
            </a:r>
          </a:p>
          <a:p>
            <a:r>
              <a:rPr lang="en-US" sz="2800" dirty="0">
                <a:highlight>
                  <a:srgbClr val="FFFF00"/>
                </a:highlight>
              </a:rPr>
              <a:t>4-hour history of persistent</a:t>
            </a:r>
            <a:r>
              <a:rPr lang="en-US" sz="2800" dirty="0">
                <a:highlight>
                  <a:srgbClr val="FFFF00"/>
                </a:highlight>
                <a:cs typeface="Arial"/>
              </a:rPr>
              <a:t> </a:t>
            </a:r>
            <a:r>
              <a:rPr lang="en-US" sz="2800" dirty="0" err="1">
                <a:highlight>
                  <a:srgbClr val="FFFF00"/>
                </a:highlight>
                <a:cs typeface="Arial"/>
              </a:rPr>
              <a:t>haematemesis</a:t>
            </a:r>
            <a:r>
              <a:rPr lang="en-US" sz="2800" dirty="0">
                <a:highlight>
                  <a:srgbClr val="FFFF00"/>
                </a:highlight>
                <a:cs typeface="Arial"/>
              </a:rPr>
              <a:t> and</a:t>
            </a:r>
            <a:r>
              <a:rPr lang="en-US" sz="2800" dirty="0">
                <a:highlight>
                  <a:srgbClr val="FFFF00"/>
                </a:highlight>
              </a:rPr>
              <a:t> ‘dark stool’</a:t>
            </a:r>
          </a:p>
        </p:txBody>
      </p:sp>
      <p:sp>
        <p:nvSpPr>
          <p:cNvPr id="10" name="Content Placeholder 9">
            <a:extLst>
              <a:ext uri="{FF2B5EF4-FFF2-40B4-BE49-F238E27FC236}">
                <a16:creationId xmlns:a16="http://schemas.microsoft.com/office/drawing/2014/main" id="{2448F309-6B6D-193E-97CC-140CEC8F7088}"/>
              </a:ext>
            </a:extLst>
          </p:cNvPr>
          <p:cNvSpPr>
            <a:spLocks noGrp="1"/>
          </p:cNvSpPr>
          <p:nvPr>
            <p:ph sz="half" idx="2"/>
          </p:nvPr>
        </p:nvSpPr>
        <p:spPr>
          <a:xfrm>
            <a:off x="5943600" y="798652"/>
            <a:ext cx="5638800" cy="5602147"/>
          </a:xfrm>
        </p:spPr>
        <p:txBody>
          <a:bodyPr>
            <a:normAutofit/>
          </a:bodyPr>
          <a:lstStyle/>
          <a:p>
            <a:pPr marL="0" indent="0">
              <a:buNone/>
            </a:pPr>
            <a:r>
              <a:rPr lang="en-US" sz="2800" b="1" u="sng" dirty="0">
                <a:solidFill>
                  <a:schemeClr val="accent4"/>
                </a:solidFill>
              </a:rPr>
              <a:t>PMHx</a:t>
            </a:r>
            <a:r>
              <a:rPr lang="en-US" sz="2800" b="1" dirty="0"/>
              <a:t> </a:t>
            </a:r>
          </a:p>
          <a:p>
            <a:pPr marL="0" indent="0">
              <a:spcAft>
                <a:spcPts val="600"/>
              </a:spcAft>
              <a:buNone/>
            </a:pPr>
            <a:r>
              <a:rPr lang="en-US" sz="2800" dirty="0"/>
              <a:t>Hypertension, IHD, OA, provoked DVT</a:t>
            </a:r>
          </a:p>
          <a:p>
            <a:pPr marL="0" indent="0">
              <a:buNone/>
            </a:pPr>
            <a:r>
              <a:rPr lang="en-US" sz="2800" b="1" u="sng" dirty="0" err="1">
                <a:solidFill>
                  <a:schemeClr val="accent4"/>
                </a:solidFill>
              </a:rPr>
              <a:t>DHx</a:t>
            </a:r>
            <a:r>
              <a:rPr lang="en-US" sz="2800" b="1" dirty="0"/>
              <a:t> </a:t>
            </a:r>
          </a:p>
          <a:p>
            <a:pPr marL="0" indent="0">
              <a:spcAft>
                <a:spcPts val="600"/>
              </a:spcAft>
              <a:buNone/>
            </a:pPr>
            <a:r>
              <a:rPr lang="en-US" sz="2800" dirty="0"/>
              <a:t>Aspirin 75’/Bisoprolol 2.5’/Simvastatin 40’/Omeprazole 20’/Apixaban </a:t>
            </a:r>
          </a:p>
          <a:p>
            <a:pPr marL="0" indent="0">
              <a:buNone/>
            </a:pPr>
            <a:r>
              <a:rPr lang="en-US" sz="2800" b="1" u="sng" dirty="0" err="1">
                <a:solidFill>
                  <a:schemeClr val="accent4"/>
                </a:solidFill>
              </a:rPr>
              <a:t>SHx</a:t>
            </a:r>
            <a:endParaRPr lang="en-US" sz="2800" b="1" u="sng" dirty="0">
              <a:solidFill>
                <a:schemeClr val="accent4"/>
              </a:solidFill>
            </a:endParaRPr>
          </a:p>
          <a:p>
            <a:pPr marL="0" indent="0">
              <a:buNone/>
            </a:pPr>
            <a:r>
              <a:rPr lang="en-US" sz="2800" dirty="0"/>
              <a:t>Police officer, non-smoker, ½ bottle wine 3x weekly</a:t>
            </a:r>
          </a:p>
          <a:p>
            <a:endParaRPr lang="en-US" sz="2800" dirty="0"/>
          </a:p>
          <a:p>
            <a:endParaRPr lang="en-US" sz="2800" dirty="0"/>
          </a:p>
          <a:p>
            <a:endParaRPr lang="en-US" sz="2800" dirty="0"/>
          </a:p>
          <a:p>
            <a:endParaRPr lang="en-US" sz="2800" dirty="0"/>
          </a:p>
          <a:p>
            <a:pPr marL="0" indent="0">
              <a:buNone/>
            </a:pPr>
            <a:endParaRPr lang="en-US" sz="2800" dirty="0"/>
          </a:p>
        </p:txBody>
      </p:sp>
    </p:spTree>
    <p:extLst>
      <p:ext uri="{BB962C8B-B14F-4D97-AF65-F5344CB8AC3E}">
        <p14:creationId xmlns:p14="http://schemas.microsoft.com/office/powerpoint/2010/main" val="1406643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D403B7-9A56-D119-F257-706A2E9E5167}"/>
              </a:ext>
            </a:extLst>
          </p:cNvPr>
          <p:cNvSpPr>
            <a:spLocks noGrp="1"/>
          </p:cNvSpPr>
          <p:nvPr>
            <p:ph type="body" idx="1"/>
          </p:nvPr>
        </p:nvSpPr>
        <p:spPr>
          <a:xfrm>
            <a:off x="609601" y="1059313"/>
            <a:ext cx="5157787" cy="651538"/>
          </a:xfrm>
        </p:spPr>
        <p:txBody>
          <a:bodyPr/>
          <a:lstStyle/>
          <a:p>
            <a:r>
              <a:rPr lang="en-US" dirty="0">
                <a:solidFill>
                  <a:schemeClr val="accent4"/>
                </a:solidFill>
              </a:rPr>
              <a:t>Observations</a:t>
            </a:r>
          </a:p>
        </p:txBody>
      </p:sp>
      <p:sp>
        <p:nvSpPr>
          <p:cNvPr id="6" name="Content Placeholder 2">
            <a:extLst>
              <a:ext uri="{FF2B5EF4-FFF2-40B4-BE49-F238E27FC236}">
                <a16:creationId xmlns:a16="http://schemas.microsoft.com/office/drawing/2014/main" id="{B2C125B7-42EC-4B47-AFDA-ABD0ED378CAE}"/>
              </a:ext>
            </a:extLst>
          </p:cNvPr>
          <p:cNvSpPr>
            <a:spLocks noGrp="1"/>
          </p:cNvSpPr>
          <p:nvPr>
            <p:ph sz="half" idx="2"/>
          </p:nvPr>
        </p:nvSpPr>
        <p:spPr>
          <a:xfrm>
            <a:off x="609600" y="1710791"/>
            <a:ext cx="4689764" cy="4943396"/>
          </a:xfrm>
        </p:spPr>
        <p:txBody>
          <a:bodyPr>
            <a:normAutofit/>
          </a:bodyPr>
          <a:lstStyle/>
          <a:p>
            <a:pPr>
              <a:buClr>
                <a:schemeClr val="accent4"/>
              </a:buClr>
            </a:pPr>
            <a:r>
              <a:rPr lang="en-US" sz="2000" dirty="0">
                <a:highlight>
                  <a:srgbClr val="FFFF00"/>
                </a:highlight>
              </a:rPr>
              <a:t>HR 124, regular</a:t>
            </a:r>
            <a:r>
              <a:rPr lang="en-US" sz="2000" dirty="0"/>
              <a:t>		</a:t>
            </a:r>
          </a:p>
          <a:p>
            <a:pPr>
              <a:buClr>
                <a:schemeClr val="accent4"/>
              </a:buClr>
            </a:pPr>
            <a:r>
              <a:rPr lang="en-US" sz="2000" dirty="0"/>
              <a:t>RR 28</a:t>
            </a:r>
          </a:p>
          <a:p>
            <a:pPr>
              <a:buClr>
                <a:schemeClr val="accent4"/>
              </a:buClr>
            </a:pPr>
            <a:r>
              <a:rPr lang="en-US" sz="2000" dirty="0"/>
              <a:t>BP 85/60 </a:t>
            </a:r>
          </a:p>
          <a:p>
            <a:pPr>
              <a:buClr>
                <a:schemeClr val="accent4"/>
              </a:buClr>
            </a:pPr>
            <a:r>
              <a:rPr lang="en-US" sz="2000" dirty="0"/>
              <a:t>Spo2: 94% (RA)</a:t>
            </a:r>
          </a:p>
          <a:p>
            <a:pPr>
              <a:buClr>
                <a:schemeClr val="accent4"/>
              </a:buClr>
            </a:pPr>
            <a:r>
              <a:rPr lang="en-US" sz="2000" dirty="0"/>
              <a:t>BM – 5.8</a:t>
            </a:r>
          </a:p>
          <a:p>
            <a:pPr marL="0" indent="0">
              <a:buNone/>
            </a:pPr>
            <a:r>
              <a:rPr lang="en-US" sz="2000" b="1" dirty="0">
                <a:solidFill>
                  <a:schemeClr val="accent4"/>
                </a:solidFill>
              </a:rPr>
              <a:t>CVS: </a:t>
            </a:r>
            <a:r>
              <a:rPr lang="en-US" sz="2000" dirty="0">
                <a:highlight>
                  <a:srgbClr val="FFFF00"/>
                </a:highlight>
              </a:rPr>
              <a:t>cool peripheries, CRT 4 seconds</a:t>
            </a:r>
            <a:r>
              <a:rPr lang="en-US" sz="2000" dirty="0"/>
              <a:t>,</a:t>
            </a:r>
            <a:br>
              <a:rPr lang="en-US" sz="2000" dirty="0"/>
            </a:br>
            <a:r>
              <a:rPr lang="en-US" sz="2000" dirty="0"/>
              <a:t>HS I + II + 0</a:t>
            </a:r>
          </a:p>
          <a:p>
            <a:pPr marL="0" indent="0">
              <a:buNone/>
            </a:pPr>
            <a:r>
              <a:rPr lang="en-US" sz="2000" b="1" dirty="0">
                <a:solidFill>
                  <a:schemeClr val="accent4"/>
                </a:solidFill>
              </a:rPr>
              <a:t>Chest: </a:t>
            </a:r>
            <a:r>
              <a:rPr lang="en-US" sz="2000" dirty="0"/>
              <a:t>equal AE, clear</a:t>
            </a:r>
          </a:p>
          <a:p>
            <a:pPr marL="0" indent="0">
              <a:buNone/>
            </a:pPr>
            <a:r>
              <a:rPr lang="en-US" sz="2000" b="1" dirty="0">
                <a:solidFill>
                  <a:schemeClr val="accent4"/>
                </a:solidFill>
              </a:rPr>
              <a:t>Abdo: </a:t>
            </a:r>
            <a:r>
              <a:rPr lang="en-US" sz="2000" dirty="0"/>
              <a:t>no previous surgery, soft, non-specific abdominal tenderness, no guarding</a:t>
            </a:r>
          </a:p>
          <a:p>
            <a:pPr marL="0" indent="0">
              <a:buNone/>
            </a:pPr>
            <a:r>
              <a:rPr lang="en-US" sz="2000" b="1" dirty="0">
                <a:solidFill>
                  <a:schemeClr val="accent4"/>
                </a:solidFill>
              </a:rPr>
              <a:t>DRE: </a:t>
            </a:r>
            <a:r>
              <a:rPr lang="en-US" sz="2000" dirty="0"/>
              <a:t>dark stool on glove</a:t>
            </a:r>
          </a:p>
        </p:txBody>
      </p:sp>
      <p:sp>
        <p:nvSpPr>
          <p:cNvPr id="9" name="Text Placeholder 8">
            <a:extLst>
              <a:ext uri="{FF2B5EF4-FFF2-40B4-BE49-F238E27FC236}">
                <a16:creationId xmlns:a16="http://schemas.microsoft.com/office/drawing/2014/main" id="{CE024EC4-4DCD-0329-7EBB-49BA6CEF9511}"/>
              </a:ext>
            </a:extLst>
          </p:cNvPr>
          <p:cNvSpPr>
            <a:spLocks noGrp="1"/>
          </p:cNvSpPr>
          <p:nvPr>
            <p:ph type="body" sz="quarter" idx="3"/>
          </p:nvPr>
        </p:nvSpPr>
        <p:spPr>
          <a:xfrm>
            <a:off x="5585257" y="1059313"/>
            <a:ext cx="5183188" cy="651538"/>
          </a:xfrm>
        </p:spPr>
        <p:txBody>
          <a:bodyPr/>
          <a:lstStyle/>
          <a:p>
            <a:r>
              <a:rPr lang="en-US" dirty="0">
                <a:solidFill>
                  <a:schemeClr val="accent4"/>
                </a:solidFill>
              </a:rPr>
              <a:t>Bloods</a:t>
            </a:r>
          </a:p>
        </p:txBody>
      </p:sp>
      <p:sp>
        <p:nvSpPr>
          <p:cNvPr id="10" name="Content Placeholder 9">
            <a:extLst>
              <a:ext uri="{FF2B5EF4-FFF2-40B4-BE49-F238E27FC236}">
                <a16:creationId xmlns:a16="http://schemas.microsoft.com/office/drawing/2014/main" id="{D90D0D00-04E9-804F-1B68-EAB4AB7A6331}"/>
              </a:ext>
            </a:extLst>
          </p:cNvPr>
          <p:cNvSpPr>
            <a:spLocks noGrp="1"/>
          </p:cNvSpPr>
          <p:nvPr>
            <p:ph sz="quarter" idx="4"/>
          </p:nvPr>
        </p:nvSpPr>
        <p:spPr>
          <a:xfrm>
            <a:off x="5585257" y="1710792"/>
            <a:ext cx="5997142" cy="3957638"/>
          </a:xfrm>
        </p:spPr>
        <p:txBody>
          <a:bodyPr>
            <a:normAutofit/>
          </a:bodyPr>
          <a:lstStyle/>
          <a:p>
            <a:pPr marL="0" indent="0">
              <a:buNone/>
            </a:pPr>
            <a:r>
              <a:rPr lang="en-US" sz="2000" b="1" dirty="0"/>
              <a:t>Hb</a:t>
            </a:r>
            <a:r>
              <a:rPr lang="en-US" sz="2000" dirty="0"/>
              <a:t>      </a:t>
            </a:r>
            <a:r>
              <a:rPr lang="en-US" sz="2000" dirty="0">
                <a:highlight>
                  <a:srgbClr val="FFFF00"/>
                </a:highlight>
              </a:rPr>
              <a:t>79 </a:t>
            </a:r>
            <a:r>
              <a:rPr lang="en-US" sz="2000" dirty="0"/>
              <a:t>       </a:t>
            </a:r>
            <a:r>
              <a:rPr lang="en-US" sz="2000" b="1" dirty="0"/>
              <a:t>Na</a:t>
            </a:r>
            <a:r>
              <a:rPr lang="en-US" sz="2000" dirty="0"/>
              <a:t>   135        </a:t>
            </a:r>
            <a:r>
              <a:rPr lang="en-US" sz="2000" b="1" dirty="0"/>
              <a:t>Bili</a:t>
            </a:r>
            <a:r>
              <a:rPr lang="en-US" sz="2000" dirty="0"/>
              <a:t>   21        </a:t>
            </a:r>
            <a:r>
              <a:rPr lang="en-US" sz="2000" b="1" dirty="0"/>
              <a:t>CRP</a:t>
            </a:r>
            <a:r>
              <a:rPr lang="en-US" sz="2000" dirty="0"/>
              <a:t>   8</a:t>
            </a:r>
          </a:p>
          <a:p>
            <a:pPr marL="0" indent="0">
              <a:buNone/>
            </a:pPr>
            <a:r>
              <a:rPr lang="en-US" sz="2000" b="1" dirty="0"/>
              <a:t>WCC</a:t>
            </a:r>
            <a:r>
              <a:rPr lang="en-US" sz="2000" dirty="0"/>
              <a:t>  7.0        </a:t>
            </a:r>
            <a:r>
              <a:rPr lang="en-US" sz="2000" b="1" dirty="0"/>
              <a:t>K</a:t>
            </a:r>
            <a:r>
              <a:rPr lang="en-US" sz="2000" dirty="0"/>
              <a:t>     4.1        </a:t>
            </a:r>
            <a:r>
              <a:rPr lang="en-US" sz="2000" b="1" dirty="0"/>
              <a:t>ALP</a:t>
            </a:r>
            <a:r>
              <a:rPr lang="en-US" sz="2000" dirty="0"/>
              <a:t> 140 	  </a:t>
            </a:r>
            <a:r>
              <a:rPr lang="en-US" sz="2000" b="1" dirty="0"/>
              <a:t>Amy</a:t>
            </a:r>
            <a:r>
              <a:rPr lang="en-US" sz="2000" dirty="0"/>
              <a:t>  40</a:t>
            </a:r>
          </a:p>
          <a:p>
            <a:pPr marL="0" indent="0">
              <a:buNone/>
            </a:pPr>
            <a:r>
              <a:rPr lang="en-US" sz="2000" b="1" dirty="0" err="1"/>
              <a:t>Plts</a:t>
            </a:r>
            <a:r>
              <a:rPr lang="en-US" sz="2000" dirty="0"/>
              <a:t>    245       </a:t>
            </a:r>
            <a:r>
              <a:rPr lang="en-US" sz="2000" b="1" dirty="0"/>
              <a:t>Ur</a:t>
            </a:r>
            <a:r>
              <a:rPr lang="en-US" sz="2000" dirty="0"/>
              <a:t>    15.4      </a:t>
            </a:r>
            <a:r>
              <a:rPr lang="en-US" sz="2000" b="1" dirty="0"/>
              <a:t>ALT</a:t>
            </a:r>
            <a:r>
              <a:rPr lang="en-US" sz="2000" dirty="0"/>
              <a:t>  37		</a:t>
            </a:r>
          </a:p>
          <a:p>
            <a:pPr marL="0" indent="0">
              <a:buNone/>
            </a:pPr>
            <a:r>
              <a:rPr lang="en-US" sz="2000" b="1" dirty="0" err="1"/>
              <a:t>Neuts</a:t>
            </a:r>
            <a:r>
              <a:rPr lang="en-US" sz="2000" dirty="0"/>
              <a:t> 5.4       </a:t>
            </a:r>
            <a:r>
              <a:rPr lang="en-US" sz="2000" b="1" dirty="0"/>
              <a:t> Cr</a:t>
            </a:r>
            <a:r>
              <a:rPr lang="en-US" sz="2000" dirty="0"/>
              <a:t>    55         </a:t>
            </a:r>
            <a:r>
              <a:rPr lang="en-US" sz="2000" b="1" dirty="0"/>
              <a:t>Alb</a:t>
            </a:r>
            <a:r>
              <a:rPr lang="en-US" sz="2000" dirty="0"/>
              <a:t>   40</a:t>
            </a:r>
          </a:p>
          <a:p>
            <a:pPr marL="0" indent="0">
              <a:buNone/>
            </a:pPr>
            <a:endParaRPr lang="en-US" sz="2000" dirty="0"/>
          </a:p>
        </p:txBody>
      </p:sp>
    </p:spTree>
    <p:extLst>
      <p:ext uri="{BB962C8B-B14F-4D97-AF65-F5344CB8AC3E}">
        <p14:creationId xmlns:p14="http://schemas.microsoft.com/office/powerpoint/2010/main" val="3887740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D403B7-9A56-D119-F257-706A2E9E5167}"/>
              </a:ext>
            </a:extLst>
          </p:cNvPr>
          <p:cNvSpPr>
            <a:spLocks noGrp="1"/>
          </p:cNvSpPr>
          <p:nvPr>
            <p:ph type="body" idx="1"/>
          </p:nvPr>
        </p:nvSpPr>
        <p:spPr>
          <a:xfrm>
            <a:off x="609601" y="1056424"/>
            <a:ext cx="5157787" cy="651538"/>
          </a:xfrm>
        </p:spPr>
        <p:txBody>
          <a:bodyPr/>
          <a:lstStyle/>
          <a:p>
            <a:r>
              <a:rPr lang="en-US" dirty="0">
                <a:solidFill>
                  <a:schemeClr val="accent4"/>
                </a:solidFill>
              </a:rPr>
              <a:t>Observations</a:t>
            </a:r>
          </a:p>
        </p:txBody>
      </p:sp>
      <p:sp>
        <p:nvSpPr>
          <p:cNvPr id="6" name="Content Placeholder 2">
            <a:extLst>
              <a:ext uri="{FF2B5EF4-FFF2-40B4-BE49-F238E27FC236}">
                <a16:creationId xmlns:a16="http://schemas.microsoft.com/office/drawing/2014/main" id="{B2C125B7-42EC-4B47-AFDA-ABD0ED378CAE}"/>
              </a:ext>
            </a:extLst>
          </p:cNvPr>
          <p:cNvSpPr>
            <a:spLocks noGrp="1"/>
          </p:cNvSpPr>
          <p:nvPr>
            <p:ph sz="half" idx="2"/>
          </p:nvPr>
        </p:nvSpPr>
        <p:spPr>
          <a:xfrm>
            <a:off x="609600" y="1707902"/>
            <a:ext cx="4689764" cy="4943396"/>
          </a:xfrm>
        </p:spPr>
        <p:txBody>
          <a:bodyPr>
            <a:normAutofit/>
          </a:bodyPr>
          <a:lstStyle/>
          <a:p>
            <a:pPr>
              <a:buClr>
                <a:schemeClr val="accent4"/>
              </a:buClr>
            </a:pPr>
            <a:r>
              <a:rPr lang="en-US" sz="2000" dirty="0">
                <a:highlight>
                  <a:srgbClr val="FFFF00"/>
                </a:highlight>
              </a:rPr>
              <a:t>HR 124, regular</a:t>
            </a:r>
            <a:r>
              <a:rPr lang="en-US" sz="2000" dirty="0"/>
              <a:t>		</a:t>
            </a:r>
          </a:p>
          <a:p>
            <a:pPr>
              <a:buClr>
                <a:schemeClr val="accent4"/>
              </a:buClr>
            </a:pPr>
            <a:r>
              <a:rPr lang="en-US" sz="2000" dirty="0"/>
              <a:t>RR 28</a:t>
            </a:r>
          </a:p>
          <a:p>
            <a:pPr>
              <a:buClr>
                <a:schemeClr val="accent4"/>
              </a:buClr>
            </a:pPr>
            <a:r>
              <a:rPr lang="en-US" sz="2000" dirty="0"/>
              <a:t>BP 85/60 </a:t>
            </a:r>
          </a:p>
          <a:p>
            <a:pPr>
              <a:buClr>
                <a:schemeClr val="accent4"/>
              </a:buClr>
            </a:pPr>
            <a:r>
              <a:rPr lang="en-US" sz="2000" dirty="0"/>
              <a:t>Spo2: 94% (RA)</a:t>
            </a:r>
          </a:p>
          <a:p>
            <a:pPr>
              <a:buClr>
                <a:schemeClr val="accent4"/>
              </a:buClr>
            </a:pPr>
            <a:r>
              <a:rPr lang="en-US" sz="2000" dirty="0"/>
              <a:t>BM – 5.8</a:t>
            </a:r>
          </a:p>
          <a:p>
            <a:pPr marL="0" indent="0">
              <a:buNone/>
            </a:pPr>
            <a:r>
              <a:rPr lang="en-US" sz="2000" b="1" dirty="0">
                <a:solidFill>
                  <a:schemeClr val="accent4"/>
                </a:solidFill>
              </a:rPr>
              <a:t>CVS: </a:t>
            </a:r>
            <a:r>
              <a:rPr lang="en-US" sz="2000" dirty="0">
                <a:highlight>
                  <a:srgbClr val="FFFF00"/>
                </a:highlight>
              </a:rPr>
              <a:t>cool peripheries, CRT 4 seconds</a:t>
            </a:r>
            <a:r>
              <a:rPr lang="en-US" sz="2000" dirty="0"/>
              <a:t>,</a:t>
            </a:r>
            <a:br>
              <a:rPr lang="en-US" sz="2000" dirty="0"/>
            </a:br>
            <a:r>
              <a:rPr lang="en-US" sz="2000" dirty="0"/>
              <a:t>HS I + II + 0</a:t>
            </a:r>
          </a:p>
          <a:p>
            <a:pPr marL="0" indent="0">
              <a:buNone/>
            </a:pPr>
            <a:r>
              <a:rPr lang="en-US" sz="2000" b="1" dirty="0">
                <a:solidFill>
                  <a:schemeClr val="accent4"/>
                </a:solidFill>
              </a:rPr>
              <a:t>Chest: </a:t>
            </a:r>
            <a:r>
              <a:rPr lang="en-US" sz="2000" dirty="0"/>
              <a:t>equal AE, clear</a:t>
            </a:r>
          </a:p>
          <a:p>
            <a:pPr marL="0" indent="0">
              <a:buNone/>
            </a:pPr>
            <a:r>
              <a:rPr lang="en-US" sz="2000" b="1" dirty="0">
                <a:solidFill>
                  <a:schemeClr val="accent4"/>
                </a:solidFill>
              </a:rPr>
              <a:t>Abdo: </a:t>
            </a:r>
            <a:r>
              <a:rPr lang="en-US" sz="2000" dirty="0">
                <a:highlight>
                  <a:srgbClr val="FFFF00"/>
                </a:highlight>
                <a:cs typeface="Arial"/>
              </a:rPr>
              <a:t>ongoing </a:t>
            </a:r>
            <a:r>
              <a:rPr lang="en-US" sz="2000" dirty="0" err="1">
                <a:highlight>
                  <a:srgbClr val="FFFF00"/>
                </a:highlight>
                <a:cs typeface="Arial"/>
              </a:rPr>
              <a:t>haematemesis</a:t>
            </a:r>
            <a:r>
              <a:rPr lang="en-US" sz="2000" dirty="0">
                <a:cs typeface="Arial"/>
              </a:rPr>
              <a:t>, soft abdomen, non-specific abdominal tenderness</a:t>
            </a:r>
          </a:p>
          <a:p>
            <a:pPr marL="0" indent="0">
              <a:buNone/>
            </a:pPr>
            <a:r>
              <a:rPr lang="en-US" sz="2000" b="1" dirty="0">
                <a:solidFill>
                  <a:schemeClr val="accent4"/>
                </a:solidFill>
              </a:rPr>
              <a:t>DRE: </a:t>
            </a:r>
            <a:r>
              <a:rPr lang="en-US" sz="2000" dirty="0"/>
              <a:t>dark stool on glove</a:t>
            </a:r>
          </a:p>
        </p:txBody>
      </p:sp>
      <p:sp>
        <p:nvSpPr>
          <p:cNvPr id="9" name="Text Placeholder 8">
            <a:extLst>
              <a:ext uri="{FF2B5EF4-FFF2-40B4-BE49-F238E27FC236}">
                <a16:creationId xmlns:a16="http://schemas.microsoft.com/office/drawing/2014/main" id="{CE024EC4-4DCD-0329-7EBB-49BA6CEF9511}"/>
              </a:ext>
            </a:extLst>
          </p:cNvPr>
          <p:cNvSpPr>
            <a:spLocks noGrp="1"/>
          </p:cNvSpPr>
          <p:nvPr>
            <p:ph type="body" sz="quarter" idx="3"/>
          </p:nvPr>
        </p:nvSpPr>
        <p:spPr>
          <a:xfrm>
            <a:off x="5585257" y="1056424"/>
            <a:ext cx="5183188" cy="651538"/>
          </a:xfrm>
        </p:spPr>
        <p:txBody>
          <a:bodyPr/>
          <a:lstStyle/>
          <a:p>
            <a:r>
              <a:rPr lang="en-US" dirty="0">
                <a:solidFill>
                  <a:schemeClr val="accent4"/>
                </a:solidFill>
              </a:rPr>
              <a:t>Bloods</a:t>
            </a:r>
          </a:p>
        </p:txBody>
      </p:sp>
      <p:sp>
        <p:nvSpPr>
          <p:cNvPr id="10" name="Content Placeholder 9">
            <a:extLst>
              <a:ext uri="{FF2B5EF4-FFF2-40B4-BE49-F238E27FC236}">
                <a16:creationId xmlns:a16="http://schemas.microsoft.com/office/drawing/2014/main" id="{D90D0D00-04E9-804F-1B68-EAB4AB7A6331}"/>
              </a:ext>
            </a:extLst>
          </p:cNvPr>
          <p:cNvSpPr>
            <a:spLocks noGrp="1"/>
          </p:cNvSpPr>
          <p:nvPr>
            <p:ph sz="quarter" idx="4"/>
          </p:nvPr>
        </p:nvSpPr>
        <p:spPr>
          <a:xfrm>
            <a:off x="5585257" y="1707903"/>
            <a:ext cx="5997142" cy="3957638"/>
          </a:xfrm>
        </p:spPr>
        <p:txBody>
          <a:bodyPr>
            <a:normAutofit/>
          </a:bodyPr>
          <a:lstStyle/>
          <a:p>
            <a:pPr marL="0" indent="0">
              <a:buNone/>
            </a:pPr>
            <a:r>
              <a:rPr lang="en-US" sz="2000" b="1" dirty="0"/>
              <a:t>Hb</a:t>
            </a:r>
            <a:r>
              <a:rPr lang="en-US" sz="2000" dirty="0"/>
              <a:t>      </a:t>
            </a:r>
            <a:r>
              <a:rPr lang="en-US" sz="2000" dirty="0">
                <a:highlight>
                  <a:srgbClr val="FFFF00"/>
                </a:highlight>
              </a:rPr>
              <a:t>79 </a:t>
            </a:r>
            <a:r>
              <a:rPr lang="en-US" sz="2000" dirty="0"/>
              <a:t>       </a:t>
            </a:r>
            <a:r>
              <a:rPr lang="en-US" sz="2000" b="1" dirty="0"/>
              <a:t>Na</a:t>
            </a:r>
            <a:r>
              <a:rPr lang="en-US" sz="2000" dirty="0"/>
              <a:t>   135        </a:t>
            </a:r>
            <a:r>
              <a:rPr lang="en-US" sz="2000" b="1" dirty="0"/>
              <a:t>Bili</a:t>
            </a:r>
            <a:r>
              <a:rPr lang="en-US" sz="2000" dirty="0"/>
              <a:t>   21        </a:t>
            </a:r>
            <a:r>
              <a:rPr lang="en-US" sz="2000" b="1" dirty="0"/>
              <a:t>CRP</a:t>
            </a:r>
            <a:r>
              <a:rPr lang="en-US" sz="2000" dirty="0"/>
              <a:t>   8</a:t>
            </a:r>
          </a:p>
          <a:p>
            <a:pPr marL="0" indent="0">
              <a:buNone/>
            </a:pPr>
            <a:r>
              <a:rPr lang="en-US" sz="2000" b="1" dirty="0"/>
              <a:t>WCC</a:t>
            </a:r>
            <a:r>
              <a:rPr lang="en-US" sz="2000" dirty="0"/>
              <a:t>  7.0        </a:t>
            </a:r>
            <a:r>
              <a:rPr lang="en-US" sz="2000" b="1" dirty="0"/>
              <a:t>K</a:t>
            </a:r>
            <a:r>
              <a:rPr lang="en-US" sz="2000" dirty="0"/>
              <a:t>     4.1        </a:t>
            </a:r>
            <a:r>
              <a:rPr lang="en-US" sz="2000" b="1" dirty="0"/>
              <a:t>ALP</a:t>
            </a:r>
            <a:r>
              <a:rPr lang="en-US" sz="2000" dirty="0"/>
              <a:t> 140 	  </a:t>
            </a:r>
            <a:r>
              <a:rPr lang="en-US" sz="2000" b="1" dirty="0"/>
              <a:t>Amy</a:t>
            </a:r>
            <a:r>
              <a:rPr lang="en-US" sz="2000" dirty="0"/>
              <a:t>  40</a:t>
            </a:r>
          </a:p>
          <a:p>
            <a:pPr marL="0" indent="0">
              <a:buNone/>
            </a:pPr>
            <a:r>
              <a:rPr lang="en-US" sz="2000" b="1" dirty="0" err="1"/>
              <a:t>Plts</a:t>
            </a:r>
            <a:r>
              <a:rPr lang="en-US" sz="2000" dirty="0"/>
              <a:t>    245       </a:t>
            </a:r>
            <a:r>
              <a:rPr lang="en-US" sz="2000" b="1" dirty="0"/>
              <a:t>Ur</a:t>
            </a:r>
            <a:r>
              <a:rPr lang="en-US" sz="2000" dirty="0"/>
              <a:t>    15.4      </a:t>
            </a:r>
            <a:r>
              <a:rPr lang="en-US" sz="2000" b="1" dirty="0"/>
              <a:t>ALT</a:t>
            </a:r>
            <a:r>
              <a:rPr lang="en-US" sz="2000" dirty="0"/>
              <a:t>  37		</a:t>
            </a:r>
          </a:p>
          <a:p>
            <a:pPr marL="0" indent="0">
              <a:buNone/>
            </a:pPr>
            <a:r>
              <a:rPr lang="en-US" sz="2000" b="1" dirty="0" err="1"/>
              <a:t>Neuts</a:t>
            </a:r>
            <a:r>
              <a:rPr lang="en-US" sz="2000" dirty="0"/>
              <a:t> 5.4       </a:t>
            </a:r>
            <a:r>
              <a:rPr lang="en-US" sz="2000" b="1" dirty="0"/>
              <a:t> Cr</a:t>
            </a:r>
            <a:r>
              <a:rPr lang="en-US" sz="2000" dirty="0"/>
              <a:t>    55         </a:t>
            </a:r>
            <a:r>
              <a:rPr lang="en-US" sz="2000" b="1" dirty="0"/>
              <a:t>Alb</a:t>
            </a:r>
            <a:r>
              <a:rPr lang="en-US" sz="2000" dirty="0"/>
              <a:t>   40</a:t>
            </a:r>
          </a:p>
          <a:p>
            <a:pPr marL="0" indent="0">
              <a:buNone/>
            </a:pPr>
            <a:endParaRPr lang="en-US" sz="2000" dirty="0"/>
          </a:p>
        </p:txBody>
      </p:sp>
    </p:spTree>
    <p:extLst>
      <p:ext uri="{BB962C8B-B14F-4D97-AF65-F5344CB8AC3E}">
        <p14:creationId xmlns:p14="http://schemas.microsoft.com/office/powerpoint/2010/main" val="1251101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D403B7-9A56-D119-F257-706A2E9E5167}"/>
              </a:ext>
            </a:extLst>
          </p:cNvPr>
          <p:cNvSpPr>
            <a:spLocks noGrp="1"/>
          </p:cNvSpPr>
          <p:nvPr>
            <p:ph type="body" idx="1"/>
          </p:nvPr>
        </p:nvSpPr>
        <p:spPr>
          <a:xfrm>
            <a:off x="609601" y="1056424"/>
            <a:ext cx="5157787" cy="651538"/>
          </a:xfrm>
        </p:spPr>
        <p:txBody>
          <a:bodyPr/>
          <a:lstStyle/>
          <a:p>
            <a:r>
              <a:rPr lang="en-US" dirty="0">
                <a:solidFill>
                  <a:schemeClr val="accent4"/>
                </a:solidFill>
              </a:rPr>
              <a:t>Observations</a:t>
            </a:r>
          </a:p>
        </p:txBody>
      </p:sp>
      <p:sp>
        <p:nvSpPr>
          <p:cNvPr id="6" name="Content Placeholder 2">
            <a:extLst>
              <a:ext uri="{FF2B5EF4-FFF2-40B4-BE49-F238E27FC236}">
                <a16:creationId xmlns:a16="http://schemas.microsoft.com/office/drawing/2014/main" id="{B2C125B7-42EC-4B47-AFDA-ABD0ED378CAE}"/>
              </a:ext>
            </a:extLst>
          </p:cNvPr>
          <p:cNvSpPr>
            <a:spLocks noGrp="1"/>
          </p:cNvSpPr>
          <p:nvPr>
            <p:ph sz="half" idx="2"/>
          </p:nvPr>
        </p:nvSpPr>
        <p:spPr>
          <a:xfrm>
            <a:off x="609600" y="1707902"/>
            <a:ext cx="4689764" cy="4943396"/>
          </a:xfrm>
        </p:spPr>
        <p:txBody>
          <a:bodyPr>
            <a:normAutofit/>
          </a:bodyPr>
          <a:lstStyle/>
          <a:p>
            <a:pPr>
              <a:buClr>
                <a:schemeClr val="accent4"/>
              </a:buClr>
            </a:pPr>
            <a:r>
              <a:rPr lang="en-US" sz="2000" dirty="0">
                <a:highlight>
                  <a:srgbClr val="FFFF00"/>
                </a:highlight>
              </a:rPr>
              <a:t>HR 124, regular</a:t>
            </a:r>
            <a:r>
              <a:rPr lang="en-US" sz="2000" dirty="0"/>
              <a:t>		</a:t>
            </a:r>
          </a:p>
          <a:p>
            <a:pPr>
              <a:buClr>
                <a:schemeClr val="accent4"/>
              </a:buClr>
            </a:pPr>
            <a:r>
              <a:rPr lang="en-US" sz="2000" dirty="0"/>
              <a:t>RR 28</a:t>
            </a:r>
          </a:p>
          <a:p>
            <a:pPr>
              <a:buClr>
                <a:schemeClr val="accent4"/>
              </a:buClr>
            </a:pPr>
            <a:r>
              <a:rPr lang="en-US" sz="2000" dirty="0"/>
              <a:t>BP 85/60 </a:t>
            </a:r>
          </a:p>
          <a:p>
            <a:pPr>
              <a:buClr>
                <a:schemeClr val="accent4"/>
              </a:buClr>
            </a:pPr>
            <a:r>
              <a:rPr lang="en-US" sz="2000" dirty="0"/>
              <a:t>Spo2: 94% (RA)</a:t>
            </a:r>
          </a:p>
          <a:p>
            <a:pPr>
              <a:buClr>
                <a:schemeClr val="accent4"/>
              </a:buClr>
            </a:pPr>
            <a:r>
              <a:rPr lang="en-US" sz="2000" dirty="0"/>
              <a:t>BM – 5.8</a:t>
            </a:r>
          </a:p>
          <a:p>
            <a:pPr marL="0" indent="0">
              <a:buNone/>
            </a:pPr>
            <a:r>
              <a:rPr lang="en-US" sz="2000" b="1" dirty="0">
                <a:solidFill>
                  <a:schemeClr val="accent4"/>
                </a:solidFill>
              </a:rPr>
              <a:t>CVS: </a:t>
            </a:r>
            <a:r>
              <a:rPr lang="en-US" sz="2000" dirty="0">
                <a:highlight>
                  <a:srgbClr val="FFFF00"/>
                </a:highlight>
              </a:rPr>
              <a:t>cool peripheries, CRT 4 seconds</a:t>
            </a:r>
            <a:r>
              <a:rPr lang="en-US" sz="2000" dirty="0"/>
              <a:t>,</a:t>
            </a:r>
            <a:br>
              <a:rPr lang="en-US" sz="2000" dirty="0"/>
            </a:br>
            <a:r>
              <a:rPr lang="en-US" sz="2000" dirty="0"/>
              <a:t>HS I + II + 0</a:t>
            </a:r>
          </a:p>
          <a:p>
            <a:pPr marL="0" indent="0">
              <a:buNone/>
            </a:pPr>
            <a:r>
              <a:rPr lang="en-US" sz="2000" b="1" dirty="0">
                <a:solidFill>
                  <a:schemeClr val="accent4"/>
                </a:solidFill>
              </a:rPr>
              <a:t>Chest: </a:t>
            </a:r>
            <a:r>
              <a:rPr lang="en-US" sz="2000" dirty="0"/>
              <a:t>equal AE, clear</a:t>
            </a:r>
          </a:p>
          <a:p>
            <a:pPr marL="0" indent="0">
              <a:buNone/>
            </a:pPr>
            <a:r>
              <a:rPr lang="en-US" sz="2000" b="1" dirty="0">
                <a:solidFill>
                  <a:schemeClr val="accent4"/>
                </a:solidFill>
              </a:rPr>
              <a:t>Abdo: </a:t>
            </a:r>
            <a:r>
              <a:rPr lang="en-US" sz="2000" dirty="0">
                <a:highlight>
                  <a:srgbClr val="FFFF00"/>
                </a:highlight>
                <a:cs typeface="Arial"/>
              </a:rPr>
              <a:t>ongoing </a:t>
            </a:r>
            <a:r>
              <a:rPr lang="en-US" sz="2000" dirty="0" err="1">
                <a:highlight>
                  <a:srgbClr val="FFFF00"/>
                </a:highlight>
                <a:cs typeface="Arial"/>
              </a:rPr>
              <a:t>haematemesis</a:t>
            </a:r>
            <a:r>
              <a:rPr lang="en-US" sz="2000" dirty="0">
                <a:cs typeface="Arial"/>
              </a:rPr>
              <a:t>, soft abdomen, non-specific abdominal tenderness</a:t>
            </a:r>
          </a:p>
          <a:p>
            <a:pPr marL="0" indent="0">
              <a:buNone/>
            </a:pPr>
            <a:r>
              <a:rPr lang="en-US" sz="2000" b="1" dirty="0">
                <a:solidFill>
                  <a:schemeClr val="accent4"/>
                </a:solidFill>
              </a:rPr>
              <a:t>DRE: </a:t>
            </a:r>
            <a:r>
              <a:rPr lang="en-US" sz="2000" dirty="0"/>
              <a:t>dark stool on glove</a:t>
            </a:r>
          </a:p>
        </p:txBody>
      </p:sp>
      <p:sp>
        <p:nvSpPr>
          <p:cNvPr id="9" name="Text Placeholder 8">
            <a:extLst>
              <a:ext uri="{FF2B5EF4-FFF2-40B4-BE49-F238E27FC236}">
                <a16:creationId xmlns:a16="http://schemas.microsoft.com/office/drawing/2014/main" id="{CE024EC4-4DCD-0329-7EBB-49BA6CEF9511}"/>
              </a:ext>
            </a:extLst>
          </p:cNvPr>
          <p:cNvSpPr>
            <a:spLocks noGrp="1"/>
          </p:cNvSpPr>
          <p:nvPr>
            <p:ph type="body" sz="quarter" idx="3"/>
          </p:nvPr>
        </p:nvSpPr>
        <p:spPr>
          <a:xfrm>
            <a:off x="5585257" y="1056424"/>
            <a:ext cx="5183188" cy="651538"/>
          </a:xfrm>
        </p:spPr>
        <p:txBody>
          <a:bodyPr/>
          <a:lstStyle/>
          <a:p>
            <a:r>
              <a:rPr lang="en-US" dirty="0">
                <a:solidFill>
                  <a:schemeClr val="accent4"/>
                </a:solidFill>
              </a:rPr>
              <a:t>Bloods</a:t>
            </a:r>
          </a:p>
        </p:txBody>
      </p:sp>
      <p:sp>
        <p:nvSpPr>
          <p:cNvPr id="10" name="Content Placeholder 9">
            <a:extLst>
              <a:ext uri="{FF2B5EF4-FFF2-40B4-BE49-F238E27FC236}">
                <a16:creationId xmlns:a16="http://schemas.microsoft.com/office/drawing/2014/main" id="{D90D0D00-04E9-804F-1B68-EAB4AB7A6331}"/>
              </a:ext>
            </a:extLst>
          </p:cNvPr>
          <p:cNvSpPr>
            <a:spLocks noGrp="1"/>
          </p:cNvSpPr>
          <p:nvPr>
            <p:ph sz="quarter" idx="4"/>
          </p:nvPr>
        </p:nvSpPr>
        <p:spPr>
          <a:xfrm>
            <a:off x="5585257" y="1707903"/>
            <a:ext cx="5997142" cy="3957638"/>
          </a:xfrm>
        </p:spPr>
        <p:txBody>
          <a:bodyPr>
            <a:normAutofit/>
          </a:bodyPr>
          <a:lstStyle/>
          <a:p>
            <a:pPr marL="0" indent="0">
              <a:buNone/>
            </a:pPr>
            <a:r>
              <a:rPr lang="en-US" sz="2000" b="1" dirty="0"/>
              <a:t>Hb</a:t>
            </a:r>
            <a:r>
              <a:rPr lang="en-US" sz="2000" dirty="0"/>
              <a:t>      </a:t>
            </a:r>
            <a:r>
              <a:rPr lang="en-US" sz="2000" dirty="0">
                <a:highlight>
                  <a:srgbClr val="FFFF00"/>
                </a:highlight>
              </a:rPr>
              <a:t>79 </a:t>
            </a:r>
            <a:r>
              <a:rPr lang="en-US" sz="2000" dirty="0"/>
              <a:t>       </a:t>
            </a:r>
            <a:r>
              <a:rPr lang="en-US" sz="2000" b="1" dirty="0"/>
              <a:t>Na</a:t>
            </a:r>
            <a:r>
              <a:rPr lang="en-US" sz="2000" dirty="0"/>
              <a:t>   135        </a:t>
            </a:r>
            <a:r>
              <a:rPr lang="en-US" sz="2000" b="1" dirty="0"/>
              <a:t>Bili</a:t>
            </a:r>
            <a:r>
              <a:rPr lang="en-US" sz="2000" dirty="0"/>
              <a:t>   21        </a:t>
            </a:r>
            <a:r>
              <a:rPr lang="en-US" sz="2000" b="1" dirty="0"/>
              <a:t>CRP</a:t>
            </a:r>
            <a:r>
              <a:rPr lang="en-US" sz="2000" dirty="0"/>
              <a:t>   8</a:t>
            </a:r>
          </a:p>
          <a:p>
            <a:pPr marL="0" indent="0">
              <a:buNone/>
            </a:pPr>
            <a:r>
              <a:rPr lang="en-US" sz="2000" b="1" dirty="0"/>
              <a:t>WCC</a:t>
            </a:r>
            <a:r>
              <a:rPr lang="en-US" sz="2000" dirty="0"/>
              <a:t>  7.0        </a:t>
            </a:r>
            <a:r>
              <a:rPr lang="en-US" sz="2000" b="1" dirty="0"/>
              <a:t>K</a:t>
            </a:r>
            <a:r>
              <a:rPr lang="en-US" sz="2000" dirty="0"/>
              <a:t>     4.1        </a:t>
            </a:r>
            <a:r>
              <a:rPr lang="en-US" sz="2000" b="1" dirty="0"/>
              <a:t>ALP</a:t>
            </a:r>
            <a:r>
              <a:rPr lang="en-US" sz="2000" dirty="0"/>
              <a:t> 140 	  </a:t>
            </a:r>
            <a:r>
              <a:rPr lang="en-US" sz="2000" b="1" dirty="0"/>
              <a:t>Amy</a:t>
            </a:r>
            <a:r>
              <a:rPr lang="en-US" sz="2000" dirty="0"/>
              <a:t>  40</a:t>
            </a:r>
          </a:p>
          <a:p>
            <a:pPr marL="0" indent="0">
              <a:buNone/>
            </a:pPr>
            <a:r>
              <a:rPr lang="en-US" sz="2000" b="1" dirty="0" err="1"/>
              <a:t>Plts</a:t>
            </a:r>
            <a:r>
              <a:rPr lang="en-US" sz="2000" dirty="0"/>
              <a:t>    245       </a:t>
            </a:r>
            <a:r>
              <a:rPr lang="en-US" sz="2000" b="1" dirty="0"/>
              <a:t>Ur</a:t>
            </a:r>
            <a:r>
              <a:rPr lang="en-US" sz="2000" dirty="0"/>
              <a:t>    15.4      </a:t>
            </a:r>
            <a:r>
              <a:rPr lang="en-US" sz="2000" b="1" dirty="0"/>
              <a:t>ALT</a:t>
            </a:r>
            <a:r>
              <a:rPr lang="en-US" sz="2000" dirty="0"/>
              <a:t>  37		</a:t>
            </a:r>
          </a:p>
          <a:p>
            <a:pPr marL="0" indent="0">
              <a:buNone/>
            </a:pPr>
            <a:r>
              <a:rPr lang="en-US" sz="2000" b="1" dirty="0" err="1"/>
              <a:t>Neuts</a:t>
            </a:r>
            <a:r>
              <a:rPr lang="en-US" sz="2000" dirty="0"/>
              <a:t> 5.4       </a:t>
            </a:r>
            <a:r>
              <a:rPr lang="en-US" sz="2000" b="1" dirty="0"/>
              <a:t> Cr</a:t>
            </a:r>
            <a:r>
              <a:rPr lang="en-US" sz="2000" dirty="0"/>
              <a:t>    55         </a:t>
            </a:r>
            <a:r>
              <a:rPr lang="en-US" sz="2000" b="1" dirty="0"/>
              <a:t>Alb</a:t>
            </a:r>
            <a:r>
              <a:rPr lang="en-US" sz="2000" dirty="0"/>
              <a:t>   40</a:t>
            </a:r>
          </a:p>
          <a:p>
            <a:pPr marL="0" indent="0">
              <a:buNone/>
            </a:pPr>
            <a:endParaRPr lang="en-US" sz="2000" dirty="0"/>
          </a:p>
        </p:txBody>
      </p:sp>
      <p:sp>
        <p:nvSpPr>
          <p:cNvPr id="3" name="Title 15">
            <a:extLst>
              <a:ext uri="{FF2B5EF4-FFF2-40B4-BE49-F238E27FC236}">
                <a16:creationId xmlns:a16="http://schemas.microsoft.com/office/drawing/2014/main" id="{5FA87669-05E1-4DFA-E3F9-C190A0C5308C}"/>
              </a:ext>
            </a:extLst>
          </p:cNvPr>
          <p:cNvSpPr txBox="1">
            <a:spLocks/>
          </p:cNvSpPr>
          <p:nvPr/>
        </p:nvSpPr>
        <p:spPr>
          <a:xfrm>
            <a:off x="1056842" y="160214"/>
            <a:ext cx="9421091" cy="896210"/>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000000"/>
                </a:solidFill>
                <a:effectLst/>
                <a:highlight>
                  <a:srgbClr val="FFFF00"/>
                </a:highlight>
                <a:uLnTx/>
                <a:uFillTx/>
                <a:latin typeface="Arial" panose="020B0604020202020204"/>
                <a:ea typeface="+mj-ea"/>
                <a:cs typeface="+mj-cs"/>
              </a:rPr>
              <a:t>ANDEXANET</a:t>
            </a:r>
            <a:endParaRPr kumimoji="0" lang="en-US" sz="4400" b="1" i="0" u="none" strike="noStrike" kern="1200" cap="none" spc="0" normalizeH="0" baseline="0" noProof="0" dirty="0">
              <a:ln>
                <a:noFill/>
              </a:ln>
              <a:solidFill>
                <a:srgbClr val="000000"/>
              </a:solidFill>
              <a:effectLst/>
              <a:highlight>
                <a:srgbClr val="FFFF00"/>
              </a:highlight>
              <a:uLnTx/>
              <a:uFillTx/>
              <a:latin typeface="Arial" panose="020B0604020202020204"/>
              <a:ea typeface="+mj-ea"/>
              <a:cs typeface="+mj-cs"/>
            </a:endParaRPr>
          </a:p>
        </p:txBody>
      </p:sp>
      <p:pic>
        <p:nvPicPr>
          <p:cNvPr id="7" name="Picture 6" descr="A green check mark in a circle&#10;&#10;Description automatically generated">
            <a:extLst>
              <a:ext uri="{FF2B5EF4-FFF2-40B4-BE49-F238E27FC236}">
                <a16:creationId xmlns:a16="http://schemas.microsoft.com/office/drawing/2014/main" id="{F77608F3-144B-D4C8-4F12-BDBEEF93BA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6041" y="1107858"/>
            <a:ext cx="5157787" cy="5157787"/>
          </a:xfrm>
          <a:prstGeom prst="rect">
            <a:avLst/>
          </a:prstGeom>
        </p:spPr>
      </p:pic>
    </p:spTree>
    <p:extLst>
      <p:ext uri="{BB962C8B-B14F-4D97-AF65-F5344CB8AC3E}">
        <p14:creationId xmlns:p14="http://schemas.microsoft.com/office/powerpoint/2010/main" val="2965294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2F0F2B3-1980-CA49-A7CD-4EDE2B169362}"/>
              </a:ext>
            </a:extLst>
          </p:cNvPr>
          <p:cNvSpPr>
            <a:spLocks noGrp="1"/>
          </p:cNvSpPr>
          <p:nvPr>
            <p:ph type="title"/>
          </p:nvPr>
        </p:nvSpPr>
        <p:spPr/>
        <p:txBody>
          <a:bodyPr/>
          <a:lstStyle/>
          <a:p>
            <a:r>
              <a:rPr lang="en-US" dirty="0"/>
              <a:t>Andexanet Alfa – Clinical Efficacy</a:t>
            </a:r>
          </a:p>
        </p:txBody>
      </p:sp>
      <p:pic>
        <p:nvPicPr>
          <p:cNvPr id="15" name="Picture 14" descr="Table&#10;&#10;Description automatically generated">
            <a:extLst>
              <a:ext uri="{FF2B5EF4-FFF2-40B4-BE49-F238E27FC236}">
                <a16:creationId xmlns:a16="http://schemas.microsoft.com/office/drawing/2014/main" id="{E226E4C2-54BD-1742-B15F-ACE13E046F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6097" y="1381370"/>
            <a:ext cx="5879805" cy="5277125"/>
          </a:xfrm>
          <a:prstGeom prst="rect">
            <a:avLst/>
          </a:prstGeom>
          <a:noFill/>
        </p:spPr>
      </p:pic>
      <p:sp>
        <p:nvSpPr>
          <p:cNvPr id="5" name="Rectangle 4">
            <a:extLst>
              <a:ext uri="{FF2B5EF4-FFF2-40B4-BE49-F238E27FC236}">
                <a16:creationId xmlns:a16="http://schemas.microsoft.com/office/drawing/2014/main" id="{7B2585B9-F414-8426-A71C-BBC559A790E0}"/>
              </a:ext>
            </a:extLst>
          </p:cNvPr>
          <p:cNvSpPr/>
          <p:nvPr/>
        </p:nvSpPr>
        <p:spPr>
          <a:xfrm>
            <a:off x="3174754" y="3776330"/>
            <a:ext cx="5861148" cy="438820"/>
          </a:xfrm>
          <a:prstGeom prst="rect">
            <a:avLst/>
          </a:prstGeom>
          <a:noFill/>
          <a:ln w="3810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Footer Placeholder 8">
            <a:extLst>
              <a:ext uri="{FF2B5EF4-FFF2-40B4-BE49-F238E27FC236}">
                <a16:creationId xmlns:a16="http://schemas.microsoft.com/office/drawing/2014/main" id="{1FCA570C-EEEB-6AA0-0E6A-2AF3B51829AE}"/>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rPr>
              <a:t>SJ Connolly M et al. </a:t>
            </a:r>
            <a:r>
              <a:rPr kumimoji="0" lang="en-US" sz="1200" b="0" i="1" u="none" strike="noStrike" kern="1200" cap="none" spc="0" normalizeH="0" baseline="0" noProof="0" dirty="0">
                <a:ln>
                  <a:noFill/>
                </a:ln>
                <a:solidFill>
                  <a:srgbClr val="000000">
                    <a:tint val="75000"/>
                  </a:srgbClr>
                </a:solidFill>
                <a:effectLst/>
                <a:uLnTx/>
                <a:uFillTx/>
                <a:latin typeface="Arial" panose="020B0604020202020204"/>
                <a:ea typeface="+mn-ea"/>
                <a:cs typeface="+mn-cs"/>
              </a:rPr>
              <a:t>NEJM 2019</a:t>
            </a:r>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850166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2F0F2B3-1980-CA49-A7CD-4EDE2B169362}"/>
              </a:ext>
            </a:extLst>
          </p:cNvPr>
          <p:cNvSpPr>
            <a:spLocks noGrp="1"/>
          </p:cNvSpPr>
          <p:nvPr>
            <p:ph type="title"/>
          </p:nvPr>
        </p:nvSpPr>
        <p:spPr>
          <a:xfrm>
            <a:off x="609600" y="200025"/>
            <a:ext cx="10744200" cy="1184275"/>
          </a:xfrm>
        </p:spPr>
        <p:txBody>
          <a:bodyPr/>
          <a:lstStyle/>
          <a:p>
            <a:r>
              <a:rPr lang="en-US" dirty="0"/>
              <a:t>Endoscopic Therapy</a:t>
            </a:r>
          </a:p>
        </p:txBody>
      </p:sp>
      <p:pic>
        <p:nvPicPr>
          <p:cNvPr id="9" name="Picture 5" descr="ADREN3">
            <a:extLst>
              <a:ext uri="{FF2B5EF4-FFF2-40B4-BE49-F238E27FC236}">
                <a16:creationId xmlns:a16="http://schemas.microsoft.com/office/drawing/2014/main" id="{8C9606BA-C09E-2346-B03A-7FCAB8D08DF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1581" y="1549350"/>
            <a:ext cx="1277943" cy="1879652"/>
          </a:xfrm>
          <a:prstGeom prst="rect">
            <a:avLst/>
          </a:prstGeom>
          <a:noFill/>
          <a:ln w="9525">
            <a:noFill/>
            <a:miter lim="800000"/>
            <a:headEnd/>
            <a:tailEnd/>
          </a:ln>
        </p:spPr>
      </p:pic>
      <p:pic>
        <p:nvPicPr>
          <p:cNvPr id="11" name="Picture 1" descr="C:\Users\michael\Desktop\GI emergencies talk\clip diagram.jpg">
            <a:extLst>
              <a:ext uri="{FF2B5EF4-FFF2-40B4-BE49-F238E27FC236}">
                <a16:creationId xmlns:a16="http://schemas.microsoft.com/office/drawing/2014/main" id="{2EF659C7-3872-7E4D-993B-19C24412B2AC}"/>
              </a:ext>
            </a:extLst>
          </p:cNvPr>
          <p:cNvPicPr>
            <a:picLocks noChangeAspect="1" noChangeArrowheads="1"/>
          </p:cNvPicPr>
          <p:nvPr/>
        </p:nvPicPr>
        <p:blipFill>
          <a:blip r:embed="rId4"/>
          <a:srcRect/>
          <a:stretch>
            <a:fillRect/>
          </a:stretch>
        </p:blipFill>
        <p:spPr bwMode="auto">
          <a:xfrm>
            <a:off x="2450652" y="1546282"/>
            <a:ext cx="2089624" cy="1882721"/>
          </a:xfrm>
          <a:prstGeom prst="rect">
            <a:avLst/>
          </a:prstGeom>
          <a:noFill/>
        </p:spPr>
      </p:pic>
      <p:pic>
        <p:nvPicPr>
          <p:cNvPr id="13" name="Picture 12">
            <a:extLst>
              <a:ext uri="{FF2B5EF4-FFF2-40B4-BE49-F238E27FC236}">
                <a16:creationId xmlns:a16="http://schemas.microsoft.com/office/drawing/2014/main" id="{16054100-6366-1548-9C28-FB2D7FD43D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2821" y="1546282"/>
            <a:ext cx="2981340" cy="1882719"/>
          </a:xfrm>
          <a:prstGeom prst="rect">
            <a:avLst/>
          </a:prstGeom>
        </p:spPr>
      </p:pic>
      <p:pic>
        <p:nvPicPr>
          <p:cNvPr id="14" name="Picture 13">
            <a:extLst>
              <a:ext uri="{FF2B5EF4-FFF2-40B4-BE49-F238E27FC236}">
                <a16:creationId xmlns:a16="http://schemas.microsoft.com/office/drawing/2014/main" id="{5618A58E-68F6-8348-A042-E979C4FFAE1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346706" y="1546281"/>
            <a:ext cx="2867490" cy="1882719"/>
          </a:xfrm>
          <a:prstGeom prst="rect">
            <a:avLst/>
          </a:prstGeom>
        </p:spPr>
      </p:pic>
      <p:pic>
        <p:nvPicPr>
          <p:cNvPr id="21" name="Picture 20">
            <a:extLst>
              <a:ext uri="{FF2B5EF4-FFF2-40B4-BE49-F238E27FC236}">
                <a16:creationId xmlns:a16="http://schemas.microsoft.com/office/drawing/2014/main" id="{D3DCDDA7-EEA7-2D45-B33A-B22A23A3533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348435" y="3914499"/>
            <a:ext cx="2976577" cy="2569408"/>
          </a:xfrm>
          <a:prstGeom prst="rect">
            <a:avLst/>
          </a:prstGeom>
        </p:spPr>
      </p:pic>
      <p:pic>
        <p:nvPicPr>
          <p:cNvPr id="7" name="Picture 6" descr="A close-up of a human body&#10;&#10;Description automatically generated">
            <a:extLst>
              <a:ext uri="{FF2B5EF4-FFF2-40B4-BE49-F238E27FC236}">
                <a16:creationId xmlns:a16="http://schemas.microsoft.com/office/drawing/2014/main" id="{0A1A7EB8-DD37-3F92-2C83-5816CBFAE66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40700" y="3914499"/>
            <a:ext cx="3213100" cy="2565400"/>
          </a:xfrm>
          <a:prstGeom prst="rect">
            <a:avLst/>
          </a:prstGeom>
        </p:spPr>
      </p:pic>
      <p:pic>
        <p:nvPicPr>
          <p:cNvPr id="10" name="Picture 9" descr="A close up of an organ&#10;&#10;Description automatically generated">
            <a:extLst>
              <a:ext uri="{FF2B5EF4-FFF2-40B4-BE49-F238E27FC236}">
                <a16:creationId xmlns:a16="http://schemas.microsoft.com/office/drawing/2014/main" id="{257236ED-BE0D-8099-5C05-7D17C3190EA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60791" y="3914499"/>
            <a:ext cx="2565400" cy="2590800"/>
          </a:xfrm>
          <a:prstGeom prst="rect">
            <a:avLst/>
          </a:prstGeom>
        </p:spPr>
      </p:pic>
    </p:spTree>
    <p:extLst>
      <p:ext uri="{BB962C8B-B14F-4D97-AF65-F5344CB8AC3E}">
        <p14:creationId xmlns:p14="http://schemas.microsoft.com/office/powerpoint/2010/main" val="703286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17B6FA-C190-90CF-EF66-E5C9F1867CAA}"/>
              </a:ext>
            </a:extLst>
          </p:cNvPr>
          <p:cNvSpPr>
            <a:spLocks noGrp="1"/>
          </p:cNvSpPr>
          <p:nvPr>
            <p:ph type="title"/>
          </p:nvPr>
        </p:nvSpPr>
        <p:spPr/>
        <p:txBody>
          <a:bodyPr/>
          <a:lstStyle/>
          <a:p>
            <a:r>
              <a:rPr lang="en-US" dirty="0"/>
              <a:t>Conclusion</a:t>
            </a:r>
          </a:p>
        </p:txBody>
      </p:sp>
      <p:sp>
        <p:nvSpPr>
          <p:cNvPr id="6" name="Content Placeholder 5">
            <a:extLst>
              <a:ext uri="{FF2B5EF4-FFF2-40B4-BE49-F238E27FC236}">
                <a16:creationId xmlns:a16="http://schemas.microsoft.com/office/drawing/2014/main" id="{540A07B3-D5DB-90AB-83DB-63194C6DE81D}"/>
              </a:ext>
            </a:extLst>
          </p:cNvPr>
          <p:cNvSpPr>
            <a:spLocks noGrp="1"/>
          </p:cNvSpPr>
          <p:nvPr>
            <p:ph idx="1"/>
          </p:nvPr>
        </p:nvSpPr>
        <p:spPr/>
        <p:txBody>
          <a:bodyPr>
            <a:normAutofit fontScale="92500"/>
          </a:bodyPr>
          <a:lstStyle/>
          <a:p>
            <a:pPr>
              <a:spcAft>
                <a:spcPts val="1200"/>
              </a:spcAft>
            </a:pPr>
            <a:r>
              <a:rPr lang="en-GB" sz="3600" dirty="0"/>
              <a:t>Resuscitation before endoscopy is paramount in the management of UGIB</a:t>
            </a:r>
          </a:p>
          <a:p>
            <a:pPr>
              <a:spcAft>
                <a:spcPts val="1200"/>
              </a:spcAft>
            </a:pPr>
            <a:r>
              <a:rPr lang="en-GB" sz="3600" dirty="0"/>
              <a:t>The majority of patients respond to medical therapy</a:t>
            </a:r>
          </a:p>
          <a:p>
            <a:pPr>
              <a:spcAft>
                <a:spcPts val="1200"/>
              </a:spcAft>
            </a:pPr>
            <a:r>
              <a:rPr lang="en-GB" sz="3600" dirty="0"/>
              <a:t>All patients should have an endoscopy within 24 hours</a:t>
            </a:r>
          </a:p>
          <a:p>
            <a:pPr>
              <a:spcAft>
                <a:spcPts val="1200"/>
              </a:spcAft>
            </a:pPr>
            <a:r>
              <a:rPr lang="en-GB" sz="3600" dirty="0"/>
              <a:t>Andexanet can be useful in life-threatening UGIB provided sufficient senior decision-making is involved</a:t>
            </a:r>
          </a:p>
          <a:p>
            <a:pPr>
              <a:spcAft>
                <a:spcPts val="1200"/>
              </a:spcAft>
            </a:pPr>
            <a:endParaRPr lang="en-US" sz="3600" dirty="0"/>
          </a:p>
          <a:p>
            <a:pPr>
              <a:spcAft>
                <a:spcPts val="1200"/>
              </a:spcAft>
            </a:pPr>
            <a:endParaRPr lang="en-GB" sz="3600" dirty="0"/>
          </a:p>
          <a:p>
            <a:pPr>
              <a:spcAft>
                <a:spcPts val="1200"/>
              </a:spcAft>
            </a:pPr>
            <a:endParaRPr lang="en-US" sz="3600" dirty="0"/>
          </a:p>
        </p:txBody>
      </p:sp>
    </p:spTree>
    <p:extLst>
      <p:ext uri="{BB962C8B-B14F-4D97-AF65-F5344CB8AC3E}">
        <p14:creationId xmlns:p14="http://schemas.microsoft.com/office/powerpoint/2010/main" val="1191699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472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Meet the Experts: Managing Life-Threatening Bleeding in Anticoagulated Patients in the Emergency Department</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the ability to delineate reversal from repletion for life-threatening bleeding in the anticoagulated patient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the ability to distinguish treatment implications for intracerebral, cerebellar, subdural, and subarachnoid hemorrhage in the anticoagulated patient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Distinguish between gastrointestinal bleeding in the anticoagulated patient, which requires observation in the ICU, versus life-threatening bleeding, which requires specific reversal therapy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Review specific reversal and repletion management by the emergency physician for anticoagulated patients with trivial to major trauma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0A6C8B3-CF45-7E43-BD50-BD9767EF939E}"/>
              </a:ext>
            </a:extLst>
          </p:cNvPr>
          <p:cNvSpPr>
            <a:spLocks noGrp="1"/>
          </p:cNvSpPr>
          <p:nvPr>
            <p:ph type="title"/>
          </p:nvPr>
        </p:nvSpPr>
        <p:spPr>
          <a:xfrm>
            <a:off x="609600" y="199505"/>
            <a:ext cx="10744200" cy="1185577"/>
          </a:xfrm>
        </p:spPr>
        <p:txBody>
          <a:bodyPr/>
          <a:lstStyle/>
          <a:p>
            <a:r>
              <a:rPr lang="en-US" dirty="0"/>
              <a:t>Case Presentation</a:t>
            </a:r>
          </a:p>
        </p:txBody>
      </p:sp>
      <p:sp>
        <p:nvSpPr>
          <p:cNvPr id="6" name="Content Placeholder 2">
            <a:extLst>
              <a:ext uri="{FF2B5EF4-FFF2-40B4-BE49-F238E27FC236}">
                <a16:creationId xmlns:a16="http://schemas.microsoft.com/office/drawing/2014/main" id="{B2C125B7-42EC-4B47-AFDA-ABD0ED378CAE}"/>
              </a:ext>
            </a:extLst>
          </p:cNvPr>
          <p:cNvSpPr>
            <a:spLocks noGrp="1"/>
          </p:cNvSpPr>
          <p:nvPr>
            <p:ph sz="half" idx="1"/>
          </p:nvPr>
        </p:nvSpPr>
        <p:spPr>
          <a:xfrm>
            <a:off x="609600" y="1497013"/>
            <a:ext cx="4398818" cy="4679950"/>
          </a:xfrm>
        </p:spPr>
        <p:txBody>
          <a:bodyPr>
            <a:normAutofit/>
          </a:bodyPr>
          <a:lstStyle/>
          <a:p>
            <a:r>
              <a:rPr lang="en-US" sz="2800" dirty="0"/>
              <a:t>47 M</a:t>
            </a:r>
          </a:p>
          <a:p>
            <a:r>
              <a:rPr lang="en-US" sz="2800" dirty="0"/>
              <a:t>GP referral to medics</a:t>
            </a:r>
          </a:p>
          <a:p>
            <a:r>
              <a:rPr lang="en-US" sz="2800" dirty="0"/>
              <a:t>Recent flu-like illness</a:t>
            </a:r>
          </a:p>
          <a:p>
            <a:r>
              <a:rPr lang="en-US" sz="2800" dirty="0"/>
              <a:t>3/7 worsening abdominal discomfort despite regular painkillers</a:t>
            </a:r>
          </a:p>
          <a:p>
            <a:r>
              <a:rPr lang="en-US" sz="2800" dirty="0"/>
              <a:t>4-hour history of ‘dark stool’</a:t>
            </a:r>
          </a:p>
        </p:txBody>
      </p:sp>
      <p:sp>
        <p:nvSpPr>
          <p:cNvPr id="10" name="Content Placeholder 9">
            <a:extLst>
              <a:ext uri="{FF2B5EF4-FFF2-40B4-BE49-F238E27FC236}">
                <a16:creationId xmlns:a16="http://schemas.microsoft.com/office/drawing/2014/main" id="{2448F309-6B6D-193E-97CC-140CEC8F7088}"/>
              </a:ext>
            </a:extLst>
          </p:cNvPr>
          <p:cNvSpPr>
            <a:spLocks noGrp="1"/>
          </p:cNvSpPr>
          <p:nvPr>
            <p:ph sz="half" idx="2"/>
          </p:nvPr>
        </p:nvSpPr>
        <p:spPr>
          <a:xfrm>
            <a:off x="5943600" y="798652"/>
            <a:ext cx="5638800" cy="5602147"/>
          </a:xfrm>
        </p:spPr>
        <p:txBody>
          <a:bodyPr>
            <a:normAutofit/>
          </a:bodyPr>
          <a:lstStyle/>
          <a:p>
            <a:pPr marL="0" indent="0">
              <a:buNone/>
            </a:pPr>
            <a:r>
              <a:rPr lang="en-US" sz="2800" b="1" u="sng" dirty="0">
                <a:solidFill>
                  <a:schemeClr val="accent4"/>
                </a:solidFill>
              </a:rPr>
              <a:t>PMHx</a:t>
            </a:r>
            <a:r>
              <a:rPr lang="en-US" sz="2800" b="1" dirty="0"/>
              <a:t> </a:t>
            </a:r>
          </a:p>
          <a:p>
            <a:pPr marL="0" indent="0">
              <a:spcAft>
                <a:spcPts val="600"/>
              </a:spcAft>
              <a:buNone/>
            </a:pPr>
            <a:r>
              <a:rPr lang="en-US" sz="2800" dirty="0"/>
              <a:t>Hypertension, IHD, OA, provoked DVT</a:t>
            </a:r>
          </a:p>
          <a:p>
            <a:pPr marL="0" indent="0">
              <a:buNone/>
            </a:pPr>
            <a:r>
              <a:rPr lang="en-US" sz="2800" b="1" u="sng" dirty="0" err="1">
                <a:solidFill>
                  <a:schemeClr val="accent4"/>
                </a:solidFill>
              </a:rPr>
              <a:t>DHx</a:t>
            </a:r>
            <a:r>
              <a:rPr lang="en-US" sz="2800" b="1" dirty="0"/>
              <a:t> </a:t>
            </a:r>
          </a:p>
          <a:p>
            <a:pPr marL="0" indent="0">
              <a:spcAft>
                <a:spcPts val="600"/>
              </a:spcAft>
              <a:buNone/>
            </a:pPr>
            <a:r>
              <a:rPr lang="en-US" sz="2800" dirty="0"/>
              <a:t>Aspirin 75’/Bisoprolol 2.5’/Simvastatin 40’/Omeprazole 20’/Apixaban </a:t>
            </a:r>
          </a:p>
          <a:p>
            <a:pPr marL="0" indent="0">
              <a:buNone/>
            </a:pPr>
            <a:r>
              <a:rPr lang="en-US" sz="2800" b="1" u="sng" dirty="0" err="1">
                <a:solidFill>
                  <a:schemeClr val="accent4"/>
                </a:solidFill>
              </a:rPr>
              <a:t>SHx</a:t>
            </a:r>
            <a:endParaRPr lang="en-US" sz="2800" b="1" u="sng" dirty="0">
              <a:solidFill>
                <a:schemeClr val="accent4"/>
              </a:solidFill>
            </a:endParaRPr>
          </a:p>
          <a:p>
            <a:pPr marL="0" indent="0">
              <a:buNone/>
            </a:pPr>
            <a:r>
              <a:rPr lang="en-US" sz="2800" dirty="0"/>
              <a:t>Police officer, non-smoker, ½ bottle wine 3x weekly</a:t>
            </a:r>
          </a:p>
          <a:p>
            <a:endParaRPr lang="en-US" sz="2800" dirty="0"/>
          </a:p>
          <a:p>
            <a:endParaRPr lang="en-US" sz="2800" dirty="0"/>
          </a:p>
          <a:p>
            <a:endParaRPr lang="en-US" sz="2800" dirty="0"/>
          </a:p>
          <a:p>
            <a:endParaRPr lang="en-US" sz="2800" dirty="0"/>
          </a:p>
          <a:p>
            <a:pPr marL="0" indent="0">
              <a:buNone/>
            </a:pPr>
            <a:endParaRPr lang="en-US" sz="2800" dirty="0"/>
          </a:p>
        </p:txBody>
      </p:sp>
    </p:spTree>
    <p:extLst>
      <p:ext uri="{BB962C8B-B14F-4D97-AF65-F5344CB8AC3E}">
        <p14:creationId xmlns:p14="http://schemas.microsoft.com/office/powerpoint/2010/main" val="3694327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D403B7-9A56-D119-F257-706A2E9E5167}"/>
              </a:ext>
            </a:extLst>
          </p:cNvPr>
          <p:cNvSpPr>
            <a:spLocks noGrp="1"/>
          </p:cNvSpPr>
          <p:nvPr>
            <p:ph type="body" idx="1"/>
          </p:nvPr>
        </p:nvSpPr>
        <p:spPr>
          <a:xfrm>
            <a:off x="609601" y="915886"/>
            <a:ext cx="5157787" cy="651538"/>
          </a:xfrm>
        </p:spPr>
        <p:txBody>
          <a:bodyPr/>
          <a:lstStyle/>
          <a:p>
            <a:r>
              <a:rPr lang="en-US" dirty="0">
                <a:solidFill>
                  <a:schemeClr val="accent4"/>
                </a:solidFill>
              </a:rPr>
              <a:t>Observations</a:t>
            </a:r>
          </a:p>
        </p:txBody>
      </p:sp>
      <p:sp>
        <p:nvSpPr>
          <p:cNvPr id="6" name="Content Placeholder 2">
            <a:extLst>
              <a:ext uri="{FF2B5EF4-FFF2-40B4-BE49-F238E27FC236}">
                <a16:creationId xmlns:a16="http://schemas.microsoft.com/office/drawing/2014/main" id="{B2C125B7-42EC-4B47-AFDA-ABD0ED378CAE}"/>
              </a:ext>
            </a:extLst>
          </p:cNvPr>
          <p:cNvSpPr>
            <a:spLocks noGrp="1"/>
          </p:cNvSpPr>
          <p:nvPr>
            <p:ph sz="half" idx="2"/>
          </p:nvPr>
        </p:nvSpPr>
        <p:spPr>
          <a:xfrm>
            <a:off x="609600" y="1567363"/>
            <a:ext cx="4689764" cy="5400598"/>
          </a:xfrm>
        </p:spPr>
        <p:txBody>
          <a:bodyPr>
            <a:normAutofit/>
          </a:bodyPr>
          <a:lstStyle/>
          <a:p>
            <a:pPr>
              <a:buClr>
                <a:schemeClr val="accent4"/>
              </a:buClr>
            </a:pPr>
            <a:r>
              <a:rPr lang="en-US" sz="2000" dirty="0"/>
              <a:t>HR 92, regular		</a:t>
            </a:r>
          </a:p>
          <a:p>
            <a:pPr>
              <a:buClr>
                <a:schemeClr val="accent4"/>
              </a:buClr>
            </a:pPr>
            <a:r>
              <a:rPr lang="en-US" sz="2000" dirty="0"/>
              <a:t>RR 20</a:t>
            </a:r>
          </a:p>
          <a:p>
            <a:pPr>
              <a:buClr>
                <a:schemeClr val="accent4"/>
              </a:buClr>
            </a:pPr>
            <a:r>
              <a:rPr lang="en-US" sz="2000" dirty="0"/>
              <a:t>BP 107/65 </a:t>
            </a:r>
          </a:p>
          <a:p>
            <a:pPr>
              <a:buClr>
                <a:schemeClr val="accent4"/>
              </a:buClr>
            </a:pPr>
            <a:r>
              <a:rPr lang="en-US" sz="2000" dirty="0"/>
              <a:t>Spo2: 98% (RA)</a:t>
            </a:r>
          </a:p>
          <a:p>
            <a:pPr>
              <a:buClr>
                <a:schemeClr val="accent4"/>
              </a:buClr>
            </a:pPr>
            <a:r>
              <a:rPr lang="en-US" sz="2000" dirty="0"/>
              <a:t>BM – 5.8</a:t>
            </a:r>
          </a:p>
          <a:p>
            <a:pPr marL="0" indent="0">
              <a:buNone/>
            </a:pPr>
            <a:r>
              <a:rPr lang="en-US" sz="2000" b="1" dirty="0">
                <a:solidFill>
                  <a:schemeClr val="accent4"/>
                </a:solidFill>
              </a:rPr>
              <a:t>CVS: </a:t>
            </a:r>
            <a:r>
              <a:rPr lang="en-US" sz="2000" dirty="0"/>
              <a:t>warm peripheries, CRT &lt; 2 seconds, HS I + II + 0</a:t>
            </a:r>
          </a:p>
          <a:p>
            <a:pPr marL="0" indent="0">
              <a:buNone/>
            </a:pPr>
            <a:r>
              <a:rPr lang="en-US" sz="2000" b="1" dirty="0">
                <a:solidFill>
                  <a:schemeClr val="accent4"/>
                </a:solidFill>
              </a:rPr>
              <a:t>Chest: </a:t>
            </a:r>
            <a:r>
              <a:rPr lang="en-US" sz="2000" dirty="0"/>
              <a:t>equal AE, clear</a:t>
            </a:r>
          </a:p>
          <a:p>
            <a:pPr marL="0" indent="0">
              <a:buNone/>
            </a:pPr>
            <a:r>
              <a:rPr lang="en-US" sz="2000" b="1" dirty="0">
                <a:solidFill>
                  <a:schemeClr val="accent4"/>
                </a:solidFill>
              </a:rPr>
              <a:t>Abdo: </a:t>
            </a:r>
            <a:r>
              <a:rPr lang="en-US" sz="2000" dirty="0"/>
              <a:t>virgin abdomen, soft, non-specific abdominal tenderness, no guarding</a:t>
            </a:r>
          </a:p>
          <a:p>
            <a:pPr marL="0" indent="0">
              <a:buNone/>
            </a:pPr>
            <a:r>
              <a:rPr lang="en-US" sz="2000" b="1" dirty="0">
                <a:solidFill>
                  <a:schemeClr val="accent4"/>
                </a:solidFill>
              </a:rPr>
              <a:t>DRE: </a:t>
            </a:r>
            <a:r>
              <a:rPr lang="en-US" sz="2000" dirty="0"/>
              <a:t>dark stool on glove</a:t>
            </a:r>
          </a:p>
        </p:txBody>
      </p:sp>
      <p:sp>
        <p:nvSpPr>
          <p:cNvPr id="9" name="Text Placeholder 8">
            <a:extLst>
              <a:ext uri="{FF2B5EF4-FFF2-40B4-BE49-F238E27FC236}">
                <a16:creationId xmlns:a16="http://schemas.microsoft.com/office/drawing/2014/main" id="{CE024EC4-4DCD-0329-7EBB-49BA6CEF9511}"/>
              </a:ext>
            </a:extLst>
          </p:cNvPr>
          <p:cNvSpPr>
            <a:spLocks noGrp="1"/>
          </p:cNvSpPr>
          <p:nvPr>
            <p:ph type="body" sz="quarter" idx="3"/>
          </p:nvPr>
        </p:nvSpPr>
        <p:spPr>
          <a:xfrm>
            <a:off x="5585257" y="915886"/>
            <a:ext cx="5183188" cy="651538"/>
          </a:xfrm>
        </p:spPr>
        <p:txBody>
          <a:bodyPr/>
          <a:lstStyle/>
          <a:p>
            <a:r>
              <a:rPr lang="en-US" dirty="0">
                <a:solidFill>
                  <a:schemeClr val="accent4"/>
                </a:solidFill>
              </a:rPr>
              <a:t>Bloods</a:t>
            </a:r>
          </a:p>
        </p:txBody>
      </p:sp>
      <p:sp>
        <p:nvSpPr>
          <p:cNvPr id="10" name="Content Placeholder 9">
            <a:extLst>
              <a:ext uri="{FF2B5EF4-FFF2-40B4-BE49-F238E27FC236}">
                <a16:creationId xmlns:a16="http://schemas.microsoft.com/office/drawing/2014/main" id="{D90D0D00-04E9-804F-1B68-EAB4AB7A6331}"/>
              </a:ext>
            </a:extLst>
          </p:cNvPr>
          <p:cNvSpPr>
            <a:spLocks noGrp="1"/>
          </p:cNvSpPr>
          <p:nvPr>
            <p:ph sz="quarter" idx="4"/>
          </p:nvPr>
        </p:nvSpPr>
        <p:spPr>
          <a:xfrm>
            <a:off x="5585257" y="1567365"/>
            <a:ext cx="5997142" cy="3957638"/>
          </a:xfrm>
        </p:spPr>
        <p:txBody>
          <a:bodyPr>
            <a:normAutofit/>
          </a:bodyPr>
          <a:lstStyle/>
          <a:p>
            <a:pPr marL="0" indent="0">
              <a:buNone/>
            </a:pPr>
            <a:r>
              <a:rPr lang="en-US" sz="2000" b="1" dirty="0"/>
              <a:t>Hb</a:t>
            </a:r>
            <a:r>
              <a:rPr lang="en-US" sz="2000" dirty="0"/>
              <a:t>      115        </a:t>
            </a:r>
            <a:r>
              <a:rPr lang="en-US" sz="2000" b="1" dirty="0"/>
              <a:t>Na</a:t>
            </a:r>
            <a:r>
              <a:rPr lang="en-US" sz="2000" dirty="0"/>
              <a:t>   135        </a:t>
            </a:r>
            <a:r>
              <a:rPr lang="en-US" sz="2000" b="1" dirty="0"/>
              <a:t>Bili</a:t>
            </a:r>
            <a:r>
              <a:rPr lang="en-US" sz="2000" dirty="0"/>
              <a:t>   21        </a:t>
            </a:r>
            <a:r>
              <a:rPr lang="en-US" sz="2000" b="1" dirty="0"/>
              <a:t>CRP</a:t>
            </a:r>
            <a:r>
              <a:rPr lang="en-US" sz="2000" dirty="0"/>
              <a:t>   8</a:t>
            </a:r>
          </a:p>
          <a:p>
            <a:pPr marL="0" indent="0">
              <a:buNone/>
            </a:pPr>
            <a:r>
              <a:rPr lang="en-US" sz="2000" b="1" dirty="0"/>
              <a:t>WCC</a:t>
            </a:r>
            <a:r>
              <a:rPr lang="en-US" sz="2000" dirty="0"/>
              <a:t>  7.0         </a:t>
            </a:r>
            <a:r>
              <a:rPr lang="en-US" sz="2000" b="1" dirty="0"/>
              <a:t>K</a:t>
            </a:r>
            <a:r>
              <a:rPr lang="en-US" sz="2000" dirty="0"/>
              <a:t>     4.1         </a:t>
            </a:r>
            <a:r>
              <a:rPr lang="en-US" sz="2000" b="1" dirty="0"/>
              <a:t>ALP</a:t>
            </a:r>
            <a:r>
              <a:rPr lang="en-US" sz="2000" dirty="0"/>
              <a:t> 140 	  </a:t>
            </a:r>
            <a:r>
              <a:rPr lang="en-US" sz="2000" b="1" dirty="0"/>
              <a:t>Amy</a:t>
            </a:r>
            <a:r>
              <a:rPr lang="en-US" sz="2000" dirty="0"/>
              <a:t>  40</a:t>
            </a:r>
          </a:p>
          <a:p>
            <a:pPr marL="0" indent="0">
              <a:buNone/>
            </a:pPr>
            <a:r>
              <a:rPr lang="en-US" sz="2000" b="1" dirty="0" err="1"/>
              <a:t>Plts</a:t>
            </a:r>
            <a:r>
              <a:rPr lang="en-US" sz="2000" dirty="0"/>
              <a:t>    245        </a:t>
            </a:r>
            <a:r>
              <a:rPr lang="en-US" sz="2000" b="1" dirty="0"/>
              <a:t>Ur</a:t>
            </a:r>
            <a:r>
              <a:rPr lang="en-US" sz="2000" dirty="0"/>
              <a:t>    9.0         </a:t>
            </a:r>
            <a:r>
              <a:rPr lang="en-US" sz="2000" b="1" dirty="0"/>
              <a:t>ALT</a:t>
            </a:r>
            <a:r>
              <a:rPr lang="en-US" sz="2000" dirty="0"/>
              <a:t>  37		</a:t>
            </a:r>
          </a:p>
          <a:p>
            <a:pPr marL="0" indent="0">
              <a:buNone/>
            </a:pPr>
            <a:r>
              <a:rPr lang="en-US" sz="2000" b="1" dirty="0" err="1"/>
              <a:t>Neuts</a:t>
            </a:r>
            <a:r>
              <a:rPr lang="en-US" sz="2000" dirty="0"/>
              <a:t> 5.4       </a:t>
            </a:r>
            <a:r>
              <a:rPr lang="en-US" sz="2000" b="1" dirty="0"/>
              <a:t>  Cr</a:t>
            </a:r>
            <a:r>
              <a:rPr lang="en-US" sz="2000" dirty="0"/>
              <a:t>    55         </a:t>
            </a:r>
            <a:r>
              <a:rPr lang="en-US" sz="2000" b="1" dirty="0"/>
              <a:t>Alb</a:t>
            </a:r>
            <a:r>
              <a:rPr lang="en-US" sz="2000" dirty="0"/>
              <a:t>   40</a:t>
            </a:r>
          </a:p>
          <a:p>
            <a:pPr marL="0" indent="0">
              <a:buNone/>
            </a:pPr>
            <a:endParaRPr lang="en-US" sz="2000" dirty="0"/>
          </a:p>
          <a:p>
            <a:pPr marL="0" indent="0">
              <a:buNone/>
            </a:pPr>
            <a:r>
              <a:rPr lang="en-US" b="1" u="sng" dirty="0">
                <a:solidFill>
                  <a:schemeClr val="accent3"/>
                </a:solidFill>
              </a:rPr>
              <a:t>Working Diagnosis: Upper GI bleed</a:t>
            </a:r>
          </a:p>
          <a:p>
            <a:pPr marL="0" indent="0">
              <a:buNone/>
            </a:pPr>
            <a:endParaRPr lang="en-US" sz="2000" dirty="0"/>
          </a:p>
        </p:txBody>
      </p:sp>
    </p:spTree>
    <p:extLst>
      <p:ext uri="{BB962C8B-B14F-4D97-AF65-F5344CB8AC3E}">
        <p14:creationId xmlns:p14="http://schemas.microsoft.com/office/powerpoint/2010/main" val="2561871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633310-1C0C-1967-322D-F2C78AEF50F6}"/>
              </a:ext>
            </a:extLst>
          </p:cNvPr>
          <p:cNvSpPr>
            <a:spLocks noGrp="1"/>
          </p:cNvSpPr>
          <p:nvPr>
            <p:ph type="title"/>
          </p:nvPr>
        </p:nvSpPr>
        <p:spPr>
          <a:xfrm>
            <a:off x="609600" y="199505"/>
            <a:ext cx="10744200" cy="1185577"/>
          </a:xfrm>
        </p:spPr>
        <p:txBody>
          <a:bodyPr/>
          <a:lstStyle/>
          <a:p>
            <a:r>
              <a:rPr lang="en-US" dirty="0"/>
              <a:t>Initial Management</a:t>
            </a:r>
          </a:p>
        </p:txBody>
      </p:sp>
      <p:sp>
        <p:nvSpPr>
          <p:cNvPr id="6" name="Content Placeholder 2">
            <a:extLst>
              <a:ext uri="{FF2B5EF4-FFF2-40B4-BE49-F238E27FC236}">
                <a16:creationId xmlns:a16="http://schemas.microsoft.com/office/drawing/2014/main" id="{B2C125B7-42EC-4B47-AFDA-ABD0ED378CAE}"/>
              </a:ext>
            </a:extLst>
          </p:cNvPr>
          <p:cNvSpPr>
            <a:spLocks noGrp="1"/>
          </p:cNvSpPr>
          <p:nvPr>
            <p:ph idx="1"/>
          </p:nvPr>
        </p:nvSpPr>
        <p:spPr>
          <a:xfrm>
            <a:off x="609600" y="1477906"/>
            <a:ext cx="10744200" cy="4722477"/>
          </a:xfrm>
        </p:spPr>
        <p:txBody>
          <a:bodyPr>
            <a:normAutofit/>
          </a:bodyPr>
          <a:lstStyle/>
          <a:p>
            <a:pPr>
              <a:lnSpc>
                <a:spcPct val="150000"/>
              </a:lnSpc>
            </a:pPr>
            <a:r>
              <a:rPr lang="en-US" sz="2800" dirty="0"/>
              <a:t>Take nothing by mouth</a:t>
            </a:r>
          </a:p>
          <a:p>
            <a:pPr>
              <a:lnSpc>
                <a:spcPct val="150000"/>
              </a:lnSpc>
            </a:pPr>
            <a:r>
              <a:rPr lang="en-US" sz="2800" dirty="0"/>
              <a:t>Large-bore IV access</a:t>
            </a:r>
          </a:p>
          <a:p>
            <a:pPr>
              <a:lnSpc>
                <a:spcPct val="150000"/>
              </a:lnSpc>
            </a:pPr>
            <a:r>
              <a:rPr lang="en-US" sz="2800" dirty="0"/>
              <a:t>Fluid resuscitation</a:t>
            </a:r>
          </a:p>
          <a:p>
            <a:pPr>
              <a:lnSpc>
                <a:spcPct val="150000"/>
              </a:lnSpc>
            </a:pPr>
            <a:r>
              <a:rPr lang="en-US" sz="2800" dirty="0"/>
              <a:t>Consider intravenous PPI’s</a:t>
            </a:r>
          </a:p>
          <a:p>
            <a:pPr>
              <a:lnSpc>
                <a:spcPct val="150000"/>
              </a:lnSpc>
            </a:pPr>
            <a:r>
              <a:rPr lang="en-US" sz="2800" dirty="0"/>
              <a:t>No blood transfusion or supportive blood products</a:t>
            </a:r>
          </a:p>
          <a:p>
            <a:pPr>
              <a:lnSpc>
                <a:spcPct val="150000"/>
              </a:lnSpc>
            </a:pPr>
            <a:r>
              <a:rPr lang="en-US" sz="2800" dirty="0"/>
              <a:t>Regular reassessment</a:t>
            </a:r>
            <a:endParaRPr lang="en-US" sz="2400" dirty="0"/>
          </a:p>
        </p:txBody>
      </p:sp>
    </p:spTree>
    <p:extLst>
      <p:ext uri="{BB962C8B-B14F-4D97-AF65-F5344CB8AC3E}">
        <p14:creationId xmlns:p14="http://schemas.microsoft.com/office/powerpoint/2010/main" val="293340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2F0F2B3-1980-CA49-A7CD-4EDE2B169362}"/>
              </a:ext>
            </a:extLst>
          </p:cNvPr>
          <p:cNvSpPr>
            <a:spLocks noGrp="1"/>
          </p:cNvSpPr>
          <p:nvPr>
            <p:ph type="title"/>
          </p:nvPr>
        </p:nvSpPr>
        <p:spPr>
          <a:xfrm>
            <a:off x="609600" y="199505"/>
            <a:ext cx="10744200" cy="1185577"/>
          </a:xfrm>
        </p:spPr>
        <p:txBody>
          <a:bodyPr>
            <a:normAutofit/>
          </a:bodyPr>
          <a:lstStyle/>
          <a:p>
            <a:r>
              <a:rPr lang="en-US" dirty="0"/>
              <a:t>Transfusion and use of blood products</a:t>
            </a:r>
          </a:p>
        </p:txBody>
      </p:sp>
      <p:sp>
        <p:nvSpPr>
          <p:cNvPr id="8" name="Content Placeholder 2">
            <a:extLst>
              <a:ext uri="{FF2B5EF4-FFF2-40B4-BE49-F238E27FC236}">
                <a16:creationId xmlns:a16="http://schemas.microsoft.com/office/drawing/2014/main" id="{A3A11066-8190-6347-88EB-461ACBAD7112}"/>
              </a:ext>
            </a:extLst>
          </p:cNvPr>
          <p:cNvSpPr>
            <a:spLocks noGrp="1"/>
          </p:cNvSpPr>
          <p:nvPr>
            <p:ph sz="half" idx="1"/>
          </p:nvPr>
        </p:nvSpPr>
        <p:spPr>
          <a:xfrm>
            <a:off x="609599" y="1333447"/>
            <a:ext cx="8170139" cy="5161483"/>
          </a:xfrm>
        </p:spPr>
        <p:txBody>
          <a:bodyPr>
            <a:normAutofit/>
          </a:bodyPr>
          <a:lstStyle/>
          <a:p>
            <a:pPr>
              <a:spcAft>
                <a:spcPts val="600"/>
              </a:spcAft>
            </a:pPr>
            <a:r>
              <a:rPr lang="en-US" dirty="0"/>
              <a:t>Follow local hospital protocols</a:t>
            </a:r>
          </a:p>
          <a:p>
            <a:pPr>
              <a:spcAft>
                <a:spcPts val="600"/>
              </a:spcAft>
            </a:pPr>
            <a:r>
              <a:rPr lang="en-US" dirty="0"/>
              <a:t>Target Hb of &gt; 70 g/dL</a:t>
            </a:r>
          </a:p>
          <a:p>
            <a:pPr>
              <a:spcAft>
                <a:spcPts val="600"/>
              </a:spcAft>
            </a:pPr>
            <a:endParaRPr lang="en-US" dirty="0"/>
          </a:p>
          <a:p>
            <a:pPr marL="0" indent="0">
              <a:spcAft>
                <a:spcPts val="600"/>
              </a:spcAft>
              <a:buNone/>
            </a:pPr>
            <a:r>
              <a:rPr lang="en-US" b="1" u="sng" dirty="0">
                <a:solidFill>
                  <a:schemeClr val="accent4"/>
                </a:solidFill>
              </a:rPr>
              <a:t>Platelet</a:t>
            </a:r>
            <a:r>
              <a:rPr lang="en-US" dirty="0"/>
              <a:t> transfusion for patients who are </a:t>
            </a:r>
            <a:r>
              <a:rPr lang="en-US" b="1" dirty="0"/>
              <a:t>actively bleeding</a:t>
            </a:r>
            <a:r>
              <a:rPr lang="en-US" dirty="0"/>
              <a:t> and have a </a:t>
            </a:r>
            <a:r>
              <a:rPr lang="en-US" b="1" dirty="0"/>
              <a:t>platelet count &lt; 50 x 10</a:t>
            </a:r>
            <a:r>
              <a:rPr lang="en-US" b="1" baseline="30000" dirty="0"/>
              <a:t>9</a:t>
            </a:r>
            <a:r>
              <a:rPr lang="en-US" b="1" dirty="0"/>
              <a:t>/</a:t>
            </a:r>
            <a:r>
              <a:rPr lang="en-US" b="1" dirty="0" err="1"/>
              <a:t>litre</a:t>
            </a:r>
            <a:endParaRPr lang="en-US" b="1" dirty="0"/>
          </a:p>
          <a:p>
            <a:pPr marL="0" indent="0">
              <a:spcAft>
                <a:spcPts val="600"/>
              </a:spcAft>
              <a:buNone/>
            </a:pPr>
            <a:r>
              <a:rPr lang="en-US" b="1" u="sng" dirty="0">
                <a:solidFill>
                  <a:schemeClr val="accent4"/>
                </a:solidFill>
              </a:rPr>
              <a:t>FFP</a:t>
            </a:r>
            <a:r>
              <a:rPr lang="en-US" dirty="0"/>
              <a:t> transfusion for patients who are </a:t>
            </a:r>
            <a:r>
              <a:rPr lang="en-US" b="1" dirty="0"/>
              <a:t>actively bleeding </a:t>
            </a:r>
            <a:r>
              <a:rPr lang="en-US" dirty="0"/>
              <a:t>and have a PT &gt; 1.5x ULN; if fibrinogen &lt;1.5 g/</a:t>
            </a:r>
            <a:r>
              <a:rPr lang="en-US" dirty="0" err="1"/>
              <a:t>litre</a:t>
            </a:r>
            <a:r>
              <a:rPr lang="en-US" dirty="0"/>
              <a:t> offer </a:t>
            </a:r>
            <a:r>
              <a:rPr lang="en-US" b="1" dirty="0"/>
              <a:t>cryoprecipitate</a:t>
            </a:r>
          </a:p>
          <a:p>
            <a:pPr marL="0" indent="0">
              <a:spcAft>
                <a:spcPts val="600"/>
              </a:spcAft>
              <a:buNone/>
            </a:pPr>
            <a:r>
              <a:rPr lang="en-US" b="1" u="sng" dirty="0">
                <a:solidFill>
                  <a:schemeClr val="accent4"/>
                </a:solidFill>
              </a:rPr>
              <a:t>PCC</a:t>
            </a:r>
            <a:r>
              <a:rPr lang="en-US" dirty="0"/>
              <a:t> in patients taking warfarin who are </a:t>
            </a:r>
            <a:r>
              <a:rPr lang="en-US" b="1" dirty="0"/>
              <a:t>actively bleeding </a:t>
            </a:r>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a:spcAft>
                <a:spcPts val="600"/>
              </a:spcAft>
            </a:pPr>
            <a:endParaRPr lang="en-US" dirty="0"/>
          </a:p>
          <a:p>
            <a:pPr lvl="1">
              <a:spcAft>
                <a:spcPts val="600"/>
              </a:spcAft>
            </a:pPr>
            <a:endParaRPr lang="en-US" dirty="0"/>
          </a:p>
          <a:p>
            <a:pPr>
              <a:spcAft>
                <a:spcPts val="600"/>
              </a:spcAft>
            </a:pPr>
            <a:endParaRPr lang="en-GB" dirty="0"/>
          </a:p>
          <a:p>
            <a:pPr>
              <a:spcAft>
                <a:spcPts val="600"/>
              </a:spcAft>
            </a:pPr>
            <a:endParaRPr lang="en-US" dirty="0"/>
          </a:p>
        </p:txBody>
      </p:sp>
      <p:pic>
        <p:nvPicPr>
          <p:cNvPr id="2" name="Picture 1">
            <a:extLst>
              <a:ext uri="{FF2B5EF4-FFF2-40B4-BE49-F238E27FC236}">
                <a16:creationId xmlns:a16="http://schemas.microsoft.com/office/drawing/2014/main" id="{6C13C956-955B-EE45-B530-C03A1B9C89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01136" y="1259889"/>
            <a:ext cx="2654300" cy="2654300"/>
          </a:xfrm>
          <a:prstGeom prst="rect">
            <a:avLst/>
          </a:prstGeom>
        </p:spPr>
      </p:pic>
    </p:spTree>
    <p:extLst>
      <p:ext uri="{BB962C8B-B14F-4D97-AF65-F5344CB8AC3E}">
        <p14:creationId xmlns:p14="http://schemas.microsoft.com/office/powerpoint/2010/main" val="1728138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D403B7-9A56-D119-F257-706A2E9E5167}"/>
              </a:ext>
            </a:extLst>
          </p:cNvPr>
          <p:cNvSpPr>
            <a:spLocks noGrp="1"/>
          </p:cNvSpPr>
          <p:nvPr>
            <p:ph type="body" idx="1"/>
          </p:nvPr>
        </p:nvSpPr>
        <p:spPr>
          <a:xfrm>
            <a:off x="609601" y="915886"/>
            <a:ext cx="5157787" cy="651538"/>
          </a:xfrm>
        </p:spPr>
        <p:txBody>
          <a:bodyPr/>
          <a:lstStyle/>
          <a:p>
            <a:r>
              <a:rPr lang="en-US" dirty="0">
                <a:solidFill>
                  <a:schemeClr val="accent4"/>
                </a:solidFill>
              </a:rPr>
              <a:t>Observations</a:t>
            </a:r>
          </a:p>
        </p:txBody>
      </p:sp>
      <p:sp>
        <p:nvSpPr>
          <p:cNvPr id="6" name="Content Placeholder 2">
            <a:extLst>
              <a:ext uri="{FF2B5EF4-FFF2-40B4-BE49-F238E27FC236}">
                <a16:creationId xmlns:a16="http://schemas.microsoft.com/office/drawing/2014/main" id="{B2C125B7-42EC-4B47-AFDA-ABD0ED378CAE}"/>
              </a:ext>
            </a:extLst>
          </p:cNvPr>
          <p:cNvSpPr>
            <a:spLocks noGrp="1"/>
          </p:cNvSpPr>
          <p:nvPr>
            <p:ph sz="half" idx="2"/>
          </p:nvPr>
        </p:nvSpPr>
        <p:spPr>
          <a:xfrm>
            <a:off x="609600" y="1567363"/>
            <a:ext cx="4689764" cy="5400598"/>
          </a:xfrm>
        </p:spPr>
        <p:txBody>
          <a:bodyPr>
            <a:normAutofit/>
          </a:bodyPr>
          <a:lstStyle/>
          <a:p>
            <a:pPr>
              <a:buClr>
                <a:schemeClr val="accent4"/>
              </a:buClr>
            </a:pPr>
            <a:r>
              <a:rPr lang="en-US" sz="2000" dirty="0"/>
              <a:t>HR 92, regular		</a:t>
            </a:r>
          </a:p>
          <a:p>
            <a:pPr>
              <a:buClr>
                <a:schemeClr val="accent4"/>
              </a:buClr>
            </a:pPr>
            <a:r>
              <a:rPr lang="en-US" sz="2000" dirty="0"/>
              <a:t>RR 20</a:t>
            </a:r>
          </a:p>
          <a:p>
            <a:pPr>
              <a:buClr>
                <a:schemeClr val="accent4"/>
              </a:buClr>
            </a:pPr>
            <a:r>
              <a:rPr lang="en-US" sz="2000" dirty="0">
                <a:highlight>
                  <a:srgbClr val="FFFF00"/>
                </a:highlight>
              </a:rPr>
              <a:t>BP 107/65 </a:t>
            </a:r>
          </a:p>
          <a:p>
            <a:pPr>
              <a:buClr>
                <a:schemeClr val="accent4"/>
              </a:buClr>
            </a:pPr>
            <a:r>
              <a:rPr lang="en-US" sz="2000" dirty="0"/>
              <a:t>Spo2: 98% (RA)</a:t>
            </a:r>
          </a:p>
          <a:p>
            <a:pPr>
              <a:buClr>
                <a:schemeClr val="accent4"/>
              </a:buClr>
            </a:pPr>
            <a:r>
              <a:rPr lang="en-US" sz="2000" dirty="0"/>
              <a:t>BM – 5.8</a:t>
            </a:r>
          </a:p>
          <a:p>
            <a:pPr marL="0" indent="0">
              <a:buNone/>
            </a:pPr>
            <a:r>
              <a:rPr lang="en-US" sz="2000" b="1" dirty="0">
                <a:solidFill>
                  <a:schemeClr val="accent4"/>
                </a:solidFill>
              </a:rPr>
              <a:t>CVS: </a:t>
            </a:r>
            <a:r>
              <a:rPr lang="en-US" sz="2000" dirty="0"/>
              <a:t>warm peripheries, CRT &lt; 2 seconds, HS I + II + 0</a:t>
            </a:r>
          </a:p>
          <a:p>
            <a:pPr marL="0" indent="0">
              <a:buNone/>
            </a:pPr>
            <a:r>
              <a:rPr lang="en-US" sz="2000" b="1" dirty="0">
                <a:solidFill>
                  <a:schemeClr val="accent4"/>
                </a:solidFill>
              </a:rPr>
              <a:t>Chest: </a:t>
            </a:r>
            <a:r>
              <a:rPr lang="en-US" sz="2000" dirty="0"/>
              <a:t>equal AE, clear</a:t>
            </a:r>
          </a:p>
          <a:p>
            <a:pPr marL="0" indent="0">
              <a:buNone/>
            </a:pPr>
            <a:r>
              <a:rPr lang="en-US" sz="2000" b="1" dirty="0">
                <a:solidFill>
                  <a:schemeClr val="accent4"/>
                </a:solidFill>
              </a:rPr>
              <a:t>Abdo: </a:t>
            </a:r>
            <a:r>
              <a:rPr lang="en-US" sz="2000" dirty="0"/>
              <a:t>no previous surgery, soft, non-specific abdominal tenderness, no guarding</a:t>
            </a:r>
          </a:p>
          <a:p>
            <a:pPr marL="0" indent="0">
              <a:buNone/>
            </a:pPr>
            <a:r>
              <a:rPr lang="en-US" sz="2000" b="1" dirty="0">
                <a:solidFill>
                  <a:schemeClr val="accent4"/>
                </a:solidFill>
                <a:highlight>
                  <a:srgbClr val="FFFF00"/>
                </a:highlight>
              </a:rPr>
              <a:t>DRE: </a:t>
            </a:r>
            <a:r>
              <a:rPr lang="en-US" sz="2000" dirty="0">
                <a:highlight>
                  <a:srgbClr val="FFFF00"/>
                </a:highlight>
              </a:rPr>
              <a:t>dark stool on glove</a:t>
            </a:r>
          </a:p>
        </p:txBody>
      </p:sp>
      <p:sp>
        <p:nvSpPr>
          <p:cNvPr id="9" name="Text Placeholder 8">
            <a:extLst>
              <a:ext uri="{FF2B5EF4-FFF2-40B4-BE49-F238E27FC236}">
                <a16:creationId xmlns:a16="http://schemas.microsoft.com/office/drawing/2014/main" id="{CE024EC4-4DCD-0329-7EBB-49BA6CEF9511}"/>
              </a:ext>
            </a:extLst>
          </p:cNvPr>
          <p:cNvSpPr>
            <a:spLocks noGrp="1"/>
          </p:cNvSpPr>
          <p:nvPr>
            <p:ph type="body" sz="quarter" idx="3"/>
          </p:nvPr>
        </p:nvSpPr>
        <p:spPr>
          <a:xfrm>
            <a:off x="5585257" y="915886"/>
            <a:ext cx="5183188" cy="651538"/>
          </a:xfrm>
        </p:spPr>
        <p:txBody>
          <a:bodyPr/>
          <a:lstStyle/>
          <a:p>
            <a:r>
              <a:rPr lang="en-US" dirty="0">
                <a:solidFill>
                  <a:schemeClr val="accent4"/>
                </a:solidFill>
              </a:rPr>
              <a:t>Bloods</a:t>
            </a:r>
          </a:p>
        </p:txBody>
      </p:sp>
      <p:sp>
        <p:nvSpPr>
          <p:cNvPr id="10" name="Content Placeholder 9">
            <a:extLst>
              <a:ext uri="{FF2B5EF4-FFF2-40B4-BE49-F238E27FC236}">
                <a16:creationId xmlns:a16="http://schemas.microsoft.com/office/drawing/2014/main" id="{D90D0D00-04E9-804F-1B68-EAB4AB7A6331}"/>
              </a:ext>
            </a:extLst>
          </p:cNvPr>
          <p:cNvSpPr>
            <a:spLocks noGrp="1"/>
          </p:cNvSpPr>
          <p:nvPr>
            <p:ph sz="quarter" idx="4"/>
          </p:nvPr>
        </p:nvSpPr>
        <p:spPr>
          <a:xfrm>
            <a:off x="5585257" y="1567365"/>
            <a:ext cx="5997142" cy="3957638"/>
          </a:xfrm>
        </p:spPr>
        <p:txBody>
          <a:bodyPr>
            <a:normAutofit/>
          </a:bodyPr>
          <a:lstStyle/>
          <a:p>
            <a:pPr marL="0" indent="0">
              <a:buNone/>
            </a:pPr>
            <a:r>
              <a:rPr lang="en-US" sz="2000" b="1" dirty="0">
                <a:highlight>
                  <a:srgbClr val="FFFF00"/>
                </a:highlight>
              </a:rPr>
              <a:t>Hb</a:t>
            </a:r>
            <a:r>
              <a:rPr lang="en-US" sz="2000" dirty="0">
                <a:highlight>
                  <a:srgbClr val="FFFF00"/>
                </a:highlight>
              </a:rPr>
              <a:t>      115</a:t>
            </a:r>
            <a:r>
              <a:rPr lang="en-US" sz="2000" dirty="0"/>
              <a:t>        </a:t>
            </a:r>
            <a:r>
              <a:rPr lang="en-US" sz="2000" b="1" dirty="0"/>
              <a:t>Na</a:t>
            </a:r>
            <a:r>
              <a:rPr lang="en-US" sz="2000" dirty="0"/>
              <a:t>   135        </a:t>
            </a:r>
            <a:r>
              <a:rPr lang="en-US" sz="2000" b="1" dirty="0"/>
              <a:t>Bili</a:t>
            </a:r>
            <a:r>
              <a:rPr lang="en-US" sz="2000" dirty="0"/>
              <a:t>   21        </a:t>
            </a:r>
            <a:r>
              <a:rPr lang="en-US" sz="2000" b="1" dirty="0"/>
              <a:t>CRP</a:t>
            </a:r>
            <a:r>
              <a:rPr lang="en-US" sz="2000" dirty="0"/>
              <a:t>   8</a:t>
            </a:r>
          </a:p>
          <a:p>
            <a:pPr marL="0" indent="0">
              <a:buNone/>
            </a:pPr>
            <a:r>
              <a:rPr lang="en-US" sz="2000" b="1" dirty="0"/>
              <a:t>WCC</a:t>
            </a:r>
            <a:r>
              <a:rPr lang="en-US" sz="2000" dirty="0"/>
              <a:t>  7.0         </a:t>
            </a:r>
            <a:r>
              <a:rPr lang="en-US" sz="2000" b="1" dirty="0"/>
              <a:t>K</a:t>
            </a:r>
            <a:r>
              <a:rPr lang="en-US" sz="2000" dirty="0"/>
              <a:t>     4.1         </a:t>
            </a:r>
            <a:r>
              <a:rPr lang="en-US" sz="2000" b="1" dirty="0"/>
              <a:t>ALP</a:t>
            </a:r>
            <a:r>
              <a:rPr lang="en-US" sz="2000" dirty="0"/>
              <a:t> 140 	  </a:t>
            </a:r>
            <a:r>
              <a:rPr lang="en-US" sz="2000" b="1" dirty="0"/>
              <a:t>Amy</a:t>
            </a:r>
            <a:r>
              <a:rPr lang="en-US" sz="2000" dirty="0"/>
              <a:t>  40</a:t>
            </a:r>
          </a:p>
          <a:p>
            <a:pPr marL="0" indent="0">
              <a:buNone/>
            </a:pPr>
            <a:r>
              <a:rPr lang="en-US" sz="2000" b="1" dirty="0" err="1"/>
              <a:t>Plts</a:t>
            </a:r>
            <a:r>
              <a:rPr lang="en-US" sz="2000" dirty="0"/>
              <a:t>    245        </a:t>
            </a:r>
            <a:r>
              <a:rPr lang="en-US" sz="2000" b="1" dirty="0"/>
              <a:t>Ur</a:t>
            </a:r>
            <a:r>
              <a:rPr lang="en-US" sz="2000" dirty="0"/>
              <a:t>    9.0         </a:t>
            </a:r>
            <a:r>
              <a:rPr lang="en-US" sz="2000" b="1" dirty="0"/>
              <a:t>ALT</a:t>
            </a:r>
            <a:r>
              <a:rPr lang="en-US" sz="2000" dirty="0"/>
              <a:t>  37		</a:t>
            </a:r>
          </a:p>
          <a:p>
            <a:pPr marL="0" indent="0">
              <a:buNone/>
            </a:pPr>
            <a:r>
              <a:rPr lang="en-US" sz="2000" b="1" dirty="0" err="1"/>
              <a:t>Neuts</a:t>
            </a:r>
            <a:r>
              <a:rPr lang="en-US" sz="2000" dirty="0"/>
              <a:t> 5.4       </a:t>
            </a:r>
            <a:r>
              <a:rPr lang="en-US" sz="2000" b="1" dirty="0"/>
              <a:t>  Cr</a:t>
            </a:r>
            <a:r>
              <a:rPr lang="en-US" sz="2000" dirty="0"/>
              <a:t>    55          </a:t>
            </a:r>
            <a:r>
              <a:rPr lang="en-US" sz="2000" b="1" dirty="0"/>
              <a:t>Alb</a:t>
            </a:r>
            <a:r>
              <a:rPr lang="en-US" sz="2000" dirty="0"/>
              <a:t>   40</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3428538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D403B7-9A56-D119-F257-706A2E9E5167}"/>
              </a:ext>
            </a:extLst>
          </p:cNvPr>
          <p:cNvSpPr>
            <a:spLocks noGrp="1"/>
          </p:cNvSpPr>
          <p:nvPr>
            <p:ph type="body" idx="1"/>
          </p:nvPr>
        </p:nvSpPr>
        <p:spPr>
          <a:xfrm>
            <a:off x="609601" y="915886"/>
            <a:ext cx="5157787" cy="651538"/>
          </a:xfrm>
        </p:spPr>
        <p:txBody>
          <a:bodyPr/>
          <a:lstStyle/>
          <a:p>
            <a:r>
              <a:rPr lang="en-US" dirty="0">
                <a:solidFill>
                  <a:schemeClr val="accent4"/>
                </a:solidFill>
              </a:rPr>
              <a:t>Observations</a:t>
            </a:r>
          </a:p>
        </p:txBody>
      </p:sp>
      <p:sp>
        <p:nvSpPr>
          <p:cNvPr id="6" name="Content Placeholder 2">
            <a:extLst>
              <a:ext uri="{FF2B5EF4-FFF2-40B4-BE49-F238E27FC236}">
                <a16:creationId xmlns:a16="http://schemas.microsoft.com/office/drawing/2014/main" id="{B2C125B7-42EC-4B47-AFDA-ABD0ED378CAE}"/>
              </a:ext>
            </a:extLst>
          </p:cNvPr>
          <p:cNvSpPr>
            <a:spLocks noGrp="1"/>
          </p:cNvSpPr>
          <p:nvPr>
            <p:ph sz="half" idx="2"/>
          </p:nvPr>
        </p:nvSpPr>
        <p:spPr>
          <a:xfrm>
            <a:off x="609600" y="1567363"/>
            <a:ext cx="4689764" cy="5400598"/>
          </a:xfrm>
        </p:spPr>
        <p:txBody>
          <a:bodyPr>
            <a:normAutofit/>
          </a:bodyPr>
          <a:lstStyle/>
          <a:p>
            <a:pPr>
              <a:buClr>
                <a:schemeClr val="accent4"/>
              </a:buClr>
            </a:pPr>
            <a:r>
              <a:rPr lang="en-US" sz="2000" dirty="0"/>
              <a:t>HR 92, regular		</a:t>
            </a:r>
          </a:p>
          <a:p>
            <a:pPr>
              <a:buClr>
                <a:schemeClr val="accent4"/>
              </a:buClr>
            </a:pPr>
            <a:r>
              <a:rPr lang="en-US" sz="2000" dirty="0"/>
              <a:t>RR 20</a:t>
            </a:r>
          </a:p>
          <a:p>
            <a:pPr>
              <a:buClr>
                <a:schemeClr val="accent4"/>
              </a:buClr>
            </a:pPr>
            <a:r>
              <a:rPr lang="en-US" sz="2000" dirty="0">
                <a:highlight>
                  <a:srgbClr val="FFFF00"/>
                </a:highlight>
              </a:rPr>
              <a:t>BP 107/65 </a:t>
            </a:r>
          </a:p>
          <a:p>
            <a:pPr>
              <a:buClr>
                <a:schemeClr val="accent4"/>
              </a:buClr>
            </a:pPr>
            <a:r>
              <a:rPr lang="en-US" sz="2000" dirty="0"/>
              <a:t>Spo2: 98% (RA)</a:t>
            </a:r>
          </a:p>
          <a:p>
            <a:pPr>
              <a:buClr>
                <a:schemeClr val="accent4"/>
              </a:buClr>
            </a:pPr>
            <a:r>
              <a:rPr lang="en-US" sz="2000" dirty="0"/>
              <a:t>BM – 5.8</a:t>
            </a:r>
          </a:p>
          <a:p>
            <a:pPr marL="0" indent="0">
              <a:buNone/>
            </a:pPr>
            <a:r>
              <a:rPr lang="en-US" sz="2000" b="1" dirty="0">
                <a:solidFill>
                  <a:schemeClr val="accent4"/>
                </a:solidFill>
              </a:rPr>
              <a:t>CVS: </a:t>
            </a:r>
            <a:r>
              <a:rPr lang="en-US" sz="2000" dirty="0"/>
              <a:t>warm peripheries, CRT &lt; 2 seconds, HS I + II + 0</a:t>
            </a:r>
          </a:p>
          <a:p>
            <a:pPr marL="0" indent="0">
              <a:buNone/>
            </a:pPr>
            <a:r>
              <a:rPr lang="en-US" sz="2000" b="1" dirty="0">
                <a:solidFill>
                  <a:schemeClr val="accent4"/>
                </a:solidFill>
              </a:rPr>
              <a:t>Chest: </a:t>
            </a:r>
            <a:r>
              <a:rPr lang="en-US" sz="2000" dirty="0"/>
              <a:t>equal AE, clear</a:t>
            </a:r>
          </a:p>
          <a:p>
            <a:pPr marL="0" indent="0">
              <a:buNone/>
            </a:pPr>
            <a:r>
              <a:rPr lang="en-US" sz="2000" b="1" dirty="0">
                <a:solidFill>
                  <a:schemeClr val="accent4"/>
                </a:solidFill>
              </a:rPr>
              <a:t>Abdo: </a:t>
            </a:r>
            <a:r>
              <a:rPr lang="en-US" sz="2000" dirty="0"/>
              <a:t>no previous surgery, soft, non-specific abdominal tenderness, no guarding</a:t>
            </a:r>
          </a:p>
          <a:p>
            <a:pPr marL="0" indent="0">
              <a:buNone/>
            </a:pPr>
            <a:r>
              <a:rPr lang="en-US" sz="2000" b="1" dirty="0">
                <a:solidFill>
                  <a:schemeClr val="accent4"/>
                </a:solidFill>
                <a:highlight>
                  <a:srgbClr val="FFFF00"/>
                </a:highlight>
              </a:rPr>
              <a:t>DRE: </a:t>
            </a:r>
            <a:r>
              <a:rPr lang="en-US" sz="2000" dirty="0">
                <a:highlight>
                  <a:srgbClr val="FFFF00"/>
                </a:highlight>
              </a:rPr>
              <a:t>dark stool on glove</a:t>
            </a:r>
          </a:p>
        </p:txBody>
      </p:sp>
      <p:sp>
        <p:nvSpPr>
          <p:cNvPr id="9" name="Text Placeholder 8">
            <a:extLst>
              <a:ext uri="{FF2B5EF4-FFF2-40B4-BE49-F238E27FC236}">
                <a16:creationId xmlns:a16="http://schemas.microsoft.com/office/drawing/2014/main" id="{CE024EC4-4DCD-0329-7EBB-49BA6CEF9511}"/>
              </a:ext>
            </a:extLst>
          </p:cNvPr>
          <p:cNvSpPr>
            <a:spLocks noGrp="1"/>
          </p:cNvSpPr>
          <p:nvPr>
            <p:ph type="body" sz="quarter" idx="3"/>
          </p:nvPr>
        </p:nvSpPr>
        <p:spPr>
          <a:xfrm>
            <a:off x="5585257" y="915886"/>
            <a:ext cx="5183188" cy="651538"/>
          </a:xfrm>
        </p:spPr>
        <p:txBody>
          <a:bodyPr/>
          <a:lstStyle/>
          <a:p>
            <a:r>
              <a:rPr lang="en-US" dirty="0">
                <a:solidFill>
                  <a:schemeClr val="accent4"/>
                </a:solidFill>
              </a:rPr>
              <a:t>Bloods</a:t>
            </a:r>
          </a:p>
        </p:txBody>
      </p:sp>
      <p:sp>
        <p:nvSpPr>
          <p:cNvPr id="10" name="Content Placeholder 9">
            <a:extLst>
              <a:ext uri="{FF2B5EF4-FFF2-40B4-BE49-F238E27FC236}">
                <a16:creationId xmlns:a16="http://schemas.microsoft.com/office/drawing/2014/main" id="{D90D0D00-04E9-804F-1B68-EAB4AB7A6331}"/>
              </a:ext>
            </a:extLst>
          </p:cNvPr>
          <p:cNvSpPr>
            <a:spLocks noGrp="1"/>
          </p:cNvSpPr>
          <p:nvPr>
            <p:ph sz="quarter" idx="4"/>
          </p:nvPr>
        </p:nvSpPr>
        <p:spPr>
          <a:xfrm>
            <a:off x="5585257" y="1567365"/>
            <a:ext cx="5997142" cy="3957638"/>
          </a:xfrm>
        </p:spPr>
        <p:txBody>
          <a:bodyPr>
            <a:normAutofit/>
          </a:bodyPr>
          <a:lstStyle/>
          <a:p>
            <a:pPr marL="0" indent="0">
              <a:buNone/>
            </a:pPr>
            <a:r>
              <a:rPr lang="en-US" sz="2000" b="1" dirty="0">
                <a:highlight>
                  <a:srgbClr val="FFFF00"/>
                </a:highlight>
              </a:rPr>
              <a:t>Hb</a:t>
            </a:r>
            <a:r>
              <a:rPr lang="en-US" sz="2000" dirty="0">
                <a:highlight>
                  <a:srgbClr val="FFFF00"/>
                </a:highlight>
              </a:rPr>
              <a:t>      115</a:t>
            </a:r>
            <a:r>
              <a:rPr lang="en-US" sz="2000" dirty="0"/>
              <a:t>        </a:t>
            </a:r>
            <a:r>
              <a:rPr lang="en-US" sz="2000" b="1" dirty="0"/>
              <a:t>Na</a:t>
            </a:r>
            <a:r>
              <a:rPr lang="en-US" sz="2000" dirty="0"/>
              <a:t>   135        </a:t>
            </a:r>
            <a:r>
              <a:rPr lang="en-US" sz="2000" b="1" dirty="0"/>
              <a:t>Bili</a:t>
            </a:r>
            <a:r>
              <a:rPr lang="en-US" sz="2000" dirty="0"/>
              <a:t>   21        </a:t>
            </a:r>
            <a:r>
              <a:rPr lang="en-US" sz="2000" b="1" dirty="0"/>
              <a:t>CRP</a:t>
            </a:r>
            <a:r>
              <a:rPr lang="en-US" sz="2000" dirty="0"/>
              <a:t>   8</a:t>
            </a:r>
          </a:p>
          <a:p>
            <a:pPr marL="0" indent="0">
              <a:buNone/>
            </a:pPr>
            <a:r>
              <a:rPr lang="en-US" sz="2000" b="1" dirty="0"/>
              <a:t>WCC</a:t>
            </a:r>
            <a:r>
              <a:rPr lang="en-US" sz="2000" dirty="0"/>
              <a:t>  7.0         </a:t>
            </a:r>
            <a:r>
              <a:rPr lang="en-US" sz="2000" b="1" dirty="0"/>
              <a:t>K</a:t>
            </a:r>
            <a:r>
              <a:rPr lang="en-US" sz="2000" dirty="0"/>
              <a:t>     4.1         </a:t>
            </a:r>
            <a:r>
              <a:rPr lang="en-US" sz="2000" b="1" dirty="0"/>
              <a:t>ALP</a:t>
            </a:r>
            <a:r>
              <a:rPr lang="en-US" sz="2000" dirty="0"/>
              <a:t> 140 	  </a:t>
            </a:r>
            <a:r>
              <a:rPr lang="en-US" sz="2000" b="1" dirty="0"/>
              <a:t>Amy</a:t>
            </a:r>
            <a:r>
              <a:rPr lang="en-US" sz="2000" dirty="0"/>
              <a:t>  40</a:t>
            </a:r>
          </a:p>
          <a:p>
            <a:pPr marL="0" indent="0">
              <a:buNone/>
            </a:pPr>
            <a:r>
              <a:rPr lang="en-US" sz="2000" b="1" dirty="0" err="1"/>
              <a:t>Plts</a:t>
            </a:r>
            <a:r>
              <a:rPr lang="en-US" sz="2000" dirty="0"/>
              <a:t>    245        </a:t>
            </a:r>
            <a:r>
              <a:rPr lang="en-US" sz="2000" b="1" dirty="0"/>
              <a:t>Ur</a:t>
            </a:r>
            <a:r>
              <a:rPr lang="en-US" sz="2000" dirty="0"/>
              <a:t>    9.0         </a:t>
            </a:r>
            <a:r>
              <a:rPr lang="en-US" sz="2000" b="1" dirty="0"/>
              <a:t>ALT</a:t>
            </a:r>
            <a:r>
              <a:rPr lang="en-US" sz="2000" dirty="0"/>
              <a:t>  37		</a:t>
            </a:r>
          </a:p>
          <a:p>
            <a:pPr marL="0" indent="0">
              <a:buNone/>
            </a:pPr>
            <a:r>
              <a:rPr lang="en-US" sz="2000" b="1" dirty="0" err="1"/>
              <a:t>Neuts</a:t>
            </a:r>
            <a:r>
              <a:rPr lang="en-US" sz="2000" dirty="0"/>
              <a:t> 5.4       </a:t>
            </a:r>
            <a:r>
              <a:rPr lang="en-US" sz="2000" b="1" dirty="0"/>
              <a:t>  Cr</a:t>
            </a:r>
            <a:r>
              <a:rPr lang="en-US" sz="2000" dirty="0"/>
              <a:t>    55          </a:t>
            </a:r>
            <a:r>
              <a:rPr lang="en-US" sz="2000" b="1" dirty="0"/>
              <a:t>Alb</a:t>
            </a:r>
            <a:r>
              <a:rPr lang="en-US" sz="2000" dirty="0"/>
              <a:t>   40</a:t>
            </a:r>
          </a:p>
          <a:p>
            <a:pPr marL="0" indent="0">
              <a:buNone/>
            </a:pPr>
            <a:endParaRPr lang="en-US" sz="2000" dirty="0"/>
          </a:p>
          <a:p>
            <a:pPr marL="0" indent="0">
              <a:buNone/>
            </a:pPr>
            <a:endParaRPr lang="en-US" sz="2000" dirty="0"/>
          </a:p>
        </p:txBody>
      </p:sp>
      <p:sp>
        <p:nvSpPr>
          <p:cNvPr id="2" name="Title 15">
            <a:extLst>
              <a:ext uri="{FF2B5EF4-FFF2-40B4-BE49-F238E27FC236}">
                <a16:creationId xmlns:a16="http://schemas.microsoft.com/office/drawing/2014/main" id="{8B98B896-B2B9-646D-297A-8AA123B584E2}"/>
              </a:ext>
            </a:extLst>
          </p:cNvPr>
          <p:cNvSpPr>
            <a:spLocks noGrp="1"/>
          </p:cNvSpPr>
          <p:nvPr>
            <p:ph type="title"/>
          </p:nvPr>
        </p:nvSpPr>
        <p:spPr>
          <a:xfrm>
            <a:off x="1056842" y="160214"/>
            <a:ext cx="9421091" cy="896210"/>
          </a:xfrm>
        </p:spPr>
        <p:txBody>
          <a:bodyPr>
            <a:normAutofit/>
          </a:bodyPr>
          <a:lstStyle/>
          <a:p>
            <a:pPr algn="ctr"/>
            <a:r>
              <a:rPr lang="en-GB" sz="4400" b="1" dirty="0">
                <a:solidFill>
                  <a:schemeClr val="tx1"/>
                </a:solidFill>
                <a:highlight>
                  <a:srgbClr val="FFFF00"/>
                </a:highlight>
              </a:rPr>
              <a:t>ANDEXANET</a:t>
            </a:r>
            <a:endParaRPr lang="en-US" sz="4400" dirty="0">
              <a:solidFill>
                <a:schemeClr val="tx1"/>
              </a:solidFill>
              <a:highlight>
                <a:srgbClr val="FFFF00"/>
              </a:highlight>
            </a:endParaRPr>
          </a:p>
        </p:txBody>
      </p:sp>
      <p:pic>
        <p:nvPicPr>
          <p:cNvPr id="7" name="Picture 6" descr="A red and white x in a circle&#10;&#10;Description automatically generated">
            <a:extLst>
              <a:ext uri="{FF2B5EF4-FFF2-40B4-BE49-F238E27FC236}">
                <a16:creationId xmlns:a16="http://schemas.microsoft.com/office/drawing/2014/main" id="{E1B3CA4F-F860-97C5-F6FD-9617DAD546E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000" contrast="-16000"/>
                    </a14:imgEffect>
                  </a14:imgLayer>
                </a14:imgProps>
              </a:ext>
              <a:ext uri="{28A0092B-C50C-407E-A947-70E740481C1C}">
                <a14:useLocalDpi xmlns:a14="http://schemas.microsoft.com/office/drawing/2010/main"/>
              </a:ext>
            </a:extLst>
          </a:blip>
          <a:stretch>
            <a:fillRect/>
          </a:stretch>
        </p:blipFill>
        <p:spPr>
          <a:xfrm>
            <a:off x="2988675" y="1056424"/>
            <a:ext cx="5515860" cy="5510197"/>
          </a:xfrm>
          <a:prstGeom prst="rect">
            <a:avLst/>
          </a:prstGeom>
        </p:spPr>
      </p:pic>
    </p:spTree>
    <p:extLst>
      <p:ext uri="{BB962C8B-B14F-4D97-AF65-F5344CB8AC3E}">
        <p14:creationId xmlns:p14="http://schemas.microsoft.com/office/powerpoint/2010/main" val="3249708881"/>
      </p:ext>
    </p:extLst>
  </p:cSld>
  <p:clrMapOvr>
    <a:masterClrMapping/>
  </p:clrMapOvr>
</p:sld>
</file>

<file path=ppt/theme/theme1.xml><?xml version="1.0" encoding="utf-8"?>
<a:theme xmlns:a="http://schemas.openxmlformats.org/drawingml/2006/main" name="EMCREG-MedEd Dual">
  <a:themeElements>
    <a:clrScheme name="EMCREG-MedEd">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Emed-19-Gray" id="{3E2747F6-3850-45A0-AD4B-0BFE41BD25E7}" vid="{FAD19B55-A48C-4568-AD87-F3AAE2540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1346</Words>
  <Application>Microsoft Macintosh PowerPoint</Application>
  <PresentationFormat>Widescreen</PresentationFormat>
  <Paragraphs>214</Paragraphs>
  <Slides>17</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Arial</vt:lpstr>
      <vt:lpstr>Calibri</vt:lpstr>
      <vt:lpstr>Calibri Light</vt:lpstr>
      <vt:lpstr>Century Gothic</vt:lpstr>
      <vt:lpstr>Trebuchet MS</vt:lpstr>
      <vt:lpstr>EMCREG-MedEd Dual</vt:lpstr>
      <vt:lpstr>Office Theme</vt:lpstr>
      <vt:lpstr>Who Needs Reversal or Repletion for UGI and LGI Bleeding: Case Presentation</vt:lpstr>
      <vt:lpstr>PowerPoint Presentation</vt:lpstr>
      <vt:lpstr>Disclaimer</vt:lpstr>
      <vt:lpstr>Case Presentation</vt:lpstr>
      <vt:lpstr>PowerPoint Presentation</vt:lpstr>
      <vt:lpstr>Initial Management</vt:lpstr>
      <vt:lpstr>Transfusion and use of blood products</vt:lpstr>
      <vt:lpstr>PowerPoint Presentation</vt:lpstr>
      <vt:lpstr>ANDEXANET</vt:lpstr>
      <vt:lpstr>Case Presentation</vt:lpstr>
      <vt:lpstr>PowerPoint Presentation</vt:lpstr>
      <vt:lpstr>PowerPoint Presentation</vt:lpstr>
      <vt:lpstr>PowerPoint Presentation</vt:lpstr>
      <vt:lpstr>Andexanet Alfa – Clinical Efficacy</vt:lpstr>
      <vt:lpstr>Endoscopic Therapy</vt:lpstr>
      <vt:lpstr>Conclusion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Severe Gastrointestinal Bleeding: Who Needs Reversal Or Repletion For Upper GI And Lower GI Bleeding? Case Presentation</dc:title>
  <dc:subject/>
  <dc:creator>MedEd On The Go</dc:creator>
  <cp:keywords/>
  <dc:description/>
  <cp:lastModifiedBy>Moriah Diethorn</cp:lastModifiedBy>
  <cp:revision>11</cp:revision>
  <dcterms:created xsi:type="dcterms:W3CDTF">2023-09-26T13:44:46Z</dcterms:created>
  <dcterms:modified xsi:type="dcterms:W3CDTF">2023-09-29T12:57:26Z</dcterms:modified>
  <cp:category/>
</cp:coreProperties>
</file>