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147478238" r:id="rId6"/>
    <p:sldId id="2147478237" r:id="rId7"/>
    <p:sldId id="258" r:id="rId8"/>
    <p:sldId id="261" r:id="rId9"/>
    <p:sldId id="262" r:id="rId10"/>
    <p:sldId id="273" r:id="rId11"/>
    <p:sldId id="466" r:id="rId12"/>
    <p:sldId id="465" r:id="rId13"/>
    <p:sldId id="467" r:id="rId14"/>
    <p:sldId id="259" r:id="rId15"/>
    <p:sldId id="260" r:id="rId16"/>
    <p:sldId id="268"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2" autoAdjust="0"/>
    <p:restoredTop sz="83008" autoAdjust="0"/>
  </p:normalViewPr>
  <p:slideViewPr>
    <p:cSldViewPr snapToGrid="0">
      <p:cViewPr varScale="1">
        <p:scale>
          <a:sx n="102" d="100"/>
          <a:sy n="102" d="100"/>
        </p:scale>
        <p:origin x="20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4EC45-5AE9-48AE-9B31-2E1D701BD40D}" type="datetimeFigureOut">
              <a:rPr lang="en-US" smtClean="0"/>
              <a:t>2/26/24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96533-2590-4445-88A2-C0FA051E18F8}" type="slidenum">
              <a:rPr lang="en-US" smtClean="0"/>
              <a:t>‹#›</a:t>
            </a:fld>
            <a:endParaRPr lang="en-US"/>
          </a:p>
        </p:txBody>
      </p:sp>
    </p:spTree>
    <p:extLst>
      <p:ext uri="{BB962C8B-B14F-4D97-AF65-F5344CB8AC3E}">
        <p14:creationId xmlns:p14="http://schemas.microsoft.com/office/powerpoint/2010/main" val="23080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55332-5572-4C96-B0DF-90F56F8CEC95}" type="slidenum">
              <a:rPr lang="en-US" smtClean="0"/>
              <a:t>12</a:t>
            </a:fld>
            <a:endParaRPr lang="en-US"/>
          </a:p>
        </p:txBody>
      </p:sp>
    </p:spTree>
    <p:extLst>
      <p:ext uri="{BB962C8B-B14F-4D97-AF65-F5344CB8AC3E}">
        <p14:creationId xmlns:p14="http://schemas.microsoft.com/office/powerpoint/2010/main" val="2149779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FA1B0-3740-4B79-8F2A-8E2539F0779E}" type="slidenum">
              <a:rPr lang="en-US" smtClean="0"/>
              <a:t>13</a:t>
            </a:fld>
            <a:endParaRPr lang="en-US"/>
          </a:p>
        </p:txBody>
      </p:sp>
    </p:spTree>
    <p:extLst>
      <p:ext uri="{BB962C8B-B14F-4D97-AF65-F5344CB8AC3E}">
        <p14:creationId xmlns:p14="http://schemas.microsoft.com/office/powerpoint/2010/main" val="5827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8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55332-5572-4C96-B0DF-90F56F8CEC95}" type="slidenum">
              <a:rPr lang="en-US" smtClean="0"/>
              <a:t>4</a:t>
            </a:fld>
            <a:endParaRPr lang="en-US"/>
          </a:p>
        </p:txBody>
      </p:sp>
    </p:spTree>
    <p:extLst>
      <p:ext uri="{BB962C8B-B14F-4D97-AF65-F5344CB8AC3E}">
        <p14:creationId xmlns:p14="http://schemas.microsoft.com/office/powerpoint/2010/main" val="328903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55332-5572-4C96-B0DF-90F56F8CEC95}" type="slidenum">
              <a:rPr lang="en-US" smtClean="0"/>
              <a:t>5</a:t>
            </a:fld>
            <a:endParaRPr lang="en-US"/>
          </a:p>
        </p:txBody>
      </p:sp>
    </p:spTree>
    <p:extLst>
      <p:ext uri="{BB962C8B-B14F-4D97-AF65-F5344CB8AC3E}">
        <p14:creationId xmlns:p14="http://schemas.microsoft.com/office/powerpoint/2010/main" val="898294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FontTx/>
              <a:buNone/>
            </a:pPr>
            <a:endParaRPr lang="en-US" sz="1000" baseline="0" dirty="0"/>
          </a:p>
        </p:txBody>
      </p:sp>
      <p:sp>
        <p:nvSpPr>
          <p:cNvPr id="4" name="Slide Number Placeholder 3"/>
          <p:cNvSpPr>
            <a:spLocks noGrp="1"/>
          </p:cNvSpPr>
          <p:nvPr>
            <p:ph type="sldNum" sz="quarter" idx="10"/>
          </p:nvPr>
        </p:nvSpPr>
        <p:spPr/>
        <p:txBody>
          <a:bodyPr/>
          <a:lstStyle/>
          <a:p>
            <a:fld id="{486BBD15-93EE-4BB4-ACB5-A3F6BE6AC7BE}" type="slidenum">
              <a:rPr lang="en-US" smtClean="0"/>
              <a:t>6</a:t>
            </a:fld>
            <a:endParaRPr lang="en-US"/>
          </a:p>
        </p:txBody>
      </p:sp>
    </p:spTree>
    <p:extLst>
      <p:ext uri="{BB962C8B-B14F-4D97-AF65-F5344CB8AC3E}">
        <p14:creationId xmlns:p14="http://schemas.microsoft.com/office/powerpoint/2010/main" val="408430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effectLst/>
              <a:latin typeface="+mn-lt"/>
            </a:endParaRPr>
          </a:p>
        </p:txBody>
      </p:sp>
      <p:sp>
        <p:nvSpPr>
          <p:cNvPr id="4" name="Slide Number Placeholder 3"/>
          <p:cNvSpPr>
            <a:spLocks noGrp="1"/>
          </p:cNvSpPr>
          <p:nvPr>
            <p:ph type="sldNum" sz="quarter" idx="10"/>
          </p:nvPr>
        </p:nvSpPr>
        <p:spPr/>
        <p:txBody>
          <a:bodyPr/>
          <a:lstStyle/>
          <a:p>
            <a:fld id="{486BBD15-93EE-4BB4-ACB5-A3F6BE6AC7BE}" type="slidenum">
              <a:rPr lang="en-US" smtClean="0"/>
              <a:t>7</a:t>
            </a:fld>
            <a:endParaRPr lang="en-US"/>
          </a:p>
        </p:txBody>
      </p:sp>
    </p:spTree>
    <p:extLst>
      <p:ext uri="{BB962C8B-B14F-4D97-AF65-F5344CB8AC3E}">
        <p14:creationId xmlns:p14="http://schemas.microsoft.com/office/powerpoint/2010/main" val="3501454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latin typeface="AkzidenzGroteskBE-Light"/>
            </a:endParaRPr>
          </a:p>
        </p:txBody>
      </p:sp>
      <p:sp>
        <p:nvSpPr>
          <p:cNvPr id="4" name="Slide Number Placeholder 3"/>
          <p:cNvSpPr>
            <a:spLocks noGrp="1"/>
          </p:cNvSpPr>
          <p:nvPr>
            <p:ph type="sldNum" sz="quarter" idx="5"/>
          </p:nvPr>
        </p:nvSpPr>
        <p:spPr/>
        <p:txBody>
          <a:bodyPr/>
          <a:lstStyle/>
          <a:p>
            <a:fld id="{1BE55332-5572-4C96-B0DF-90F56F8CEC95}" type="slidenum">
              <a:rPr lang="en-US" smtClean="0"/>
              <a:t>8</a:t>
            </a:fld>
            <a:endParaRPr lang="en-US"/>
          </a:p>
        </p:txBody>
      </p:sp>
    </p:spTree>
    <p:extLst>
      <p:ext uri="{BB962C8B-B14F-4D97-AF65-F5344CB8AC3E}">
        <p14:creationId xmlns:p14="http://schemas.microsoft.com/office/powerpoint/2010/main" val="3992406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latin typeface="AkzidenzGroteskBE-Light"/>
            </a:endParaRPr>
          </a:p>
        </p:txBody>
      </p:sp>
      <p:sp>
        <p:nvSpPr>
          <p:cNvPr id="4" name="Slide Number Placeholder 3"/>
          <p:cNvSpPr>
            <a:spLocks noGrp="1"/>
          </p:cNvSpPr>
          <p:nvPr>
            <p:ph type="sldNum" sz="quarter" idx="5"/>
          </p:nvPr>
        </p:nvSpPr>
        <p:spPr/>
        <p:txBody>
          <a:bodyPr/>
          <a:lstStyle/>
          <a:p>
            <a:fld id="{1BE55332-5572-4C96-B0DF-90F56F8CEC95}" type="slidenum">
              <a:rPr lang="en-US" smtClean="0"/>
              <a:t>9</a:t>
            </a:fld>
            <a:endParaRPr lang="en-US"/>
          </a:p>
        </p:txBody>
      </p:sp>
    </p:spTree>
    <p:extLst>
      <p:ext uri="{BB962C8B-B14F-4D97-AF65-F5344CB8AC3E}">
        <p14:creationId xmlns:p14="http://schemas.microsoft.com/office/powerpoint/2010/main" val="3061683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p:txBody>
      </p:sp>
      <p:sp>
        <p:nvSpPr>
          <p:cNvPr id="4" name="Slide Number Placeholder 3"/>
          <p:cNvSpPr>
            <a:spLocks noGrp="1"/>
          </p:cNvSpPr>
          <p:nvPr>
            <p:ph type="sldNum" sz="quarter" idx="5"/>
          </p:nvPr>
        </p:nvSpPr>
        <p:spPr/>
        <p:txBody>
          <a:bodyPr/>
          <a:lstStyle/>
          <a:p>
            <a:fld id="{1BE55332-5572-4C96-B0DF-90F56F8CEC95}" type="slidenum">
              <a:rPr lang="en-US" smtClean="0"/>
              <a:t>10</a:t>
            </a:fld>
            <a:endParaRPr lang="en-US"/>
          </a:p>
        </p:txBody>
      </p:sp>
    </p:spTree>
    <p:extLst>
      <p:ext uri="{BB962C8B-B14F-4D97-AF65-F5344CB8AC3E}">
        <p14:creationId xmlns:p14="http://schemas.microsoft.com/office/powerpoint/2010/main" val="198756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55332-5572-4C96-B0DF-90F56F8CEC95}" type="slidenum">
              <a:rPr lang="en-US" smtClean="0"/>
              <a:t>11</a:t>
            </a:fld>
            <a:endParaRPr lang="en-US"/>
          </a:p>
        </p:txBody>
      </p:sp>
    </p:spTree>
    <p:extLst>
      <p:ext uri="{BB962C8B-B14F-4D97-AF65-F5344CB8AC3E}">
        <p14:creationId xmlns:p14="http://schemas.microsoft.com/office/powerpoint/2010/main" val="2337804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2" name="Group 1">
            <a:extLst>
              <a:ext uri="{FF2B5EF4-FFF2-40B4-BE49-F238E27FC236}">
                <a16:creationId xmlns:a16="http://schemas.microsoft.com/office/drawing/2014/main" id="{52B88683-F4CA-439F-8BE8-ED2F20FC2E60}"/>
              </a:ext>
            </a:extLst>
          </p:cNvPr>
          <p:cNvGrpSpPr/>
          <p:nvPr userDrawn="1"/>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039712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0394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86101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D3F2-6FFA-B3FC-A86C-D6FFD69210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A6747-50D7-C318-947D-90DA413A5F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35A761-2DD7-4E64-FD4D-4A8AB6AC61A6}"/>
              </a:ext>
            </a:extLst>
          </p:cNvPr>
          <p:cNvSpPr>
            <a:spLocks noGrp="1"/>
          </p:cNvSpPr>
          <p:nvPr>
            <p:ph type="dt" sz="half" idx="10"/>
          </p:nvPr>
        </p:nvSpPr>
        <p:spPr/>
        <p:txBody>
          <a:bodyPr/>
          <a:lstStyle/>
          <a:p>
            <a:fld id="{1AFD975B-F1A8-4FA5-9FFA-F27892C6B0D9}" type="datetimeFigureOut">
              <a:rPr lang="en-US" smtClean="0"/>
              <a:t>2/26/24</a:t>
            </a:fld>
            <a:endParaRPr lang="en-US"/>
          </a:p>
        </p:txBody>
      </p:sp>
      <p:sp>
        <p:nvSpPr>
          <p:cNvPr id="5" name="Footer Placeholder 4">
            <a:extLst>
              <a:ext uri="{FF2B5EF4-FFF2-40B4-BE49-F238E27FC236}">
                <a16:creationId xmlns:a16="http://schemas.microsoft.com/office/drawing/2014/main" id="{5A1CBF9C-4021-E861-A45F-351AE0818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6DF18-1BB7-B83A-6BC4-7048B9C4EC27}"/>
              </a:ext>
            </a:extLst>
          </p:cNvPr>
          <p:cNvSpPr>
            <a:spLocks noGrp="1"/>
          </p:cNvSpPr>
          <p:nvPr>
            <p:ph type="sldNum" sz="quarter" idx="12"/>
          </p:nvPr>
        </p:nvSpPr>
        <p:spPr/>
        <p:txBody>
          <a:bodyPr/>
          <a:lstStyle/>
          <a:p>
            <a:fld id="{00FD667F-0877-4235-B90B-E2C566F81E65}" type="slidenum">
              <a:rPr lang="en-US" smtClean="0"/>
              <a:t>‹#›</a:t>
            </a:fld>
            <a:endParaRPr lang="en-US"/>
          </a:p>
        </p:txBody>
      </p:sp>
    </p:spTree>
    <p:extLst>
      <p:ext uri="{BB962C8B-B14F-4D97-AF65-F5344CB8AC3E}">
        <p14:creationId xmlns:p14="http://schemas.microsoft.com/office/powerpoint/2010/main" val="292080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grpSp>
        <p:nvGrpSpPr>
          <p:cNvPr id="8" name="Group 7">
            <a:extLst>
              <a:ext uri="{FF2B5EF4-FFF2-40B4-BE49-F238E27FC236}">
                <a16:creationId xmlns:a16="http://schemas.microsoft.com/office/drawing/2014/main" id="{089A264A-AC5B-4283-916B-BEA290A0B0D0}"/>
              </a:ext>
            </a:extLst>
          </p:cNvPr>
          <p:cNvGrpSpPr/>
          <p:nvPr userDrawn="1"/>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226380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0" y="6356350"/>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userDrawn="1"/>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643" y="6093534"/>
            <a:ext cx="1267742" cy="649084"/>
          </a:xfrm>
          <a:prstGeom prst="rect">
            <a:avLst/>
          </a:prstGeom>
        </p:spPr>
      </p:pic>
    </p:spTree>
    <p:extLst>
      <p:ext uri="{BB962C8B-B14F-4D97-AF65-F5344CB8AC3E}">
        <p14:creationId xmlns:p14="http://schemas.microsoft.com/office/powerpoint/2010/main" val="6461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856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59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22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7412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74423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3057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4" cstate="screen">
            <a:extLst>
              <a:ext uri="{BEBA8EAE-BF5A-486C-A8C5-ECC9F3942E4B}">
                <a14:imgProps xmlns:a14="http://schemas.microsoft.com/office/drawing/2010/main">
                  <a14:imgLayer r:embed="rId15">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606052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Rhonda.cadena@atriumhealth.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7.png"/><Relationship Id="rId7" Type="http://schemas.openxmlformats.org/officeDocument/2006/relationships/hyperlink" Target="http://www.mededonthego.com/"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1100"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1907-457F-4457-F0AB-2216DEC8E532}"/>
              </a:ext>
            </a:extLst>
          </p:cNvPr>
          <p:cNvSpPr>
            <a:spLocks noGrp="1"/>
          </p:cNvSpPr>
          <p:nvPr>
            <p:ph type="title"/>
          </p:nvPr>
        </p:nvSpPr>
        <p:spPr>
          <a:xfrm>
            <a:off x="609601" y="1709738"/>
            <a:ext cx="10515600" cy="2852737"/>
          </a:xfrm>
        </p:spPr>
        <p:txBody>
          <a:bodyPr anchor="ctr">
            <a:noAutofit/>
          </a:bodyPr>
          <a:lstStyle/>
          <a:p>
            <a:r>
              <a:rPr lang="en-US" sz="4200" dirty="0"/>
              <a:t>Implementation of the 2022 AHA/ASA Guideline for the Management of Patients with Spontaneous Intracerebral Hemorrhage – Are You Doing Enough?</a:t>
            </a:r>
            <a:br>
              <a:rPr lang="en-US" sz="4200" dirty="0"/>
            </a:br>
            <a:endParaRPr lang="en-US" sz="4200" dirty="0"/>
          </a:p>
        </p:txBody>
      </p:sp>
      <p:sp>
        <p:nvSpPr>
          <p:cNvPr id="3" name="Subtitle 2">
            <a:extLst>
              <a:ext uri="{FF2B5EF4-FFF2-40B4-BE49-F238E27FC236}">
                <a16:creationId xmlns:a16="http://schemas.microsoft.com/office/drawing/2014/main" id="{A67B3FDB-A22F-9BEF-5270-B63BF4E3CFAE}"/>
              </a:ext>
            </a:extLst>
          </p:cNvPr>
          <p:cNvSpPr>
            <a:spLocks noGrp="1"/>
          </p:cNvSpPr>
          <p:nvPr>
            <p:ph type="body" idx="1"/>
          </p:nvPr>
        </p:nvSpPr>
        <p:spPr>
          <a:xfrm>
            <a:off x="609601" y="4589463"/>
            <a:ext cx="10515600" cy="1935162"/>
          </a:xfrm>
        </p:spPr>
        <p:txBody>
          <a:bodyPr>
            <a:noAutofit/>
          </a:bodyPr>
          <a:lstStyle/>
          <a:p>
            <a:r>
              <a:rPr lang="en-US" dirty="0"/>
              <a:t>Rhonda Cadena, MD, FNCS, FCCM </a:t>
            </a:r>
          </a:p>
          <a:p>
            <a:r>
              <a:rPr lang="en-US" dirty="0"/>
              <a:t>Clinical Associate Professor Wake Forest School of Medicine</a:t>
            </a:r>
          </a:p>
          <a:p>
            <a:r>
              <a:rPr lang="en-US" dirty="0"/>
              <a:t>Neurocritical Care/Pulmonary Critical Care Consultants</a:t>
            </a:r>
          </a:p>
          <a:p>
            <a:r>
              <a:rPr lang="en-US" dirty="0"/>
              <a:t>Atrium Health, Carolinas Medical Center</a:t>
            </a:r>
          </a:p>
          <a:p>
            <a:r>
              <a:rPr lang="en-US" dirty="0"/>
              <a:t>Charlotte, NC</a:t>
            </a:r>
          </a:p>
          <a:p>
            <a:endParaRPr lang="en-US" dirty="0"/>
          </a:p>
        </p:txBody>
      </p:sp>
    </p:spTree>
    <p:extLst>
      <p:ext uri="{BB962C8B-B14F-4D97-AF65-F5344CB8AC3E}">
        <p14:creationId xmlns:p14="http://schemas.microsoft.com/office/powerpoint/2010/main" val="180170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0F9D-CEA0-90F7-AE23-492AB37966AE}"/>
              </a:ext>
            </a:extLst>
          </p:cNvPr>
          <p:cNvSpPr>
            <a:spLocks noGrp="1"/>
          </p:cNvSpPr>
          <p:nvPr>
            <p:ph type="title"/>
          </p:nvPr>
        </p:nvSpPr>
        <p:spPr>
          <a:xfrm>
            <a:off x="609600" y="199505"/>
            <a:ext cx="10744200" cy="1185577"/>
          </a:xfrm>
        </p:spPr>
        <p:txBody>
          <a:bodyPr/>
          <a:lstStyle/>
          <a:p>
            <a:r>
              <a:rPr lang="en-US" dirty="0"/>
              <a:t>The Pressure Question – Are We Doing Enough?</a:t>
            </a:r>
          </a:p>
        </p:txBody>
      </p:sp>
      <p:sp>
        <p:nvSpPr>
          <p:cNvPr id="3" name="Content Placeholder 2">
            <a:extLst>
              <a:ext uri="{FF2B5EF4-FFF2-40B4-BE49-F238E27FC236}">
                <a16:creationId xmlns:a16="http://schemas.microsoft.com/office/drawing/2014/main" id="{AE8F5BED-3A47-17E6-7896-F40A9BA122FA}"/>
              </a:ext>
            </a:extLst>
          </p:cNvPr>
          <p:cNvSpPr>
            <a:spLocks noGrp="1"/>
          </p:cNvSpPr>
          <p:nvPr>
            <p:ph idx="1"/>
          </p:nvPr>
        </p:nvSpPr>
        <p:spPr>
          <a:xfrm>
            <a:off x="609600" y="1477963"/>
            <a:ext cx="10744200" cy="4922838"/>
          </a:xfrm>
        </p:spPr>
        <p:txBody>
          <a:bodyPr>
            <a:normAutofit/>
          </a:bodyPr>
          <a:lstStyle/>
          <a:p>
            <a:r>
              <a:rPr lang="en-US" sz="3200" dirty="0"/>
              <a:t>Goal blood pressure… it depends: </a:t>
            </a:r>
          </a:p>
          <a:p>
            <a:pPr lvl="1"/>
            <a:r>
              <a:rPr lang="en-US" sz="2800" dirty="0"/>
              <a:t>Presenting pressure matters</a:t>
            </a:r>
            <a:r>
              <a:rPr lang="en-US" sz="2800" dirty="0">
                <a:solidFill>
                  <a:schemeClr val="tx1"/>
                </a:solidFill>
              </a:rPr>
              <a:t>; </a:t>
            </a:r>
            <a:br>
              <a:rPr lang="en-US" sz="2800" dirty="0"/>
            </a:br>
            <a:r>
              <a:rPr lang="en-US" sz="2800" dirty="0"/>
              <a:t>how low can we go?</a:t>
            </a:r>
          </a:p>
          <a:p>
            <a:pPr lvl="1"/>
            <a:r>
              <a:rPr lang="en-US" sz="2800" dirty="0"/>
              <a:t>Can we safely control every patient </a:t>
            </a:r>
            <a:br>
              <a:rPr lang="en-US" sz="2800" dirty="0"/>
            </a:br>
            <a:r>
              <a:rPr lang="en-US" sz="2800" dirty="0"/>
              <a:t>to the same goals?  </a:t>
            </a:r>
          </a:p>
          <a:p>
            <a:pPr lvl="1"/>
            <a:r>
              <a:rPr lang="en-US" sz="2800" dirty="0"/>
              <a:t>Does ICH location matter?</a:t>
            </a:r>
          </a:p>
          <a:p>
            <a:r>
              <a:rPr lang="en-US" sz="3200" dirty="0"/>
              <a:t>Outcomes better with earlier control </a:t>
            </a:r>
          </a:p>
          <a:p>
            <a:pPr lvl="1"/>
            <a:r>
              <a:rPr lang="en-US" sz="2800" dirty="0"/>
              <a:t>How do we get control sooner?</a:t>
            </a:r>
          </a:p>
          <a:p>
            <a:pPr lvl="1"/>
            <a:r>
              <a:rPr lang="en-US" sz="2800" dirty="0"/>
              <a:t>How long do we control it?</a:t>
            </a:r>
          </a:p>
          <a:p>
            <a:endParaRPr lang="en-US" sz="3200" dirty="0"/>
          </a:p>
          <a:p>
            <a:endParaRPr lang="en-US" sz="3200" dirty="0"/>
          </a:p>
        </p:txBody>
      </p:sp>
      <p:pic>
        <p:nvPicPr>
          <p:cNvPr id="14" name="Picture 13" descr="A person measuring blood pressure&#10;&#10;Description automatically generated">
            <a:extLst>
              <a:ext uri="{FF2B5EF4-FFF2-40B4-BE49-F238E27FC236}">
                <a16:creationId xmlns:a16="http://schemas.microsoft.com/office/drawing/2014/main" id="{414DA360-B297-3ACC-95D8-862EEEC8BB5A}"/>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7520377" y="1863756"/>
            <a:ext cx="4483353" cy="4151252"/>
          </a:xfrm>
          <a:prstGeom prst="rect">
            <a:avLst/>
          </a:prstGeom>
        </p:spPr>
      </p:pic>
    </p:spTree>
    <p:extLst>
      <p:ext uri="{BB962C8B-B14F-4D97-AF65-F5344CB8AC3E}">
        <p14:creationId xmlns:p14="http://schemas.microsoft.com/office/powerpoint/2010/main" val="149837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E5C735-E97D-A69B-D0D1-E30C5829EFAE}"/>
              </a:ext>
            </a:extLst>
          </p:cNvPr>
          <p:cNvSpPr>
            <a:spLocks noGrp="1"/>
          </p:cNvSpPr>
          <p:nvPr>
            <p:ph idx="1"/>
          </p:nvPr>
        </p:nvSpPr>
        <p:spPr>
          <a:xfrm>
            <a:off x="706066" y="1874728"/>
            <a:ext cx="10744200" cy="4722812"/>
          </a:xfrm>
        </p:spPr>
        <p:txBody>
          <a:bodyPr>
            <a:normAutofit/>
          </a:bodyPr>
          <a:lstStyle/>
          <a:p>
            <a:r>
              <a:rPr lang="en-US" sz="2800" dirty="0"/>
              <a:t>Improve risk stratification </a:t>
            </a:r>
          </a:p>
          <a:p>
            <a:r>
              <a:rPr lang="en-US" sz="2800" dirty="0"/>
              <a:t>Blood pressure control</a:t>
            </a:r>
          </a:p>
          <a:p>
            <a:r>
              <a:rPr lang="en-US" sz="2800" dirty="0"/>
              <a:t>Rapid reversal of coagulopathy</a:t>
            </a:r>
          </a:p>
          <a:p>
            <a:r>
              <a:rPr lang="en-US" sz="2800" dirty="0"/>
              <a:t>Inpatient care with appropriate resources</a:t>
            </a:r>
          </a:p>
          <a:p>
            <a:r>
              <a:rPr lang="en-US" sz="2800" dirty="0"/>
              <a:t>Management with standardized protocols </a:t>
            </a:r>
          </a:p>
          <a:p>
            <a:r>
              <a:rPr lang="en-US" sz="2800" dirty="0"/>
              <a:t>Surgical treatments</a:t>
            </a:r>
          </a:p>
          <a:p>
            <a:r>
              <a:rPr lang="en-US" sz="2800" dirty="0"/>
              <a:t>Outcome prediction caution</a:t>
            </a:r>
          </a:p>
          <a:p>
            <a:r>
              <a:rPr lang="en-US" sz="2800" dirty="0"/>
              <a:t>Post-ICH recovery including rehab and caregiver support</a:t>
            </a:r>
          </a:p>
          <a:p>
            <a:endParaRPr lang="en-US" sz="2800" dirty="0"/>
          </a:p>
        </p:txBody>
      </p:sp>
      <p:pic>
        <p:nvPicPr>
          <p:cNvPr id="5" name="Picture 4">
            <a:extLst>
              <a:ext uri="{FF2B5EF4-FFF2-40B4-BE49-F238E27FC236}">
                <a16:creationId xmlns:a16="http://schemas.microsoft.com/office/drawing/2014/main" id="{B5BE0218-1A50-78B9-2ECA-4B8081CCAF5A}"/>
              </a:ext>
            </a:extLst>
          </p:cNvPr>
          <p:cNvPicPr>
            <a:picLocks noChangeAspect="1"/>
          </p:cNvPicPr>
          <p:nvPr/>
        </p:nvPicPr>
        <p:blipFill>
          <a:blip r:embed="rId3"/>
          <a:stretch>
            <a:fillRect/>
          </a:stretch>
        </p:blipFill>
        <p:spPr>
          <a:xfrm>
            <a:off x="5586544" y="127261"/>
            <a:ext cx="6525869" cy="1901074"/>
          </a:xfrm>
          <a:prstGeom prst="rect">
            <a:avLst/>
          </a:prstGeom>
        </p:spPr>
      </p:pic>
      <p:pic>
        <p:nvPicPr>
          <p:cNvPr id="9" name="Picture 8">
            <a:extLst>
              <a:ext uri="{FF2B5EF4-FFF2-40B4-BE49-F238E27FC236}">
                <a16:creationId xmlns:a16="http://schemas.microsoft.com/office/drawing/2014/main" id="{37F09EF4-68EB-4FDC-AE8E-98EE8E55D79B}"/>
              </a:ext>
            </a:extLst>
          </p:cNvPr>
          <p:cNvPicPr>
            <a:picLocks noChangeAspect="1"/>
          </p:cNvPicPr>
          <p:nvPr/>
        </p:nvPicPr>
        <p:blipFill>
          <a:blip r:embed="rId4"/>
          <a:stretch>
            <a:fillRect/>
          </a:stretch>
        </p:blipFill>
        <p:spPr>
          <a:xfrm>
            <a:off x="5603024" y="1997322"/>
            <a:ext cx="6321889" cy="964241"/>
          </a:xfrm>
          <a:prstGeom prst="rect">
            <a:avLst/>
          </a:prstGeom>
        </p:spPr>
      </p:pic>
      <p:pic>
        <p:nvPicPr>
          <p:cNvPr id="11" name="Picture 10">
            <a:extLst>
              <a:ext uri="{FF2B5EF4-FFF2-40B4-BE49-F238E27FC236}">
                <a16:creationId xmlns:a16="http://schemas.microsoft.com/office/drawing/2014/main" id="{C858D7A0-1809-007A-D7FD-01B9D01EDE92}"/>
              </a:ext>
            </a:extLst>
          </p:cNvPr>
          <p:cNvPicPr>
            <a:picLocks noChangeAspect="1"/>
          </p:cNvPicPr>
          <p:nvPr/>
        </p:nvPicPr>
        <p:blipFill>
          <a:blip r:embed="rId5"/>
          <a:stretch>
            <a:fillRect/>
          </a:stretch>
        </p:blipFill>
        <p:spPr>
          <a:xfrm>
            <a:off x="9449431" y="2961563"/>
            <a:ext cx="2475482" cy="344843"/>
          </a:xfrm>
          <a:prstGeom prst="rect">
            <a:avLst/>
          </a:prstGeom>
        </p:spPr>
      </p:pic>
    </p:spTree>
    <p:extLst>
      <p:ext uri="{BB962C8B-B14F-4D97-AF65-F5344CB8AC3E}">
        <p14:creationId xmlns:p14="http://schemas.microsoft.com/office/powerpoint/2010/main" val="24246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49FE0-3676-1BCA-601F-81D1AA4FA907}"/>
              </a:ext>
            </a:extLst>
          </p:cNvPr>
          <p:cNvSpPr>
            <a:spLocks noGrp="1"/>
          </p:cNvSpPr>
          <p:nvPr>
            <p:ph type="title"/>
          </p:nvPr>
        </p:nvSpPr>
        <p:spPr>
          <a:xfrm>
            <a:off x="609600" y="199505"/>
            <a:ext cx="10744200" cy="1185577"/>
          </a:xfrm>
        </p:spPr>
        <p:txBody>
          <a:bodyPr/>
          <a:lstStyle/>
          <a:p>
            <a:r>
              <a:rPr lang="en-US" dirty="0"/>
              <a:t>Missed Targets in ICH, Even with Guidelines</a:t>
            </a:r>
          </a:p>
        </p:txBody>
      </p:sp>
      <p:sp>
        <p:nvSpPr>
          <p:cNvPr id="3" name="Content Placeholder 2">
            <a:extLst>
              <a:ext uri="{FF2B5EF4-FFF2-40B4-BE49-F238E27FC236}">
                <a16:creationId xmlns:a16="http://schemas.microsoft.com/office/drawing/2014/main" id="{F0EF70F1-716B-CB5A-2671-6D342272952E}"/>
              </a:ext>
            </a:extLst>
          </p:cNvPr>
          <p:cNvSpPr>
            <a:spLocks noGrp="1"/>
          </p:cNvSpPr>
          <p:nvPr>
            <p:ph idx="1"/>
          </p:nvPr>
        </p:nvSpPr>
        <p:spPr>
          <a:xfrm>
            <a:off x="609600" y="1655384"/>
            <a:ext cx="10744200" cy="4722812"/>
          </a:xfrm>
        </p:spPr>
        <p:txBody>
          <a:bodyPr>
            <a:normAutofit lnSpcReduction="10000"/>
          </a:bodyPr>
          <a:lstStyle/>
          <a:p>
            <a:r>
              <a:rPr lang="en-US" sz="3200" dirty="0"/>
              <a:t>Time constraints:</a:t>
            </a:r>
          </a:p>
          <a:p>
            <a:pPr lvl="1"/>
            <a:r>
              <a:rPr lang="en-US" sz="2800" dirty="0"/>
              <a:t>Delayed presentation</a:t>
            </a:r>
          </a:p>
          <a:p>
            <a:pPr lvl="1"/>
            <a:r>
              <a:rPr lang="en-US" sz="2800" dirty="0"/>
              <a:t>Delayed BP control</a:t>
            </a:r>
          </a:p>
          <a:p>
            <a:pPr lvl="1"/>
            <a:r>
              <a:rPr lang="en-US" sz="2800" dirty="0"/>
              <a:t>Delayed reversal of anticoagulation</a:t>
            </a:r>
          </a:p>
          <a:p>
            <a:r>
              <a:rPr lang="en-US" sz="3200" dirty="0"/>
              <a:t>Blood pressure goal not yet perfected</a:t>
            </a:r>
          </a:p>
          <a:p>
            <a:endParaRPr lang="en-US" sz="3200" dirty="0"/>
          </a:p>
          <a:p>
            <a:r>
              <a:rPr lang="en-US" sz="3200" dirty="0"/>
              <a:t>Standardized protocol implementation barriers</a:t>
            </a:r>
          </a:p>
          <a:p>
            <a:endParaRPr lang="en-US" sz="3200" dirty="0"/>
          </a:p>
          <a:p>
            <a:r>
              <a:rPr lang="en-US" sz="3200" dirty="0"/>
              <a:t>Lack of guidelines for treatment of secondary injuries</a:t>
            </a:r>
          </a:p>
          <a:p>
            <a:endParaRPr lang="en-US" sz="3200" dirty="0"/>
          </a:p>
          <a:p>
            <a:endParaRPr lang="en-US" sz="3200" dirty="0"/>
          </a:p>
          <a:p>
            <a:endParaRPr lang="en-US" sz="3200" dirty="0"/>
          </a:p>
        </p:txBody>
      </p:sp>
      <p:pic>
        <p:nvPicPr>
          <p:cNvPr id="13" name="Picture 12">
            <a:extLst>
              <a:ext uri="{FF2B5EF4-FFF2-40B4-BE49-F238E27FC236}">
                <a16:creationId xmlns:a16="http://schemas.microsoft.com/office/drawing/2014/main" id="{A39E8DD2-C9F0-6BB7-8202-686CA24E04A6}"/>
              </a:ext>
            </a:extLst>
          </p:cNvPr>
          <p:cNvPicPr>
            <a:picLocks noChangeAspect="1"/>
          </p:cNvPicPr>
          <p:nvPr/>
        </p:nvPicPr>
        <p:blipFill>
          <a:blip r:embed="rId3"/>
          <a:stretch>
            <a:fillRect/>
          </a:stretch>
        </p:blipFill>
        <p:spPr>
          <a:xfrm>
            <a:off x="8358192" y="1168562"/>
            <a:ext cx="3401501" cy="3401501"/>
          </a:xfrm>
          <a:prstGeom prst="rect">
            <a:avLst/>
          </a:prstGeom>
        </p:spPr>
      </p:pic>
    </p:spTree>
    <p:extLst>
      <p:ext uri="{BB962C8B-B14F-4D97-AF65-F5344CB8AC3E}">
        <p14:creationId xmlns:p14="http://schemas.microsoft.com/office/powerpoint/2010/main" val="19465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60AA-21B5-BC12-E63C-9E9F25A509B7}"/>
              </a:ext>
            </a:extLst>
          </p:cNvPr>
          <p:cNvSpPr>
            <a:spLocks noGrp="1"/>
          </p:cNvSpPr>
          <p:nvPr>
            <p:ph type="title"/>
          </p:nvPr>
        </p:nvSpPr>
        <p:spPr>
          <a:xfrm>
            <a:off x="1097280" y="1574262"/>
            <a:ext cx="10058400" cy="807694"/>
          </a:xfrm>
        </p:spPr>
        <p:txBody>
          <a:bodyPr/>
          <a:lstStyle/>
          <a:p>
            <a:r>
              <a:rPr lang="en-US" dirty="0"/>
              <a:t>Thank you</a:t>
            </a:r>
          </a:p>
        </p:txBody>
      </p:sp>
      <p:pic>
        <p:nvPicPr>
          <p:cNvPr id="4" name="Picture 3">
            <a:extLst>
              <a:ext uri="{FF2B5EF4-FFF2-40B4-BE49-F238E27FC236}">
                <a16:creationId xmlns:a16="http://schemas.microsoft.com/office/drawing/2014/main" id="{45ECA2EF-90E1-720C-5561-D7687B933ED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36235" y="3982786"/>
            <a:ext cx="3719445" cy="1955708"/>
          </a:xfrm>
          <a:prstGeom prst="rect">
            <a:avLst/>
          </a:prstGeom>
        </p:spPr>
      </p:pic>
      <p:sp>
        <p:nvSpPr>
          <p:cNvPr id="5" name="Subtitle 2">
            <a:extLst>
              <a:ext uri="{FF2B5EF4-FFF2-40B4-BE49-F238E27FC236}">
                <a16:creationId xmlns:a16="http://schemas.microsoft.com/office/drawing/2014/main" id="{2B6FF7A0-433B-7326-EDAD-FA77EDFB2A10}"/>
              </a:ext>
            </a:extLst>
          </p:cNvPr>
          <p:cNvSpPr txBox="1">
            <a:spLocks/>
          </p:cNvSpPr>
          <p:nvPr/>
        </p:nvSpPr>
        <p:spPr>
          <a:xfrm>
            <a:off x="1097280" y="3849511"/>
            <a:ext cx="10523913" cy="2222259"/>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solidFill>
              </a:rPr>
              <a:t>Rhonda Cadena, MD, FNCS, FCCM</a:t>
            </a:r>
          </a:p>
          <a:p>
            <a:r>
              <a:rPr lang="en-US" sz="2800" dirty="0">
                <a:solidFill>
                  <a:schemeClr val="tx1"/>
                </a:solidFill>
              </a:rPr>
              <a:t>Atrium Health, Carolinas Medical Center</a:t>
            </a:r>
          </a:p>
          <a:p>
            <a:r>
              <a:rPr lang="en-US" sz="2800" dirty="0">
                <a:solidFill>
                  <a:schemeClr val="tx1"/>
                </a:solidFill>
              </a:rPr>
              <a:t>Charlotte, NC</a:t>
            </a:r>
          </a:p>
          <a:p>
            <a:r>
              <a:rPr lang="en-US" sz="2800" dirty="0">
                <a:solidFill>
                  <a:schemeClr val="tx1"/>
                </a:solidFill>
              </a:rPr>
              <a:t>@CadenaRoni</a:t>
            </a:r>
          </a:p>
          <a:p>
            <a:r>
              <a:rPr lang="en-US" sz="2800" dirty="0">
                <a:solidFill>
                  <a:schemeClr val="tx1"/>
                </a:solidFill>
                <a:hlinkClick r:id="rId4"/>
              </a:rPr>
              <a:t>Rhonda.cadena@atriumhealth.org</a:t>
            </a:r>
            <a:endParaRPr lang="en-US" sz="2800" dirty="0">
              <a:solidFill>
                <a:schemeClr val="tx1"/>
              </a:solidFill>
            </a:endParaRPr>
          </a:p>
          <a:p>
            <a:endParaRPr lang="en-US" sz="2800" dirty="0">
              <a:solidFill>
                <a:schemeClr val="tx1"/>
              </a:solidFill>
            </a:endParaRPr>
          </a:p>
          <a:p>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14723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4258915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lang="en-US" sz="1500" dirty="0">
                <a:solidFill>
                  <a:srgbClr val="747474"/>
                </a:solidFill>
                <a:latin typeface="Arial" panose="020B0604020202020204" pitchFamily="34" charset="0"/>
                <a:cs typeface="Arial" panose="020B0604020202020204" pitchFamily="34" charset="0"/>
                <a:hlinkClick r:id="rId3"/>
              </a:rPr>
              <a:t>Optimizing ICH Care By Leveraging AC Reversal, AI &amp; Care Bundling</a:t>
            </a: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a:solidFill>
                <a:srgbClr val="74747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optimal approach to reverse and replete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best practices related to the management of ICH via guideline-directed interventions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primary determinants of improving outcomes for patients with ICH, with an emphasis on the role of care bundling for optimizing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the ability to delineate emerging reversal from repletion strategies for life-threatening bleeding in the anticoagulated patient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how to use AI in rapidly diagnosing and treating ischemic and hemorrhagic strokes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162890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397AB-0136-4D4D-A425-EAA3C5FADEDC}"/>
              </a:ext>
            </a:extLst>
          </p:cNvPr>
          <p:cNvSpPr>
            <a:spLocks noGrp="1"/>
          </p:cNvSpPr>
          <p:nvPr>
            <p:ph type="title"/>
          </p:nvPr>
        </p:nvSpPr>
        <p:spPr>
          <a:xfrm>
            <a:off x="609600" y="199505"/>
            <a:ext cx="10744200" cy="1185577"/>
          </a:xfrm>
        </p:spPr>
        <p:txBody>
          <a:bodyPr/>
          <a:lstStyle/>
          <a:p>
            <a:r>
              <a:rPr lang="en-US" dirty="0"/>
              <a:t>Spontaneous Intracerebral Hemorrhage</a:t>
            </a:r>
          </a:p>
        </p:txBody>
      </p:sp>
      <p:sp>
        <p:nvSpPr>
          <p:cNvPr id="3" name="Content Placeholder 2">
            <a:extLst>
              <a:ext uri="{FF2B5EF4-FFF2-40B4-BE49-F238E27FC236}">
                <a16:creationId xmlns:a16="http://schemas.microsoft.com/office/drawing/2014/main" id="{F50CBBE7-F7FB-C326-C707-79F11A2EFE22}"/>
              </a:ext>
            </a:extLst>
          </p:cNvPr>
          <p:cNvSpPr>
            <a:spLocks noGrp="1"/>
          </p:cNvSpPr>
          <p:nvPr>
            <p:ph idx="1"/>
          </p:nvPr>
        </p:nvSpPr>
        <p:spPr>
          <a:xfrm>
            <a:off x="609600" y="1477906"/>
            <a:ext cx="10744200" cy="4722477"/>
          </a:xfrm>
        </p:spPr>
        <p:txBody>
          <a:bodyPr>
            <a:normAutofit/>
          </a:bodyPr>
          <a:lstStyle/>
          <a:p>
            <a:r>
              <a:rPr lang="en-US" sz="2800" dirty="0"/>
              <a:t>About 80,000 hemorrhagic strokes </a:t>
            </a:r>
            <a:br>
              <a:rPr lang="en-US" sz="2800" dirty="0"/>
            </a:br>
            <a:r>
              <a:rPr lang="en-US" sz="2800" dirty="0"/>
              <a:t>occur</a:t>
            </a:r>
            <a:r>
              <a:rPr lang="en-US" sz="2800" dirty="0">
                <a:solidFill>
                  <a:srgbClr val="FF0000"/>
                </a:solidFill>
              </a:rPr>
              <a:t> </a:t>
            </a:r>
            <a:r>
              <a:rPr lang="en-US" sz="2800" dirty="0">
                <a:solidFill>
                  <a:schemeClr val="tx1"/>
                </a:solidFill>
              </a:rPr>
              <a:t>per year in U.S.</a:t>
            </a:r>
          </a:p>
          <a:p>
            <a:endParaRPr lang="en-US" sz="2800" dirty="0"/>
          </a:p>
          <a:p>
            <a:r>
              <a:rPr lang="en-US" sz="2800" dirty="0"/>
              <a:t>Only 12 </a:t>
            </a:r>
            <a:r>
              <a:rPr lang="en-US" sz="2800" dirty="0">
                <a:solidFill>
                  <a:schemeClr val="tx1"/>
                </a:solidFill>
              </a:rPr>
              <a:t>to </a:t>
            </a:r>
            <a:r>
              <a:rPr lang="en-US" sz="2800" dirty="0"/>
              <a:t>39% of patients are functionally </a:t>
            </a:r>
            <a:br>
              <a:rPr lang="en-US" sz="2800" dirty="0"/>
            </a:br>
            <a:r>
              <a:rPr lang="en-US" sz="2800" dirty="0"/>
              <a:t>independent at 6 months; most have </a:t>
            </a:r>
            <a:br>
              <a:rPr lang="en-US" sz="2800" dirty="0"/>
            </a:br>
            <a:r>
              <a:rPr lang="en-US" sz="2800" dirty="0"/>
              <a:t>some disability for their entire life</a:t>
            </a:r>
          </a:p>
          <a:p>
            <a:pPr marL="0" indent="0">
              <a:buNone/>
            </a:pPr>
            <a:endParaRPr lang="en-US" sz="2800" dirty="0"/>
          </a:p>
          <a:p>
            <a:r>
              <a:rPr lang="en-US" sz="2800" dirty="0"/>
              <a:t>Mortality </a:t>
            </a:r>
            <a:r>
              <a:rPr lang="en-US" sz="2800" dirty="0">
                <a:solidFill>
                  <a:schemeClr val="tx1"/>
                </a:solidFill>
              </a:rPr>
              <a:t>30</a:t>
            </a:r>
            <a:r>
              <a:rPr lang="en-US" sz="2800" dirty="0">
                <a:solidFill>
                  <a:srgbClr val="FF0000"/>
                </a:solidFill>
              </a:rPr>
              <a:t> </a:t>
            </a:r>
            <a:r>
              <a:rPr lang="en-US" sz="2800" dirty="0">
                <a:solidFill>
                  <a:schemeClr val="tx1"/>
                </a:solidFill>
              </a:rPr>
              <a:t>to 40</a:t>
            </a:r>
            <a:r>
              <a:rPr lang="en-US" sz="2800" dirty="0"/>
              <a:t>%; highest among </a:t>
            </a:r>
            <a:br>
              <a:rPr lang="en-US" sz="2800" dirty="0"/>
            </a:br>
            <a:r>
              <a:rPr lang="en-US" sz="2800" dirty="0"/>
              <a:t>anticoagulated patients</a:t>
            </a:r>
          </a:p>
        </p:txBody>
      </p:sp>
      <p:pic>
        <p:nvPicPr>
          <p:cNvPr id="4" name="Picture 3">
            <a:extLst>
              <a:ext uri="{FF2B5EF4-FFF2-40B4-BE49-F238E27FC236}">
                <a16:creationId xmlns:a16="http://schemas.microsoft.com/office/drawing/2014/main" id="{16DBE8EB-3487-4F18-0769-03E8A5FE18E6}"/>
              </a:ext>
            </a:extLst>
          </p:cNvPr>
          <p:cNvPicPr>
            <a:picLocks noChangeAspect="1"/>
          </p:cNvPicPr>
          <p:nvPr/>
        </p:nvPicPr>
        <p:blipFill>
          <a:blip r:embed="rId3"/>
          <a:stretch>
            <a:fillRect/>
          </a:stretch>
        </p:blipFill>
        <p:spPr>
          <a:xfrm>
            <a:off x="7631033" y="1097218"/>
            <a:ext cx="4317626" cy="4824436"/>
          </a:xfrm>
          <a:prstGeom prst="rect">
            <a:avLst/>
          </a:prstGeom>
        </p:spPr>
      </p:pic>
      <p:sp>
        <p:nvSpPr>
          <p:cNvPr id="9" name="Footer Placeholder 8">
            <a:extLst>
              <a:ext uri="{FF2B5EF4-FFF2-40B4-BE49-F238E27FC236}">
                <a16:creationId xmlns:a16="http://schemas.microsoft.com/office/drawing/2014/main" id="{48E28BED-3796-B24F-72C2-0D048C68E310}"/>
              </a:ext>
            </a:extLst>
          </p:cNvPr>
          <p:cNvSpPr>
            <a:spLocks noGrp="1"/>
          </p:cNvSpPr>
          <p:nvPr>
            <p:ph type="ftr" sz="quarter" idx="3"/>
          </p:nvPr>
        </p:nvSpPr>
        <p:spPr>
          <a:xfrm>
            <a:off x="609601" y="6293207"/>
            <a:ext cx="10744199" cy="442131"/>
          </a:xfrm>
        </p:spPr>
        <p:txBody>
          <a:bodyPr/>
          <a:lstStyle/>
          <a:p>
            <a:r>
              <a:rPr lang="en-US" sz="1200" dirty="0">
                <a:solidFill>
                  <a:schemeClr val="accent2"/>
                </a:solidFill>
              </a:rPr>
              <a:t>Qureshi AI, et al. </a:t>
            </a:r>
            <a:r>
              <a:rPr lang="en-US" sz="1200" i="1" dirty="0">
                <a:solidFill>
                  <a:schemeClr val="accent2"/>
                </a:solidFill>
              </a:rPr>
              <a:t>NEJM.</a:t>
            </a:r>
            <a:r>
              <a:rPr lang="en-US" sz="1200" dirty="0">
                <a:solidFill>
                  <a:schemeClr val="accent2"/>
                </a:solidFill>
              </a:rPr>
              <a:t> 2001;344:1450-1460;</a:t>
            </a:r>
          </a:p>
          <a:p>
            <a:r>
              <a:rPr lang="en-US" dirty="0"/>
              <a:t>van Asch CJ, et al.  </a:t>
            </a:r>
            <a:r>
              <a:rPr lang="en-US" i="1" dirty="0"/>
              <a:t>Lancet Neurol</a:t>
            </a:r>
            <a:r>
              <a:rPr lang="en-US" dirty="0"/>
              <a:t>. 2010;9:167–176;
</a:t>
            </a:r>
            <a:r>
              <a:rPr lang="en-US" dirty="0" err="1"/>
              <a:t>Cordonnier</a:t>
            </a:r>
            <a:r>
              <a:rPr lang="en-US" dirty="0"/>
              <a:t> C, et al. </a:t>
            </a:r>
            <a:r>
              <a:rPr lang="en-US" i="1" dirty="0"/>
              <a:t>Lancet. </a:t>
            </a:r>
            <a:r>
              <a:rPr lang="en-US" dirty="0"/>
              <a:t>2018;392:1257-1268. </a:t>
            </a:r>
          </a:p>
        </p:txBody>
      </p:sp>
    </p:spTree>
    <p:extLst>
      <p:ext uri="{BB962C8B-B14F-4D97-AF65-F5344CB8AC3E}">
        <p14:creationId xmlns:p14="http://schemas.microsoft.com/office/powerpoint/2010/main" val="68705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A9EC0-3A22-3A65-9267-96ACDBBF9335}"/>
              </a:ext>
            </a:extLst>
          </p:cNvPr>
          <p:cNvSpPr>
            <a:spLocks noGrp="1"/>
          </p:cNvSpPr>
          <p:nvPr>
            <p:ph type="title"/>
          </p:nvPr>
        </p:nvSpPr>
        <p:spPr>
          <a:xfrm>
            <a:off x="609600" y="199505"/>
            <a:ext cx="10744200" cy="1185577"/>
          </a:xfrm>
        </p:spPr>
        <p:txBody>
          <a:bodyPr/>
          <a:lstStyle/>
          <a:p>
            <a:r>
              <a:rPr lang="en-US" dirty="0"/>
              <a:t>Mortality Hasn’t Changed in Years</a:t>
            </a:r>
          </a:p>
        </p:txBody>
      </p:sp>
      <p:sp>
        <p:nvSpPr>
          <p:cNvPr id="14" name="Content Placeholder 2">
            <a:extLst>
              <a:ext uri="{FF2B5EF4-FFF2-40B4-BE49-F238E27FC236}">
                <a16:creationId xmlns:a16="http://schemas.microsoft.com/office/drawing/2014/main" id="{3C50644B-2C5A-2400-5B07-0FA5E50A59FE}"/>
              </a:ext>
            </a:extLst>
          </p:cNvPr>
          <p:cNvSpPr>
            <a:spLocks noGrp="1"/>
          </p:cNvSpPr>
          <p:nvPr>
            <p:ph idx="1"/>
          </p:nvPr>
        </p:nvSpPr>
        <p:spPr>
          <a:xfrm>
            <a:off x="6493266" y="1477963"/>
            <a:ext cx="5670216" cy="4722812"/>
          </a:xfrm>
        </p:spPr>
        <p:txBody>
          <a:bodyPr>
            <a:normAutofit/>
          </a:bodyPr>
          <a:lstStyle/>
          <a:p>
            <a:r>
              <a:rPr lang="en-US" sz="2800" dirty="0"/>
              <a:t>Majority of causes of ICH:</a:t>
            </a:r>
          </a:p>
          <a:p>
            <a:pPr lvl="1"/>
            <a:r>
              <a:rPr lang="en-US" sz="2400" dirty="0">
                <a:solidFill>
                  <a:schemeClr val="accent1"/>
                </a:solidFill>
              </a:rPr>
              <a:t>Hypertension</a:t>
            </a:r>
          </a:p>
          <a:p>
            <a:pPr lvl="1"/>
            <a:r>
              <a:rPr lang="en-US" sz="2400" dirty="0">
                <a:solidFill>
                  <a:schemeClr val="accent1"/>
                </a:solidFill>
              </a:rPr>
              <a:t>Cerebral amyloid angiopathy</a:t>
            </a:r>
          </a:p>
          <a:p>
            <a:pPr lvl="1"/>
            <a:r>
              <a:rPr lang="en-US" sz="2400" dirty="0">
                <a:solidFill>
                  <a:schemeClr val="accent1"/>
                </a:solidFill>
              </a:rPr>
              <a:t>Anticoagulation</a:t>
            </a:r>
          </a:p>
        </p:txBody>
      </p:sp>
      <p:pic>
        <p:nvPicPr>
          <p:cNvPr id="4" name="Picture 3">
            <a:extLst>
              <a:ext uri="{FF2B5EF4-FFF2-40B4-BE49-F238E27FC236}">
                <a16:creationId xmlns:a16="http://schemas.microsoft.com/office/drawing/2014/main" id="{4E5A9895-6F41-7E6B-759B-606D99ECACFA}"/>
              </a:ext>
            </a:extLst>
          </p:cNvPr>
          <p:cNvPicPr>
            <a:picLocks noChangeAspect="1"/>
          </p:cNvPicPr>
          <p:nvPr/>
        </p:nvPicPr>
        <p:blipFill>
          <a:blip r:embed="rId3"/>
          <a:stretch>
            <a:fillRect/>
          </a:stretch>
        </p:blipFill>
        <p:spPr>
          <a:xfrm>
            <a:off x="425784" y="1477963"/>
            <a:ext cx="5670216" cy="4241321"/>
          </a:xfrm>
          <a:prstGeom prst="rect">
            <a:avLst/>
          </a:prstGeom>
        </p:spPr>
      </p:pic>
      <p:pic>
        <p:nvPicPr>
          <p:cNvPr id="3" name="Picture 2" descr="C:\Users\rcadena\Desktop\External drive\6_Images\ICH\ICH with expansion CH#20381950\Initial_CT HEAD   W_O CONTRAST FX_ HEMATOMAS_9207970\export--210367760.jpg">
            <a:extLst>
              <a:ext uri="{FF2B5EF4-FFF2-40B4-BE49-F238E27FC236}">
                <a16:creationId xmlns:a16="http://schemas.microsoft.com/office/drawing/2014/main" id="{FDBA5FE0-109D-7EDB-CCB0-D9BD043EF68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19698" y="3959975"/>
            <a:ext cx="1857630" cy="2082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A6DD2E1E-8876-3362-E363-992AB259F3A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323546" y="3959975"/>
            <a:ext cx="1767223" cy="2082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62B28989-A94D-4D12-4942-8C4A6DFC2D4A}"/>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0136987" y="3950063"/>
            <a:ext cx="1839255" cy="2082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a:extLst>
              <a:ext uri="{FF2B5EF4-FFF2-40B4-BE49-F238E27FC236}">
                <a16:creationId xmlns:a16="http://schemas.microsoft.com/office/drawing/2014/main" id="{5A849E91-165E-7A16-5ACC-95B306CB1810}"/>
              </a:ext>
            </a:extLst>
          </p:cNvPr>
          <p:cNvSpPr>
            <a:spLocks noGrp="1"/>
          </p:cNvSpPr>
          <p:nvPr>
            <p:ph type="ftr" sz="quarter" idx="3"/>
          </p:nvPr>
        </p:nvSpPr>
        <p:spPr/>
        <p:txBody>
          <a:bodyPr/>
          <a:lstStyle/>
          <a:p>
            <a:r>
              <a:rPr lang="en-US" dirty="0"/>
              <a:t>Carlsson</a:t>
            </a:r>
            <a:r>
              <a:rPr lang="en-US" dirty="0">
                <a:solidFill>
                  <a:schemeClr val="accent1"/>
                </a:solidFill>
              </a:rPr>
              <a:t>,</a:t>
            </a:r>
            <a:r>
              <a:rPr lang="en-US" dirty="0">
                <a:solidFill>
                  <a:schemeClr val="accent2"/>
                </a:solidFill>
              </a:rPr>
              <a:t> M. </a:t>
            </a:r>
            <a:r>
              <a:rPr lang="en-US" i="1" dirty="0"/>
              <a:t>Stroke</a:t>
            </a:r>
            <a:r>
              <a:rPr lang="en-US" dirty="0"/>
              <a:t>. </a:t>
            </a:r>
            <a:r>
              <a:rPr lang="en-US" strike="sngStrike" dirty="0"/>
              <a:t>Long-Term Survival, Causes of Death, and Trends in 5-Year Mortality After Intracerebral Hemorrhage: </a:t>
            </a:r>
            <a:br>
              <a:rPr lang="en-US" strike="sngStrike" dirty="0"/>
            </a:br>
            <a:r>
              <a:rPr lang="en-US" strike="sngStrike" dirty="0"/>
              <a:t>The </a:t>
            </a:r>
            <a:r>
              <a:rPr lang="en-US" strike="sngStrike" dirty="0" err="1"/>
              <a:t>Tromsø</a:t>
            </a:r>
            <a:r>
              <a:rPr lang="en-US" strike="sngStrike" dirty="0"/>
              <a:t> Study, Volume</a:t>
            </a:r>
            <a:r>
              <a:rPr lang="en-US" dirty="0"/>
              <a:t>: 52, Issue: 12, Pages: 3883-3890</a:t>
            </a:r>
          </a:p>
        </p:txBody>
      </p:sp>
    </p:spTree>
    <p:extLst>
      <p:ext uri="{BB962C8B-B14F-4D97-AF65-F5344CB8AC3E}">
        <p14:creationId xmlns:p14="http://schemas.microsoft.com/office/powerpoint/2010/main" val="208766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dirty="0"/>
              <a:t>Use of Anticoagulants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49022"/>
            <a:ext cx="4543767" cy="4269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F5FA23B1-4FA4-968A-1C04-82F54D07E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43767" y="2216929"/>
            <a:ext cx="7649111" cy="2933435"/>
          </a:xfrm>
          <a:prstGeom prst="rect">
            <a:avLst/>
          </a:prstGeom>
        </p:spPr>
      </p:pic>
      <p:sp>
        <p:nvSpPr>
          <p:cNvPr id="5" name="Footer Placeholder 4">
            <a:extLst>
              <a:ext uri="{FF2B5EF4-FFF2-40B4-BE49-F238E27FC236}">
                <a16:creationId xmlns:a16="http://schemas.microsoft.com/office/drawing/2014/main" id="{E1EA8B31-04AA-9915-71F7-1F4D06881DF8}"/>
              </a:ext>
            </a:extLst>
          </p:cNvPr>
          <p:cNvSpPr>
            <a:spLocks noGrp="1"/>
          </p:cNvSpPr>
          <p:nvPr>
            <p:ph type="ftr" sz="quarter" idx="3"/>
          </p:nvPr>
        </p:nvSpPr>
        <p:spPr/>
        <p:txBody>
          <a:bodyPr/>
          <a:lstStyle/>
          <a:p>
            <a:r>
              <a:rPr lang="en-US"/>
              <a:t>https://www.pharmaceutical-journal.com/news-and-analysis/infographics/new-oral-anticoagulants-for-stroke-prevention-in-atrial-fibrillation/20201755.article</a:t>
            </a:r>
          </a:p>
        </p:txBody>
      </p:sp>
    </p:spTree>
    <p:extLst>
      <p:ext uri="{BB962C8B-B14F-4D97-AF65-F5344CB8AC3E}">
        <p14:creationId xmlns:p14="http://schemas.microsoft.com/office/powerpoint/2010/main" val="237707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99505"/>
            <a:ext cx="10744200" cy="1185577"/>
          </a:xfrm>
        </p:spPr>
        <p:txBody>
          <a:bodyPr/>
          <a:lstStyle/>
          <a:p>
            <a:r>
              <a:rPr lang="en-US" dirty="0"/>
              <a:t>Predictors of Poor Outcome in ICH</a:t>
            </a:r>
          </a:p>
        </p:txBody>
      </p:sp>
      <p:sp>
        <p:nvSpPr>
          <p:cNvPr id="13" name="Content Placeholder 1">
            <a:extLst>
              <a:ext uri="{FF2B5EF4-FFF2-40B4-BE49-F238E27FC236}">
                <a16:creationId xmlns:a16="http://schemas.microsoft.com/office/drawing/2014/main" id="{E9E06DF5-80C0-EF8B-C83C-105CA8D3C169}"/>
              </a:ext>
            </a:extLst>
          </p:cNvPr>
          <p:cNvSpPr>
            <a:spLocks noGrp="1"/>
          </p:cNvSpPr>
          <p:nvPr>
            <p:ph idx="1"/>
          </p:nvPr>
        </p:nvSpPr>
        <p:spPr>
          <a:xfrm>
            <a:off x="609600" y="1277031"/>
            <a:ext cx="6773894" cy="4722812"/>
          </a:xfrm>
        </p:spPr>
        <p:txBody>
          <a:bodyPr>
            <a:normAutofit/>
          </a:bodyPr>
          <a:lstStyle/>
          <a:p>
            <a:r>
              <a:rPr lang="en-US" sz="2800" dirty="0"/>
              <a:t>Advanced age</a:t>
            </a:r>
          </a:p>
          <a:p>
            <a:r>
              <a:rPr lang="en-US" sz="2800" dirty="0"/>
              <a:t>Large hematoma size at presentation</a:t>
            </a:r>
          </a:p>
          <a:p>
            <a:r>
              <a:rPr lang="en-US" sz="2800" dirty="0"/>
              <a:t>Intraventricular extension </a:t>
            </a:r>
          </a:p>
          <a:p>
            <a:r>
              <a:rPr lang="en-US" sz="2800" dirty="0"/>
              <a:t>Poor neurological status at presentation</a:t>
            </a:r>
          </a:p>
          <a:p>
            <a:r>
              <a:rPr lang="en-US" sz="2800" dirty="0"/>
              <a:t>Location of hemorrhage</a:t>
            </a:r>
          </a:p>
          <a:p>
            <a:endParaRPr lang="en-US" sz="2800" dirty="0"/>
          </a:p>
          <a:p>
            <a:r>
              <a:rPr lang="en-US" sz="2800" dirty="0"/>
              <a:t>Hematoma expansion</a:t>
            </a:r>
          </a:p>
          <a:p>
            <a:r>
              <a:rPr lang="en-US" sz="2800" dirty="0"/>
              <a:t>Anticoagulant use</a:t>
            </a:r>
          </a:p>
        </p:txBody>
      </p:sp>
      <p:sp>
        <p:nvSpPr>
          <p:cNvPr id="4" name="Oval 3"/>
          <p:cNvSpPr/>
          <p:nvPr/>
        </p:nvSpPr>
        <p:spPr>
          <a:xfrm>
            <a:off x="303329" y="4115850"/>
            <a:ext cx="4505179" cy="1811559"/>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urved Left Arrow 5"/>
          <p:cNvSpPr/>
          <p:nvPr/>
        </p:nvSpPr>
        <p:spPr>
          <a:xfrm rot="2183109" flipV="1">
            <a:off x="4144821" y="4818929"/>
            <a:ext cx="1218268" cy="1155888"/>
          </a:xfrm>
          <a:prstGeom prst="curved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834ADDFF-2F4E-1F3B-DD98-5F8937F7989B}"/>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7725428" y="803336"/>
            <a:ext cx="1619217" cy="1984951"/>
          </a:xfrm>
          <a:prstGeom prst="rect">
            <a:avLst/>
          </a:prstGeom>
        </p:spPr>
      </p:pic>
      <p:pic>
        <p:nvPicPr>
          <p:cNvPr id="15" name="Picture 14" descr="C:\Users\rcadena\Images\JH#7226446\CT HEAD  WO CON FX- HEMAT_11039351\export--294319103.jpg">
            <a:extLst>
              <a:ext uri="{FF2B5EF4-FFF2-40B4-BE49-F238E27FC236}">
                <a16:creationId xmlns:a16="http://schemas.microsoft.com/office/drawing/2014/main" id="{65BDEE54-31E6-17C8-1EAC-569FB418E66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462872" y="792895"/>
            <a:ext cx="1632302" cy="1984950"/>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id="{305FDB9A-831B-8EE3-AC6A-9A31FE2B9029}"/>
              </a:ext>
            </a:extLst>
          </p:cNvPr>
          <p:cNvSpPr/>
          <p:nvPr/>
        </p:nvSpPr>
        <p:spPr>
          <a:xfrm>
            <a:off x="9534219" y="2034115"/>
            <a:ext cx="777713"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54E59C51-093B-CB7A-A8B7-48AA08E0AC0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454427" y="4878382"/>
            <a:ext cx="1619217" cy="1833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a:extLst>
              <a:ext uri="{FF2B5EF4-FFF2-40B4-BE49-F238E27FC236}">
                <a16:creationId xmlns:a16="http://schemas.microsoft.com/office/drawing/2014/main" id="{1DD7A7F7-6AEE-C7C1-E134-ACAFC8D2FFF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713164" y="4872305"/>
            <a:ext cx="1619217" cy="1926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Arrow: Right 19">
            <a:extLst>
              <a:ext uri="{FF2B5EF4-FFF2-40B4-BE49-F238E27FC236}">
                <a16:creationId xmlns:a16="http://schemas.microsoft.com/office/drawing/2014/main" id="{FB34E0E0-DB5D-74A2-6D15-54F8FA72EEBB}"/>
              </a:ext>
            </a:extLst>
          </p:cNvPr>
          <p:cNvSpPr/>
          <p:nvPr/>
        </p:nvSpPr>
        <p:spPr>
          <a:xfrm>
            <a:off x="9509478" y="5665373"/>
            <a:ext cx="777713"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FF4D2543-06A1-17F7-3100-86C19262D1BF}"/>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7727597" y="2859112"/>
            <a:ext cx="1604784" cy="194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a:extLst>
              <a:ext uri="{FF2B5EF4-FFF2-40B4-BE49-F238E27FC236}">
                <a16:creationId xmlns:a16="http://schemas.microsoft.com/office/drawing/2014/main" id="{7A4B437D-A877-C862-9200-029183CC195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0469004" y="2859613"/>
            <a:ext cx="1531100" cy="1938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Arrow: Right 22">
            <a:extLst>
              <a:ext uri="{FF2B5EF4-FFF2-40B4-BE49-F238E27FC236}">
                <a16:creationId xmlns:a16="http://schemas.microsoft.com/office/drawing/2014/main" id="{C7D2E3EA-0948-85F2-DBBC-DD0AB52B6823}"/>
              </a:ext>
            </a:extLst>
          </p:cNvPr>
          <p:cNvSpPr/>
          <p:nvPr/>
        </p:nvSpPr>
        <p:spPr>
          <a:xfrm>
            <a:off x="9520595" y="3919214"/>
            <a:ext cx="777713" cy="3385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E211F0A-9C2C-AF6A-124F-AA21DFEAE296}"/>
              </a:ext>
            </a:extLst>
          </p:cNvPr>
          <p:cNvSpPr txBox="1"/>
          <p:nvPr/>
        </p:nvSpPr>
        <p:spPr>
          <a:xfrm>
            <a:off x="9584715" y="1644334"/>
            <a:ext cx="621800" cy="461665"/>
          </a:xfrm>
          <a:prstGeom prst="rect">
            <a:avLst/>
          </a:prstGeom>
          <a:noFill/>
        </p:spPr>
        <p:txBody>
          <a:bodyPr wrap="square" rtlCol="0">
            <a:spAutoFit/>
          </a:bodyPr>
          <a:lstStyle/>
          <a:p>
            <a:r>
              <a:rPr lang="en-US" sz="2400" b="1" dirty="0"/>
              <a:t>6h</a:t>
            </a:r>
          </a:p>
        </p:txBody>
      </p:sp>
      <p:sp>
        <p:nvSpPr>
          <p:cNvPr id="25" name="TextBox 24">
            <a:extLst>
              <a:ext uri="{FF2B5EF4-FFF2-40B4-BE49-F238E27FC236}">
                <a16:creationId xmlns:a16="http://schemas.microsoft.com/office/drawing/2014/main" id="{9C7FF466-605C-D51B-9677-34E37CBB06A4}"/>
              </a:ext>
            </a:extLst>
          </p:cNvPr>
          <p:cNvSpPr txBox="1"/>
          <p:nvPr/>
        </p:nvSpPr>
        <p:spPr>
          <a:xfrm>
            <a:off x="9498089" y="5274071"/>
            <a:ext cx="800219" cy="461665"/>
          </a:xfrm>
          <a:prstGeom prst="rect">
            <a:avLst/>
          </a:prstGeom>
          <a:noFill/>
        </p:spPr>
        <p:txBody>
          <a:bodyPr wrap="none" rtlCol="0">
            <a:spAutoFit/>
          </a:bodyPr>
          <a:lstStyle/>
          <a:p>
            <a:r>
              <a:rPr lang="en-US" sz="2400" b="1" dirty="0"/>
              <a:t>3.5h</a:t>
            </a:r>
          </a:p>
        </p:txBody>
      </p:sp>
      <p:sp>
        <p:nvSpPr>
          <p:cNvPr id="26" name="TextBox 25">
            <a:extLst>
              <a:ext uri="{FF2B5EF4-FFF2-40B4-BE49-F238E27FC236}">
                <a16:creationId xmlns:a16="http://schemas.microsoft.com/office/drawing/2014/main" id="{328C79A3-5680-F32C-2B76-767B4F72CD19}"/>
              </a:ext>
            </a:extLst>
          </p:cNvPr>
          <p:cNvSpPr txBox="1"/>
          <p:nvPr/>
        </p:nvSpPr>
        <p:spPr>
          <a:xfrm>
            <a:off x="9623746" y="3522843"/>
            <a:ext cx="543739" cy="461665"/>
          </a:xfrm>
          <a:prstGeom prst="rect">
            <a:avLst/>
          </a:prstGeom>
          <a:noFill/>
        </p:spPr>
        <p:txBody>
          <a:bodyPr wrap="none" rtlCol="0">
            <a:spAutoFit/>
          </a:bodyPr>
          <a:lstStyle/>
          <a:p>
            <a:r>
              <a:rPr lang="en-US" sz="2400" b="1" dirty="0"/>
              <a:t>4h</a:t>
            </a:r>
          </a:p>
        </p:txBody>
      </p:sp>
      <p:sp>
        <p:nvSpPr>
          <p:cNvPr id="28" name="Footer Placeholder 27">
            <a:extLst>
              <a:ext uri="{FF2B5EF4-FFF2-40B4-BE49-F238E27FC236}">
                <a16:creationId xmlns:a16="http://schemas.microsoft.com/office/drawing/2014/main" id="{9DA1C010-FCC7-6AF7-938E-101A388BE3AF}"/>
              </a:ext>
            </a:extLst>
          </p:cNvPr>
          <p:cNvSpPr>
            <a:spLocks noGrp="1"/>
          </p:cNvSpPr>
          <p:nvPr>
            <p:ph type="ftr" sz="quarter" idx="3"/>
          </p:nvPr>
        </p:nvSpPr>
        <p:spPr/>
        <p:txBody>
          <a:bodyPr/>
          <a:lstStyle/>
          <a:p>
            <a:r>
              <a:rPr lang="en-US" dirty="0" err="1"/>
              <a:t>Rost</a:t>
            </a:r>
            <a:r>
              <a:rPr lang="en-US" dirty="0"/>
              <a:t> NS</a:t>
            </a:r>
            <a:r>
              <a:rPr lang="en-US" i="1" dirty="0"/>
              <a:t>. Stroke. </a:t>
            </a:r>
            <a:r>
              <a:rPr lang="en-US" dirty="0"/>
              <a:t>2008;39:1-6</a:t>
            </a:r>
            <a:r>
              <a:rPr lang="en-US" dirty="0">
                <a:solidFill>
                  <a:schemeClr val="accent2"/>
                </a:solidFill>
              </a:rPr>
              <a:t>; </a:t>
            </a:r>
            <a:r>
              <a:rPr lang="en-US" dirty="0"/>
              <a:t>Hemphill JC. </a:t>
            </a:r>
            <a:r>
              <a:rPr lang="en-US" i="1" dirty="0"/>
              <a:t>Stroke.</a:t>
            </a:r>
            <a:r>
              <a:rPr lang="en-US" dirty="0"/>
              <a:t> 2001;32:891-897;
Woo D. </a:t>
            </a:r>
            <a:r>
              <a:rPr lang="en-US" i="1" dirty="0"/>
              <a:t>JAMA.</a:t>
            </a:r>
            <a:r>
              <a:rPr lang="en-US" dirty="0"/>
              <a:t> 2022;5(3):e22110;Dowlatshahi D. </a:t>
            </a:r>
            <a:r>
              <a:rPr lang="en-US" i="1" dirty="0"/>
              <a:t>Neurology.</a:t>
            </a:r>
            <a:r>
              <a:rPr lang="en-US" dirty="0"/>
              <a:t> 2011;76:1238-44.</a:t>
            </a:r>
          </a:p>
        </p:txBody>
      </p:sp>
    </p:spTree>
    <p:extLst>
      <p:ext uri="{BB962C8B-B14F-4D97-AF65-F5344CB8AC3E}">
        <p14:creationId xmlns:p14="http://schemas.microsoft.com/office/powerpoint/2010/main" val="40189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6" grpId="0" animBg="1"/>
      <p:bldP spid="20" grpId="0" animBg="1"/>
      <p:bldP spid="23" grpId="0" animBg="1"/>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3F410-3B3E-6C40-42BE-9265DBC0627B}"/>
              </a:ext>
            </a:extLst>
          </p:cNvPr>
          <p:cNvSpPr>
            <a:spLocks noGrp="1"/>
          </p:cNvSpPr>
          <p:nvPr>
            <p:ph type="title"/>
          </p:nvPr>
        </p:nvSpPr>
        <p:spPr>
          <a:xfrm>
            <a:off x="609600" y="199505"/>
            <a:ext cx="10744200" cy="1185577"/>
          </a:xfrm>
        </p:spPr>
        <p:txBody>
          <a:bodyPr/>
          <a:lstStyle/>
          <a:p>
            <a:r>
              <a:rPr lang="en-US" dirty="0"/>
              <a:t>Blood Pressure and Outcome</a:t>
            </a:r>
          </a:p>
        </p:txBody>
      </p:sp>
      <p:sp>
        <p:nvSpPr>
          <p:cNvPr id="3" name="Content Placeholder 2">
            <a:extLst>
              <a:ext uri="{FF2B5EF4-FFF2-40B4-BE49-F238E27FC236}">
                <a16:creationId xmlns:a16="http://schemas.microsoft.com/office/drawing/2014/main" id="{E670A20C-02F3-70ED-6E3C-7E6AC7C882B3}"/>
              </a:ext>
            </a:extLst>
          </p:cNvPr>
          <p:cNvSpPr>
            <a:spLocks noGrp="1"/>
          </p:cNvSpPr>
          <p:nvPr>
            <p:ph idx="1"/>
          </p:nvPr>
        </p:nvSpPr>
        <p:spPr>
          <a:xfrm>
            <a:off x="609600" y="1477963"/>
            <a:ext cx="10744200" cy="4722812"/>
          </a:xfrm>
        </p:spPr>
        <p:txBody>
          <a:bodyPr>
            <a:normAutofit fontScale="92500" lnSpcReduction="10000"/>
          </a:bodyPr>
          <a:lstStyle/>
          <a:p>
            <a:r>
              <a:rPr lang="en-US" sz="2800" dirty="0"/>
              <a:t>High blood pressures associated with greater hematoma </a:t>
            </a:r>
            <a:br>
              <a:rPr lang="en-US" sz="2800" dirty="0"/>
            </a:br>
            <a:r>
              <a:rPr lang="en-US" sz="2800" dirty="0"/>
              <a:t>expansion, neurological deterioration, and worse outcome</a:t>
            </a:r>
          </a:p>
          <a:p>
            <a:pPr lvl="1"/>
            <a:r>
              <a:rPr lang="en-US" sz="2400" dirty="0"/>
              <a:t>Reduction in SBP </a:t>
            </a:r>
            <a:r>
              <a:rPr lang="en-US" sz="2400" dirty="0">
                <a:solidFill>
                  <a:schemeClr val="tx1"/>
                </a:solidFill>
              </a:rPr>
              <a:t>less than 130 </a:t>
            </a:r>
            <a:r>
              <a:rPr lang="en-US" sz="2400" dirty="0"/>
              <a:t>mmHg is harmful</a:t>
            </a:r>
          </a:p>
          <a:p>
            <a:pPr lvl="1"/>
            <a:r>
              <a:rPr lang="en-US" sz="2400" dirty="0"/>
              <a:t>Reduction in SBP </a:t>
            </a:r>
            <a:r>
              <a:rPr lang="en-US" sz="2400" dirty="0">
                <a:solidFill>
                  <a:schemeClr val="tx1"/>
                </a:solidFill>
              </a:rPr>
              <a:t>less than </a:t>
            </a:r>
            <a:r>
              <a:rPr lang="en-US" sz="2400" dirty="0"/>
              <a:t>140 mmHg appears safe</a:t>
            </a:r>
          </a:p>
          <a:p>
            <a:pPr lvl="1"/>
            <a:r>
              <a:rPr lang="en-US" sz="2400" dirty="0"/>
              <a:t>Reduction in SBP </a:t>
            </a:r>
            <a:r>
              <a:rPr lang="en-US" sz="2400" dirty="0">
                <a:solidFill>
                  <a:schemeClr val="tx1"/>
                </a:solidFill>
              </a:rPr>
              <a:t>less than </a:t>
            </a:r>
            <a:r>
              <a:rPr lang="en-US" sz="2400" dirty="0"/>
              <a:t>150 mmHg probably fine</a:t>
            </a:r>
          </a:p>
          <a:p>
            <a:pPr lvl="1"/>
            <a:r>
              <a:rPr lang="en-US" sz="2400" dirty="0"/>
              <a:t>Unclear goals if presenting SBP </a:t>
            </a:r>
            <a:r>
              <a:rPr lang="en-US" sz="2400" dirty="0">
                <a:solidFill>
                  <a:schemeClr val="tx1"/>
                </a:solidFill>
              </a:rPr>
              <a:t>greater than </a:t>
            </a:r>
            <a:r>
              <a:rPr lang="en-US" sz="2400" dirty="0"/>
              <a:t>220 mmHg</a:t>
            </a:r>
          </a:p>
          <a:p>
            <a:endParaRPr lang="en-US" sz="2800" dirty="0"/>
          </a:p>
          <a:p>
            <a:r>
              <a:rPr lang="en-US" sz="2800" dirty="0"/>
              <a:t>High SBP variability during early ICH associated with </a:t>
            </a:r>
            <a:br>
              <a:rPr lang="en-US" sz="2800" dirty="0"/>
            </a:br>
            <a:r>
              <a:rPr lang="en-US" sz="2800" dirty="0"/>
              <a:t>poor outcomes</a:t>
            </a:r>
          </a:p>
          <a:p>
            <a:endParaRPr lang="en-US" sz="2800" dirty="0"/>
          </a:p>
          <a:p>
            <a:r>
              <a:rPr lang="en-US" sz="2800" dirty="0"/>
              <a:t>Earlier control of SBP associated with better outcomes</a:t>
            </a:r>
          </a:p>
        </p:txBody>
      </p:sp>
      <p:pic>
        <p:nvPicPr>
          <p:cNvPr id="4" name="Picture 2">
            <a:extLst>
              <a:ext uri="{FF2B5EF4-FFF2-40B4-BE49-F238E27FC236}">
                <a16:creationId xmlns:a16="http://schemas.microsoft.com/office/drawing/2014/main" id="{99E390F4-5CF2-A850-8636-7B02A0F8884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516359" y="358346"/>
            <a:ext cx="1366199" cy="181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a16="http://schemas.microsoft.com/office/drawing/2014/main" id="{6FF4D7D1-FF57-AFBD-E099-F89DBF0C828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0516360" y="2635069"/>
            <a:ext cx="1353676" cy="1811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697D39A8-884E-9C2A-11BC-7B950F4A5E1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0516359" y="4877938"/>
            <a:ext cx="1438639" cy="181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rrow: Down 7">
            <a:extLst>
              <a:ext uri="{FF2B5EF4-FFF2-40B4-BE49-F238E27FC236}">
                <a16:creationId xmlns:a16="http://schemas.microsoft.com/office/drawing/2014/main" id="{AE1D4EBD-9043-CCBE-6B71-DCE95B2B868B}"/>
              </a:ext>
            </a:extLst>
          </p:cNvPr>
          <p:cNvSpPr/>
          <p:nvPr/>
        </p:nvSpPr>
        <p:spPr>
          <a:xfrm>
            <a:off x="11073809" y="4477282"/>
            <a:ext cx="358739" cy="3702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a:extLst>
              <a:ext uri="{FF2B5EF4-FFF2-40B4-BE49-F238E27FC236}">
                <a16:creationId xmlns:a16="http://schemas.microsoft.com/office/drawing/2014/main" id="{6387249D-7DC8-1C38-2B28-FC11F37C38CD}"/>
              </a:ext>
            </a:extLst>
          </p:cNvPr>
          <p:cNvSpPr>
            <a:spLocks noGrp="1"/>
          </p:cNvSpPr>
          <p:nvPr>
            <p:ph type="ftr" sz="quarter" idx="3"/>
          </p:nvPr>
        </p:nvSpPr>
        <p:spPr>
          <a:xfrm>
            <a:off x="190880" y="6278588"/>
            <a:ext cx="10744199" cy="442131"/>
          </a:xfrm>
        </p:spPr>
        <p:txBody>
          <a:bodyPr/>
          <a:lstStyle/>
          <a:p>
            <a:r>
              <a:rPr lang="en-US" dirty="0"/>
              <a:t>Sakamoto Y, et al. </a:t>
            </a:r>
            <a:r>
              <a:rPr lang="en-US" i="1" dirty="0"/>
              <a:t>Stroke</a:t>
            </a:r>
            <a:r>
              <a:rPr lang="en-US" dirty="0"/>
              <a:t>. 2013;44:1846–1851; </a:t>
            </a:r>
            <a:r>
              <a:rPr lang="en-US" dirty="0" err="1"/>
              <a:t>Divani</a:t>
            </a:r>
            <a:r>
              <a:rPr lang="en-US" dirty="0"/>
              <a:t> </a:t>
            </a:r>
            <a:r>
              <a:rPr lang="en-US" dirty="0" err="1"/>
              <a:t>A</a:t>
            </a:r>
            <a:r>
              <a:rPr lang="en-US" strike="sngStrike" dirty="0" err="1"/>
              <a:t>ae</a:t>
            </a:r>
            <a:r>
              <a:rPr lang="en-US" dirty="0" err="1"/>
              <a:t>t</a:t>
            </a:r>
            <a:r>
              <a:rPr lang="en-US" dirty="0"/>
              <a:t> al. </a:t>
            </a:r>
            <a:r>
              <a:rPr lang="en-US" i="1" dirty="0"/>
              <a:t>Stroke</a:t>
            </a:r>
            <a:r>
              <a:rPr lang="en-US" dirty="0"/>
              <a:t>. 2019;50:2023–2029;
Li Q, et al. </a:t>
            </a:r>
            <a:r>
              <a:rPr lang="en-US" i="1" dirty="0"/>
              <a:t>Ann Neurol</a:t>
            </a:r>
            <a:r>
              <a:rPr lang="en-US" dirty="0"/>
              <a:t>. 2020;88:388–395; Wang X, et al. </a:t>
            </a:r>
            <a:r>
              <a:rPr lang="en-US" i="1" dirty="0"/>
              <a:t>Hypertension</a:t>
            </a:r>
            <a:r>
              <a:rPr lang="en-US" dirty="0"/>
              <a:t>. 2015;65:1026–1032.</a:t>
            </a:r>
          </a:p>
        </p:txBody>
      </p:sp>
      <p:sp>
        <p:nvSpPr>
          <p:cNvPr id="13" name="Arrow: Down 7">
            <a:extLst>
              <a:ext uri="{FF2B5EF4-FFF2-40B4-BE49-F238E27FC236}">
                <a16:creationId xmlns:a16="http://schemas.microsoft.com/office/drawing/2014/main" id="{FB019A8D-17A3-D321-5C5F-2101AA154B5B}"/>
              </a:ext>
            </a:extLst>
          </p:cNvPr>
          <p:cNvSpPr/>
          <p:nvPr/>
        </p:nvSpPr>
        <p:spPr>
          <a:xfrm>
            <a:off x="11056308" y="2228234"/>
            <a:ext cx="358739" cy="37028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76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30F9D-CEA0-90F7-AE23-492AB37966AE}"/>
              </a:ext>
            </a:extLst>
          </p:cNvPr>
          <p:cNvSpPr>
            <a:spLocks noGrp="1"/>
          </p:cNvSpPr>
          <p:nvPr>
            <p:ph type="title"/>
          </p:nvPr>
        </p:nvSpPr>
        <p:spPr>
          <a:xfrm>
            <a:off x="363794" y="308680"/>
            <a:ext cx="11454580" cy="1325563"/>
          </a:xfrm>
        </p:spPr>
        <p:txBody>
          <a:bodyPr/>
          <a:lstStyle/>
          <a:p>
            <a:r>
              <a:rPr lang="en-US" dirty="0"/>
              <a:t>The Pressure Question – Are We Doing Enough?</a:t>
            </a:r>
          </a:p>
        </p:txBody>
      </p:sp>
      <p:pic>
        <p:nvPicPr>
          <p:cNvPr id="5" name="Picture 4">
            <a:extLst>
              <a:ext uri="{FF2B5EF4-FFF2-40B4-BE49-F238E27FC236}">
                <a16:creationId xmlns:a16="http://schemas.microsoft.com/office/drawing/2014/main" id="{2DA82803-126B-D8B5-BBB2-67A5C7D08902}"/>
              </a:ext>
            </a:extLst>
          </p:cNvPr>
          <p:cNvPicPr>
            <a:picLocks noChangeAspect="1"/>
          </p:cNvPicPr>
          <p:nvPr/>
        </p:nvPicPr>
        <p:blipFill>
          <a:blip r:embed="rId3"/>
          <a:stretch>
            <a:fillRect/>
          </a:stretch>
        </p:blipFill>
        <p:spPr>
          <a:xfrm>
            <a:off x="272463" y="1404320"/>
            <a:ext cx="3151579" cy="2617180"/>
          </a:xfrm>
          <a:prstGeom prst="rect">
            <a:avLst/>
          </a:prstGeom>
        </p:spPr>
      </p:pic>
      <p:pic>
        <p:nvPicPr>
          <p:cNvPr id="7" name="Picture 6">
            <a:extLst>
              <a:ext uri="{FF2B5EF4-FFF2-40B4-BE49-F238E27FC236}">
                <a16:creationId xmlns:a16="http://schemas.microsoft.com/office/drawing/2014/main" id="{15F81A52-606C-5FA4-AC27-0D88FF01179A}"/>
              </a:ext>
            </a:extLst>
          </p:cNvPr>
          <p:cNvPicPr>
            <a:picLocks noChangeAspect="1"/>
          </p:cNvPicPr>
          <p:nvPr/>
        </p:nvPicPr>
        <p:blipFill>
          <a:blip r:embed="rId4"/>
          <a:stretch>
            <a:fillRect/>
          </a:stretch>
        </p:blipFill>
        <p:spPr>
          <a:xfrm>
            <a:off x="217650" y="4301669"/>
            <a:ext cx="3367888" cy="2552731"/>
          </a:xfrm>
          <a:prstGeom prst="rect">
            <a:avLst/>
          </a:prstGeom>
        </p:spPr>
      </p:pic>
      <p:pic>
        <p:nvPicPr>
          <p:cNvPr id="9" name="Picture 8">
            <a:extLst>
              <a:ext uri="{FF2B5EF4-FFF2-40B4-BE49-F238E27FC236}">
                <a16:creationId xmlns:a16="http://schemas.microsoft.com/office/drawing/2014/main" id="{B06A054A-7518-8962-9022-C44C91E1C0AA}"/>
              </a:ext>
            </a:extLst>
          </p:cNvPr>
          <p:cNvPicPr>
            <a:picLocks noChangeAspect="1"/>
          </p:cNvPicPr>
          <p:nvPr/>
        </p:nvPicPr>
        <p:blipFill>
          <a:blip r:embed="rId5"/>
          <a:stretch>
            <a:fillRect/>
          </a:stretch>
        </p:blipFill>
        <p:spPr>
          <a:xfrm>
            <a:off x="3478855" y="2507646"/>
            <a:ext cx="3830294" cy="2490479"/>
          </a:xfrm>
          <a:prstGeom prst="rect">
            <a:avLst/>
          </a:prstGeom>
        </p:spPr>
      </p:pic>
      <p:pic>
        <p:nvPicPr>
          <p:cNvPr id="11" name="Picture 10">
            <a:extLst>
              <a:ext uri="{FF2B5EF4-FFF2-40B4-BE49-F238E27FC236}">
                <a16:creationId xmlns:a16="http://schemas.microsoft.com/office/drawing/2014/main" id="{DA0B8094-039C-5CED-05D7-7B8D374847D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703"/>
          <a:stretch/>
        </p:blipFill>
        <p:spPr>
          <a:xfrm>
            <a:off x="7253039" y="1994594"/>
            <a:ext cx="4805563" cy="3734321"/>
          </a:xfrm>
          <a:prstGeom prst="rect">
            <a:avLst/>
          </a:prstGeom>
        </p:spPr>
      </p:pic>
      <p:sp>
        <p:nvSpPr>
          <p:cNvPr id="12" name="Rectangle 11">
            <a:extLst>
              <a:ext uri="{FF2B5EF4-FFF2-40B4-BE49-F238E27FC236}">
                <a16:creationId xmlns:a16="http://schemas.microsoft.com/office/drawing/2014/main" id="{64689940-E88B-F1AF-E2DB-199AE67A73E2}"/>
              </a:ext>
            </a:extLst>
          </p:cNvPr>
          <p:cNvSpPr/>
          <p:nvPr/>
        </p:nvSpPr>
        <p:spPr>
          <a:xfrm>
            <a:off x="903850" y="2196866"/>
            <a:ext cx="172355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2007</a:t>
            </a:r>
          </a:p>
        </p:txBody>
      </p:sp>
      <p:sp>
        <p:nvSpPr>
          <p:cNvPr id="13" name="Rectangle 12">
            <a:extLst>
              <a:ext uri="{FF2B5EF4-FFF2-40B4-BE49-F238E27FC236}">
                <a16:creationId xmlns:a16="http://schemas.microsoft.com/office/drawing/2014/main" id="{2F31D27F-37AF-1237-5472-878AC9568BDA}"/>
              </a:ext>
            </a:extLst>
          </p:cNvPr>
          <p:cNvSpPr/>
          <p:nvPr/>
        </p:nvSpPr>
        <p:spPr>
          <a:xfrm>
            <a:off x="900764" y="4992015"/>
            <a:ext cx="172355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2010</a:t>
            </a:r>
          </a:p>
        </p:txBody>
      </p:sp>
      <p:sp>
        <p:nvSpPr>
          <p:cNvPr id="14" name="Equals 13">
            <a:extLst>
              <a:ext uri="{FF2B5EF4-FFF2-40B4-BE49-F238E27FC236}">
                <a16:creationId xmlns:a16="http://schemas.microsoft.com/office/drawing/2014/main" id="{5DF76E6C-DE4C-A1B2-F7C2-39C7E647F653}"/>
              </a:ext>
            </a:extLst>
          </p:cNvPr>
          <p:cNvSpPr/>
          <p:nvPr/>
        </p:nvSpPr>
        <p:spPr>
          <a:xfrm rot="5400000">
            <a:off x="1491679" y="3994997"/>
            <a:ext cx="546652" cy="280169"/>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ectangle 14">
            <a:extLst>
              <a:ext uri="{FF2B5EF4-FFF2-40B4-BE49-F238E27FC236}">
                <a16:creationId xmlns:a16="http://schemas.microsoft.com/office/drawing/2014/main" id="{D9339B27-B59D-1B1B-A064-EE5B2D017531}"/>
              </a:ext>
            </a:extLst>
          </p:cNvPr>
          <p:cNvSpPr/>
          <p:nvPr/>
        </p:nvSpPr>
        <p:spPr>
          <a:xfrm>
            <a:off x="5074162" y="2044626"/>
            <a:ext cx="172355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2015</a:t>
            </a:r>
          </a:p>
        </p:txBody>
      </p:sp>
      <p:sp>
        <p:nvSpPr>
          <p:cNvPr id="3" name="Rectangle 2">
            <a:extLst>
              <a:ext uri="{FF2B5EF4-FFF2-40B4-BE49-F238E27FC236}">
                <a16:creationId xmlns:a16="http://schemas.microsoft.com/office/drawing/2014/main" id="{49A1A7C1-5530-2E7D-68B9-B2551C04CA03}"/>
              </a:ext>
            </a:extLst>
          </p:cNvPr>
          <p:cNvSpPr/>
          <p:nvPr/>
        </p:nvSpPr>
        <p:spPr>
          <a:xfrm>
            <a:off x="8794045" y="5728915"/>
            <a:ext cx="1723550"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2022</a:t>
            </a:r>
          </a:p>
        </p:txBody>
      </p:sp>
    </p:spTree>
    <p:extLst>
      <p:ext uri="{BB962C8B-B14F-4D97-AF65-F5344CB8AC3E}">
        <p14:creationId xmlns:p14="http://schemas.microsoft.com/office/powerpoint/2010/main" val="1624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5" ma:contentTypeDescription="Create a new document." ma:contentTypeScope="" ma:versionID="253f81baf9dbeeb19c3962fd02be5c00">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6fed9c7c03c97ba4c9dbb438d9c3bb9b"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59294BF-EB92-4510-9136-AF2935B22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CC366A-F559-489E-98D4-A21DE3DFE67A}">
  <ds:schemaRefs>
    <ds:schemaRef ds:uri="http://schemas.microsoft.com/sharepoint/v3/contenttype/forms"/>
  </ds:schemaRefs>
</ds:datastoreItem>
</file>

<file path=customXml/itemProps3.xml><?xml version="1.0" encoding="utf-8"?>
<ds:datastoreItem xmlns:ds="http://schemas.openxmlformats.org/officeDocument/2006/customXml" ds:itemID="{C999618D-7632-4D9C-92F1-EE0E7B3552B4}">
  <ds:schemaRefs>
    <ds:schemaRef ds:uri="http://purl.org/dc/elements/1.1/"/>
    <ds:schemaRef ds:uri="http://purl.org/dc/terms/"/>
    <ds:schemaRef ds:uri="http://schemas.microsoft.com/office/2006/metadata/properties"/>
    <ds:schemaRef ds:uri="http://www.w3.org/XML/1998/namespace"/>
    <ds:schemaRef ds:uri="a9d8bbac-cce3-475c-b9fe-65ecbcec7edd"/>
    <ds:schemaRef ds:uri="http://purl.org/dc/dcmitype/"/>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EMCREG-Emed-19-Gray</Template>
  <TotalTime>192</TotalTime>
  <Words>939</Words>
  <Application>Microsoft Macintosh PowerPoint</Application>
  <PresentationFormat>Widescreen</PresentationFormat>
  <Paragraphs>124</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AkzidenzGroteskBE-Light</vt:lpstr>
      <vt:lpstr>Arial</vt:lpstr>
      <vt:lpstr>Calibri</vt:lpstr>
      <vt:lpstr>Century Gothic</vt:lpstr>
      <vt:lpstr>Trebuchet MS</vt:lpstr>
      <vt:lpstr>EMCREG-MedEd Dual</vt:lpstr>
      <vt:lpstr>Implementation of the 2022 AHA/ASA Guideline for the Management of Patients with Spontaneous Intracerebral Hemorrhage – Are You Doing Enough? </vt:lpstr>
      <vt:lpstr>PowerPoint Presentation</vt:lpstr>
      <vt:lpstr>Disclaimer</vt:lpstr>
      <vt:lpstr>Spontaneous Intracerebral Hemorrhage</vt:lpstr>
      <vt:lpstr>Mortality Hasn’t Changed in Years</vt:lpstr>
      <vt:lpstr>Use of Anticoagulants</vt:lpstr>
      <vt:lpstr>Predictors of Poor Outcome in ICH</vt:lpstr>
      <vt:lpstr>Blood Pressure and Outcome</vt:lpstr>
      <vt:lpstr>The Pressure Question – Are We Doing Enough?</vt:lpstr>
      <vt:lpstr>The Pressure Question – Are We Doing Enough?</vt:lpstr>
      <vt:lpstr>PowerPoint Presentation</vt:lpstr>
      <vt:lpstr>Missed Targets in ICH, Even with Guidelines</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2022 AHA/ASA Guideline for the Management of Patients with Spontaneous Intracerebral Hemorrhage – Are You Doing Enough? </dc:title>
  <dc:subject/>
  <dc:creator>MedEd On The Go</dc:creator>
  <cp:keywords/>
  <dc:description/>
  <cp:lastModifiedBy>Olivia Marshall</cp:lastModifiedBy>
  <cp:revision>22</cp:revision>
  <dcterms:created xsi:type="dcterms:W3CDTF">2019-10-04T13:20:51Z</dcterms:created>
  <dcterms:modified xsi:type="dcterms:W3CDTF">2024-02-27T03:19:59Z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