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2"/>
  </p:notesMasterIdLst>
  <p:sldIdLst>
    <p:sldId id="256" r:id="rId5"/>
    <p:sldId id="2147478238" r:id="rId6"/>
    <p:sldId id="2147478237" r:id="rId7"/>
    <p:sldId id="2147478179" r:id="rId8"/>
    <p:sldId id="2147478176" r:id="rId9"/>
    <p:sldId id="310" r:id="rId10"/>
    <p:sldId id="514" r:id="rId11"/>
    <p:sldId id="2147478191" r:id="rId12"/>
    <p:sldId id="528" r:id="rId13"/>
    <p:sldId id="666" r:id="rId14"/>
    <p:sldId id="526" r:id="rId15"/>
    <p:sldId id="527" r:id="rId16"/>
    <p:sldId id="525" r:id="rId17"/>
    <p:sldId id="2147478182" r:id="rId18"/>
    <p:sldId id="2147478183" r:id="rId19"/>
    <p:sldId id="2147478181" r:id="rId20"/>
    <p:sldId id="2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A65102-597A-C4D6-4A5A-EC0FC2E22EFC}" name="Susan Diaz" initials="SD" userId="S::sdiaz@ushealthconnect.com::0160f941-b42d-4e94-b274-ad4158d91f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2" autoAdjust="0"/>
    <p:restoredTop sz="87047" autoAdjust="0"/>
  </p:normalViewPr>
  <p:slideViewPr>
    <p:cSldViewPr snapToGrid="0">
      <p:cViewPr varScale="1">
        <p:scale>
          <a:sx n="108" d="100"/>
          <a:sy n="108" d="100"/>
        </p:scale>
        <p:origin x="11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4EC45-5AE9-48AE-9B31-2E1D701BD40D}" type="datetimeFigureOut">
              <a:rPr lang="en-US" smtClean="0"/>
              <a:t>2/26/24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96533-2590-4445-88A2-C0FA051E18F8}" type="slidenum">
              <a:rPr lang="en-US" smtClean="0"/>
              <a:t>‹#›</a:t>
            </a:fld>
            <a:endParaRPr lang="en-US"/>
          </a:p>
        </p:txBody>
      </p:sp>
    </p:spTree>
    <p:extLst>
      <p:ext uri="{BB962C8B-B14F-4D97-AF65-F5344CB8AC3E}">
        <p14:creationId xmlns:p14="http://schemas.microsoft.com/office/powerpoint/2010/main" val="2308044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196533-2590-4445-88A2-C0FA051E18F8}" type="slidenum">
              <a:rPr lang="en-US" smtClean="0"/>
              <a:t>1</a:t>
            </a:fld>
            <a:endParaRPr lang="en-US"/>
          </a:p>
        </p:txBody>
      </p:sp>
    </p:spTree>
    <p:extLst>
      <p:ext uri="{BB962C8B-B14F-4D97-AF65-F5344CB8AC3E}">
        <p14:creationId xmlns:p14="http://schemas.microsoft.com/office/powerpoint/2010/main" val="427374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3FDF2CD3-A7BF-4256-8161-03A2B1ACA45E}" type="slidenum">
              <a:rPr lang="en-US">
                <a:solidFill>
                  <a:prstClr val="black"/>
                </a:solidFill>
                <a:latin typeface="Calibri" panose="020F0502020204030204"/>
              </a:rPr>
              <a:pPr defTabSz="931774">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89047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FDF2CD3-A7BF-4256-8161-03A2B1ACA45E}" type="slidenum">
              <a:rPr lang="en-US" smtClean="0"/>
              <a:t>9</a:t>
            </a:fld>
            <a:endParaRPr lang="en-US" dirty="0"/>
          </a:p>
        </p:txBody>
      </p:sp>
    </p:spTree>
    <p:extLst>
      <p:ext uri="{BB962C8B-B14F-4D97-AF65-F5344CB8AC3E}">
        <p14:creationId xmlns:p14="http://schemas.microsoft.com/office/powerpoint/2010/main" val="4252169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FDF2CD3-A7BF-4256-8161-03A2B1ACA45E}" type="slidenum">
              <a:rPr lang="en-US" smtClean="0"/>
              <a:t>11</a:t>
            </a:fld>
            <a:endParaRPr lang="en-US" dirty="0"/>
          </a:p>
        </p:txBody>
      </p:sp>
    </p:spTree>
    <p:extLst>
      <p:ext uri="{BB962C8B-B14F-4D97-AF65-F5344CB8AC3E}">
        <p14:creationId xmlns:p14="http://schemas.microsoft.com/office/powerpoint/2010/main" val="2846072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F2CD3-A7BF-4256-8161-03A2B1ACA45E}" type="slidenum">
              <a:rPr lang="en-US" smtClean="0"/>
              <a:t>12</a:t>
            </a:fld>
            <a:endParaRPr lang="en-US" dirty="0"/>
          </a:p>
        </p:txBody>
      </p:sp>
    </p:spTree>
    <p:extLst>
      <p:ext uri="{BB962C8B-B14F-4D97-AF65-F5344CB8AC3E}">
        <p14:creationId xmlns:p14="http://schemas.microsoft.com/office/powerpoint/2010/main" val="4279441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687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2" name="Group 1">
            <a:extLst>
              <a:ext uri="{FF2B5EF4-FFF2-40B4-BE49-F238E27FC236}">
                <a16:creationId xmlns:a16="http://schemas.microsoft.com/office/drawing/2014/main" id="{52B88683-F4CA-439F-8BE8-ED2F20FC2E60}"/>
              </a:ext>
            </a:extLst>
          </p:cNvPr>
          <p:cNvGrpSpPr/>
          <p:nvPr userDrawn="1"/>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98D7BE7B-D2B3-48B4-96E3-689D1AC137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039712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0394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86101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Tree>
    <p:extLst>
      <p:ext uri="{BB962C8B-B14F-4D97-AF65-F5344CB8AC3E}">
        <p14:creationId xmlns:p14="http://schemas.microsoft.com/office/powerpoint/2010/main" val="11699526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Tree>
    <p:extLst>
      <p:ext uri="{BB962C8B-B14F-4D97-AF65-F5344CB8AC3E}">
        <p14:creationId xmlns:p14="http://schemas.microsoft.com/office/powerpoint/2010/main" val="263147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Tree>
    <p:extLst>
      <p:ext uri="{BB962C8B-B14F-4D97-AF65-F5344CB8AC3E}">
        <p14:creationId xmlns:p14="http://schemas.microsoft.com/office/powerpoint/2010/main" val="37781083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82145" y="1307508"/>
            <a:ext cx="11716265" cy="4869456"/>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47074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Tree>
    <p:extLst>
      <p:ext uri="{BB962C8B-B14F-4D97-AF65-F5344CB8AC3E}">
        <p14:creationId xmlns:p14="http://schemas.microsoft.com/office/powerpoint/2010/main" val="726034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Tree>
    <p:extLst>
      <p:ext uri="{BB962C8B-B14F-4D97-AF65-F5344CB8AC3E}">
        <p14:creationId xmlns:p14="http://schemas.microsoft.com/office/powerpoint/2010/main" val="33270742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Tree>
    <p:extLst>
      <p:ext uri="{BB962C8B-B14F-4D97-AF65-F5344CB8AC3E}">
        <p14:creationId xmlns:p14="http://schemas.microsoft.com/office/powerpoint/2010/main" val="25378633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Tree>
    <p:extLst>
      <p:ext uri="{BB962C8B-B14F-4D97-AF65-F5344CB8AC3E}">
        <p14:creationId xmlns:p14="http://schemas.microsoft.com/office/powerpoint/2010/main" val="138838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8" name="Group 7">
            <a:extLst>
              <a:ext uri="{FF2B5EF4-FFF2-40B4-BE49-F238E27FC236}">
                <a16:creationId xmlns:a16="http://schemas.microsoft.com/office/drawing/2014/main" id="{089A264A-AC5B-4283-916B-BEA290A0B0D0}"/>
              </a:ext>
            </a:extLst>
          </p:cNvPr>
          <p:cNvGrpSpPr/>
          <p:nvPr userDrawn="1"/>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2263806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Tree>
    <p:extLst>
      <p:ext uri="{BB962C8B-B14F-4D97-AF65-F5344CB8AC3E}">
        <p14:creationId xmlns:p14="http://schemas.microsoft.com/office/powerpoint/2010/main" val="35686016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Tree>
    <p:extLst>
      <p:ext uri="{BB962C8B-B14F-4D97-AF65-F5344CB8AC3E}">
        <p14:creationId xmlns:p14="http://schemas.microsoft.com/office/powerpoint/2010/main" val="33844218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1826" y="1369498"/>
            <a:ext cx="11722443"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201826" y="3849173"/>
            <a:ext cx="11722443" cy="1655762"/>
          </a:xfr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9142835"/>
      </p:ext>
    </p:extLst>
  </p:cSld>
  <p:clrMapOvr>
    <a:masterClrMapping/>
  </p:clrMapOvr>
  <p:extLst>
    <p:ext uri="{DCECCB84-F9BA-43D5-87BE-67443E8EF086}">
      <p15:sldGuideLst xmlns:p15="http://schemas.microsoft.com/office/powerpoint/2012/main">
        <p15:guide id="1" orient="horz" pos="412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Tree>
    <p:extLst>
      <p:ext uri="{BB962C8B-B14F-4D97-AF65-F5344CB8AC3E}">
        <p14:creationId xmlns:p14="http://schemas.microsoft.com/office/powerpoint/2010/main" val="1119716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Tree>
    <p:extLst>
      <p:ext uri="{BB962C8B-B14F-4D97-AF65-F5344CB8AC3E}">
        <p14:creationId xmlns:p14="http://schemas.microsoft.com/office/powerpoint/2010/main" val="31975153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82145" y="1307508"/>
            <a:ext cx="11716265" cy="4869456"/>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24513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userDrawn="1"/>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64614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56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598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22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7412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7442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3057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9BEF74D-8D28-4131-8F45-3779D7055172}"/>
              </a:ext>
            </a:extLst>
          </p:cNvPr>
          <p:cNvPicPr>
            <a:picLocks noChangeAspect="1"/>
          </p:cNvPicPr>
          <p:nvPr userDrawn="1"/>
        </p:nvPicPr>
        <p:blipFill rotWithShape="1">
          <a:blip r:embed="rId27">
            <a:extLst>
              <a:ext uri="{BEBA8EAE-BF5A-486C-A8C5-ECC9F3942E4B}">
                <a14:imgProps xmlns:a14="http://schemas.microsoft.com/office/drawing/2010/main">
                  <a14:imgLayer r:embed="rId28">
                    <a14:imgEffect>
                      <a14:sharpenSoften amount="-100000"/>
                    </a14:imgEffect>
                  </a14:imgLayer>
                </a14:imgProps>
              </a:ext>
              <a:ext uri="{28A0092B-C50C-407E-A947-70E740481C1C}">
                <a14:useLocalDpi xmlns:a14="http://schemas.microsoft.com/office/drawing/2010/main" val="0"/>
              </a:ext>
            </a:extLst>
          </a:blip>
          <a:srcRect b="89063"/>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06052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Lst>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8.png"/><Relationship Id="rId7" Type="http://schemas.openxmlformats.org/officeDocument/2006/relationships/hyperlink" Target="http://www.mededonthego.com/"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1100" TargetMode="External"/><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81D58-878D-C3DF-707B-CE5ED9B7964E}"/>
              </a:ext>
            </a:extLst>
          </p:cNvPr>
          <p:cNvSpPr>
            <a:spLocks noGrp="1"/>
          </p:cNvSpPr>
          <p:nvPr>
            <p:ph type="title"/>
          </p:nvPr>
        </p:nvSpPr>
        <p:spPr>
          <a:xfrm>
            <a:off x="609601" y="1709739"/>
            <a:ext cx="10515600" cy="2173892"/>
          </a:xfrm>
        </p:spPr>
        <p:txBody>
          <a:bodyPr>
            <a:noAutofit/>
          </a:bodyPr>
          <a:lstStyle/>
          <a:p>
            <a:r>
              <a:rPr lang="en-US" dirty="0"/>
              <a:t>Emerging Data in the Management of Intracranial Hemorrhage in the </a:t>
            </a:r>
            <a:br>
              <a:rPr lang="en-US" dirty="0"/>
            </a:br>
            <a:r>
              <a:rPr lang="en-US" dirty="0"/>
              <a:t>Anticoagulated Patient</a:t>
            </a:r>
            <a:endParaRPr lang="en-US" i="1" dirty="0"/>
          </a:p>
        </p:txBody>
      </p:sp>
      <p:sp>
        <p:nvSpPr>
          <p:cNvPr id="3" name="Text Placeholder 2">
            <a:extLst>
              <a:ext uri="{FF2B5EF4-FFF2-40B4-BE49-F238E27FC236}">
                <a16:creationId xmlns:a16="http://schemas.microsoft.com/office/drawing/2014/main" id="{A9B7704F-7545-D056-6EB1-EE9B61C1F52E}"/>
              </a:ext>
            </a:extLst>
          </p:cNvPr>
          <p:cNvSpPr>
            <a:spLocks noGrp="1"/>
          </p:cNvSpPr>
          <p:nvPr>
            <p:ph type="body" idx="1"/>
          </p:nvPr>
        </p:nvSpPr>
        <p:spPr>
          <a:xfrm>
            <a:off x="609601" y="4265442"/>
            <a:ext cx="10515600" cy="2060002"/>
          </a:xfrm>
        </p:spPr>
        <p:txBody>
          <a:bodyPr>
            <a:noAutofit/>
          </a:bodyPr>
          <a:lstStyle/>
          <a:p>
            <a:r>
              <a:rPr lang="en-US" sz="2000" dirty="0"/>
              <a:t>Stuart J. Connolly, MD, FRCPC</a:t>
            </a:r>
          </a:p>
          <a:p>
            <a:r>
              <a:rPr lang="en-US" sz="2000" dirty="0"/>
              <a:t>Professor Emeritus, McMaster University</a:t>
            </a:r>
          </a:p>
          <a:p>
            <a:r>
              <a:rPr lang="en-US" sz="2000" dirty="0"/>
              <a:t>Senior Scientist, Population Health Research Institute</a:t>
            </a:r>
          </a:p>
          <a:p>
            <a:r>
              <a:rPr lang="en-US" sz="2000" dirty="0"/>
              <a:t>Hamilton, Ontario, Canada</a:t>
            </a:r>
          </a:p>
          <a:p>
            <a:endParaRPr lang="en-US" sz="2000" dirty="0"/>
          </a:p>
          <a:p>
            <a:r>
              <a:rPr lang="en-US" sz="2000" i="1" dirty="0"/>
              <a:t>On behalf of the ANNEXa-I Steering Committee and Investigators</a:t>
            </a:r>
            <a:endParaRPr lang="en-CA" sz="2000" i="1" dirty="0"/>
          </a:p>
        </p:txBody>
      </p:sp>
    </p:spTree>
    <p:extLst>
      <p:ext uri="{BB962C8B-B14F-4D97-AF65-F5344CB8AC3E}">
        <p14:creationId xmlns:p14="http://schemas.microsoft.com/office/powerpoint/2010/main" val="103553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6F1B3CE-BE05-8D4E-910A-B1782BE47FAC}"/>
              </a:ext>
            </a:extLst>
          </p:cNvPr>
          <p:cNvSpPr>
            <a:spLocks noGrp="1"/>
          </p:cNvSpPr>
          <p:nvPr>
            <p:ph type="title"/>
          </p:nvPr>
        </p:nvSpPr>
        <p:spPr/>
        <p:txBody>
          <a:bodyPr>
            <a:normAutofit/>
          </a:bodyPr>
          <a:lstStyle/>
          <a:p>
            <a:r>
              <a:rPr lang="en-US" dirty="0"/>
              <a:t>Reduction in Median Anti-</a:t>
            </a:r>
            <a:r>
              <a:rPr lang="en-US" dirty="0" err="1"/>
              <a:t>FXa</a:t>
            </a:r>
            <a:r>
              <a:rPr lang="en-US" dirty="0"/>
              <a:t> Activity from Baseline to Nadir at 2 Hours</a:t>
            </a:r>
          </a:p>
        </p:txBody>
      </p:sp>
      <p:sp>
        <p:nvSpPr>
          <p:cNvPr id="16" name="TextBox 15">
            <a:extLst>
              <a:ext uri="{FF2B5EF4-FFF2-40B4-BE49-F238E27FC236}">
                <a16:creationId xmlns:a16="http://schemas.microsoft.com/office/drawing/2014/main" id="{371904FB-1002-61DF-7B03-E1B812AD599F}"/>
              </a:ext>
            </a:extLst>
          </p:cNvPr>
          <p:cNvSpPr txBox="1"/>
          <p:nvPr/>
        </p:nvSpPr>
        <p:spPr>
          <a:xfrm>
            <a:off x="3741164" y="2549256"/>
            <a:ext cx="1284326" cy="369332"/>
          </a:xfrm>
          <a:prstGeom prst="rect">
            <a:avLst/>
          </a:prstGeom>
          <a:noFill/>
        </p:spPr>
        <p:txBody>
          <a:bodyPr wrap="none" rtlCol="0">
            <a:spAutoFit/>
          </a:bodyPr>
          <a:lstStyle/>
          <a:p>
            <a:r>
              <a:rPr lang="en-US" dirty="0"/>
              <a:t>Andexanet</a:t>
            </a:r>
            <a:endParaRPr lang="en-CA" dirty="0"/>
          </a:p>
        </p:txBody>
      </p:sp>
      <p:sp>
        <p:nvSpPr>
          <p:cNvPr id="17" name="TextBox 16">
            <a:extLst>
              <a:ext uri="{FF2B5EF4-FFF2-40B4-BE49-F238E27FC236}">
                <a16:creationId xmlns:a16="http://schemas.microsoft.com/office/drawing/2014/main" id="{612213DD-6598-8CE6-00D3-FA4D6151F218}"/>
              </a:ext>
            </a:extLst>
          </p:cNvPr>
          <p:cNvSpPr txBox="1"/>
          <p:nvPr/>
        </p:nvSpPr>
        <p:spPr>
          <a:xfrm>
            <a:off x="3797146" y="1542743"/>
            <a:ext cx="1287532" cy="369332"/>
          </a:xfrm>
          <a:prstGeom prst="rect">
            <a:avLst/>
          </a:prstGeom>
          <a:noFill/>
        </p:spPr>
        <p:txBody>
          <a:bodyPr wrap="none" rtlCol="0">
            <a:spAutoFit/>
          </a:bodyPr>
          <a:lstStyle/>
          <a:p>
            <a:r>
              <a:rPr lang="en-US" dirty="0"/>
              <a:t>Usual Care</a:t>
            </a:r>
            <a:endParaRPr lang="en-CA" dirty="0"/>
          </a:p>
        </p:txBody>
      </p:sp>
      <p:pic>
        <p:nvPicPr>
          <p:cNvPr id="12" name="Picture 11">
            <a:extLst>
              <a:ext uri="{FF2B5EF4-FFF2-40B4-BE49-F238E27FC236}">
                <a16:creationId xmlns:a16="http://schemas.microsoft.com/office/drawing/2014/main" id="{577C2BAF-2079-C7E7-838F-2752D6803261}"/>
              </a:ext>
            </a:extLst>
          </p:cNvPr>
          <p:cNvPicPr>
            <a:picLocks noChangeAspect="1"/>
          </p:cNvPicPr>
          <p:nvPr/>
        </p:nvPicPr>
        <p:blipFill>
          <a:blip r:embed="rId2"/>
          <a:stretch>
            <a:fillRect/>
          </a:stretch>
        </p:blipFill>
        <p:spPr>
          <a:xfrm>
            <a:off x="1891374" y="1223835"/>
            <a:ext cx="7139774" cy="4022725"/>
          </a:xfrm>
          <a:prstGeom prst="rect">
            <a:avLst/>
          </a:prstGeom>
        </p:spPr>
      </p:pic>
      <p:sp>
        <p:nvSpPr>
          <p:cNvPr id="4" name="TextBox 3">
            <a:extLst>
              <a:ext uri="{FF2B5EF4-FFF2-40B4-BE49-F238E27FC236}">
                <a16:creationId xmlns:a16="http://schemas.microsoft.com/office/drawing/2014/main" id="{A95A3304-A8BC-6D27-743D-E0780ABC3FB5}"/>
              </a:ext>
            </a:extLst>
          </p:cNvPr>
          <p:cNvSpPr txBox="1"/>
          <p:nvPr/>
        </p:nvSpPr>
        <p:spPr>
          <a:xfrm>
            <a:off x="6814291" y="3719762"/>
            <a:ext cx="1718932" cy="369332"/>
          </a:xfrm>
          <a:prstGeom prst="rect">
            <a:avLst/>
          </a:prstGeom>
          <a:noFill/>
        </p:spPr>
        <p:txBody>
          <a:bodyPr wrap="none" rtlCol="0">
            <a:spAutoFit/>
          </a:bodyPr>
          <a:lstStyle/>
          <a:p>
            <a:r>
              <a:rPr lang="en-US" dirty="0"/>
              <a:t>94.4% reduction</a:t>
            </a:r>
            <a:endParaRPr lang="en-CA" dirty="0"/>
          </a:p>
        </p:txBody>
      </p:sp>
      <p:sp>
        <p:nvSpPr>
          <p:cNvPr id="7" name="TextBox 6">
            <a:extLst>
              <a:ext uri="{FF2B5EF4-FFF2-40B4-BE49-F238E27FC236}">
                <a16:creationId xmlns:a16="http://schemas.microsoft.com/office/drawing/2014/main" id="{61172EA0-0EA9-4EB9-3F65-2B27114A3040}"/>
              </a:ext>
            </a:extLst>
          </p:cNvPr>
          <p:cNvSpPr txBox="1"/>
          <p:nvPr/>
        </p:nvSpPr>
        <p:spPr>
          <a:xfrm>
            <a:off x="6814291" y="2695327"/>
            <a:ext cx="1718932" cy="369332"/>
          </a:xfrm>
          <a:prstGeom prst="rect">
            <a:avLst/>
          </a:prstGeom>
          <a:noFill/>
        </p:spPr>
        <p:txBody>
          <a:bodyPr wrap="none" rtlCol="0">
            <a:spAutoFit/>
          </a:bodyPr>
          <a:lstStyle/>
          <a:p>
            <a:r>
              <a:rPr lang="en-US" dirty="0"/>
              <a:t>23.5% reduction</a:t>
            </a:r>
            <a:endParaRPr lang="en-CA" dirty="0"/>
          </a:p>
        </p:txBody>
      </p:sp>
      <p:sp>
        <p:nvSpPr>
          <p:cNvPr id="13" name="TextBox 12">
            <a:extLst>
              <a:ext uri="{FF2B5EF4-FFF2-40B4-BE49-F238E27FC236}">
                <a16:creationId xmlns:a16="http://schemas.microsoft.com/office/drawing/2014/main" id="{4586BB8A-72FB-50C4-E91D-765D575F5B24}"/>
              </a:ext>
            </a:extLst>
          </p:cNvPr>
          <p:cNvSpPr txBox="1"/>
          <p:nvPr/>
        </p:nvSpPr>
        <p:spPr>
          <a:xfrm>
            <a:off x="2436085" y="1391712"/>
            <a:ext cx="506934" cy="3046988"/>
          </a:xfrm>
          <a:prstGeom prst="rect">
            <a:avLst/>
          </a:prstGeom>
          <a:solidFill>
            <a:schemeClr val="bg1"/>
          </a:solidFill>
        </p:spPr>
        <p:txBody>
          <a:bodyPr wrap="none" rtlCol="0">
            <a:spAutoFit/>
          </a:bodyPr>
          <a:lstStyle/>
          <a:p>
            <a:pPr algn="r"/>
            <a:r>
              <a:rPr lang="en-US" sz="1600" dirty="0"/>
              <a:t>250</a:t>
            </a:r>
          </a:p>
          <a:p>
            <a:pPr algn="r"/>
            <a:endParaRPr lang="en-US" sz="2000" dirty="0"/>
          </a:p>
          <a:p>
            <a:pPr algn="r"/>
            <a:r>
              <a:rPr lang="en-US" sz="1600" dirty="0"/>
              <a:t>200</a:t>
            </a:r>
          </a:p>
          <a:p>
            <a:pPr algn="r"/>
            <a:endParaRPr lang="en-US" sz="2000" dirty="0"/>
          </a:p>
          <a:p>
            <a:pPr algn="r"/>
            <a:r>
              <a:rPr lang="en-US" sz="1600" dirty="0"/>
              <a:t>150</a:t>
            </a:r>
          </a:p>
          <a:p>
            <a:pPr algn="r"/>
            <a:endParaRPr lang="en-US" sz="2000" dirty="0"/>
          </a:p>
          <a:p>
            <a:pPr algn="r"/>
            <a:r>
              <a:rPr lang="en-US" sz="1600" dirty="0"/>
              <a:t>100</a:t>
            </a:r>
          </a:p>
          <a:p>
            <a:pPr algn="r"/>
            <a:endParaRPr lang="en-US" dirty="0"/>
          </a:p>
          <a:p>
            <a:pPr algn="r"/>
            <a:r>
              <a:rPr lang="en-US" sz="1600" dirty="0"/>
              <a:t>50</a:t>
            </a:r>
          </a:p>
          <a:p>
            <a:pPr algn="r"/>
            <a:endParaRPr lang="en-US" dirty="0"/>
          </a:p>
          <a:p>
            <a:pPr algn="r"/>
            <a:r>
              <a:rPr lang="en-US" sz="1600" dirty="0"/>
              <a:t>0</a:t>
            </a:r>
          </a:p>
        </p:txBody>
      </p:sp>
      <p:sp>
        <p:nvSpPr>
          <p:cNvPr id="18" name="TextBox 17">
            <a:extLst>
              <a:ext uri="{FF2B5EF4-FFF2-40B4-BE49-F238E27FC236}">
                <a16:creationId xmlns:a16="http://schemas.microsoft.com/office/drawing/2014/main" id="{5E90992A-62E7-6582-F509-A62CBB3586BE}"/>
              </a:ext>
            </a:extLst>
          </p:cNvPr>
          <p:cNvSpPr txBox="1"/>
          <p:nvPr/>
        </p:nvSpPr>
        <p:spPr>
          <a:xfrm rot="16200000">
            <a:off x="1146149" y="2769124"/>
            <a:ext cx="2241319" cy="338554"/>
          </a:xfrm>
          <a:prstGeom prst="rect">
            <a:avLst/>
          </a:prstGeom>
          <a:solidFill>
            <a:schemeClr val="bg1"/>
          </a:solidFill>
        </p:spPr>
        <p:txBody>
          <a:bodyPr wrap="none" rtlCol="0">
            <a:spAutoFit/>
          </a:bodyPr>
          <a:lstStyle/>
          <a:p>
            <a:pPr algn="r"/>
            <a:r>
              <a:rPr lang="en-US" sz="1600" dirty="0">
                <a:solidFill>
                  <a:schemeClr val="tx1">
                    <a:lumMod val="95000"/>
                    <a:lumOff val="5000"/>
                  </a:schemeClr>
                </a:solidFill>
              </a:rPr>
              <a:t>Anti-FXa activity (ng/mL)</a:t>
            </a:r>
          </a:p>
        </p:txBody>
      </p:sp>
      <p:sp>
        <p:nvSpPr>
          <p:cNvPr id="19" name="TextBox 18">
            <a:extLst>
              <a:ext uri="{FF2B5EF4-FFF2-40B4-BE49-F238E27FC236}">
                <a16:creationId xmlns:a16="http://schemas.microsoft.com/office/drawing/2014/main" id="{CD0F1F09-4917-3144-18D7-A2BC53D73BAE}"/>
              </a:ext>
            </a:extLst>
          </p:cNvPr>
          <p:cNvSpPr txBox="1"/>
          <p:nvPr/>
        </p:nvSpPr>
        <p:spPr>
          <a:xfrm>
            <a:off x="2535424" y="4412391"/>
            <a:ext cx="1284326" cy="351624"/>
          </a:xfrm>
          <a:prstGeom prst="rect">
            <a:avLst/>
          </a:prstGeom>
          <a:solidFill>
            <a:schemeClr val="bg1"/>
          </a:solidFill>
        </p:spPr>
        <p:txBody>
          <a:bodyPr wrap="square" rtlCol="0">
            <a:spAutoFit/>
          </a:bodyPr>
          <a:lstStyle/>
          <a:p>
            <a:pPr algn="ctr"/>
            <a:r>
              <a:rPr lang="en-US" sz="1600" dirty="0"/>
              <a:t>Baseline</a:t>
            </a:r>
          </a:p>
        </p:txBody>
      </p:sp>
      <p:sp>
        <p:nvSpPr>
          <p:cNvPr id="20" name="TextBox 19">
            <a:extLst>
              <a:ext uri="{FF2B5EF4-FFF2-40B4-BE49-F238E27FC236}">
                <a16:creationId xmlns:a16="http://schemas.microsoft.com/office/drawing/2014/main" id="{06CABE67-2543-9E91-78B5-C914A1995AB9}"/>
              </a:ext>
            </a:extLst>
          </p:cNvPr>
          <p:cNvSpPr txBox="1"/>
          <p:nvPr/>
        </p:nvSpPr>
        <p:spPr>
          <a:xfrm>
            <a:off x="5287201" y="4412391"/>
            <a:ext cx="1399765" cy="528350"/>
          </a:xfrm>
          <a:prstGeom prst="rect">
            <a:avLst/>
          </a:prstGeom>
          <a:solidFill>
            <a:schemeClr val="bg1"/>
          </a:solidFill>
        </p:spPr>
        <p:txBody>
          <a:bodyPr wrap="square" rtlCol="0">
            <a:spAutoFit/>
          </a:bodyPr>
          <a:lstStyle/>
          <a:p>
            <a:pPr algn="ctr">
              <a:lnSpc>
                <a:spcPts val="1700"/>
              </a:lnSpc>
            </a:pPr>
            <a:r>
              <a:rPr lang="en-US" sz="1600" dirty="0"/>
              <a:t>1 hr</a:t>
            </a:r>
          </a:p>
          <a:p>
            <a:pPr algn="ctr">
              <a:lnSpc>
                <a:spcPts val="1700"/>
              </a:lnSpc>
            </a:pPr>
            <a:r>
              <a:rPr lang="en-US" sz="1600" dirty="0"/>
              <a:t>Visit time</a:t>
            </a:r>
          </a:p>
        </p:txBody>
      </p:sp>
      <p:graphicFrame>
        <p:nvGraphicFramePr>
          <p:cNvPr id="3" name="Table 2">
            <a:extLst>
              <a:ext uri="{FF2B5EF4-FFF2-40B4-BE49-F238E27FC236}">
                <a16:creationId xmlns:a16="http://schemas.microsoft.com/office/drawing/2014/main" id="{47E0C2A9-CB4E-4021-09F4-533EC8821455}"/>
              </a:ext>
            </a:extLst>
          </p:cNvPr>
          <p:cNvGraphicFramePr>
            <a:graphicFrameLocks noGrp="1"/>
          </p:cNvGraphicFramePr>
          <p:nvPr>
            <p:extLst>
              <p:ext uri="{D42A27DB-BD31-4B8C-83A1-F6EECF244321}">
                <p14:modId xmlns:p14="http://schemas.microsoft.com/office/powerpoint/2010/main" val="1215326239"/>
              </p:ext>
            </p:extLst>
          </p:nvPr>
        </p:nvGraphicFramePr>
        <p:xfrm>
          <a:off x="964428" y="4978633"/>
          <a:ext cx="10034541" cy="1442812"/>
        </p:xfrm>
        <a:graphic>
          <a:graphicData uri="http://schemas.openxmlformats.org/drawingml/2006/table">
            <a:tbl>
              <a:tblPr>
                <a:tableStyleId>{5C22544A-7EE6-4342-B048-85BDC9FD1C3A}</a:tableStyleId>
              </a:tblPr>
              <a:tblGrid>
                <a:gridCol w="3047000">
                  <a:extLst>
                    <a:ext uri="{9D8B030D-6E8A-4147-A177-3AD203B41FA5}">
                      <a16:colId xmlns:a16="http://schemas.microsoft.com/office/drawing/2014/main" val="2827682999"/>
                    </a:ext>
                  </a:extLst>
                </a:gridCol>
                <a:gridCol w="1691640">
                  <a:extLst>
                    <a:ext uri="{9D8B030D-6E8A-4147-A177-3AD203B41FA5}">
                      <a16:colId xmlns:a16="http://schemas.microsoft.com/office/drawing/2014/main" val="3954630446"/>
                    </a:ext>
                  </a:extLst>
                </a:gridCol>
                <a:gridCol w="1501140">
                  <a:extLst>
                    <a:ext uri="{9D8B030D-6E8A-4147-A177-3AD203B41FA5}">
                      <a16:colId xmlns:a16="http://schemas.microsoft.com/office/drawing/2014/main" val="1687727550"/>
                    </a:ext>
                  </a:extLst>
                </a:gridCol>
                <a:gridCol w="3794761">
                  <a:extLst>
                    <a:ext uri="{9D8B030D-6E8A-4147-A177-3AD203B41FA5}">
                      <a16:colId xmlns:a16="http://schemas.microsoft.com/office/drawing/2014/main" val="1221930608"/>
                    </a:ext>
                  </a:extLst>
                </a:gridCol>
              </a:tblGrid>
              <a:tr h="360703">
                <a:tc>
                  <a:txBody>
                    <a:bodyPr/>
                    <a:lstStyle/>
                    <a:p>
                      <a:pPr marL="0" marR="0">
                        <a:lnSpc>
                          <a:spcPct val="107000"/>
                        </a:lnSpc>
                        <a:spcBef>
                          <a:spcPts val="400"/>
                        </a:spcBef>
                        <a:spcAft>
                          <a:spcPts val="400"/>
                        </a:spcAft>
                      </a:pPr>
                      <a:endParaRPr lang="en-CA" sz="1800" dirty="0">
                        <a:solidFill>
                          <a:schemeClr val="bg1"/>
                        </a:solidFill>
                        <a:effectLst/>
                        <a:latin typeface="+mn-lt"/>
                        <a:ea typeface="Times New Roman" panose="02020603050405020304" pitchFamily="18" charset="0"/>
                        <a:cs typeface="Times New Roman" panose="02020603050405020304" pitchFamily="18" charset="0"/>
                      </a:endParaRPr>
                    </a:p>
                  </a:txBody>
                  <a:tcPr marL="50800" marR="508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0" marR="0" algn="ctr">
                        <a:lnSpc>
                          <a:spcPct val="107000"/>
                        </a:lnSpc>
                        <a:spcBef>
                          <a:spcPts val="400"/>
                        </a:spcBef>
                        <a:spcAft>
                          <a:spcPts val="40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Andexanet</a:t>
                      </a:r>
                      <a:r>
                        <a:rPr lang="en-US" sz="18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800" baseline="30000" dirty="0">
                        <a:solidFill>
                          <a:schemeClr val="bg1"/>
                        </a:solidFill>
                        <a:effectLst/>
                        <a:latin typeface="+mn-lt"/>
                        <a:ea typeface="Times New Roman" panose="02020603050405020304" pitchFamily="18" charset="0"/>
                        <a:cs typeface="Times New Roman" panose="02020603050405020304" pitchFamily="18" charset="0"/>
                      </a:endParaRPr>
                    </a:p>
                  </a:txBody>
                  <a:tcPr marL="50800" marR="508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0" marR="0" algn="ctr">
                        <a:lnSpc>
                          <a:spcPct val="107000"/>
                        </a:lnSpc>
                        <a:spcBef>
                          <a:spcPts val="400"/>
                        </a:spcBef>
                        <a:spcAft>
                          <a:spcPts val="400"/>
                        </a:spcAft>
                      </a:pPr>
                      <a:r>
                        <a:rPr lang="en-US" sz="1800">
                          <a:solidFill>
                            <a:schemeClr val="bg1"/>
                          </a:solidFill>
                          <a:effectLst/>
                          <a:latin typeface="+mn-lt"/>
                          <a:ea typeface="Times New Roman" panose="02020603050405020304" pitchFamily="18" charset="0"/>
                          <a:cs typeface="Times New Roman" panose="02020603050405020304" pitchFamily="18" charset="0"/>
                        </a:rPr>
                        <a:t>Usual care</a:t>
                      </a:r>
                      <a:r>
                        <a:rPr lang="en-US" sz="1800" baseline="300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800" dirty="0">
                        <a:solidFill>
                          <a:schemeClr val="bg1"/>
                        </a:solidFill>
                        <a:effectLst/>
                        <a:latin typeface="+mn-lt"/>
                        <a:ea typeface="Times New Roman" panose="02020603050405020304" pitchFamily="18" charset="0"/>
                        <a:cs typeface="Times New Roman" panose="02020603050405020304" pitchFamily="18" charset="0"/>
                      </a:endParaRPr>
                    </a:p>
                  </a:txBody>
                  <a:tcPr marL="50800" marR="508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0" marR="0" algn="ctr">
                        <a:lnSpc>
                          <a:spcPct val="107000"/>
                        </a:lnSpc>
                        <a:spcBef>
                          <a:spcPts val="400"/>
                        </a:spcBef>
                        <a:spcAft>
                          <a:spcPts val="40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Median reduction with andexanet</a:t>
                      </a:r>
                      <a:endParaRPr lang="en-CA" sz="1800" dirty="0">
                        <a:solidFill>
                          <a:schemeClr val="bg1"/>
                        </a:solidFill>
                        <a:effectLst/>
                        <a:latin typeface="+mn-lt"/>
                        <a:ea typeface="Times New Roman" panose="02020603050405020304" pitchFamily="18" charset="0"/>
                        <a:cs typeface="Times New Roman" panose="02020603050405020304" pitchFamily="18" charset="0"/>
                      </a:endParaRPr>
                    </a:p>
                  </a:txBody>
                  <a:tcPr marL="50800" marR="508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3341242553"/>
                  </a:ext>
                </a:extLst>
              </a:tr>
              <a:tr h="360703">
                <a:tc>
                  <a:txBody>
                    <a:bodyPr/>
                    <a:lstStyle/>
                    <a:p>
                      <a:pPr marL="0" marR="0">
                        <a:lnSpc>
                          <a:spcPct val="107000"/>
                        </a:lnSpc>
                        <a:spcBef>
                          <a:spcPts val="400"/>
                        </a:spcBef>
                        <a:spcAft>
                          <a:spcPts val="400"/>
                        </a:spcAft>
                      </a:pPr>
                      <a:r>
                        <a:rPr lang="en-US" sz="1800" dirty="0">
                          <a:effectLst/>
                          <a:latin typeface="+mn-lt"/>
                        </a:rPr>
                        <a:t>Patients on apixaban</a:t>
                      </a:r>
                      <a:endParaRPr lang="en-CA" sz="1800" dirty="0">
                        <a:effectLst/>
                        <a:latin typeface="+mn-lt"/>
                        <a:ea typeface="Times New Roman" panose="02020603050405020304" pitchFamily="18" charset="0"/>
                        <a:cs typeface="Times New Roman" panose="02020603050405020304" pitchFamily="18" charset="0"/>
                      </a:endParaRPr>
                    </a:p>
                  </a:txBody>
                  <a:tcPr marL="50800" marR="50800" marT="0" marB="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400"/>
                        </a:spcBef>
                        <a:spcAft>
                          <a:spcPts val="400"/>
                        </a:spcAft>
                      </a:pPr>
                      <a:r>
                        <a:rPr lang="en-US" sz="1800" dirty="0">
                          <a:effectLst/>
                          <a:latin typeface="+mn-lt"/>
                        </a:rPr>
                        <a:t>  162 (61.6%)</a:t>
                      </a:r>
                      <a:endParaRPr lang="en-CA" sz="1800" dirty="0">
                        <a:effectLst/>
                        <a:latin typeface="+mn-lt"/>
                        <a:ea typeface="Times New Roman" panose="02020603050405020304" pitchFamily="18" charset="0"/>
                        <a:cs typeface="Times New Roman" panose="02020603050405020304" pitchFamily="18" charset="0"/>
                      </a:endParaRPr>
                    </a:p>
                  </a:txBody>
                  <a:tcPr marL="50800" marR="508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400"/>
                        </a:spcBef>
                        <a:spcAft>
                          <a:spcPts val="400"/>
                        </a:spcAft>
                      </a:pPr>
                      <a:r>
                        <a:rPr lang="en-US" sz="1800" dirty="0">
                          <a:effectLst/>
                          <a:latin typeface="+mn-lt"/>
                        </a:rPr>
                        <a:t>  158 (59.2%)</a:t>
                      </a:r>
                      <a:endParaRPr lang="en-CA" sz="1800" dirty="0">
                        <a:effectLst/>
                        <a:latin typeface="+mn-lt"/>
                        <a:ea typeface="Times New Roman" panose="02020603050405020304" pitchFamily="18" charset="0"/>
                        <a:cs typeface="Times New Roman" panose="02020603050405020304" pitchFamily="18" charset="0"/>
                      </a:endParaRPr>
                    </a:p>
                  </a:txBody>
                  <a:tcPr marL="50800" marR="508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400"/>
                        </a:spcBef>
                        <a:spcAft>
                          <a:spcPts val="400"/>
                        </a:spcAft>
                      </a:pPr>
                      <a:r>
                        <a:rPr lang="en-US" sz="1800" kern="1200" dirty="0">
                          <a:solidFill>
                            <a:schemeClr val="dk1"/>
                          </a:solidFill>
                          <a:effectLst/>
                          <a:latin typeface="+mn-lt"/>
                          <a:ea typeface="+mn-ea"/>
                          <a:cs typeface="+mn-cs"/>
                        </a:rPr>
                        <a:t>94.0% (96.4, 88.8)</a:t>
                      </a:r>
                      <a:endParaRPr lang="en-CA" sz="1800" dirty="0">
                        <a:effectLst/>
                        <a:latin typeface="+mn-lt"/>
                        <a:ea typeface="Times New Roman" panose="02020603050405020304" pitchFamily="18" charset="0"/>
                        <a:cs typeface="Times New Roman" panose="02020603050405020304" pitchFamily="18" charset="0"/>
                      </a:endParaRPr>
                    </a:p>
                  </a:txBody>
                  <a:tcPr marL="50800" marR="50800" marT="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85979577"/>
                  </a:ext>
                </a:extLst>
              </a:tr>
              <a:tr h="360703">
                <a:tc>
                  <a:txBody>
                    <a:bodyPr/>
                    <a:lstStyle/>
                    <a:p>
                      <a:pPr marL="0" marR="0">
                        <a:lnSpc>
                          <a:spcPct val="107000"/>
                        </a:lnSpc>
                        <a:spcBef>
                          <a:spcPts val="400"/>
                        </a:spcBef>
                        <a:spcAft>
                          <a:spcPts val="400"/>
                        </a:spcAft>
                      </a:pPr>
                      <a:r>
                        <a:rPr lang="en-US" sz="1800" dirty="0">
                          <a:effectLst/>
                          <a:latin typeface="+mn-lt"/>
                        </a:rPr>
                        <a:t>Patients on rivaroxaban</a:t>
                      </a:r>
                      <a:endParaRPr lang="en-CA" sz="1800" dirty="0">
                        <a:effectLst/>
                        <a:latin typeface="+mn-lt"/>
                        <a:ea typeface="Times New Roman" panose="02020603050405020304" pitchFamily="18" charset="0"/>
                        <a:cs typeface="Times New Roman" panose="02020603050405020304" pitchFamily="18" charset="0"/>
                      </a:endParaRPr>
                    </a:p>
                  </a:txBody>
                  <a:tcPr marL="50800" marR="50800" marT="0" marB="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7000"/>
                        </a:lnSpc>
                        <a:spcBef>
                          <a:spcPts val="400"/>
                        </a:spcBef>
                        <a:spcAft>
                          <a:spcPts val="400"/>
                        </a:spcAft>
                      </a:pPr>
                      <a:r>
                        <a:rPr lang="en-US" sz="1800" dirty="0">
                          <a:effectLst/>
                          <a:latin typeface="+mn-lt"/>
                        </a:rPr>
                        <a:t>   79 (30.0%)</a:t>
                      </a:r>
                      <a:endParaRPr lang="en-CA" sz="1800" dirty="0">
                        <a:effectLst/>
                        <a:latin typeface="+mn-lt"/>
                        <a:ea typeface="Times New Roman" panose="02020603050405020304" pitchFamily="18" charset="0"/>
                        <a:cs typeface="Times New Roman" panose="02020603050405020304" pitchFamily="18" charset="0"/>
                      </a:endParaRPr>
                    </a:p>
                  </a:txBody>
                  <a:tcPr marL="50800" marR="508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7000"/>
                        </a:lnSpc>
                        <a:spcBef>
                          <a:spcPts val="400"/>
                        </a:spcBef>
                        <a:spcAft>
                          <a:spcPts val="400"/>
                        </a:spcAft>
                      </a:pPr>
                      <a:r>
                        <a:rPr lang="en-US" sz="1800" dirty="0">
                          <a:effectLst/>
                          <a:latin typeface="+mn-lt"/>
                        </a:rPr>
                        <a:t>   75 (28.1%)</a:t>
                      </a:r>
                      <a:endParaRPr lang="en-CA" sz="1800" dirty="0">
                        <a:effectLst/>
                        <a:latin typeface="+mn-lt"/>
                        <a:ea typeface="Times New Roman" panose="02020603050405020304" pitchFamily="18" charset="0"/>
                        <a:cs typeface="Times New Roman" panose="02020603050405020304" pitchFamily="18" charset="0"/>
                      </a:endParaRPr>
                    </a:p>
                  </a:txBody>
                  <a:tcPr marL="50800" marR="508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7000"/>
                        </a:lnSpc>
                        <a:spcBef>
                          <a:spcPts val="400"/>
                        </a:spcBef>
                        <a:spcAft>
                          <a:spcPts val="400"/>
                        </a:spcAft>
                      </a:pPr>
                      <a:r>
                        <a:rPr lang="en-US" sz="1800" dirty="0">
                          <a:solidFill>
                            <a:srgbClr val="000000"/>
                          </a:solidFill>
                          <a:effectLst/>
                          <a:latin typeface="+mn-lt"/>
                          <a:ea typeface="Calibri" panose="020F0502020204030204" pitchFamily="34" charset="0"/>
                        </a:rPr>
                        <a:t>96.4% (97.9, 93.2)</a:t>
                      </a:r>
                      <a:endParaRPr lang="en-CA" sz="1800" dirty="0">
                        <a:effectLst/>
                        <a:latin typeface="+mn-lt"/>
                        <a:ea typeface="Times New Roman" panose="02020603050405020304" pitchFamily="18" charset="0"/>
                        <a:cs typeface="Times New Roman" panose="02020603050405020304" pitchFamily="18" charset="0"/>
                      </a:endParaRPr>
                    </a:p>
                  </a:txBody>
                  <a:tcPr marL="50800" marR="50800" marT="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extLst>
                  <a:ext uri="{0D108BD9-81ED-4DB2-BD59-A6C34878D82A}">
                    <a16:rowId xmlns:a16="http://schemas.microsoft.com/office/drawing/2014/main" val="2837621594"/>
                  </a:ext>
                </a:extLst>
              </a:tr>
              <a:tr h="360703">
                <a:tc>
                  <a:txBody>
                    <a:bodyPr/>
                    <a:lstStyle/>
                    <a:p>
                      <a:pPr marL="0" marR="0">
                        <a:lnSpc>
                          <a:spcPct val="107000"/>
                        </a:lnSpc>
                        <a:spcBef>
                          <a:spcPts val="400"/>
                        </a:spcBef>
                        <a:spcAft>
                          <a:spcPts val="400"/>
                        </a:spcAft>
                      </a:pPr>
                      <a:r>
                        <a:rPr lang="en-US" sz="1800" dirty="0">
                          <a:effectLst/>
                          <a:latin typeface="+mn-lt"/>
                        </a:rPr>
                        <a:t>Patients on edoxaban</a:t>
                      </a:r>
                      <a:endParaRPr lang="en-CA" sz="1800" dirty="0">
                        <a:effectLst/>
                        <a:latin typeface="+mn-lt"/>
                        <a:ea typeface="Times New Roman" panose="02020603050405020304" pitchFamily="18" charset="0"/>
                        <a:cs typeface="Times New Roman" panose="02020603050405020304" pitchFamily="18" charset="0"/>
                      </a:endParaRPr>
                    </a:p>
                  </a:txBody>
                  <a:tcPr marL="50800" marR="50800" marT="0" marB="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400"/>
                        </a:spcBef>
                        <a:spcAft>
                          <a:spcPts val="400"/>
                        </a:spcAft>
                      </a:pPr>
                      <a:r>
                        <a:rPr lang="en-US" sz="1800" dirty="0">
                          <a:effectLst/>
                          <a:latin typeface="+mn-lt"/>
                        </a:rPr>
                        <a:t>   22 (8.4%)</a:t>
                      </a:r>
                      <a:endParaRPr lang="en-CA" sz="1800" dirty="0">
                        <a:effectLst/>
                        <a:latin typeface="+mn-lt"/>
                        <a:ea typeface="Times New Roman" panose="02020603050405020304" pitchFamily="18" charset="0"/>
                        <a:cs typeface="Times New Roman" panose="02020603050405020304" pitchFamily="18" charset="0"/>
                      </a:endParaRPr>
                    </a:p>
                  </a:txBody>
                  <a:tcPr marL="50800" marR="508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400"/>
                        </a:spcBef>
                        <a:spcAft>
                          <a:spcPts val="400"/>
                        </a:spcAft>
                      </a:pPr>
                      <a:r>
                        <a:rPr lang="en-US" sz="1800" dirty="0">
                          <a:effectLst/>
                          <a:latin typeface="+mn-lt"/>
                        </a:rPr>
                        <a:t>   31 (11.6%)</a:t>
                      </a:r>
                      <a:endParaRPr lang="en-CA" sz="1800" dirty="0">
                        <a:effectLst/>
                        <a:latin typeface="+mn-lt"/>
                        <a:ea typeface="Times New Roman" panose="02020603050405020304" pitchFamily="18" charset="0"/>
                        <a:cs typeface="Times New Roman" panose="02020603050405020304" pitchFamily="18" charset="0"/>
                      </a:endParaRPr>
                    </a:p>
                  </a:txBody>
                  <a:tcPr marL="50800" marR="5080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400"/>
                        </a:spcBef>
                        <a:spcAft>
                          <a:spcPts val="400"/>
                        </a:spcAft>
                      </a:pPr>
                      <a:r>
                        <a:rPr lang="en-US" sz="1800" dirty="0">
                          <a:solidFill>
                            <a:srgbClr val="000000"/>
                          </a:solidFill>
                          <a:effectLst/>
                          <a:latin typeface="+mn-lt"/>
                          <a:ea typeface="Calibri" panose="020F0502020204030204" pitchFamily="34" charset="0"/>
                        </a:rPr>
                        <a:t>72.3% (78.9, 37.4)</a:t>
                      </a:r>
                      <a:endParaRPr lang="en-CA" sz="1800" dirty="0">
                        <a:effectLst/>
                        <a:latin typeface="+mn-lt"/>
                        <a:ea typeface="Times New Roman" panose="02020603050405020304" pitchFamily="18" charset="0"/>
                        <a:cs typeface="Times New Roman" panose="02020603050405020304" pitchFamily="18" charset="0"/>
                      </a:endParaRPr>
                    </a:p>
                  </a:txBody>
                  <a:tcPr marL="50800" marR="50800" marT="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72854078"/>
                  </a:ext>
                </a:extLst>
              </a:tr>
            </a:tbl>
          </a:graphicData>
        </a:graphic>
      </p:graphicFrame>
      <p:sp>
        <p:nvSpPr>
          <p:cNvPr id="21" name="TextBox 20">
            <a:extLst>
              <a:ext uri="{FF2B5EF4-FFF2-40B4-BE49-F238E27FC236}">
                <a16:creationId xmlns:a16="http://schemas.microsoft.com/office/drawing/2014/main" id="{350CD40B-C46B-82D7-E14C-12626ED5DFA7}"/>
              </a:ext>
            </a:extLst>
          </p:cNvPr>
          <p:cNvSpPr txBox="1"/>
          <p:nvPr/>
        </p:nvSpPr>
        <p:spPr>
          <a:xfrm>
            <a:off x="8176094" y="4412391"/>
            <a:ext cx="1399765" cy="338554"/>
          </a:xfrm>
          <a:prstGeom prst="rect">
            <a:avLst/>
          </a:prstGeom>
          <a:solidFill>
            <a:schemeClr val="bg1"/>
          </a:solidFill>
        </p:spPr>
        <p:txBody>
          <a:bodyPr wrap="square" rtlCol="0">
            <a:spAutoFit/>
          </a:bodyPr>
          <a:lstStyle/>
          <a:p>
            <a:pPr algn="ctr"/>
            <a:r>
              <a:rPr lang="en-US" sz="1600" dirty="0"/>
              <a:t>2 hrs</a:t>
            </a:r>
          </a:p>
        </p:txBody>
      </p:sp>
      <p:sp>
        <p:nvSpPr>
          <p:cNvPr id="5" name="TextBox 4">
            <a:extLst>
              <a:ext uri="{FF2B5EF4-FFF2-40B4-BE49-F238E27FC236}">
                <a16:creationId xmlns:a16="http://schemas.microsoft.com/office/drawing/2014/main" id="{93A62D4F-91ED-2651-1290-194713E4152E}"/>
              </a:ext>
            </a:extLst>
          </p:cNvPr>
          <p:cNvSpPr txBox="1"/>
          <p:nvPr/>
        </p:nvSpPr>
        <p:spPr>
          <a:xfrm>
            <a:off x="5425153" y="1805540"/>
            <a:ext cx="1114408" cy="369332"/>
          </a:xfrm>
          <a:prstGeom prst="rect">
            <a:avLst/>
          </a:prstGeom>
          <a:noFill/>
        </p:spPr>
        <p:txBody>
          <a:bodyPr wrap="none" rtlCol="0">
            <a:spAutoFit/>
          </a:bodyPr>
          <a:lstStyle/>
          <a:p>
            <a:r>
              <a:rPr lang="en-US" i="1" dirty="0"/>
              <a:t>P</a:t>
            </a:r>
            <a:r>
              <a:rPr lang="en-US" dirty="0"/>
              <a:t> </a:t>
            </a:r>
            <a:r>
              <a:rPr lang="en-US" sz="1800" dirty="0">
                <a:effectLst/>
                <a:latin typeface="Calibri" panose="020F0502020204030204" pitchFamily="34" charset="0"/>
                <a:ea typeface="Calibri" panose="020F0502020204030204" pitchFamily="34" charset="0"/>
              </a:rPr>
              <a:t>&lt;0.0001</a:t>
            </a:r>
            <a:endParaRPr lang="en-US" dirty="0"/>
          </a:p>
        </p:txBody>
      </p:sp>
      <p:sp>
        <p:nvSpPr>
          <p:cNvPr id="9" name="Footer Placeholder 8">
            <a:extLst>
              <a:ext uri="{FF2B5EF4-FFF2-40B4-BE49-F238E27FC236}">
                <a16:creationId xmlns:a16="http://schemas.microsoft.com/office/drawing/2014/main" id="{A41FFE78-79BE-A366-FAA4-21203C1EA54D}"/>
              </a:ext>
            </a:extLst>
          </p:cNvPr>
          <p:cNvSpPr>
            <a:spLocks noGrp="1"/>
          </p:cNvSpPr>
          <p:nvPr>
            <p:ph type="ftr" sz="quarter" idx="3"/>
          </p:nvPr>
        </p:nvSpPr>
        <p:spPr/>
        <p:txBody>
          <a:bodyPr/>
          <a:lstStyle/>
          <a:p>
            <a:r>
              <a:rPr lang="en-US" baseline="30000"/>
              <a:t>†</a:t>
            </a:r>
            <a:r>
              <a:rPr lang="en-US"/>
              <a:t>ITT population.</a:t>
            </a:r>
          </a:p>
        </p:txBody>
      </p:sp>
    </p:spTree>
    <p:extLst>
      <p:ext uri="{BB962C8B-B14F-4D97-AF65-F5344CB8AC3E}">
        <p14:creationId xmlns:p14="http://schemas.microsoft.com/office/powerpoint/2010/main" val="2637683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994A7-9898-799D-D444-11221236BC7B}"/>
              </a:ext>
            </a:extLst>
          </p:cNvPr>
          <p:cNvSpPr>
            <a:spLocks noGrp="1"/>
          </p:cNvSpPr>
          <p:nvPr>
            <p:ph type="title"/>
          </p:nvPr>
        </p:nvSpPr>
        <p:spPr/>
        <p:txBody>
          <a:bodyPr>
            <a:normAutofit/>
          </a:bodyPr>
          <a:lstStyle/>
          <a:p>
            <a:r>
              <a:rPr lang="en-US" dirty="0"/>
              <a:t>Hemostatic Efficacy</a:t>
            </a:r>
            <a:endParaRPr lang="en-CA" dirty="0"/>
          </a:p>
        </p:txBody>
      </p:sp>
      <p:graphicFrame>
        <p:nvGraphicFramePr>
          <p:cNvPr id="3" name="Table 2">
            <a:extLst>
              <a:ext uri="{FF2B5EF4-FFF2-40B4-BE49-F238E27FC236}">
                <a16:creationId xmlns:a16="http://schemas.microsoft.com/office/drawing/2014/main" id="{DF269E09-5FA3-E8A2-19C2-A2F811CB165E}"/>
              </a:ext>
            </a:extLst>
          </p:cNvPr>
          <p:cNvGraphicFramePr>
            <a:graphicFrameLocks noGrp="1"/>
          </p:cNvGraphicFramePr>
          <p:nvPr>
            <p:extLst>
              <p:ext uri="{D42A27DB-BD31-4B8C-83A1-F6EECF244321}">
                <p14:modId xmlns:p14="http://schemas.microsoft.com/office/powerpoint/2010/main" val="3568199116"/>
              </p:ext>
            </p:extLst>
          </p:nvPr>
        </p:nvGraphicFramePr>
        <p:xfrm>
          <a:off x="971549" y="1139188"/>
          <a:ext cx="10248901" cy="4739644"/>
        </p:xfrm>
        <a:graphic>
          <a:graphicData uri="http://schemas.openxmlformats.org/drawingml/2006/table">
            <a:tbl>
              <a:tblPr>
                <a:tableStyleId>{5C22544A-7EE6-4342-B048-85BDC9FD1C3A}</a:tableStyleId>
              </a:tblPr>
              <a:tblGrid>
                <a:gridCol w="3415002">
                  <a:extLst>
                    <a:ext uri="{9D8B030D-6E8A-4147-A177-3AD203B41FA5}">
                      <a16:colId xmlns:a16="http://schemas.microsoft.com/office/drawing/2014/main" val="2848051241"/>
                    </a:ext>
                  </a:extLst>
                </a:gridCol>
                <a:gridCol w="1713512">
                  <a:extLst>
                    <a:ext uri="{9D8B030D-6E8A-4147-A177-3AD203B41FA5}">
                      <a16:colId xmlns:a16="http://schemas.microsoft.com/office/drawing/2014/main" val="4147799197"/>
                    </a:ext>
                  </a:extLst>
                </a:gridCol>
                <a:gridCol w="1995518">
                  <a:extLst>
                    <a:ext uri="{9D8B030D-6E8A-4147-A177-3AD203B41FA5}">
                      <a16:colId xmlns:a16="http://schemas.microsoft.com/office/drawing/2014/main" val="20913502"/>
                    </a:ext>
                  </a:extLst>
                </a:gridCol>
                <a:gridCol w="2084538">
                  <a:extLst>
                    <a:ext uri="{9D8B030D-6E8A-4147-A177-3AD203B41FA5}">
                      <a16:colId xmlns:a16="http://schemas.microsoft.com/office/drawing/2014/main" val="4041230786"/>
                    </a:ext>
                  </a:extLst>
                </a:gridCol>
                <a:gridCol w="1040331">
                  <a:extLst>
                    <a:ext uri="{9D8B030D-6E8A-4147-A177-3AD203B41FA5}">
                      <a16:colId xmlns:a16="http://schemas.microsoft.com/office/drawing/2014/main" val="817164875"/>
                    </a:ext>
                  </a:extLst>
                </a:gridCol>
              </a:tblGrid>
              <a:tr h="1395595">
                <a:tc>
                  <a:txBody>
                    <a:bodyPr/>
                    <a:lstStyle/>
                    <a:p>
                      <a:pPr marL="0" marR="0" algn="ctr">
                        <a:lnSpc>
                          <a:spcPct val="100000"/>
                        </a:lnSpc>
                        <a:spcBef>
                          <a:spcPts val="400"/>
                        </a:spcBef>
                        <a:spcAft>
                          <a:spcPts val="400"/>
                        </a:spcAft>
                      </a:pPr>
                      <a:r>
                        <a:rPr lang="en-US" sz="2300" dirty="0">
                          <a:solidFill>
                            <a:schemeClr val="bg1"/>
                          </a:solidFill>
                          <a:effectLst/>
                          <a:latin typeface="+mn-lt"/>
                        </a:rPr>
                        <a:t>Parameter</a:t>
                      </a:r>
                      <a:endParaRPr lang="en-CA" sz="2300" dirty="0">
                        <a:solidFill>
                          <a:schemeClr val="bg1"/>
                        </a:solidFill>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accent1"/>
                    </a:solidFill>
                  </a:tcPr>
                </a:tc>
                <a:tc>
                  <a:txBody>
                    <a:bodyPr/>
                    <a:lstStyle/>
                    <a:p>
                      <a:pPr marL="0" marR="0" algn="ctr">
                        <a:lnSpc>
                          <a:spcPct val="100000"/>
                        </a:lnSpc>
                        <a:spcBef>
                          <a:spcPts val="400"/>
                        </a:spcBef>
                        <a:spcAft>
                          <a:spcPts val="400"/>
                        </a:spcAft>
                      </a:pPr>
                      <a:r>
                        <a:rPr lang="en-US" sz="2300" dirty="0">
                          <a:solidFill>
                            <a:schemeClr val="bg1"/>
                          </a:solidFill>
                          <a:effectLst/>
                          <a:latin typeface="+mn-lt"/>
                        </a:rPr>
                        <a:t>Andexanet</a:t>
                      </a:r>
                      <a:br>
                        <a:rPr lang="en-US" sz="2300" dirty="0">
                          <a:solidFill>
                            <a:schemeClr val="bg1"/>
                          </a:solidFill>
                          <a:effectLst/>
                          <a:latin typeface="+mn-lt"/>
                        </a:rPr>
                      </a:br>
                      <a:r>
                        <a:rPr lang="en-US" sz="2300" dirty="0">
                          <a:solidFill>
                            <a:schemeClr val="bg1"/>
                          </a:solidFill>
                          <a:effectLst/>
                          <a:latin typeface="+mn-lt"/>
                        </a:rPr>
                        <a:t>(N=263)*</a:t>
                      </a:r>
                      <a:br>
                        <a:rPr lang="en-US" sz="2300" dirty="0">
                          <a:solidFill>
                            <a:schemeClr val="bg1"/>
                          </a:solidFill>
                          <a:effectLst/>
                          <a:latin typeface="+mn-lt"/>
                        </a:rPr>
                      </a:br>
                      <a:r>
                        <a:rPr lang="en-US" sz="2300" dirty="0">
                          <a:solidFill>
                            <a:schemeClr val="bg1"/>
                          </a:solidFill>
                          <a:effectLst/>
                          <a:latin typeface="+mn-lt"/>
                        </a:rPr>
                        <a:t>n (%)</a:t>
                      </a:r>
                      <a:endParaRPr lang="en-CA" sz="2300" dirty="0">
                        <a:solidFill>
                          <a:schemeClr val="bg1"/>
                        </a:solidFill>
                        <a:effectLst/>
                        <a:latin typeface="+mn-lt"/>
                        <a:ea typeface="Times New Roman" panose="02020603050405020304" pitchFamily="18" charset="0"/>
                        <a:cs typeface="Times New Roman" panose="02020603050405020304" pitchFamily="18" charset="0"/>
                      </a:endParaRPr>
                    </a:p>
                  </a:txBody>
                  <a:tcPr marL="48458" marR="48458" marT="0" marB="0" anchor="ctr">
                    <a:lnB w="12700" cap="flat" cmpd="sng" algn="ctr">
                      <a:noFill/>
                      <a:prstDash val="solid"/>
                      <a:round/>
                      <a:headEnd type="none" w="med" len="med"/>
                      <a:tailEnd type="none" w="med" len="med"/>
                    </a:lnB>
                    <a:solidFill>
                      <a:schemeClr val="accent1"/>
                    </a:solidFill>
                  </a:tcPr>
                </a:tc>
                <a:tc>
                  <a:txBody>
                    <a:bodyPr/>
                    <a:lstStyle/>
                    <a:p>
                      <a:pPr marL="0" marR="0" algn="ctr">
                        <a:lnSpc>
                          <a:spcPct val="100000"/>
                        </a:lnSpc>
                        <a:spcBef>
                          <a:spcPts val="400"/>
                        </a:spcBef>
                        <a:spcAft>
                          <a:spcPts val="400"/>
                        </a:spcAft>
                      </a:pPr>
                      <a:r>
                        <a:rPr lang="en-US" sz="2300" dirty="0">
                          <a:solidFill>
                            <a:schemeClr val="bg1"/>
                          </a:solidFill>
                          <a:effectLst/>
                          <a:latin typeface="+mn-lt"/>
                        </a:rPr>
                        <a:t>Usual care</a:t>
                      </a:r>
                      <a:br>
                        <a:rPr lang="en-US" sz="2300" dirty="0">
                          <a:solidFill>
                            <a:schemeClr val="bg1"/>
                          </a:solidFill>
                          <a:effectLst/>
                          <a:latin typeface="+mn-lt"/>
                        </a:rPr>
                      </a:br>
                      <a:r>
                        <a:rPr lang="en-US" sz="2300" dirty="0">
                          <a:solidFill>
                            <a:schemeClr val="bg1"/>
                          </a:solidFill>
                          <a:effectLst/>
                          <a:latin typeface="+mn-lt"/>
                        </a:rPr>
                        <a:t>(N=267)*</a:t>
                      </a:r>
                      <a:br>
                        <a:rPr lang="en-US" sz="2300" dirty="0">
                          <a:solidFill>
                            <a:schemeClr val="bg1"/>
                          </a:solidFill>
                          <a:effectLst/>
                          <a:latin typeface="+mn-lt"/>
                        </a:rPr>
                      </a:br>
                      <a:r>
                        <a:rPr lang="en-US" sz="2300" dirty="0">
                          <a:solidFill>
                            <a:schemeClr val="bg1"/>
                          </a:solidFill>
                          <a:effectLst/>
                          <a:latin typeface="+mn-lt"/>
                        </a:rPr>
                        <a:t>n (%)</a:t>
                      </a:r>
                      <a:endParaRPr lang="en-CA" sz="2300" dirty="0">
                        <a:solidFill>
                          <a:schemeClr val="bg1"/>
                        </a:solidFill>
                        <a:effectLst/>
                        <a:latin typeface="+mn-lt"/>
                        <a:ea typeface="Times New Roman" panose="02020603050405020304" pitchFamily="18" charset="0"/>
                        <a:cs typeface="Times New Roman" panose="02020603050405020304" pitchFamily="18" charset="0"/>
                      </a:endParaRPr>
                    </a:p>
                  </a:txBody>
                  <a:tcPr marL="48458" marR="48458" marT="0" marB="0" anchor="ctr">
                    <a:lnB w="12700" cap="flat" cmpd="sng" algn="ctr">
                      <a:noFill/>
                      <a:prstDash val="solid"/>
                      <a:round/>
                      <a:headEnd type="none" w="med" len="med"/>
                      <a:tailEnd type="none" w="med" len="med"/>
                    </a:lnB>
                    <a:solidFill>
                      <a:schemeClr val="accent1"/>
                    </a:solidFill>
                  </a:tcPr>
                </a:tc>
                <a:tc>
                  <a:txBody>
                    <a:bodyPr/>
                    <a:lstStyle/>
                    <a:p>
                      <a:pPr marL="0" marR="0" algn="ctr">
                        <a:lnSpc>
                          <a:spcPct val="100000"/>
                        </a:lnSpc>
                        <a:spcBef>
                          <a:spcPts val="400"/>
                        </a:spcBef>
                        <a:spcAft>
                          <a:spcPts val="400"/>
                        </a:spcAft>
                      </a:pPr>
                      <a:r>
                        <a:rPr lang="en-US" sz="2300" dirty="0">
                          <a:solidFill>
                            <a:schemeClr val="bg1"/>
                          </a:solidFill>
                          <a:effectLst/>
                          <a:latin typeface="+mn-lt"/>
                        </a:rPr>
                        <a:t>Increase with</a:t>
                      </a:r>
                      <a:br>
                        <a:rPr lang="en-US" sz="2300" dirty="0">
                          <a:solidFill>
                            <a:schemeClr val="bg1"/>
                          </a:solidFill>
                          <a:effectLst/>
                          <a:latin typeface="+mn-lt"/>
                        </a:rPr>
                      </a:br>
                      <a:r>
                        <a:rPr lang="en-US" sz="2300" dirty="0">
                          <a:solidFill>
                            <a:schemeClr val="bg1"/>
                          </a:solidFill>
                          <a:effectLst/>
                          <a:latin typeface="+mn-lt"/>
                        </a:rPr>
                        <a:t>andexanet per</a:t>
                      </a:r>
                      <a:br>
                        <a:rPr lang="en-US" sz="2300" dirty="0">
                          <a:solidFill>
                            <a:schemeClr val="bg1"/>
                          </a:solidFill>
                          <a:effectLst/>
                          <a:latin typeface="+mn-lt"/>
                        </a:rPr>
                      </a:br>
                      <a:r>
                        <a:rPr lang="en-US" sz="2300" dirty="0">
                          <a:solidFill>
                            <a:schemeClr val="bg1"/>
                          </a:solidFill>
                          <a:effectLst/>
                          <a:latin typeface="+mn-lt"/>
                        </a:rPr>
                        <a:t>100 patients</a:t>
                      </a:r>
                      <a:br>
                        <a:rPr lang="en-US" sz="2300" dirty="0">
                          <a:solidFill>
                            <a:schemeClr val="bg1"/>
                          </a:solidFill>
                          <a:effectLst/>
                          <a:latin typeface="+mn-lt"/>
                        </a:rPr>
                      </a:br>
                      <a:r>
                        <a:rPr lang="en-US" sz="2300" dirty="0">
                          <a:solidFill>
                            <a:schemeClr val="bg1"/>
                          </a:solidFill>
                          <a:effectLst/>
                          <a:latin typeface="+mn-lt"/>
                        </a:rPr>
                        <a:t>(95% CI)</a:t>
                      </a:r>
                      <a:r>
                        <a:rPr lang="en-US" sz="2300" baseline="30000" dirty="0">
                          <a:solidFill>
                            <a:schemeClr val="bg1"/>
                          </a:solidFill>
                          <a:effectLst/>
                          <a:latin typeface="+mn-lt"/>
                          <a:cs typeface="Calibri" panose="020F0502020204030204" pitchFamily="34" charset="0"/>
                        </a:rPr>
                        <a:t>†</a:t>
                      </a:r>
                      <a:endParaRPr lang="en-CA" sz="2300" baseline="30000" dirty="0">
                        <a:solidFill>
                          <a:schemeClr val="bg1"/>
                        </a:solidFill>
                        <a:effectLst/>
                        <a:latin typeface="+mn-lt"/>
                        <a:ea typeface="Times New Roman" panose="02020603050405020304" pitchFamily="18" charset="0"/>
                        <a:cs typeface="Times New Roman" panose="02020603050405020304" pitchFamily="18" charset="0"/>
                      </a:endParaRPr>
                    </a:p>
                  </a:txBody>
                  <a:tcPr marL="48458" marR="48458" marT="0" marB="0" anchor="ctr">
                    <a:lnB w="12700" cap="flat" cmpd="sng" algn="ctr">
                      <a:noFill/>
                      <a:prstDash val="solid"/>
                      <a:round/>
                      <a:headEnd type="none" w="med" len="med"/>
                      <a:tailEnd type="none" w="med" len="med"/>
                    </a:lnB>
                    <a:solidFill>
                      <a:schemeClr val="accent1"/>
                    </a:solidFill>
                  </a:tcPr>
                </a:tc>
                <a:tc>
                  <a:txBody>
                    <a:bodyPr/>
                    <a:lstStyle/>
                    <a:p>
                      <a:pPr marL="0" marR="0" algn="ctr">
                        <a:lnSpc>
                          <a:spcPct val="100000"/>
                        </a:lnSpc>
                        <a:spcBef>
                          <a:spcPts val="400"/>
                        </a:spcBef>
                        <a:spcAft>
                          <a:spcPts val="400"/>
                        </a:spcAft>
                      </a:pPr>
                      <a:r>
                        <a:rPr lang="en-US" sz="2300" i="1" dirty="0">
                          <a:solidFill>
                            <a:schemeClr val="bg1"/>
                          </a:solidFill>
                          <a:effectLst/>
                          <a:latin typeface="+mn-lt"/>
                        </a:rPr>
                        <a:t>P </a:t>
                      </a:r>
                      <a:r>
                        <a:rPr lang="en-US" sz="2300" dirty="0">
                          <a:solidFill>
                            <a:schemeClr val="bg1"/>
                          </a:solidFill>
                          <a:effectLst/>
                          <a:latin typeface="+mn-lt"/>
                        </a:rPr>
                        <a:t>value</a:t>
                      </a:r>
                      <a:r>
                        <a:rPr lang="en-US" sz="2300" baseline="30000" dirty="0">
                          <a:solidFill>
                            <a:schemeClr val="bg1"/>
                          </a:solidFill>
                          <a:effectLst/>
                          <a:latin typeface="+mn-lt"/>
                          <a:cs typeface="Calibri" panose="020F0502020204030204" pitchFamily="34" charset="0"/>
                        </a:rPr>
                        <a:t>†</a:t>
                      </a:r>
                      <a:endParaRPr lang="en-CA" sz="2300" dirty="0">
                        <a:solidFill>
                          <a:schemeClr val="bg1"/>
                        </a:solidFill>
                        <a:effectLst/>
                        <a:latin typeface="+mn-lt"/>
                        <a:ea typeface="Times New Roman" panose="02020603050405020304" pitchFamily="18" charset="0"/>
                        <a:cs typeface="Times New Roman" panose="02020603050405020304" pitchFamily="18" charset="0"/>
                      </a:endParaRPr>
                    </a:p>
                  </a:txBody>
                  <a:tcPr marL="48458" marR="48458"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987631869"/>
                  </a:ext>
                </a:extLst>
              </a:tr>
              <a:tr h="697798">
                <a:tc>
                  <a:txBody>
                    <a:bodyPr/>
                    <a:lstStyle/>
                    <a:p>
                      <a:pPr marL="0" marR="0">
                        <a:lnSpc>
                          <a:spcPct val="100000"/>
                        </a:lnSpc>
                        <a:spcBef>
                          <a:spcPts val="400"/>
                        </a:spcBef>
                        <a:spcAft>
                          <a:spcPts val="400"/>
                        </a:spcAft>
                      </a:pPr>
                      <a:r>
                        <a:rPr lang="en-US" sz="2300" dirty="0">
                          <a:effectLst/>
                          <a:latin typeface="+mn-lt"/>
                        </a:rPr>
                        <a:t>Excellent or good</a:t>
                      </a:r>
                      <a:r>
                        <a:rPr lang="en-US" sz="2300" baseline="30000" dirty="0">
                          <a:solidFill>
                            <a:srgbClr val="3F4444"/>
                          </a:solidFill>
                          <a:effectLst/>
                          <a:latin typeface="+mn-lt"/>
                          <a:cs typeface="Calibri" panose="020F0502020204030204" pitchFamily="34" charset="0"/>
                        </a:rPr>
                        <a:t>††, £</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0000"/>
                        </a:lnSpc>
                        <a:spcBef>
                          <a:spcPts val="400"/>
                        </a:spcBef>
                        <a:spcAft>
                          <a:spcPts val="400"/>
                        </a:spcAft>
                      </a:pPr>
                      <a:r>
                        <a:rPr lang="en-US" sz="2300" dirty="0">
                          <a:effectLst/>
                          <a:latin typeface="+mn-lt"/>
                        </a:rPr>
                        <a:t>  168 (63.9%)</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0000"/>
                        </a:lnSpc>
                        <a:spcBef>
                          <a:spcPts val="400"/>
                        </a:spcBef>
                        <a:spcAft>
                          <a:spcPts val="400"/>
                        </a:spcAft>
                      </a:pPr>
                      <a:r>
                        <a:rPr lang="en-US" sz="2300" dirty="0">
                          <a:effectLst/>
                          <a:latin typeface="+mn-lt"/>
                        </a:rPr>
                        <a:t>  140 (52.4%)</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0000"/>
                        </a:lnSpc>
                        <a:spcBef>
                          <a:spcPts val="400"/>
                        </a:spcBef>
                        <a:spcAft>
                          <a:spcPts val="400"/>
                        </a:spcAft>
                      </a:pPr>
                      <a:r>
                        <a:rPr lang="en-US" sz="2300" dirty="0">
                          <a:effectLst/>
                          <a:latin typeface="+mn-lt"/>
                        </a:rPr>
                        <a:t>11.0 (2.8, 19.3)</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0000"/>
                        </a:lnSpc>
                        <a:spcBef>
                          <a:spcPts val="400"/>
                        </a:spcBef>
                        <a:spcAft>
                          <a:spcPts val="400"/>
                        </a:spcAft>
                      </a:pPr>
                      <a:r>
                        <a:rPr lang="en-US" sz="2300" dirty="0">
                          <a:effectLst/>
                          <a:latin typeface="+mn-lt"/>
                        </a:rPr>
                        <a:t>0.008</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extLst>
                  <a:ext uri="{0D108BD9-81ED-4DB2-BD59-A6C34878D82A}">
                    <a16:rowId xmlns:a16="http://schemas.microsoft.com/office/drawing/2014/main" val="2254148692"/>
                  </a:ext>
                </a:extLst>
              </a:tr>
              <a:tr h="697798">
                <a:tc>
                  <a:txBody>
                    <a:bodyPr/>
                    <a:lstStyle/>
                    <a:p>
                      <a:pPr marL="230188" marR="0" indent="0" algn="l">
                        <a:lnSpc>
                          <a:spcPct val="100000"/>
                        </a:lnSpc>
                        <a:spcBef>
                          <a:spcPts val="400"/>
                        </a:spcBef>
                        <a:spcAft>
                          <a:spcPts val="400"/>
                        </a:spcAft>
                      </a:pPr>
                      <a:r>
                        <a:rPr lang="en-US" sz="2300" dirty="0">
                          <a:effectLst/>
                          <a:latin typeface="+mn-lt"/>
                        </a:rPr>
                        <a:t>Excellent</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0000"/>
                        </a:lnSpc>
                        <a:spcBef>
                          <a:spcPts val="400"/>
                        </a:spcBef>
                        <a:spcAft>
                          <a:spcPts val="400"/>
                        </a:spcAft>
                      </a:pPr>
                      <a:r>
                        <a:rPr lang="en-US" sz="2300" dirty="0">
                          <a:effectLst/>
                          <a:latin typeface="+mn-lt"/>
                        </a:rPr>
                        <a:t>  147 (55.9%)</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0000"/>
                        </a:lnSpc>
                        <a:spcBef>
                          <a:spcPts val="400"/>
                        </a:spcBef>
                        <a:spcAft>
                          <a:spcPts val="400"/>
                        </a:spcAft>
                      </a:pPr>
                      <a:r>
                        <a:rPr lang="en-US" sz="2300" dirty="0">
                          <a:effectLst/>
                          <a:latin typeface="+mn-lt"/>
                        </a:rPr>
                        <a:t>  121 (45.3%)</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0000"/>
                        </a:lnSpc>
                        <a:spcBef>
                          <a:spcPts val="400"/>
                        </a:spcBef>
                        <a:spcAft>
                          <a:spcPts val="400"/>
                        </a:spcAft>
                      </a:pPr>
                      <a:r>
                        <a:rPr lang="en-US" sz="2300" dirty="0">
                          <a:effectLst/>
                          <a:latin typeface="+mn-lt"/>
                        </a:rPr>
                        <a:t>10.6 (2.1, 19.0)</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0000"/>
                        </a:lnSpc>
                        <a:spcBef>
                          <a:spcPts val="400"/>
                        </a:spcBef>
                        <a:spcAft>
                          <a:spcPts val="400"/>
                        </a:spcAft>
                      </a:pPr>
                      <a:r>
                        <a:rPr lang="en-US" sz="2300" dirty="0">
                          <a:effectLst/>
                          <a:latin typeface="+mn-lt"/>
                        </a:rPr>
                        <a:t>–</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extLst>
                  <a:ext uri="{0D108BD9-81ED-4DB2-BD59-A6C34878D82A}">
                    <a16:rowId xmlns:a16="http://schemas.microsoft.com/office/drawing/2014/main" val="4111311842"/>
                  </a:ext>
                </a:extLst>
              </a:tr>
              <a:tr h="533404">
                <a:tc>
                  <a:txBody>
                    <a:bodyPr/>
                    <a:lstStyle/>
                    <a:p>
                      <a:pPr marL="230188" marR="0" indent="0" algn="l">
                        <a:lnSpc>
                          <a:spcPct val="100000"/>
                        </a:lnSpc>
                        <a:spcBef>
                          <a:spcPts val="400"/>
                        </a:spcBef>
                        <a:spcAft>
                          <a:spcPts val="400"/>
                        </a:spcAft>
                      </a:pPr>
                      <a:r>
                        <a:rPr lang="en-US" sz="2300" dirty="0">
                          <a:effectLst/>
                          <a:latin typeface="+mn-lt"/>
                        </a:rPr>
                        <a:t>Good</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0000"/>
                        </a:lnSpc>
                        <a:spcBef>
                          <a:spcPts val="400"/>
                        </a:spcBef>
                        <a:spcAft>
                          <a:spcPts val="400"/>
                        </a:spcAft>
                      </a:pPr>
                      <a:r>
                        <a:rPr lang="en-US" sz="2300" dirty="0">
                          <a:effectLst/>
                          <a:latin typeface="+mn-lt"/>
                        </a:rPr>
                        <a:t>   21 (8.0%)</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0000"/>
                        </a:lnSpc>
                        <a:spcBef>
                          <a:spcPts val="400"/>
                        </a:spcBef>
                        <a:spcAft>
                          <a:spcPts val="400"/>
                        </a:spcAft>
                      </a:pPr>
                      <a:r>
                        <a:rPr lang="en-US" sz="2300" dirty="0">
                          <a:effectLst/>
                          <a:latin typeface="+mn-lt"/>
                        </a:rPr>
                        <a:t>   19 (7.1%)</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0000"/>
                        </a:lnSpc>
                        <a:spcBef>
                          <a:spcPts val="400"/>
                        </a:spcBef>
                        <a:spcAft>
                          <a:spcPts val="400"/>
                        </a:spcAft>
                      </a:pPr>
                      <a:r>
                        <a:rPr lang="en-US" sz="2300" dirty="0">
                          <a:effectLst/>
                          <a:latin typeface="+mn-lt"/>
                        </a:rPr>
                        <a:t>0.9 (–3.6, 5.4)</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0000"/>
                        </a:lnSpc>
                        <a:spcBef>
                          <a:spcPts val="400"/>
                        </a:spcBef>
                        <a:spcAft>
                          <a:spcPts val="400"/>
                        </a:spcAft>
                      </a:pPr>
                      <a:r>
                        <a:rPr lang="en-US" sz="2300" dirty="0">
                          <a:effectLst/>
                          <a:latin typeface="+mn-lt"/>
                        </a:rPr>
                        <a:t>–</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extLst>
                  <a:ext uri="{0D108BD9-81ED-4DB2-BD59-A6C34878D82A}">
                    <a16:rowId xmlns:a16="http://schemas.microsoft.com/office/drawing/2014/main" val="3341810088"/>
                  </a:ext>
                </a:extLst>
              </a:tr>
              <a:tr h="697798">
                <a:tc>
                  <a:txBody>
                    <a:bodyPr/>
                    <a:lstStyle/>
                    <a:p>
                      <a:pPr marL="0" marR="0">
                        <a:lnSpc>
                          <a:spcPct val="100000"/>
                        </a:lnSpc>
                        <a:spcBef>
                          <a:spcPts val="400"/>
                        </a:spcBef>
                        <a:spcAft>
                          <a:spcPts val="400"/>
                        </a:spcAft>
                      </a:pPr>
                      <a:r>
                        <a:rPr lang="en-US" sz="2300" dirty="0">
                          <a:effectLst/>
                          <a:latin typeface="+mn-lt"/>
                        </a:rPr>
                        <a:t>Hematoma increase ≥12.5 mL</a:t>
                      </a:r>
                      <a:r>
                        <a:rPr lang="en-US" sz="2300" baseline="30000" dirty="0">
                          <a:solidFill>
                            <a:srgbClr val="3F4444"/>
                          </a:solidFill>
                          <a:effectLst/>
                          <a:latin typeface="+mn-lt"/>
                          <a:cs typeface="Calibri" panose="020F0502020204030204" pitchFamily="34" charset="0"/>
                        </a:rPr>
                        <a:t>§</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a:lnSpc>
                          <a:spcPct val="100000"/>
                        </a:lnSpc>
                        <a:spcBef>
                          <a:spcPts val="400"/>
                        </a:spcBef>
                        <a:spcAft>
                          <a:spcPts val="400"/>
                        </a:spcAft>
                      </a:pPr>
                      <a:r>
                        <a:rPr lang="en-US" sz="2300" dirty="0">
                          <a:effectLst/>
                          <a:latin typeface="+mn-lt"/>
                        </a:rPr>
                        <a:t>   29 (11.6%)</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a:lnSpc>
                          <a:spcPct val="100000"/>
                        </a:lnSpc>
                        <a:spcBef>
                          <a:spcPts val="400"/>
                        </a:spcBef>
                        <a:spcAft>
                          <a:spcPts val="400"/>
                        </a:spcAft>
                      </a:pPr>
                      <a:r>
                        <a:rPr lang="en-US" sz="2300" dirty="0">
                          <a:effectLst/>
                          <a:latin typeface="+mn-lt"/>
                        </a:rPr>
                        <a:t>   48 (19.0%)</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a:lnSpc>
                          <a:spcPct val="100000"/>
                        </a:lnSpc>
                        <a:spcBef>
                          <a:spcPts val="400"/>
                        </a:spcBef>
                        <a:spcAft>
                          <a:spcPts val="400"/>
                        </a:spcAft>
                      </a:pPr>
                      <a:r>
                        <a:rPr lang="en-US" sz="2300" dirty="0">
                          <a:effectLst/>
                          <a:latin typeface="+mn-lt"/>
                        </a:rPr>
                        <a:t>–7.4 (–13.7, –1.1)</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a:lnSpc>
                          <a:spcPct val="100000"/>
                        </a:lnSpc>
                        <a:spcBef>
                          <a:spcPts val="400"/>
                        </a:spcBef>
                        <a:spcAft>
                          <a:spcPts val="400"/>
                        </a:spcAft>
                      </a:pPr>
                      <a:r>
                        <a:rPr lang="en-US" sz="2300" dirty="0">
                          <a:effectLst/>
                          <a:latin typeface="+mn-lt"/>
                        </a:rPr>
                        <a:t>–</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7662929"/>
                  </a:ext>
                </a:extLst>
              </a:tr>
              <a:tr h="697798">
                <a:tc>
                  <a:txBody>
                    <a:bodyPr/>
                    <a:lstStyle/>
                    <a:p>
                      <a:pPr marL="0" marR="0">
                        <a:lnSpc>
                          <a:spcPct val="100000"/>
                        </a:lnSpc>
                        <a:spcBef>
                          <a:spcPts val="400"/>
                        </a:spcBef>
                        <a:spcAft>
                          <a:spcPts val="400"/>
                        </a:spcAft>
                      </a:pPr>
                      <a:r>
                        <a:rPr lang="en-US" sz="2300" dirty="0">
                          <a:effectLst/>
                          <a:latin typeface="+mn-lt"/>
                        </a:rPr>
                        <a:t>Modified Rankin Scale score at 30 days ≤3</a:t>
                      </a:r>
                      <a:r>
                        <a:rPr lang="en-US" sz="2300" baseline="30000" dirty="0">
                          <a:solidFill>
                            <a:srgbClr val="3F4444"/>
                          </a:solidFill>
                          <a:effectLst/>
                          <a:latin typeface="+mn-lt"/>
                          <a:cs typeface="Calibri" panose="020F0502020204030204" pitchFamily="34" charset="0"/>
                        </a:rPr>
                        <a:t>§</a:t>
                      </a:r>
                      <a:endParaRPr lang="en-CA" sz="2300" dirty="0">
                        <a:solidFill>
                          <a:srgbClr val="3F4444"/>
                        </a:solidFill>
                        <a:effectLst/>
                        <a:latin typeface="+mn-lt"/>
                        <a:ea typeface="Times New Roman" panose="02020603050405020304" pitchFamily="18" charset="0"/>
                        <a:cs typeface="Times New Roman" panose="02020603050405020304" pitchFamily="18" charset="0"/>
                      </a:endParaRPr>
                    </a:p>
                  </a:txBody>
                  <a:tcPr marL="48458" marR="48458" marT="0" marB="0" anchor="ctr">
                    <a:lnL w="12700" cmpd="sng">
                      <a:noFill/>
                    </a:lnL>
                    <a:lnR w="12700" cap="flat" cmpd="sng" algn="ctr">
                      <a:solidFill>
                        <a:schemeClr val="accent3"/>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400"/>
                        </a:spcAft>
                      </a:pPr>
                      <a:r>
                        <a:rPr lang="en-US" sz="2300" dirty="0">
                          <a:effectLst/>
                          <a:latin typeface="+mn-lt"/>
                        </a:rPr>
                        <a:t>   69 (28.0%)</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400"/>
                        </a:spcAft>
                      </a:pPr>
                      <a:r>
                        <a:rPr lang="en-US" sz="2300" dirty="0">
                          <a:effectLst/>
                          <a:latin typeface="+mn-lt"/>
                        </a:rPr>
                        <a:t>   79 (30.9%)</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400"/>
                        </a:spcAft>
                      </a:pPr>
                      <a:r>
                        <a:rPr lang="en-US" sz="2300" dirty="0">
                          <a:effectLst/>
                          <a:latin typeface="+mn-lt"/>
                        </a:rPr>
                        <a:t>–2.9 (–10.9, 5.2)</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0000"/>
                        </a:lnSpc>
                        <a:spcBef>
                          <a:spcPts val="400"/>
                        </a:spcBef>
                        <a:spcAft>
                          <a:spcPts val="400"/>
                        </a:spcAft>
                      </a:pPr>
                      <a:r>
                        <a:rPr lang="en-US" sz="2300" dirty="0">
                          <a:effectLst/>
                          <a:latin typeface="+mn-lt"/>
                        </a:rPr>
                        <a:t>–</a:t>
                      </a:r>
                      <a:endParaRPr lang="en-CA" sz="2300" dirty="0">
                        <a:effectLst/>
                        <a:latin typeface="+mn-lt"/>
                        <a:ea typeface="Times New Roman" panose="02020603050405020304" pitchFamily="18" charset="0"/>
                        <a:cs typeface="Times New Roman" panose="02020603050405020304" pitchFamily="18" charset="0"/>
                      </a:endParaRPr>
                    </a:p>
                  </a:txBody>
                  <a:tcPr marL="48458" marR="48458" marT="0" marB="0" anchor="ctr">
                    <a:lnL w="12700" cap="flat" cmpd="sng" algn="ctr">
                      <a:solidFill>
                        <a:schemeClr val="accent3"/>
                      </a:solidFill>
                      <a:prstDash val="solid"/>
                      <a:round/>
                      <a:headEnd type="none" w="med" len="med"/>
                      <a:tailEnd type="none" w="med" len="med"/>
                    </a:lnL>
                    <a:lnR w="12700" cmpd="sng">
                      <a:noFill/>
                    </a:lnR>
                    <a:lnT w="571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0036355"/>
                  </a:ext>
                </a:extLst>
              </a:tr>
            </a:tbl>
          </a:graphicData>
        </a:graphic>
      </p:graphicFrame>
      <p:sp>
        <p:nvSpPr>
          <p:cNvPr id="4" name="Footer Placeholder 3">
            <a:extLst>
              <a:ext uri="{FF2B5EF4-FFF2-40B4-BE49-F238E27FC236}">
                <a16:creationId xmlns:a16="http://schemas.microsoft.com/office/drawing/2014/main" id="{DEE5DB89-0DDA-B214-3A9E-5033372BB0FD}"/>
              </a:ext>
            </a:extLst>
          </p:cNvPr>
          <p:cNvSpPr>
            <a:spLocks noGrp="1"/>
          </p:cNvSpPr>
          <p:nvPr>
            <p:ph type="ftr" sz="quarter" idx="3"/>
          </p:nvPr>
        </p:nvSpPr>
        <p:spPr/>
        <p:txBody>
          <a:bodyPr/>
          <a:lstStyle/>
          <a:p>
            <a:r>
              <a:rPr lang="en-US"/>
              <a:t>*ITT population. †Based on stratified Cochran-Mantel-Haenszel test.</a:t>
            </a:r>
            <a:r>
              <a:rPr lang="en-US" baseline="30000"/>
              <a:t> ††</a:t>
            </a:r>
            <a:r>
              <a:rPr lang="en-US"/>
              <a:t>The relative increase in excellent or good hemostatic efficacy was 21% with andexanet.</a:t>
            </a:r>
            <a:r>
              <a:rPr lang="en-US" baseline="30000"/>
              <a:t> £ </a:t>
            </a:r>
            <a:r>
              <a:rPr lang="en-US"/>
              <a:t>Primary objective of study met at interim. Good or excellent hemostatic efficacy at 12 hours: andexanet, 67.0% (150/224) versus usual care, 53.1% (121/228). The difference in proportion of patients achieving good or excellent hemostatic efficacy was 13.4% (P=0.003). ITT, primary efficacy population N=452. § Exploratory.  CI, confidence interval. </a:t>
            </a:r>
          </a:p>
        </p:txBody>
      </p:sp>
    </p:spTree>
    <p:extLst>
      <p:ext uri="{BB962C8B-B14F-4D97-AF65-F5344CB8AC3E}">
        <p14:creationId xmlns:p14="http://schemas.microsoft.com/office/powerpoint/2010/main" val="3102163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597BC1-0E35-C4F1-A68C-3BEF94CCBA5F}"/>
              </a:ext>
            </a:extLst>
          </p:cNvPr>
          <p:cNvSpPr/>
          <p:nvPr/>
        </p:nvSpPr>
        <p:spPr>
          <a:xfrm>
            <a:off x="8743406" y="0"/>
            <a:ext cx="35520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BDFBBC-123D-A960-336A-F12ED56EDB8F}"/>
              </a:ext>
            </a:extLst>
          </p:cNvPr>
          <p:cNvSpPr>
            <a:spLocks noGrp="1"/>
          </p:cNvSpPr>
          <p:nvPr>
            <p:ph type="title"/>
          </p:nvPr>
        </p:nvSpPr>
        <p:spPr/>
        <p:txBody>
          <a:bodyPr>
            <a:normAutofit/>
          </a:bodyPr>
          <a:lstStyle/>
          <a:p>
            <a:r>
              <a:rPr lang="en-US" dirty="0"/>
              <a:t>Thrombotic Events and Death (30 Days)</a:t>
            </a:r>
            <a:endParaRPr lang="en-CA" dirty="0"/>
          </a:p>
        </p:txBody>
      </p:sp>
      <p:graphicFrame>
        <p:nvGraphicFramePr>
          <p:cNvPr id="5" name="Table 4">
            <a:extLst>
              <a:ext uri="{FF2B5EF4-FFF2-40B4-BE49-F238E27FC236}">
                <a16:creationId xmlns:a16="http://schemas.microsoft.com/office/drawing/2014/main" id="{43871DFA-5F41-57A6-1EB6-4A1E253EC7DA}"/>
              </a:ext>
            </a:extLst>
          </p:cNvPr>
          <p:cNvGraphicFramePr>
            <a:graphicFrameLocks noGrp="1"/>
          </p:cNvGraphicFramePr>
          <p:nvPr>
            <p:extLst>
              <p:ext uri="{D42A27DB-BD31-4B8C-83A1-F6EECF244321}">
                <p14:modId xmlns:p14="http://schemas.microsoft.com/office/powerpoint/2010/main" val="272739505"/>
              </p:ext>
            </p:extLst>
          </p:nvPr>
        </p:nvGraphicFramePr>
        <p:xfrm>
          <a:off x="979713" y="1385082"/>
          <a:ext cx="10003972" cy="4903504"/>
        </p:xfrm>
        <a:graphic>
          <a:graphicData uri="http://schemas.openxmlformats.org/drawingml/2006/table">
            <a:tbl>
              <a:tblPr>
                <a:tableStyleId>{5C22544A-7EE6-4342-B048-85BDC9FD1C3A}</a:tableStyleId>
              </a:tblPr>
              <a:tblGrid>
                <a:gridCol w="3389839">
                  <a:extLst>
                    <a:ext uri="{9D8B030D-6E8A-4147-A177-3AD203B41FA5}">
                      <a16:colId xmlns:a16="http://schemas.microsoft.com/office/drawing/2014/main" val="3711831680"/>
                    </a:ext>
                  </a:extLst>
                </a:gridCol>
                <a:gridCol w="1770955">
                  <a:extLst>
                    <a:ext uri="{9D8B030D-6E8A-4147-A177-3AD203B41FA5}">
                      <a16:colId xmlns:a16="http://schemas.microsoft.com/office/drawing/2014/main" val="1783753000"/>
                    </a:ext>
                  </a:extLst>
                </a:gridCol>
                <a:gridCol w="1874436">
                  <a:extLst>
                    <a:ext uri="{9D8B030D-6E8A-4147-A177-3AD203B41FA5}">
                      <a16:colId xmlns:a16="http://schemas.microsoft.com/office/drawing/2014/main" val="3873076170"/>
                    </a:ext>
                  </a:extLst>
                </a:gridCol>
                <a:gridCol w="1933134">
                  <a:extLst>
                    <a:ext uri="{9D8B030D-6E8A-4147-A177-3AD203B41FA5}">
                      <a16:colId xmlns:a16="http://schemas.microsoft.com/office/drawing/2014/main" val="1913213351"/>
                    </a:ext>
                  </a:extLst>
                </a:gridCol>
                <a:gridCol w="1035608">
                  <a:extLst>
                    <a:ext uri="{9D8B030D-6E8A-4147-A177-3AD203B41FA5}">
                      <a16:colId xmlns:a16="http://schemas.microsoft.com/office/drawing/2014/main" val="1177144318"/>
                    </a:ext>
                  </a:extLst>
                </a:gridCol>
              </a:tblGrid>
              <a:tr h="1358919">
                <a:tc>
                  <a:txBody>
                    <a:bodyPr/>
                    <a:lstStyle/>
                    <a:p>
                      <a:pPr marL="0" marR="0" algn="ctr">
                        <a:lnSpc>
                          <a:spcPct val="107000"/>
                        </a:lnSpc>
                        <a:spcBef>
                          <a:spcPts val="400"/>
                        </a:spcBef>
                        <a:spcAft>
                          <a:spcPts val="400"/>
                        </a:spcAft>
                      </a:pPr>
                      <a:r>
                        <a:rPr lang="en-US" sz="2100" dirty="0">
                          <a:solidFill>
                            <a:schemeClr val="bg1"/>
                          </a:solidFill>
                          <a:effectLst/>
                          <a:latin typeface="+mn-lt"/>
                        </a:rPr>
                        <a:t>Parameter, n (%)</a:t>
                      </a:r>
                      <a:endParaRPr lang="en-CA" sz="2100" dirty="0">
                        <a:solidFill>
                          <a:schemeClr val="bg1"/>
                        </a:solidFill>
                        <a:effectLst/>
                        <a:latin typeface="+mn-lt"/>
                        <a:ea typeface="Times New Roman" panose="02020603050405020304" pitchFamily="18" charset="0"/>
                        <a:cs typeface="Times New Roman" panose="02020603050405020304" pitchFamily="18" charset="0"/>
                      </a:endParaRPr>
                    </a:p>
                  </a:txBody>
                  <a:tcPr marL="44916" marR="44916" marT="0" marB="0" anchor="ctr">
                    <a:lnB w="12700" cap="flat" cmpd="sng" algn="ctr">
                      <a:noFill/>
                      <a:prstDash val="solid"/>
                      <a:round/>
                      <a:headEnd type="none" w="med" len="med"/>
                      <a:tailEnd type="none" w="med" len="med"/>
                    </a:lnB>
                    <a:solidFill>
                      <a:schemeClr val="accent1"/>
                    </a:solidFill>
                  </a:tcPr>
                </a:tc>
                <a:tc>
                  <a:txBody>
                    <a:bodyPr/>
                    <a:lstStyle/>
                    <a:p>
                      <a:pPr marL="0" marR="0" algn="ctr">
                        <a:lnSpc>
                          <a:spcPct val="107000"/>
                        </a:lnSpc>
                        <a:spcBef>
                          <a:spcPts val="400"/>
                        </a:spcBef>
                        <a:spcAft>
                          <a:spcPts val="400"/>
                        </a:spcAft>
                      </a:pPr>
                      <a:r>
                        <a:rPr lang="en-US" sz="2100" dirty="0">
                          <a:solidFill>
                            <a:schemeClr val="bg1"/>
                          </a:solidFill>
                          <a:effectLst/>
                          <a:latin typeface="+mn-lt"/>
                        </a:rPr>
                        <a:t>Andexanet</a:t>
                      </a:r>
                      <a:br>
                        <a:rPr lang="en-US" sz="2100" dirty="0">
                          <a:solidFill>
                            <a:schemeClr val="bg1"/>
                          </a:solidFill>
                          <a:effectLst/>
                          <a:latin typeface="+mn-lt"/>
                        </a:rPr>
                      </a:br>
                      <a:r>
                        <a:rPr lang="en-US" sz="2100" dirty="0">
                          <a:solidFill>
                            <a:schemeClr val="bg1"/>
                          </a:solidFill>
                          <a:effectLst/>
                          <a:latin typeface="+mn-lt"/>
                        </a:rPr>
                        <a:t>(N=263)*</a:t>
                      </a:r>
                      <a:endParaRPr lang="en-CA" sz="2100" dirty="0">
                        <a:solidFill>
                          <a:schemeClr val="bg1"/>
                        </a:solidFill>
                        <a:effectLst/>
                        <a:latin typeface="+mn-lt"/>
                        <a:ea typeface="Times New Roman" panose="02020603050405020304" pitchFamily="18" charset="0"/>
                        <a:cs typeface="Times New Roman" panose="02020603050405020304" pitchFamily="18" charset="0"/>
                      </a:endParaRPr>
                    </a:p>
                  </a:txBody>
                  <a:tcPr marL="44916" marR="44916" marT="0" marB="0" anchor="ctr">
                    <a:lnB w="12700" cap="flat" cmpd="sng" algn="ctr">
                      <a:noFill/>
                      <a:prstDash val="solid"/>
                      <a:round/>
                      <a:headEnd type="none" w="med" len="med"/>
                      <a:tailEnd type="none" w="med" len="med"/>
                    </a:lnB>
                    <a:solidFill>
                      <a:schemeClr val="accent1"/>
                    </a:solidFill>
                  </a:tcPr>
                </a:tc>
                <a:tc>
                  <a:txBody>
                    <a:bodyPr/>
                    <a:lstStyle/>
                    <a:p>
                      <a:pPr marL="0" marR="0" algn="ctr">
                        <a:lnSpc>
                          <a:spcPct val="107000"/>
                        </a:lnSpc>
                        <a:spcBef>
                          <a:spcPts val="400"/>
                        </a:spcBef>
                        <a:spcAft>
                          <a:spcPts val="400"/>
                        </a:spcAft>
                      </a:pPr>
                      <a:r>
                        <a:rPr lang="en-US" sz="2100" dirty="0">
                          <a:solidFill>
                            <a:schemeClr val="bg1"/>
                          </a:solidFill>
                          <a:effectLst/>
                          <a:latin typeface="+mn-lt"/>
                        </a:rPr>
                        <a:t>Usual care</a:t>
                      </a:r>
                      <a:br>
                        <a:rPr lang="en-US" sz="2100" dirty="0">
                          <a:solidFill>
                            <a:schemeClr val="bg1"/>
                          </a:solidFill>
                          <a:effectLst/>
                          <a:latin typeface="+mn-lt"/>
                        </a:rPr>
                      </a:br>
                      <a:r>
                        <a:rPr lang="en-US" sz="2100" dirty="0">
                          <a:solidFill>
                            <a:schemeClr val="bg1"/>
                          </a:solidFill>
                          <a:effectLst/>
                          <a:latin typeface="+mn-lt"/>
                        </a:rPr>
                        <a:t>(N=267)*</a:t>
                      </a:r>
                      <a:endParaRPr lang="en-CA" sz="2100" dirty="0">
                        <a:solidFill>
                          <a:schemeClr val="bg1"/>
                        </a:solidFill>
                        <a:effectLst/>
                        <a:latin typeface="+mn-lt"/>
                        <a:ea typeface="Times New Roman" panose="02020603050405020304" pitchFamily="18" charset="0"/>
                        <a:cs typeface="Times New Roman" panose="02020603050405020304" pitchFamily="18" charset="0"/>
                      </a:endParaRPr>
                    </a:p>
                  </a:txBody>
                  <a:tcPr marL="44916" marR="44916" marT="0" marB="0" anchor="ctr">
                    <a:lnB w="12700" cap="flat" cmpd="sng" algn="ctr">
                      <a:noFill/>
                      <a:prstDash val="solid"/>
                      <a:round/>
                      <a:headEnd type="none" w="med" len="med"/>
                      <a:tailEnd type="none" w="med" len="med"/>
                    </a:lnB>
                    <a:solidFill>
                      <a:schemeClr val="accent1"/>
                    </a:solidFill>
                  </a:tcPr>
                </a:tc>
                <a:tc>
                  <a:txBody>
                    <a:bodyPr/>
                    <a:lstStyle/>
                    <a:p>
                      <a:pPr marL="0" marR="0" algn="ctr">
                        <a:lnSpc>
                          <a:spcPct val="107000"/>
                        </a:lnSpc>
                        <a:spcBef>
                          <a:spcPts val="400"/>
                        </a:spcBef>
                        <a:spcAft>
                          <a:spcPts val="400"/>
                        </a:spcAft>
                      </a:pPr>
                      <a:r>
                        <a:rPr lang="en-US" sz="2100" dirty="0">
                          <a:solidFill>
                            <a:schemeClr val="bg1"/>
                          </a:solidFill>
                          <a:effectLst/>
                          <a:latin typeface="+mn-lt"/>
                        </a:rPr>
                        <a:t>Increase with</a:t>
                      </a:r>
                      <a:br>
                        <a:rPr lang="en-US" sz="2100" dirty="0">
                          <a:solidFill>
                            <a:schemeClr val="bg1"/>
                          </a:solidFill>
                          <a:effectLst/>
                          <a:latin typeface="+mn-lt"/>
                        </a:rPr>
                      </a:br>
                      <a:r>
                        <a:rPr lang="en-US" sz="2100" dirty="0">
                          <a:solidFill>
                            <a:schemeClr val="bg1"/>
                          </a:solidFill>
                          <a:effectLst/>
                          <a:latin typeface="+mn-lt"/>
                        </a:rPr>
                        <a:t>andexanet per</a:t>
                      </a:r>
                      <a:br>
                        <a:rPr lang="en-US" sz="2100" dirty="0">
                          <a:solidFill>
                            <a:schemeClr val="bg1"/>
                          </a:solidFill>
                          <a:effectLst/>
                          <a:latin typeface="+mn-lt"/>
                        </a:rPr>
                      </a:br>
                      <a:r>
                        <a:rPr lang="en-US" sz="2100" dirty="0">
                          <a:solidFill>
                            <a:schemeClr val="bg1"/>
                          </a:solidFill>
                          <a:effectLst/>
                          <a:latin typeface="+mn-lt"/>
                        </a:rPr>
                        <a:t>100 patients</a:t>
                      </a:r>
                      <a:br>
                        <a:rPr lang="en-US" sz="2100" dirty="0">
                          <a:solidFill>
                            <a:schemeClr val="bg1"/>
                          </a:solidFill>
                          <a:effectLst/>
                          <a:latin typeface="+mn-lt"/>
                        </a:rPr>
                      </a:br>
                      <a:r>
                        <a:rPr lang="en-US" sz="2100" dirty="0">
                          <a:solidFill>
                            <a:schemeClr val="bg1"/>
                          </a:solidFill>
                          <a:effectLst/>
                          <a:latin typeface="+mn-lt"/>
                        </a:rPr>
                        <a:t>(95% CI)</a:t>
                      </a:r>
                      <a:r>
                        <a:rPr lang="en-US" sz="2100" baseline="30000" dirty="0">
                          <a:solidFill>
                            <a:schemeClr val="bg1"/>
                          </a:solidFill>
                          <a:effectLst/>
                          <a:latin typeface="+mn-lt"/>
                        </a:rPr>
                        <a:t>†</a:t>
                      </a:r>
                      <a:endParaRPr lang="en-CA" sz="2100" dirty="0">
                        <a:solidFill>
                          <a:schemeClr val="bg1"/>
                        </a:solidFill>
                        <a:effectLst/>
                        <a:latin typeface="+mn-lt"/>
                        <a:ea typeface="Times New Roman" panose="02020603050405020304" pitchFamily="18" charset="0"/>
                        <a:cs typeface="Times New Roman" panose="02020603050405020304" pitchFamily="18" charset="0"/>
                      </a:endParaRPr>
                    </a:p>
                  </a:txBody>
                  <a:tcPr marL="44916" marR="44916" marT="0" marB="0" anchor="ctr">
                    <a:lnB w="12700" cap="flat" cmpd="sng" algn="ctr">
                      <a:noFill/>
                      <a:prstDash val="solid"/>
                      <a:round/>
                      <a:headEnd type="none" w="med" len="med"/>
                      <a:tailEnd type="none" w="med" len="med"/>
                    </a:lnB>
                    <a:solidFill>
                      <a:schemeClr val="accent1"/>
                    </a:solidFill>
                  </a:tcPr>
                </a:tc>
                <a:tc>
                  <a:txBody>
                    <a:bodyPr/>
                    <a:lstStyle/>
                    <a:p>
                      <a:pPr marL="0" marR="0" algn="ctr">
                        <a:lnSpc>
                          <a:spcPct val="107000"/>
                        </a:lnSpc>
                        <a:spcBef>
                          <a:spcPts val="400"/>
                        </a:spcBef>
                        <a:spcAft>
                          <a:spcPts val="400"/>
                        </a:spcAft>
                      </a:pPr>
                      <a:r>
                        <a:rPr lang="en-US" sz="2100" i="1" dirty="0">
                          <a:solidFill>
                            <a:schemeClr val="bg1"/>
                          </a:solidFill>
                          <a:effectLst/>
                          <a:latin typeface="+mn-lt"/>
                        </a:rPr>
                        <a:t>P</a:t>
                      </a:r>
                      <a:r>
                        <a:rPr lang="en-US" sz="2100" i="0" dirty="0">
                          <a:solidFill>
                            <a:schemeClr val="bg1"/>
                          </a:solidFill>
                          <a:effectLst/>
                          <a:latin typeface="+mn-lt"/>
                        </a:rPr>
                        <a:t> </a:t>
                      </a:r>
                      <a:r>
                        <a:rPr lang="en-US" sz="2100" dirty="0">
                          <a:solidFill>
                            <a:schemeClr val="bg1"/>
                          </a:solidFill>
                          <a:effectLst/>
                          <a:latin typeface="+mn-lt"/>
                        </a:rPr>
                        <a:t>value</a:t>
                      </a:r>
                      <a:r>
                        <a:rPr lang="en-US" sz="2100" baseline="30000" dirty="0">
                          <a:solidFill>
                            <a:schemeClr val="bg1"/>
                          </a:solidFill>
                          <a:effectLst/>
                          <a:latin typeface="+mn-lt"/>
                        </a:rPr>
                        <a:t>†</a:t>
                      </a:r>
                      <a:endParaRPr lang="en-CA" sz="2100" dirty="0">
                        <a:solidFill>
                          <a:schemeClr val="bg1"/>
                        </a:solidFill>
                        <a:effectLst/>
                        <a:latin typeface="+mn-lt"/>
                        <a:ea typeface="Times New Roman" panose="02020603050405020304" pitchFamily="18" charset="0"/>
                        <a:cs typeface="Times New Roman" panose="02020603050405020304" pitchFamily="18" charset="0"/>
                      </a:endParaRPr>
                    </a:p>
                  </a:txBody>
                  <a:tcPr marL="44916" marR="44916" marT="0" marB="0" anchor="ctr">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853724521"/>
                  </a:ext>
                </a:extLst>
              </a:tr>
              <a:tr h="404730">
                <a:tc>
                  <a:txBody>
                    <a:bodyPr/>
                    <a:lstStyle/>
                    <a:p>
                      <a:pPr marL="0" marR="0">
                        <a:lnSpc>
                          <a:spcPct val="107000"/>
                        </a:lnSpc>
                        <a:spcBef>
                          <a:spcPts val="400"/>
                        </a:spcBef>
                        <a:spcAft>
                          <a:spcPts val="400"/>
                        </a:spcAft>
                      </a:pPr>
                      <a:r>
                        <a:rPr lang="en-US" sz="2100" dirty="0">
                          <a:effectLst/>
                          <a:latin typeface="+mn-lt"/>
                        </a:rPr>
                        <a:t>Patients with ≥1 TE</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effectLst/>
                          <a:latin typeface="+mn-lt"/>
                        </a:rPr>
                        <a:t>27 (10.3%)</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effectLst/>
                          <a:latin typeface="+mn-lt"/>
                        </a:rPr>
                        <a:t>15 (5.6%)</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effectLst/>
                          <a:latin typeface="+mn-lt"/>
                        </a:rPr>
                        <a:t>4.6 (0.1, 9.2)</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effectLst/>
                          <a:latin typeface="+mn-lt"/>
                        </a:rPr>
                        <a:t>0.048</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114093928"/>
                  </a:ext>
                </a:extLst>
              </a:tr>
              <a:tr h="412162">
                <a:tc>
                  <a:txBody>
                    <a:bodyPr/>
                    <a:lstStyle/>
                    <a:p>
                      <a:pPr marL="230188" marR="0" indent="0">
                        <a:lnSpc>
                          <a:spcPct val="107000"/>
                        </a:lnSpc>
                        <a:spcBef>
                          <a:spcPts val="400"/>
                        </a:spcBef>
                        <a:spcAft>
                          <a:spcPts val="400"/>
                        </a:spcAft>
                      </a:pPr>
                      <a:r>
                        <a:rPr lang="en-US" sz="2100" dirty="0">
                          <a:effectLst/>
                          <a:latin typeface="+mn-lt"/>
                        </a:rPr>
                        <a:t>Transient ischemic attack</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effectLst/>
                          <a:latin typeface="+mn-lt"/>
                        </a:rPr>
                        <a:t>0 (0%)</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effectLst/>
                          <a:latin typeface="+mn-lt"/>
                        </a:rPr>
                        <a:t>0 (0%)</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effectLst/>
                          <a:latin typeface="+mn-lt"/>
                        </a:rPr>
                        <a:t>  –</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0000"/>
                        </a:lnSpc>
                        <a:spcBef>
                          <a:spcPts val="400"/>
                        </a:spcBef>
                        <a:spcAft>
                          <a:spcPts val="400"/>
                        </a:spcAft>
                      </a:pPr>
                      <a:r>
                        <a:rPr lang="en-US" sz="2100" dirty="0">
                          <a:effectLst/>
                          <a:latin typeface="+mn-lt"/>
                        </a:rPr>
                        <a:t>–</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54172534"/>
                  </a:ext>
                </a:extLst>
              </a:tr>
              <a:tr h="412162">
                <a:tc>
                  <a:txBody>
                    <a:bodyPr/>
                    <a:lstStyle/>
                    <a:p>
                      <a:pPr marL="230188" marR="0" indent="0">
                        <a:lnSpc>
                          <a:spcPct val="107000"/>
                        </a:lnSpc>
                        <a:spcBef>
                          <a:spcPts val="400"/>
                        </a:spcBef>
                        <a:spcAft>
                          <a:spcPts val="400"/>
                        </a:spcAft>
                      </a:pPr>
                      <a:r>
                        <a:rPr lang="en-US" sz="2100" dirty="0">
                          <a:effectLst/>
                          <a:latin typeface="+mn-lt"/>
                        </a:rPr>
                        <a:t>Ischemic stroke</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effectLst/>
                          <a:latin typeface="+mn-lt"/>
                        </a:rPr>
                        <a:t>17 (6.5%)</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effectLst/>
                          <a:latin typeface="+mn-lt"/>
                        </a:rPr>
                        <a:t>4 (1.5%)</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effectLst/>
                          <a:latin typeface="+mn-lt"/>
                        </a:rPr>
                        <a:t>5.0 (1.5, 8.8)</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0000"/>
                        </a:lnSpc>
                        <a:spcBef>
                          <a:spcPts val="400"/>
                        </a:spcBef>
                        <a:spcAft>
                          <a:spcPts val="400"/>
                        </a:spcAft>
                      </a:pPr>
                      <a:r>
                        <a:rPr lang="en-US" sz="2100" dirty="0">
                          <a:effectLst/>
                          <a:latin typeface="+mn-lt"/>
                        </a:rPr>
                        <a:t>–</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70313366"/>
                  </a:ext>
                </a:extLst>
              </a:tr>
              <a:tr h="412162">
                <a:tc>
                  <a:txBody>
                    <a:bodyPr/>
                    <a:lstStyle/>
                    <a:p>
                      <a:pPr marL="230188" marR="0" indent="0">
                        <a:lnSpc>
                          <a:spcPct val="107000"/>
                        </a:lnSpc>
                        <a:spcBef>
                          <a:spcPts val="400"/>
                        </a:spcBef>
                        <a:spcAft>
                          <a:spcPts val="400"/>
                        </a:spcAft>
                      </a:pPr>
                      <a:r>
                        <a:rPr lang="en-US" sz="2100" dirty="0">
                          <a:effectLst/>
                          <a:latin typeface="+mn-lt"/>
                        </a:rPr>
                        <a:t>Myocardial infarction</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effectLst/>
                          <a:latin typeface="+mn-lt"/>
                        </a:rPr>
                        <a:t>11 (4.2%)</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effectLst/>
                          <a:latin typeface="+mn-lt"/>
                        </a:rPr>
                        <a:t>4 (1.5%)</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effectLst/>
                          <a:latin typeface="+mn-lt"/>
                        </a:rPr>
                        <a:t>2.7 (–0.2, 6.1)</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0000"/>
                        </a:lnSpc>
                        <a:spcBef>
                          <a:spcPts val="400"/>
                        </a:spcBef>
                        <a:spcAft>
                          <a:spcPts val="400"/>
                        </a:spcAft>
                      </a:pPr>
                      <a:r>
                        <a:rPr lang="en-US" sz="2100" dirty="0">
                          <a:effectLst/>
                          <a:latin typeface="+mn-lt"/>
                        </a:rPr>
                        <a:t>–</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697450688"/>
                  </a:ext>
                </a:extLst>
              </a:tr>
              <a:tr h="412162">
                <a:tc>
                  <a:txBody>
                    <a:bodyPr/>
                    <a:lstStyle/>
                    <a:p>
                      <a:pPr marL="230188" marR="0" indent="0">
                        <a:lnSpc>
                          <a:spcPct val="107000"/>
                        </a:lnSpc>
                        <a:spcBef>
                          <a:spcPts val="400"/>
                        </a:spcBef>
                        <a:spcAft>
                          <a:spcPts val="400"/>
                        </a:spcAft>
                      </a:pPr>
                      <a:r>
                        <a:rPr lang="en-US" sz="2100" dirty="0">
                          <a:effectLst/>
                          <a:latin typeface="+mn-lt"/>
                        </a:rPr>
                        <a:t>Deep vein thrombosis</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effectLst/>
                          <a:latin typeface="+mn-lt"/>
                        </a:rPr>
                        <a:t>1 (0.4%)</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effectLst/>
                          <a:latin typeface="+mn-lt"/>
                        </a:rPr>
                        <a:t>2 (0.7%)</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effectLst/>
                          <a:latin typeface="+mn-lt"/>
                        </a:rPr>
                        <a:t>–0.4 (–2.4, 1.5)</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0000"/>
                        </a:lnSpc>
                        <a:spcBef>
                          <a:spcPts val="400"/>
                        </a:spcBef>
                        <a:spcAft>
                          <a:spcPts val="400"/>
                        </a:spcAft>
                      </a:pPr>
                      <a:r>
                        <a:rPr lang="en-US" sz="2100" dirty="0">
                          <a:effectLst/>
                          <a:latin typeface="+mn-lt"/>
                        </a:rPr>
                        <a:t>–</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848573152"/>
                  </a:ext>
                </a:extLst>
              </a:tr>
              <a:tr h="412162">
                <a:tc>
                  <a:txBody>
                    <a:bodyPr/>
                    <a:lstStyle/>
                    <a:p>
                      <a:pPr marL="230188" marR="0" indent="0">
                        <a:lnSpc>
                          <a:spcPct val="107000"/>
                        </a:lnSpc>
                        <a:spcBef>
                          <a:spcPts val="400"/>
                        </a:spcBef>
                        <a:spcAft>
                          <a:spcPts val="400"/>
                        </a:spcAft>
                      </a:pPr>
                      <a:r>
                        <a:rPr lang="en-US" sz="2100" dirty="0">
                          <a:effectLst/>
                          <a:latin typeface="+mn-lt"/>
                        </a:rPr>
                        <a:t>Pulmonary embolism</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effectLst/>
                          <a:latin typeface="+mn-lt"/>
                        </a:rPr>
                        <a:t>1 (0.4%)</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effectLst/>
                          <a:latin typeface="+mn-lt"/>
                        </a:rPr>
                        <a:t>6 (2.2%)</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effectLst/>
                          <a:latin typeface="+mn-lt"/>
                        </a:rPr>
                        <a:t>–1.9 (–4.5, 0.2)</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0000"/>
                        </a:lnSpc>
                        <a:spcBef>
                          <a:spcPts val="400"/>
                        </a:spcBef>
                        <a:spcAft>
                          <a:spcPts val="400"/>
                        </a:spcAft>
                      </a:pPr>
                      <a:r>
                        <a:rPr lang="en-US" sz="2100" dirty="0">
                          <a:effectLst/>
                          <a:latin typeface="+mn-lt"/>
                        </a:rPr>
                        <a:t>–</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691488288"/>
                  </a:ext>
                </a:extLst>
              </a:tr>
              <a:tr h="666883">
                <a:tc>
                  <a:txBody>
                    <a:bodyPr/>
                    <a:lstStyle/>
                    <a:p>
                      <a:pPr marL="230188" marR="0" indent="0">
                        <a:lnSpc>
                          <a:spcPct val="107000"/>
                        </a:lnSpc>
                        <a:spcBef>
                          <a:spcPts val="400"/>
                        </a:spcBef>
                        <a:spcAft>
                          <a:spcPts val="400"/>
                        </a:spcAft>
                      </a:pPr>
                      <a:r>
                        <a:rPr lang="en-US" sz="2100" dirty="0">
                          <a:effectLst/>
                          <a:latin typeface="+mn-lt"/>
                        </a:rPr>
                        <a:t>Arterial systemic embolism</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effectLst/>
                          <a:latin typeface="+mn-lt"/>
                        </a:rPr>
                        <a:t>3 (1.1%)</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effectLst/>
                          <a:latin typeface="+mn-lt"/>
                        </a:rPr>
                        <a:t>2 (0.7%)</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effectLst/>
                          <a:latin typeface="+mn-lt"/>
                        </a:rPr>
                        <a:t>0.4 (–1.7, 2.7)</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algn="ctr">
                        <a:lnSpc>
                          <a:spcPct val="100000"/>
                        </a:lnSpc>
                        <a:spcBef>
                          <a:spcPts val="400"/>
                        </a:spcBef>
                        <a:spcAft>
                          <a:spcPts val="400"/>
                        </a:spcAft>
                      </a:pPr>
                      <a:r>
                        <a:rPr lang="en-US" sz="2100" dirty="0">
                          <a:effectLst/>
                          <a:latin typeface="+mn-lt"/>
                        </a:rPr>
                        <a:t>–</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370080842"/>
                  </a:ext>
                </a:extLst>
              </a:tr>
              <a:tr h="412162">
                <a:tc>
                  <a:txBody>
                    <a:bodyPr/>
                    <a:lstStyle/>
                    <a:p>
                      <a:pPr marL="0" marR="0">
                        <a:lnSpc>
                          <a:spcPct val="107000"/>
                        </a:lnSpc>
                        <a:spcBef>
                          <a:spcPts val="400"/>
                        </a:spcBef>
                        <a:spcAft>
                          <a:spcPts val="400"/>
                        </a:spcAft>
                      </a:pPr>
                      <a:r>
                        <a:rPr lang="en-US" sz="2100" dirty="0">
                          <a:effectLst/>
                          <a:latin typeface="+mn-lt"/>
                          <a:ea typeface="Times New Roman" panose="02020603050405020304" pitchFamily="18" charset="0"/>
                          <a:cs typeface="Times New Roman" panose="02020603050405020304" pitchFamily="18" charset="0"/>
                        </a:rPr>
                        <a:t>Death</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solidFill>
                            <a:srgbClr val="000000"/>
                          </a:solidFill>
                          <a:effectLst/>
                          <a:latin typeface="+mn-lt"/>
                          <a:ea typeface="Times New Roman" panose="02020603050405020304" pitchFamily="18" charset="0"/>
                          <a:cs typeface="Times New Roman" panose="02020603050405020304" pitchFamily="18" charset="0"/>
                        </a:rPr>
                        <a:t>73 (27.8%)</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solidFill>
                            <a:srgbClr val="000000"/>
                          </a:solidFill>
                          <a:effectLst/>
                          <a:latin typeface="+mn-lt"/>
                          <a:ea typeface="Times New Roman" panose="02020603050405020304" pitchFamily="18" charset="0"/>
                          <a:cs typeface="Times New Roman" panose="02020603050405020304" pitchFamily="18" charset="0"/>
                        </a:rPr>
                        <a:t>68 (25.5%)</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solidFill>
                            <a:srgbClr val="000000"/>
                          </a:solidFill>
                          <a:effectLst/>
                          <a:latin typeface="+mn-lt"/>
                          <a:ea typeface="Times New Roman" panose="02020603050405020304" pitchFamily="18" charset="0"/>
                          <a:cs typeface="Times New Roman" panose="02020603050405020304" pitchFamily="18" charset="0"/>
                        </a:rPr>
                        <a:t>2.3 (</a:t>
                      </a:r>
                      <a:r>
                        <a:rPr lang="en-US" sz="2100" dirty="0">
                          <a:effectLst/>
                          <a:latin typeface="+mn-lt"/>
                        </a:rPr>
                        <a:t>–</a:t>
                      </a:r>
                      <a:r>
                        <a:rPr lang="en-US" sz="2100" dirty="0">
                          <a:solidFill>
                            <a:srgbClr val="000000"/>
                          </a:solidFill>
                          <a:effectLst/>
                          <a:latin typeface="+mn-lt"/>
                          <a:ea typeface="Times New Roman" panose="02020603050405020304" pitchFamily="18" charset="0"/>
                          <a:cs typeface="Times New Roman" panose="02020603050405020304" pitchFamily="18" charset="0"/>
                        </a:rPr>
                        <a:t>5.2, 9.8)</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7000"/>
                        </a:lnSpc>
                        <a:spcBef>
                          <a:spcPts val="400"/>
                        </a:spcBef>
                        <a:spcAft>
                          <a:spcPts val="400"/>
                        </a:spcAft>
                      </a:pPr>
                      <a:r>
                        <a:rPr lang="en-US" sz="2100" dirty="0">
                          <a:solidFill>
                            <a:srgbClr val="000000"/>
                          </a:solidFill>
                          <a:effectLst/>
                          <a:latin typeface="+mn-lt"/>
                          <a:ea typeface="Times New Roman" panose="02020603050405020304" pitchFamily="18" charset="0"/>
                          <a:cs typeface="Times New Roman" panose="02020603050405020304" pitchFamily="18" charset="0"/>
                        </a:rPr>
                        <a:t>0.55</a:t>
                      </a:r>
                      <a:endParaRPr lang="en-CA" sz="2100" dirty="0">
                        <a:effectLst/>
                        <a:latin typeface="+mn-lt"/>
                        <a:ea typeface="Times New Roman" panose="02020603050405020304" pitchFamily="18" charset="0"/>
                        <a:cs typeface="Times New Roman" panose="02020603050405020304" pitchFamily="18" charset="0"/>
                      </a:endParaRPr>
                    </a:p>
                  </a:txBody>
                  <a:tcPr marL="44916" marR="44916" marT="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54674190"/>
                  </a:ext>
                </a:extLst>
              </a:tr>
            </a:tbl>
          </a:graphicData>
        </a:graphic>
      </p:graphicFrame>
      <p:sp>
        <p:nvSpPr>
          <p:cNvPr id="15" name="Footer Placeholder 14">
            <a:extLst>
              <a:ext uri="{FF2B5EF4-FFF2-40B4-BE49-F238E27FC236}">
                <a16:creationId xmlns:a16="http://schemas.microsoft.com/office/drawing/2014/main" id="{4373C26C-8501-48C9-91B1-B5A1FEBFD345}"/>
              </a:ext>
            </a:extLst>
          </p:cNvPr>
          <p:cNvSpPr>
            <a:spLocks noGrp="1"/>
          </p:cNvSpPr>
          <p:nvPr>
            <p:ph type="ftr" sz="quarter" idx="3"/>
          </p:nvPr>
        </p:nvSpPr>
        <p:spPr/>
        <p:txBody>
          <a:bodyPr/>
          <a:lstStyle/>
          <a:p>
            <a:r>
              <a:rPr lang="en-US"/>
              <a:t>*ITT population.</a:t>
            </a:r>
            <a:r>
              <a:rPr lang="en-US" baseline="30000"/>
              <a:t>†</a:t>
            </a:r>
            <a:r>
              <a:rPr lang="en-US"/>
              <a:t>Based on stratified Cochran-Mantel-Haenszel test. TE, thrombotic event.</a:t>
            </a:r>
          </a:p>
        </p:txBody>
      </p:sp>
    </p:spTree>
    <p:extLst>
      <p:ext uri="{BB962C8B-B14F-4D97-AF65-F5344CB8AC3E}">
        <p14:creationId xmlns:p14="http://schemas.microsoft.com/office/powerpoint/2010/main" val="2245127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329A00-C3FC-7D3F-AB78-32EE843D04B6}"/>
              </a:ext>
            </a:extLst>
          </p:cNvPr>
          <p:cNvSpPr>
            <a:spLocks noGrp="1"/>
          </p:cNvSpPr>
          <p:nvPr>
            <p:ph type="title"/>
          </p:nvPr>
        </p:nvSpPr>
        <p:spPr>
          <a:xfrm>
            <a:off x="838200" y="2002631"/>
            <a:ext cx="10515600" cy="2852737"/>
          </a:xfrm>
        </p:spPr>
        <p:txBody>
          <a:bodyPr anchor="ctr"/>
          <a:lstStyle/>
          <a:p>
            <a:r>
              <a:rPr lang="en-US" dirty="0"/>
              <a:t>Selected Subgroups</a:t>
            </a:r>
            <a:endParaRPr lang="en-CA" dirty="0"/>
          </a:p>
        </p:txBody>
      </p:sp>
    </p:spTree>
    <p:extLst>
      <p:ext uri="{BB962C8B-B14F-4D97-AF65-F5344CB8AC3E}">
        <p14:creationId xmlns:p14="http://schemas.microsoft.com/office/powerpoint/2010/main" val="1036706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7C5FA5-D312-AE77-2742-CE0892765EA6}"/>
              </a:ext>
            </a:extLst>
          </p:cNvPr>
          <p:cNvPicPr>
            <a:picLocks noChangeAspect="1"/>
          </p:cNvPicPr>
          <p:nvPr/>
        </p:nvPicPr>
        <p:blipFill>
          <a:blip r:embed="rId2"/>
          <a:stretch>
            <a:fillRect/>
          </a:stretch>
        </p:blipFill>
        <p:spPr>
          <a:xfrm>
            <a:off x="2462463" y="1009432"/>
            <a:ext cx="7267074" cy="5649063"/>
          </a:xfrm>
          <a:prstGeom prst="rect">
            <a:avLst/>
          </a:prstGeom>
        </p:spPr>
      </p:pic>
      <p:sp>
        <p:nvSpPr>
          <p:cNvPr id="3" name="TextBox 2">
            <a:extLst>
              <a:ext uri="{FF2B5EF4-FFF2-40B4-BE49-F238E27FC236}">
                <a16:creationId xmlns:a16="http://schemas.microsoft.com/office/drawing/2014/main" id="{F67F9E6B-86C6-2F62-7300-463A9C79F597}"/>
              </a:ext>
            </a:extLst>
          </p:cNvPr>
          <p:cNvSpPr txBox="1"/>
          <p:nvPr/>
        </p:nvSpPr>
        <p:spPr>
          <a:xfrm>
            <a:off x="7689435" y="1025233"/>
            <a:ext cx="1171422" cy="592470"/>
          </a:xfrm>
          <a:prstGeom prst="rect">
            <a:avLst/>
          </a:prstGeom>
          <a:solidFill>
            <a:schemeClr val="bg1"/>
          </a:solidFill>
        </p:spPr>
        <p:txBody>
          <a:bodyPr wrap="square" rtlCol="0">
            <a:spAutoFit/>
          </a:bodyPr>
          <a:lstStyle/>
          <a:p>
            <a:pPr algn="ctr">
              <a:lnSpc>
                <a:spcPts val="1300"/>
              </a:lnSpc>
            </a:pPr>
            <a:r>
              <a:rPr lang="en-US" sz="1200" kern="1100" dirty="0">
                <a:solidFill>
                  <a:schemeClr val="tx1">
                    <a:lumMod val="95000"/>
                    <a:lumOff val="5000"/>
                  </a:schemeClr>
                </a:solidFill>
                <a:latin typeface="Arial" panose="020B0604020202020204" pitchFamily="34" charset="0"/>
                <a:cs typeface="Arial" panose="020B0604020202020204" pitchFamily="34" charset="0"/>
              </a:rPr>
              <a:t>Proportion</a:t>
            </a:r>
          </a:p>
          <a:p>
            <a:pPr algn="ctr">
              <a:lnSpc>
                <a:spcPts val="1300"/>
              </a:lnSpc>
            </a:pPr>
            <a:r>
              <a:rPr lang="en-US" sz="1200" kern="1100" dirty="0">
                <a:solidFill>
                  <a:schemeClr val="tx1">
                    <a:lumMod val="95000"/>
                    <a:lumOff val="5000"/>
                  </a:schemeClr>
                </a:solidFill>
                <a:latin typeface="Arial" panose="020B0604020202020204" pitchFamily="34" charset="0"/>
                <a:cs typeface="Arial" panose="020B0604020202020204" pitchFamily="34" charset="0"/>
              </a:rPr>
              <a:t>difference </a:t>
            </a:r>
          </a:p>
          <a:p>
            <a:pPr algn="ctr">
              <a:lnSpc>
                <a:spcPts val="1300"/>
              </a:lnSpc>
            </a:pPr>
            <a:r>
              <a:rPr lang="en-US" sz="1200" kern="1100" dirty="0">
                <a:solidFill>
                  <a:schemeClr val="tx1">
                    <a:lumMod val="95000"/>
                    <a:lumOff val="5000"/>
                  </a:schemeClr>
                </a:solidFill>
                <a:latin typeface="Arial" panose="020B0604020202020204" pitchFamily="34" charset="0"/>
                <a:cs typeface="Arial" panose="020B0604020202020204" pitchFamily="34" charset="0"/>
              </a:rPr>
              <a:t>(%) (95% CI)</a:t>
            </a:r>
          </a:p>
        </p:txBody>
      </p:sp>
      <p:sp>
        <p:nvSpPr>
          <p:cNvPr id="10" name="Footer Placeholder 9">
            <a:extLst>
              <a:ext uri="{FF2B5EF4-FFF2-40B4-BE49-F238E27FC236}">
                <a16:creationId xmlns:a16="http://schemas.microsoft.com/office/drawing/2014/main" id="{779B2FFF-B355-338D-8674-6053F03A3CCF}"/>
              </a:ext>
            </a:extLst>
          </p:cNvPr>
          <p:cNvSpPr>
            <a:spLocks noGrp="1"/>
          </p:cNvSpPr>
          <p:nvPr>
            <p:ph type="ftr" sz="quarter" idx="3"/>
          </p:nvPr>
        </p:nvSpPr>
        <p:spPr/>
        <p:txBody>
          <a:bodyPr/>
          <a:lstStyle/>
          <a:p>
            <a:r>
              <a:rPr lang="en-US"/>
              <a:t>CI, confidence interval; MI, myocardial infarction.</a:t>
            </a:r>
          </a:p>
        </p:txBody>
      </p:sp>
      <p:sp>
        <p:nvSpPr>
          <p:cNvPr id="5" name="Title 4">
            <a:extLst>
              <a:ext uri="{FF2B5EF4-FFF2-40B4-BE49-F238E27FC236}">
                <a16:creationId xmlns:a16="http://schemas.microsoft.com/office/drawing/2014/main" id="{27AC4768-6DC0-08AC-9C12-E6E6231EEBCB}"/>
              </a:ext>
            </a:extLst>
          </p:cNvPr>
          <p:cNvSpPr>
            <a:spLocks noGrp="1"/>
          </p:cNvSpPr>
          <p:nvPr>
            <p:ph type="title"/>
          </p:nvPr>
        </p:nvSpPr>
        <p:spPr/>
        <p:txBody>
          <a:bodyPr>
            <a:normAutofit/>
          </a:bodyPr>
          <a:lstStyle/>
          <a:p>
            <a:r>
              <a:rPr lang="en-US" dirty="0"/>
              <a:t>Hemostatic Efficacy</a:t>
            </a:r>
            <a:endParaRPr lang="en-CA" dirty="0"/>
          </a:p>
        </p:txBody>
      </p:sp>
    </p:spTree>
    <p:extLst>
      <p:ext uri="{BB962C8B-B14F-4D97-AF65-F5344CB8AC3E}">
        <p14:creationId xmlns:p14="http://schemas.microsoft.com/office/powerpoint/2010/main" val="707582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D95A-F0D0-6D48-EF72-4AA9E7917728}"/>
              </a:ext>
            </a:extLst>
          </p:cNvPr>
          <p:cNvSpPr>
            <a:spLocks noGrp="1"/>
          </p:cNvSpPr>
          <p:nvPr>
            <p:ph type="title"/>
          </p:nvPr>
        </p:nvSpPr>
        <p:spPr/>
        <p:txBody>
          <a:bodyPr>
            <a:normAutofit/>
          </a:bodyPr>
          <a:lstStyle/>
          <a:p>
            <a:r>
              <a:rPr lang="en-US" dirty="0"/>
              <a:t>Thrombotic Events</a:t>
            </a:r>
            <a:endParaRPr lang="en-CA" dirty="0"/>
          </a:p>
        </p:txBody>
      </p:sp>
      <p:pic>
        <p:nvPicPr>
          <p:cNvPr id="3" name="Picture 2">
            <a:extLst>
              <a:ext uri="{FF2B5EF4-FFF2-40B4-BE49-F238E27FC236}">
                <a16:creationId xmlns:a16="http://schemas.microsoft.com/office/drawing/2014/main" id="{0BBFFF28-BBE7-1B31-8558-4E747C2FFD11}"/>
              </a:ext>
            </a:extLst>
          </p:cNvPr>
          <p:cNvPicPr>
            <a:picLocks noChangeAspect="1"/>
          </p:cNvPicPr>
          <p:nvPr/>
        </p:nvPicPr>
        <p:blipFill>
          <a:blip r:embed="rId2"/>
          <a:stretch>
            <a:fillRect/>
          </a:stretch>
        </p:blipFill>
        <p:spPr>
          <a:xfrm>
            <a:off x="2319488" y="978920"/>
            <a:ext cx="7553024" cy="5768865"/>
          </a:xfrm>
          <a:prstGeom prst="rect">
            <a:avLst/>
          </a:prstGeom>
        </p:spPr>
      </p:pic>
      <p:sp>
        <p:nvSpPr>
          <p:cNvPr id="7" name="TextBox 6">
            <a:extLst>
              <a:ext uri="{FF2B5EF4-FFF2-40B4-BE49-F238E27FC236}">
                <a16:creationId xmlns:a16="http://schemas.microsoft.com/office/drawing/2014/main" id="{4BA185ED-07A4-3EB7-172C-44D680F0934D}"/>
              </a:ext>
            </a:extLst>
          </p:cNvPr>
          <p:cNvSpPr txBox="1"/>
          <p:nvPr/>
        </p:nvSpPr>
        <p:spPr>
          <a:xfrm>
            <a:off x="8579683" y="978920"/>
            <a:ext cx="1225692" cy="592470"/>
          </a:xfrm>
          <a:prstGeom prst="rect">
            <a:avLst/>
          </a:prstGeom>
          <a:solidFill>
            <a:schemeClr val="bg1"/>
          </a:solidFill>
        </p:spPr>
        <p:txBody>
          <a:bodyPr wrap="square" rtlCol="0">
            <a:spAutoFit/>
          </a:bodyPr>
          <a:lstStyle/>
          <a:p>
            <a:pPr algn="ctr">
              <a:lnSpc>
                <a:spcPts val="1300"/>
              </a:lnSpc>
            </a:pPr>
            <a:r>
              <a:rPr lang="en-US" sz="1200" kern="1100" dirty="0">
                <a:solidFill>
                  <a:schemeClr val="tx1">
                    <a:lumMod val="95000"/>
                    <a:lumOff val="5000"/>
                  </a:schemeClr>
                </a:solidFill>
                <a:latin typeface="Arial" panose="020B0604020202020204" pitchFamily="34" charset="0"/>
                <a:cs typeface="Arial" panose="020B0604020202020204" pitchFamily="34" charset="0"/>
              </a:rPr>
              <a:t>Proportion</a:t>
            </a:r>
          </a:p>
          <a:p>
            <a:pPr algn="ctr">
              <a:lnSpc>
                <a:spcPts val="1300"/>
              </a:lnSpc>
            </a:pPr>
            <a:r>
              <a:rPr lang="en-US" sz="1200" kern="1100" dirty="0">
                <a:solidFill>
                  <a:schemeClr val="tx1">
                    <a:lumMod val="95000"/>
                    <a:lumOff val="5000"/>
                  </a:schemeClr>
                </a:solidFill>
                <a:latin typeface="Arial" panose="020B0604020202020204" pitchFamily="34" charset="0"/>
                <a:cs typeface="Arial" panose="020B0604020202020204" pitchFamily="34" charset="0"/>
              </a:rPr>
              <a:t>difference </a:t>
            </a:r>
          </a:p>
          <a:p>
            <a:pPr algn="ctr">
              <a:lnSpc>
                <a:spcPts val="1300"/>
              </a:lnSpc>
            </a:pPr>
            <a:r>
              <a:rPr lang="en-US" sz="1200" kern="1100" dirty="0">
                <a:solidFill>
                  <a:schemeClr val="tx1">
                    <a:lumMod val="95000"/>
                    <a:lumOff val="5000"/>
                  </a:schemeClr>
                </a:solidFill>
                <a:latin typeface="Arial" panose="020B0604020202020204" pitchFamily="34" charset="0"/>
                <a:cs typeface="Arial" panose="020B0604020202020204" pitchFamily="34" charset="0"/>
              </a:rPr>
              <a:t>(%) (95% CI)</a:t>
            </a:r>
          </a:p>
        </p:txBody>
      </p:sp>
    </p:spTree>
    <p:extLst>
      <p:ext uri="{BB962C8B-B14F-4D97-AF65-F5344CB8AC3E}">
        <p14:creationId xmlns:p14="http://schemas.microsoft.com/office/powerpoint/2010/main" val="3802914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2C41D-10B6-2B45-E578-F37ACF77481D}"/>
              </a:ext>
            </a:extLst>
          </p:cNvPr>
          <p:cNvSpPr>
            <a:spLocks noGrp="1"/>
          </p:cNvSpPr>
          <p:nvPr>
            <p:ph type="title"/>
          </p:nvPr>
        </p:nvSpPr>
        <p:spPr>
          <a:xfrm>
            <a:off x="609600" y="199505"/>
            <a:ext cx="10744200" cy="1185577"/>
          </a:xfrm>
        </p:spPr>
        <p:txBody>
          <a:bodyPr/>
          <a:lstStyle/>
          <a:p>
            <a:r>
              <a:rPr lang="en-US" dirty="0"/>
              <a:t>Conclusions</a:t>
            </a:r>
            <a:endParaRPr lang="en-CA" dirty="0"/>
          </a:p>
        </p:txBody>
      </p:sp>
      <p:sp>
        <p:nvSpPr>
          <p:cNvPr id="6" name="Content Placeholder 5">
            <a:extLst>
              <a:ext uri="{FF2B5EF4-FFF2-40B4-BE49-F238E27FC236}">
                <a16:creationId xmlns:a16="http://schemas.microsoft.com/office/drawing/2014/main" id="{480D94C6-5C4C-D2DA-43A3-C036BD91185A}"/>
              </a:ext>
            </a:extLst>
          </p:cNvPr>
          <p:cNvSpPr>
            <a:spLocks noGrp="1"/>
          </p:cNvSpPr>
          <p:nvPr>
            <p:ph idx="1"/>
          </p:nvPr>
        </p:nvSpPr>
        <p:spPr>
          <a:xfrm>
            <a:off x="609600" y="1477906"/>
            <a:ext cx="10744200" cy="4722477"/>
          </a:xfrm>
        </p:spPr>
        <p:txBody>
          <a:bodyPr>
            <a:normAutofit/>
          </a:bodyPr>
          <a:lstStyle/>
          <a:p>
            <a:r>
              <a:rPr lang="en-US" sz="3600" dirty="0"/>
              <a:t>Andexanet rapidly reduced anti-FXa activity and increased the rate of hemostatic efficacy</a:t>
            </a:r>
          </a:p>
          <a:p>
            <a:r>
              <a:rPr lang="en-US" sz="3600" dirty="0"/>
              <a:t>Andexanet increased the rate of TEs compared to usual care</a:t>
            </a:r>
          </a:p>
          <a:p>
            <a:r>
              <a:rPr lang="en-US" sz="3600" dirty="0"/>
              <a:t>Andexanet can be considered for patients with acute intracerebral hemorrhage associated with FXa inhibitor therapy</a:t>
            </a:r>
            <a:endParaRPr lang="en-CA" sz="3600" dirty="0"/>
          </a:p>
        </p:txBody>
      </p:sp>
    </p:spTree>
    <p:extLst>
      <p:ext uri="{BB962C8B-B14F-4D97-AF65-F5344CB8AC3E}">
        <p14:creationId xmlns:p14="http://schemas.microsoft.com/office/powerpoint/2010/main" val="5364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425891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lang="en-US" sz="1500" dirty="0">
                <a:solidFill>
                  <a:srgbClr val="747474"/>
                </a:solidFill>
                <a:latin typeface="Arial" panose="020B0604020202020204" pitchFamily="34" charset="0"/>
                <a:cs typeface="Arial" panose="020B0604020202020204" pitchFamily="34" charset="0"/>
                <a:hlinkClick r:id="rId3"/>
              </a:rPr>
              <a:t>Optimizing ICH Care By Leveraging AC Reversal, AI &amp; Care Bundling</a:t>
            </a:r>
            <a:endParaRPr lang="en-US" sz="1500" dirty="0">
              <a:solidFill>
                <a:srgbClr val="74747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solidFill>
                <a:srgbClr val="74747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optimal approach to reverse and replete in the anticoagulated 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best practices related to the management of ICH via guideline-directed interventions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primary determinants of improving outcomes for patients with ICH, with an emphasis on the role of care bundling for optimizing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the ability to delineate emerging reversal from repletion strategies for life-threatening bleeding in the anticoagulated 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how to use AI in rapidly diagnosing and treating ischemic and hemorrhagic strokes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162890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611B3792-CD51-8054-C8DC-D58F1F3BFB69}"/>
              </a:ext>
            </a:extLst>
          </p:cNvPr>
          <p:cNvSpPr txBox="1"/>
          <p:nvPr/>
        </p:nvSpPr>
        <p:spPr>
          <a:xfrm>
            <a:off x="620025" y="4459466"/>
            <a:ext cx="5063941" cy="1574785"/>
          </a:xfrm>
          <a:prstGeom prst="rect">
            <a:avLst/>
          </a:prstGeom>
          <a:noFill/>
        </p:spPr>
        <p:txBody>
          <a:bodyPr wrap="none" rtlCol="0">
            <a:no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mn-cs"/>
              </a:rPr>
              <a:t>Binds and sequesters FXa inhibitors</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mn-cs"/>
              </a:rPr>
              <a:t>Rapid onset and offset of action</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mn-cs"/>
              </a:rPr>
              <a:t>Allows native </a:t>
            </a:r>
            <a:r>
              <a:rPr lang="en-US" dirty="0">
                <a:solidFill>
                  <a:prstClr val="black"/>
                </a:solidFill>
              </a:rPr>
              <a:t>F</a:t>
            </a:r>
            <a:r>
              <a:rPr kumimoji="0" lang="en-US" b="0" i="0" u="none" strike="noStrike" kern="1200" cap="none" spc="0" normalizeH="0" baseline="0" noProof="0" dirty="0">
                <a:ln>
                  <a:noFill/>
                </a:ln>
                <a:solidFill>
                  <a:prstClr val="black"/>
                </a:solidFill>
                <a:effectLst/>
                <a:uLnTx/>
                <a:uFillTx/>
                <a:ea typeface="+mn-ea"/>
                <a:cs typeface="+mn-cs"/>
              </a:rPr>
              <a:t>Xa to restore </a:t>
            </a:r>
            <a:br>
              <a:rPr kumimoji="0" lang="en-US" b="0" i="0" u="none" strike="noStrike" kern="1200" cap="none" spc="0" normalizeH="0" baseline="0" noProof="0" dirty="0">
                <a:ln>
                  <a:noFill/>
                </a:ln>
                <a:solidFill>
                  <a:prstClr val="black"/>
                </a:solidFill>
                <a:effectLst/>
                <a:uLnTx/>
                <a:uFillTx/>
                <a:ea typeface="+mn-ea"/>
                <a:cs typeface="+mn-cs"/>
              </a:rPr>
            </a:br>
            <a:r>
              <a:rPr kumimoji="0" lang="en-US" b="0" i="0" u="none" strike="noStrike" kern="1200" cap="none" spc="0" normalizeH="0" baseline="0" noProof="0" dirty="0">
                <a:ln>
                  <a:noFill/>
                </a:ln>
                <a:solidFill>
                  <a:prstClr val="black"/>
                </a:solidFill>
                <a:effectLst/>
                <a:uLnTx/>
                <a:uFillTx/>
                <a:ea typeface="+mn-ea"/>
                <a:cs typeface="+mn-cs"/>
              </a:rPr>
              <a:t>thrombin generation</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ea typeface="+mn-ea"/>
              <a:cs typeface="+mn-cs"/>
            </a:endParaRPr>
          </a:p>
        </p:txBody>
      </p:sp>
      <p:grpSp>
        <p:nvGrpSpPr>
          <p:cNvPr id="6" name="Group 5">
            <a:extLst>
              <a:ext uri="{FF2B5EF4-FFF2-40B4-BE49-F238E27FC236}">
                <a16:creationId xmlns:a16="http://schemas.microsoft.com/office/drawing/2014/main" id="{B4A8D396-8BAC-8FC3-EBF8-81294910DA9F}"/>
              </a:ext>
            </a:extLst>
          </p:cNvPr>
          <p:cNvGrpSpPr/>
          <p:nvPr/>
        </p:nvGrpSpPr>
        <p:grpSpPr>
          <a:xfrm>
            <a:off x="226988" y="1707181"/>
            <a:ext cx="5656580" cy="2808100"/>
            <a:chOff x="-257353" y="1466639"/>
            <a:chExt cx="9675883" cy="4059705"/>
          </a:xfrm>
        </p:grpSpPr>
        <p:sp>
          <p:nvSpPr>
            <p:cNvPr id="7" name="Rectangle 6">
              <a:extLst>
                <a:ext uri="{FF2B5EF4-FFF2-40B4-BE49-F238E27FC236}">
                  <a16:creationId xmlns:a16="http://schemas.microsoft.com/office/drawing/2014/main" id="{751C720B-B1E8-86EB-2147-D64E581635F9}"/>
                </a:ext>
              </a:extLst>
            </p:cNvPr>
            <p:cNvSpPr/>
            <p:nvPr/>
          </p:nvSpPr>
          <p:spPr>
            <a:xfrm>
              <a:off x="89514" y="1506958"/>
              <a:ext cx="9144000" cy="40193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ea typeface="ＭＳ Ｐゴシック"/>
                <a:cs typeface="+mn-cs"/>
              </a:endParaRPr>
            </a:p>
          </p:txBody>
        </p:sp>
        <p:pic>
          <p:nvPicPr>
            <p:cNvPr id="8" name="Picture 2" descr="S:\Medical Affairs\Portola Pharmaceuticals\AndexXa\From Client\Updated MOA Visuals\image002.jpg">
              <a:extLst>
                <a:ext uri="{FF2B5EF4-FFF2-40B4-BE49-F238E27FC236}">
                  <a16:creationId xmlns:a16="http://schemas.microsoft.com/office/drawing/2014/main" id="{62DF5E23-E4F5-A0BE-79E1-DAFCDF903E36}"/>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784" t="10456" r="7453" b="9646"/>
            <a:stretch/>
          </p:blipFill>
          <p:spPr bwMode="auto">
            <a:xfrm>
              <a:off x="6083299" y="2006600"/>
              <a:ext cx="3048001" cy="2550697"/>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S:\Medical Affairs\Portola Pharmaceuticals\AndexXa\From Client\Updated MOA Visuals\image003.jpg">
              <a:extLst>
                <a:ext uri="{FF2B5EF4-FFF2-40B4-BE49-F238E27FC236}">
                  <a16:creationId xmlns:a16="http://schemas.microsoft.com/office/drawing/2014/main" id="{4B186FC4-E8B5-22C2-CC78-EC07E2679DC5}"/>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15224" y="1826533"/>
              <a:ext cx="2673789" cy="3118307"/>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3319CE6-7A3C-CFD7-80F8-37604056E92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7353" y="2008599"/>
              <a:ext cx="2636079" cy="2772006"/>
            </a:xfrm>
            <a:prstGeom prst="rect">
              <a:avLst/>
            </a:prstGeom>
          </p:spPr>
        </p:pic>
        <p:sp>
          <p:nvSpPr>
            <p:cNvPr id="11" name="Rounded Rectangle 96">
              <a:extLst>
                <a:ext uri="{FF2B5EF4-FFF2-40B4-BE49-F238E27FC236}">
                  <a16:creationId xmlns:a16="http://schemas.microsoft.com/office/drawing/2014/main" id="{6B42D578-9B09-6978-6157-A222EA767468}"/>
                </a:ext>
              </a:extLst>
            </p:cNvPr>
            <p:cNvSpPr/>
            <p:nvPr/>
          </p:nvSpPr>
          <p:spPr>
            <a:xfrm>
              <a:off x="4368484" y="2943458"/>
              <a:ext cx="2180474" cy="8915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ＭＳ Ｐゴシック"/>
                  <a:cs typeface="+mn-cs"/>
                </a:rPr>
                <a:t>Lacks FXa catalytic activity</a:t>
              </a:r>
            </a:p>
          </p:txBody>
        </p:sp>
        <p:sp>
          <p:nvSpPr>
            <p:cNvPr id="12" name="Rounded Rectangle 97">
              <a:extLst>
                <a:ext uri="{FF2B5EF4-FFF2-40B4-BE49-F238E27FC236}">
                  <a16:creationId xmlns:a16="http://schemas.microsoft.com/office/drawing/2014/main" id="{68052FC2-F1E2-E507-60CA-D935ED372A45}"/>
                </a:ext>
              </a:extLst>
            </p:cNvPr>
            <p:cNvSpPr/>
            <p:nvPr/>
          </p:nvSpPr>
          <p:spPr>
            <a:xfrm>
              <a:off x="197022" y="1790717"/>
              <a:ext cx="1904096" cy="24336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ea typeface="ＭＳ Ｐゴシック"/>
                  <a:cs typeface="+mn-cs"/>
                </a:rPr>
                <a:t>Native FXa</a:t>
              </a:r>
            </a:p>
          </p:txBody>
        </p:sp>
        <p:sp>
          <p:nvSpPr>
            <p:cNvPr id="13" name="Rounded Rectangle 98">
              <a:extLst>
                <a:ext uri="{FF2B5EF4-FFF2-40B4-BE49-F238E27FC236}">
                  <a16:creationId xmlns:a16="http://schemas.microsoft.com/office/drawing/2014/main" id="{E4DDFCEA-8465-5FE0-6C35-4EA65376C454}"/>
                </a:ext>
              </a:extLst>
            </p:cNvPr>
            <p:cNvSpPr/>
            <p:nvPr/>
          </p:nvSpPr>
          <p:spPr>
            <a:xfrm>
              <a:off x="3691952" y="3931498"/>
              <a:ext cx="2755021" cy="1262801"/>
            </a:xfrm>
            <a:prstGeom prst="roundRect">
              <a:avLst/>
            </a:prstGeom>
            <a:solidFill>
              <a:srgbClr val="FFFFFF">
                <a:alpha val="67059"/>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ea typeface="ＭＳ Ｐゴシック"/>
                  <a:cs typeface="+mn-cs"/>
                </a:rPr>
                <a:t>Prevents anticoagulant effect by removing </a:t>
              </a:r>
              <a:br>
                <a:rPr kumimoji="0" lang="en-US" sz="1100" b="0" i="0" u="none" strike="noStrike" kern="1200" cap="none" spc="0" normalizeH="0" baseline="0" noProof="0" dirty="0">
                  <a:ln>
                    <a:noFill/>
                  </a:ln>
                  <a:solidFill>
                    <a:srgbClr val="000000"/>
                  </a:solidFill>
                  <a:effectLst/>
                  <a:uLnTx/>
                  <a:uFillTx/>
                  <a:ea typeface="ＭＳ Ｐゴシック"/>
                  <a:cs typeface="+mn-cs"/>
                </a:rPr>
              </a:br>
              <a:r>
                <a:rPr kumimoji="0" lang="en-US" sz="1100" b="0" i="0" u="none" strike="noStrike" kern="1200" cap="none" spc="0" normalizeH="0" baseline="0" noProof="0" dirty="0">
                  <a:ln>
                    <a:noFill/>
                  </a:ln>
                  <a:solidFill>
                    <a:srgbClr val="000000"/>
                  </a:solidFill>
                  <a:effectLst/>
                  <a:uLnTx/>
                  <a:uFillTx/>
                  <a:ea typeface="ＭＳ Ｐゴシック"/>
                  <a:cs typeface="+mn-cs"/>
                </a:rPr>
                <a:t>GLA domain </a:t>
              </a:r>
            </a:p>
          </p:txBody>
        </p:sp>
        <p:grpSp>
          <p:nvGrpSpPr>
            <p:cNvPr id="14" name="Group 13">
              <a:extLst>
                <a:ext uri="{FF2B5EF4-FFF2-40B4-BE49-F238E27FC236}">
                  <a16:creationId xmlns:a16="http://schemas.microsoft.com/office/drawing/2014/main" id="{58A3E60B-F9C7-251E-4192-362C318A87D0}"/>
                </a:ext>
              </a:extLst>
            </p:cNvPr>
            <p:cNvGrpSpPr/>
            <p:nvPr/>
          </p:nvGrpSpPr>
          <p:grpSpPr>
            <a:xfrm>
              <a:off x="3831020" y="2624672"/>
              <a:ext cx="1100036" cy="283845"/>
              <a:chOff x="6242685" y="3030855"/>
              <a:chExt cx="1100036" cy="283845"/>
            </a:xfrm>
          </p:grpSpPr>
          <p:sp>
            <p:nvSpPr>
              <p:cNvPr id="25" name="Freeform 110">
                <a:extLst>
                  <a:ext uri="{FF2B5EF4-FFF2-40B4-BE49-F238E27FC236}">
                    <a16:creationId xmlns:a16="http://schemas.microsoft.com/office/drawing/2014/main" id="{DADB8222-2FC6-CBA5-62A8-4517191B2896}"/>
                  </a:ext>
                </a:extLst>
              </p:cNvPr>
              <p:cNvSpPr/>
              <p:nvPr/>
            </p:nvSpPr>
            <p:spPr>
              <a:xfrm>
                <a:off x="6334125" y="3076575"/>
                <a:ext cx="1008596" cy="238125"/>
              </a:xfrm>
              <a:custGeom>
                <a:avLst/>
                <a:gdLst>
                  <a:gd name="connsiteX0" fmla="*/ 695325 w 695325"/>
                  <a:gd name="connsiteY0" fmla="*/ 238125 h 238125"/>
                  <a:gd name="connsiteX1" fmla="*/ 695325 w 695325"/>
                  <a:gd name="connsiteY1" fmla="*/ 0 h 238125"/>
                  <a:gd name="connsiteX2" fmla="*/ 0 w 695325"/>
                  <a:gd name="connsiteY2" fmla="*/ 0 h 238125"/>
                </a:gdLst>
                <a:ahLst/>
                <a:cxnLst>
                  <a:cxn ang="0">
                    <a:pos x="connsiteX0" y="connsiteY0"/>
                  </a:cxn>
                  <a:cxn ang="0">
                    <a:pos x="connsiteX1" y="connsiteY1"/>
                  </a:cxn>
                  <a:cxn ang="0">
                    <a:pos x="connsiteX2" y="connsiteY2"/>
                  </a:cxn>
                </a:cxnLst>
                <a:rect l="l" t="t" r="r" b="b"/>
                <a:pathLst>
                  <a:path w="695325" h="238125">
                    <a:moveTo>
                      <a:pt x="695325" y="238125"/>
                    </a:moveTo>
                    <a:lnTo>
                      <a:pt x="695325" y="0"/>
                    </a:lnTo>
                    <a:lnTo>
                      <a:pt x="0" y="0"/>
                    </a:lnTo>
                  </a:path>
                </a:pathLst>
              </a:cu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ea typeface="ＭＳ Ｐゴシック"/>
                  <a:cs typeface="+mn-cs"/>
                </a:endParaRPr>
              </a:p>
            </p:txBody>
          </p:sp>
          <p:sp>
            <p:nvSpPr>
              <p:cNvPr id="26" name="Oval 25">
                <a:extLst>
                  <a:ext uri="{FF2B5EF4-FFF2-40B4-BE49-F238E27FC236}">
                    <a16:creationId xmlns:a16="http://schemas.microsoft.com/office/drawing/2014/main" id="{36AC1290-809D-7B4B-BA88-C6DCA8D8CB68}"/>
                  </a:ext>
                </a:extLst>
              </p:cNvPr>
              <p:cNvSpPr/>
              <p:nvPr/>
            </p:nvSpPr>
            <p:spPr>
              <a:xfrm>
                <a:off x="6242685" y="3030855"/>
                <a:ext cx="91440" cy="9144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ea typeface="ＭＳ Ｐゴシック"/>
                  <a:cs typeface="+mn-cs"/>
                </a:endParaRPr>
              </a:p>
            </p:txBody>
          </p:sp>
        </p:grpSp>
        <p:grpSp>
          <p:nvGrpSpPr>
            <p:cNvPr id="15" name="Group 14">
              <a:extLst>
                <a:ext uri="{FF2B5EF4-FFF2-40B4-BE49-F238E27FC236}">
                  <a16:creationId xmlns:a16="http://schemas.microsoft.com/office/drawing/2014/main" id="{499B42C6-792B-4DE4-B2FE-175251C86DCD}"/>
                </a:ext>
              </a:extLst>
            </p:cNvPr>
            <p:cNvGrpSpPr/>
            <p:nvPr/>
          </p:nvGrpSpPr>
          <p:grpSpPr>
            <a:xfrm>
              <a:off x="3260469" y="4037526"/>
              <a:ext cx="500986" cy="91440"/>
              <a:chOff x="6242685" y="3030855"/>
              <a:chExt cx="500986" cy="91440"/>
            </a:xfrm>
          </p:grpSpPr>
          <p:sp>
            <p:nvSpPr>
              <p:cNvPr id="23" name="Freeform 108">
                <a:extLst>
                  <a:ext uri="{FF2B5EF4-FFF2-40B4-BE49-F238E27FC236}">
                    <a16:creationId xmlns:a16="http://schemas.microsoft.com/office/drawing/2014/main" id="{D80AFC94-3A47-2A21-44DB-D56B71B0EC1F}"/>
                  </a:ext>
                </a:extLst>
              </p:cNvPr>
              <p:cNvSpPr/>
              <p:nvPr/>
            </p:nvSpPr>
            <p:spPr>
              <a:xfrm>
                <a:off x="6334125" y="3076575"/>
                <a:ext cx="409546" cy="0"/>
              </a:xfrm>
              <a:custGeom>
                <a:avLst/>
                <a:gdLst>
                  <a:gd name="connsiteX0" fmla="*/ 695325 w 695325"/>
                  <a:gd name="connsiteY0" fmla="*/ 238125 h 238125"/>
                  <a:gd name="connsiteX1" fmla="*/ 695325 w 695325"/>
                  <a:gd name="connsiteY1" fmla="*/ 0 h 238125"/>
                  <a:gd name="connsiteX2" fmla="*/ 0 w 695325"/>
                  <a:gd name="connsiteY2" fmla="*/ 0 h 238125"/>
                  <a:gd name="connsiteX0" fmla="*/ 695325 w 695325"/>
                  <a:gd name="connsiteY0" fmla="*/ 0 h 0"/>
                  <a:gd name="connsiteX1" fmla="*/ 0 w 695325"/>
                  <a:gd name="connsiteY1" fmla="*/ 0 h 0"/>
                  <a:gd name="connsiteX0" fmla="*/ 5890 w 5890"/>
                  <a:gd name="connsiteY0" fmla="*/ 0 h 0"/>
                  <a:gd name="connsiteX1" fmla="*/ 0 w 5890"/>
                  <a:gd name="connsiteY1" fmla="*/ 0 h 0"/>
                </a:gdLst>
                <a:ahLst/>
                <a:cxnLst>
                  <a:cxn ang="0">
                    <a:pos x="connsiteX0" y="connsiteY0"/>
                  </a:cxn>
                  <a:cxn ang="0">
                    <a:pos x="connsiteX1" y="connsiteY1"/>
                  </a:cxn>
                </a:cxnLst>
                <a:rect l="l" t="t" r="r" b="b"/>
                <a:pathLst>
                  <a:path w="5890">
                    <a:moveTo>
                      <a:pt x="5890" y="0"/>
                    </a:moveTo>
                    <a:lnTo>
                      <a:pt x="0" y="0"/>
                    </a:lnTo>
                  </a:path>
                </a:pathLst>
              </a:cu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ea typeface="ＭＳ Ｐゴシック"/>
                  <a:cs typeface="+mn-cs"/>
                </a:endParaRPr>
              </a:p>
            </p:txBody>
          </p:sp>
          <p:sp>
            <p:nvSpPr>
              <p:cNvPr id="24" name="Oval 23">
                <a:extLst>
                  <a:ext uri="{FF2B5EF4-FFF2-40B4-BE49-F238E27FC236}">
                    <a16:creationId xmlns:a16="http://schemas.microsoft.com/office/drawing/2014/main" id="{C56F53CF-6ACA-0979-FEF8-46613E327994}"/>
                  </a:ext>
                </a:extLst>
              </p:cNvPr>
              <p:cNvSpPr/>
              <p:nvPr/>
            </p:nvSpPr>
            <p:spPr>
              <a:xfrm>
                <a:off x="6242685" y="3030855"/>
                <a:ext cx="91440" cy="9144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ea typeface="ＭＳ Ｐゴシック"/>
                  <a:cs typeface="+mn-cs"/>
                </a:endParaRPr>
              </a:p>
            </p:txBody>
          </p:sp>
        </p:grpSp>
        <p:sp>
          <p:nvSpPr>
            <p:cNvPr id="16" name="Rounded Rectangle 101">
              <a:extLst>
                <a:ext uri="{FF2B5EF4-FFF2-40B4-BE49-F238E27FC236}">
                  <a16:creationId xmlns:a16="http://schemas.microsoft.com/office/drawing/2014/main" id="{33F9FACD-85BC-5BDE-2803-9033013562CD}"/>
                </a:ext>
              </a:extLst>
            </p:cNvPr>
            <p:cNvSpPr/>
            <p:nvPr/>
          </p:nvSpPr>
          <p:spPr>
            <a:xfrm>
              <a:off x="3022783" y="1466639"/>
              <a:ext cx="2784042" cy="8915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ea typeface="ＭＳ Ｐゴシック"/>
                  <a:cs typeface="+mn-cs"/>
                </a:rPr>
                <a:t>Andexanet</a:t>
              </a:r>
              <a:br>
                <a:rPr kumimoji="0" lang="en-US" sz="1050" b="1" i="0" u="none" strike="noStrike" kern="1200" cap="none" spc="0" normalizeH="0" baseline="0" noProof="0" dirty="0">
                  <a:ln>
                    <a:noFill/>
                  </a:ln>
                  <a:solidFill>
                    <a:srgbClr val="000000"/>
                  </a:solidFill>
                  <a:effectLst/>
                  <a:uLnTx/>
                  <a:uFillTx/>
                  <a:ea typeface="ＭＳ Ｐゴシック"/>
                  <a:cs typeface="+mn-cs"/>
                </a:rPr>
              </a:br>
              <a:r>
                <a:rPr kumimoji="0" lang="en-US" sz="800" b="0" i="0" u="none" strike="noStrike" kern="1200" cap="none" spc="0" normalizeH="0" baseline="0" noProof="0" dirty="0">
                  <a:ln>
                    <a:noFill/>
                  </a:ln>
                  <a:solidFill>
                    <a:srgbClr val="000000"/>
                  </a:solidFill>
                  <a:effectLst/>
                  <a:uLnTx/>
                  <a:uFillTx/>
                  <a:ea typeface="ＭＳ Ｐゴシック"/>
                  <a:cs typeface="+mn-cs"/>
                </a:rPr>
                <a:t>FXa decoy</a:t>
              </a:r>
              <a:endParaRPr kumimoji="0" lang="en-US" sz="800" b="1" i="0" u="none" strike="noStrike" kern="1200" cap="none" spc="0" normalizeH="0" baseline="0" noProof="0" dirty="0">
                <a:ln>
                  <a:noFill/>
                </a:ln>
                <a:solidFill>
                  <a:srgbClr val="000000"/>
                </a:solidFill>
                <a:effectLst/>
                <a:uLnTx/>
                <a:uFillTx/>
                <a:ea typeface="ＭＳ Ｐゴシック"/>
                <a:cs typeface="+mn-cs"/>
              </a:endParaRPr>
            </a:p>
          </p:txBody>
        </p:sp>
        <p:grpSp>
          <p:nvGrpSpPr>
            <p:cNvPr id="17" name="Group 16">
              <a:extLst>
                <a:ext uri="{FF2B5EF4-FFF2-40B4-BE49-F238E27FC236}">
                  <a16:creationId xmlns:a16="http://schemas.microsoft.com/office/drawing/2014/main" id="{A07B89C3-B822-FC7F-F3BA-F1328A215B93}"/>
                </a:ext>
              </a:extLst>
            </p:cNvPr>
            <p:cNvGrpSpPr/>
            <p:nvPr/>
          </p:nvGrpSpPr>
          <p:grpSpPr>
            <a:xfrm>
              <a:off x="1314252" y="2647900"/>
              <a:ext cx="1549656" cy="1550686"/>
              <a:chOff x="1753552" y="3466147"/>
              <a:chExt cx="1549656" cy="1550686"/>
            </a:xfrm>
          </p:grpSpPr>
          <p:sp>
            <p:nvSpPr>
              <p:cNvPr id="20" name="Rounded Rectangle 105">
                <a:extLst>
                  <a:ext uri="{FF2B5EF4-FFF2-40B4-BE49-F238E27FC236}">
                    <a16:creationId xmlns:a16="http://schemas.microsoft.com/office/drawing/2014/main" id="{F09EFEEA-84D1-9BE0-19BA-506975847D09}"/>
                  </a:ext>
                </a:extLst>
              </p:cNvPr>
              <p:cNvSpPr/>
              <p:nvPr/>
            </p:nvSpPr>
            <p:spPr>
              <a:xfrm>
                <a:off x="1859839" y="4694715"/>
                <a:ext cx="1443369" cy="32211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ＭＳ Ｐゴシック"/>
                    <a:cs typeface="+mn-cs"/>
                  </a:rPr>
                  <a:t>Active site</a:t>
                </a:r>
              </a:p>
            </p:txBody>
          </p:sp>
          <p:sp>
            <p:nvSpPr>
              <p:cNvPr id="21" name="Freeform 106">
                <a:extLst>
                  <a:ext uri="{FF2B5EF4-FFF2-40B4-BE49-F238E27FC236}">
                    <a16:creationId xmlns:a16="http://schemas.microsoft.com/office/drawing/2014/main" id="{C5F17DBD-CDED-16F9-6C33-86FDB7E473A6}"/>
                  </a:ext>
                </a:extLst>
              </p:cNvPr>
              <p:cNvSpPr/>
              <p:nvPr/>
            </p:nvSpPr>
            <p:spPr>
              <a:xfrm>
                <a:off x="1841499" y="3517900"/>
                <a:ext cx="835225" cy="927100"/>
              </a:xfrm>
              <a:custGeom>
                <a:avLst/>
                <a:gdLst>
                  <a:gd name="connsiteX0" fmla="*/ 546100 w 546100"/>
                  <a:gd name="connsiteY0" fmla="*/ 927100 h 927100"/>
                  <a:gd name="connsiteX1" fmla="*/ 546100 w 546100"/>
                  <a:gd name="connsiteY1" fmla="*/ 0 h 927100"/>
                  <a:gd name="connsiteX2" fmla="*/ 12700 w 546100"/>
                  <a:gd name="connsiteY2" fmla="*/ 0 h 927100"/>
                  <a:gd name="connsiteX3" fmla="*/ 0 w 546100"/>
                  <a:gd name="connsiteY3" fmla="*/ 25400 h 927100"/>
                  <a:gd name="connsiteX0" fmla="*/ 533400 w 533400"/>
                  <a:gd name="connsiteY0" fmla="*/ 927100 h 927100"/>
                  <a:gd name="connsiteX1" fmla="*/ 533400 w 533400"/>
                  <a:gd name="connsiteY1" fmla="*/ 0 h 927100"/>
                  <a:gd name="connsiteX2" fmla="*/ 0 w 533400"/>
                  <a:gd name="connsiteY2" fmla="*/ 0 h 927100"/>
                </a:gdLst>
                <a:ahLst/>
                <a:cxnLst>
                  <a:cxn ang="0">
                    <a:pos x="connsiteX0" y="connsiteY0"/>
                  </a:cxn>
                  <a:cxn ang="0">
                    <a:pos x="connsiteX1" y="connsiteY1"/>
                  </a:cxn>
                  <a:cxn ang="0">
                    <a:pos x="connsiteX2" y="connsiteY2"/>
                  </a:cxn>
                </a:cxnLst>
                <a:rect l="l" t="t" r="r" b="b"/>
                <a:pathLst>
                  <a:path w="533400" h="927100">
                    <a:moveTo>
                      <a:pt x="533400" y="927100"/>
                    </a:moveTo>
                    <a:lnTo>
                      <a:pt x="533400" y="0"/>
                    </a:lnTo>
                    <a:lnTo>
                      <a:pt x="0" y="0"/>
                    </a:lnTo>
                  </a:path>
                </a:pathLst>
              </a:cu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ea typeface="ＭＳ Ｐゴシック"/>
                  <a:cs typeface="+mn-cs"/>
                </a:endParaRPr>
              </a:p>
            </p:txBody>
          </p:sp>
          <p:sp>
            <p:nvSpPr>
              <p:cNvPr id="22" name="Oval 21">
                <a:extLst>
                  <a:ext uri="{FF2B5EF4-FFF2-40B4-BE49-F238E27FC236}">
                    <a16:creationId xmlns:a16="http://schemas.microsoft.com/office/drawing/2014/main" id="{5CF4C7DA-0CA0-FFEB-9B6B-23B2BDAF5C6C}"/>
                  </a:ext>
                </a:extLst>
              </p:cNvPr>
              <p:cNvSpPr/>
              <p:nvPr/>
            </p:nvSpPr>
            <p:spPr>
              <a:xfrm>
                <a:off x="1753552" y="3466147"/>
                <a:ext cx="91440" cy="9144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ea typeface="ＭＳ Ｐゴシック"/>
                  <a:cs typeface="+mn-cs"/>
                </a:endParaRPr>
              </a:p>
            </p:txBody>
          </p:sp>
        </p:grpSp>
        <p:sp>
          <p:nvSpPr>
            <p:cNvPr id="18" name="Rapidly Binds">
              <a:extLst>
                <a:ext uri="{FF2B5EF4-FFF2-40B4-BE49-F238E27FC236}">
                  <a16:creationId xmlns:a16="http://schemas.microsoft.com/office/drawing/2014/main" id="{E2B6CFB9-D070-C384-681D-E817E9A85948}"/>
                </a:ext>
              </a:extLst>
            </p:cNvPr>
            <p:cNvSpPr/>
            <p:nvPr/>
          </p:nvSpPr>
          <p:spPr>
            <a:xfrm>
              <a:off x="6388097" y="1678063"/>
              <a:ext cx="2545134" cy="46867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ea typeface="ＭＳ Ｐゴシック"/>
                  <a:cs typeface="+mn-cs"/>
                </a:rPr>
                <a:t>Rapidly binds with high affinity</a:t>
              </a:r>
              <a:endParaRPr kumimoji="0" lang="en-US" sz="1050" b="0" i="0" u="none" strike="noStrike" kern="1200" cap="none" spc="0" normalizeH="0" baseline="0" noProof="0" dirty="0">
                <a:ln>
                  <a:noFill/>
                </a:ln>
                <a:solidFill>
                  <a:srgbClr val="000000"/>
                </a:solidFill>
                <a:effectLst/>
                <a:uLnTx/>
                <a:uFillTx/>
                <a:ea typeface="ＭＳ Ｐゴシック"/>
                <a:cs typeface="+mn-cs"/>
              </a:endParaRPr>
            </a:p>
          </p:txBody>
        </p:sp>
        <p:sp>
          <p:nvSpPr>
            <p:cNvPr id="19" name="Rapidly Binds">
              <a:extLst>
                <a:ext uri="{FF2B5EF4-FFF2-40B4-BE49-F238E27FC236}">
                  <a16:creationId xmlns:a16="http://schemas.microsoft.com/office/drawing/2014/main" id="{3A0F2827-CC5F-038D-50F3-07E553469EA3}"/>
                </a:ext>
              </a:extLst>
            </p:cNvPr>
            <p:cNvSpPr/>
            <p:nvPr/>
          </p:nvSpPr>
          <p:spPr>
            <a:xfrm>
              <a:off x="7099300" y="3868103"/>
              <a:ext cx="2319230" cy="145458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ea typeface="ＭＳ Ｐゴシック"/>
                  <a:cs typeface="+mn-cs"/>
                </a:rPr>
                <a:t>Binds to FXa inhibitors </a:t>
              </a:r>
            </a:p>
            <a:p>
              <a:pPr marL="171450" marR="0" lvl="0" indent="-171450" algn="l" defTabSz="457200" rtl="0" eaLnBrk="0" fontAlgn="base" latinLnBrk="0" hangingPunct="0">
                <a:lnSpc>
                  <a:spcPct val="100000"/>
                </a:lnSpc>
                <a:spcBef>
                  <a:spcPct val="0"/>
                </a:spcBef>
                <a:spcAft>
                  <a:spcPct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ea typeface="ＭＳ Ｐゴシック"/>
                  <a:cs typeface="+mn-cs"/>
                </a:rPr>
                <a:t>Rivaroxaban </a:t>
              </a:r>
            </a:p>
            <a:p>
              <a:pPr marL="171450" marR="0" lvl="0" indent="-171450" algn="l" defTabSz="457200" rtl="0" eaLnBrk="0" fontAlgn="base" latinLnBrk="0" hangingPunct="0">
                <a:lnSpc>
                  <a:spcPct val="100000"/>
                </a:lnSpc>
                <a:spcBef>
                  <a:spcPct val="0"/>
                </a:spcBef>
                <a:spcAft>
                  <a:spcPct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ea typeface="ＭＳ Ｐゴシック"/>
                  <a:cs typeface="+mn-cs"/>
                </a:rPr>
                <a:t>Apixaban</a:t>
              </a:r>
            </a:p>
            <a:p>
              <a:pPr marL="171450" marR="0" lvl="0" indent="-171450" algn="l" defTabSz="457200" rtl="0" eaLnBrk="0" fontAlgn="base" latinLnBrk="0" hangingPunct="0">
                <a:lnSpc>
                  <a:spcPct val="100000"/>
                </a:lnSpc>
                <a:spcBef>
                  <a:spcPct val="0"/>
                </a:spcBef>
                <a:spcAft>
                  <a:spcPct val="0"/>
                </a:spcAft>
                <a:buClrTx/>
                <a:buSzTx/>
                <a:buFontTx/>
                <a:buChar char="-"/>
                <a:tabLst/>
                <a:defRPr/>
              </a:pPr>
              <a:r>
                <a:rPr kumimoji="0" lang="en-US" sz="1050" b="0" i="0" u="none" strike="noStrike" kern="1200" cap="none" spc="0" normalizeH="0" baseline="0" noProof="0" dirty="0">
                  <a:ln>
                    <a:noFill/>
                  </a:ln>
                  <a:solidFill>
                    <a:srgbClr val="000000"/>
                  </a:solidFill>
                  <a:effectLst/>
                  <a:uLnTx/>
                  <a:uFillTx/>
                  <a:ea typeface="ＭＳ Ｐゴシック"/>
                  <a:cs typeface="+mn-cs"/>
                </a:rPr>
                <a:t>Edoxaban</a:t>
              </a:r>
            </a:p>
          </p:txBody>
        </p:sp>
      </p:grpSp>
      <p:pic>
        <p:nvPicPr>
          <p:cNvPr id="3" name="Picture 2">
            <a:extLst>
              <a:ext uri="{FF2B5EF4-FFF2-40B4-BE49-F238E27FC236}">
                <a16:creationId xmlns:a16="http://schemas.microsoft.com/office/drawing/2014/main" id="{9A455312-C624-2314-7C12-DE8E3F68FAEF}"/>
              </a:ext>
            </a:extLst>
          </p:cNvPr>
          <p:cNvPicPr>
            <a:picLocks noChangeAspect="1"/>
          </p:cNvPicPr>
          <p:nvPr/>
        </p:nvPicPr>
        <p:blipFill>
          <a:blip r:embed="rId6"/>
          <a:stretch>
            <a:fillRect/>
          </a:stretch>
        </p:blipFill>
        <p:spPr>
          <a:xfrm>
            <a:off x="7156343" y="1684137"/>
            <a:ext cx="3391143" cy="2831144"/>
          </a:xfrm>
          <a:prstGeom prst="rect">
            <a:avLst/>
          </a:prstGeom>
        </p:spPr>
      </p:pic>
      <p:sp>
        <p:nvSpPr>
          <p:cNvPr id="4" name="TextBox 3">
            <a:extLst>
              <a:ext uri="{FF2B5EF4-FFF2-40B4-BE49-F238E27FC236}">
                <a16:creationId xmlns:a16="http://schemas.microsoft.com/office/drawing/2014/main" id="{36D5B5FD-841D-818C-3810-1E84524B3BEA}"/>
              </a:ext>
            </a:extLst>
          </p:cNvPr>
          <p:cNvSpPr txBox="1"/>
          <p:nvPr/>
        </p:nvSpPr>
        <p:spPr>
          <a:xfrm>
            <a:off x="6725052" y="1090875"/>
            <a:ext cx="422423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strike="noStrike" kern="1200" cap="none" spc="0" normalizeH="0" baseline="0" noProof="0" dirty="0">
                <a:ln>
                  <a:noFill/>
                </a:ln>
                <a:solidFill>
                  <a:prstClr val="black"/>
                </a:solidFill>
                <a:effectLst/>
                <a:uLnTx/>
                <a:uFillTx/>
                <a:ea typeface="+mn-ea"/>
                <a:cs typeface="+mn-cs"/>
              </a:rPr>
              <a:t>Rapid reversal of anti-</a:t>
            </a:r>
            <a:r>
              <a:rPr lang="en-US" b="1" dirty="0">
                <a:solidFill>
                  <a:prstClr val="black"/>
                </a:solidFill>
              </a:rPr>
              <a:t>F</a:t>
            </a:r>
            <a:r>
              <a:rPr kumimoji="0" lang="en-US" b="1" i="0" strike="noStrike" kern="1200" cap="none" spc="0" normalizeH="0" baseline="0" noProof="0" dirty="0">
                <a:ln>
                  <a:noFill/>
                </a:ln>
                <a:solidFill>
                  <a:prstClr val="black"/>
                </a:solidFill>
                <a:effectLst/>
                <a:uLnTx/>
                <a:uFillTx/>
                <a:ea typeface="+mn-ea"/>
                <a:cs typeface="+mn-cs"/>
              </a:rPr>
              <a:t>Xa activity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strike="noStrike" kern="1200" cap="none" spc="0" normalizeH="0" baseline="0" noProof="0" dirty="0">
                <a:ln>
                  <a:noFill/>
                </a:ln>
                <a:solidFill>
                  <a:prstClr val="black"/>
                </a:solidFill>
                <a:effectLst/>
                <a:uLnTx/>
                <a:uFillTx/>
                <a:ea typeface="+mn-ea"/>
                <a:cs typeface="+mn-cs"/>
              </a:rPr>
              <a:t>healthy volunteers</a:t>
            </a:r>
            <a:endParaRPr kumimoji="0" lang="en-CA" b="1" i="0" strike="sngStrike" kern="1200" cap="none" spc="0" normalizeH="0" baseline="30000" noProof="0" dirty="0">
              <a:ln>
                <a:noFill/>
              </a:ln>
              <a:solidFill>
                <a:srgbClr val="FF0000"/>
              </a:solidFill>
              <a:effectLst/>
              <a:uLnTx/>
              <a:uFillTx/>
              <a:ea typeface="+mn-ea"/>
              <a:cs typeface="+mn-cs"/>
            </a:endParaRPr>
          </a:p>
        </p:txBody>
      </p:sp>
      <p:sp>
        <p:nvSpPr>
          <p:cNvPr id="34" name="TextBox 33">
            <a:extLst>
              <a:ext uri="{FF2B5EF4-FFF2-40B4-BE49-F238E27FC236}">
                <a16:creationId xmlns:a16="http://schemas.microsoft.com/office/drawing/2014/main" id="{66B30DE3-F881-8C87-ED65-51DED7CDC082}"/>
              </a:ext>
            </a:extLst>
          </p:cNvPr>
          <p:cNvSpPr txBox="1"/>
          <p:nvPr/>
        </p:nvSpPr>
        <p:spPr>
          <a:xfrm>
            <a:off x="6455972" y="4459466"/>
            <a:ext cx="4762394" cy="1192634"/>
          </a:xfrm>
          <a:prstGeom prst="rect">
            <a:avLst/>
          </a:prstGeom>
          <a:solidFill>
            <a:schemeClr val="bg1"/>
          </a:solidFill>
        </p:spPr>
        <p:txBody>
          <a:bodyPr wrap="none" rtlCol="0">
            <a:noAutofit/>
          </a:bodyPr>
          <a:lstStyle/>
          <a:p>
            <a:pPr marL="0" marR="0" lvl="0" indent="0" defTabSz="914400" rtl="0" eaLnBrk="1" fontAlgn="auto" latinLnBrk="0" hangingPunct="1">
              <a:lnSpc>
                <a:spcPct val="100000"/>
              </a:lnSpc>
              <a:spcBef>
                <a:spcPts val="0"/>
              </a:spcBef>
              <a:spcAft>
                <a:spcPts val="300"/>
              </a:spcAft>
              <a:buClrTx/>
              <a:buSzTx/>
              <a:buFontTx/>
              <a:buNone/>
              <a:tabLst/>
              <a:defRPr/>
            </a:pPr>
            <a:r>
              <a:rPr lang="en-US" b="1" dirty="0"/>
              <a:t>ANNEXA</a:t>
            </a:r>
            <a:r>
              <a:rPr kumimoji="0" lang="en-US" b="1" i="0" strike="noStrike" kern="1200" cap="none" spc="0" normalizeH="0" baseline="0" noProof="0" dirty="0">
                <a:ln>
                  <a:noFill/>
                </a:ln>
                <a:effectLst/>
                <a:uLnTx/>
                <a:uFillTx/>
                <a:ea typeface="+mn-ea"/>
                <a:cs typeface="+mn-cs"/>
              </a:rPr>
              <a:t>-4</a:t>
            </a:r>
            <a:r>
              <a:rPr kumimoji="0" lang="en-US" b="1" i="0" strike="noStrike" kern="1200" cap="none" spc="0" normalizeH="0" noProof="0" dirty="0">
                <a:ln>
                  <a:noFill/>
                </a:ln>
                <a:effectLst/>
                <a:uLnTx/>
                <a:uFillTx/>
                <a:ea typeface="+mn-ea"/>
                <a:cs typeface="+mn-cs"/>
              </a:rPr>
              <a:t> </a:t>
            </a:r>
            <a:r>
              <a:rPr kumimoji="0" lang="en-US" b="1" i="0" strike="noStrike" kern="1200" cap="none" spc="0" normalizeH="0" baseline="0" noProof="0" dirty="0">
                <a:ln>
                  <a:noFill/>
                </a:ln>
                <a:effectLst/>
                <a:uLnTx/>
                <a:uFillTx/>
                <a:ea typeface="+mn-ea"/>
                <a:cs typeface="+mn-cs"/>
              </a:rPr>
              <a:t>in patients with acute </a:t>
            </a:r>
            <a:br>
              <a:rPr kumimoji="0" lang="en-US" b="1" i="0" strike="noStrike" kern="1200" cap="none" spc="0" normalizeH="0" baseline="0" noProof="0" dirty="0">
                <a:ln>
                  <a:noFill/>
                </a:ln>
                <a:effectLst/>
                <a:uLnTx/>
                <a:uFillTx/>
                <a:ea typeface="+mn-ea"/>
                <a:cs typeface="+mn-cs"/>
              </a:rPr>
            </a:br>
            <a:r>
              <a:rPr kumimoji="0" lang="en-US" b="1" i="0" strike="noStrike" kern="1200" cap="none" spc="0" normalizeH="0" baseline="0" noProof="0" dirty="0">
                <a:ln>
                  <a:noFill/>
                </a:ln>
                <a:effectLst/>
                <a:uLnTx/>
                <a:uFillTx/>
                <a:ea typeface="+mn-ea"/>
                <a:cs typeface="+mn-cs"/>
              </a:rPr>
              <a:t>major bleeding</a:t>
            </a:r>
          </a:p>
          <a:p>
            <a:pPr marL="403225" marR="0" lvl="1" indent="-230188" defTabSz="914400" rtl="0" eaLnBrk="1" fontAlgn="auto" latinLnBrk="0" hangingPunct="1">
              <a:lnSpc>
                <a:spcPct val="100000"/>
              </a:lnSpc>
              <a:spcBef>
                <a:spcPts val="0"/>
              </a:spcBef>
              <a:spcAft>
                <a:spcPts val="300"/>
              </a:spcAft>
              <a:buClrTx/>
              <a:buSzTx/>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ea typeface="+mn-ea"/>
                <a:cs typeface="+mn-cs"/>
              </a:rPr>
              <a:t>Andexanet rapidly reversed anti-FXa activity </a:t>
            </a:r>
          </a:p>
          <a:p>
            <a:pPr marL="403225" marR="0" lvl="1" indent="-230188" defTabSz="914400" rtl="0" eaLnBrk="1" fontAlgn="auto" latinLnBrk="0" hangingPunct="1">
              <a:lnSpc>
                <a:spcPct val="100000"/>
              </a:lnSpc>
              <a:spcBef>
                <a:spcPts val="0"/>
              </a:spcBef>
              <a:spcAft>
                <a:spcPts val="300"/>
              </a:spcAft>
              <a:buClrTx/>
              <a:buSzTx/>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ea typeface="+mn-ea"/>
                <a:cs typeface="+mn-cs"/>
              </a:rPr>
              <a:t>80% with excellent or good hemostatic efficacy</a:t>
            </a:r>
          </a:p>
          <a:p>
            <a:pPr marL="403225" marR="0" lvl="1" indent="-230188" defTabSz="914400" rtl="0" eaLnBrk="1" fontAlgn="auto" latinLnBrk="0" hangingPunct="1">
              <a:lnSpc>
                <a:spcPct val="100000"/>
              </a:lnSpc>
              <a:spcBef>
                <a:spcPts val="0"/>
              </a:spcBef>
              <a:spcAft>
                <a:spcPts val="300"/>
              </a:spcAft>
              <a:buClrTx/>
              <a:buSzTx/>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ea typeface="+mn-ea"/>
                <a:cs typeface="+mn-cs"/>
              </a:rPr>
              <a:t>TEs in 10% of patients</a:t>
            </a:r>
          </a:p>
        </p:txBody>
      </p:sp>
      <p:cxnSp>
        <p:nvCxnSpPr>
          <p:cNvPr id="36" name="Straight Connector 35">
            <a:extLst>
              <a:ext uri="{FF2B5EF4-FFF2-40B4-BE49-F238E27FC236}">
                <a16:creationId xmlns:a16="http://schemas.microsoft.com/office/drawing/2014/main" id="{1FB18C75-A86F-16A1-FDCF-64132BB87E47}"/>
              </a:ext>
            </a:extLst>
          </p:cNvPr>
          <p:cNvCxnSpPr>
            <a:cxnSpLocks/>
          </p:cNvCxnSpPr>
          <p:nvPr/>
        </p:nvCxnSpPr>
        <p:spPr>
          <a:xfrm>
            <a:off x="6083170" y="1371718"/>
            <a:ext cx="0" cy="442311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itle 28">
            <a:extLst>
              <a:ext uri="{FF2B5EF4-FFF2-40B4-BE49-F238E27FC236}">
                <a16:creationId xmlns:a16="http://schemas.microsoft.com/office/drawing/2014/main" id="{1D4B0621-ED3F-2375-C81C-443DEC76D5F5}"/>
              </a:ext>
            </a:extLst>
          </p:cNvPr>
          <p:cNvSpPr>
            <a:spLocks noGrp="1"/>
          </p:cNvSpPr>
          <p:nvPr>
            <p:ph type="title"/>
          </p:nvPr>
        </p:nvSpPr>
        <p:spPr/>
        <p:txBody>
          <a:bodyPr/>
          <a:lstStyle/>
          <a:p>
            <a:r>
              <a:rPr lang="en-US" dirty="0"/>
              <a:t>Andexanet Reverses FXa Inhibitors</a:t>
            </a:r>
            <a:endParaRPr lang="en-US"/>
          </a:p>
        </p:txBody>
      </p:sp>
      <p:sp>
        <p:nvSpPr>
          <p:cNvPr id="33" name="Footer Placeholder 32">
            <a:extLst>
              <a:ext uri="{FF2B5EF4-FFF2-40B4-BE49-F238E27FC236}">
                <a16:creationId xmlns:a16="http://schemas.microsoft.com/office/drawing/2014/main" id="{F82A66EA-441A-70F2-0BCF-B9B5CD772391}"/>
              </a:ext>
            </a:extLst>
          </p:cNvPr>
          <p:cNvSpPr>
            <a:spLocks noGrp="1"/>
          </p:cNvSpPr>
          <p:nvPr>
            <p:ph type="ftr" sz="quarter" idx="3"/>
          </p:nvPr>
        </p:nvSpPr>
        <p:spPr>
          <a:xfrm>
            <a:off x="66261" y="6302584"/>
            <a:ext cx="10744199" cy="442131"/>
          </a:xfrm>
        </p:spPr>
        <p:txBody>
          <a:bodyPr/>
          <a:lstStyle/>
          <a:p>
            <a:r>
              <a:rPr lang="en-US" dirty="0"/>
              <a:t>Siegal DM, et al. </a:t>
            </a:r>
            <a:r>
              <a:rPr lang="en-US" i="1" dirty="0"/>
              <a:t>N Engl J Med</a:t>
            </a:r>
            <a:r>
              <a:rPr lang="en-US" dirty="0"/>
              <a:t>. 2015;373(25):2413-2424; Connolly SJ, et al. </a:t>
            </a:r>
            <a:r>
              <a:rPr lang="en-US" i="1" dirty="0"/>
              <a:t>N Engl J Med</a:t>
            </a:r>
            <a:r>
              <a:rPr lang="en-US" dirty="0"/>
              <a:t>. </a:t>
            </a:r>
          </a:p>
          <a:p>
            <a:r>
              <a:rPr lang="en-US" dirty="0"/>
              <a:t>2019;380(14):1326-1335; Milling TJ Jr, et al. </a:t>
            </a:r>
            <a:r>
              <a:rPr lang="en-US" i="1" dirty="0"/>
              <a:t>Circulation</a:t>
            </a:r>
            <a:r>
              <a:rPr lang="en-US" dirty="0"/>
              <a:t>. 2023;147(13):1026-1038.</a:t>
            </a:r>
            <a:br>
              <a:rPr lang="en-US" dirty="0"/>
            </a:br>
            <a:r>
              <a:rPr lang="en-US" dirty="0" err="1"/>
              <a:t>FXa</a:t>
            </a:r>
            <a:r>
              <a:rPr lang="en-US" dirty="0"/>
              <a:t>, factor Xa; GLA, gamma-</a:t>
            </a:r>
            <a:r>
              <a:rPr lang="en-US" dirty="0" err="1"/>
              <a:t>carboxyglutamic</a:t>
            </a:r>
            <a:r>
              <a:rPr lang="en-US" dirty="0"/>
              <a:t> acid-rich; TE, thrombotic event.</a:t>
            </a:r>
          </a:p>
        </p:txBody>
      </p:sp>
    </p:spTree>
    <p:extLst>
      <p:ext uri="{BB962C8B-B14F-4D97-AF65-F5344CB8AC3E}">
        <p14:creationId xmlns:p14="http://schemas.microsoft.com/office/powerpoint/2010/main" val="3633670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F1E69A-46BA-846A-1334-2E86F517000B}"/>
              </a:ext>
            </a:extLst>
          </p:cNvPr>
          <p:cNvSpPr>
            <a:spLocks noGrp="1"/>
          </p:cNvSpPr>
          <p:nvPr>
            <p:ph type="title"/>
          </p:nvPr>
        </p:nvSpPr>
        <p:spPr/>
        <p:txBody>
          <a:bodyPr>
            <a:normAutofit/>
          </a:bodyPr>
          <a:lstStyle/>
          <a:p>
            <a:r>
              <a:rPr lang="en-US" dirty="0"/>
              <a:t>ANNEXa-I Study Design</a:t>
            </a:r>
          </a:p>
        </p:txBody>
      </p:sp>
      <p:sp>
        <p:nvSpPr>
          <p:cNvPr id="19" name="Content Placeholder 6">
            <a:extLst>
              <a:ext uri="{FF2B5EF4-FFF2-40B4-BE49-F238E27FC236}">
                <a16:creationId xmlns:a16="http://schemas.microsoft.com/office/drawing/2014/main" id="{BC961B54-8E76-4E0B-8FA6-EDC5D8805BBE}"/>
              </a:ext>
            </a:extLst>
          </p:cNvPr>
          <p:cNvSpPr txBox="1">
            <a:spLocks/>
          </p:cNvSpPr>
          <p:nvPr/>
        </p:nvSpPr>
        <p:spPr>
          <a:xfrm>
            <a:off x="891204" y="2132492"/>
            <a:ext cx="2704146" cy="3139166"/>
          </a:xfrm>
          <a:prstGeom prst="rect">
            <a:avLst/>
          </a:prstGeom>
          <a:ln w="28575">
            <a:solidFill>
              <a:schemeClr val="accent1"/>
            </a:solidFill>
          </a:ln>
        </p:spPr>
        <p:txBody>
          <a:bodyPr vert="horz" lIns="91440" tIns="45720" rIns="91440" bIns="45720" rtlCol="0"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286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a:solidFill>
                  <a:schemeClr val="tx1"/>
                </a:solidFill>
                <a:latin typeface="+mn-lt"/>
                <a:ea typeface="+mn-ea"/>
                <a:cs typeface="+mn-cs"/>
              </a:defRPr>
            </a:lvl2pPr>
            <a:lvl3pPr marL="6912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3pPr>
            <a:lvl4pPr marL="9216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3F4444"/>
                </a:solidFill>
                <a:effectLst/>
                <a:uLnTx/>
                <a:uFillTx/>
                <a:latin typeface="Calibri"/>
                <a:ea typeface="+mn-ea"/>
                <a:cs typeface="+mn-cs"/>
              </a:rPr>
              <a:t>Patients </a:t>
            </a:r>
            <a:r>
              <a:rPr kumimoji="0" lang="en-US" sz="1800" b="0" i="0" u="none" strike="noStrike" kern="1200" cap="none" spc="0" normalizeH="0" baseline="0" noProof="0" dirty="0">
                <a:ln>
                  <a:noFill/>
                </a:ln>
                <a:solidFill>
                  <a:srgbClr val="3F4444"/>
                </a:solidFill>
                <a:effectLst/>
                <a:uLnTx/>
                <a:uFillTx/>
                <a:latin typeface="Calibri"/>
                <a:ea typeface="+mn-ea"/>
                <a:cs typeface="+mn-cs"/>
              </a:rPr>
              <a:t>presenting with </a:t>
            </a:r>
            <a:r>
              <a:rPr kumimoji="0" lang="en-US" sz="1800" b="1" i="0" u="none" strike="noStrike" kern="1200" cap="none" spc="0" normalizeH="0" baseline="0" noProof="0" dirty="0">
                <a:ln>
                  <a:noFill/>
                </a:ln>
                <a:solidFill>
                  <a:srgbClr val="3F4444"/>
                </a:solidFill>
                <a:effectLst/>
                <a:uLnTx/>
                <a:uFillTx/>
                <a:latin typeface="Calibri"/>
                <a:ea typeface="+mn-ea"/>
                <a:cs typeface="+mn-cs"/>
              </a:rPr>
              <a:t>acute intracranial hemorrhage </a:t>
            </a:r>
            <a:r>
              <a:rPr kumimoji="0" lang="en-US" sz="1800" b="0" i="0" u="none" strike="noStrike" kern="1200" cap="none" spc="0" normalizeH="0" baseline="0" noProof="0" dirty="0">
                <a:ln>
                  <a:noFill/>
                </a:ln>
                <a:solidFill>
                  <a:srgbClr val="3F4444"/>
                </a:solidFill>
                <a:effectLst/>
                <a:uLnTx/>
                <a:uFillTx/>
                <a:latin typeface="Calibri"/>
                <a:ea typeface="+mn-ea"/>
                <a:cs typeface="+mn-cs"/>
              </a:rPr>
              <a:t>within </a:t>
            </a:r>
            <a:br>
              <a:rPr kumimoji="0" lang="en-US" sz="1800" b="0" i="0" u="none" strike="noStrike" kern="1200" cap="none" spc="0" normalizeH="0" baseline="0" noProof="0" dirty="0">
                <a:ln>
                  <a:noFill/>
                </a:ln>
                <a:solidFill>
                  <a:srgbClr val="3F4444"/>
                </a:solidFill>
                <a:effectLst/>
                <a:uLnTx/>
                <a:uFillTx/>
                <a:latin typeface="Calibri"/>
                <a:ea typeface="+mn-ea"/>
                <a:cs typeface="+mn-cs"/>
              </a:rPr>
            </a:br>
            <a:r>
              <a:rPr kumimoji="0" lang="en-US" sz="1800" b="0" i="0" u="none" strike="noStrike" kern="1200" cap="none" spc="0" normalizeH="0" baseline="0" noProof="0" dirty="0">
                <a:ln>
                  <a:noFill/>
                </a:ln>
                <a:solidFill>
                  <a:srgbClr val="3F4444"/>
                </a:solidFill>
                <a:effectLst/>
                <a:uLnTx/>
                <a:uFillTx/>
                <a:latin typeface="Calibri"/>
                <a:ea typeface="+mn-ea"/>
                <a:cs typeface="+mn-cs"/>
              </a:rPr>
              <a:t>6 hrs of symptom onset and within 15 hrs of </a:t>
            </a:r>
            <a:r>
              <a:rPr kumimoji="0" lang="en-US" sz="1800" b="1" i="0" u="none" strike="noStrike" kern="1200" cap="none" spc="0" normalizeH="0" baseline="0" noProof="0" dirty="0">
                <a:ln>
                  <a:noFill/>
                </a:ln>
                <a:solidFill>
                  <a:srgbClr val="3F4444"/>
                </a:solidFill>
                <a:effectLst/>
                <a:uLnTx/>
                <a:uFillTx/>
                <a:latin typeface="Calibri"/>
                <a:ea typeface="+mn-ea"/>
                <a:cs typeface="+mn-cs"/>
              </a:rPr>
              <a:t>taking an oral FXa inhibitor </a:t>
            </a:r>
            <a:r>
              <a:rPr kumimoji="0" lang="en-US" sz="1800" b="0" i="0" u="none" strike="noStrike" kern="1200" cap="none" spc="0" normalizeH="0" baseline="0" noProof="0" dirty="0">
                <a:ln>
                  <a:noFill/>
                </a:ln>
                <a:solidFill>
                  <a:srgbClr val="3F4444"/>
                </a:solidFill>
                <a:effectLst/>
                <a:uLnTx/>
                <a:uFillTx/>
                <a:latin typeface="Calibri"/>
                <a:ea typeface="+mn-ea"/>
                <a:cs typeface="+mn-cs"/>
              </a:rPr>
              <a:t>(apixaban, rivaroxaban, edoxaban)</a:t>
            </a:r>
            <a:endParaRPr kumimoji="0" lang="en-US" sz="1600" b="1" i="0" u="none" strike="noStrike" kern="1200" cap="none" spc="0" normalizeH="0" baseline="0" noProof="0" dirty="0">
              <a:ln>
                <a:noFill/>
              </a:ln>
              <a:solidFill>
                <a:srgbClr val="3F4444"/>
              </a:solidFill>
              <a:effectLst/>
              <a:uLnTx/>
              <a:uFillTx/>
              <a:latin typeface="Calibri"/>
              <a:ea typeface="+mn-ea"/>
              <a:cs typeface="+mn-cs"/>
            </a:endParaRPr>
          </a:p>
        </p:txBody>
      </p:sp>
      <p:cxnSp>
        <p:nvCxnSpPr>
          <p:cNvPr id="20" name="Straight Connector 19">
            <a:extLst>
              <a:ext uri="{FF2B5EF4-FFF2-40B4-BE49-F238E27FC236}">
                <a16:creationId xmlns:a16="http://schemas.microsoft.com/office/drawing/2014/main" id="{2383F3AE-2D48-F033-81D8-F9100CE51976}"/>
              </a:ext>
            </a:extLst>
          </p:cNvPr>
          <p:cNvCxnSpPr>
            <a:cxnSpLocks/>
            <a:stCxn id="19" idx="3"/>
          </p:cNvCxnSpPr>
          <p:nvPr/>
        </p:nvCxnSpPr>
        <p:spPr>
          <a:xfrm>
            <a:off x="3595350" y="3702075"/>
            <a:ext cx="839081" cy="618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F9FCC63-1097-7E2E-33B6-D6276B934BC1}"/>
              </a:ext>
            </a:extLst>
          </p:cNvPr>
          <p:cNvCxnSpPr>
            <a:cxnSpLocks/>
          </p:cNvCxnSpPr>
          <p:nvPr/>
        </p:nvCxnSpPr>
        <p:spPr>
          <a:xfrm>
            <a:off x="4294804" y="2608669"/>
            <a:ext cx="0" cy="217608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F91FA10-EF13-24B8-3BB9-47BD7390969C}"/>
              </a:ext>
            </a:extLst>
          </p:cNvPr>
          <p:cNvCxnSpPr/>
          <p:nvPr/>
        </p:nvCxnSpPr>
        <p:spPr>
          <a:xfrm>
            <a:off x="4291110" y="2623446"/>
            <a:ext cx="814647"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C3E4F0E-101A-8C4E-A7D3-8ED0C66ABAC6}"/>
              </a:ext>
            </a:extLst>
          </p:cNvPr>
          <p:cNvCxnSpPr>
            <a:cxnSpLocks/>
          </p:cNvCxnSpPr>
          <p:nvPr/>
        </p:nvCxnSpPr>
        <p:spPr>
          <a:xfrm>
            <a:off x="4281874" y="4784755"/>
            <a:ext cx="822959"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83D7835-E56A-70F5-5899-A0AED1EEA53B}"/>
              </a:ext>
            </a:extLst>
          </p:cNvPr>
          <p:cNvSpPr txBox="1"/>
          <p:nvPr/>
        </p:nvSpPr>
        <p:spPr>
          <a:xfrm>
            <a:off x="5114069" y="2085039"/>
            <a:ext cx="2576944" cy="1320361"/>
          </a:xfrm>
          <a:prstGeom prst="rect">
            <a:avLst/>
          </a:prstGeom>
          <a:noFill/>
          <a:ln w="28575">
            <a:solidFill>
              <a:schemeClr val="accent1"/>
            </a:solidFill>
          </a:ln>
        </p:spPr>
        <p:txBody>
          <a:bodyPr wrap="square"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srgbClr val="3F4444"/>
              </a:solidFill>
              <a:effectLst/>
              <a:uLnTx/>
              <a:uFillTx/>
              <a:latin typeface="Calibri"/>
              <a:ea typeface="+mn-ea"/>
              <a:cs typeface="+mn-cs"/>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3F4444"/>
                </a:solidFill>
                <a:effectLst/>
                <a:uLnTx/>
                <a:uFillTx/>
                <a:latin typeface="Calibri"/>
                <a:ea typeface="+mn-ea"/>
                <a:cs typeface="+mn-cs"/>
              </a:rPr>
              <a:t>ANDEXANET</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3F4444"/>
                </a:solidFill>
                <a:effectLst/>
                <a:uLnTx/>
                <a:uFillTx/>
                <a:latin typeface="Calibri"/>
                <a:ea typeface="+mn-ea"/>
                <a:cs typeface="+mn-cs"/>
              </a:rPr>
              <a:t>IV bolus + infusion</a:t>
            </a: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SE" sz="1600" b="0" i="0" u="none" strike="noStrike" kern="1200" cap="none" spc="0" normalizeH="0" baseline="0" noProof="0" dirty="0">
              <a:ln>
                <a:noFill/>
              </a:ln>
              <a:solidFill>
                <a:srgbClr val="3F4444"/>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4C3FEBAF-0F52-1492-6B6E-193E3291C966}"/>
              </a:ext>
            </a:extLst>
          </p:cNvPr>
          <p:cNvSpPr txBox="1"/>
          <p:nvPr/>
        </p:nvSpPr>
        <p:spPr>
          <a:xfrm>
            <a:off x="5114068" y="4256022"/>
            <a:ext cx="2576944" cy="1021818"/>
          </a:xfrm>
          <a:prstGeom prst="rect">
            <a:avLst/>
          </a:prstGeom>
          <a:noFill/>
          <a:ln w="28575">
            <a:solidFill>
              <a:schemeClr val="accent1"/>
            </a:solidFill>
          </a:ln>
        </p:spPr>
        <p:txBody>
          <a:bodyPr wrap="square"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srgbClr val="3F4444"/>
              </a:solidFill>
              <a:effectLst/>
              <a:uLnTx/>
              <a:uFillTx/>
              <a:latin typeface="Calibri"/>
              <a:ea typeface="+mn-ea"/>
              <a:cs typeface="+mn-cs"/>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3F4444"/>
                </a:solidFill>
                <a:effectLst/>
                <a:uLnTx/>
                <a:uFillTx/>
                <a:latin typeface="Calibri"/>
                <a:ea typeface="+mn-ea"/>
                <a:cs typeface="+mn-cs"/>
              </a:rPr>
              <a:t>USUAL CARE*</a:t>
            </a: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SE" sz="1600" b="0" i="0" u="none" strike="noStrike" kern="1200" cap="none" spc="0" normalizeH="0" baseline="0" noProof="0" dirty="0">
              <a:ln>
                <a:noFill/>
              </a:ln>
              <a:solidFill>
                <a:srgbClr val="3F4444"/>
              </a:solidFill>
              <a:effectLst/>
              <a:uLnTx/>
              <a:uFillTx/>
              <a:latin typeface="Calibri"/>
              <a:ea typeface="+mn-ea"/>
              <a:cs typeface="+mn-cs"/>
            </a:endParaRPr>
          </a:p>
        </p:txBody>
      </p:sp>
      <p:sp>
        <p:nvSpPr>
          <p:cNvPr id="26" name="Content Placeholder 6">
            <a:extLst>
              <a:ext uri="{FF2B5EF4-FFF2-40B4-BE49-F238E27FC236}">
                <a16:creationId xmlns:a16="http://schemas.microsoft.com/office/drawing/2014/main" id="{818778CD-4E11-BCBC-34BD-27C876B7B42B}"/>
              </a:ext>
            </a:extLst>
          </p:cNvPr>
          <p:cNvSpPr txBox="1">
            <a:spLocks/>
          </p:cNvSpPr>
          <p:nvPr/>
        </p:nvSpPr>
        <p:spPr>
          <a:xfrm>
            <a:off x="8868909" y="2528765"/>
            <a:ext cx="2704146" cy="2362048"/>
          </a:xfrm>
          <a:prstGeom prst="rect">
            <a:avLst/>
          </a:prstGeom>
          <a:ln w="28575">
            <a:solidFill>
              <a:schemeClr val="accent1"/>
            </a:solidFill>
          </a:ln>
        </p:spPr>
        <p:txBody>
          <a:bodyPr vert="horz" lIns="91440" tIns="45720" rIns="91440" bIns="45720" rtlCol="0" anchor="ctr">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1pPr>
            <a:lvl2pPr marL="460800" marR="0" indent="-228600" algn="l" defTabSz="914400" rtl="0" eaLnBrk="1" fontAlgn="auto" latinLnBrk="0" hangingPunct="1">
              <a:lnSpc>
                <a:spcPct val="100000"/>
              </a:lnSpc>
              <a:spcBef>
                <a:spcPts val="0"/>
              </a:spcBef>
              <a:spcAft>
                <a:spcPts val="800"/>
              </a:spcAft>
              <a:buClrTx/>
              <a:buSzPct val="100000"/>
              <a:buFont typeface="Arial" panose="020B0604020202020204" pitchFamily="34" charset="0"/>
              <a:buChar char="•"/>
              <a:tabLst/>
              <a:defRPr lang="en-US" sz="2400" kern="1200">
                <a:solidFill>
                  <a:schemeClr val="tx1"/>
                </a:solidFill>
                <a:latin typeface="+mn-lt"/>
                <a:ea typeface="+mn-ea"/>
                <a:cs typeface="+mn-cs"/>
              </a:defRPr>
            </a:lvl2pPr>
            <a:lvl3pPr marL="6912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3pPr>
            <a:lvl4pPr marL="9216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lang="en-US" sz="2000" kern="1200">
                <a:solidFill>
                  <a:schemeClr val="tx1"/>
                </a:solidFill>
                <a:latin typeface="+mn-lt"/>
                <a:ea typeface="+mn-ea"/>
                <a:cs typeface="+mn-cs"/>
              </a:defRPr>
            </a:lvl4pPr>
            <a:lvl5pPr marL="1152000" indent="-228600" algn="l" defTabSz="914400" rtl="0" eaLnBrk="1" latinLnBrk="0" hangingPunct="1">
              <a:lnSpc>
                <a:spcPct val="100000"/>
              </a:lnSpc>
              <a:spcBef>
                <a:spcPts val="0"/>
              </a:spcBef>
              <a:spcAft>
                <a:spcPts val="800"/>
              </a:spcAft>
              <a:buClrTx/>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3F4444"/>
                </a:solidFill>
                <a:effectLst/>
                <a:uLnTx/>
                <a:uFillTx/>
                <a:latin typeface="Calibri"/>
                <a:ea typeface="+mn-ea"/>
                <a:cs typeface="+mn-cs"/>
              </a:rPr>
              <a:t>Primary endpoint</a:t>
            </a:r>
            <a:r>
              <a:rPr lang="en-US" sz="1800" baseline="30000" dirty="0">
                <a:latin typeface="Calibri" panose="020F0502020204030204" pitchFamily="34" charset="0"/>
                <a:cs typeface="Arial"/>
              </a:rPr>
              <a:t>†</a:t>
            </a:r>
            <a:r>
              <a:rPr lang="en-US" sz="1800" b="1" dirty="0">
                <a:solidFill>
                  <a:srgbClr val="3F4444"/>
                </a:solidFill>
                <a:latin typeface="Calibri"/>
              </a:rPr>
              <a:t>:</a:t>
            </a:r>
            <a:r>
              <a:rPr kumimoji="0" lang="en-US" sz="1800" b="1" i="0" u="none" strike="noStrike" kern="1200" cap="none" spc="0" normalizeH="0" baseline="0" noProof="0" dirty="0">
                <a:ln>
                  <a:noFill/>
                </a:ln>
                <a:solidFill>
                  <a:srgbClr val="3F4444"/>
                </a:solidFill>
                <a:effectLst/>
                <a:uLnTx/>
                <a:uFillTx/>
                <a:latin typeface="Calibri"/>
                <a:ea typeface="+mn-ea"/>
                <a:cs typeface="+mn-cs"/>
              </a:rPr>
              <a:t> </a:t>
            </a:r>
            <a:r>
              <a:rPr kumimoji="0" lang="en-US" sz="1800" b="0" i="0" u="none" strike="noStrike" kern="1200" cap="none" spc="0" normalizeH="0" baseline="0" noProof="0" dirty="0">
                <a:ln>
                  <a:noFill/>
                </a:ln>
                <a:solidFill>
                  <a:srgbClr val="3F4444"/>
                </a:solidFill>
                <a:effectLst/>
                <a:uLnTx/>
                <a:uFillTx/>
                <a:latin typeface="Calibri"/>
                <a:ea typeface="+mn-ea"/>
                <a:cs typeface="+mn-cs"/>
              </a:rPr>
              <a:t>Effective hemostasis </a:t>
            </a:r>
            <a:br>
              <a:rPr kumimoji="0" lang="en-US" sz="1800" b="0" i="0" u="none" strike="noStrike" kern="1200" cap="none" spc="0" normalizeH="0" baseline="0" noProof="0" dirty="0">
                <a:ln>
                  <a:noFill/>
                </a:ln>
                <a:solidFill>
                  <a:srgbClr val="3F4444"/>
                </a:solidFill>
                <a:effectLst/>
                <a:uLnTx/>
                <a:uFillTx/>
                <a:latin typeface="Calibri"/>
                <a:ea typeface="+mn-ea"/>
                <a:cs typeface="+mn-cs"/>
              </a:rPr>
            </a:br>
            <a:r>
              <a:rPr kumimoji="0" lang="en-US" sz="1800" b="0" i="0" u="none" strike="noStrike" kern="1200" cap="none" spc="0" normalizeH="0" baseline="0" noProof="0" dirty="0">
                <a:ln>
                  <a:noFill/>
                </a:ln>
                <a:solidFill>
                  <a:srgbClr val="3F4444"/>
                </a:solidFill>
                <a:effectLst/>
                <a:uLnTx/>
                <a:uFillTx/>
                <a:latin typeface="Calibri"/>
                <a:ea typeface="+mn-ea"/>
                <a:cs typeface="+mn-cs"/>
              </a:rPr>
              <a:t>12 hrs post-randomization as determined by the EAC</a:t>
            </a:r>
          </a:p>
          <a:p>
            <a:pPr marL="0" indent="0" algn="ctr">
              <a:spcAft>
                <a:spcPts val="0"/>
              </a:spcAft>
              <a:buNone/>
              <a:defRPr/>
            </a:pPr>
            <a:r>
              <a:rPr kumimoji="0" lang="en-US" sz="1800" b="1" i="0" u="none" strike="noStrike" kern="1200" cap="none" spc="0" normalizeH="0" baseline="0" noProof="0" dirty="0">
                <a:ln>
                  <a:noFill/>
                </a:ln>
                <a:solidFill>
                  <a:srgbClr val="3F4444"/>
                </a:solidFill>
                <a:effectLst/>
                <a:uLnTx/>
                <a:uFillTx/>
                <a:latin typeface="Calibri"/>
                <a:ea typeface="+mn-ea"/>
                <a:cs typeface="+mn-cs"/>
              </a:rPr>
              <a:t>Safety endpoints:</a:t>
            </a:r>
            <a:br>
              <a:rPr lang="en-US" sz="1800" b="1" i="0" u="none" strike="noStrike" kern="1200" cap="none" spc="0" normalizeH="0" baseline="0" noProof="0" dirty="0">
                <a:ln>
                  <a:noFill/>
                </a:ln>
                <a:effectLst/>
                <a:uLnTx/>
                <a:uFillTx/>
                <a:latin typeface="Calibri"/>
              </a:rPr>
            </a:br>
            <a:r>
              <a:rPr lang="en-US" sz="1800" dirty="0">
                <a:solidFill>
                  <a:srgbClr val="3F4444"/>
                </a:solidFill>
                <a:latin typeface="Calibri"/>
              </a:rPr>
              <a:t>Thrombotic events</a:t>
            </a:r>
            <a:endParaRPr kumimoji="0" lang="en-US" sz="1800" b="0" i="0" u="none" strike="noStrike" kern="1200" cap="none" spc="0" normalizeH="0" baseline="0" noProof="0" dirty="0">
              <a:ln>
                <a:noFill/>
              </a:ln>
              <a:solidFill>
                <a:srgbClr val="3F4444"/>
              </a:solidFill>
              <a:effectLst/>
              <a:uLnTx/>
              <a:uFillTx/>
              <a:latin typeface="Calibri"/>
              <a:ea typeface="+mn-ea"/>
              <a:cs typeface="+mn-cs"/>
            </a:endParaRPr>
          </a:p>
          <a:p>
            <a:pPr marL="0" indent="0" algn="ctr">
              <a:spcAft>
                <a:spcPts val="0"/>
              </a:spcAft>
              <a:buNone/>
              <a:defRPr/>
            </a:pPr>
            <a:r>
              <a:rPr lang="en-US" sz="1800" dirty="0">
                <a:solidFill>
                  <a:srgbClr val="3F4444"/>
                </a:solidFill>
                <a:latin typeface="Calibri"/>
              </a:rPr>
              <a:t>Death</a:t>
            </a:r>
            <a:endParaRPr lang="en-US" sz="1800" b="0" i="0" u="none" strike="noStrike" kern="1200" cap="none" spc="0" normalizeH="0" baseline="0" noProof="0" dirty="0">
              <a:ln>
                <a:noFill/>
              </a:ln>
              <a:solidFill>
                <a:srgbClr val="3F4444"/>
              </a:solidFill>
              <a:effectLst/>
              <a:uLnTx/>
              <a:uFillTx/>
              <a:latin typeface="Calibri"/>
              <a:ea typeface="Calibri"/>
              <a:cs typeface="Calibri"/>
            </a:endParaRPr>
          </a:p>
        </p:txBody>
      </p:sp>
      <p:cxnSp>
        <p:nvCxnSpPr>
          <p:cNvPr id="27" name="Straight Connector 26">
            <a:extLst>
              <a:ext uri="{FF2B5EF4-FFF2-40B4-BE49-F238E27FC236}">
                <a16:creationId xmlns:a16="http://schemas.microsoft.com/office/drawing/2014/main" id="{BCDF8ADD-39EB-24B4-71DD-CF9FC319A95D}"/>
              </a:ext>
            </a:extLst>
          </p:cNvPr>
          <p:cNvCxnSpPr>
            <a:cxnSpLocks/>
          </p:cNvCxnSpPr>
          <p:nvPr/>
        </p:nvCxnSpPr>
        <p:spPr>
          <a:xfrm>
            <a:off x="7699326" y="2652006"/>
            <a:ext cx="679133" cy="5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21DDDE1-8A93-4D44-DF0D-289493864911}"/>
              </a:ext>
            </a:extLst>
          </p:cNvPr>
          <p:cNvCxnSpPr>
            <a:cxnSpLocks/>
          </p:cNvCxnSpPr>
          <p:nvPr/>
        </p:nvCxnSpPr>
        <p:spPr>
          <a:xfrm>
            <a:off x="7699326" y="4784755"/>
            <a:ext cx="679133" cy="5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F5D13C6-199B-A43A-9F44-EC98F14C33D9}"/>
              </a:ext>
            </a:extLst>
          </p:cNvPr>
          <p:cNvCxnSpPr>
            <a:cxnSpLocks/>
          </p:cNvCxnSpPr>
          <p:nvPr/>
        </p:nvCxnSpPr>
        <p:spPr>
          <a:xfrm>
            <a:off x="8386772" y="2638151"/>
            <a:ext cx="0" cy="215798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7BB2B74-E6F5-DABB-0E57-4580F595DBD5}"/>
              </a:ext>
            </a:extLst>
          </p:cNvPr>
          <p:cNvCxnSpPr>
            <a:cxnSpLocks/>
          </p:cNvCxnSpPr>
          <p:nvPr/>
        </p:nvCxnSpPr>
        <p:spPr>
          <a:xfrm>
            <a:off x="8386772" y="3708257"/>
            <a:ext cx="49045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E63ABA1-0CEA-71B4-198C-D1588EBEB8A3}"/>
              </a:ext>
            </a:extLst>
          </p:cNvPr>
          <p:cNvSpPr txBox="1"/>
          <p:nvPr/>
        </p:nvSpPr>
        <p:spPr>
          <a:xfrm>
            <a:off x="3951543" y="3537441"/>
            <a:ext cx="2011676" cy="3416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3F4444"/>
                </a:solidFill>
                <a:effectLst/>
                <a:uLnTx/>
                <a:uFillTx/>
                <a:latin typeface="Calibri"/>
                <a:ea typeface="+mn-ea"/>
                <a:cs typeface="+mn-cs"/>
              </a:rPr>
              <a:t>1:1 randomization</a:t>
            </a:r>
            <a:endParaRPr kumimoji="0" lang="en-SE" sz="1800" b="1" i="0" u="none" strike="noStrike" kern="1200" cap="none" spc="0" normalizeH="0" baseline="0" noProof="0" err="1">
              <a:ln>
                <a:noFill/>
              </a:ln>
              <a:solidFill>
                <a:srgbClr val="3F4444"/>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1967AAEF-4784-8479-465D-EECEC435320D}"/>
              </a:ext>
            </a:extLst>
          </p:cNvPr>
          <p:cNvSpPr txBox="1"/>
          <p:nvPr/>
        </p:nvSpPr>
        <p:spPr>
          <a:xfrm>
            <a:off x="8868909" y="4936208"/>
            <a:ext cx="2695833" cy="341632"/>
          </a:xfrm>
          <a:prstGeom prst="rect">
            <a:avLst/>
          </a:prstGeom>
          <a:noFill/>
          <a:ln w="28575">
            <a:noFill/>
          </a:ln>
        </p:spPr>
        <p:txBody>
          <a:bodyPr wrap="square" rtlCol="0">
            <a:spAutoFit/>
          </a:bodyPr>
          <a:lstStyle/>
          <a:p>
            <a:pPr marR="0" lvl="0" indent="0" algn="ctr" fontAlgn="auto">
              <a:lnSpc>
                <a:spcPct val="90000"/>
              </a:lnSpc>
              <a:spcBef>
                <a:spcPts val="0"/>
              </a:spcBef>
              <a:spcAft>
                <a:spcPts val="600"/>
              </a:spcAft>
              <a:buClrTx/>
              <a:buSzTx/>
              <a:buFontTx/>
              <a:buNone/>
              <a:tabLst/>
              <a:defRPr/>
            </a:pPr>
            <a:r>
              <a:rPr lang="en-US" b="1" dirty="0">
                <a:solidFill>
                  <a:srgbClr val="3F4444"/>
                </a:solidFill>
                <a:latin typeface="Calibri"/>
              </a:rPr>
              <a:t>30-day follow-up</a:t>
            </a:r>
            <a:endParaRPr lang="en-SE" b="1" dirty="0">
              <a:solidFill>
                <a:srgbClr val="3F4444"/>
              </a:solidFill>
              <a:latin typeface="Calibri"/>
            </a:endParaRPr>
          </a:p>
        </p:txBody>
      </p:sp>
      <p:sp>
        <p:nvSpPr>
          <p:cNvPr id="34" name="TextBox 33">
            <a:extLst>
              <a:ext uri="{FF2B5EF4-FFF2-40B4-BE49-F238E27FC236}">
                <a16:creationId xmlns:a16="http://schemas.microsoft.com/office/drawing/2014/main" id="{42C2E81B-C756-B02B-85B8-8CCE5C0D7603}"/>
              </a:ext>
            </a:extLst>
          </p:cNvPr>
          <p:cNvSpPr txBox="1"/>
          <p:nvPr/>
        </p:nvSpPr>
        <p:spPr>
          <a:xfrm>
            <a:off x="5057622" y="1034935"/>
            <a:ext cx="5962539" cy="994118"/>
          </a:xfrm>
          <a:prstGeom prst="rect">
            <a:avLst/>
          </a:prstGeom>
          <a:noFill/>
          <a:ln w="28575">
            <a:noFill/>
          </a:ln>
        </p:spPr>
        <p:txBody>
          <a:bodyPr wrap="square" lIns="91440" tIns="45720" rIns="91440" bIns="45720" rtlCol="0" anchor="t">
            <a:spAutoFit/>
          </a:bodyPr>
          <a:lstStyle/>
          <a:p>
            <a:pPr marL="0" marR="0" lvl="0" indent="0" defTabSz="914400" rtl="0" eaLnBrk="1" fontAlgn="auto" latinLnBrk="0" hangingPunct="1">
              <a:lnSpc>
                <a:spcPct val="90000"/>
              </a:lnSpc>
              <a:spcBef>
                <a:spcPts val="0"/>
              </a:spcBef>
              <a:spcAft>
                <a:spcPts val="600"/>
              </a:spcAft>
              <a:buClrTx/>
              <a:buSzTx/>
              <a:buFontTx/>
              <a:buNone/>
              <a:tabLst/>
              <a:defRPr/>
            </a:pPr>
            <a:endParaRPr kumimoji="0" lang="en-US" b="0" i="0" u="none" strike="noStrike" kern="1200" cap="none" spc="0" normalizeH="0" baseline="0" noProof="0" dirty="0">
              <a:ln>
                <a:noFill/>
              </a:ln>
              <a:solidFill>
                <a:srgbClr val="3F4444"/>
              </a:solidFill>
              <a:effectLst/>
              <a:uLnTx/>
              <a:uFillTx/>
              <a:latin typeface="Calibri"/>
              <a:ea typeface="+mn-ea"/>
              <a:cs typeface="+mn-cs"/>
            </a:endParaRPr>
          </a:p>
          <a:p>
            <a:pPr>
              <a:lnSpc>
                <a:spcPct val="90000"/>
              </a:lnSpc>
              <a:spcAft>
                <a:spcPts val="600"/>
              </a:spcAft>
              <a:defRPr/>
            </a:pPr>
            <a:r>
              <a:rPr lang="en-US" b="1" dirty="0">
                <a:solidFill>
                  <a:srgbClr val="3F4444"/>
                </a:solidFill>
                <a:latin typeface="Calibri"/>
              </a:rPr>
              <a:t>Primary efficacy population, N=452</a:t>
            </a:r>
          </a:p>
          <a:p>
            <a:pPr>
              <a:lnSpc>
                <a:spcPct val="90000"/>
              </a:lnSpc>
              <a:spcAft>
                <a:spcPts val="600"/>
              </a:spcAft>
              <a:defRPr/>
            </a:pPr>
            <a:r>
              <a:rPr lang="en-US" b="1" dirty="0">
                <a:solidFill>
                  <a:srgbClr val="3F4444"/>
                </a:solidFill>
                <a:latin typeface="Calibri"/>
              </a:rPr>
              <a:t>Extended population, N=530</a:t>
            </a:r>
            <a:endParaRPr lang="en-US" b="1" dirty="0">
              <a:solidFill>
                <a:srgbClr val="3F4444"/>
              </a:solidFill>
              <a:latin typeface="Calibri"/>
              <a:ea typeface="Calibri"/>
              <a:cs typeface="Calibri"/>
            </a:endParaRPr>
          </a:p>
        </p:txBody>
      </p:sp>
      <p:sp>
        <p:nvSpPr>
          <p:cNvPr id="8" name="Footer Placeholder 7">
            <a:extLst>
              <a:ext uri="{FF2B5EF4-FFF2-40B4-BE49-F238E27FC236}">
                <a16:creationId xmlns:a16="http://schemas.microsoft.com/office/drawing/2014/main" id="{CD3E4EB9-7D03-A9CB-B1F1-1A8CE348121C}"/>
              </a:ext>
            </a:extLst>
          </p:cNvPr>
          <p:cNvSpPr>
            <a:spLocks noGrp="1"/>
          </p:cNvSpPr>
          <p:nvPr>
            <p:ph type="ftr" sz="quarter" idx="3"/>
          </p:nvPr>
        </p:nvSpPr>
        <p:spPr/>
        <p:txBody>
          <a:bodyPr/>
          <a:lstStyle/>
          <a:p>
            <a:r>
              <a:rPr lang="en-US"/>
              <a:t>*Usual care consists of any treatment(s) (including no treatment) other than andexanet administered within 3 hours post-randomization that the investigator  </a:t>
            </a:r>
          </a:p>
          <a:p>
            <a:r>
              <a:rPr lang="en-US"/>
              <a:t> and/or other treating physicians consider to be appropriate.
†Primary endpoint is a composite of imaging, early neurologic deterioration, and need for rescue therapy.
 DSMB, Data and Safety Monitoring Board; EAC, Endpoint Adjudication Committee; IV, intravenous.</a:t>
            </a:r>
          </a:p>
        </p:txBody>
      </p:sp>
    </p:spTree>
    <p:extLst>
      <p:ext uri="{BB962C8B-B14F-4D97-AF65-F5344CB8AC3E}">
        <p14:creationId xmlns:p14="http://schemas.microsoft.com/office/powerpoint/2010/main" val="1523256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Eligibility Summary</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800" dirty="0"/>
              <a:t>Acute intracerebral bleeding episode</a:t>
            </a:r>
          </a:p>
          <a:p>
            <a:pPr lvl="1"/>
            <a:r>
              <a:rPr lang="en-US" sz="2400" dirty="0"/>
              <a:t>Head CT or MRI scan demonstrating intracranial bleeding </a:t>
            </a:r>
            <a:br>
              <a:rPr lang="en-US" sz="2400" dirty="0"/>
            </a:br>
            <a:r>
              <a:rPr lang="en-US" sz="2400" dirty="0"/>
              <a:t>within 2 hours prior to randomization </a:t>
            </a:r>
          </a:p>
          <a:p>
            <a:pPr lvl="1"/>
            <a:r>
              <a:rPr lang="en-US" sz="2400" dirty="0"/>
              <a:t>Hematoma volume of 0.5 to 60 mL</a:t>
            </a:r>
          </a:p>
          <a:p>
            <a:pPr marL="457200" indent="-457200">
              <a:buFont typeface="+mj-lt"/>
              <a:buAutoNum type="arabicPeriod"/>
            </a:pPr>
            <a:r>
              <a:rPr lang="en-US" sz="2800" dirty="0"/>
              <a:t>Oral FXa inhibitor use within 15 hours prior to randomization</a:t>
            </a:r>
          </a:p>
          <a:p>
            <a:pPr marL="457200" indent="-457200">
              <a:buFont typeface="+mj-lt"/>
              <a:buAutoNum type="arabicPeriod"/>
            </a:pPr>
            <a:r>
              <a:rPr lang="en-US" sz="2800" dirty="0"/>
              <a:t>Symptom onset </a:t>
            </a:r>
            <a:r>
              <a:rPr lang="en-US" sz="2800" dirty="0">
                <a:solidFill>
                  <a:schemeClr val="tx1"/>
                </a:solidFill>
              </a:rPr>
              <a:t>less than </a:t>
            </a:r>
            <a:r>
              <a:rPr lang="en-US" sz="2800" dirty="0"/>
              <a:t>6 hours prior to the baseline scan</a:t>
            </a:r>
          </a:p>
          <a:p>
            <a:pPr marL="457200" indent="-457200">
              <a:buFont typeface="+mj-lt"/>
              <a:buAutoNum type="arabicPeriod"/>
            </a:pPr>
            <a:r>
              <a:rPr lang="en-US" sz="2800" dirty="0"/>
              <a:t>Glasgow Coma Scale score greater than 7</a:t>
            </a:r>
          </a:p>
          <a:p>
            <a:endParaRPr lang="en-US" sz="2800" dirty="0"/>
          </a:p>
        </p:txBody>
      </p:sp>
      <p:sp>
        <p:nvSpPr>
          <p:cNvPr id="10" name="Footer Placeholder 9">
            <a:extLst>
              <a:ext uri="{FF2B5EF4-FFF2-40B4-BE49-F238E27FC236}">
                <a16:creationId xmlns:a16="http://schemas.microsoft.com/office/drawing/2014/main" id="{81A8BA71-AA9E-05C9-CEEF-664FC1B96BDC}"/>
              </a:ext>
            </a:extLst>
          </p:cNvPr>
          <p:cNvSpPr>
            <a:spLocks noGrp="1"/>
          </p:cNvSpPr>
          <p:nvPr>
            <p:ph type="ftr" sz="quarter" idx="3"/>
          </p:nvPr>
        </p:nvSpPr>
        <p:spPr/>
        <p:txBody>
          <a:bodyPr/>
          <a:lstStyle/>
          <a:p>
            <a:r>
              <a:rPr lang="en-US"/>
              <a:t>CT, computed tomography; MRI, magnetic resonance imaging.</a:t>
            </a:r>
          </a:p>
        </p:txBody>
      </p:sp>
    </p:spTree>
    <p:extLst>
      <p:ext uri="{BB962C8B-B14F-4D97-AF65-F5344CB8AC3E}">
        <p14:creationId xmlns:p14="http://schemas.microsoft.com/office/powerpoint/2010/main" val="313688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B557-B91B-4DE0-AAD3-22CB6B50A7FD}"/>
              </a:ext>
            </a:extLst>
          </p:cNvPr>
          <p:cNvSpPr>
            <a:spLocks noGrp="1"/>
          </p:cNvSpPr>
          <p:nvPr>
            <p:ph type="title"/>
          </p:nvPr>
        </p:nvSpPr>
        <p:spPr>
          <a:xfrm>
            <a:off x="609600" y="199505"/>
            <a:ext cx="10744200" cy="1185577"/>
          </a:xfrm>
        </p:spPr>
        <p:txBody>
          <a:bodyPr>
            <a:normAutofit/>
          </a:bodyPr>
          <a:lstStyle/>
          <a:p>
            <a:r>
              <a:rPr lang="en-US" dirty="0"/>
              <a:t>Primary Endpoint: Excellent or Good Hemostatic Efficacy at 12 Hours</a:t>
            </a:r>
            <a:endParaRPr lang="en-CA" dirty="0"/>
          </a:p>
        </p:txBody>
      </p:sp>
      <p:sp>
        <p:nvSpPr>
          <p:cNvPr id="17" name="Text Placeholder 16">
            <a:extLst>
              <a:ext uri="{FF2B5EF4-FFF2-40B4-BE49-F238E27FC236}">
                <a16:creationId xmlns:a16="http://schemas.microsoft.com/office/drawing/2014/main" id="{8818D48A-DFA5-57AE-C28B-C25344B75B3F}"/>
              </a:ext>
            </a:extLst>
          </p:cNvPr>
          <p:cNvSpPr>
            <a:spLocks noGrp="1"/>
          </p:cNvSpPr>
          <p:nvPr>
            <p:ph idx="1"/>
          </p:nvPr>
        </p:nvSpPr>
        <p:spPr>
          <a:xfrm>
            <a:off x="609600" y="1633873"/>
            <a:ext cx="10744200" cy="4722477"/>
          </a:xfrm>
        </p:spPr>
        <p:txBody>
          <a:bodyPr>
            <a:normAutofit/>
          </a:bodyPr>
          <a:lstStyle/>
          <a:p>
            <a:pPr marL="346075" lvl="1" indent="-336550">
              <a:spcBef>
                <a:spcPts val="1700"/>
              </a:spcBef>
            </a:pPr>
            <a:r>
              <a:rPr lang="en-US" sz="2800" dirty="0"/>
              <a:t>Hematoma expansion </a:t>
            </a:r>
            <a:r>
              <a:rPr lang="en-US" sz="2800" dirty="0">
                <a:solidFill>
                  <a:schemeClr val="tx1"/>
                </a:solidFill>
              </a:rPr>
              <a:t>less than or equal to </a:t>
            </a:r>
            <a:r>
              <a:rPr lang="en-US" sz="2800" dirty="0"/>
              <a:t>20% (excellent) or less than or equal to 35% (good)</a:t>
            </a:r>
          </a:p>
          <a:p>
            <a:pPr marL="346075" lvl="1" indent="-336550">
              <a:spcBef>
                <a:spcPts val="1700"/>
              </a:spcBef>
              <a:buFont typeface="Arial" panose="020B0604020202020204" pitchFamily="34" charset="0"/>
              <a:buNone/>
            </a:pPr>
            <a:r>
              <a:rPr lang="en-US" sz="2800" dirty="0"/>
              <a:t>					and</a:t>
            </a:r>
          </a:p>
          <a:p>
            <a:pPr marL="346075" lvl="1" indent="-336550">
              <a:spcBef>
                <a:spcPts val="1700"/>
              </a:spcBef>
            </a:pPr>
            <a:r>
              <a:rPr lang="en-US" sz="2800" dirty="0"/>
              <a:t>Change in NIHSS score less than 7 points</a:t>
            </a:r>
          </a:p>
          <a:p>
            <a:pPr marL="346075" lvl="1" indent="-336550">
              <a:spcBef>
                <a:spcPts val="1700"/>
              </a:spcBef>
              <a:buFont typeface="Arial" panose="020B0604020202020204" pitchFamily="34" charset="0"/>
              <a:buNone/>
            </a:pPr>
            <a:r>
              <a:rPr lang="en-US" sz="2800" dirty="0"/>
              <a:t>					and</a:t>
            </a:r>
          </a:p>
          <a:p>
            <a:pPr marL="346075" lvl="1" indent="-336550">
              <a:spcBef>
                <a:spcPts val="1700"/>
              </a:spcBef>
            </a:pPr>
            <a:r>
              <a:rPr lang="en-US" sz="2800" dirty="0"/>
              <a:t>No rescue therapy 3 to 12 hours post-randomization</a:t>
            </a:r>
          </a:p>
        </p:txBody>
      </p:sp>
      <p:sp>
        <p:nvSpPr>
          <p:cNvPr id="7" name="Footer Placeholder 6">
            <a:extLst>
              <a:ext uri="{FF2B5EF4-FFF2-40B4-BE49-F238E27FC236}">
                <a16:creationId xmlns:a16="http://schemas.microsoft.com/office/drawing/2014/main" id="{2B02C2A8-50EC-27B8-340C-95A4D0D11D4F}"/>
              </a:ext>
            </a:extLst>
          </p:cNvPr>
          <p:cNvSpPr>
            <a:spLocks noGrp="1"/>
          </p:cNvSpPr>
          <p:nvPr>
            <p:ph type="ftr" sz="quarter" idx="3"/>
          </p:nvPr>
        </p:nvSpPr>
        <p:spPr/>
        <p:txBody>
          <a:bodyPr/>
          <a:lstStyle/>
          <a:p>
            <a:r>
              <a:rPr lang="en-US"/>
              <a:t>NIHSS, National Institutes of Health Stroke Scale.</a:t>
            </a:r>
          </a:p>
        </p:txBody>
      </p:sp>
    </p:spTree>
    <p:extLst>
      <p:ext uri="{BB962C8B-B14F-4D97-AF65-F5344CB8AC3E}">
        <p14:creationId xmlns:p14="http://schemas.microsoft.com/office/powerpoint/2010/main" val="858958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893B-474F-602C-459B-41B5174BE4EB}"/>
              </a:ext>
            </a:extLst>
          </p:cNvPr>
          <p:cNvSpPr>
            <a:spLocks noGrp="1"/>
          </p:cNvSpPr>
          <p:nvPr>
            <p:ph type="title"/>
          </p:nvPr>
        </p:nvSpPr>
        <p:spPr>
          <a:xfrm>
            <a:off x="609600" y="199505"/>
            <a:ext cx="10744200" cy="1185577"/>
          </a:xfrm>
        </p:spPr>
        <p:txBody>
          <a:bodyPr/>
          <a:lstStyle/>
          <a:p>
            <a:r>
              <a:rPr lang="en-US" dirty="0"/>
              <a:t>ANNEXa-I Stopped Early for Efficacy</a:t>
            </a:r>
          </a:p>
        </p:txBody>
      </p:sp>
      <p:sp>
        <p:nvSpPr>
          <p:cNvPr id="15" name="Content Placeholder 14">
            <a:extLst>
              <a:ext uri="{FF2B5EF4-FFF2-40B4-BE49-F238E27FC236}">
                <a16:creationId xmlns:a16="http://schemas.microsoft.com/office/drawing/2014/main" id="{6F7DC828-5151-5E57-6083-77A5B0497660}"/>
              </a:ext>
            </a:extLst>
          </p:cNvPr>
          <p:cNvSpPr>
            <a:spLocks noGrp="1"/>
          </p:cNvSpPr>
          <p:nvPr>
            <p:ph idx="1"/>
          </p:nvPr>
        </p:nvSpPr>
        <p:spPr/>
        <p:txBody>
          <a:bodyPr/>
          <a:lstStyle/>
          <a:p>
            <a:pPr marL="285750" indent="-285750">
              <a:buFont typeface="Arial" panose="020B0604020202020204" pitchFamily="34" charset="0"/>
              <a:buChar char="•"/>
            </a:pPr>
            <a:r>
              <a:rPr lang="en-US" sz="3200" dirty="0"/>
              <a:t>900 patients planned</a:t>
            </a:r>
          </a:p>
          <a:p>
            <a:pPr marL="742950" lvl="1" indent="-285750">
              <a:buFont typeface="Arial" panose="020B0604020202020204" pitchFamily="34" charset="0"/>
              <a:buChar char="•"/>
            </a:pPr>
            <a:r>
              <a:rPr lang="en-US" sz="3200" dirty="0"/>
              <a:t>Pre-defined interim analysis at 450 patients</a:t>
            </a:r>
          </a:p>
          <a:p>
            <a:pPr marL="742950" lvl="1" indent="-285750">
              <a:buFont typeface="Arial" panose="020B0604020202020204" pitchFamily="34" charset="0"/>
              <a:buChar char="•"/>
            </a:pPr>
            <a:r>
              <a:rPr lang="en-US" sz="3200" dirty="0"/>
              <a:t>Early termination for efficacy if p&lt;0.031</a:t>
            </a:r>
          </a:p>
          <a:p>
            <a:pPr marL="285750" indent="-285750">
              <a:buFont typeface="Arial" panose="020B0604020202020204" pitchFamily="34" charset="0"/>
              <a:buChar char="•"/>
            </a:pPr>
            <a:r>
              <a:rPr lang="en-US" sz="3200" dirty="0"/>
              <a:t>Interim analysis performed May 30, 2023, and efficacy criterion met</a:t>
            </a:r>
          </a:p>
          <a:p>
            <a:pPr marL="285750" indent="-285750">
              <a:buFont typeface="Arial" panose="020B0604020202020204" pitchFamily="34" charset="0"/>
              <a:buChar char="•"/>
            </a:pPr>
            <a:r>
              <a:rPr lang="en-US" sz="3200" dirty="0"/>
              <a:t>Study close out initiated and final data base lock completed September 18, 2023</a:t>
            </a:r>
          </a:p>
          <a:p>
            <a:endParaRPr lang="en-US" dirty="0"/>
          </a:p>
        </p:txBody>
      </p:sp>
    </p:spTree>
    <p:extLst>
      <p:ext uri="{BB962C8B-B14F-4D97-AF65-F5344CB8AC3E}">
        <p14:creationId xmlns:p14="http://schemas.microsoft.com/office/powerpoint/2010/main" val="457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1942-B585-ABBB-03A1-423814CE5C2F}"/>
              </a:ext>
            </a:extLst>
          </p:cNvPr>
          <p:cNvSpPr>
            <a:spLocks noGrp="1"/>
          </p:cNvSpPr>
          <p:nvPr>
            <p:ph type="title"/>
          </p:nvPr>
        </p:nvSpPr>
        <p:spPr/>
        <p:txBody>
          <a:bodyPr/>
          <a:lstStyle/>
          <a:p>
            <a:r>
              <a:rPr lang="en-US" dirty="0"/>
              <a:t>Baseline Patient Characteristics</a:t>
            </a:r>
            <a:endParaRPr lang="en-CA" dirty="0"/>
          </a:p>
        </p:txBody>
      </p:sp>
      <p:graphicFrame>
        <p:nvGraphicFramePr>
          <p:cNvPr id="4" name="Table 3">
            <a:extLst>
              <a:ext uri="{FF2B5EF4-FFF2-40B4-BE49-F238E27FC236}">
                <a16:creationId xmlns:a16="http://schemas.microsoft.com/office/drawing/2014/main" id="{8067F08F-8C51-3FE5-0766-43DF2A6F8400}"/>
              </a:ext>
            </a:extLst>
          </p:cNvPr>
          <p:cNvGraphicFramePr>
            <a:graphicFrameLocks noGrp="1"/>
          </p:cNvGraphicFramePr>
          <p:nvPr>
            <p:extLst>
              <p:ext uri="{D42A27DB-BD31-4B8C-83A1-F6EECF244321}">
                <p14:modId xmlns:p14="http://schemas.microsoft.com/office/powerpoint/2010/main" val="1846668099"/>
              </p:ext>
            </p:extLst>
          </p:nvPr>
        </p:nvGraphicFramePr>
        <p:xfrm>
          <a:off x="1118680" y="1086161"/>
          <a:ext cx="9785447" cy="5307381"/>
        </p:xfrm>
        <a:graphic>
          <a:graphicData uri="http://schemas.openxmlformats.org/drawingml/2006/table">
            <a:tbl>
              <a:tblPr>
                <a:tableStyleId>{5C22544A-7EE6-4342-B048-85BDC9FD1C3A}</a:tableStyleId>
              </a:tblPr>
              <a:tblGrid>
                <a:gridCol w="4944177">
                  <a:extLst>
                    <a:ext uri="{9D8B030D-6E8A-4147-A177-3AD203B41FA5}">
                      <a16:colId xmlns:a16="http://schemas.microsoft.com/office/drawing/2014/main" val="1470774607"/>
                    </a:ext>
                  </a:extLst>
                </a:gridCol>
                <a:gridCol w="2382486">
                  <a:extLst>
                    <a:ext uri="{9D8B030D-6E8A-4147-A177-3AD203B41FA5}">
                      <a16:colId xmlns:a16="http://schemas.microsoft.com/office/drawing/2014/main" val="731959566"/>
                    </a:ext>
                  </a:extLst>
                </a:gridCol>
                <a:gridCol w="2458784">
                  <a:extLst>
                    <a:ext uri="{9D8B030D-6E8A-4147-A177-3AD203B41FA5}">
                      <a16:colId xmlns:a16="http://schemas.microsoft.com/office/drawing/2014/main" val="793676798"/>
                    </a:ext>
                  </a:extLst>
                </a:gridCol>
              </a:tblGrid>
              <a:tr h="392939">
                <a:tc>
                  <a:txBody>
                    <a:bodyPr/>
                    <a:lstStyle/>
                    <a:p>
                      <a:pPr marL="0" marR="0" algn="ctr">
                        <a:lnSpc>
                          <a:spcPct val="107000"/>
                        </a:lnSpc>
                        <a:spcBef>
                          <a:spcPts val="400"/>
                        </a:spcBef>
                        <a:spcAft>
                          <a:spcPts val="400"/>
                        </a:spcAft>
                      </a:pPr>
                      <a:r>
                        <a:rPr lang="en-US" sz="2000" dirty="0">
                          <a:solidFill>
                            <a:schemeClr val="bg1"/>
                          </a:solidFill>
                          <a:effectLst/>
                          <a:latin typeface="+mn-lt"/>
                        </a:rPr>
                        <a:t>Parameter*</a:t>
                      </a:r>
                      <a:endParaRPr lang="en-CA" sz="2000" dirty="0">
                        <a:solidFill>
                          <a:schemeClr val="bg1"/>
                        </a:solidFill>
                        <a:effectLst/>
                        <a:latin typeface="+mn-lt"/>
                        <a:ea typeface="Times New Roman" panose="02020603050405020304" pitchFamily="18" charset="0"/>
                        <a:cs typeface="Times New Roman" panose="02020603050405020304" pitchFamily="18" charset="0"/>
                      </a:endParaRPr>
                    </a:p>
                  </a:txBody>
                  <a:tcPr marL="46674" marR="46674"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solidFill>
                  </a:tcPr>
                </a:tc>
                <a:tc>
                  <a:txBody>
                    <a:bodyPr/>
                    <a:lstStyle/>
                    <a:p>
                      <a:pPr marL="0" marR="0" algn="ctr">
                        <a:lnSpc>
                          <a:spcPct val="107000"/>
                        </a:lnSpc>
                        <a:spcBef>
                          <a:spcPts val="400"/>
                        </a:spcBef>
                        <a:spcAft>
                          <a:spcPts val="400"/>
                        </a:spcAft>
                      </a:pPr>
                      <a:r>
                        <a:rPr lang="en-US" sz="2000" dirty="0">
                          <a:solidFill>
                            <a:schemeClr val="bg1"/>
                          </a:solidFill>
                          <a:effectLst/>
                          <a:latin typeface="+mn-lt"/>
                        </a:rPr>
                        <a:t>Andexanet (N=263)</a:t>
                      </a:r>
                      <a:endParaRPr lang="en-CA" sz="2000" dirty="0">
                        <a:solidFill>
                          <a:schemeClr val="bg1"/>
                        </a:solidFill>
                        <a:effectLst/>
                        <a:latin typeface="+mn-lt"/>
                        <a:ea typeface="Times New Roman" panose="02020603050405020304" pitchFamily="18" charset="0"/>
                        <a:cs typeface="Times New Roman" panose="02020603050405020304" pitchFamily="18" charset="0"/>
                      </a:endParaRPr>
                    </a:p>
                  </a:txBody>
                  <a:tcPr marL="46674" marR="46674" marT="0" marB="0" anchor="ctr">
                    <a:lnB w="12700" cap="flat" cmpd="sng" algn="ctr">
                      <a:noFill/>
                      <a:prstDash val="solid"/>
                      <a:round/>
                      <a:headEnd type="none" w="med" len="med"/>
                      <a:tailEnd type="none" w="med" len="med"/>
                    </a:lnB>
                    <a:solidFill>
                      <a:schemeClr val="tx2"/>
                    </a:solidFill>
                  </a:tcPr>
                </a:tc>
                <a:tc>
                  <a:txBody>
                    <a:bodyPr/>
                    <a:lstStyle/>
                    <a:p>
                      <a:pPr marL="0" marR="0" algn="ctr">
                        <a:lnSpc>
                          <a:spcPct val="107000"/>
                        </a:lnSpc>
                        <a:spcBef>
                          <a:spcPts val="400"/>
                        </a:spcBef>
                        <a:spcAft>
                          <a:spcPts val="400"/>
                        </a:spcAft>
                      </a:pPr>
                      <a:r>
                        <a:rPr lang="en-US" sz="2000" dirty="0">
                          <a:solidFill>
                            <a:schemeClr val="bg1"/>
                          </a:solidFill>
                          <a:effectLst/>
                          <a:latin typeface="+mn-lt"/>
                        </a:rPr>
                        <a:t>Usual care (N=267)</a:t>
                      </a:r>
                      <a:endParaRPr lang="en-CA" sz="2000" dirty="0">
                        <a:solidFill>
                          <a:schemeClr val="bg1"/>
                        </a:solidFill>
                        <a:effectLst/>
                        <a:latin typeface="+mn-lt"/>
                        <a:ea typeface="Times New Roman" panose="02020603050405020304" pitchFamily="18" charset="0"/>
                        <a:cs typeface="Times New Roman" panose="02020603050405020304" pitchFamily="18" charset="0"/>
                      </a:endParaRPr>
                    </a:p>
                  </a:txBody>
                  <a:tcPr marL="46674" marR="46674"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3454311969"/>
                  </a:ext>
                </a:extLst>
              </a:tr>
              <a:tr h="305654">
                <a:tc>
                  <a:txBody>
                    <a:bodyPr/>
                    <a:lstStyle/>
                    <a:p>
                      <a:pPr marL="0" marR="0">
                        <a:lnSpc>
                          <a:spcPct val="107000"/>
                        </a:lnSpc>
                        <a:spcBef>
                          <a:spcPts val="400"/>
                        </a:spcBef>
                        <a:spcAft>
                          <a:spcPts val="400"/>
                        </a:spcAft>
                      </a:pPr>
                      <a:r>
                        <a:rPr lang="en-US" sz="2000" dirty="0">
                          <a:solidFill>
                            <a:schemeClr val="tx1">
                              <a:lumMod val="95000"/>
                              <a:lumOff val="5000"/>
                            </a:schemeClr>
                          </a:solidFill>
                          <a:effectLst/>
                          <a:latin typeface="+mn-lt"/>
                        </a:rPr>
                        <a:t>Mean age (yrs)</a:t>
                      </a:r>
                      <a:endParaRPr lang="en-CA" sz="2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7000"/>
                        </a:lnSpc>
                        <a:spcBef>
                          <a:spcPts val="400"/>
                        </a:spcBef>
                        <a:spcAft>
                          <a:spcPts val="400"/>
                        </a:spcAft>
                      </a:pPr>
                      <a:r>
                        <a:rPr lang="en-US" sz="2000" dirty="0">
                          <a:effectLst/>
                          <a:latin typeface="+mn-lt"/>
                        </a:rPr>
                        <a:t>79.4 (8.5) </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7000"/>
                        </a:lnSpc>
                        <a:spcBef>
                          <a:spcPts val="400"/>
                        </a:spcBef>
                        <a:spcAft>
                          <a:spcPts val="400"/>
                        </a:spcAft>
                      </a:pPr>
                      <a:r>
                        <a:rPr lang="en-US" sz="2000" dirty="0">
                          <a:effectLst/>
                          <a:latin typeface="+mn-lt"/>
                        </a:rPr>
                        <a:t>78.7 (8.6) </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extLst>
                  <a:ext uri="{0D108BD9-81ED-4DB2-BD59-A6C34878D82A}">
                    <a16:rowId xmlns:a16="http://schemas.microsoft.com/office/drawing/2014/main" val="1523425789"/>
                  </a:ext>
                </a:extLst>
              </a:tr>
              <a:tr h="305654">
                <a:tc>
                  <a:txBody>
                    <a:bodyPr/>
                    <a:lstStyle/>
                    <a:p>
                      <a:pPr marL="0" marR="0">
                        <a:lnSpc>
                          <a:spcPct val="107000"/>
                        </a:lnSpc>
                        <a:spcBef>
                          <a:spcPts val="400"/>
                        </a:spcBef>
                        <a:spcAft>
                          <a:spcPts val="400"/>
                        </a:spcAft>
                      </a:pPr>
                      <a:r>
                        <a:rPr lang="en-US" sz="2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Female</a:t>
                      </a:r>
                      <a:endParaRPr lang="en-CA" sz="2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7000"/>
                        </a:lnSpc>
                        <a:spcBef>
                          <a:spcPts val="400"/>
                        </a:spcBef>
                        <a:spcAft>
                          <a:spcPts val="400"/>
                        </a:spcAft>
                      </a:pPr>
                      <a:r>
                        <a:rPr lang="en-US" sz="2000" dirty="0">
                          <a:solidFill>
                            <a:srgbClr val="000000"/>
                          </a:solidFill>
                          <a:effectLst/>
                          <a:latin typeface="+mn-lt"/>
                          <a:ea typeface="Calibri" panose="020F0502020204030204" pitchFamily="34" charset="0"/>
                          <a:cs typeface="Times New Roman" panose="02020603050405020304" pitchFamily="18" charset="0"/>
                        </a:rPr>
                        <a:t>  117 (44.5%)</a:t>
                      </a:r>
                      <a:endParaRPr lang="en-CA" sz="2000" dirty="0">
                        <a:effectLst/>
                        <a:latin typeface="+mn-lt"/>
                        <a:ea typeface="Calibri" panose="020F0502020204030204" pitchFamily="34"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7000"/>
                        </a:lnSpc>
                        <a:spcBef>
                          <a:spcPts val="400"/>
                        </a:spcBef>
                        <a:spcAft>
                          <a:spcPts val="400"/>
                        </a:spcAft>
                      </a:pPr>
                      <a:r>
                        <a:rPr lang="en-US" sz="2000" dirty="0">
                          <a:solidFill>
                            <a:srgbClr val="000000"/>
                          </a:solidFill>
                          <a:effectLst/>
                          <a:latin typeface="+mn-lt"/>
                          <a:ea typeface="Calibri" panose="020F0502020204030204" pitchFamily="34" charset="0"/>
                          <a:cs typeface="Times New Roman" panose="02020603050405020304" pitchFamily="18" charset="0"/>
                        </a:rPr>
                        <a:t>  128 (47.9%)</a:t>
                      </a:r>
                      <a:endParaRPr lang="en-CA" sz="2000" dirty="0">
                        <a:effectLst/>
                        <a:latin typeface="+mn-lt"/>
                        <a:ea typeface="Calibri" panose="020F0502020204030204" pitchFamily="34"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extLst>
                  <a:ext uri="{0D108BD9-81ED-4DB2-BD59-A6C34878D82A}">
                    <a16:rowId xmlns:a16="http://schemas.microsoft.com/office/drawing/2014/main" val="2917258346"/>
                  </a:ext>
                </a:extLst>
              </a:tr>
              <a:tr h="305654">
                <a:tc>
                  <a:txBody>
                    <a:bodyPr/>
                    <a:lstStyle/>
                    <a:p>
                      <a:pPr marL="0" marR="0">
                        <a:lnSpc>
                          <a:spcPct val="107000"/>
                        </a:lnSpc>
                        <a:spcBef>
                          <a:spcPts val="400"/>
                        </a:spcBef>
                        <a:spcAft>
                          <a:spcPts val="400"/>
                        </a:spcAft>
                      </a:pPr>
                      <a:r>
                        <a:rPr lang="en-US" sz="2000" dirty="0">
                          <a:solidFill>
                            <a:schemeClr val="tx1">
                              <a:lumMod val="95000"/>
                              <a:lumOff val="5000"/>
                            </a:schemeClr>
                          </a:solidFill>
                          <a:effectLst/>
                          <a:latin typeface="+mn-lt"/>
                        </a:rPr>
                        <a:t>Myocardial infarction</a:t>
                      </a:r>
                      <a:endParaRPr lang="en-CA" sz="2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400"/>
                        </a:spcBef>
                        <a:spcAft>
                          <a:spcPts val="400"/>
                        </a:spcAft>
                      </a:pPr>
                      <a:r>
                        <a:rPr lang="en-US" sz="2000" dirty="0">
                          <a:effectLst/>
                          <a:latin typeface="+mn-lt"/>
                        </a:rPr>
                        <a:t>   29 (11.0%)</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400"/>
                        </a:spcBef>
                        <a:spcAft>
                          <a:spcPts val="400"/>
                        </a:spcAft>
                      </a:pPr>
                      <a:r>
                        <a:rPr lang="en-US" sz="2000" dirty="0">
                          <a:effectLst/>
                          <a:latin typeface="+mn-lt"/>
                        </a:rPr>
                        <a:t>   36 (13.5%)</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58800871"/>
                  </a:ext>
                </a:extLst>
              </a:tr>
              <a:tr h="305654">
                <a:tc>
                  <a:txBody>
                    <a:bodyPr/>
                    <a:lstStyle/>
                    <a:p>
                      <a:pPr marL="0" marR="0">
                        <a:lnSpc>
                          <a:spcPct val="107000"/>
                        </a:lnSpc>
                        <a:spcBef>
                          <a:spcPts val="400"/>
                        </a:spcBef>
                        <a:spcAft>
                          <a:spcPts val="400"/>
                        </a:spcAft>
                      </a:pPr>
                      <a:r>
                        <a:rPr lang="en-US" sz="2000" dirty="0">
                          <a:solidFill>
                            <a:schemeClr val="tx1">
                              <a:lumMod val="95000"/>
                              <a:lumOff val="5000"/>
                            </a:schemeClr>
                          </a:solidFill>
                          <a:effectLst/>
                          <a:latin typeface="+mn-lt"/>
                        </a:rPr>
                        <a:t>Stroke</a:t>
                      </a:r>
                      <a:endParaRPr lang="en-CA" sz="2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400"/>
                        </a:spcBef>
                        <a:spcAft>
                          <a:spcPts val="400"/>
                        </a:spcAft>
                      </a:pPr>
                      <a:r>
                        <a:rPr lang="en-US" sz="2000" dirty="0">
                          <a:effectLst/>
                          <a:latin typeface="+mn-lt"/>
                        </a:rPr>
                        <a:t>   59 (22.4%)</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400"/>
                        </a:spcBef>
                        <a:spcAft>
                          <a:spcPts val="400"/>
                        </a:spcAft>
                      </a:pPr>
                      <a:r>
                        <a:rPr lang="en-US" sz="2000" dirty="0">
                          <a:effectLst/>
                          <a:latin typeface="+mn-lt"/>
                        </a:rPr>
                        <a:t>   54 (20.2%)</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70977004"/>
                  </a:ext>
                </a:extLst>
              </a:tr>
              <a:tr h="305654">
                <a:tc>
                  <a:txBody>
                    <a:bodyPr/>
                    <a:lstStyle/>
                    <a:p>
                      <a:pPr marL="0" marR="0">
                        <a:lnSpc>
                          <a:spcPct val="107000"/>
                        </a:lnSpc>
                        <a:spcBef>
                          <a:spcPts val="400"/>
                        </a:spcBef>
                        <a:spcAft>
                          <a:spcPts val="400"/>
                        </a:spcAft>
                      </a:pPr>
                      <a:r>
                        <a:rPr lang="en-US" sz="2000" dirty="0">
                          <a:solidFill>
                            <a:schemeClr val="tx1">
                              <a:lumMod val="95000"/>
                              <a:lumOff val="5000"/>
                            </a:schemeClr>
                          </a:solidFill>
                          <a:effectLst/>
                          <a:latin typeface="+mn-lt"/>
                        </a:rPr>
                        <a:t>Deep vein thrombosis</a:t>
                      </a:r>
                      <a:endParaRPr lang="en-CA" sz="2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400"/>
                        </a:spcBef>
                        <a:spcAft>
                          <a:spcPts val="400"/>
                        </a:spcAft>
                      </a:pPr>
                      <a:r>
                        <a:rPr lang="en-US" sz="2000" dirty="0">
                          <a:effectLst/>
                          <a:latin typeface="+mn-lt"/>
                        </a:rPr>
                        <a:t>   20 (7.6%)</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400"/>
                        </a:spcBef>
                        <a:spcAft>
                          <a:spcPts val="400"/>
                        </a:spcAft>
                      </a:pPr>
                      <a:r>
                        <a:rPr lang="en-US" sz="2000" dirty="0">
                          <a:effectLst/>
                          <a:latin typeface="+mn-lt"/>
                        </a:rPr>
                        <a:t>   27 (10.1%)</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73783789"/>
                  </a:ext>
                </a:extLst>
              </a:tr>
              <a:tr h="305654">
                <a:tc>
                  <a:txBody>
                    <a:bodyPr/>
                    <a:lstStyle/>
                    <a:p>
                      <a:pPr marL="0" marR="0">
                        <a:lnSpc>
                          <a:spcPct val="107000"/>
                        </a:lnSpc>
                        <a:spcBef>
                          <a:spcPts val="400"/>
                        </a:spcBef>
                        <a:spcAft>
                          <a:spcPts val="400"/>
                        </a:spcAft>
                      </a:pPr>
                      <a:r>
                        <a:rPr lang="en-US" sz="2000" dirty="0">
                          <a:solidFill>
                            <a:schemeClr val="tx1">
                              <a:lumMod val="95000"/>
                              <a:lumOff val="5000"/>
                            </a:schemeClr>
                          </a:solidFill>
                          <a:effectLst/>
                          <a:latin typeface="+mn-lt"/>
                        </a:rPr>
                        <a:t>Pulmonary embolism</a:t>
                      </a:r>
                      <a:endParaRPr lang="en-CA" sz="2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400"/>
                        </a:spcBef>
                        <a:spcAft>
                          <a:spcPts val="400"/>
                        </a:spcAft>
                      </a:pPr>
                      <a:r>
                        <a:rPr lang="en-US" sz="2000" dirty="0">
                          <a:effectLst/>
                          <a:latin typeface="+mn-lt"/>
                        </a:rPr>
                        <a:t>   21 (8.0%)</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400"/>
                        </a:spcBef>
                        <a:spcAft>
                          <a:spcPts val="400"/>
                        </a:spcAft>
                      </a:pPr>
                      <a:r>
                        <a:rPr lang="en-US" sz="2000" dirty="0">
                          <a:effectLst/>
                          <a:latin typeface="+mn-lt"/>
                        </a:rPr>
                        <a:t>   24 (9.0%)</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42092178"/>
                  </a:ext>
                </a:extLst>
              </a:tr>
              <a:tr h="305654">
                <a:tc>
                  <a:txBody>
                    <a:bodyPr/>
                    <a:lstStyle/>
                    <a:p>
                      <a:pPr marL="0" marR="0">
                        <a:lnSpc>
                          <a:spcPct val="107000"/>
                        </a:lnSpc>
                        <a:spcBef>
                          <a:spcPts val="400"/>
                        </a:spcBef>
                        <a:spcAft>
                          <a:spcPts val="400"/>
                        </a:spcAft>
                      </a:pPr>
                      <a:r>
                        <a:rPr lang="en-US" sz="2000" dirty="0">
                          <a:solidFill>
                            <a:schemeClr val="tx1">
                              <a:lumMod val="95000"/>
                              <a:lumOff val="5000"/>
                            </a:schemeClr>
                          </a:solidFill>
                          <a:effectLst/>
                          <a:latin typeface="+mn-lt"/>
                        </a:rPr>
                        <a:t>Atrial fibrillation</a:t>
                      </a:r>
                      <a:endParaRPr lang="en-CA" sz="2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400"/>
                        </a:spcBef>
                        <a:spcAft>
                          <a:spcPts val="400"/>
                        </a:spcAft>
                      </a:pPr>
                      <a:r>
                        <a:rPr lang="en-US" sz="2000" dirty="0">
                          <a:effectLst/>
                          <a:latin typeface="+mn-lt"/>
                        </a:rPr>
                        <a:t>  238 (90.5%)</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400"/>
                        </a:spcBef>
                        <a:spcAft>
                          <a:spcPts val="400"/>
                        </a:spcAft>
                      </a:pPr>
                      <a:r>
                        <a:rPr lang="en-US" sz="2000" dirty="0">
                          <a:effectLst/>
                          <a:latin typeface="+mn-lt"/>
                        </a:rPr>
                        <a:t>  225 (84.3%)</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40032319"/>
                  </a:ext>
                </a:extLst>
              </a:tr>
              <a:tr h="305654">
                <a:tc>
                  <a:txBody>
                    <a:bodyPr/>
                    <a:lstStyle/>
                    <a:p>
                      <a:pPr marL="0" marR="0">
                        <a:lnSpc>
                          <a:spcPct val="107000"/>
                        </a:lnSpc>
                        <a:spcBef>
                          <a:spcPts val="400"/>
                        </a:spcBef>
                        <a:spcAft>
                          <a:spcPts val="400"/>
                        </a:spcAft>
                      </a:pPr>
                      <a:r>
                        <a:rPr lang="en-US" sz="2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Median CHA</a:t>
                      </a:r>
                      <a:r>
                        <a:rPr lang="en-US" sz="2000" baseline="-25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2</a:t>
                      </a:r>
                      <a:r>
                        <a:rPr lang="en-US" sz="2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DS</a:t>
                      </a:r>
                      <a:r>
                        <a:rPr lang="en-US" sz="2000" baseline="-25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2</a:t>
                      </a:r>
                      <a:r>
                        <a:rPr lang="en-US" sz="2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-VASc score</a:t>
                      </a:r>
                      <a:endParaRPr lang="en-CA" sz="2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400"/>
                        </a:spcBef>
                        <a:spcAft>
                          <a:spcPts val="400"/>
                        </a:spcAft>
                      </a:pPr>
                      <a:r>
                        <a:rPr lang="en-US" sz="2000" dirty="0">
                          <a:effectLst/>
                          <a:latin typeface="+mn-lt"/>
                          <a:ea typeface="Times New Roman" panose="02020603050405020304" pitchFamily="18" charset="0"/>
                          <a:cs typeface="Times New Roman" panose="02020603050405020304" pitchFamily="18" charset="0"/>
                        </a:rPr>
                        <a:t>4 (3, 5)</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457200" rtl="0" eaLnBrk="1" fontAlgn="auto" latinLnBrk="0" hangingPunct="1">
                        <a:lnSpc>
                          <a:spcPct val="107000"/>
                        </a:lnSpc>
                        <a:spcBef>
                          <a:spcPts val="400"/>
                        </a:spcBef>
                        <a:spcAft>
                          <a:spcPts val="400"/>
                        </a:spcAft>
                        <a:buClrTx/>
                        <a:buSzTx/>
                        <a:buFontTx/>
                        <a:buNone/>
                        <a:tabLst/>
                        <a:defRPr/>
                      </a:pPr>
                      <a:r>
                        <a:rPr lang="en-US" sz="2000" dirty="0">
                          <a:effectLst/>
                          <a:latin typeface="+mn-lt"/>
                          <a:ea typeface="Times New Roman" panose="02020603050405020304" pitchFamily="18" charset="0"/>
                          <a:cs typeface="Times New Roman" panose="02020603050405020304" pitchFamily="18" charset="0"/>
                        </a:rPr>
                        <a:t>4 (3, 5)</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35255936"/>
                  </a:ext>
                </a:extLst>
              </a:tr>
              <a:tr h="305654">
                <a:tc>
                  <a:txBody>
                    <a:bodyPr/>
                    <a:lstStyle/>
                    <a:p>
                      <a:pPr marL="0" marR="0">
                        <a:lnSpc>
                          <a:spcPct val="107000"/>
                        </a:lnSpc>
                        <a:spcBef>
                          <a:spcPts val="400"/>
                        </a:spcBef>
                        <a:spcAft>
                          <a:spcPts val="400"/>
                        </a:spcAft>
                      </a:pPr>
                      <a:r>
                        <a:rPr lang="en-US" sz="2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Median hematoma volume</a:t>
                      </a:r>
                      <a:endParaRPr lang="en-CA" sz="2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7000"/>
                        </a:lnSpc>
                        <a:spcBef>
                          <a:spcPts val="400"/>
                        </a:spcBef>
                        <a:spcAft>
                          <a:spcPts val="400"/>
                        </a:spcAft>
                      </a:pPr>
                      <a:r>
                        <a:rPr lang="en-US" sz="2000" dirty="0">
                          <a:effectLst/>
                          <a:latin typeface="+mn-lt"/>
                          <a:ea typeface="Times New Roman" panose="02020603050405020304" pitchFamily="18" charset="0"/>
                          <a:cs typeface="Times New Roman" panose="02020603050405020304" pitchFamily="18" charset="0"/>
                        </a:rPr>
                        <a:t>10.5 (4.1, 25.0)</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7000"/>
                        </a:lnSpc>
                        <a:spcBef>
                          <a:spcPts val="400"/>
                        </a:spcBef>
                        <a:spcAft>
                          <a:spcPts val="400"/>
                        </a:spcAft>
                      </a:pPr>
                      <a:r>
                        <a:rPr lang="en-US" sz="2000" dirty="0">
                          <a:effectLst/>
                          <a:latin typeface="+mn-lt"/>
                          <a:ea typeface="Times New Roman" panose="02020603050405020304" pitchFamily="18" charset="0"/>
                          <a:cs typeface="Times New Roman" panose="02020603050405020304" pitchFamily="18" charset="0"/>
                        </a:rPr>
                        <a:t>9.3 (3.3, 23.1)</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extLst>
                  <a:ext uri="{0D108BD9-81ED-4DB2-BD59-A6C34878D82A}">
                    <a16:rowId xmlns:a16="http://schemas.microsoft.com/office/drawing/2014/main" val="831248107"/>
                  </a:ext>
                </a:extLst>
              </a:tr>
              <a:tr h="305654">
                <a:tc>
                  <a:txBody>
                    <a:bodyPr/>
                    <a:lstStyle/>
                    <a:p>
                      <a:pPr marL="0" marR="0">
                        <a:lnSpc>
                          <a:spcPct val="107000"/>
                        </a:lnSpc>
                        <a:spcBef>
                          <a:spcPts val="400"/>
                        </a:spcBef>
                        <a:spcAft>
                          <a:spcPts val="400"/>
                        </a:spcAft>
                      </a:pPr>
                      <a:r>
                        <a:rPr lang="en-US" sz="2000" dirty="0">
                          <a:solidFill>
                            <a:schemeClr val="tx1">
                              <a:lumMod val="95000"/>
                              <a:lumOff val="5000"/>
                            </a:schemeClr>
                          </a:solidFill>
                          <a:effectLst/>
                          <a:latin typeface="+mn-lt"/>
                        </a:rPr>
                        <a:t>Median baseline NIHSS score</a:t>
                      </a:r>
                      <a:endParaRPr lang="en-CA" sz="2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7000"/>
                        </a:lnSpc>
                        <a:spcBef>
                          <a:spcPts val="400"/>
                        </a:spcBef>
                        <a:spcAft>
                          <a:spcPts val="400"/>
                        </a:spcAft>
                      </a:pPr>
                      <a:r>
                        <a:rPr lang="en-US" sz="2000" dirty="0">
                          <a:effectLst/>
                          <a:latin typeface="+mn-lt"/>
                        </a:rPr>
                        <a:t>9.0 (5.0, 16.0)</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7000"/>
                        </a:lnSpc>
                        <a:spcBef>
                          <a:spcPts val="400"/>
                        </a:spcBef>
                        <a:spcAft>
                          <a:spcPts val="400"/>
                        </a:spcAft>
                      </a:pPr>
                      <a:r>
                        <a:rPr lang="en-US" sz="2000" dirty="0">
                          <a:effectLst/>
                          <a:latin typeface="+mn-lt"/>
                        </a:rPr>
                        <a:t>9.0 (4.0, 15.0)</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extLst>
                  <a:ext uri="{0D108BD9-81ED-4DB2-BD59-A6C34878D82A}">
                    <a16:rowId xmlns:a16="http://schemas.microsoft.com/office/drawing/2014/main" val="3503078841"/>
                  </a:ext>
                </a:extLst>
              </a:tr>
              <a:tr h="305654">
                <a:tc>
                  <a:txBody>
                    <a:bodyPr/>
                    <a:lstStyle/>
                    <a:p>
                      <a:pPr marL="0" marR="0">
                        <a:lnSpc>
                          <a:spcPct val="107000"/>
                        </a:lnSpc>
                        <a:spcBef>
                          <a:spcPts val="400"/>
                        </a:spcBef>
                        <a:spcAft>
                          <a:spcPts val="400"/>
                        </a:spcAft>
                      </a:pPr>
                      <a:r>
                        <a:rPr lang="en-US" sz="2000" dirty="0">
                          <a:solidFill>
                            <a:schemeClr val="tx1">
                              <a:lumMod val="95000"/>
                              <a:lumOff val="5000"/>
                            </a:schemeClr>
                          </a:solidFill>
                          <a:effectLst/>
                          <a:latin typeface="+mn-lt"/>
                        </a:rPr>
                        <a:t>Andexanet - low dose</a:t>
                      </a:r>
                      <a:endParaRPr lang="en-CA" sz="2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400"/>
                        </a:spcBef>
                        <a:spcAft>
                          <a:spcPts val="400"/>
                        </a:spcAft>
                      </a:pPr>
                      <a:r>
                        <a:rPr lang="en-US" sz="2000" dirty="0">
                          <a:effectLst/>
                          <a:latin typeface="+mn-lt"/>
                        </a:rPr>
                        <a:t>  199 (75.7%)</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7000"/>
                        </a:lnSpc>
                        <a:spcBef>
                          <a:spcPts val="400"/>
                        </a:spcBef>
                        <a:spcAft>
                          <a:spcPts val="400"/>
                        </a:spcAft>
                        <a:buClrTx/>
                        <a:buSzTx/>
                        <a:buFontTx/>
                        <a:buNone/>
                        <a:tabLst/>
                        <a:defRPr/>
                      </a:pPr>
                      <a:r>
                        <a:rPr lang="en-US" sz="2000" dirty="0">
                          <a:effectLst/>
                          <a:latin typeface="+mn-lt"/>
                        </a:rPr>
                        <a:t>–</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66836227"/>
                  </a:ext>
                </a:extLst>
              </a:tr>
              <a:tr h="305654">
                <a:tc>
                  <a:txBody>
                    <a:bodyPr/>
                    <a:lstStyle/>
                    <a:p>
                      <a:pPr marL="0" marR="0">
                        <a:lnSpc>
                          <a:spcPct val="107000"/>
                        </a:lnSpc>
                        <a:spcBef>
                          <a:spcPts val="400"/>
                        </a:spcBef>
                        <a:spcAft>
                          <a:spcPts val="400"/>
                        </a:spcAft>
                      </a:pPr>
                      <a:r>
                        <a:rPr lang="en-US" sz="2000" dirty="0">
                          <a:solidFill>
                            <a:schemeClr val="tx1">
                              <a:lumMod val="95000"/>
                              <a:lumOff val="5000"/>
                            </a:schemeClr>
                          </a:solidFill>
                          <a:effectLst/>
                          <a:latin typeface="+mn-lt"/>
                        </a:rPr>
                        <a:t>Received PCC as part of usual care</a:t>
                      </a:r>
                      <a:endParaRPr lang="en-CA" sz="2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7000"/>
                        </a:lnSpc>
                        <a:spcBef>
                          <a:spcPts val="400"/>
                        </a:spcBef>
                        <a:spcAft>
                          <a:spcPts val="400"/>
                        </a:spcAft>
                        <a:buClrTx/>
                        <a:buSzTx/>
                        <a:buFontTx/>
                        <a:buNone/>
                        <a:tabLst/>
                        <a:defRPr/>
                      </a:pPr>
                      <a:r>
                        <a:rPr lang="en-US" sz="2000" dirty="0">
                          <a:effectLst/>
                          <a:latin typeface="+mn-lt"/>
                        </a:rPr>
                        <a:t>    –</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400"/>
                        </a:spcBef>
                        <a:spcAft>
                          <a:spcPts val="400"/>
                        </a:spcAft>
                      </a:pPr>
                      <a:r>
                        <a:rPr lang="en-US" sz="2000" dirty="0">
                          <a:effectLst/>
                          <a:latin typeface="+mn-lt"/>
                        </a:rPr>
                        <a:t>  232 (86.9%)</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38230426"/>
                  </a:ext>
                </a:extLst>
              </a:tr>
              <a:tr h="635286">
                <a:tc>
                  <a:txBody>
                    <a:bodyPr/>
                    <a:lstStyle/>
                    <a:p>
                      <a:pPr marL="0" marR="0">
                        <a:lnSpc>
                          <a:spcPct val="107000"/>
                        </a:lnSpc>
                        <a:spcBef>
                          <a:spcPts val="400"/>
                        </a:spcBef>
                        <a:spcAft>
                          <a:spcPts val="400"/>
                        </a:spcAft>
                      </a:pPr>
                      <a:r>
                        <a:rPr lang="en-US" sz="2000" dirty="0">
                          <a:solidFill>
                            <a:schemeClr val="tx1">
                              <a:lumMod val="95000"/>
                              <a:lumOff val="5000"/>
                            </a:schemeClr>
                          </a:solidFill>
                          <a:effectLst/>
                          <a:latin typeface="+mn-lt"/>
                        </a:rPr>
                        <a:t>Median symptoms-to-baseline scan time (hrs)</a:t>
                      </a:r>
                      <a:endParaRPr lang="en-CA" sz="2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7000"/>
                        </a:lnSpc>
                        <a:spcBef>
                          <a:spcPts val="400"/>
                        </a:spcBef>
                        <a:spcAft>
                          <a:spcPts val="4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2.2 (1.3, 3.8)</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7000"/>
                        </a:lnSpc>
                        <a:spcBef>
                          <a:spcPts val="400"/>
                        </a:spcBef>
                        <a:spcAft>
                          <a:spcPts val="4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2.4 (1.4, 3.7)</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extLst>
                  <a:ext uri="{0D108BD9-81ED-4DB2-BD59-A6C34878D82A}">
                    <a16:rowId xmlns:a16="http://schemas.microsoft.com/office/drawing/2014/main" val="1638070985"/>
                  </a:ext>
                </a:extLst>
              </a:tr>
              <a:tr h="305654">
                <a:tc>
                  <a:txBody>
                    <a:bodyPr/>
                    <a:lstStyle/>
                    <a:p>
                      <a:pPr marL="0" marR="0">
                        <a:lnSpc>
                          <a:spcPct val="107000"/>
                        </a:lnSpc>
                        <a:spcBef>
                          <a:spcPts val="400"/>
                        </a:spcBef>
                        <a:spcAft>
                          <a:spcPts val="400"/>
                        </a:spcAft>
                      </a:pPr>
                      <a:r>
                        <a:rPr lang="en-US" sz="2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Median scan-to-randomization time (hrs)</a:t>
                      </a:r>
                      <a:endParaRPr lang="en-CA" sz="2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7000"/>
                        </a:lnSpc>
                        <a:spcBef>
                          <a:spcPts val="400"/>
                        </a:spcBef>
                        <a:spcAft>
                          <a:spcPts val="4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1.1 (0.7, 1.5)</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tc>
                  <a:txBody>
                    <a:bodyPr/>
                    <a:lstStyle/>
                    <a:p>
                      <a:pPr marL="0" marR="0" algn="ctr">
                        <a:lnSpc>
                          <a:spcPct val="107000"/>
                        </a:lnSpc>
                        <a:spcBef>
                          <a:spcPts val="400"/>
                        </a:spcBef>
                        <a:spcAft>
                          <a:spcPts val="4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1.2 (0.7, 1.7)</a:t>
                      </a:r>
                      <a:endParaRPr lang="en-CA" sz="2000" dirty="0">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2"/>
                    </a:solidFill>
                  </a:tcPr>
                </a:tc>
                <a:extLst>
                  <a:ext uri="{0D108BD9-81ED-4DB2-BD59-A6C34878D82A}">
                    <a16:rowId xmlns:a16="http://schemas.microsoft.com/office/drawing/2014/main" val="2177830079"/>
                  </a:ext>
                </a:extLst>
              </a:tr>
              <a:tr h="305654">
                <a:tc>
                  <a:txBody>
                    <a:bodyPr/>
                    <a:lstStyle/>
                    <a:p>
                      <a:pPr marL="0" marR="0">
                        <a:lnSpc>
                          <a:spcPct val="107000"/>
                        </a:lnSpc>
                        <a:spcBef>
                          <a:spcPts val="400"/>
                        </a:spcBef>
                        <a:spcAft>
                          <a:spcPts val="400"/>
                        </a:spcAft>
                      </a:pPr>
                      <a:r>
                        <a:rPr lang="en-US" sz="2000" dirty="0">
                          <a:solidFill>
                            <a:schemeClr val="tx1">
                              <a:lumMod val="95000"/>
                              <a:lumOff val="5000"/>
                            </a:schemeClr>
                          </a:solidFill>
                          <a:effectLst/>
                          <a:latin typeface="+mn-lt"/>
                        </a:rPr>
                        <a:t>Median door-to-needle time (hrs)</a:t>
                      </a:r>
                      <a:endParaRPr lang="en-CA" sz="2000"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lnSpc>
                          <a:spcPct val="107000"/>
                        </a:lnSpc>
                        <a:spcBef>
                          <a:spcPts val="400"/>
                        </a:spcBef>
                        <a:spcAft>
                          <a:spcPts val="400"/>
                        </a:spcAft>
                      </a:pPr>
                      <a:r>
                        <a:rPr lang="en-US" sz="2000" dirty="0">
                          <a:solidFill>
                            <a:schemeClr val="tx1"/>
                          </a:solidFill>
                          <a:effectLst/>
                          <a:latin typeface="+mn-lt"/>
                          <a:ea typeface="Times New Roman" panose="02020603050405020304" pitchFamily="18" charset="0"/>
                          <a:cs typeface="Times New Roman" panose="02020603050405020304" pitchFamily="18" charset="0"/>
                        </a:rPr>
                        <a:t>2.1 (1.6, 2.8)</a:t>
                      </a:r>
                      <a:endParaRPr lang="en-CA" sz="2000" dirty="0">
                        <a:solidFill>
                          <a:schemeClr val="tx1"/>
                        </a:solidFill>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lnSpc>
                          <a:spcPct val="107000"/>
                        </a:lnSpc>
                        <a:spcBef>
                          <a:spcPts val="400"/>
                        </a:spcBef>
                        <a:spcAft>
                          <a:spcPts val="400"/>
                        </a:spcAft>
                      </a:pPr>
                      <a:r>
                        <a:rPr lang="en-US" sz="2000" dirty="0">
                          <a:solidFill>
                            <a:schemeClr val="tx1"/>
                          </a:solidFill>
                          <a:effectLst/>
                          <a:latin typeface="+mn-lt"/>
                          <a:ea typeface="Times New Roman" panose="02020603050405020304" pitchFamily="18" charset="0"/>
                          <a:cs typeface="Times New Roman" panose="02020603050405020304" pitchFamily="18" charset="0"/>
                        </a:rPr>
                        <a:t>2.3 (1.7, 3.1)</a:t>
                      </a:r>
                      <a:endParaRPr lang="en-CA" sz="2000" dirty="0">
                        <a:solidFill>
                          <a:schemeClr val="tx1"/>
                        </a:solidFill>
                        <a:effectLst/>
                        <a:latin typeface="+mn-lt"/>
                        <a:ea typeface="Times New Roman" panose="02020603050405020304" pitchFamily="18" charset="0"/>
                        <a:cs typeface="Times New Roman" panose="02020603050405020304" pitchFamily="18" charset="0"/>
                      </a:endParaRPr>
                    </a:p>
                  </a:txBody>
                  <a:tcPr marL="46674" marR="46674" marT="0" marB="0">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a16="http://schemas.microsoft.com/office/drawing/2014/main" val="319733300"/>
                  </a:ext>
                </a:extLst>
              </a:tr>
            </a:tbl>
          </a:graphicData>
        </a:graphic>
      </p:graphicFrame>
      <p:sp>
        <p:nvSpPr>
          <p:cNvPr id="3" name="Text Placeholder 11">
            <a:extLst>
              <a:ext uri="{FF2B5EF4-FFF2-40B4-BE49-F238E27FC236}">
                <a16:creationId xmlns:a16="http://schemas.microsoft.com/office/drawing/2014/main" id="{B15EE3DD-57A8-A5DA-0DCD-211DCC8A880E}"/>
              </a:ext>
            </a:extLst>
          </p:cNvPr>
          <p:cNvSpPr txBox="1">
            <a:spLocks/>
          </p:cNvSpPr>
          <p:nvPr/>
        </p:nvSpPr>
        <p:spPr>
          <a:xfrm>
            <a:off x="1878875" y="5928224"/>
            <a:ext cx="8265058" cy="46513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rgbClr val="D20A11"/>
              </a:buClr>
              <a:buFontTx/>
              <a:buNone/>
              <a:defRPr sz="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rgbClr val="D20A11"/>
              </a:buClr>
              <a:buFont typeface="Arial" panose="020B0604020202020204" pitchFamily="34" charset="0"/>
              <a:buChar char="•"/>
              <a:defRPr sz="2400" kern="1200">
                <a:solidFill>
                  <a:schemeClr val="tx1"/>
                </a:solidFill>
                <a:latin typeface="Scandia" panose="020B06030500000200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20A11"/>
              </a:buClr>
              <a:buFont typeface="Arial" panose="020B0604020202020204" pitchFamily="34" charset="0"/>
              <a:buChar char="•"/>
              <a:defRPr sz="2000" kern="1200">
                <a:solidFill>
                  <a:schemeClr val="tx1"/>
                </a:solidFill>
                <a:latin typeface="Scandia" panose="020B06030500000200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20A11"/>
              </a:buClr>
              <a:buFont typeface="Arial" panose="020B0604020202020204" pitchFamily="34" charset="0"/>
              <a:buChar char="•"/>
              <a:defRPr sz="1800" kern="1200">
                <a:solidFill>
                  <a:schemeClr val="tx1"/>
                </a:solidFill>
                <a:latin typeface="Scandia" panose="020B06030500000200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20A11"/>
              </a:buClr>
              <a:buFont typeface="Arial" panose="020B0604020202020204" pitchFamily="34" charset="0"/>
              <a:buChar char="•"/>
              <a:defRPr sz="1800" kern="1200">
                <a:solidFill>
                  <a:schemeClr val="tx1"/>
                </a:solidFill>
                <a:latin typeface="Scandia" panose="020B06030500000200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1200" dirty="0">
              <a:solidFill>
                <a:schemeClr val="tx1">
                  <a:lumMod val="95000"/>
                  <a:lumOff val="5000"/>
                </a:schemeClr>
              </a:solidFill>
            </a:endParaRPr>
          </a:p>
        </p:txBody>
      </p:sp>
      <p:sp>
        <p:nvSpPr>
          <p:cNvPr id="6" name="Footer Placeholder 5">
            <a:extLst>
              <a:ext uri="{FF2B5EF4-FFF2-40B4-BE49-F238E27FC236}">
                <a16:creationId xmlns:a16="http://schemas.microsoft.com/office/drawing/2014/main" id="{6C5F42F9-F748-4DDE-162D-FC46E02CF1F6}"/>
              </a:ext>
            </a:extLst>
          </p:cNvPr>
          <p:cNvSpPr>
            <a:spLocks noGrp="1"/>
          </p:cNvSpPr>
          <p:nvPr>
            <p:ph type="ftr" sz="quarter" idx="3"/>
          </p:nvPr>
        </p:nvSpPr>
        <p:spPr/>
        <p:txBody>
          <a:bodyPr/>
          <a:lstStyle/>
          <a:p>
            <a:r>
              <a:rPr lang="en-US"/>
              <a:t>*n (%) unless otherwise specified. PCC, prothrombin complex concentrate.</a:t>
            </a:r>
          </a:p>
        </p:txBody>
      </p:sp>
    </p:spTree>
    <p:extLst>
      <p:ext uri="{BB962C8B-B14F-4D97-AF65-F5344CB8AC3E}">
        <p14:creationId xmlns:p14="http://schemas.microsoft.com/office/powerpoint/2010/main" val="1377886037"/>
      </p:ext>
    </p:extLst>
  </p:cSld>
  <p:clrMapOvr>
    <a:masterClrMapping/>
  </p:clrMapOvr>
</p:sld>
</file>

<file path=ppt/theme/theme1.xml><?xml version="1.0" encoding="utf-8"?>
<a:theme xmlns:a="http://schemas.openxmlformats.org/drawingml/2006/main" name="EMCREG-MedEd Dual">
  <a:themeElements>
    <a:clrScheme name="EMCREG-MedEd">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Emed-19-Gray" id="{3E2747F6-3850-45A0-AD4B-0BFE41BD25E7}" vid="{FAD19B55-A48C-4568-AD87-F3AAE2540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5" ma:contentTypeDescription="Create a new document." ma:contentTypeScope="" ma:versionID="253f81baf9dbeeb19c3962fd02be5c00">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6fed9c7c03c97ba4c9dbb438d9c3bb9b"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2CC366A-F559-489E-98D4-A21DE3DFE67A}">
  <ds:schemaRefs>
    <ds:schemaRef ds:uri="http://schemas.microsoft.com/sharepoint/v3/contenttype/forms"/>
  </ds:schemaRefs>
</ds:datastoreItem>
</file>

<file path=customXml/itemProps2.xml><?xml version="1.0" encoding="utf-8"?>
<ds:datastoreItem xmlns:ds="http://schemas.openxmlformats.org/officeDocument/2006/customXml" ds:itemID="{159294BF-EB92-4510-9136-AF2935B223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99618D-7632-4D9C-92F1-EE0E7B3552B4}">
  <ds:schemaRefs>
    <ds:schemaRef ds:uri="a9d8bbac-cce3-475c-b9fe-65ecbcec7edd"/>
    <ds:schemaRef ds:uri="http://purl.org/dc/elements/1.1/"/>
    <ds:schemaRef ds:uri="http://schemas.openxmlformats.org/package/2006/metadata/core-properties"/>
    <ds:schemaRef ds:uri="http://purl.org/dc/dcmitype/"/>
    <ds:schemaRef ds:uri="http://schemas.microsoft.com/office/infopath/2007/PartnerControls"/>
    <ds:schemaRef ds:uri="f55e9ad1-4522-4e5b-8d2e-6f450f6d945f"/>
    <ds:schemaRef ds:uri="http://www.w3.org/XML/1998/namespace"/>
    <ds:schemaRef ds:uri="http://schemas.microsoft.com/office/2006/metadata/properties"/>
    <ds:schemaRef ds:uri="http://schemas.microsoft.com/office/2006/documentManagement/typ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EMCREG-Emed-19-Gray</Template>
  <TotalTime>118</TotalTime>
  <Words>1787</Words>
  <Application>Microsoft Macintosh PowerPoint</Application>
  <PresentationFormat>Widescreen</PresentationFormat>
  <Paragraphs>282</Paragraphs>
  <Slides>17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ＭＳ Ｐゴシック</vt:lpstr>
      <vt:lpstr>Arial</vt:lpstr>
      <vt:lpstr>Calibri</vt:lpstr>
      <vt:lpstr>Century Gothic</vt:lpstr>
      <vt:lpstr>Trebuchet MS</vt:lpstr>
      <vt:lpstr>EMCREG-MedEd Dual</vt:lpstr>
      <vt:lpstr>Emerging Data in the Management of Intracranial Hemorrhage in the  Anticoagulated Patient</vt:lpstr>
      <vt:lpstr>PowerPoint Presentation</vt:lpstr>
      <vt:lpstr>Disclaimer</vt:lpstr>
      <vt:lpstr>Andexanet Reverses FXa Inhibitors</vt:lpstr>
      <vt:lpstr>ANNEXa-I Study Design</vt:lpstr>
      <vt:lpstr>Patient Eligibility Summary</vt:lpstr>
      <vt:lpstr>Primary Endpoint: Excellent or Good Hemostatic Efficacy at 12 Hours</vt:lpstr>
      <vt:lpstr>ANNEXa-I Stopped Early for Efficacy</vt:lpstr>
      <vt:lpstr>Baseline Patient Characteristics</vt:lpstr>
      <vt:lpstr>Reduction in Median Anti-FXa Activity from Baseline to Nadir at 2 Hours</vt:lpstr>
      <vt:lpstr>Hemostatic Efficacy</vt:lpstr>
      <vt:lpstr>Thrombotic Events and Death (30 Days)</vt:lpstr>
      <vt:lpstr>Selected Subgroups</vt:lpstr>
      <vt:lpstr>Hemostatic Efficacy</vt:lpstr>
      <vt:lpstr>Thrombotic Events</vt:lpstr>
      <vt:lpstr>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Data in the Management of Intracranial Hemorrhage in the  Anticoagulated Patient</dc:title>
  <dc:subject/>
  <dc:creator>MedEd On The Go</dc:creator>
  <cp:keywords/>
  <dc:description/>
  <cp:lastModifiedBy>Olivia Marshall</cp:lastModifiedBy>
  <cp:revision>18</cp:revision>
  <dcterms:created xsi:type="dcterms:W3CDTF">2019-10-04T13:20:51Z</dcterms:created>
  <dcterms:modified xsi:type="dcterms:W3CDTF">2024-02-27T03:11:27Z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