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1.xml" ContentType="application/vnd.openxmlformats-officedocument.presentationml.comments+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4"/>
    <p:sldMasterId id="2147483684" r:id="rId5"/>
  </p:sldMasterIdLst>
  <p:notesMasterIdLst>
    <p:notesMasterId r:id="rId19"/>
  </p:notesMasterIdLst>
  <p:sldIdLst>
    <p:sldId id="261" r:id="rId6"/>
    <p:sldId id="265" r:id="rId7"/>
    <p:sldId id="256" r:id="rId8"/>
    <p:sldId id="1462" r:id="rId9"/>
    <p:sldId id="1463" r:id="rId10"/>
    <p:sldId id="1768" r:id="rId11"/>
    <p:sldId id="1620" r:id="rId12"/>
    <p:sldId id="1755" r:id="rId13"/>
    <p:sldId id="379" r:id="rId14"/>
    <p:sldId id="1767" r:id="rId15"/>
    <p:sldId id="1763" r:id="rId16"/>
    <p:sldId id="1764" r:id="rId17"/>
    <p:sldId id="26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720" userDrawn="1">
          <p15:clr>
            <a:srgbClr val="A4A3A4"/>
          </p15:clr>
        </p15:guide>
        <p15:guide id="4" pos="52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pyropoulos, Alex" initials="SA" lastIdx="1" clrIdx="0">
    <p:extLst>
      <p:ext uri="{19B8F6BF-5375-455C-9EA6-DF929625EA0E}">
        <p15:presenceInfo xmlns:p15="http://schemas.microsoft.com/office/powerpoint/2012/main" userId="S::Aspyropoul@northwell.edu::0ae3c06c-5888-4953-a134-2354d84d3ab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1A31"/>
    <a:srgbClr val="DF1918"/>
    <a:srgbClr val="E68229"/>
    <a:srgbClr val="4D4E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654643-7C6F-604C-A0F9-6EF336E77EFD}" v="4" dt="2024-03-29T15:36:37.618"/>
  </p1510:revLst>
</p1510:revInfo>
</file>

<file path=ppt/tableStyles.xml><?xml version="1.0" encoding="utf-8"?>
<a:tblStyleLst xmlns:a="http://schemas.openxmlformats.org/drawingml/2006/main" def="{5C22544A-7EE6-4342-B048-85BDC9FD1C3A}">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4577" autoAdjust="0"/>
    <p:restoredTop sz="79456" autoAdjust="0"/>
  </p:normalViewPr>
  <p:slideViewPr>
    <p:cSldViewPr snapToGrid="0">
      <p:cViewPr varScale="1">
        <p:scale>
          <a:sx n="84" d="100"/>
          <a:sy n="84" d="100"/>
        </p:scale>
        <p:origin x="1572" y="114"/>
      </p:cViewPr>
      <p:guideLst>
        <p:guide orient="horz" pos="2160"/>
        <p:guide pos="3840"/>
        <p:guide orient="horz" pos="720"/>
        <p:guide pos="528"/>
      </p:guideLst>
    </p:cSldViewPr>
  </p:slideViewPr>
  <p:notesTextViewPr>
    <p:cViewPr>
      <p:scale>
        <a:sx n="1" d="1"/>
        <a:sy n="1" d="1"/>
      </p:scale>
      <p:origin x="0" y="0"/>
    </p:cViewPr>
  </p:notesTextViewPr>
  <p:sorterViewPr>
    <p:cViewPr>
      <p:scale>
        <a:sx n="130" d="100"/>
        <a:sy n="13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11-10T13:54:13.120" idx="1">
    <p:pos x="10" y="10"/>
    <p:text/>
    <p:extLst>
      <p:ext uri="{C676402C-5697-4E1C-873F-D02D1690AC5C}">
        <p15:threadingInfo xmlns:p15="http://schemas.microsoft.com/office/powerpoint/2012/main" timeZoneBias="3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1A463A-09CC-43CF-A018-6FF5DE8B189F}" type="datetimeFigureOut">
              <a:rPr lang="en-US" smtClean="0"/>
              <a:t>3/29/2024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F9E5F7-0786-4CD1-8C66-FA90B52901B3}" type="slidenum">
              <a:rPr lang="en-US" smtClean="0"/>
              <a:t>‹#›</a:t>
            </a:fld>
            <a:endParaRPr lang="en-US"/>
          </a:p>
        </p:txBody>
      </p:sp>
    </p:spTree>
    <p:extLst>
      <p:ext uri="{BB962C8B-B14F-4D97-AF65-F5344CB8AC3E}">
        <p14:creationId xmlns:p14="http://schemas.microsoft.com/office/powerpoint/2010/main" val="2008594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a:extLst>
              <a:ext uri="{FF2B5EF4-FFF2-40B4-BE49-F238E27FC236}">
                <a16:creationId xmlns:a16="http://schemas.microsoft.com/office/drawing/2014/main" id="{E5EA5551-5132-2042-A05F-5F2BEB11DF45}"/>
              </a:ext>
            </a:extLst>
          </p:cNvPr>
          <p:cNvSpPr>
            <a:spLocks noGrp="1" noRot="1" noChangeAspect="1" noTextEdit="1"/>
          </p:cNvSpPr>
          <p:nvPr>
            <p:ph type="sldImg"/>
          </p:nvPr>
        </p:nvSpPr>
        <p:spPr>
          <a:ln/>
        </p:spPr>
      </p:sp>
      <p:sp>
        <p:nvSpPr>
          <p:cNvPr id="116739" name="Notes Placeholder 2">
            <a:extLst>
              <a:ext uri="{FF2B5EF4-FFF2-40B4-BE49-F238E27FC236}">
                <a16:creationId xmlns:a16="http://schemas.microsoft.com/office/drawing/2014/main" id="{2146650C-9373-8843-83A1-4E35F9F55953}"/>
              </a:ext>
            </a:extLst>
          </p:cNvPr>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r>
              <a:rPr lang="en-US" altLang="en-US">
                <a:latin typeface="Verdana" panose="020B0604030504040204" pitchFamily="34" charset="0"/>
                <a:ea typeface="MS PGothic" panose="020B0600070205080204" pitchFamily="34" charset="-128"/>
              </a:rPr>
              <a:t>Source:</a:t>
            </a:r>
          </a:p>
          <a:p>
            <a:pPr eaLnBrk="1" hangingPunct="1">
              <a:spcBef>
                <a:spcPct val="0"/>
              </a:spcBef>
            </a:pPr>
            <a:r>
              <a:rPr lang="en-US" altLang="en-US">
                <a:latin typeface="Verdana" panose="020B0604030504040204" pitchFamily="34" charset="0"/>
                <a:ea typeface="MS PGothic" panose="020B0600070205080204" pitchFamily="34" charset="-128"/>
              </a:rPr>
              <a:t>http://www.portola.com/pdfs/Portola_APEX_FPI.pdf</a:t>
            </a:r>
          </a:p>
          <a:p>
            <a:pPr eaLnBrk="1" hangingPunct="1">
              <a:spcBef>
                <a:spcPct val="0"/>
              </a:spcBef>
            </a:pPr>
            <a:r>
              <a:rPr lang="en-US" altLang="en-US">
                <a:latin typeface="Verdana" panose="020B0604030504040204" pitchFamily="34" charset="0"/>
                <a:ea typeface="MS PGothic" panose="020B0600070205080204" pitchFamily="34" charset="-128"/>
              </a:rPr>
              <a:t>Russell Hull – (Hull, R, et al.  </a:t>
            </a:r>
            <a:r>
              <a:rPr lang="en-US" altLang="en-US" i="1">
                <a:latin typeface="Verdana" panose="020B0604030504040204" pitchFamily="34" charset="0"/>
                <a:ea typeface="MS PGothic" panose="020B0600070205080204" pitchFamily="34" charset="-128"/>
              </a:rPr>
              <a:t>Rate of late VTE in high-risk hospital medical patients</a:t>
            </a:r>
            <a:r>
              <a:rPr lang="en-US" altLang="en-US">
                <a:latin typeface="Verdana" panose="020B0604030504040204" pitchFamily="34" charset="0"/>
                <a:ea typeface="MS PGothic" panose="020B0600070205080204" pitchFamily="34" charset="-128"/>
              </a:rPr>
              <a:t>) data presented at KOL meeting on February 26, 2013</a:t>
            </a:r>
          </a:p>
          <a:p>
            <a:pPr eaLnBrk="1" hangingPunct="1">
              <a:spcBef>
                <a:spcPct val="0"/>
              </a:spcBef>
            </a:pPr>
            <a:endParaRPr lang="en-US" altLang="en-US">
              <a:latin typeface="Verdana" panose="020B0604030504040204" pitchFamily="34" charset="0"/>
              <a:ea typeface="MS PGothic" panose="020B0600070205080204" pitchFamily="34" charset="-128"/>
            </a:endParaRPr>
          </a:p>
          <a:p>
            <a:pPr eaLnBrk="1" hangingPunct="1">
              <a:spcBef>
                <a:spcPct val="0"/>
              </a:spcBef>
            </a:pPr>
            <a:endParaRPr lang="en-US" altLang="en-US">
              <a:latin typeface="Verdana" panose="020B0604030504040204" pitchFamily="34" charset="0"/>
              <a:ea typeface="MS PGothic" panose="020B0600070205080204" pitchFamily="34" charset="-128"/>
            </a:endParaRPr>
          </a:p>
        </p:txBody>
      </p:sp>
      <p:sp>
        <p:nvSpPr>
          <p:cNvPr id="116740" name="Slide Number Placeholder 3">
            <a:extLst>
              <a:ext uri="{FF2B5EF4-FFF2-40B4-BE49-F238E27FC236}">
                <a16:creationId xmlns:a16="http://schemas.microsoft.com/office/drawing/2014/main" id="{78CA1DF0-5058-3549-856A-F77CFC1C16C0}"/>
              </a:ext>
            </a:extLst>
          </p:cNvPr>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465138" eaLnBrk="0" hangingPunct="0">
              <a:defRPr>
                <a:solidFill>
                  <a:schemeClr val="tx1"/>
                </a:solidFill>
                <a:latin typeface="Arial" panose="020B0604020202020204" pitchFamily="34" charset="0"/>
                <a:ea typeface="MS PGothic" panose="020B0600070205080204" pitchFamily="34" charset="-128"/>
              </a:defRPr>
            </a:lvl1pPr>
            <a:lvl2pPr marL="742950" indent="-285750" defTabSz="465138" eaLnBrk="0" hangingPunct="0">
              <a:defRPr>
                <a:solidFill>
                  <a:schemeClr val="tx1"/>
                </a:solidFill>
                <a:latin typeface="Arial" panose="020B0604020202020204" pitchFamily="34" charset="0"/>
                <a:ea typeface="MS PGothic" panose="020B0600070205080204" pitchFamily="34" charset="-128"/>
              </a:defRPr>
            </a:lvl2pPr>
            <a:lvl3pPr marL="1143000" indent="-228600" defTabSz="465138" eaLnBrk="0" hangingPunct="0">
              <a:defRPr>
                <a:solidFill>
                  <a:schemeClr val="tx1"/>
                </a:solidFill>
                <a:latin typeface="Arial" panose="020B0604020202020204" pitchFamily="34" charset="0"/>
                <a:ea typeface="MS PGothic" panose="020B0600070205080204" pitchFamily="34" charset="-128"/>
              </a:defRPr>
            </a:lvl3pPr>
            <a:lvl4pPr marL="1600200" indent="-228600" defTabSz="465138" eaLnBrk="0" hangingPunct="0">
              <a:defRPr>
                <a:solidFill>
                  <a:schemeClr val="tx1"/>
                </a:solidFill>
                <a:latin typeface="Arial" panose="020B0604020202020204" pitchFamily="34" charset="0"/>
                <a:ea typeface="MS PGothic" panose="020B0600070205080204" pitchFamily="34" charset="-128"/>
              </a:defRPr>
            </a:lvl4pPr>
            <a:lvl5pPr marL="2057400" indent="-228600" defTabSz="465138" eaLnBrk="0" hangingPunct="0">
              <a:defRPr>
                <a:solidFill>
                  <a:schemeClr val="tx1"/>
                </a:solidFill>
                <a:latin typeface="Arial" panose="020B0604020202020204" pitchFamily="34" charset="0"/>
                <a:ea typeface="MS PGothic" panose="020B0600070205080204" pitchFamily="34" charset="-128"/>
              </a:defRPr>
            </a:lvl5pPr>
            <a:lvl6pPr marL="2514600" indent="-228600" defTabSz="4651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651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651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651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56D6FF5D-42CC-BF4D-AB79-F35D369B2F39}" type="slidenum">
              <a:rPr lang="en-US" altLang="en-US">
                <a:solidFill>
                  <a:srgbClr val="000000"/>
                </a:solidFill>
                <a:latin typeface="Verdana" panose="020B0604030504040204" pitchFamily="34" charset="0"/>
              </a:rPr>
              <a:pPr eaLnBrk="1" hangingPunct="1"/>
              <a:t>4</a:t>
            </a:fld>
            <a:endParaRPr lang="en-US" altLang="en-US">
              <a:solidFill>
                <a:srgbClr val="000000"/>
              </a:solidFill>
              <a:latin typeface="Verdana" panose="020B0604030504040204" pitchFamily="34" charset="0"/>
            </a:endParaRPr>
          </a:p>
        </p:txBody>
      </p:sp>
    </p:spTree>
    <p:extLst>
      <p:ext uri="{BB962C8B-B14F-4D97-AF65-F5344CB8AC3E}">
        <p14:creationId xmlns:p14="http://schemas.microsoft.com/office/powerpoint/2010/main" val="3926069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15">
            <a:extLst>
              <a:ext uri="{FF2B5EF4-FFF2-40B4-BE49-F238E27FC236}">
                <a16:creationId xmlns:a16="http://schemas.microsoft.com/office/drawing/2014/main" id="{19AF32A2-DA6F-F24C-94AA-B13358E5B405}"/>
              </a:ext>
            </a:extLst>
          </p:cNvPr>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5" tIns="45717" rIns="91435" bIns="45717"/>
          <a:lstStyle>
            <a:lvl1pPr defTabSz="465138" eaLnBrk="0" hangingPunct="0">
              <a:defRPr>
                <a:solidFill>
                  <a:schemeClr val="tx1"/>
                </a:solidFill>
                <a:latin typeface="Arial" panose="020B0604020202020204" pitchFamily="34" charset="0"/>
                <a:ea typeface="MS PGothic" panose="020B0600070205080204" pitchFamily="34" charset="-128"/>
              </a:defRPr>
            </a:lvl1pPr>
            <a:lvl2pPr marL="742950" indent="-285750" defTabSz="465138" eaLnBrk="0" hangingPunct="0">
              <a:defRPr>
                <a:solidFill>
                  <a:schemeClr val="tx1"/>
                </a:solidFill>
                <a:latin typeface="Arial" panose="020B0604020202020204" pitchFamily="34" charset="0"/>
                <a:ea typeface="MS PGothic" panose="020B0600070205080204" pitchFamily="34" charset="-128"/>
              </a:defRPr>
            </a:lvl2pPr>
            <a:lvl3pPr marL="1143000" indent="-228600" defTabSz="465138" eaLnBrk="0" hangingPunct="0">
              <a:defRPr>
                <a:solidFill>
                  <a:schemeClr val="tx1"/>
                </a:solidFill>
                <a:latin typeface="Arial" panose="020B0604020202020204" pitchFamily="34" charset="0"/>
                <a:ea typeface="MS PGothic" panose="020B0600070205080204" pitchFamily="34" charset="-128"/>
              </a:defRPr>
            </a:lvl3pPr>
            <a:lvl4pPr marL="1600200" indent="-228600" defTabSz="465138" eaLnBrk="0" hangingPunct="0">
              <a:defRPr>
                <a:solidFill>
                  <a:schemeClr val="tx1"/>
                </a:solidFill>
                <a:latin typeface="Arial" panose="020B0604020202020204" pitchFamily="34" charset="0"/>
                <a:ea typeface="MS PGothic" panose="020B0600070205080204" pitchFamily="34" charset="-128"/>
              </a:defRPr>
            </a:lvl4pPr>
            <a:lvl5pPr marL="2057400" indent="-228600" defTabSz="465138" eaLnBrk="0" hangingPunct="0">
              <a:defRPr>
                <a:solidFill>
                  <a:schemeClr val="tx1"/>
                </a:solidFill>
                <a:latin typeface="Arial" panose="020B0604020202020204" pitchFamily="34" charset="0"/>
                <a:ea typeface="MS PGothic" panose="020B0600070205080204" pitchFamily="34" charset="-128"/>
              </a:defRPr>
            </a:lvl5pPr>
            <a:lvl6pPr marL="2514600" indent="-228600" defTabSz="4651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651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651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651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91FCB14B-4959-E641-A2AE-7612FA83858B}" type="datetime8">
              <a:rPr lang="en-US" altLang="en-US" sz="1000" smtClean="0"/>
              <a:pPr/>
              <a:t>3/29/2024 4:06 PM</a:t>
            </a:fld>
            <a:endParaRPr lang="en-US" altLang="en-US" sz="1000"/>
          </a:p>
        </p:txBody>
      </p:sp>
      <p:sp>
        <p:nvSpPr>
          <p:cNvPr id="124931" name="Rectangle 20">
            <a:extLst>
              <a:ext uri="{FF2B5EF4-FFF2-40B4-BE49-F238E27FC236}">
                <a16:creationId xmlns:a16="http://schemas.microsoft.com/office/drawing/2014/main" id="{63B35FA2-70AA-B94A-96A2-5802B7BBCF67}"/>
              </a:ext>
            </a:extLst>
          </p:cNvPr>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465138" eaLnBrk="0" hangingPunct="0">
              <a:defRPr>
                <a:solidFill>
                  <a:schemeClr val="tx1"/>
                </a:solidFill>
                <a:latin typeface="Arial" panose="020B0604020202020204" pitchFamily="34" charset="0"/>
                <a:ea typeface="MS PGothic" panose="020B0600070205080204" pitchFamily="34" charset="-128"/>
              </a:defRPr>
            </a:lvl1pPr>
            <a:lvl2pPr marL="742950" indent="-285750" defTabSz="465138" eaLnBrk="0" hangingPunct="0">
              <a:defRPr>
                <a:solidFill>
                  <a:schemeClr val="tx1"/>
                </a:solidFill>
                <a:latin typeface="Arial" panose="020B0604020202020204" pitchFamily="34" charset="0"/>
                <a:ea typeface="MS PGothic" panose="020B0600070205080204" pitchFamily="34" charset="-128"/>
              </a:defRPr>
            </a:lvl2pPr>
            <a:lvl3pPr marL="1143000" indent="-228600" defTabSz="465138" eaLnBrk="0" hangingPunct="0">
              <a:defRPr>
                <a:solidFill>
                  <a:schemeClr val="tx1"/>
                </a:solidFill>
                <a:latin typeface="Arial" panose="020B0604020202020204" pitchFamily="34" charset="0"/>
                <a:ea typeface="MS PGothic" panose="020B0600070205080204" pitchFamily="34" charset="-128"/>
              </a:defRPr>
            </a:lvl3pPr>
            <a:lvl4pPr marL="1600200" indent="-228600" defTabSz="465138" eaLnBrk="0" hangingPunct="0">
              <a:defRPr>
                <a:solidFill>
                  <a:schemeClr val="tx1"/>
                </a:solidFill>
                <a:latin typeface="Arial" panose="020B0604020202020204" pitchFamily="34" charset="0"/>
                <a:ea typeface="MS PGothic" panose="020B0600070205080204" pitchFamily="34" charset="-128"/>
              </a:defRPr>
            </a:lvl4pPr>
            <a:lvl5pPr marL="2057400" indent="-228600" defTabSz="465138" eaLnBrk="0" hangingPunct="0">
              <a:defRPr>
                <a:solidFill>
                  <a:schemeClr val="tx1"/>
                </a:solidFill>
                <a:latin typeface="Arial" panose="020B0604020202020204" pitchFamily="34" charset="0"/>
                <a:ea typeface="MS PGothic" panose="020B0600070205080204" pitchFamily="34" charset="-128"/>
              </a:defRPr>
            </a:lvl5pPr>
            <a:lvl6pPr marL="2514600" indent="-228600" defTabSz="4651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651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651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651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702A5833-EA32-E045-9D80-5554B4D95316}" type="slidenum">
              <a:rPr lang="en-US" altLang="en-US" sz="1000"/>
              <a:pPr/>
              <a:t>7</a:t>
            </a:fld>
            <a:endParaRPr lang="en-US" altLang="en-US" sz="1000"/>
          </a:p>
        </p:txBody>
      </p:sp>
      <p:sp>
        <p:nvSpPr>
          <p:cNvPr id="124932" name="Rectangle 2">
            <a:extLst>
              <a:ext uri="{FF2B5EF4-FFF2-40B4-BE49-F238E27FC236}">
                <a16:creationId xmlns:a16="http://schemas.microsoft.com/office/drawing/2014/main" id="{F8D3E148-1902-E04B-9011-F7F7FB822B3E}"/>
              </a:ext>
            </a:extLst>
          </p:cNvPr>
          <p:cNvSpPr>
            <a:spLocks noGrp="1" noRot="1" noChangeAspect="1" noChangeArrowheads="1" noTextEdit="1"/>
          </p:cNvSpPr>
          <p:nvPr>
            <p:ph type="sldImg"/>
          </p:nvPr>
        </p:nvSpPr>
        <p:spPr>
          <a:ln/>
        </p:spPr>
      </p:sp>
      <p:sp>
        <p:nvSpPr>
          <p:cNvPr id="124933" name="Rectangle 3">
            <a:extLst>
              <a:ext uri="{FF2B5EF4-FFF2-40B4-BE49-F238E27FC236}">
                <a16:creationId xmlns:a16="http://schemas.microsoft.com/office/drawing/2014/main" id="{867384CF-461F-9042-B781-0C090078D72A}"/>
              </a:ext>
            </a:extLst>
          </p:cNvPr>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ea typeface="MS PGothic" panose="020B0600070205080204" pitchFamily="34" charset="-128"/>
            </a:endParaRPr>
          </a:p>
        </p:txBody>
      </p:sp>
    </p:spTree>
    <p:extLst>
      <p:ext uri="{BB962C8B-B14F-4D97-AF65-F5344CB8AC3E}">
        <p14:creationId xmlns:p14="http://schemas.microsoft.com/office/powerpoint/2010/main" val="3425159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a:extLst>
              <a:ext uri="{FF2B5EF4-FFF2-40B4-BE49-F238E27FC236}">
                <a16:creationId xmlns:a16="http://schemas.microsoft.com/office/drawing/2014/main" id="{2AC97423-0DF5-EC4A-B373-B52EEF1C2C63}"/>
              </a:ext>
            </a:extLst>
          </p:cNvPr>
          <p:cNvSpPr>
            <a:spLocks noGrp="1" noRot="1" noChangeAspect="1" noChangeArrowheads="1" noTextEdit="1"/>
          </p:cNvSpPr>
          <p:nvPr>
            <p:ph type="sldImg"/>
          </p:nvPr>
        </p:nvSpPr>
        <p:spPr>
          <a:xfrm>
            <a:off x="409575" y="698500"/>
            <a:ext cx="6197600" cy="3486150"/>
          </a:xfrm>
          <a:ln/>
        </p:spPr>
      </p:sp>
      <p:sp>
        <p:nvSpPr>
          <p:cNvPr id="122883" name="Rectangle 3">
            <a:extLst>
              <a:ext uri="{FF2B5EF4-FFF2-40B4-BE49-F238E27FC236}">
                <a16:creationId xmlns:a16="http://schemas.microsoft.com/office/drawing/2014/main" id="{1A188EE1-EACF-694F-AD24-7523D4FDA2DF}"/>
              </a:ext>
            </a:extLst>
          </p:cNvPr>
          <p:cNvSpPr>
            <a:spLocks noGrp="1" noChangeArrowheads="1"/>
          </p:cNvSpPr>
          <p:nvPr>
            <p:ph type="body" idx="1"/>
          </p:nvPr>
        </p:nvSpPr>
        <p:spPr>
          <a:xfrm>
            <a:off x="701675" y="4414838"/>
            <a:ext cx="5607050" cy="418306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4741" tIns="47370" rIns="94741" bIns="47370"/>
          <a:lstStyle/>
          <a:p>
            <a:endParaRPr lang="en-GB" altLang="en-US">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1753304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 name="Rectangle 7"/>
          <p:cNvSpPr>
            <a:spLocks noGrp="1" noChangeArrowheads="1"/>
          </p:cNvSpPr>
          <p:nvPr>
            <p:ph type="sldNum" sz="quarter" idx="5"/>
          </p:nvPr>
        </p:nvSpPr>
        <p:spPr>
          <a:ln/>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751896F-8135-9544-ACC5-EB9FB90C9B9F}"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1114114" name="Rectangle 2"/>
          <p:cNvSpPr txBox="1">
            <a:spLocks noGrp="1" noChangeArrowheads="1"/>
          </p:cNvSpPr>
          <p:nvPr/>
        </p:nvSpPr>
        <p:spPr bwMode="auto">
          <a:xfrm>
            <a:off x="0" y="1"/>
            <a:ext cx="2972098" cy="45659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32" tIns="45716" rIns="91432" bIns="45716"/>
          <a:lstStyle>
            <a:lvl1pPr defTabSz="966788">
              <a:defRPr sz="2400">
                <a:solidFill>
                  <a:schemeClr val="tx1"/>
                </a:solidFill>
                <a:latin typeface="Times New Roman" charset="0"/>
                <a:ea typeface="ＭＳ Ｐゴシック" charset="0"/>
              </a:defRPr>
            </a:lvl1pPr>
            <a:lvl2pPr marL="785813" indent="-303213" defTabSz="966788">
              <a:defRPr sz="2400">
                <a:solidFill>
                  <a:schemeClr val="tx1"/>
                </a:solidFill>
                <a:latin typeface="Times New Roman" charset="0"/>
                <a:ea typeface="ＭＳ Ｐゴシック" charset="0"/>
              </a:defRPr>
            </a:lvl2pPr>
            <a:lvl3pPr marL="1208088" indent="-241300" defTabSz="966788">
              <a:defRPr sz="2400">
                <a:solidFill>
                  <a:schemeClr val="tx1"/>
                </a:solidFill>
                <a:latin typeface="Times New Roman" charset="0"/>
                <a:ea typeface="ＭＳ Ｐゴシック" charset="0"/>
              </a:defRPr>
            </a:lvl3pPr>
            <a:lvl4pPr marL="1692275" indent="-242888" defTabSz="966788">
              <a:defRPr sz="2400">
                <a:solidFill>
                  <a:schemeClr val="tx1"/>
                </a:solidFill>
                <a:latin typeface="Times New Roman" charset="0"/>
                <a:ea typeface="ＭＳ Ｐゴシック" charset="0"/>
              </a:defRPr>
            </a:lvl4pPr>
            <a:lvl5pPr marL="2174875" indent="-241300" defTabSz="966788">
              <a:defRPr sz="2400">
                <a:solidFill>
                  <a:schemeClr val="tx1"/>
                </a:solidFill>
                <a:latin typeface="Times New Roman" charset="0"/>
                <a:ea typeface="ＭＳ Ｐゴシック" charset="0"/>
              </a:defRPr>
            </a:lvl5pPr>
            <a:lvl6pPr marL="2632075" indent="-241300" defTabSz="966788" fontAlgn="base">
              <a:spcBef>
                <a:spcPct val="0"/>
              </a:spcBef>
              <a:spcAft>
                <a:spcPct val="0"/>
              </a:spcAft>
              <a:defRPr sz="2400">
                <a:solidFill>
                  <a:schemeClr val="tx1"/>
                </a:solidFill>
                <a:latin typeface="Times New Roman" charset="0"/>
                <a:ea typeface="ＭＳ Ｐゴシック" charset="0"/>
              </a:defRPr>
            </a:lvl6pPr>
            <a:lvl7pPr marL="3089275" indent="-241300" defTabSz="966788" fontAlgn="base">
              <a:spcBef>
                <a:spcPct val="0"/>
              </a:spcBef>
              <a:spcAft>
                <a:spcPct val="0"/>
              </a:spcAft>
              <a:defRPr sz="2400">
                <a:solidFill>
                  <a:schemeClr val="tx1"/>
                </a:solidFill>
                <a:latin typeface="Times New Roman" charset="0"/>
                <a:ea typeface="ＭＳ Ｐゴシック" charset="0"/>
              </a:defRPr>
            </a:lvl7pPr>
            <a:lvl8pPr marL="3546475" indent="-241300" defTabSz="966788" fontAlgn="base">
              <a:spcBef>
                <a:spcPct val="0"/>
              </a:spcBef>
              <a:spcAft>
                <a:spcPct val="0"/>
              </a:spcAft>
              <a:defRPr sz="2400">
                <a:solidFill>
                  <a:schemeClr val="tx1"/>
                </a:solidFill>
                <a:latin typeface="Times New Roman" charset="0"/>
                <a:ea typeface="ＭＳ Ｐゴシック" charset="0"/>
              </a:defRPr>
            </a:lvl8pPr>
            <a:lvl9pPr marL="4003675" indent="-241300" defTabSz="966788" fontAlgn="base">
              <a:spcBef>
                <a:spcPct val="0"/>
              </a:spcBef>
              <a:spcAft>
                <a:spcPct val="0"/>
              </a:spcAft>
              <a:defRPr sz="2400">
                <a:solidFill>
                  <a:schemeClr val="tx1"/>
                </a:solidFill>
                <a:latin typeface="Times New Roman" charset="0"/>
                <a:ea typeface="ＭＳ Ｐゴシック" charset="0"/>
              </a:defRPr>
            </a:lvl9pPr>
          </a:lstStyle>
          <a:p>
            <a:pPr marL="0" marR="0" lvl="0" indent="0" algn="l" defTabSz="966788"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Times New Roman" charset="0"/>
              <a:ea typeface="ＭＳ Ｐゴシック" charset="0"/>
              <a:cs typeface="+mn-cs"/>
            </a:endParaRPr>
          </a:p>
        </p:txBody>
      </p:sp>
      <p:sp>
        <p:nvSpPr>
          <p:cNvPr id="1114115" name="Rectangle 3"/>
          <p:cNvSpPr txBox="1">
            <a:spLocks noGrp="1" noChangeArrowheads="1"/>
          </p:cNvSpPr>
          <p:nvPr/>
        </p:nvSpPr>
        <p:spPr bwMode="auto">
          <a:xfrm>
            <a:off x="3884414" y="1"/>
            <a:ext cx="2972098" cy="45659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32" tIns="45716" rIns="91432" bIns="45716"/>
          <a:lstStyle>
            <a:lvl1pPr defTabSz="966788">
              <a:defRPr sz="2400">
                <a:solidFill>
                  <a:schemeClr val="tx1"/>
                </a:solidFill>
                <a:latin typeface="Times New Roman" charset="0"/>
                <a:ea typeface="ＭＳ Ｐゴシック" charset="0"/>
              </a:defRPr>
            </a:lvl1pPr>
            <a:lvl2pPr marL="785813" indent="-303213" defTabSz="966788">
              <a:defRPr sz="2400">
                <a:solidFill>
                  <a:schemeClr val="tx1"/>
                </a:solidFill>
                <a:latin typeface="Times New Roman" charset="0"/>
                <a:ea typeface="ＭＳ Ｐゴシック" charset="0"/>
              </a:defRPr>
            </a:lvl2pPr>
            <a:lvl3pPr marL="1208088" indent="-241300" defTabSz="966788">
              <a:defRPr sz="2400">
                <a:solidFill>
                  <a:schemeClr val="tx1"/>
                </a:solidFill>
                <a:latin typeface="Times New Roman" charset="0"/>
                <a:ea typeface="ＭＳ Ｐゴシック" charset="0"/>
              </a:defRPr>
            </a:lvl3pPr>
            <a:lvl4pPr marL="1692275" indent="-242888" defTabSz="966788">
              <a:defRPr sz="2400">
                <a:solidFill>
                  <a:schemeClr val="tx1"/>
                </a:solidFill>
                <a:latin typeface="Times New Roman" charset="0"/>
                <a:ea typeface="ＭＳ Ｐゴシック" charset="0"/>
              </a:defRPr>
            </a:lvl4pPr>
            <a:lvl5pPr marL="2174875" indent="-241300" defTabSz="966788">
              <a:defRPr sz="2400">
                <a:solidFill>
                  <a:schemeClr val="tx1"/>
                </a:solidFill>
                <a:latin typeface="Times New Roman" charset="0"/>
                <a:ea typeface="ＭＳ Ｐゴシック" charset="0"/>
              </a:defRPr>
            </a:lvl5pPr>
            <a:lvl6pPr marL="2632075" indent="-241300" defTabSz="966788" fontAlgn="base">
              <a:spcBef>
                <a:spcPct val="0"/>
              </a:spcBef>
              <a:spcAft>
                <a:spcPct val="0"/>
              </a:spcAft>
              <a:defRPr sz="2400">
                <a:solidFill>
                  <a:schemeClr val="tx1"/>
                </a:solidFill>
                <a:latin typeface="Times New Roman" charset="0"/>
                <a:ea typeface="ＭＳ Ｐゴシック" charset="0"/>
              </a:defRPr>
            </a:lvl6pPr>
            <a:lvl7pPr marL="3089275" indent="-241300" defTabSz="966788" fontAlgn="base">
              <a:spcBef>
                <a:spcPct val="0"/>
              </a:spcBef>
              <a:spcAft>
                <a:spcPct val="0"/>
              </a:spcAft>
              <a:defRPr sz="2400">
                <a:solidFill>
                  <a:schemeClr val="tx1"/>
                </a:solidFill>
                <a:latin typeface="Times New Roman" charset="0"/>
                <a:ea typeface="ＭＳ Ｐゴシック" charset="0"/>
              </a:defRPr>
            </a:lvl7pPr>
            <a:lvl8pPr marL="3546475" indent="-241300" defTabSz="966788" fontAlgn="base">
              <a:spcBef>
                <a:spcPct val="0"/>
              </a:spcBef>
              <a:spcAft>
                <a:spcPct val="0"/>
              </a:spcAft>
              <a:defRPr sz="2400">
                <a:solidFill>
                  <a:schemeClr val="tx1"/>
                </a:solidFill>
                <a:latin typeface="Times New Roman" charset="0"/>
                <a:ea typeface="ＭＳ Ｐゴシック" charset="0"/>
              </a:defRPr>
            </a:lvl8pPr>
            <a:lvl9pPr marL="4003675" indent="-241300" defTabSz="966788" fontAlgn="base">
              <a:spcBef>
                <a:spcPct val="0"/>
              </a:spcBef>
              <a:spcAft>
                <a:spcPct val="0"/>
              </a:spcAft>
              <a:defRPr sz="2400">
                <a:solidFill>
                  <a:schemeClr val="tx1"/>
                </a:solidFill>
                <a:latin typeface="Times New Roman" charset="0"/>
                <a:ea typeface="ＭＳ Ｐゴシック" charset="0"/>
              </a:defRPr>
            </a:lvl9pPr>
          </a:lstStyle>
          <a:p>
            <a:pPr marL="0" marR="0" lvl="0" indent="0" algn="r" defTabSz="966788"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Times New Roman" charset="0"/>
              <a:ea typeface="ＭＳ Ｐゴシック" charset="0"/>
              <a:cs typeface="+mn-cs"/>
            </a:endParaRPr>
          </a:p>
        </p:txBody>
      </p:sp>
      <p:sp>
        <p:nvSpPr>
          <p:cNvPr id="1114116" name="Rectangle 6"/>
          <p:cNvSpPr txBox="1">
            <a:spLocks noGrp="1" noChangeArrowheads="1"/>
          </p:cNvSpPr>
          <p:nvPr/>
        </p:nvSpPr>
        <p:spPr bwMode="auto">
          <a:xfrm>
            <a:off x="0" y="8685894"/>
            <a:ext cx="2972098" cy="45659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32" tIns="45716" rIns="91432" bIns="45716" anchor="b"/>
          <a:lstStyle>
            <a:lvl1pPr defTabSz="966788">
              <a:defRPr sz="2400">
                <a:solidFill>
                  <a:schemeClr val="tx1"/>
                </a:solidFill>
                <a:latin typeface="Times New Roman" charset="0"/>
                <a:ea typeface="ＭＳ Ｐゴシック" charset="0"/>
              </a:defRPr>
            </a:lvl1pPr>
            <a:lvl2pPr marL="785813" indent="-303213" defTabSz="966788">
              <a:defRPr sz="2400">
                <a:solidFill>
                  <a:schemeClr val="tx1"/>
                </a:solidFill>
                <a:latin typeface="Times New Roman" charset="0"/>
                <a:ea typeface="ＭＳ Ｐゴシック" charset="0"/>
              </a:defRPr>
            </a:lvl2pPr>
            <a:lvl3pPr marL="1208088" indent="-241300" defTabSz="966788">
              <a:defRPr sz="2400">
                <a:solidFill>
                  <a:schemeClr val="tx1"/>
                </a:solidFill>
                <a:latin typeface="Times New Roman" charset="0"/>
                <a:ea typeface="ＭＳ Ｐゴシック" charset="0"/>
              </a:defRPr>
            </a:lvl3pPr>
            <a:lvl4pPr marL="1692275" indent="-242888" defTabSz="966788">
              <a:defRPr sz="2400">
                <a:solidFill>
                  <a:schemeClr val="tx1"/>
                </a:solidFill>
                <a:latin typeface="Times New Roman" charset="0"/>
                <a:ea typeface="ＭＳ Ｐゴシック" charset="0"/>
              </a:defRPr>
            </a:lvl4pPr>
            <a:lvl5pPr marL="2174875" indent="-241300" defTabSz="966788">
              <a:defRPr sz="2400">
                <a:solidFill>
                  <a:schemeClr val="tx1"/>
                </a:solidFill>
                <a:latin typeface="Times New Roman" charset="0"/>
                <a:ea typeface="ＭＳ Ｐゴシック" charset="0"/>
              </a:defRPr>
            </a:lvl5pPr>
            <a:lvl6pPr marL="2632075" indent="-241300" defTabSz="966788" fontAlgn="base">
              <a:spcBef>
                <a:spcPct val="0"/>
              </a:spcBef>
              <a:spcAft>
                <a:spcPct val="0"/>
              </a:spcAft>
              <a:defRPr sz="2400">
                <a:solidFill>
                  <a:schemeClr val="tx1"/>
                </a:solidFill>
                <a:latin typeface="Times New Roman" charset="0"/>
                <a:ea typeface="ＭＳ Ｐゴシック" charset="0"/>
              </a:defRPr>
            </a:lvl6pPr>
            <a:lvl7pPr marL="3089275" indent="-241300" defTabSz="966788" fontAlgn="base">
              <a:spcBef>
                <a:spcPct val="0"/>
              </a:spcBef>
              <a:spcAft>
                <a:spcPct val="0"/>
              </a:spcAft>
              <a:defRPr sz="2400">
                <a:solidFill>
                  <a:schemeClr val="tx1"/>
                </a:solidFill>
                <a:latin typeface="Times New Roman" charset="0"/>
                <a:ea typeface="ＭＳ Ｐゴシック" charset="0"/>
              </a:defRPr>
            </a:lvl7pPr>
            <a:lvl8pPr marL="3546475" indent="-241300" defTabSz="966788" fontAlgn="base">
              <a:spcBef>
                <a:spcPct val="0"/>
              </a:spcBef>
              <a:spcAft>
                <a:spcPct val="0"/>
              </a:spcAft>
              <a:defRPr sz="2400">
                <a:solidFill>
                  <a:schemeClr val="tx1"/>
                </a:solidFill>
                <a:latin typeface="Times New Roman" charset="0"/>
                <a:ea typeface="ＭＳ Ｐゴシック" charset="0"/>
              </a:defRPr>
            </a:lvl8pPr>
            <a:lvl9pPr marL="4003675" indent="-241300" defTabSz="966788" fontAlgn="base">
              <a:spcBef>
                <a:spcPct val="0"/>
              </a:spcBef>
              <a:spcAft>
                <a:spcPct val="0"/>
              </a:spcAft>
              <a:defRPr sz="2400">
                <a:solidFill>
                  <a:schemeClr val="tx1"/>
                </a:solidFill>
                <a:latin typeface="Times New Roman" charset="0"/>
                <a:ea typeface="ＭＳ Ｐゴシック" charset="0"/>
              </a:defRPr>
            </a:lvl9pPr>
          </a:lstStyle>
          <a:p>
            <a:pPr marL="0" marR="0" lvl="0" indent="0" algn="l" defTabSz="966788"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Times New Roman" charset="0"/>
              <a:ea typeface="ＭＳ Ｐゴシック" charset="0"/>
              <a:cs typeface="+mn-cs"/>
            </a:endParaRPr>
          </a:p>
        </p:txBody>
      </p:sp>
      <p:sp>
        <p:nvSpPr>
          <p:cNvPr id="1114117" name="Rectangle 7"/>
          <p:cNvSpPr txBox="1">
            <a:spLocks noGrp="1" noChangeArrowheads="1"/>
          </p:cNvSpPr>
          <p:nvPr/>
        </p:nvSpPr>
        <p:spPr bwMode="auto">
          <a:xfrm>
            <a:off x="3884414" y="8685894"/>
            <a:ext cx="2972098" cy="45659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32" tIns="45716" rIns="91432" bIns="45716" anchor="b"/>
          <a:lstStyle>
            <a:lvl1pPr defTabSz="966788">
              <a:defRPr sz="2400">
                <a:solidFill>
                  <a:schemeClr val="tx1"/>
                </a:solidFill>
                <a:latin typeface="Times New Roman" charset="0"/>
                <a:ea typeface="ＭＳ Ｐゴシック" charset="0"/>
              </a:defRPr>
            </a:lvl1pPr>
            <a:lvl2pPr marL="785813" indent="-303213" defTabSz="966788">
              <a:defRPr sz="2400">
                <a:solidFill>
                  <a:schemeClr val="tx1"/>
                </a:solidFill>
                <a:latin typeface="Times New Roman" charset="0"/>
                <a:ea typeface="ＭＳ Ｐゴシック" charset="0"/>
              </a:defRPr>
            </a:lvl2pPr>
            <a:lvl3pPr marL="1208088" indent="-241300" defTabSz="966788">
              <a:defRPr sz="2400">
                <a:solidFill>
                  <a:schemeClr val="tx1"/>
                </a:solidFill>
                <a:latin typeface="Times New Roman" charset="0"/>
                <a:ea typeface="ＭＳ Ｐゴシック" charset="0"/>
              </a:defRPr>
            </a:lvl3pPr>
            <a:lvl4pPr marL="1692275" indent="-242888" defTabSz="966788">
              <a:defRPr sz="2400">
                <a:solidFill>
                  <a:schemeClr val="tx1"/>
                </a:solidFill>
                <a:latin typeface="Times New Roman" charset="0"/>
                <a:ea typeface="ＭＳ Ｐゴシック" charset="0"/>
              </a:defRPr>
            </a:lvl4pPr>
            <a:lvl5pPr marL="2174875" indent="-241300" defTabSz="966788">
              <a:defRPr sz="2400">
                <a:solidFill>
                  <a:schemeClr val="tx1"/>
                </a:solidFill>
                <a:latin typeface="Times New Roman" charset="0"/>
                <a:ea typeface="ＭＳ Ｐゴシック" charset="0"/>
              </a:defRPr>
            </a:lvl5pPr>
            <a:lvl6pPr marL="2632075" indent="-241300" defTabSz="966788" fontAlgn="base">
              <a:spcBef>
                <a:spcPct val="0"/>
              </a:spcBef>
              <a:spcAft>
                <a:spcPct val="0"/>
              </a:spcAft>
              <a:defRPr sz="2400">
                <a:solidFill>
                  <a:schemeClr val="tx1"/>
                </a:solidFill>
                <a:latin typeface="Times New Roman" charset="0"/>
                <a:ea typeface="ＭＳ Ｐゴシック" charset="0"/>
              </a:defRPr>
            </a:lvl6pPr>
            <a:lvl7pPr marL="3089275" indent="-241300" defTabSz="966788" fontAlgn="base">
              <a:spcBef>
                <a:spcPct val="0"/>
              </a:spcBef>
              <a:spcAft>
                <a:spcPct val="0"/>
              </a:spcAft>
              <a:defRPr sz="2400">
                <a:solidFill>
                  <a:schemeClr val="tx1"/>
                </a:solidFill>
                <a:latin typeface="Times New Roman" charset="0"/>
                <a:ea typeface="ＭＳ Ｐゴシック" charset="0"/>
              </a:defRPr>
            </a:lvl7pPr>
            <a:lvl8pPr marL="3546475" indent="-241300" defTabSz="966788" fontAlgn="base">
              <a:spcBef>
                <a:spcPct val="0"/>
              </a:spcBef>
              <a:spcAft>
                <a:spcPct val="0"/>
              </a:spcAft>
              <a:defRPr sz="2400">
                <a:solidFill>
                  <a:schemeClr val="tx1"/>
                </a:solidFill>
                <a:latin typeface="Times New Roman" charset="0"/>
                <a:ea typeface="ＭＳ Ｐゴシック" charset="0"/>
              </a:defRPr>
            </a:lvl8pPr>
            <a:lvl9pPr marL="4003675" indent="-241300" defTabSz="966788" fontAlgn="base">
              <a:spcBef>
                <a:spcPct val="0"/>
              </a:spcBef>
              <a:spcAft>
                <a:spcPct val="0"/>
              </a:spcAft>
              <a:defRPr sz="2400">
                <a:solidFill>
                  <a:schemeClr val="tx1"/>
                </a:solidFill>
                <a:latin typeface="Times New Roman" charset="0"/>
                <a:ea typeface="ＭＳ Ｐゴシック" charset="0"/>
              </a:defRPr>
            </a:lvl9pPr>
          </a:lstStyle>
          <a:p>
            <a:pPr marL="0" marR="0" lvl="0" indent="0" algn="r" defTabSz="966788" rtl="0" eaLnBrk="1" fontAlgn="auto" latinLnBrk="0" hangingPunct="1">
              <a:lnSpc>
                <a:spcPct val="100000"/>
              </a:lnSpc>
              <a:spcBef>
                <a:spcPts val="0"/>
              </a:spcBef>
              <a:spcAft>
                <a:spcPts val="0"/>
              </a:spcAft>
              <a:buClrTx/>
              <a:buSzTx/>
              <a:buFontTx/>
              <a:buNone/>
              <a:tabLst/>
              <a:defRPr/>
            </a:pPr>
            <a:fld id="{E6CB7BD2-4ADA-464D-9EC2-989FF023D66B}" type="slidenum">
              <a:rPr kumimoji="0" lang="en-US" sz="1200" b="0" i="0" u="none" strike="noStrike" kern="1200" cap="none" spc="0" normalizeH="0" baseline="0" noProof="0">
                <a:ln>
                  <a:noFill/>
                </a:ln>
                <a:solidFill>
                  <a:prstClr val="black"/>
                </a:solidFill>
                <a:effectLst/>
                <a:uLnTx/>
                <a:uFillTx/>
                <a:latin typeface="Times New Roman" charset="0"/>
                <a:ea typeface="ＭＳ Ｐゴシック" charset="0"/>
                <a:cs typeface="+mn-cs"/>
              </a:rPr>
              <a:pPr marL="0" marR="0" lvl="0" indent="0" algn="r" defTabSz="966788"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Times New Roman" charset="0"/>
              <a:ea typeface="ＭＳ Ｐゴシック" charset="0"/>
              <a:cs typeface="+mn-cs"/>
            </a:endParaRPr>
          </a:p>
        </p:txBody>
      </p:sp>
      <p:sp>
        <p:nvSpPr>
          <p:cNvPr id="4" name="Rectangle 2"/>
          <p:cNvSpPr txBox="1">
            <a:spLocks noGrp="1" noChangeArrowheads="1"/>
          </p:cNvSpPr>
          <p:nvPr/>
        </p:nvSpPr>
        <p:spPr bwMode="auto">
          <a:xfrm>
            <a:off x="0" y="0"/>
            <a:ext cx="2972098" cy="279703"/>
          </a:xfrm>
          <a:prstGeom prst="rect">
            <a:avLst/>
          </a:prstGeom>
          <a:noFill/>
          <a:ln>
            <a:noFill/>
          </a:ln>
          <a:effectLst>
            <a:outerShdw blurRad="63500" dist="17961" dir="2700000" algn="ctr" rotWithShape="0">
              <a:schemeClr val="bg2">
                <a:alpha val="74998"/>
              </a:scheme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50800">
                <a:solidFill>
                  <a:srgbClr val="000000"/>
                </a:solidFill>
                <a:miter lim="800000"/>
                <a:headEnd/>
                <a:tailEnd/>
              </a14:hiddenLine>
            </a:ext>
          </a:extLst>
        </p:spPr>
        <p:txBody>
          <a:bodyPr lIns="91424" tIns="45712" rIns="91424" bIns="45712">
            <a:spAutoFit/>
          </a:bodyPr>
          <a:lstStyle>
            <a:lvl1pPr defTabSz="966788">
              <a:defRPr sz="2400">
                <a:solidFill>
                  <a:schemeClr val="tx1"/>
                </a:solidFill>
                <a:latin typeface="Times New Roman" charset="0"/>
                <a:ea typeface="ＭＳ Ｐゴシック" charset="0"/>
              </a:defRPr>
            </a:lvl1pPr>
            <a:lvl2pPr marL="785813" indent="-303213" defTabSz="966788">
              <a:defRPr sz="2400">
                <a:solidFill>
                  <a:schemeClr val="tx1"/>
                </a:solidFill>
                <a:latin typeface="Times New Roman" charset="0"/>
                <a:ea typeface="ＭＳ Ｐゴシック" charset="0"/>
              </a:defRPr>
            </a:lvl2pPr>
            <a:lvl3pPr marL="1208088" indent="-241300" defTabSz="966788">
              <a:defRPr sz="2400">
                <a:solidFill>
                  <a:schemeClr val="tx1"/>
                </a:solidFill>
                <a:latin typeface="Times New Roman" charset="0"/>
                <a:ea typeface="ＭＳ Ｐゴシック" charset="0"/>
              </a:defRPr>
            </a:lvl3pPr>
            <a:lvl4pPr marL="1692275" indent="-242888" defTabSz="966788">
              <a:defRPr sz="2400">
                <a:solidFill>
                  <a:schemeClr val="tx1"/>
                </a:solidFill>
                <a:latin typeface="Times New Roman" charset="0"/>
                <a:ea typeface="ＭＳ Ｐゴシック" charset="0"/>
              </a:defRPr>
            </a:lvl4pPr>
            <a:lvl5pPr marL="2174875" indent="-241300" defTabSz="966788">
              <a:defRPr sz="2400">
                <a:solidFill>
                  <a:schemeClr val="tx1"/>
                </a:solidFill>
                <a:latin typeface="Times New Roman" charset="0"/>
                <a:ea typeface="ＭＳ Ｐゴシック" charset="0"/>
              </a:defRPr>
            </a:lvl5pPr>
            <a:lvl6pPr marL="2632075" indent="-241300" defTabSz="966788" fontAlgn="base">
              <a:spcBef>
                <a:spcPct val="0"/>
              </a:spcBef>
              <a:spcAft>
                <a:spcPct val="0"/>
              </a:spcAft>
              <a:defRPr sz="2400">
                <a:solidFill>
                  <a:schemeClr val="tx1"/>
                </a:solidFill>
                <a:latin typeface="Times New Roman" charset="0"/>
                <a:ea typeface="ＭＳ Ｐゴシック" charset="0"/>
              </a:defRPr>
            </a:lvl6pPr>
            <a:lvl7pPr marL="3089275" indent="-241300" defTabSz="966788" fontAlgn="base">
              <a:spcBef>
                <a:spcPct val="0"/>
              </a:spcBef>
              <a:spcAft>
                <a:spcPct val="0"/>
              </a:spcAft>
              <a:defRPr sz="2400">
                <a:solidFill>
                  <a:schemeClr val="tx1"/>
                </a:solidFill>
                <a:latin typeface="Times New Roman" charset="0"/>
                <a:ea typeface="ＭＳ Ｐゴシック" charset="0"/>
              </a:defRPr>
            </a:lvl7pPr>
            <a:lvl8pPr marL="3546475" indent="-241300" defTabSz="966788" fontAlgn="base">
              <a:spcBef>
                <a:spcPct val="0"/>
              </a:spcBef>
              <a:spcAft>
                <a:spcPct val="0"/>
              </a:spcAft>
              <a:defRPr sz="2400">
                <a:solidFill>
                  <a:schemeClr val="tx1"/>
                </a:solidFill>
                <a:latin typeface="Times New Roman" charset="0"/>
                <a:ea typeface="ＭＳ Ｐゴシック" charset="0"/>
              </a:defRPr>
            </a:lvl8pPr>
            <a:lvl9pPr marL="4003675" indent="-241300" defTabSz="966788" fontAlgn="base">
              <a:spcBef>
                <a:spcPct val="0"/>
              </a:spcBef>
              <a:spcAft>
                <a:spcPct val="0"/>
              </a:spcAft>
              <a:defRPr sz="2400">
                <a:solidFill>
                  <a:schemeClr val="tx1"/>
                </a:solidFill>
                <a:latin typeface="Times New Roman" charset="0"/>
                <a:ea typeface="ＭＳ Ｐゴシック" charset="0"/>
              </a:defRPr>
            </a:lvl9pPr>
          </a:lstStyle>
          <a:p>
            <a:pPr marL="0" marR="0" lvl="0" indent="0" algn="l" defTabSz="966788" rtl="0" eaLnBrk="0" fontAlgn="auto" latinLnBrk="0" hangingPunct="0">
              <a:lnSpc>
                <a:spcPct val="100000"/>
              </a:lnSpc>
              <a:spcBef>
                <a:spcPts val="0"/>
              </a:spcBef>
              <a:spcAft>
                <a:spcPts val="0"/>
              </a:spcAft>
              <a:buClrTx/>
              <a:buSzTx/>
              <a:buFont typeface="Monotype Sorts" charset="0"/>
              <a:buChar char="4"/>
              <a:tabLst/>
              <a:defRPr/>
            </a:pPr>
            <a:endParaRPr kumimoji="0" lang="en-US" sz="1200" b="0" i="0" u="none" strike="noStrike" kern="1200" cap="none" spc="0" normalizeH="0" baseline="0" noProof="0">
              <a:ln>
                <a:noFill/>
              </a:ln>
              <a:solidFill>
                <a:prstClr val="white"/>
              </a:solidFill>
              <a:effectLst/>
              <a:uLnTx/>
              <a:uFillTx/>
              <a:latin typeface="Tahoma" charset="0"/>
              <a:ea typeface="ＭＳ Ｐゴシック" charset="0"/>
              <a:cs typeface="+mn-cs"/>
            </a:endParaRPr>
          </a:p>
        </p:txBody>
      </p:sp>
      <p:sp>
        <p:nvSpPr>
          <p:cNvPr id="5" name="Rectangle 3"/>
          <p:cNvSpPr txBox="1">
            <a:spLocks noGrp="1" noChangeArrowheads="1"/>
          </p:cNvSpPr>
          <p:nvPr/>
        </p:nvSpPr>
        <p:spPr bwMode="auto">
          <a:xfrm>
            <a:off x="3885903" y="0"/>
            <a:ext cx="2972097" cy="279703"/>
          </a:xfrm>
          <a:prstGeom prst="rect">
            <a:avLst/>
          </a:prstGeom>
          <a:noFill/>
          <a:ln>
            <a:noFill/>
          </a:ln>
          <a:effectLst>
            <a:outerShdw blurRad="63500" dist="17961" dir="2700000" algn="ctr" rotWithShape="0">
              <a:schemeClr val="bg2">
                <a:alpha val="74998"/>
              </a:scheme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50800">
                <a:solidFill>
                  <a:srgbClr val="000000"/>
                </a:solidFill>
                <a:miter lim="800000"/>
                <a:headEnd/>
                <a:tailEnd/>
              </a14:hiddenLine>
            </a:ext>
          </a:extLst>
        </p:spPr>
        <p:txBody>
          <a:bodyPr lIns="91424" tIns="45712" rIns="91424" bIns="45712">
            <a:spAutoFit/>
          </a:bodyPr>
          <a:lstStyle>
            <a:lvl1pPr defTabSz="966788">
              <a:defRPr sz="2400">
                <a:solidFill>
                  <a:schemeClr val="tx1"/>
                </a:solidFill>
                <a:latin typeface="Times New Roman" charset="0"/>
                <a:ea typeface="ＭＳ Ｐゴシック" charset="0"/>
              </a:defRPr>
            </a:lvl1pPr>
            <a:lvl2pPr marL="785813" indent="-303213" defTabSz="966788">
              <a:defRPr sz="2400">
                <a:solidFill>
                  <a:schemeClr val="tx1"/>
                </a:solidFill>
                <a:latin typeface="Times New Roman" charset="0"/>
                <a:ea typeface="ＭＳ Ｐゴシック" charset="0"/>
              </a:defRPr>
            </a:lvl2pPr>
            <a:lvl3pPr marL="1208088" indent="-241300" defTabSz="966788">
              <a:defRPr sz="2400">
                <a:solidFill>
                  <a:schemeClr val="tx1"/>
                </a:solidFill>
                <a:latin typeface="Times New Roman" charset="0"/>
                <a:ea typeface="ＭＳ Ｐゴシック" charset="0"/>
              </a:defRPr>
            </a:lvl3pPr>
            <a:lvl4pPr marL="1692275" indent="-242888" defTabSz="966788">
              <a:defRPr sz="2400">
                <a:solidFill>
                  <a:schemeClr val="tx1"/>
                </a:solidFill>
                <a:latin typeface="Times New Roman" charset="0"/>
                <a:ea typeface="ＭＳ Ｐゴシック" charset="0"/>
              </a:defRPr>
            </a:lvl4pPr>
            <a:lvl5pPr marL="2174875" indent="-241300" defTabSz="966788">
              <a:defRPr sz="2400">
                <a:solidFill>
                  <a:schemeClr val="tx1"/>
                </a:solidFill>
                <a:latin typeface="Times New Roman" charset="0"/>
                <a:ea typeface="ＭＳ Ｐゴシック" charset="0"/>
              </a:defRPr>
            </a:lvl5pPr>
            <a:lvl6pPr marL="2632075" indent="-241300" defTabSz="966788" fontAlgn="base">
              <a:spcBef>
                <a:spcPct val="0"/>
              </a:spcBef>
              <a:spcAft>
                <a:spcPct val="0"/>
              </a:spcAft>
              <a:defRPr sz="2400">
                <a:solidFill>
                  <a:schemeClr val="tx1"/>
                </a:solidFill>
                <a:latin typeface="Times New Roman" charset="0"/>
                <a:ea typeface="ＭＳ Ｐゴシック" charset="0"/>
              </a:defRPr>
            </a:lvl6pPr>
            <a:lvl7pPr marL="3089275" indent="-241300" defTabSz="966788" fontAlgn="base">
              <a:spcBef>
                <a:spcPct val="0"/>
              </a:spcBef>
              <a:spcAft>
                <a:spcPct val="0"/>
              </a:spcAft>
              <a:defRPr sz="2400">
                <a:solidFill>
                  <a:schemeClr val="tx1"/>
                </a:solidFill>
                <a:latin typeface="Times New Roman" charset="0"/>
                <a:ea typeface="ＭＳ Ｐゴシック" charset="0"/>
              </a:defRPr>
            </a:lvl7pPr>
            <a:lvl8pPr marL="3546475" indent="-241300" defTabSz="966788" fontAlgn="base">
              <a:spcBef>
                <a:spcPct val="0"/>
              </a:spcBef>
              <a:spcAft>
                <a:spcPct val="0"/>
              </a:spcAft>
              <a:defRPr sz="2400">
                <a:solidFill>
                  <a:schemeClr val="tx1"/>
                </a:solidFill>
                <a:latin typeface="Times New Roman" charset="0"/>
                <a:ea typeface="ＭＳ Ｐゴシック" charset="0"/>
              </a:defRPr>
            </a:lvl8pPr>
            <a:lvl9pPr marL="4003675" indent="-241300" defTabSz="966788" fontAlgn="base">
              <a:spcBef>
                <a:spcPct val="0"/>
              </a:spcBef>
              <a:spcAft>
                <a:spcPct val="0"/>
              </a:spcAft>
              <a:defRPr sz="2400">
                <a:solidFill>
                  <a:schemeClr val="tx1"/>
                </a:solidFill>
                <a:latin typeface="Times New Roman" charset="0"/>
                <a:ea typeface="ＭＳ Ｐゴシック" charset="0"/>
              </a:defRPr>
            </a:lvl9pPr>
          </a:lstStyle>
          <a:p>
            <a:pPr marL="0" marR="0" lvl="0" indent="0" algn="r" defTabSz="966788" rtl="0" eaLnBrk="0" fontAlgn="auto" latinLnBrk="0" hangingPunct="0">
              <a:lnSpc>
                <a:spcPct val="100000"/>
              </a:lnSpc>
              <a:spcBef>
                <a:spcPts val="0"/>
              </a:spcBef>
              <a:spcAft>
                <a:spcPts val="0"/>
              </a:spcAft>
              <a:buClrTx/>
              <a:buSzTx/>
              <a:buFont typeface="Monotype Sorts" charset="0"/>
              <a:buChar char="4"/>
              <a:tabLst/>
              <a:defRPr/>
            </a:pPr>
            <a:endParaRPr kumimoji="0" lang="en-US" sz="1200" b="0" i="0" u="none" strike="noStrike" kern="1200" cap="none" spc="0" normalizeH="0" baseline="0" noProof="0">
              <a:ln>
                <a:noFill/>
              </a:ln>
              <a:solidFill>
                <a:prstClr val="white"/>
              </a:solidFill>
              <a:effectLst/>
              <a:uLnTx/>
              <a:uFillTx/>
              <a:latin typeface="Tahoma" charset="0"/>
              <a:ea typeface="ＭＳ Ｐゴシック" charset="0"/>
              <a:cs typeface="+mn-cs"/>
            </a:endParaRPr>
          </a:p>
        </p:txBody>
      </p:sp>
      <p:sp>
        <p:nvSpPr>
          <p:cNvPr id="6" name="Rectangle 6"/>
          <p:cNvSpPr txBox="1">
            <a:spLocks noGrp="1" noChangeArrowheads="1"/>
          </p:cNvSpPr>
          <p:nvPr/>
        </p:nvSpPr>
        <p:spPr bwMode="auto">
          <a:xfrm>
            <a:off x="0" y="8864299"/>
            <a:ext cx="2972098" cy="279702"/>
          </a:xfrm>
          <a:prstGeom prst="rect">
            <a:avLst/>
          </a:prstGeom>
          <a:noFill/>
          <a:ln>
            <a:noFill/>
          </a:ln>
          <a:effectLst>
            <a:outerShdw blurRad="63500" dist="17961" dir="2700000" algn="ctr" rotWithShape="0">
              <a:schemeClr val="bg2">
                <a:alpha val="74998"/>
              </a:scheme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50800">
                <a:solidFill>
                  <a:srgbClr val="000000"/>
                </a:solidFill>
                <a:miter lim="800000"/>
                <a:headEnd/>
                <a:tailEnd/>
              </a14:hiddenLine>
            </a:ext>
          </a:extLst>
        </p:spPr>
        <p:txBody>
          <a:bodyPr lIns="91424" tIns="45712" rIns="91424" bIns="45712" anchor="b">
            <a:spAutoFit/>
          </a:bodyPr>
          <a:lstStyle>
            <a:lvl1pPr defTabSz="966788">
              <a:defRPr sz="2400">
                <a:solidFill>
                  <a:schemeClr val="tx1"/>
                </a:solidFill>
                <a:latin typeface="Times New Roman" charset="0"/>
                <a:ea typeface="ＭＳ Ｐゴシック" charset="0"/>
              </a:defRPr>
            </a:lvl1pPr>
            <a:lvl2pPr marL="785813" indent="-303213" defTabSz="966788">
              <a:defRPr sz="2400">
                <a:solidFill>
                  <a:schemeClr val="tx1"/>
                </a:solidFill>
                <a:latin typeface="Times New Roman" charset="0"/>
                <a:ea typeface="ＭＳ Ｐゴシック" charset="0"/>
              </a:defRPr>
            </a:lvl2pPr>
            <a:lvl3pPr marL="1208088" indent="-241300" defTabSz="966788">
              <a:defRPr sz="2400">
                <a:solidFill>
                  <a:schemeClr val="tx1"/>
                </a:solidFill>
                <a:latin typeface="Times New Roman" charset="0"/>
                <a:ea typeface="ＭＳ Ｐゴシック" charset="0"/>
              </a:defRPr>
            </a:lvl3pPr>
            <a:lvl4pPr marL="1692275" indent="-242888" defTabSz="966788">
              <a:defRPr sz="2400">
                <a:solidFill>
                  <a:schemeClr val="tx1"/>
                </a:solidFill>
                <a:latin typeface="Times New Roman" charset="0"/>
                <a:ea typeface="ＭＳ Ｐゴシック" charset="0"/>
              </a:defRPr>
            </a:lvl4pPr>
            <a:lvl5pPr marL="2174875" indent="-241300" defTabSz="966788">
              <a:defRPr sz="2400">
                <a:solidFill>
                  <a:schemeClr val="tx1"/>
                </a:solidFill>
                <a:latin typeface="Times New Roman" charset="0"/>
                <a:ea typeface="ＭＳ Ｐゴシック" charset="0"/>
              </a:defRPr>
            </a:lvl5pPr>
            <a:lvl6pPr marL="2632075" indent="-241300" defTabSz="966788" fontAlgn="base">
              <a:spcBef>
                <a:spcPct val="0"/>
              </a:spcBef>
              <a:spcAft>
                <a:spcPct val="0"/>
              </a:spcAft>
              <a:defRPr sz="2400">
                <a:solidFill>
                  <a:schemeClr val="tx1"/>
                </a:solidFill>
                <a:latin typeface="Times New Roman" charset="0"/>
                <a:ea typeface="ＭＳ Ｐゴシック" charset="0"/>
              </a:defRPr>
            </a:lvl6pPr>
            <a:lvl7pPr marL="3089275" indent="-241300" defTabSz="966788" fontAlgn="base">
              <a:spcBef>
                <a:spcPct val="0"/>
              </a:spcBef>
              <a:spcAft>
                <a:spcPct val="0"/>
              </a:spcAft>
              <a:defRPr sz="2400">
                <a:solidFill>
                  <a:schemeClr val="tx1"/>
                </a:solidFill>
                <a:latin typeface="Times New Roman" charset="0"/>
                <a:ea typeface="ＭＳ Ｐゴシック" charset="0"/>
              </a:defRPr>
            </a:lvl7pPr>
            <a:lvl8pPr marL="3546475" indent="-241300" defTabSz="966788" fontAlgn="base">
              <a:spcBef>
                <a:spcPct val="0"/>
              </a:spcBef>
              <a:spcAft>
                <a:spcPct val="0"/>
              </a:spcAft>
              <a:defRPr sz="2400">
                <a:solidFill>
                  <a:schemeClr val="tx1"/>
                </a:solidFill>
                <a:latin typeface="Times New Roman" charset="0"/>
                <a:ea typeface="ＭＳ Ｐゴシック" charset="0"/>
              </a:defRPr>
            </a:lvl8pPr>
            <a:lvl9pPr marL="4003675" indent="-241300" defTabSz="966788" fontAlgn="base">
              <a:spcBef>
                <a:spcPct val="0"/>
              </a:spcBef>
              <a:spcAft>
                <a:spcPct val="0"/>
              </a:spcAft>
              <a:defRPr sz="2400">
                <a:solidFill>
                  <a:schemeClr val="tx1"/>
                </a:solidFill>
                <a:latin typeface="Times New Roman" charset="0"/>
                <a:ea typeface="ＭＳ Ｐゴシック" charset="0"/>
              </a:defRPr>
            </a:lvl9pPr>
          </a:lstStyle>
          <a:p>
            <a:pPr marL="0" marR="0" lvl="0" indent="0" algn="l" defTabSz="966788" rtl="0" eaLnBrk="0" fontAlgn="auto" latinLnBrk="0" hangingPunct="0">
              <a:lnSpc>
                <a:spcPct val="100000"/>
              </a:lnSpc>
              <a:spcBef>
                <a:spcPts val="0"/>
              </a:spcBef>
              <a:spcAft>
                <a:spcPts val="0"/>
              </a:spcAft>
              <a:buClrTx/>
              <a:buSzTx/>
              <a:buFont typeface="Monotype Sorts" charset="0"/>
              <a:buChar char="4"/>
              <a:tabLst/>
              <a:defRPr/>
            </a:pPr>
            <a:endParaRPr kumimoji="0" lang="en-US" sz="1200" b="0" i="0" u="none" strike="noStrike" kern="1200" cap="none" spc="0" normalizeH="0" baseline="0" noProof="0">
              <a:ln>
                <a:noFill/>
              </a:ln>
              <a:solidFill>
                <a:prstClr val="white"/>
              </a:solidFill>
              <a:effectLst/>
              <a:uLnTx/>
              <a:uFillTx/>
              <a:latin typeface="Tahoma" charset="0"/>
              <a:ea typeface="ＭＳ Ｐゴシック" charset="0"/>
              <a:cs typeface="+mn-cs"/>
            </a:endParaRPr>
          </a:p>
        </p:txBody>
      </p:sp>
      <p:sp>
        <p:nvSpPr>
          <p:cNvPr id="7" name="Rectangle 7"/>
          <p:cNvSpPr txBox="1">
            <a:spLocks noGrp="1" noChangeArrowheads="1"/>
          </p:cNvSpPr>
          <p:nvPr/>
        </p:nvSpPr>
        <p:spPr bwMode="auto">
          <a:xfrm>
            <a:off x="3885903" y="8864299"/>
            <a:ext cx="2972097" cy="279702"/>
          </a:xfrm>
          <a:prstGeom prst="rect">
            <a:avLst/>
          </a:prstGeom>
          <a:noFill/>
          <a:ln>
            <a:noFill/>
          </a:ln>
          <a:effectLst>
            <a:outerShdw blurRad="63500" dist="17961" dir="2700000" algn="ctr" rotWithShape="0">
              <a:schemeClr val="bg2">
                <a:alpha val="74998"/>
              </a:scheme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50800">
                <a:solidFill>
                  <a:srgbClr val="000000"/>
                </a:solidFill>
                <a:miter lim="800000"/>
                <a:headEnd/>
                <a:tailEnd/>
              </a14:hiddenLine>
            </a:ext>
          </a:extLst>
        </p:spPr>
        <p:txBody>
          <a:bodyPr lIns="91424" tIns="45712" rIns="91424" bIns="45712" anchor="b">
            <a:spAutoFit/>
          </a:bodyPr>
          <a:lstStyle>
            <a:lvl1pPr defTabSz="966788">
              <a:defRPr sz="2400">
                <a:solidFill>
                  <a:schemeClr val="tx1"/>
                </a:solidFill>
                <a:latin typeface="Times New Roman" charset="0"/>
                <a:ea typeface="ＭＳ Ｐゴシック" charset="0"/>
              </a:defRPr>
            </a:lvl1pPr>
            <a:lvl2pPr marL="785813" indent="-303213" defTabSz="966788">
              <a:defRPr sz="2400">
                <a:solidFill>
                  <a:schemeClr val="tx1"/>
                </a:solidFill>
                <a:latin typeface="Times New Roman" charset="0"/>
                <a:ea typeface="ＭＳ Ｐゴシック" charset="0"/>
              </a:defRPr>
            </a:lvl2pPr>
            <a:lvl3pPr marL="1208088" indent="-241300" defTabSz="966788">
              <a:defRPr sz="2400">
                <a:solidFill>
                  <a:schemeClr val="tx1"/>
                </a:solidFill>
                <a:latin typeface="Times New Roman" charset="0"/>
                <a:ea typeface="ＭＳ Ｐゴシック" charset="0"/>
              </a:defRPr>
            </a:lvl3pPr>
            <a:lvl4pPr marL="1692275" indent="-242888" defTabSz="966788">
              <a:defRPr sz="2400">
                <a:solidFill>
                  <a:schemeClr val="tx1"/>
                </a:solidFill>
                <a:latin typeface="Times New Roman" charset="0"/>
                <a:ea typeface="ＭＳ Ｐゴシック" charset="0"/>
              </a:defRPr>
            </a:lvl4pPr>
            <a:lvl5pPr marL="2174875" indent="-241300" defTabSz="966788">
              <a:defRPr sz="2400">
                <a:solidFill>
                  <a:schemeClr val="tx1"/>
                </a:solidFill>
                <a:latin typeface="Times New Roman" charset="0"/>
                <a:ea typeface="ＭＳ Ｐゴシック" charset="0"/>
              </a:defRPr>
            </a:lvl5pPr>
            <a:lvl6pPr marL="2632075" indent="-241300" defTabSz="966788" fontAlgn="base">
              <a:spcBef>
                <a:spcPct val="0"/>
              </a:spcBef>
              <a:spcAft>
                <a:spcPct val="0"/>
              </a:spcAft>
              <a:defRPr sz="2400">
                <a:solidFill>
                  <a:schemeClr val="tx1"/>
                </a:solidFill>
                <a:latin typeface="Times New Roman" charset="0"/>
                <a:ea typeface="ＭＳ Ｐゴシック" charset="0"/>
              </a:defRPr>
            </a:lvl6pPr>
            <a:lvl7pPr marL="3089275" indent="-241300" defTabSz="966788" fontAlgn="base">
              <a:spcBef>
                <a:spcPct val="0"/>
              </a:spcBef>
              <a:spcAft>
                <a:spcPct val="0"/>
              </a:spcAft>
              <a:defRPr sz="2400">
                <a:solidFill>
                  <a:schemeClr val="tx1"/>
                </a:solidFill>
                <a:latin typeface="Times New Roman" charset="0"/>
                <a:ea typeface="ＭＳ Ｐゴシック" charset="0"/>
              </a:defRPr>
            </a:lvl7pPr>
            <a:lvl8pPr marL="3546475" indent="-241300" defTabSz="966788" fontAlgn="base">
              <a:spcBef>
                <a:spcPct val="0"/>
              </a:spcBef>
              <a:spcAft>
                <a:spcPct val="0"/>
              </a:spcAft>
              <a:defRPr sz="2400">
                <a:solidFill>
                  <a:schemeClr val="tx1"/>
                </a:solidFill>
                <a:latin typeface="Times New Roman" charset="0"/>
                <a:ea typeface="ＭＳ Ｐゴシック" charset="0"/>
              </a:defRPr>
            </a:lvl8pPr>
            <a:lvl9pPr marL="4003675" indent="-241300" defTabSz="966788" fontAlgn="base">
              <a:spcBef>
                <a:spcPct val="0"/>
              </a:spcBef>
              <a:spcAft>
                <a:spcPct val="0"/>
              </a:spcAft>
              <a:defRPr sz="2400">
                <a:solidFill>
                  <a:schemeClr val="tx1"/>
                </a:solidFill>
                <a:latin typeface="Times New Roman" charset="0"/>
                <a:ea typeface="ＭＳ Ｐゴシック" charset="0"/>
              </a:defRPr>
            </a:lvl9pPr>
          </a:lstStyle>
          <a:p>
            <a:pPr marL="0" marR="0" lvl="0" indent="0" algn="r" defTabSz="966788" rtl="0" eaLnBrk="0" fontAlgn="auto" latinLnBrk="0" hangingPunct="0">
              <a:lnSpc>
                <a:spcPct val="100000"/>
              </a:lnSpc>
              <a:spcBef>
                <a:spcPts val="0"/>
              </a:spcBef>
              <a:spcAft>
                <a:spcPts val="0"/>
              </a:spcAft>
              <a:buClrTx/>
              <a:buSzTx/>
              <a:buFont typeface="Monotype Sorts" charset="0"/>
              <a:buChar char="4"/>
              <a:tabLst/>
              <a:defRPr/>
            </a:pPr>
            <a:fld id="{FD3DEB91-6857-4146-8116-C2790666DBC7}" type="slidenum">
              <a:rPr kumimoji="0" lang="en-US" sz="1200" b="0" i="0" u="none" strike="noStrike" kern="1200" cap="none" spc="0" normalizeH="0" baseline="0" noProof="0">
                <a:ln>
                  <a:noFill/>
                </a:ln>
                <a:solidFill>
                  <a:prstClr val="white"/>
                </a:solidFill>
                <a:effectLst/>
                <a:uLnTx/>
                <a:uFillTx/>
                <a:latin typeface="Tahoma" charset="0"/>
                <a:ea typeface="ＭＳ Ｐゴシック" charset="0"/>
                <a:cs typeface="+mn-cs"/>
              </a:rPr>
              <a:pPr marL="0" marR="0" lvl="0" indent="0" algn="r" defTabSz="966788" rtl="0" eaLnBrk="0" fontAlgn="auto" latinLnBrk="0" hangingPunct="0">
                <a:lnSpc>
                  <a:spcPct val="100000"/>
                </a:lnSpc>
                <a:spcBef>
                  <a:spcPts val="0"/>
                </a:spcBef>
                <a:spcAft>
                  <a:spcPts val="0"/>
                </a:spcAft>
                <a:buClrTx/>
                <a:buSzTx/>
                <a:buFont typeface="Monotype Sorts" charset="0"/>
                <a:buChar char="4"/>
                <a:tabLst/>
                <a:defRPr/>
              </a:pPr>
              <a:t>9</a:t>
            </a:fld>
            <a:endParaRPr kumimoji="0" lang="en-US" sz="1200" b="0" i="0" u="none" strike="noStrike" kern="1200" cap="none" spc="0" normalizeH="0" baseline="0" noProof="0">
              <a:ln>
                <a:noFill/>
              </a:ln>
              <a:solidFill>
                <a:prstClr val="white"/>
              </a:solidFill>
              <a:effectLst/>
              <a:uLnTx/>
              <a:uFillTx/>
              <a:latin typeface="Tahoma" charset="0"/>
              <a:ea typeface="ＭＳ Ｐゴシック" charset="0"/>
              <a:cs typeface="+mn-cs"/>
            </a:endParaRPr>
          </a:p>
        </p:txBody>
      </p:sp>
      <p:sp>
        <p:nvSpPr>
          <p:cNvPr id="1114122" name="Rectangle 2"/>
          <p:cNvSpPr>
            <a:spLocks noGrp="1" noRot="1" noChangeAspect="1" noChangeArrowheads="1" noTextEdit="1"/>
          </p:cNvSpPr>
          <p:nvPr>
            <p:ph type="sldImg"/>
          </p:nvPr>
        </p:nvSpPr>
        <p:spPr>
          <a:xfrm>
            <a:off x="644525" y="914400"/>
            <a:ext cx="5570538" cy="3133725"/>
          </a:xfrm>
          <a:ln/>
          <a:extLst>
            <a:ext uri="{FAA26D3D-D897-4be2-8F04-BA451C77F1D7}">
              <ma14:placeholderFlag xmlns="" xmlns:ma14="http://schemas.microsoft.com/office/mac/drawingml/2011/main" val="1"/>
            </a:ext>
          </a:extLst>
        </p:spPr>
      </p:sp>
      <p:sp>
        <p:nvSpPr>
          <p:cNvPr id="1114123" name="Rectangle 3"/>
          <p:cNvSpPr>
            <a:spLocks noGrp="1" noChangeArrowheads="1"/>
          </p:cNvSpPr>
          <p:nvPr>
            <p:ph type="body" idx="1"/>
          </p:nvPr>
        </p:nvSpPr>
        <p:spPr>
          <a:xfrm>
            <a:off x="1046263" y="4352775"/>
            <a:ext cx="4769941" cy="3478892"/>
          </a:xfrm>
        </p:spPr>
        <p:txBody>
          <a:bodyPr wrap="none" lIns="82038" tIns="41019" rIns="82038" bIns="41019"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7" name="Rectangle 3">
            <a:extLst>
              <a:ext uri="{FF2B5EF4-FFF2-40B4-BE49-F238E27FC236}">
                <a16:creationId xmlns:a16="http://schemas.microsoft.com/office/drawing/2014/main" id="{E84C39F6-31C6-3942-A355-71F799A1B7D0}"/>
              </a:ext>
            </a:extLst>
          </p:cNvPr>
          <p:cNvSpPr>
            <a:spLocks noGrp="1" noChangeArrowheads="1"/>
          </p:cNvSpPr>
          <p:nvPr>
            <p:ph type="body" idx="1"/>
          </p:nvPr>
        </p:nvSpPr>
        <p:spPr/>
        <p:txBody>
          <a:bodyPr/>
          <a:lstStyle/>
          <a:p>
            <a:endParaRPr lang="en-US" altLang="en-US" dirty="0"/>
          </a:p>
        </p:txBody>
      </p:sp>
      <p:sp>
        <p:nvSpPr>
          <p:cNvPr id="2" name="Footer Placeholder 1"/>
          <p:cNvSpPr>
            <a:spLocks noGrp="1"/>
          </p:cNvSpPr>
          <p:nvPr>
            <p:ph type="ftr" sz="quarter" idx="10"/>
          </p:nvPr>
        </p:nvSpPr>
        <p:spPr/>
        <p:txBody>
          <a:bodyPr/>
          <a:lstStyle/>
          <a:p>
            <a:pPr marL="0" marR="0" lvl="0" indent="0" algn="l" defTabSz="609585"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Calibri" panose="020F0502020204030204" pitchFamily="34" charset="0"/>
              </a:rPr>
              <a:t>Medtelligence</a:t>
            </a:r>
            <a:r>
              <a:rPr kumimoji="0" lang="en-US"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LLC</a:t>
            </a:r>
          </a:p>
        </p:txBody>
      </p:sp>
      <p:sp>
        <p:nvSpPr>
          <p:cNvPr id="5" name="Slide Image Placeholder 4"/>
          <p:cNvSpPr>
            <a:spLocks noGrp="1" noRot="1" noChangeAspect="1"/>
          </p:cNvSpPr>
          <p:nvPr>
            <p:ph type="sldImg"/>
          </p:nvPr>
        </p:nvSpPr>
        <p:spPr/>
      </p:sp>
    </p:spTree>
    <p:extLst>
      <p:ext uri="{BB962C8B-B14F-4D97-AF65-F5344CB8AC3E}">
        <p14:creationId xmlns:p14="http://schemas.microsoft.com/office/powerpoint/2010/main" val="3322192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b">
            <a:normAutofit/>
          </a:bodyPr>
          <a:lstStyle>
            <a:lvl1pPr>
              <a:defRPr sz="48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8" name="Picture 7">
            <a:extLst>
              <a:ext uri="{FF2B5EF4-FFF2-40B4-BE49-F238E27FC236}">
                <a16:creationId xmlns:a16="http://schemas.microsoft.com/office/drawing/2014/main" id="{3390C64D-9995-4CD5-AD94-B104F638C549}"/>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D547F72E-5064-4C5E-AB7F-BE55D321DEED}"/>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cxnSp>
        <p:nvCxnSpPr>
          <p:cNvPr id="3" name="Straight Connector 2">
            <a:extLst>
              <a:ext uri="{FF2B5EF4-FFF2-40B4-BE49-F238E27FC236}">
                <a16:creationId xmlns:a16="http://schemas.microsoft.com/office/drawing/2014/main" id="{214C0679-30D2-9282-F9FF-71A7D4E912DD}"/>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AD39D127-A968-0CDD-9735-F86511AF029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5" name="Picture 4">
            <a:extLst>
              <a:ext uri="{FF2B5EF4-FFF2-40B4-BE49-F238E27FC236}">
                <a16:creationId xmlns:a16="http://schemas.microsoft.com/office/drawing/2014/main" id="{A4FA2214-E061-12E8-FAC9-5DDF61443AF1}"/>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1410160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Footer Placeholder 4">
            <a:extLst>
              <a:ext uri="{FF2B5EF4-FFF2-40B4-BE49-F238E27FC236}">
                <a16:creationId xmlns:a16="http://schemas.microsoft.com/office/drawing/2014/main" id="{53A0B1A1-466A-4562-8ACB-1D04390A0324}"/>
              </a:ext>
            </a:extLst>
          </p:cNvPr>
          <p:cNvSpPr>
            <a:spLocks noGrp="1"/>
          </p:cNvSpPr>
          <p:nvPr>
            <p:ph type="ftr" sz="quarter" idx="3"/>
          </p:nvPr>
        </p:nvSpPr>
        <p:spPr>
          <a:xfrm>
            <a:off x="838199" y="6356350"/>
            <a:ext cx="9067801" cy="365125"/>
          </a:xfrm>
          <a:prstGeom prst="rect">
            <a:avLst/>
          </a:prstGeom>
        </p:spPr>
        <p:txBody>
          <a:bodyPr vert="horz" lIns="91440" tIns="45720" rIns="91440" bIns="45720" rtlCol="0" anchor="b"/>
          <a:lstStyle>
            <a:lvl1pPr algn="l">
              <a:defRPr sz="12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318564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b">
            <a:normAutofit/>
          </a:bodyPr>
          <a:lstStyle>
            <a:lvl1pPr>
              <a:defRPr sz="4800">
                <a:solidFill>
                  <a:schemeClr val="accent1"/>
                </a:solidFill>
              </a:defRPr>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8" name="Picture 7">
            <a:extLst>
              <a:ext uri="{FF2B5EF4-FFF2-40B4-BE49-F238E27FC236}">
                <a16:creationId xmlns:a16="http://schemas.microsoft.com/office/drawing/2014/main" id="{3390C64D-9995-4CD5-AD94-B104F638C54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D547F72E-5064-4C5E-AB7F-BE55D321DEED}"/>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3070134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ctr">
            <a:normAutofit/>
          </a:bodyPr>
          <a:lstStyle>
            <a:lvl1pPr algn="ctr">
              <a:defRPr sz="4000">
                <a:solidFill>
                  <a:schemeClr val="accent1"/>
                </a:solidFill>
              </a:defRPr>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lgn="ctr">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7" name="Picture 6">
            <a:extLst>
              <a:ext uri="{FF2B5EF4-FFF2-40B4-BE49-F238E27FC236}">
                <a16:creationId xmlns:a16="http://schemas.microsoft.com/office/drawing/2014/main" id="{1FF9F2CB-EA79-4C5E-9229-EA26FA6FBE2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35EC796F-F356-478A-891A-18D91809F859}"/>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2011025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bg>
      <p:bgPr>
        <a:solidFill>
          <a:schemeClr val="bg1"/>
        </a:solidFill>
        <a:effectLst/>
      </p:bgPr>
    </p:bg>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ABB2845A-FE0D-4248-9631-7DC48D0A2919}"/>
              </a:ext>
            </a:extLst>
          </p:cNvPr>
          <p:cNvSpPr>
            <a:spLocks noGrp="1"/>
          </p:cNvSpPr>
          <p:nvPr>
            <p:ph idx="1"/>
          </p:nvPr>
        </p:nvSpPr>
        <p:spPr>
          <a:xfrm>
            <a:off x="838200" y="1285336"/>
            <a:ext cx="10515600" cy="489162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Placeholder 1">
            <a:extLst>
              <a:ext uri="{FF2B5EF4-FFF2-40B4-BE49-F238E27FC236}">
                <a16:creationId xmlns:a16="http://schemas.microsoft.com/office/drawing/2014/main" id="{78B0C919-FF28-42EE-A4DF-11CA0D523EAD}"/>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5" name="Footer Placeholder 4">
            <a:extLst>
              <a:ext uri="{FF2B5EF4-FFF2-40B4-BE49-F238E27FC236}">
                <a16:creationId xmlns:a16="http://schemas.microsoft.com/office/drawing/2014/main" id="{25AFDC72-9DA5-4DD9-88B4-F37DFF4DB492}"/>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16345217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838200" y="1285335"/>
            <a:ext cx="5181600" cy="4891628"/>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6172200" y="1285335"/>
            <a:ext cx="5181600" cy="4891628"/>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itle Placeholder 1">
            <a:extLst>
              <a:ext uri="{FF2B5EF4-FFF2-40B4-BE49-F238E27FC236}">
                <a16:creationId xmlns:a16="http://schemas.microsoft.com/office/drawing/2014/main" id="{A0B7BC85-F755-4A96-AA38-4AA14AE96193}"/>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5" name="Footer Placeholder 4">
            <a:extLst>
              <a:ext uri="{FF2B5EF4-FFF2-40B4-BE49-F238E27FC236}">
                <a16:creationId xmlns:a16="http://schemas.microsoft.com/office/drawing/2014/main" id="{D9C0F7D2-D936-4BA8-B82F-8A02FEEA9309}"/>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35703485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839788" y="1285337"/>
            <a:ext cx="5157787"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839788" y="1871932"/>
            <a:ext cx="5157787" cy="4317731"/>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6172200" y="1285336"/>
            <a:ext cx="5183188"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6172200" y="1871932"/>
            <a:ext cx="5183188" cy="4317731"/>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27475190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Comparison">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
        <p:nvSpPr>
          <p:cNvPr id="10" name="Text Placeholder 2">
            <a:extLst>
              <a:ext uri="{FF2B5EF4-FFF2-40B4-BE49-F238E27FC236}">
                <a16:creationId xmlns:a16="http://schemas.microsoft.com/office/drawing/2014/main" id="{692CD1B3-C283-4C18-A693-4DACAD9CCFEB}"/>
              </a:ext>
            </a:extLst>
          </p:cNvPr>
          <p:cNvSpPr>
            <a:spLocks noGrp="1"/>
          </p:cNvSpPr>
          <p:nvPr>
            <p:ph idx="1"/>
          </p:nvPr>
        </p:nvSpPr>
        <p:spPr>
          <a:xfrm>
            <a:off x="838200" y="1285336"/>
            <a:ext cx="5257800" cy="489162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2">
            <a:extLst>
              <a:ext uri="{FF2B5EF4-FFF2-40B4-BE49-F238E27FC236}">
                <a16:creationId xmlns:a16="http://schemas.microsoft.com/office/drawing/2014/main" id="{2D4DDA58-530A-42D0-A3D9-A3B40B587272}"/>
              </a:ext>
            </a:extLst>
          </p:cNvPr>
          <p:cNvSpPr>
            <a:spLocks noGrp="1"/>
          </p:cNvSpPr>
          <p:nvPr>
            <p:ph type="pic" idx="11"/>
          </p:nvPr>
        </p:nvSpPr>
        <p:spPr>
          <a:xfrm>
            <a:off x="6273434" y="1279682"/>
            <a:ext cx="5080366"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Tree>
    <p:extLst>
      <p:ext uri="{BB962C8B-B14F-4D97-AF65-F5344CB8AC3E}">
        <p14:creationId xmlns:p14="http://schemas.microsoft.com/office/powerpoint/2010/main" val="28186733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2191999" cy="1257300"/>
          </a:xfrm>
          <a:noFill/>
          <a:ln>
            <a:noFill/>
          </a:ln>
        </p:spPr>
        <p:txBody>
          <a:bodyPr vert="horz" wrap="square" lIns="91440" tIns="137160" rIns="91440" bIns="0" numCol="1" anchor="t" anchorCtr="0" compatLnSpc="1">
            <a:prstTxWarp prst="textNoShape">
              <a:avLst/>
            </a:prstTxWarp>
          </a:bodyPr>
          <a:lstStyle>
            <a:lvl1pPr>
              <a:defRPr lang="en-US" dirty="0"/>
            </a:lvl1pPr>
          </a:lstStyle>
          <a:p>
            <a:pPr lvl="0" eaLnBrk="1" hangingPunct="1"/>
            <a:r>
              <a:rPr lang="en-US" dirty="0"/>
              <a:t>Click to edit Master title style</a:t>
            </a:r>
          </a:p>
        </p:txBody>
      </p:sp>
      <p:sp>
        <p:nvSpPr>
          <p:cNvPr id="3" name="Content Placeholder 2"/>
          <p:cNvSpPr>
            <a:spLocks noGrp="1"/>
          </p:cNvSpPr>
          <p:nvPr>
            <p:ph idx="1"/>
          </p:nvPr>
        </p:nvSpPr>
        <p:spPr>
          <a:noFill/>
          <a:ln>
            <a:noFill/>
          </a:ln>
        </p:spPr>
        <p:txBody>
          <a:bodyPr vert="horz" wrap="square" lIns="0" tIns="0" rIns="0" bIns="0" numCol="1" anchor="t" anchorCtr="0" compatLnSpc="1">
            <a:prstTxWarp prst="textNoShape">
              <a:avLst/>
            </a:prstTxWarp>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10" hasCustomPrompt="1"/>
          </p:nvPr>
        </p:nvSpPr>
        <p:spPr>
          <a:xfrm>
            <a:off x="0" y="6544069"/>
            <a:ext cx="12192000" cy="313932"/>
          </a:xfrm>
          <a:noFill/>
          <a:ln>
            <a:noFill/>
          </a:ln>
        </p:spPr>
        <p:txBody>
          <a:bodyPr vert="horz" wrap="square" lIns="91440" tIns="45720" rIns="91440" bIns="45720" numCol="1" rtlCol="0" anchor="b" anchorCtr="0" compatLnSpc="1">
            <a:prstTxWarp prst="textNoShape">
              <a:avLst/>
            </a:prstTxWarp>
            <a:spAutoFit/>
          </a:bodyPr>
          <a:lstStyle>
            <a:lvl1pPr marL="0" indent="0">
              <a:buNone/>
              <a:defRPr lang="en-US" sz="1600" b="1" dirty="0"/>
            </a:lvl1pPr>
          </a:lstStyle>
          <a:p>
            <a:pPr marL="233363" lvl="0" indent="-233363">
              <a:lnSpc>
                <a:spcPct val="90000"/>
              </a:lnSpc>
              <a:spcBef>
                <a:spcPts val="600"/>
              </a:spcBef>
            </a:pPr>
            <a:r>
              <a:rPr lang="en-US" dirty="0"/>
              <a:t>Click to edit Master text styles</a:t>
            </a:r>
          </a:p>
        </p:txBody>
      </p:sp>
      <p:pic>
        <p:nvPicPr>
          <p:cNvPr id="6" name="Picture 5">
            <a:extLst>
              <a:ext uri="{FF2B5EF4-FFF2-40B4-BE49-F238E27FC236}">
                <a16:creationId xmlns:a16="http://schemas.microsoft.com/office/drawing/2014/main" id="{7A6DF7C8-C97D-1544-80C3-50FE582C751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12188952" cy="106326"/>
          </a:xfrm>
          <a:prstGeom prst="rect">
            <a:avLst/>
          </a:prstGeom>
          <a:ln>
            <a:noFill/>
          </a:ln>
        </p:spPr>
      </p:pic>
    </p:spTree>
    <p:extLst>
      <p:ext uri="{BB962C8B-B14F-4D97-AF65-F5344CB8AC3E}">
        <p14:creationId xmlns:p14="http://schemas.microsoft.com/office/powerpoint/2010/main" val="4507868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2191999" cy="1257300"/>
          </a:xfrm>
          <a:noFill/>
          <a:ln>
            <a:noFill/>
          </a:ln>
        </p:spPr>
        <p:txBody>
          <a:bodyPr vert="horz" wrap="square" lIns="91440" tIns="137160" rIns="91440" bIns="0" numCol="1" anchor="t" anchorCtr="0" compatLnSpc="1">
            <a:prstTxWarp prst="textNoShape">
              <a:avLst/>
            </a:prstTxWarp>
          </a:bodyPr>
          <a:lstStyle>
            <a:lvl1pPr>
              <a:defRPr lang="en-US" dirty="0"/>
            </a:lvl1pPr>
          </a:lstStyle>
          <a:p>
            <a:pPr lvl="0" eaLnBrk="1" hangingPunct="1"/>
            <a:r>
              <a:rPr lang="en-US" dirty="0"/>
              <a:t>Click to edit Master title style</a:t>
            </a:r>
          </a:p>
        </p:txBody>
      </p:sp>
      <p:sp>
        <p:nvSpPr>
          <p:cNvPr id="3" name="Content Placeholder 2"/>
          <p:cNvSpPr>
            <a:spLocks noGrp="1"/>
          </p:cNvSpPr>
          <p:nvPr>
            <p:ph idx="1"/>
          </p:nvPr>
        </p:nvSpPr>
        <p:spPr>
          <a:noFill/>
          <a:ln>
            <a:noFill/>
          </a:ln>
        </p:spPr>
        <p:txBody>
          <a:bodyPr vert="horz" wrap="square" lIns="0" tIns="0" rIns="0" bIns="0" numCol="1" anchor="t" anchorCtr="0" compatLnSpc="1">
            <a:prstTxWarp prst="textNoShape">
              <a:avLst/>
            </a:prstTxWarp>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10" hasCustomPrompt="1"/>
          </p:nvPr>
        </p:nvSpPr>
        <p:spPr>
          <a:xfrm>
            <a:off x="0" y="6544069"/>
            <a:ext cx="12192000" cy="313932"/>
          </a:xfrm>
          <a:noFill/>
          <a:ln>
            <a:noFill/>
          </a:ln>
        </p:spPr>
        <p:txBody>
          <a:bodyPr vert="horz" wrap="square" lIns="91440" tIns="45720" rIns="91440" bIns="45720" numCol="1" rtlCol="0" anchor="b" anchorCtr="0" compatLnSpc="1">
            <a:prstTxWarp prst="textNoShape">
              <a:avLst/>
            </a:prstTxWarp>
            <a:spAutoFit/>
          </a:bodyPr>
          <a:lstStyle>
            <a:lvl1pPr marL="0" indent="0">
              <a:buNone/>
              <a:defRPr lang="en-US" sz="1600" b="1" dirty="0"/>
            </a:lvl1pPr>
          </a:lstStyle>
          <a:p>
            <a:pPr marL="233363" lvl="0" indent="-233363">
              <a:lnSpc>
                <a:spcPct val="90000"/>
              </a:lnSpc>
              <a:spcBef>
                <a:spcPts val="600"/>
              </a:spcBef>
            </a:pPr>
            <a:r>
              <a:rPr lang="en-US" dirty="0"/>
              <a:t>Click to edit Master text styles</a:t>
            </a:r>
          </a:p>
        </p:txBody>
      </p:sp>
      <p:pic>
        <p:nvPicPr>
          <p:cNvPr id="6" name="Picture 5">
            <a:extLst>
              <a:ext uri="{FF2B5EF4-FFF2-40B4-BE49-F238E27FC236}">
                <a16:creationId xmlns:a16="http://schemas.microsoft.com/office/drawing/2014/main" id="{7A6DF7C8-C97D-1544-80C3-50FE582C751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12188952" cy="106326"/>
          </a:xfrm>
          <a:prstGeom prst="rect">
            <a:avLst/>
          </a:prstGeom>
          <a:ln>
            <a:noFill/>
          </a:ln>
        </p:spPr>
      </p:pic>
    </p:spTree>
    <p:extLst>
      <p:ext uri="{BB962C8B-B14F-4D97-AF65-F5344CB8AC3E}">
        <p14:creationId xmlns:p14="http://schemas.microsoft.com/office/powerpoint/2010/main" val="11934433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5" name="Picture 3" descr="shutterstock_14178088.jpg"/>
          <p:cNvSpPr>
            <a:spLocks noChangeAspect="1"/>
          </p:cNvSpPr>
          <p:nvPr userDrawn="1"/>
        </p:nvSpPr>
        <p:spPr bwMode="auto">
          <a:xfrm>
            <a:off x="0" y="1"/>
            <a:ext cx="12192000" cy="12620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2489" dirty="0"/>
          </a:p>
        </p:txBody>
      </p:sp>
      <p:sp>
        <p:nvSpPr>
          <p:cNvPr id="8" name="Picture 4" descr="shutterstock_14178088.jpg"/>
          <p:cNvSpPr>
            <a:spLocks noChangeAspect="1"/>
          </p:cNvSpPr>
          <p:nvPr userDrawn="1"/>
        </p:nvSpPr>
        <p:spPr bwMode="auto">
          <a:xfrm flipH="1">
            <a:off x="0" y="0"/>
            <a:ext cx="12192000" cy="1168400"/>
          </a:xfrm>
          <a:prstGeom prst="rect">
            <a:avLst/>
          </a:prstGeom>
          <a:noFill/>
          <a:ln>
            <a:noFill/>
          </a:ln>
          <a:extLst>
            <a:ext uri="{909E8E84-426E-40dd-AFC4-6F175D3DCCD1}">
              <a14:hiddenFill xmlns:a14="http://schemas.microsoft.com/office/drawing/2010/main" xmlns="">
                <a:solidFill>
                  <a:srgbClr val="FFFFFF">
                    <a:alpha val="28000"/>
                  </a:srgbClr>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2489" dirty="0"/>
          </a:p>
        </p:txBody>
      </p:sp>
      <p:sp>
        <p:nvSpPr>
          <p:cNvPr id="2" name="Title 1"/>
          <p:cNvSpPr>
            <a:spLocks noGrp="1"/>
          </p:cNvSpPr>
          <p:nvPr>
            <p:ph type="title"/>
          </p:nvPr>
        </p:nvSpPr>
        <p:spPr>
          <a:xfrm>
            <a:off x="3" y="0"/>
            <a:ext cx="12191999" cy="1258300"/>
          </a:xfrm>
          <a:noFill/>
          <a:ln>
            <a:noFill/>
          </a:ln>
        </p:spPr>
        <p:txBody>
          <a:bodyPr vert="horz" wrap="square" lIns="91440" tIns="137160" rIns="91440" bIns="0" numCol="1" anchor="t" anchorCtr="0" compatLnSpc="1">
            <a:prstTxWarp prst="textNoShape">
              <a:avLst/>
            </a:prstTxWarp>
          </a:bodyPr>
          <a:lstStyle>
            <a:lvl1pPr>
              <a:defRPr lang="en-US" dirty="0"/>
            </a:lvl1pPr>
          </a:lstStyle>
          <a:p>
            <a:pPr lvl="0" eaLnBrk="1" hangingPunct="1"/>
            <a:r>
              <a:rPr lang="en-US" dirty="0"/>
              <a:t>Click to edit Master title style</a:t>
            </a:r>
          </a:p>
        </p:txBody>
      </p:sp>
      <p:sp>
        <p:nvSpPr>
          <p:cNvPr id="7" name="Text Placeholder 4"/>
          <p:cNvSpPr>
            <a:spLocks noGrp="1"/>
          </p:cNvSpPr>
          <p:nvPr>
            <p:ph type="body" sz="quarter" idx="10" hasCustomPrompt="1"/>
          </p:nvPr>
        </p:nvSpPr>
        <p:spPr>
          <a:xfrm>
            <a:off x="0" y="6544069"/>
            <a:ext cx="12192000" cy="313932"/>
          </a:xfrm>
          <a:noFill/>
          <a:ln>
            <a:noFill/>
          </a:ln>
        </p:spPr>
        <p:txBody>
          <a:bodyPr vert="horz" wrap="square" lIns="91440" tIns="45720" rIns="91440" bIns="45720" numCol="1" rtlCol="0" anchor="b" anchorCtr="0" compatLnSpc="1">
            <a:prstTxWarp prst="textNoShape">
              <a:avLst/>
            </a:prstTxWarp>
            <a:spAutoFit/>
          </a:bodyPr>
          <a:lstStyle>
            <a:lvl1pPr marL="0" indent="0">
              <a:buNone/>
              <a:defRPr lang="en-US" sz="1600" b="1" dirty="0"/>
            </a:lvl1pPr>
          </a:lstStyle>
          <a:p>
            <a:pPr marL="233363" lvl="0" indent="-233363">
              <a:lnSpc>
                <a:spcPct val="90000"/>
              </a:lnSpc>
              <a:spcBef>
                <a:spcPts val="600"/>
              </a:spcBef>
            </a:pPr>
            <a:r>
              <a:rPr lang="en-US" dirty="0"/>
              <a:t>Click to edit Master text styles</a:t>
            </a:r>
          </a:p>
        </p:txBody>
      </p:sp>
      <p:pic>
        <p:nvPicPr>
          <p:cNvPr id="10" name="Picture 9">
            <a:extLst>
              <a:ext uri="{FF2B5EF4-FFF2-40B4-BE49-F238E27FC236}">
                <a16:creationId xmlns:a16="http://schemas.microsoft.com/office/drawing/2014/main" id="{B1332B31-7631-BA4C-9DB2-AE49F7DE6B03}"/>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12188952" cy="106326"/>
          </a:xfrm>
          <a:prstGeom prst="rect">
            <a:avLst/>
          </a:prstGeom>
          <a:ln>
            <a:noFill/>
          </a:ln>
        </p:spPr>
      </p:pic>
    </p:spTree>
    <p:extLst>
      <p:ext uri="{BB962C8B-B14F-4D97-AF65-F5344CB8AC3E}">
        <p14:creationId xmlns:p14="http://schemas.microsoft.com/office/powerpoint/2010/main" val="3701031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ctr">
            <a:normAutofit/>
          </a:bodyPr>
          <a:lstStyle>
            <a:lvl1pPr algn="ctr">
              <a:defRPr sz="40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lgn="ctr">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7" name="Picture 6">
            <a:extLst>
              <a:ext uri="{FF2B5EF4-FFF2-40B4-BE49-F238E27FC236}">
                <a16:creationId xmlns:a16="http://schemas.microsoft.com/office/drawing/2014/main" id="{1FF9F2CB-EA79-4C5E-9229-EA26FA6FBE24}"/>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35EC796F-F356-478A-891A-18D91809F85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cxnSp>
        <p:nvCxnSpPr>
          <p:cNvPr id="3" name="Straight Connector 2">
            <a:extLst>
              <a:ext uri="{FF2B5EF4-FFF2-40B4-BE49-F238E27FC236}">
                <a16:creationId xmlns:a16="http://schemas.microsoft.com/office/drawing/2014/main" id="{6A31A216-24B2-8A10-25E2-A953D670501F}"/>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E86DFA9A-EE95-446E-B56B-E824F73938F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5" name="Picture 4">
            <a:extLst>
              <a:ext uri="{FF2B5EF4-FFF2-40B4-BE49-F238E27FC236}">
                <a16:creationId xmlns:a16="http://schemas.microsoft.com/office/drawing/2014/main" id="{D045C050-60EC-DDD4-B103-064F5F39C3E1}"/>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10448107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Cím és tartalo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E2E6D2E8-BE5C-488F-895E-260689F1A34F}"/>
              </a:ext>
            </a:extLst>
          </p:cNvPr>
          <p:cNvSpPr>
            <a:spLocks noGrp="1"/>
          </p:cNvSpPr>
          <p:nvPr>
            <p:ph type="title"/>
          </p:nvPr>
        </p:nvSpPr>
        <p:spPr/>
        <p:txBody>
          <a:bodyPr/>
          <a:lstStyle/>
          <a:p>
            <a:r>
              <a:rPr lang="hu-HU" dirty="0"/>
              <a:t>Mintacím szerkesztése</a:t>
            </a:r>
          </a:p>
        </p:txBody>
      </p:sp>
      <p:sp>
        <p:nvSpPr>
          <p:cNvPr id="3" name="Tartalom helye 2">
            <a:extLst>
              <a:ext uri="{FF2B5EF4-FFF2-40B4-BE49-F238E27FC236}">
                <a16:creationId xmlns:a16="http://schemas.microsoft.com/office/drawing/2014/main" id="{7C3864C8-0308-483C-8D75-6F9C32CDFBCA}"/>
              </a:ext>
            </a:extLst>
          </p:cNvPr>
          <p:cNvSpPr>
            <a:spLocks noGrp="1"/>
          </p:cNvSpPr>
          <p:nvPr>
            <p:ph idx="1"/>
          </p:nvPr>
        </p:nvSpPr>
        <p:spPr/>
        <p:txBody>
          <a:body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8" name="Text Placeholder 7">
            <a:extLst>
              <a:ext uri="{FF2B5EF4-FFF2-40B4-BE49-F238E27FC236}">
                <a16:creationId xmlns:a16="http://schemas.microsoft.com/office/drawing/2014/main" id="{C4116683-681D-436D-9164-7AFC47CB20B2}"/>
              </a:ext>
            </a:extLst>
          </p:cNvPr>
          <p:cNvSpPr>
            <a:spLocks noGrp="1"/>
          </p:cNvSpPr>
          <p:nvPr>
            <p:ph type="body" sz="quarter" idx="10" hasCustomPrompt="1"/>
          </p:nvPr>
        </p:nvSpPr>
        <p:spPr>
          <a:xfrm>
            <a:off x="479425" y="6559601"/>
            <a:ext cx="577081" cy="152349"/>
          </a:xfrm>
        </p:spPr>
        <p:txBody>
          <a:bodyPr wrap="none" lIns="0" tIns="0" rIns="0" bIns="0" anchor="b">
            <a:spAutoFit/>
          </a:bodyPr>
          <a:lstStyle>
            <a:lvl1pPr marL="0" indent="0">
              <a:spcBef>
                <a:spcPts val="200"/>
              </a:spcBef>
              <a:buNone/>
              <a:defRPr sz="1100"/>
            </a:lvl1pPr>
          </a:lstStyle>
          <a:p>
            <a:pPr lvl="0"/>
            <a:r>
              <a:rPr lang="en-US" dirty="0"/>
              <a:t>Footnotes</a:t>
            </a:r>
            <a:endParaRPr lang="en-GB" dirty="0"/>
          </a:p>
        </p:txBody>
      </p:sp>
    </p:spTree>
    <p:extLst>
      <p:ext uri="{BB962C8B-B14F-4D97-AF65-F5344CB8AC3E}">
        <p14:creationId xmlns:p14="http://schemas.microsoft.com/office/powerpoint/2010/main" val="37169584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Top Bar">
    <p:spTree>
      <p:nvGrpSpPr>
        <p:cNvPr id="1" name=""/>
        <p:cNvGrpSpPr/>
        <p:nvPr/>
      </p:nvGrpSpPr>
      <p:grpSpPr>
        <a:xfrm>
          <a:off x="0" y="0"/>
          <a:ext cx="0" cy="0"/>
          <a:chOff x="0" y="0"/>
          <a:chExt cx="0" cy="0"/>
        </a:xfrm>
      </p:grpSpPr>
      <p:sp>
        <p:nvSpPr>
          <p:cNvPr id="5" name="Picture 3" descr="shutterstock_14178088.jpg"/>
          <p:cNvSpPr>
            <a:spLocks noChangeAspect="1"/>
          </p:cNvSpPr>
          <p:nvPr userDrawn="1"/>
        </p:nvSpPr>
        <p:spPr bwMode="auto">
          <a:xfrm>
            <a:off x="0" y="1"/>
            <a:ext cx="12192000" cy="12620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2489" dirty="0"/>
          </a:p>
        </p:txBody>
      </p:sp>
      <p:sp>
        <p:nvSpPr>
          <p:cNvPr id="8" name="Picture 4" descr="shutterstock_14178088.jpg"/>
          <p:cNvSpPr>
            <a:spLocks noChangeAspect="1"/>
          </p:cNvSpPr>
          <p:nvPr userDrawn="1"/>
        </p:nvSpPr>
        <p:spPr bwMode="auto">
          <a:xfrm flipH="1">
            <a:off x="0" y="0"/>
            <a:ext cx="12192000" cy="1168400"/>
          </a:xfrm>
          <a:prstGeom prst="rect">
            <a:avLst/>
          </a:prstGeom>
          <a:noFill/>
          <a:ln>
            <a:noFill/>
          </a:ln>
          <a:extLst>
            <a:ext uri="{909E8E84-426E-40dd-AFC4-6F175D3DCCD1}">
              <a14:hiddenFill xmlns:a14="http://schemas.microsoft.com/office/drawing/2010/main" xmlns="">
                <a:solidFill>
                  <a:srgbClr val="FFFFFF">
                    <a:alpha val="28000"/>
                  </a:srgbClr>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2489" dirty="0"/>
          </a:p>
        </p:txBody>
      </p:sp>
      <p:sp>
        <p:nvSpPr>
          <p:cNvPr id="7" name="Text Placeholder 4"/>
          <p:cNvSpPr>
            <a:spLocks noGrp="1"/>
          </p:cNvSpPr>
          <p:nvPr>
            <p:ph type="body" sz="quarter" idx="10" hasCustomPrompt="1"/>
          </p:nvPr>
        </p:nvSpPr>
        <p:spPr>
          <a:xfrm>
            <a:off x="0" y="6544069"/>
            <a:ext cx="12192000" cy="313932"/>
          </a:xfrm>
          <a:noFill/>
          <a:ln>
            <a:noFill/>
          </a:ln>
        </p:spPr>
        <p:txBody>
          <a:bodyPr vert="horz" wrap="square" lIns="91440" tIns="45720" rIns="91440" bIns="45720" numCol="1" rtlCol="0" anchor="b" anchorCtr="0" compatLnSpc="1">
            <a:prstTxWarp prst="textNoShape">
              <a:avLst/>
            </a:prstTxWarp>
            <a:spAutoFit/>
          </a:bodyPr>
          <a:lstStyle>
            <a:lvl1pPr marL="0" indent="0">
              <a:buNone/>
              <a:defRPr lang="en-US" sz="1600" b="1" dirty="0"/>
            </a:lvl1pPr>
          </a:lstStyle>
          <a:p>
            <a:pPr marL="233363" lvl="0" indent="-233363">
              <a:lnSpc>
                <a:spcPct val="90000"/>
              </a:lnSpc>
              <a:spcBef>
                <a:spcPts val="600"/>
              </a:spcBef>
            </a:pPr>
            <a:r>
              <a:rPr lang="en-US" dirty="0"/>
              <a:t>Click to edit Master text styles</a:t>
            </a:r>
          </a:p>
        </p:txBody>
      </p:sp>
      <p:pic>
        <p:nvPicPr>
          <p:cNvPr id="9" name="Picture 8">
            <a:extLst>
              <a:ext uri="{FF2B5EF4-FFF2-40B4-BE49-F238E27FC236}">
                <a16:creationId xmlns:a16="http://schemas.microsoft.com/office/drawing/2014/main" id="{219FDE5A-2312-D540-9CE5-B68B9BE37E32}"/>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12188952" cy="106326"/>
          </a:xfrm>
          <a:prstGeom prst="rect">
            <a:avLst/>
          </a:prstGeom>
          <a:ln>
            <a:noFill/>
          </a:ln>
        </p:spPr>
      </p:pic>
    </p:spTree>
    <p:extLst>
      <p:ext uri="{BB962C8B-B14F-4D97-AF65-F5344CB8AC3E}">
        <p14:creationId xmlns:p14="http://schemas.microsoft.com/office/powerpoint/2010/main" val="910735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cSld name="Generic Title Slide Layou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2"/>
            <a:ext cx="12191999" cy="3312370"/>
          </a:xfrm>
        </p:spPr>
        <p:txBody>
          <a:bodyPr tIns="0" bIns="73152" anchor="ctr" anchorCtr="0"/>
          <a:lstStyle>
            <a:lvl1pPr algn="ctr">
              <a:lnSpc>
                <a:spcPct val="95000"/>
              </a:lnSpc>
              <a:defRPr sz="4800">
                <a:solidFill>
                  <a:schemeClr val="accent1"/>
                </a:solidFill>
              </a:defRPr>
            </a:lvl1pPr>
          </a:lstStyle>
          <a:p>
            <a:r>
              <a:rPr lang="en-US" dirty="0"/>
              <a:t>Click to edit Master Title </a:t>
            </a:r>
          </a:p>
        </p:txBody>
      </p:sp>
      <p:sp>
        <p:nvSpPr>
          <p:cNvPr id="3" name="Subtitle 2"/>
          <p:cNvSpPr>
            <a:spLocks noGrp="1"/>
          </p:cNvSpPr>
          <p:nvPr>
            <p:ph type="subTitle" idx="1"/>
          </p:nvPr>
        </p:nvSpPr>
        <p:spPr>
          <a:xfrm>
            <a:off x="0" y="3412957"/>
            <a:ext cx="12192001" cy="1715274"/>
          </a:xfrm>
        </p:spPr>
        <p:txBody>
          <a:bodyPr anchor="ctr" anchorCtr="0"/>
          <a:lstStyle>
            <a:lvl1pPr marL="0" indent="0" algn="ctr">
              <a:buNone/>
              <a:defRPr sz="2400" b="0">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8281723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9750369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550039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9551255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948075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78700203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34140531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852690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ABB2845A-FE0D-4248-9631-7DC48D0A2919}"/>
              </a:ext>
            </a:extLst>
          </p:cNvPr>
          <p:cNvSpPr>
            <a:spLocks noGrp="1"/>
          </p:cNvSpPr>
          <p:nvPr>
            <p:ph idx="1"/>
          </p:nvPr>
        </p:nvSpPr>
        <p:spPr>
          <a:xfrm>
            <a:off x="838200" y="1285336"/>
            <a:ext cx="105156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
            <a:extLst>
              <a:ext uri="{FF2B5EF4-FFF2-40B4-BE49-F238E27FC236}">
                <a16:creationId xmlns:a16="http://schemas.microsoft.com/office/drawing/2014/main" id="{78B0C919-FF28-42EE-A4DF-11CA0D523EAD}"/>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25AFDC72-9DA5-4DD9-88B4-F37DFF4DB492}"/>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31946982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8425653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67847880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67475235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720157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838200" y="1285335"/>
            <a:ext cx="5181600" cy="48916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6172200" y="1285335"/>
            <a:ext cx="5181600" cy="48916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a:extLst>
              <a:ext uri="{FF2B5EF4-FFF2-40B4-BE49-F238E27FC236}">
                <a16:creationId xmlns:a16="http://schemas.microsoft.com/office/drawing/2014/main" id="{A0B7BC85-F755-4A96-AA38-4AA14AE96193}"/>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D9C0F7D2-D936-4BA8-B82F-8A02FEEA9309}"/>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4217296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839788" y="1285337"/>
            <a:ext cx="5157787"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839788" y="1871932"/>
            <a:ext cx="5157787" cy="431773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6172200" y="1285336"/>
            <a:ext cx="5183188"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6172200" y="1871932"/>
            <a:ext cx="5183188" cy="431773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69037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Comparison">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
        <p:nvSpPr>
          <p:cNvPr id="10" name="Text Placeholder 2">
            <a:extLst>
              <a:ext uri="{FF2B5EF4-FFF2-40B4-BE49-F238E27FC236}">
                <a16:creationId xmlns:a16="http://schemas.microsoft.com/office/drawing/2014/main" id="{692CD1B3-C283-4C18-A693-4DACAD9CCFEB}"/>
              </a:ext>
            </a:extLst>
          </p:cNvPr>
          <p:cNvSpPr>
            <a:spLocks noGrp="1"/>
          </p:cNvSpPr>
          <p:nvPr>
            <p:ph idx="1"/>
          </p:nvPr>
        </p:nvSpPr>
        <p:spPr>
          <a:xfrm>
            <a:off x="838200" y="1285336"/>
            <a:ext cx="52578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2">
            <a:extLst>
              <a:ext uri="{FF2B5EF4-FFF2-40B4-BE49-F238E27FC236}">
                <a16:creationId xmlns:a16="http://schemas.microsoft.com/office/drawing/2014/main" id="{2D4DDA58-530A-42D0-A3D9-A3B40B587272}"/>
              </a:ext>
            </a:extLst>
          </p:cNvPr>
          <p:cNvSpPr>
            <a:spLocks noGrp="1"/>
          </p:cNvSpPr>
          <p:nvPr>
            <p:ph type="pic" idx="11"/>
          </p:nvPr>
        </p:nvSpPr>
        <p:spPr>
          <a:xfrm>
            <a:off x="6273434" y="1279682"/>
            <a:ext cx="5080366"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4185827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nchor="b"/>
          <a:lstStyle/>
          <a:p>
            <a:r>
              <a:rPr lang="en-US"/>
              <a:t>Click to edit Master title style</a:t>
            </a:r>
          </a:p>
        </p:txBody>
      </p:sp>
      <p:sp>
        <p:nvSpPr>
          <p:cNvPr id="4" name="Footer Placeholder 4">
            <a:extLst>
              <a:ext uri="{FF2B5EF4-FFF2-40B4-BE49-F238E27FC236}">
                <a16:creationId xmlns:a16="http://schemas.microsoft.com/office/drawing/2014/main" id="{431146AF-8FF0-4747-B739-33F15879AD10}"/>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1093853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9F3AEDD-038B-47AD-8D4C-6656F698AC5C}"/>
              </a:ext>
            </a:extLst>
          </p:cNvPr>
          <p:cNvSpPr/>
          <p:nvPr/>
        </p:nvSpPr>
        <p:spPr>
          <a:xfrm>
            <a:off x="9941169" y="6116638"/>
            <a:ext cx="2250832" cy="7413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4">
            <a:extLst>
              <a:ext uri="{FF2B5EF4-FFF2-40B4-BE49-F238E27FC236}">
                <a16:creationId xmlns:a16="http://schemas.microsoft.com/office/drawing/2014/main" id="{0EEDB8C5-C704-4A0E-BB80-8B93D9EC2FD5}"/>
              </a:ext>
            </a:extLst>
          </p:cNvPr>
          <p:cNvSpPr>
            <a:spLocks noGrp="1"/>
          </p:cNvSpPr>
          <p:nvPr>
            <p:ph type="ftr" sz="quarter" idx="3"/>
          </p:nvPr>
        </p:nvSpPr>
        <p:spPr>
          <a:xfrm>
            <a:off x="838200" y="6356350"/>
            <a:ext cx="1051052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
        <p:nvSpPr>
          <p:cNvPr id="2" name="Rectangle 1">
            <a:extLst>
              <a:ext uri="{FF2B5EF4-FFF2-40B4-BE49-F238E27FC236}">
                <a16:creationId xmlns:a16="http://schemas.microsoft.com/office/drawing/2014/main" id="{BD74F4CE-395A-4073-FF24-4366DF594CB2}"/>
              </a:ext>
            </a:extLst>
          </p:cNvPr>
          <p:cNvSpPr/>
          <p:nvPr userDrawn="1"/>
        </p:nvSpPr>
        <p:spPr>
          <a:xfrm>
            <a:off x="9941169" y="6116638"/>
            <a:ext cx="2250832" cy="7413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9307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B18091B2-691E-4F50-A189-2D612314C110}"/>
              </a:ext>
            </a:extLst>
          </p:cNvPr>
          <p:cNvSpPr>
            <a:spLocks noGrp="1"/>
          </p:cNvSpPr>
          <p:nvPr>
            <p:ph type="ftr" sz="quarter" idx="3"/>
          </p:nvPr>
        </p:nvSpPr>
        <p:spPr>
          <a:xfrm>
            <a:off x="838199" y="6356350"/>
            <a:ext cx="9037321" cy="365125"/>
          </a:xfrm>
          <a:prstGeom prst="rect">
            <a:avLst/>
          </a:prstGeom>
        </p:spPr>
        <p:txBody>
          <a:bodyPr vert="horz" lIns="91440" tIns="45720" rIns="91440" bIns="45720" rtlCol="0" anchor="b"/>
          <a:lstStyle>
            <a:lvl1pPr algn="l">
              <a:defRPr sz="12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2536128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2.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838200" y="1285336"/>
            <a:ext cx="105156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10" name="Left Border">
            <a:extLst>
              <a:ext uri="{FF2B5EF4-FFF2-40B4-BE49-F238E27FC236}">
                <a16:creationId xmlns:a16="http://schemas.microsoft.com/office/drawing/2014/main" id="{77253CFD-18C2-49F0-A0AE-99A68668CF03}"/>
              </a:ext>
            </a:extLst>
          </p:cNvPr>
          <p:cNvPicPr>
            <a:picLocks noChangeAspect="1"/>
          </p:cNvPicPr>
          <p:nvPr/>
        </p:nvPicPr>
        <p:blipFill>
          <a:blip r:embed="rId24" cstate="screen">
            <a:extLst>
              <a:ext uri="{28A0092B-C50C-407E-A947-70E740481C1C}">
                <a14:useLocalDpi xmlns:a14="http://schemas.microsoft.com/office/drawing/2010/main"/>
              </a:ext>
            </a:extLst>
          </a:blip>
          <a:stretch>
            <a:fillRect/>
          </a:stretch>
        </p:blipFill>
        <p:spPr>
          <a:xfrm>
            <a:off x="0" y="0"/>
            <a:ext cx="411480" cy="6858000"/>
          </a:xfrm>
          <a:prstGeom prst="rect">
            <a:avLst/>
          </a:prstGeom>
        </p:spPr>
      </p:pic>
      <p:pic>
        <p:nvPicPr>
          <p:cNvPr id="4" name="Left Border">
            <a:extLst>
              <a:ext uri="{FF2B5EF4-FFF2-40B4-BE49-F238E27FC236}">
                <a16:creationId xmlns:a16="http://schemas.microsoft.com/office/drawing/2014/main" id="{4B5F180D-EC3E-D0D7-577C-1F7E1A7766F1}"/>
              </a:ext>
            </a:extLst>
          </p:cNvPr>
          <p:cNvPicPr>
            <a:picLocks noChangeAspect="1"/>
          </p:cNvPicPr>
          <p:nvPr userDrawn="1"/>
        </p:nvPicPr>
        <p:blipFill>
          <a:blip r:embed="rId24" cstate="screen">
            <a:extLst>
              <a:ext uri="{28A0092B-C50C-407E-A947-70E740481C1C}">
                <a14:useLocalDpi xmlns:a14="http://schemas.microsoft.com/office/drawing/2010/main"/>
              </a:ext>
            </a:extLst>
          </a:blip>
          <a:stretch>
            <a:fillRect/>
          </a:stretch>
        </p:blipFill>
        <p:spPr>
          <a:xfrm>
            <a:off x="0" y="0"/>
            <a:ext cx="411480" cy="6858000"/>
          </a:xfrm>
          <a:prstGeom prst="rect">
            <a:avLst/>
          </a:prstGeom>
        </p:spPr>
      </p:pic>
    </p:spTree>
    <p:extLst>
      <p:ext uri="{BB962C8B-B14F-4D97-AF65-F5344CB8AC3E}">
        <p14:creationId xmlns:p14="http://schemas.microsoft.com/office/powerpoint/2010/main" val="2131706207"/>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49" r:id="rId11"/>
    <p:sldLayoutId id="2147483665" r:id="rId12"/>
    <p:sldLayoutId id="2147483650" r:id="rId13"/>
    <p:sldLayoutId id="2147483652" r:id="rId14"/>
    <p:sldLayoutId id="2147483653" r:id="rId15"/>
    <p:sldLayoutId id="2147483663" r:id="rId16"/>
    <p:sldLayoutId id="2147483677" r:id="rId17"/>
    <p:sldLayoutId id="2147483678" r:id="rId18"/>
    <p:sldLayoutId id="2147483679" r:id="rId19"/>
    <p:sldLayoutId id="2147483681" r:id="rId20"/>
    <p:sldLayoutId id="2147483682" r:id="rId21"/>
    <p:sldLayoutId id="2147483683" r:id="rId22"/>
  </p:sldLayoutIdLst>
  <p:hf sldNum="0" hdr="0" ftr="0" dt="0"/>
  <p:txStyles>
    <p:titleStyle>
      <a:lvl1pPr algn="l" defTabSz="914400" rtl="0" eaLnBrk="1" latinLnBrk="0" hangingPunct="1">
        <a:lnSpc>
          <a:spcPct val="90000"/>
        </a:lnSpc>
        <a:spcBef>
          <a:spcPct val="0"/>
        </a:spcBef>
        <a:buNone/>
        <a:defRPr sz="3600" b="1" i="0" kern="1200">
          <a:solidFill>
            <a:schemeClr val="accent1"/>
          </a:solidFill>
          <a:latin typeface="+mj-lt"/>
          <a:ea typeface="+mj-ea"/>
          <a:cs typeface="Calibri" panose="020F0502020204030204" pitchFamily="34" charset="0"/>
        </a:defRPr>
      </a:lvl1pPr>
    </p:titleStyle>
    <p:bodyStyle>
      <a:lvl1pPr marL="228600" indent="-228600" algn="l" defTabSz="914400" rtl="0" eaLnBrk="1" latinLnBrk="0" hangingPunct="1">
        <a:lnSpc>
          <a:spcPct val="100000"/>
        </a:lnSpc>
        <a:spcBef>
          <a:spcPts val="1000"/>
        </a:spcBef>
        <a:buClr>
          <a:schemeClr val="tx1"/>
        </a:buClr>
        <a:buFont typeface="Arial" panose="020B0604020202020204" pitchFamily="34" charset="0"/>
        <a:buChar char="•"/>
        <a:defRPr sz="2800" kern="1200">
          <a:solidFill>
            <a:schemeClr val="bg2">
              <a:lumMod val="25000"/>
            </a:schemeClr>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100000"/>
        </a:lnSpc>
        <a:spcBef>
          <a:spcPts val="500"/>
        </a:spcBef>
        <a:buClr>
          <a:schemeClr val="accent1"/>
        </a:buClr>
        <a:buFont typeface="Arial" panose="020B0604020202020204" pitchFamily="34" charset="0"/>
        <a:buChar char="•"/>
        <a:defRPr sz="2400" kern="1200">
          <a:solidFill>
            <a:schemeClr val="bg2">
              <a:lumMod val="25000"/>
            </a:schemeClr>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000" kern="1200">
          <a:solidFill>
            <a:schemeClr val="bg2">
              <a:lumMod val="25000"/>
            </a:schemeClr>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bg2">
              <a:lumMod val="25000"/>
            </a:schemeClr>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bg2">
              <a:lumMod val="25000"/>
            </a:schemeClr>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3/29/2024</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407716018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6.png"/><Relationship Id="rId7" Type="http://schemas.openxmlformats.org/officeDocument/2006/relationships/hyperlink" Target="http://www.mededonthego.com/" TargetMode="External"/><Relationship Id="rId2" Type="http://schemas.openxmlformats.org/officeDocument/2006/relationships/notesSlide" Target="../notesSlides/notesSlide7.xml"/><Relationship Id="rId1" Type="http://schemas.openxmlformats.org/officeDocument/2006/relationships/slideLayout" Target="../slideLayouts/slideLayout29.xml"/><Relationship Id="rId6" Type="http://schemas.openxmlformats.org/officeDocument/2006/relationships/image" Target="../media/image19.svg"/><Relationship Id="rId5" Type="http://schemas.openxmlformats.org/officeDocument/2006/relationships/image" Target="../media/image18.png"/><Relationship Id="rId10" Type="http://schemas.openxmlformats.org/officeDocument/2006/relationships/image" Target="../media/image21.svg"/><Relationship Id="rId4" Type="http://schemas.openxmlformats.org/officeDocument/2006/relationships/image" Target="../media/image17.svg"/><Relationship Id="rId9" Type="http://schemas.openxmlformats.org/officeDocument/2006/relationships/image" Target="../media/image20.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https://www.mededonthego.com/Video/program/1144" TargetMode="External"/><Relationship Id="rId7" Type="http://schemas.openxmlformats.org/officeDocument/2006/relationships/image" Target="../media/image7.svg"/><Relationship Id="rId2" Type="http://schemas.openxmlformats.org/officeDocument/2006/relationships/notesSlide" Target="../notesSlides/notesSlide1.xml"/><Relationship Id="rId1" Type="http://schemas.openxmlformats.org/officeDocument/2006/relationships/slideLayout" Target="../slideLayouts/slideLayout29.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hyperlink" Target="mailto:support@MedEdOTG.com" TargetMode="External"/><Relationship Id="rId10" Type="http://schemas.openxmlformats.org/officeDocument/2006/relationships/image" Target="../media/image10.png"/><Relationship Id="rId4" Type="http://schemas.openxmlformats.org/officeDocument/2006/relationships/hyperlink" Target="http://www.mededonthego.com/" TargetMode="External"/><Relationship Id="rId9" Type="http://schemas.openxmlformats.org/officeDocument/2006/relationships/image" Target="../media/image9.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F910E2D-CDBD-615E-4633-3E1B4C034752}"/>
              </a:ext>
            </a:extLst>
          </p:cNvPr>
          <p:cNvSpPr>
            <a:spLocks noGrp="1"/>
          </p:cNvSpPr>
          <p:nvPr>
            <p:ph type="title"/>
          </p:nvPr>
        </p:nvSpPr>
        <p:spPr>
          <a:xfrm>
            <a:off x="831850" y="1101482"/>
            <a:ext cx="10515600" cy="2825748"/>
          </a:xfrm>
        </p:spPr>
        <p:txBody>
          <a:bodyPr/>
          <a:lstStyle/>
          <a:p>
            <a:r>
              <a:rPr lang="en-US" dirty="0"/>
              <a:t>What Is the Acute and Post </a:t>
            </a:r>
            <a:br>
              <a:rPr lang="en-US" dirty="0"/>
            </a:br>
            <a:r>
              <a:rPr lang="en-US" dirty="0"/>
              <a:t>Acute Risk of VTE in </a:t>
            </a:r>
            <a:br>
              <a:rPr lang="en-US" dirty="0"/>
            </a:br>
            <a:r>
              <a:rPr lang="en-US" dirty="0"/>
              <a:t>Acute Medically Ill Patients?</a:t>
            </a:r>
            <a:endParaRPr lang="en-US"/>
          </a:p>
        </p:txBody>
      </p:sp>
      <p:sp>
        <p:nvSpPr>
          <p:cNvPr id="6" name="Text Placeholder 5">
            <a:extLst>
              <a:ext uri="{FF2B5EF4-FFF2-40B4-BE49-F238E27FC236}">
                <a16:creationId xmlns:a16="http://schemas.microsoft.com/office/drawing/2014/main" id="{2561855E-4F50-E060-1589-F103DCA2D022}"/>
              </a:ext>
            </a:extLst>
          </p:cNvPr>
          <p:cNvSpPr>
            <a:spLocks noGrp="1"/>
          </p:cNvSpPr>
          <p:nvPr>
            <p:ph type="body" idx="1"/>
          </p:nvPr>
        </p:nvSpPr>
        <p:spPr>
          <a:xfrm>
            <a:off x="831850" y="4115996"/>
            <a:ext cx="10515600" cy="1766887"/>
          </a:xfrm>
        </p:spPr>
        <p:txBody>
          <a:bodyPr>
            <a:noAutofit/>
          </a:bodyPr>
          <a:lstStyle/>
          <a:p>
            <a:r>
              <a:rPr lang="en-US" sz="1100" dirty="0">
                <a:latin typeface="+mn-lt"/>
              </a:rPr>
              <a:t>Alex C. Spyropoulos MD, FACP, FCCP, FRCPC</a:t>
            </a:r>
          </a:p>
          <a:p>
            <a:r>
              <a:rPr lang="en-US" sz="1100" dirty="0">
                <a:latin typeface="+mn-lt"/>
              </a:rPr>
              <a:t>Professor of Medicine</a:t>
            </a:r>
          </a:p>
          <a:p>
            <a:r>
              <a:rPr lang="en-US" sz="1100" dirty="0">
                <a:latin typeface="+mn-lt"/>
              </a:rPr>
              <a:t>The Donald and Barbara </a:t>
            </a:r>
            <a:r>
              <a:rPr lang="en-US" sz="1100" dirty="0" err="1">
                <a:latin typeface="+mn-lt"/>
              </a:rPr>
              <a:t>Zucker</a:t>
            </a:r>
            <a:r>
              <a:rPr lang="en-US" sz="1100" dirty="0">
                <a:latin typeface="+mn-lt"/>
              </a:rPr>
              <a:t> School of Medicine at Hofstra/</a:t>
            </a:r>
            <a:r>
              <a:rPr lang="en-US" sz="1100" dirty="0" err="1">
                <a:latin typeface="+mn-lt"/>
              </a:rPr>
              <a:t>Northwell</a:t>
            </a:r>
            <a:r>
              <a:rPr lang="en-US" sz="1100" dirty="0">
                <a:latin typeface="+mn-lt"/>
              </a:rPr>
              <a:t> </a:t>
            </a:r>
          </a:p>
          <a:p>
            <a:r>
              <a:rPr lang="en-US" sz="1100" dirty="0">
                <a:latin typeface="+mn-lt"/>
              </a:rPr>
              <a:t>Professor – The Institute of Health Systems Science</a:t>
            </a:r>
          </a:p>
          <a:p>
            <a:r>
              <a:rPr lang="en-US" sz="1100" dirty="0">
                <a:latin typeface="+mn-lt"/>
              </a:rPr>
              <a:t>The Feinstein Institutes for Medical Research</a:t>
            </a:r>
          </a:p>
          <a:p>
            <a:r>
              <a:rPr lang="en-US" sz="1100" dirty="0">
                <a:latin typeface="+mn-lt"/>
              </a:rPr>
              <a:t>System Director – Anticoagulation and Clinical Thrombosis Service</a:t>
            </a:r>
          </a:p>
          <a:p>
            <a:r>
              <a:rPr lang="en-US" sz="1100" dirty="0" err="1">
                <a:latin typeface="+mn-lt"/>
              </a:rPr>
              <a:t>Northwell</a:t>
            </a:r>
            <a:r>
              <a:rPr lang="en-US" sz="1100" dirty="0">
                <a:latin typeface="+mn-lt"/>
              </a:rPr>
              <a:t> Health System at Lenox Hill Hospital</a:t>
            </a:r>
          </a:p>
          <a:p>
            <a:r>
              <a:rPr lang="en-US" sz="1100" dirty="0">
                <a:latin typeface="+mn-lt"/>
              </a:rPr>
              <a:t>New York, NY </a:t>
            </a:r>
          </a:p>
          <a:p>
            <a:endParaRPr lang="en-US" sz="1100">
              <a:latin typeface="+mn-lt"/>
            </a:endParaRPr>
          </a:p>
        </p:txBody>
      </p:sp>
      <p:pic>
        <p:nvPicPr>
          <p:cNvPr id="9" name="Picture 1">
            <a:extLst>
              <a:ext uri="{FF2B5EF4-FFF2-40B4-BE49-F238E27FC236}">
                <a16:creationId xmlns:a16="http://schemas.microsoft.com/office/drawing/2014/main" id="{2EBB6C13-3937-80D0-09B8-6430E11B6B34}"/>
              </a:ext>
            </a:extLst>
          </p:cNvPr>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4897627" y="5996114"/>
            <a:ext cx="2396745" cy="8516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42741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6DFFB8DB-4577-C442-910C-84871BD5F1B8}"/>
              </a:ext>
            </a:extLst>
          </p:cNvPr>
          <p:cNvSpPr>
            <a:spLocks noGrp="1"/>
          </p:cNvSpPr>
          <p:nvPr>
            <p:ph idx="1"/>
          </p:nvPr>
        </p:nvSpPr>
        <p:spPr>
          <a:xfrm>
            <a:off x="838200" y="1625600"/>
            <a:ext cx="7416800" cy="4551363"/>
          </a:xfrm>
        </p:spPr>
        <p:txBody>
          <a:bodyPr>
            <a:normAutofit/>
          </a:bodyPr>
          <a:lstStyle/>
          <a:p>
            <a:pPr>
              <a:lnSpc>
                <a:spcPct val="120000"/>
              </a:lnSpc>
            </a:pPr>
            <a:r>
              <a:rPr lang="en-US" altLang="en-US" sz="2000" dirty="0">
                <a:latin typeface="+mn-lt"/>
              </a:rPr>
              <a:t>For acutely ill medical patient with high individual risk factors for VTE or with minimum score thresholds utilizing validated VTE RAMs (i.e. PADUA VTE score ≥4 or IMPROVE/IMPROVE-DD score ≥2) LMWH (enoxaparin 40mg once daily or </a:t>
            </a:r>
            <a:r>
              <a:rPr lang="en-US" altLang="en-US" sz="2000" dirty="0" err="1">
                <a:latin typeface="+mn-lt"/>
              </a:rPr>
              <a:t>dalteparin</a:t>
            </a:r>
            <a:r>
              <a:rPr lang="en-US" altLang="en-US" sz="2000" dirty="0">
                <a:latin typeface="+mn-lt"/>
              </a:rPr>
              <a:t> 5,000 IU once daily) is recommended </a:t>
            </a:r>
            <a:r>
              <a:rPr lang="en-US" altLang="en-US" sz="2000" b="1" dirty="0">
                <a:latin typeface="+mn-lt"/>
              </a:rPr>
              <a:t>(level of evidence high; recommendation strong)</a:t>
            </a:r>
            <a:r>
              <a:rPr lang="en-US" altLang="en-US" sz="2000" dirty="0">
                <a:latin typeface="+mn-lt"/>
              </a:rPr>
              <a:t>. If LMWH is not available, LDUH 5000 twice or thrice daily is recommended. Single daily doses of fondaparinux 2.5mg or rivaroxaban 10mg are an alternative </a:t>
            </a:r>
            <a:r>
              <a:rPr lang="en-US" altLang="en-US" sz="2000" b="1" dirty="0">
                <a:latin typeface="+mn-lt"/>
              </a:rPr>
              <a:t>(level of evidence moderate; recommendation moderate)</a:t>
            </a:r>
            <a:r>
              <a:rPr lang="en-US" altLang="en-US" sz="2000" dirty="0">
                <a:latin typeface="+mn-lt"/>
              </a:rPr>
              <a:t>.</a:t>
            </a:r>
          </a:p>
          <a:p>
            <a:pPr>
              <a:lnSpc>
                <a:spcPct val="120000"/>
              </a:lnSpc>
            </a:pPr>
            <a:endParaRPr lang="en-US" altLang="en-US" sz="2000" dirty="0">
              <a:latin typeface="+mn-lt"/>
            </a:endParaRPr>
          </a:p>
          <a:p>
            <a:pPr>
              <a:lnSpc>
                <a:spcPct val="120000"/>
              </a:lnSpc>
            </a:pPr>
            <a:endParaRPr lang="en-US" altLang="en-US" sz="2000" dirty="0">
              <a:latin typeface="+mn-lt"/>
            </a:endParaRPr>
          </a:p>
          <a:p>
            <a:pPr>
              <a:lnSpc>
                <a:spcPct val="120000"/>
              </a:lnSpc>
            </a:pPr>
            <a:endParaRPr lang="en-US" altLang="ja-JP" sz="2000" dirty="0">
              <a:latin typeface="+mn-lt"/>
            </a:endParaRPr>
          </a:p>
        </p:txBody>
      </p:sp>
      <p:sp>
        <p:nvSpPr>
          <p:cNvPr id="31745" name="Rectangle 2">
            <a:extLst>
              <a:ext uri="{FF2B5EF4-FFF2-40B4-BE49-F238E27FC236}">
                <a16:creationId xmlns:a16="http://schemas.microsoft.com/office/drawing/2014/main" id="{DC13A612-8249-FF49-91F0-6031752908A7}"/>
              </a:ext>
            </a:extLst>
          </p:cNvPr>
          <p:cNvSpPr>
            <a:spLocks noGrp="1" noChangeArrowheads="1"/>
          </p:cNvSpPr>
          <p:nvPr>
            <p:ph type="title"/>
          </p:nvPr>
        </p:nvSpPr>
        <p:spPr/>
        <p:txBody>
          <a:bodyPr anchor="ctr">
            <a:normAutofit/>
          </a:bodyPr>
          <a:lstStyle/>
          <a:p>
            <a:r>
              <a:rPr lang="en-US" sz="3200" dirty="0"/>
              <a:t>Updated 2024 International Consensus Statement:</a:t>
            </a:r>
          </a:p>
        </p:txBody>
      </p:sp>
      <p:sp>
        <p:nvSpPr>
          <p:cNvPr id="7" name="Rectangle 2">
            <a:extLst>
              <a:ext uri="{FF2B5EF4-FFF2-40B4-BE49-F238E27FC236}">
                <a16:creationId xmlns:a16="http://schemas.microsoft.com/office/drawing/2014/main" id="{3592D59A-71FE-6061-73EF-8122BB310D50}"/>
              </a:ext>
            </a:extLst>
          </p:cNvPr>
          <p:cNvSpPr txBox="1">
            <a:spLocks noChangeArrowheads="1"/>
          </p:cNvSpPr>
          <p:nvPr/>
        </p:nvSpPr>
        <p:spPr>
          <a:xfrm>
            <a:off x="838199" y="863600"/>
            <a:ext cx="10594363" cy="1106488"/>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3600" b="1" i="0" kern="1200">
                <a:solidFill>
                  <a:schemeClr val="accent1"/>
                </a:solidFill>
                <a:latin typeface="+mj-lt"/>
                <a:ea typeface="+mj-ea"/>
                <a:cs typeface="Calibri" panose="020F0502020204030204" pitchFamily="34" charset="0"/>
              </a:defRPr>
            </a:lvl1pPr>
          </a:lstStyle>
          <a:p>
            <a:r>
              <a:rPr lang="en-US" sz="2400" dirty="0"/>
              <a:t>Thromboprophylaxis Guideline Recommendations in Medical Inpatients</a:t>
            </a:r>
            <a:br>
              <a:rPr lang="en-US" sz="2400" dirty="0"/>
            </a:br>
            <a:r>
              <a:rPr lang="en-US" sz="2400" dirty="0"/>
              <a:t>Inpatient Thromboprophylaxis</a:t>
            </a:r>
          </a:p>
        </p:txBody>
      </p:sp>
      <p:sp>
        <p:nvSpPr>
          <p:cNvPr id="10" name="Footer Placeholder 9">
            <a:extLst>
              <a:ext uri="{FF2B5EF4-FFF2-40B4-BE49-F238E27FC236}">
                <a16:creationId xmlns:a16="http://schemas.microsoft.com/office/drawing/2014/main" id="{5147FB35-381E-A260-9ABB-A1F7E0D009F9}"/>
              </a:ext>
            </a:extLst>
          </p:cNvPr>
          <p:cNvSpPr>
            <a:spLocks noGrp="1"/>
          </p:cNvSpPr>
          <p:nvPr>
            <p:ph type="ftr" sz="quarter" idx="3"/>
          </p:nvPr>
        </p:nvSpPr>
        <p:spPr/>
        <p:txBody>
          <a:bodyPr/>
          <a:lstStyle/>
          <a:p>
            <a:r>
              <a:rPr lang="en-US" dirty="0"/>
              <a:t>LDUH, low dose unfractionated heparin; LMWH, low-molecular-weight heparin; VTE, venous thromboembolism.</a:t>
            </a:r>
          </a:p>
          <a:p>
            <a:r>
              <a:rPr lang="en-US" dirty="0"/>
              <a:t>Nicolaides A, et al. </a:t>
            </a:r>
            <a:r>
              <a:rPr lang="en-US" i="1" dirty="0"/>
              <a:t>Intern Angiol</a:t>
            </a:r>
            <a:r>
              <a:rPr lang="en-US" dirty="0"/>
              <a:t>. 2024.</a:t>
            </a:r>
          </a:p>
        </p:txBody>
      </p:sp>
      <p:pic>
        <p:nvPicPr>
          <p:cNvPr id="12" name="Picture 11" descr="A cover of a magazine&#10;&#10;Description automatically generated">
            <a:extLst>
              <a:ext uri="{FF2B5EF4-FFF2-40B4-BE49-F238E27FC236}">
                <a16:creationId xmlns:a16="http://schemas.microsoft.com/office/drawing/2014/main" id="{383CC649-417B-8210-2379-7E71DEAEF0C9}"/>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8347234" y="1625599"/>
            <a:ext cx="3514566" cy="4551363"/>
          </a:xfrm>
          <a:prstGeom prst="rect">
            <a:avLst/>
          </a:prstGeom>
        </p:spPr>
      </p:pic>
    </p:spTree>
    <p:extLst>
      <p:ext uri="{BB962C8B-B14F-4D97-AF65-F5344CB8AC3E}">
        <p14:creationId xmlns:p14="http://schemas.microsoft.com/office/powerpoint/2010/main" val="2730191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F1E3E17-105E-4FEC-97A6-AAB4521CAD6E}"/>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2323524" y="1467812"/>
            <a:ext cx="7544952" cy="4307215"/>
          </a:xfrm>
          <a:prstGeom prst="rect">
            <a:avLst/>
          </a:prstGeom>
        </p:spPr>
      </p:pic>
      <p:sp>
        <p:nvSpPr>
          <p:cNvPr id="7" name="TextBox 6">
            <a:extLst>
              <a:ext uri="{FF2B5EF4-FFF2-40B4-BE49-F238E27FC236}">
                <a16:creationId xmlns:a16="http://schemas.microsoft.com/office/drawing/2014/main" id="{FC792409-8B7B-4D59-BC35-9A183F7487FE}"/>
              </a:ext>
            </a:extLst>
          </p:cNvPr>
          <p:cNvSpPr txBox="1"/>
          <p:nvPr/>
        </p:nvSpPr>
        <p:spPr>
          <a:xfrm flipH="1">
            <a:off x="1097008" y="5678893"/>
            <a:ext cx="9623928" cy="646331"/>
          </a:xfrm>
          <a:prstGeom prst="rect">
            <a:avLst/>
          </a:prstGeom>
          <a:noFill/>
        </p:spPr>
        <p:txBody>
          <a:bodyPr wrap="square" rtlCol="0" anchor="ctr" anchorCtr="0">
            <a:spAutoFit/>
          </a:bodyPr>
          <a:lstStyle/>
          <a:p>
            <a:pPr algn="ctr"/>
            <a:r>
              <a:rPr lang="en-US" sz="2000" b="0" dirty="0"/>
              <a:t>*</a:t>
            </a:r>
            <a:r>
              <a:rPr lang="en-US" sz="1600" b="0" dirty="0"/>
              <a:t>Quality improvement project in 35 Michigan hospitals – rates of pharmacologic thromboprophylaxis in high-, moderate-, and low-performing tertiles was 85.8%, 72.6%, and 55.5%</a:t>
            </a:r>
          </a:p>
        </p:txBody>
      </p:sp>
      <p:sp>
        <p:nvSpPr>
          <p:cNvPr id="2" name="Title 1">
            <a:extLst>
              <a:ext uri="{FF2B5EF4-FFF2-40B4-BE49-F238E27FC236}">
                <a16:creationId xmlns:a16="http://schemas.microsoft.com/office/drawing/2014/main" id="{C814DB27-783C-2EB5-C2BE-82DCF4BB6CDF}"/>
              </a:ext>
            </a:extLst>
          </p:cNvPr>
          <p:cNvSpPr>
            <a:spLocks noGrp="1"/>
          </p:cNvSpPr>
          <p:nvPr>
            <p:ph type="title"/>
          </p:nvPr>
        </p:nvSpPr>
        <p:spPr>
          <a:xfrm>
            <a:off x="838200" y="0"/>
            <a:ext cx="10515600" cy="1106488"/>
          </a:xfrm>
        </p:spPr>
        <p:txBody>
          <a:bodyPr>
            <a:normAutofit fontScale="90000"/>
          </a:bodyPr>
          <a:lstStyle/>
          <a:p>
            <a:r>
              <a:rPr lang="en-US" dirty="0"/>
              <a:t>No Difference in VTE-Free Survival by </a:t>
            </a:r>
            <a:br>
              <a:rPr lang="en-US" dirty="0"/>
            </a:br>
            <a:r>
              <a:rPr lang="en-US" i="1" u="sng" dirty="0"/>
              <a:t>In-Hospital Only</a:t>
            </a:r>
            <a:r>
              <a:rPr lang="en-US" dirty="0"/>
              <a:t> VTE Prophylaxis Performance*</a:t>
            </a:r>
            <a:endParaRPr lang="en-US"/>
          </a:p>
        </p:txBody>
      </p:sp>
      <p:sp>
        <p:nvSpPr>
          <p:cNvPr id="10" name="Footer Placeholder 9">
            <a:extLst>
              <a:ext uri="{FF2B5EF4-FFF2-40B4-BE49-F238E27FC236}">
                <a16:creationId xmlns:a16="http://schemas.microsoft.com/office/drawing/2014/main" id="{511D59FE-90E2-1F45-01E4-06BFCEA7F91C}"/>
              </a:ext>
            </a:extLst>
          </p:cNvPr>
          <p:cNvSpPr>
            <a:spLocks noGrp="1"/>
          </p:cNvSpPr>
          <p:nvPr>
            <p:ph type="ftr" sz="quarter" idx="3"/>
          </p:nvPr>
        </p:nvSpPr>
        <p:spPr/>
        <p:txBody>
          <a:bodyPr/>
          <a:lstStyle/>
          <a:p>
            <a:r>
              <a:rPr lang="en-US" dirty="0"/>
              <a:t>Flanders SA, et al. </a:t>
            </a:r>
            <a:r>
              <a:rPr lang="en-US" i="1" dirty="0"/>
              <a:t>JAMA Intern Med</a:t>
            </a:r>
            <a:r>
              <a:rPr lang="en-US" dirty="0"/>
              <a:t>. 2014; 174(10):1577-84.</a:t>
            </a:r>
          </a:p>
        </p:txBody>
      </p:sp>
      <p:sp>
        <p:nvSpPr>
          <p:cNvPr id="12" name="Title 1">
            <a:extLst>
              <a:ext uri="{FF2B5EF4-FFF2-40B4-BE49-F238E27FC236}">
                <a16:creationId xmlns:a16="http://schemas.microsoft.com/office/drawing/2014/main" id="{49188C81-00F9-B1ED-421C-BEA371875F0D}"/>
              </a:ext>
            </a:extLst>
          </p:cNvPr>
          <p:cNvSpPr txBox="1">
            <a:spLocks/>
          </p:cNvSpPr>
          <p:nvPr/>
        </p:nvSpPr>
        <p:spPr>
          <a:xfrm>
            <a:off x="838200" y="1137614"/>
            <a:ext cx="10515600" cy="1106488"/>
          </a:xfrm>
          <a:prstGeom prst="rect">
            <a:avLst/>
          </a:prstGeom>
        </p:spPr>
        <p:txBody>
          <a:bodyPr vert="horz" lIns="91440" tIns="45720" rIns="91440" bIns="45720" rtlCol="0" anchor="t" anchorCtr="0">
            <a:normAutofit fontScale="97500"/>
          </a:bodyPr>
          <a:lstStyle>
            <a:lvl1pPr algn="l" defTabSz="914400" rtl="0" eaLnBrk="1" latinLnBrk="0" hangingPunct="1">
              <a:lnSpc>
                <a:spcPct val="90000"/>
              </a:lnSpc>
              <a:spcBef>
                <a:spcPct val="0"/>
              </a:spcBef>
              <a:buNone/>
              <a:defRPr sz="3600" b="1" i="0" kern="1200">
                <a:solidFill>
                  <a:schemeClr val="accent1"/>
                </a:solidFill>
                <a:latin typeface="+mj-lt"/>
                <a:ea typeface="+mj-ea"/>
                <a:cs typeface="Calibri" panose="020F0502020204030204" pitchFamily="34" charset="0"/>
              </a:defRPr>
            </a:lvl1pPr>
          </a:lstStyle>
          <a:p>
            <a:r>
              <a:rPr lang="en-US" sz="2400" dirty="0"/>
              <a:t>Median LOS 4 days</a:t>
            </a:r>
            <a:endParaRPr lang="en-US" sz="2400"/>
          </a:p>
        </p:txBody>
      </p:sp>
    </p:spTree>
    <p:extLst>
      <p:ext uri="{BB962C8B-B14F-4D97-AF65-F5344CB8AC3E}">
        <p14:creationId xmlns:p14="http://schemas.microsoft.com/office/powerpoint/2010/main" val="2723123084"/>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le 28">
            <a:extLst>
              <a:ext uri="{FF2B5EF4-FFF2-40B4-BE49-F238E27FC236}">
                <a16:creationId xmlns:a16="http://schemas.microsoft.com/office/drawing/2014/main" id="{E7904967-088D-0A70-6C40-280E34EDC2A0}"/>
              </a:ext>
            </a:extLst>
          </p:cNvPr>
          <p:cNvSpPr>
            <a:spLocks noGrp="1"/>
          </p:cNvSpPr>
          <p:nvPr>
            <p:ph type="title"/>
          </p:nvPr>
        </p:nvSpPr>
        <p:spPr>
          <a:xfrm>
            <a:off x="838200" y="-1"/>
            <a:ext cx="10515600" cy="1105949"/>
          </a:xfrm>
        </p:spPr>
        <p:txBody>
          <a:bodyPr>
            <a:normAutofit/>
          </a:bodyPr>
          <a:lstStyle/>
          <a:p>
            <a:r>
              <a:rPr lang="en-US" dirty="0"/>
              <a:t>Conclusions – Thromboprophylaxis in </a:t>
            </a:r>
            <a:br>
              <a:rPr lang="en-US" dirty="0"/>
            </a:br>
            <a:r>
              <a:rPr lang="en-US" dirty="0"/>
              <a:t>Medical Inpatients</a:t>
            </a:r>
            <a:endParaRPr lang="en-US"/>
          </a:p>
        </p:txBody>
      </p:sp>
      <p:pic>
        <p:nvPicPr>
          <p:cNvPr id="1026" name="Picture 2" descr="Image result for twitter bird"/>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4977635" y="611075"/>
            <a:ext cx="525145" cy="381605"/>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13" name="Table 12">
            <a:extLst>
              <a:ext uri="{FF2B5EF4-FFF2-40B4-BE49-F238E27FC236}">
                <a16:creationId xmlns:a16="http://schemas.microsoft.com/office/drawing/2014/main" id="{87D26A4B-6532-A443-910C-E115E2AF2A01}"/>
              </a:ext>
            </a:extLst>
          </p:cNvPr>
          <p:cNvGraphicFramePr>
            <a:graphicFrameLocks noGrp="1"/>
          </p:cNvGraphicFramePr>
          <p:nvPr>
            <p:extLst>
              <p:ext uri="{D42A27DB-BD31-4B8C-83A1-F6EECF244321}">
                <p14:modId xmlns:p14="http://schemas.microsoft.com/office/powerpoint/2010/main" val="187415113"/>
              </p:ext>
            </p:extLst>
          </p:nvPr>
        </p:nvGraphicFramePr>
        <p:xfrm>
          <a:off x="2209799" y="2685780"/>
          <a:ext cx="7772401" cy="923000"/>
        </p:xfrm>
        <a:graphic>
          <a:graphicData uri="http://schemas.openxmlformats.org/drawingml/2006/table">
            <a:tbl>
              <a:tblPr firstRow="1" bandRow="1"/>
              <a:tblGrid>
                <a:gridCol w="208280">
                  <a:extLst>
                    <a:ext uri="{9D8B030D-6E8A-4147-A177-3AD203B41FA5}">
                      <a16:colId xmlns:a16="http://schemas.microsoft.com/office/drawing/2014/main" val="20000"/>
                    </a:ext>
                  </a:extLst>
                </a:gridCol>
                <a:gridCol w="2702560">
                  <a:extLst>
                    <a:ext uri="{9D8B030D-6E8A-4147-A177-3AD203B41FA5}">
                      <a16:colId xmlns:a16="http://schemas.microsoft.com/office/drawing/2014/main" val="20001"/>
                    </a:ext>
                  </a:extLst>
                </a:gridCol>
                <a:gridCol w="2740350">
                  <a:extLst>
                    <a:ext uri="{9D8B030D-6E8A-4147-A177-3AD203B41FA5}">
                      <a16:colId xmlns:a16="http://schemas.microsoft.com/office/drawing/2014/main" val="20002"/>
                    </a:ext>
                  </a:extLst>
                </a:gridCol>
                <a:gridCol w="2121211">
                  <a:extLst>
                    <a:ext uri="{9D8B030D-6E8A-4147-A177-3AD203B41FA5}">
                      <a16:colId xmlns:a16="http://schemas.microsoft.com/office/drawing/2014/main" val="20003"/>
                    </a:ext>
                  </a:extLst>
                </a:gridCol>
              </a:tblGrid>
              <a:tr h="923000">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endParaRPr lang="en-US" sz="1600" b="1" dirty="0">
                        <a:solidFill>
                          <a:schemeClr val="tx1"/>
                        </a:solidFill>
                        <a:latin typeface="+mn-lt"/>
                      </a:endParaRPr>
                    </a:p>
                  </a:txBody>
                  <a:tcPr marT="45736" marB="45736"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schemeClr val="bg1"/>
                          </a:solidFill>
                          <a:effectLst/>
                          <a:uLnTx/>
                          <a:uFillTx/>
                          <a:latin typeface="+mn-lt"/>
                          <a:ea typeface="MS PGothic" panose="020B0600070205080204" pitchFamily="34" charset="-128"/>
                          <a:cs typeface="Calibri" panose="020F0502020204030204" pitchFamily="34" charset="0"/>
                        </a:rPr>
                        <a:t>VTE tied to immobility</a:t>
                      </a:r>
                    </a:p>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schemeClr val="bg1"/>
                          </a:solidFill>
                          <a:effectLst/>
                          <a:uLnTx/>
                          <a:uFillTx/>
                          <a:latin typeface="+mn-lt"/>
                          <a:ea typeface="MS PGothic" panose="020B0600070205080204" pitchFamily="34" charset="-128"/>
                          <a:cs typeface="Calibri" panose="020F0502020204030204" pitchFamily="34" charset="0"/>
                        </a:rPr>
                        <a:t>based on disease severity</a:t>
                      </a:r>
                    </a:p>
                  </a:txBody>
                  <a:tcPr marT="45736" marB="45736"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2">
                        <a:lumMod val="75000"/>
                        <a:lumOff val="25000"/>
                      </a:schemeClr>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mn-lt"/>
                          <a:ea typeface="MS PGothic" panose="020B0600070205080204" pitchFamily="34" charset="-128"/>
                          <a:cs typeface="Calibri" panose="020F0502020204030204" pitchFamily="34" charset="0"/>
                        </a:rPr>
                        <a:t>Period of VTE risk tied to</a:t>
                      </a:r>
                      <a:br>
                        <a:rPr kumimoji="0" lang="en-US" altLang="en-US" sz="1600" b="0" i="0" u="none" strike="noStrike" kern="1200" cap="none" spc="0" normalizeH="0" baseline="0" noProof="0" dirty="0">
                          <a:ln>
                            <a:noFill/>
                          </a:ln>
                          <a:solidFill>
                            <a:srgbClr val="000000"/>
                          </a:solidFill>
                          <a:effectLst/>
                          <a:uLnTx/>
                          <a:uFillTx/>
                          <a:latin typeface="+mn-lt"/>
                          <a:ea typeface="MS PGothic" panose="020B0600070205080204" pitchFamily="34" charset="-128"/>
                          <a:cs typeface="Calibri" panose="020F0502020204030204" pitchFamily="34" charset="0"/>
                        </a:rPr>
                      </a:br>
                      <a:r>
                        <a:rPr kumimoji="0" lang="en-US" altLang="en-US" sz="1600" b="0" i="0" u="none" strike="noStrike" kern="1200" cap="none" spc="0" normalizeH="0" baseline="0" noProof="0" dirty="0">
                          <a:ln>
                            <a:noFill/>
                          </a:ln>
                          <a:solidFill>
                            <a:srgbClr val="000000"/>
                          </a:solidFill>
                          <a:effectLst/>
                          <a:uLnTx/>
                          <a:uFillTx/>
                          <a:latin typeface="+mn-lt"/>
                          <a:ea typeface="MS PGothic" panose="020B0600070205080204" pitchFamily="34" charset="-128"/>
                          <a:cs typeface="Calibri" panose="020F0502020204030204" pitchFamily="34" charset="0"/>
                        </a:rPr>
                        <a:t>hospital discharge period</a:t>
                      </a:r>
                    </a:p>
                  </a:txBody>
                  <a:tcPr marT="45736" marB="45736"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2">
                        <a:lumMod val="25000"/>
                        <a:lumOff val="75000"/>
                      </a:schemeClr>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mn-lt"/>
                          <a:ea typeface="MS PGothic" panose="020B0600070205080204" pitchFamily="34" charset="-128"/>
                          <a:cs typeface="Calibri" panose="020F0502020204030204" pitchFamily="34" charset="0"/>
                        </a:rPr>
                        <a:t>Chronic VTE risk tied </a:t>
                      </a:r>
                    </a:p>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mn-lt"/>
                          <a:ea typeface="MS PGothic" panose="020B0600070205080204" pitchFamily="34" charset="-128"/>
                          <a:cs typeface="Calibri" panose="020F0502020204030204" pitchFamily="34" charset="0"/>
                        </a:rPr>
                        <a:t>to medical condition</a:t>
                      </a:r>
                    </a:p>
                  </a:txBody>
                  <a:tcPr marT="45736" marB="45736"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2">
                        <a:lumMod val="10000"/>
                        <a:lumOff val="90000"/>
                      </a:schemeClr>
                    </a:solidFill>
                  </a:tcPr>
                </a:tc>
                <a:extLst>
                  <a:ext uri="{0D108BD9-81ED-4DB2-BD59-A6C34878D82A}">
                    <a16:rowId xmlns:a16="http://schemas.microsoft.com/office/drawing/2014/main" val="10000"/>
                  </a:ext>
                </a:extLst>
              </a:tr>
            </a:tbl>
          </a:graphicData>
        </a:graphic>
      </p:graphicFrame>
      <p:sp>
        <p:nvSpPr>
          <p:cNvPr id="14" name="TextBox 13">
            <a:extLst>
              <a:ext uri="{FF2B5EF4-FFF2-40B4-BE49-F238E27FC236}">
                <a16:creationId xmlns:a16="http://schemas.microsoft.com/office/drawing/2014/main" id="{5E1DE6AE-4226-EB4F-87CA-23A582313BF5}"/>
              </a:ext>
            </a:extLst>
          </p:cNvPr>
          <p:cNvSpPr txBox="1">
            <a:spLocks noChangeArrowheads="1"/>
          </p:cNvSpPr>
          <p:nvPr/>
        </p:nvSpPr>
        <p:spPr bwMode="auto">
          <a:xfrm>
            <a:off x="3425278" y="3851794"/>
            <a:ext cx="3502025" cy="1384995"/>
          </a:xfrm>
          <a:prstGeom prst="rect">
            <a:avLst/>
          </a:prstGeom>
          <a:solidFill>
            <a:schemeClr val="accent1">
              <a:lumMod val="60000"/>
              <a:lumOff val="40000"/>
            </a:schemeClr>
          </a:solidFill>
          <a:ln w="9525">
            <a:noFill/>
            <a:miter lim="800000"/>
            <a:headEnd/>
            <a:tailEnd/>
          </a:ln>
        </p:spPr>
        <p:txBody>
          <a:bodyPr anchor="ctr">
            <a:noAutofit/>
          </a:bodyPr>
          <a:lstStyle>
            <a:lvl1pPr eaLnBrk="0" hangingPunct="0">
              <a:defRPr sz="2400">
                <a:solidFill>
                  <a:schemeClr val="tx1"/>
                </a:solidFill>
                <a:latin typeface="Arial" pitchFamily="34" charset="0"/>
                <a:ea typeface="MS PGothic" pitchFamily="34" charset="-128"/>
              </a:defRPr>
            </a:lvl1pPr>
            <a:lvl2pPr marL="742950" indent="-285750" eaLnBrk="0" hangingPunct="0">
              <a:defRPr sz="2400">
                <a:solidFill>
                  <a:schemeClr val="tx1"/>
                </a:solidFill>
                <a:latin typeface="Arial" pitchFamily="34" charset="0"/>
                <a:ea typeface="MS PGothic" pitchFamily="34" charset="-128"/>
              </a:defRPr>
            </a:lvl2pPr>
            <a:lvl3pPr marL="1143000" indent="-228600" eaLnBrk="0" hangingPunct="0">
              <a:defRPr sz="2400">
                <a:solidFill>
                  <a:schemeClr val="tx1"/>
                </a:solidFill>
                <a:latin typeface="Arial" pitchFamily="34" charset="0"/>
                <a:ea typeface="MS PGothic" pitchFamily="34" charset="-128"/>
              </a:defRPr>
            </a:lvl3pPr>
            <a:lvl4pPr marL="1600200" indent="-228600" eaLnBrk="0" hangingPunct="0">
              <a:defRPr sz="2400">
                <a:solidFill>
                  <a:schemeClr val="tx1"/>
                </a:solidFill>
                <a:latin typeface="Arial" pitchFamily="34" charset="0"/>
                <a:ea typeface="MS PGothic" pitchFamily="34" charset="-128"/>
              </a:defRPr>
            </a:lvl4pPr>
            <a:lvl5pPr marL="2057400" indent="-228600" eaLnBrk="0" hangingPunct="0">
              <a:defRPr sz="2400">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fontAlgn="base" hangingPunct="1">
              <a:spcBef>
                <a:spcPct val="0"/>
              </a:spcBef>
              <a:spcAft>
                <a:spcPct val="0"/>
              </a:spcAft>
              <a:defRPr/>
            </a:pPr>
            <a:r>
              <a:rPr lang="en-US" altLang="en-US" sz="1400" b="1" u="sng" dirty="0">
                <a:solidFill>
                  <a:srgbClr val="000000"/>
                </a:solidFill>
                <a:cs typeface="Calibri" pitchFamily="34" charset="0"/>
              </a:rPr>
              <a:t>High VTE Risk</a:t>
            </a:r>
          </a:p>
          <a:p>
            <a:pPr algn="ctr" eaLnBrk="1" fontAlgn="base" hangingPunct="1">
              <a:spcBef>
                <a:spcPct val="0"/>
              </a:spcBef>
              <a:spcAft>
                <a:spcPct val="0"/>
              </a:spcAft>
              <a:defRPr/>
            </a:pPr>
            <a:r>
              <a:rPr lang="en-US" altLang="en-US" sz="1400" dirty="0">
                <a:solidFill>
                  <a:srgbClr val="FFFFFF"/>
                </a:solidFill>
                <a:cs typeface="Calibri" pitchFamily="34" charset="0"/>
              </a:rPr>
              <a:t>IMPROVE or </a:t>
            </a:r>
            <a:r>
              <a:rPr lang="en-US" altLang="en-US" sz="1400" u="sng" dirty="0">
                <a:solidFill>
                  <a:srgbClr val="FFFFFF"/>
                </a:solidFill>
                <a:cs typeface="Calibri" pitchFamily="34" charset="0"/>
              </a:rPr>
              <a:t>IMPROVE-DD≥ 4 </a:t>
            </a:r>
          </a:p>
          <a:p>
            <a:pPr algn="ctr" eaLnBrk="1" fontAlgn="base" hangingPunct="1">
              <a:spcBef>
                <a:spcPct val="0"/>
              </a:spcBef>
              <a:spcAft>
                <a:spcPct val="0"/>
              </a:spcAft>
              <a:defRPr/>
            </a:pPr>
            <a:r>
              <a:rPr lang="en-US" altLang="en-US" sz="1400" dirty="0">
                <a:solidFill>
                  <a:srgbClr val="FFFFFF"/>
                </a:solidFill>
                <a:cs typeface="Calibri" pitchFamily="34" charset="0"/>
              </a:rPr>
              <a:t> DD ≥ 2X ULN + IMPROVE 2 to 3</a:t>
            </a:r>
          </a:p>
          <a:p>
            <a:pPr algn="ctr" eaLnBrk="1" fontAlgn="base" hangingPunct="1">
              <a:spcBef>
                <a:spcPct val="0"/>
              </a:spcBef>
              <a:spcAft>
                <a:spcPct val="0"/>
              </a:spcAft>
              <a:defRPr/>
            </a:pPr>
            <a:r>
              <a:rPr lang="en-US" altLang="en-US" sz="1400" dirty="0">
                <a:solidFill>
                  <a:srgbClr val="FFFFFF"/>
                </a:solidFill>
                <a:cs typeface="Calibri" pitchFamily="34" charset="0"/>
              </a:rPr>
              <a:t>Age &gt; 75 years, history of VTE,</a:t>
            </a:r>
            <a:br>
              <a:rPr lang="en-US" altLang="en-US" sz="1400" dirty="0">
                <a:solidFill>
                  <a:srgbClr val="FFFFFF"/>
                </a:solidFill>
                <a:cs typeface="Calibri" pitchFamily="34" charset="0"/>
              </a:rPr>
            </a:br>
            <a:r>
              <a:rPr lang="en-US" altLang="en-US" sz="1400" dirty="0">
                <a:solidFill>
                  <a:srgbClr val="FFFFFF"/>
                </a:solidFill>
                <a:cs typeface="Calibri" pitchFamily="34" charset="0"/>
              </a:rPr>
              <a:t>or cancer </a:t>
            </a:r>
          </a:p>
        </p:txBody>
      </p:sp>
      <p:sp>
        <p:nvSpPr>
          <p:cNvPr id="15" name="TextBox 14">
            <a:extLst>
              <a:ext uri="{FF2B5EF4-FFF2-40B4-BE49-F238E27FC236}">
                <a16:creationId xmlns:a16="http://schemas.microsoft.com/office/drawing/2014/main" id="{B6DC578C-440F-B74B-B1B0-3E726BCD9807}"/>
              </a:ext>
            </a:extLst>
          </p:cNvPr>
          <p:cNvSpPr txBox="1">
            <a:spLocks noChangeArrowheads="1"/>
          </p:cNvSpPr>
          <p:nvPr/>
        </p:nvSpPr>
        <p:spPr bwMode="auto">
          <a:xfrm>
            <a:off x="1607196" y="3851795"/>
            <a:ext cx="1628375" cy="1384995"/>
          </a:xfrm>
          <a:prstGeom prst="rect">
            <a:avLst/>
          </a:prstGeom>
          <a:solidFill>
            <a:schemeClr val="accent1">
              <a:lumMod val="20000"/>
              <a:lumOff val="80000"/>
            </a:schemeClr>
          </a:solidFill>
          <a:ln w="9525">
            <a:noFill/>
            <a:miter lim="800000"/>
            <a:headEnd/>
            <a:tailEnd/>
          </a:ln>
        </p:spPr>
        <p:txBody>
          <a:bodyPr wrap="square">
            <a:no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fontAlgn="base" hangingPunct="1">
              <a:spcBef>
                <a:spcPct val="0"/>
              </a:spcBef>
              <a:spcAft>
                <a:spcPct val="0"/>
              </a:spcAft>
            </a:pPr>
            <a:r>
              <a:rPr lang="en-US" altLang="en-US" sz="1400" b="1" u="sng" dirty="0">
                <a:solidFill>
                  <a:srgbClr val="000000"/>
                </a:solidFill>
                <a:cs typeface="Calibri" panose="020F0502020204030204" pitchFamily="34" charset="0"/>
              </a:rPr>
              <a:t>VTE Risk</a:t>
            </a:r>
          </a:p>
          <a:p>
            <a:pPr algn="ctr" eaLnBrk="1" fontAlgn="base" hangingPunct="1">
              <a:spcBef>
                <a:spcPct val="0"/>
              </a:spcBef>
              <a:spcAft>
                <a:spcPct val="0"/>
              </a:spcAft>
            </a:pPr>
            <a:r>
              <a:rPr lang="en-US" altLang="en-US" sz="1400" dirty="0">
                <a:solidFill>
                  <a:srgbClr val="000000"/>
                </a:solidFill>
                <a:cs typeface="Calibri" panose="020F0502020204030204" pitchFamily="34" charset="0"/>
              </a:rPr>
              <a:t>IMPROVE ≥ 2</a:t>
            </a:r>
          </a:p>
          <a:p>
            <a:pPr algn="ctr" eaLnBrk="1" fontAlgn="base" hangingPunct="1">
              <a:spcBef>
                <a:spcPct val="0"/>
              </a:spcBef>
              <a:spcAft>
                <a:spcPct val="0"/>
              </a:spcAft>
            </a:pPr>
            <a:r>
              <a:rPr lang="en-US" altLang="en-US" sz="1400" dirty="0">
                <a:solidFill>
                  <a:srgbClr val="000000"/>
                </a:solidFill>
                <a:cs typeface="Calibri" panose="020F0502020204030204" pitchFamily="34" charset="0"/>
              </a:rPr>
              <a:t>Padua ≥ 4</a:t>
            </a:r>
          </a:p>
          <a:p>
            <a:pPr algn="ctr" eaLnBrk="1" fontAlgn="base" hangingPunct="1">
              <a:spcBef>
                <a:spcPct val="0"/>
              </a:spcBef>
              <a:spcAft>
                <a:spcPct val="0"/>
              </a:spcAft>
            </a:pPr>
            <a:endParaRPr lang="en-US" altLang="en-US" sz="1400" dirty="0">
              <a:solidFill>
                <a:srgbClr val="000000"/>
              </a:solidFill>
              <a:cs typeface="Calibri" panose="020F0502020204030204" pitchFamily="34" charset="0"/>
            </a:endParaRPr>
          </a:p>
          <a:p>
            <a:pPr algn="ctr" eaLnBrk="1" fontAlgn="base" hangingPunct="1">
              <a:spcBef>
                <a:spcPct val="0"/>
              </a:spcBef>
              <a:spcAft>
                <a:spcPct val="0"/>
              </a:spcAft>
            </a:pPr>
            <a:r>
              <a:rPr lang="en-US" altLang="en-US" sz="1400" b="1" u="sng" dirty="0">
                <a:solidFill>
                  <a:srgbClr val="000000"/>
                </a:solidFill>
                <a:cs typeface="Calibri" panose="020F0502020204030204" pitchFamily="34" charset="0"/>
              </a:rPr>
              <a:t>Low Bleed Risk* </a:t>
            </a:r>
          </a:p>
          <a:p>
            <a:pPr algn="ctr" eaLnBrk="1" fontAlgn="base" hangingPunct="1">
              <a:spcBef>
                <a:spcPct val="0"/>
              </a:spcBef>
              <a:spcAft>
                <a:spcPct val="0"/>
              </a:spcAft>
            </a:pPr>
            <a:r>
              <a:rPr lang="en-US" altLang="en-US" sz="1400" dirty="0">
                <a:solidFill>
                  <a:srgbClr val="000000"/>
                </a:solidFill>
                <a:cs typeface="Calibri" panose="020F0502020204030204" pitchFamily="34" charset="0"/>
              </a:rPr>
              <a:t>IMPROVE &lt; 7</a:t>
            </a:r>
          </a:p>
        </p:txBody>
      </p:sp>
      <p:sp>
        <p:nvSpPr>
          <p:cNvPr id="2" name="Rectangle 1"/>
          <p:cNvSpPr/>
          <p:nvPr/>
        </p:nvSpPr>
        <p:spPr>
          <a:xfrm>
            <a:off x="741120" y="1310464"/>
            <a:ext cx="6096000" cy="1200521"/>
          </a:xfrm>
          <a:prstGeom prst="rect">
            <a:avLst/>
          </a:prstGeom>
        </p:spPr>
        <p:txBody>
          <a:bodyPr>
            <a:spAutoFit/>
          </a:bodyPr>
          <a:lstStyle/>
          <a:p>
            <a:pPr algn="ctr" fontAlgn="base">
              <a:spcBef>
                <a:spcPct val="0"/>
              </a:spcBef>
              <a:spcAft>
                <a:spcPct val="0"/>
              </a:spcAft>
            </a:pPr>
            <a:r>
              <a:rPr lang="en-US" altLang="en-US" b="1" dirty="0">
                <a:solidFill>
                  <a:srgbClr val="000000"/>
                </a:solidFill>
                <a:cs typeface="Calibri" panose="020F0502020204030204" pitchFamily="34" charset="0"/>
              </a:rPr>
              <a:t>Acute </a:t>
            </a:r>
          </a:p>
          <a:p>
            <a:pPr algn="ctr" fontAlgn="base">
              <a:spcBef>
                <a:spcPct val="0"/>
              </a:spcBef>
              <a:spcAft>
                <a:spcPct val="0"/>
              </a:spcAft>
            </a:pPr>
            <a:r>
              <a:rPr lang="en-US" altLang="en-US" b="1" dirty="0">
                <a:solidFill>
                  <a:srgbClr val="000000"/>
                </a:solidFill>
                <a:cs typeface="Calibri" panose="020F0502020204030204" pitchFamily="34" charset="0"/>
              </a:rPr>
              <a:t>Hospitalization</a:t>
            </a:r>
          </a:p>
          <a:p>
            <a:pPr algn="ctr" fontAlgn="base">
              <a:spcBef>
                <a:spcPct val="0"/>
              </a:spcBef>
              <a:spcAft>
                <a:spcPct val="0"/>
              </a:spcAft>
            </a:pPr>
            <a:r>
              <a:rPr lang="en-US" altLang="en-US" b="1" dirty="0">
                <a:solidFill>
                  <a:srgbClr val="000000"/>
                </a:solidFill>
                <a:cs typeface="Calibri" panose="020F0502020204030204" pitchFamily="34" charset="0"/>
              </a:rPr>
              <a:t>(Highest Risk Period)</a:t>
            </a:r>
          </a:p>
          <a:p>
            <a:pPr algn="ctr" fontAlgn="base">
              <a:spcBef>
                <a:spcPct val="0"/>
              </a:spcBef>
              <a:spcAft>
                <a:spcPct val="0"/>
              </a:spcAft>
            </a:pPr>
            <a:r>
              <a:rPr lang="en-US" altLang="en-US" sz="1600" i="1" dirty="0">
                <a:solidFill>
                  <a:srgbClr val="000000"/>
                </a:solidFill>
                <a:cs typeface="Calibri" panose="020F0502020204030204" pitchFamily="34" charset="0"/>
              </a:rPr>
              <a:t>30%-65% of patients</a:t>
            </a:r>
          </a:p>
        </p:txBody>
      </p:sp>
      <p:sp>
        <p:nvSpPr>
          <p:cNvPr id="3" name="Rectangle 2"/>
          <p:cNvSpPr/>
          <p:nvPr/>
        </p:nvSpPr>
        <p:spPr>
          <a:xfrm>
            <a:off x="5121556" y="992680"/>
            <a:ext cx="2792959" cy="1775166"/>
          </a:xfrm>
          <a:prstGeom prst="rect">
            <a:avLst/>
          </a:prstGeom>
        </p:spPr>
        <p:txBody>
          <a:bodyPr wrap="square">
            <a:spAutoFit/>
          </a:bodyPr>
          <a:lstStyle/>
          <a:p>
            <a:pPr algn="ctr" fontAlgn="base">
              <a:spcBef>
                <a:spcPct val="0"/>
              </a:spcBef>
              <a:spcAft>
                <a:spcPct val="0"/>
              </a:spcAft>
            </a:pPr>
            <a:r>
              <a:rPr lang="en-US" altLang="en-US" b="1" dirty="0">
                <a:solidFill>
                  <a:srgbClr val="000000"/>
                </a:solidFill>
                <a:cs typeface="Calibri" panose="020F0502020204030204" pitchFamily="34" charset="0"/>
              </a:rPr>
              <a:t>Extended Period</a:t>
            </a:r>
          </a:p>
          <a:p>
            <a:pPr algn="ctr" fontAlgn="base">
              <a:spcBef>
                <a:spcPct val="0"/>
              </a:spcBef>
              <a:spcAft>
                <a:spcPct val="0"/>
              </a:spcAft>
            </a:pPr>
            <a:r>
              <a:rPr lang="en-US" altLang="en-US" b="1" dirty="0">
                <a:solidFill>
                  <a:srgbClr val="000000"/>
                </a:solidFill>
                <a:cs typeface="Calibri" panose="020F0502020204030204" pitchFamily="34" charset="0"/>
              </a:rPr>
              <a:t> (Post-Hospital Discharge) (up to ~45d)</a:t>
            </a:r>
          </a:p>
          <a:p>
            <a:pPr algn="ctr" fontAlgn="base">
              <a:spcBef>
                <a:spcPct val="0"/>
              </a:spcBef>
              <a:spcAft>
                <a:spcPct val="0"/>
              </a:spcAft>
            </a:pPr>
            <a:r>
              <a:rPr lang="en-US" altLang="en-US" b="1" dirty="0">
                <a:solidFill>
                  <a:srgbClr val="000000"/>
                </a:solidFill>
                <a:cs typeface="Calibri" panose="020F0502020204030204" pitchFamily="34" charset="0"/>
              </a:rPr>
              <a:t>(High Risk Period)</a:t>
            </a:r>
          </a:p>
          <a:p>
            <a:pPr algn="ctr" fontAlgn="base">
              <a:spcBef>
                <a:spcPct val="0"/>
              </a:spcBef>
              <a:spcAft>
                <a:spcPct val="0"/>
              </a:spcAft>
            </a:pPr>
            <a:r>
              <a:rPr lang="en-US" altLang="en-US" sz="1600" i="1" dirty="0">
                <a:solidFill>
                  <a:srgbClr val="000000"/>
                </a:solidFill>
                <a:cs typeface="Calibri" panose="020F0502020204030204" pitchFamily="34" charset="0"/>
              </a:rPr>
              <a:t>~25% of patients</a:t>
            </a:r>
          </a:p>
        </p:txBody>
      </p:sp>
      <p:sp>
        <p:nvSpPr>
          <p:cNvPr id="4" name="Rectangle 3"/>
          <p:cNvSpPr/>
          <p:nvPr/>
        </p:nvSpPr>
        <p:spPr>
          <a:xfrm>
            <a:off x="5807667" y="1159716"/>
            <a:ext cx="6096000" cy="1169551"/>
          </a:xfrm>
          <a:prstGeom prst="rect">
            <a:avLst/>
          </a:prstGeom>
        </p:spPr>
        <p:txBody>
          <a:bodyPr>
            <a:spAutoFit/>
          </a:bodyPr>
          <a:lstStyle/>
          <a:p>
            <a:pPr algn="ctr" fontAlgn="base">
              <a:spcBef>
                <a:spcPct val="0"/>
              </a:spcBef>
              <a:spcAft>
                <a:spcPct val="0"/>
              </a:spcAft>
            </a:pPr>
            <a:r>
              <a:rPr lang="en-US" altLang="en-US" b="1" dirty="0">
                <a:solidFill>
                  <a:srgbClr val="000000"/>
                </a:solidFill>
                <a:cs typeface="Calibri" panose="020F0502020204030204" pitchFamily="34" charset="0"/>
              </a:rPr>
              <a:t>Chronic Medical</a:t>
            </a:r>
          </a:p>
          <a:p>
            <a:pPr algn="ctr" fontAlgn="base">
              <a:spcBef>
                <a:spcPct val="0"/>
              </a:spcBef>
              <a:spcAft>
                <a:spcPct val="0"/>
              </a:spcAft>
            </a:pPr>
            <a:r>
              <a:rPr lang="en-US" altLang="en-US" b="1" dirty="0">
                <a:solidFill>
                  <a:srgbClr val="000000"/>
                </a:solidFill>
                <a:cs typeface="Calibri" panose="020F0502020204030204" pitchFamily="34" charset="0"/>
              </a:rPr>
              <a:t>Illness</a:t>
            </a:r>
          </a:p>
          <a:p>
            <a:pPr algn="ctr" fontAlgn="base">
              <a:spcBef>
                <a:spcPct val="0"/>
              </a:spcBef>
              <a:spcAft>
                <a:spcPct val="0"/>
              </a:spcAft>
            </a:pPr>
            <a:r>
              <a:rPr lang="en-US" altLang="en-US" b="1" dirty="0">
                <a:solidFill>
                  <a:srgbClr val="000000"/>
                </a:solidFill>
                <a:cs typeface="Calibri" panose="020F0502020204030204" pitchFamily="34" charset="0"/>
              </a:rPr>
              <a:t>(Low Risk Period)</a:t>
            </a:r>
          </a:p>
          <a:p>
            <a:pPr algn="ctr" fontAlgn="base">
              <a:spcBef>
                <a:spcPct val="0"/>
              </a:spcBef>
              <a:spcAft>
                <a:spcPct val="0"/>
              </a:spcAft>
            </a:pPr>
            <a:r>
              <a:rPr lang="en-US" altLang="en-US" sz="1600" i="1" dirty="0">
                <a:solidFill>
                  <a:srgbClr val="000000"/>
                </a:solidFill>
                <a:cs typeface="Calibri" panose="020F0502020204030204" pitchFamily="34" charset="0"/>
              </a:rPr>
              <a:t>? ~5% of patients</a:t>
            </a:r>
          </a:p>
        </p:txBody>
      </p:sp>
      <p:sp>
        <p:nvSpPr>
          <p:cNvPr id="7" name="Rectangle 6"/>
          <p:cNvSpPr/>
          <p:nvPr/>
        </p:nvSpPr>
        <p:spPr>
          <a:xfrm>
            <a:off x="-593220" y="5218667"/>
            <a:ext cx="6096000" cy="954107"/>
          </a:xfrm>
          <a:prstGeom prst="rect">
            <a:avLst/>
          </a:prstGeom>
        </p:spPr>
        <p:txBody>
          <a:bodyPr>
            <a:spAutoFit/>
          </a:bodyPr>
          <a:lstStyle/>
          <a:p>
            <a:pPr lvl="0" algn="ctr" defTabSz="609585">
              <a:defRPr/>
            </a:pPr>
            <a:r>
              <a:rPr lang="en-US" altLang="en-US" sz="1400" dirty="0">
                <a:solidFill>
                  <a:srgbClr val="000000"/>
                </a:solidFill>
                <a:ea typeface="MS PGothic" panose="020B0600070205080204" pitchFamily="34" charset="-128"/>
                <a:cs typeface="Calibri" panose="020F0502020204030204" pitchFamily="34" charset="0"/>
              </a:rPr>
              <a:t>UFH or LMWH</a:t>
            </a:r>
          </a:p>
          <a:p>
            <a:pPr lvl="0" algn="ctr" defTabSz="609585">
              <a:defRPr/>
            </a:pPr>
            <a:r>
              <a:rPr lang="en-US" altLang="en-US" sz="1400" dirty="0" err="1">
                <a:solidFill>
                  <a:srgbClr val="000000"/>
                </a:solidFill>
                <a:ea typeface="MS PGothic" panose="020B0600070205080204" pitchFamily="34" charset="-128"/>
                <a:cs typeface="Calibri" panose="020F0502020204030204" pitchFamily="34" charset="0"/>
              </a:rPr>
              <a:t>Fondaparinux</a:t>
            </a:r>
            <a:r>
              <a:rPr lang="en-US" altLang="en-US" sz="1400" dirty="0">
                <a:solidFill>
                  <a:srgbClr val="000000"/>
                </a:solidFill>
                <a:ea typeface="MS PGothic" panose="020B0600070205080204" pitchFamily="34" charset="-128"/>
                <a:cs typeface="Calibri" panose="020F0502020204030204" pitchFamily="34" charset="0"/>
              </a:rPr>
              <a:t> (EU)</a:t>
            </a:r>
          </a:p>
          <a:p>
            <a:pPr lvl="0" algn="ctr" defTabSz="609585">
              <a:defRPr/>
            </a:pPr>
            <a:r>
              <a:rPr lang="en-US" altLang="en-US" sz="1400" dirty="0">
                <a:solidFill>
                  <a:srgbClr val="000000"/>
                </a:solidFill>
                <a:ea typeface="MS PGothic" panose="020B0600070205080204" pitchFamily="34" charset="-128"/>
                <a:cs typeface="Calibri" panose="020F0502020204030204" pitchFamily="34" charset="0"/>
              </a:rPr>
              <a:t>Betrixaban (US)</a:t>
            </a:r>
          </a:p>
          <a:p>
            <a:pPr lvl="0" algn="ctr" defTabSz="609585">
              <a:defRPr/>
            </a:pPr>
            <a:r>
              <a:rPr lang="en-US" altLang="en-US" sz="1400" dirty="0">
                <a:solidFill>
                  <a:srgbClr val="000000"/>
                </a:solidFill>
                <a:ea typeface="MS PGothic" panose="020B0600070205080204" pitchFamily="34" charset="-128"/>
                <a:cs typeface="Calibri" panose="020F0502020204030204" pitchFamily="34" charset="0"/>
              </a:rPr>
              <a:t>Rivaroxaban (US)</a:t>
            </a:r>
          </a:p>
        </p:txBody>
      </p:sp>
      <p:sp>
        <p:nvSpPr>
          <p:cNvPr id="16" name="Rectangle 15"/>
          <p:cNvSpPr/>
          <p:nvPr/>
        </p:nvSpPr>
        <p:spPr>
          <a:xfrm>
            <a:off x="2088960" y="5226230"/>
            <a:ext cx="6096000" cy="738664"/>
          </a:xfrm>
          <a:prstGeom prst="rect">
            <a:avLst/>
          </a:prstGeom>
        </p:spPr>
        <p:txBody>
          <a:bodyPr>
            <a:spAutoFit/>
          </a:bodyPr>
          <a:lstStyle/>
          <a:p>
            <a:pPr lvl="0" algn="ctr" defTabSz="609585">
              <a:defRPr/>
            </a:pPr>
            <a:r>
              <a:rPr lang="en-US" altLang="en-US" sz="1400" dirty="0" err="1">
                <a:solidFill>
                  <a:srgbClr val="000000"/>
                </a:solidFill>
                <a:ea typeface="MS PGothic" panose="020B0600070205080204" pitchFamily="34" charset="-128"/>
                <a:cs typeface="Calibri" panose="020F0502020204030204" pitchFamily="34" charset="0"/>
              </a:rPr>
              <a:t>Betrixaban</a:t>
            </a:r>
            <a:r>
              <a:rPr lang="en-US" altLang="en-US" sz="1400" dirty="0">
                <a:solidFill>
                  <a:srgbClr val="000000"/>
                </a:solidFill>
                <a:ea typeface="MS PGothic" panose="020B0600070205080204" pitchFamily="34" charset="-128"/>
                <a:cs typeface="Calibri" panose="020F0502020204030204" pitchFamily="34" charset="0"/>
              </a:rPr>
              <a:t> (US)</a:t>
            </a:r>
          </a:p>
          <a:p>
            <a:pPr lvl="0" algn="ctr" defTabSz="609585">
              <a:defRPr/>
            </a:pPr>
            <a:r>
              <a:rPr lang="en-US" altLang="en-US" sz="1400" dirty="0">
                <a:solidFill>
                  <a:srgbClr val="000000"/>
                </a:solidFill>
                <a:ea typeface="MS PGothic" panose="020B0600070205080204" pitchFamily="34" charset="-128"/>
                <a:cs typeface="Calibri" panose="020F0502020204030204" pitchFamily="34" charset="0"/>
              </a:rPr>
              <a:t>Rivaroxaban (US)</a:t>
            </a:r>
          </a:p>
          <a:p>
            <a:pPr lvl="0" algn="ctr" defTabSz="609585">
              <a:defRPr/>
            </a:pPr>
            <a:r>
              <a:rPr lang="en-US" altLang="en-US" sz="1400" dirty="0">
                <a:solidFill>
                  <a:srgbClr val="000000"/>
                </a:solidFill>
                <a:ea typeface="MS PGothic" panose="020B0600070205080204" pitchFamily="34" charset="-128"/>
                <a:cs typeface="Calibri" panose="020F0502020204030204" pitchFamily="34" charset="0"/>
              </a:rPr>
              <a:t>LMWH</a:t>
            </a:r>
          </a:p>
        </p:txBody>
      </p:sp>
      <p:sp>
        <p:nvSpPr>
          <p:cNvPr id="17" name="Rectangle 16"/>
          <p:cNvSpPr/>
          <p:nvPr/>
        </p:nvSpPr>
        <p:spPr>
          <a:xfrm>
            <a:off x="1812063" y="3542215"/>
            <a:ext cx="1128834" cy="338554"/>
          </a:xfrm>
          <a:prstGeom prst="rect">
            <a:avLst/>
          </a:prstGeom>
        </p:spPr>
        <p:txBody>
          <a:bodyPr wrap="none">
            <a:spAutoFit/>
          </a:bodyPr>
          <a:lstStyle/>
          <a:p>
            <a:pPr lvl="0" algn="ctr" defTabSz="609585">
              <a:defRPr/>
            </a:pPr>
            <a:r>
              <a:rPr lang="en-US" altLang="en-US" sz="1600" dirty="0">
                <a:solidFill>
                  <a:srgbClr val="000000"/>
                </a:solidFill>
                <a:ea typeface="MS PGothic" panose="020B0600070205080204" pitchFamily="34" charset="-128"/>
                <a:cs typeface="Calibri" panose="020F0502020204030204" pitchFamily="34" charset="0"/>
              </a:rPr>
              <a:t>Admission</a:t>
            </a:r>
          </a:p>
        </p:txBody>
      </p:sp>
      <p:sp>
        <p:nvSpPr>
          <p:cNvPr id="18" name="Rectangle 17"/>
          <p:cNvSpPr/>
          <p:nvPr/>
        </p:nvSpPr>
        <p:spPr>
          <a:xfrm>
            <a:off x="4596723" y="3555173"/>
            <a:ext cx="1106393" cy="338554"/>
          </a:xfrm>
          <a:prstGeom prst="rect">
            <a:avLst/>
          </a:prstGeom>
        </p:spPr>
        <p:txBody>
          <a:bodyPr wrap="none">
            <a:spAutoFit/>
          </a:bodyPr>
          <a:lstStyle/>
          <a:p>
            <a:pPr lvl="0" algn="ctr" defTabSz="609585">
              <a:defRPr/>
            </a:pPr>
            <a:r>
              <a:rPr lang="en-US" altLang="en-US" sz="1600" dirty="0">
                <a:solidFill>
                  <a:srgbClr val="000000"/>
                </a:solidFill>
                <a:ea typeface="MS PGothic" panose="020B0600070205080204" pitchFamily="34" charset="-128"/>
                <a:cs typeface="Calibri" panose="020F0502020204030204" pitchFamily="34" charset="0"/>
              </a:rPr>
              <a:t>Discharge</a:t>
            </a:r>
          </a:p>
        </p:txBody>
      </p:sp>
      <p:cxnSp>
        <p:nvCxnSpPr>
          <p:cNvPr id="20" name="Straight Arrow Connector 19">
            <a:extLst>
              <a:ext uri="{FF2B5EF4-FFF2-40B4-BE49-F238E27FC236}">
                <a16:creationId xmlns:a16="http://schemas.microsoft.com/office/drawing/2014/main" id="{54708943-3B60-B244-8A41-5CB5383899A3}"/>
              </a:ext>
            </a:extLst>
          </p:cNvPr>
          <p:cNvCxnSpPr>
            <a:cxnSpLocks noChangeShapeType="1"/>
          </p:cNvCxnSpPr>
          <p:nvPr/>
        </p:nvCxnSpPr>
        <p:spPr bwMode="auto">
          <a:xfrm flipV="1">
            <a:off x="2435225" y="3355730"/>
            <a:ext cx="0" cy="258762"/>
          </a:xfrm>
          <a:prstGeom prst="straightConnector1">
            <a:avLst/>
          </a:prstGeom>
          <a:noFill/>
          <a:ln w="28575">
            <a:solidFill>
              <a:srgbClr val="000000"/>
            </a:solidFill>
            <a:round/>
            <a:headEnd/>
            <a:tailEnd type="triangle" w="med" len="med"/>
          </a:ln>
          <a:effectLst/>
        </p:spPr>
      </p:cxnSp>
      <p:cxnSp>
        <p:nvCxnSpPr>
          <p:cNvPr id="21" name="Straight Arrow Connector 20">
            <a:extLst>
              <a:ext uri="{FF2B5EF4-FFF2-40B4-BE49-F238E27FC236}">
                <a16:creationId xmlns:a16="http://schemas.microsoft.com/office/drawing/2014/main" id="{BC44CE52-D96D-624A-BADB-69F038686329}"/>
              </a:ext>
            </a:extLst>
          </p:cNvPr>
          <p:cNvCxnSpPr>
            <a:cxnSpLocks noChangeShapeType="1"/>
          </p:cNvCxnSpPr>
          <p:nvPr/>
        </p:nvCxnSpPr>
        <p:spPr bwMode="auto">
          <a:xfrm flipV="1">
            <a:off x="5121561" y="3355730"/>
            <a:ext cx="0" cy="258762"/>
          </a:xfrm>
          <a:prstGeom prst="straightConnector1">
            <a:avLst/>
          </a:prstGeom>
          <a:noFill/>
          <a:ln w="28575">
            <a:solidFill>
              <a:srgbClr val="000000"/>
            </a:solidFill>
            <a:round/>
            <a:headEnd/>
            <a:tailEnd type="triangle" w="med" len="med"/>
          </a:ln>
          <a:effectLst/>
        </p:spPr>
      </p:cxnSp>
      <p:cxnSp>
        <p:nvCxnSpPr>
          <p:cNvPr id="22" name="Straight Arrow Connector 21">
            <a:extLst>
              <a:ext uri="{FF2B5EF4-FFF2-40B4-BE49-F238E27FC236}">
                <a16:creationId xmlns:a16="http://schemas.microsoft.com/office/drawing/2014/main" id="{6EE1D2E7-18DA-6846-9101-C03DB352DE7F}"/>
              </a:ext>
            </a:extLst>
          </p:cNvPr>
          <p:cNvCxnSpPr>
            <a:cxnSpLocks noChangeShapeType="1"/>
          </p:cNvCxnSpPr>
          <p:nvPr/>
        </p:nvCxnSpPr>
        <p:spPr bwMode="auto">
          <a:xfrm flipV="1">
            <a:off x="7868579" y="3355730"/>
            <a:ext cx="0" cy="261937"/>
          </a:xfrm>
          <a:prstGeom prst="straightConnector1">
            <a:avLst/>
          </a:prstGeom>
          <a:noFill/>
          <a:ln w="28575">
            <a:solidFill>
              <a:srgbClr val="000000"/>
            </a:solidFill>
            <a:round/>
            <a:headEnd/>
            <a:tailEnd type="triangle" w="med" len="med"/>
          </a:ln>
          <a:effectLst/>
        </p:spPr>
      </p:cxnSp>
      <p:sp>
        <p:nvSpPr>
          <p:cNvPr id="19" name="Rectangle 18"/>
          <p:cNvSpPr/>
          <p:nvPr/>
        </p:nvSpPr>
        <p:spPr>
          <a:xfrm>
            <a:off x="7725705" y="3573511"/>
            <a:ext cx="312906" cy="369332"/>
          </a:xfrm>
          <a:prstGeom prst="rect">
            <a:avLst/>
          </a:prstGeom>
        </p:spPr>
        <p:txBody>
          <a:bodyPr wrap="none">
            <a:spAutoFit/>
          </a:bodyPr>
          <a:lstStyle/>
          <a:p>
            <a:pPr lvl="0" defTabSz="609585">
              <a:defRPr/>
            </a:pPr>
            <a:r>
              <a:rPr lang="en-US" altLang="en-US" dirty="0">
                <a:solidFill>
                  <a:srgbClr val="000000"/>
                </a:solidFill>
                <a:ea typeface="MS PGothic" panose="020B0600070205080204" pitchFamily="34" charset="-128"/>
                <a:cs typeface="Calibri" panose="020F0502020204030204" pitchFamily="34" charset="0"/>
              </a:rPr>
              <a:t>?</a:t>
            </a:r>
          </a:p>
        </p:txBody>
      </p:sp>
      <p:sp>
        <p:nvSpPr>
          <p:cNvPr id="24" name="Rectangle 23"/>
          <p:cNvSpPr/>
          <p:nvPr/>
        </p:nvSpPr>
        <p:spPr>
          <a:xfrm>
            <a:off x="7050170" y="3865640"/>
            <a:ext cx="4704434" cy="2308324"/>
          </a:xfrm>
          <a:prstGeom prst="rect">
            <a:avLst/>
          </a:prstGeom>
        </p:spPr>
        <p:txBody>
          <a:bodyPr wrap="square">
            <a:spAutoFit/>
          </a:bodyPr>
          <a:lstStyle/>
          <a:p>
            <a:pPr algn="ctr"/>
            <a:r>
              <a:rPr lang="en-US" sz="2400" b="1" dirty="0">
                <a:solidFill>
                  <a:schemeClr val="tx2"/>
                </a:solidFill>
              </a:rPr>
              <a:t>New paradigm in medically ill thromboprophylaxis: Individualized (patient-level) risk adapted approach with clinical decision support/EHR interoperability</a:t>
            </a:r>
          </a:p>
        </p:txBody>
      </p:sp>
      <p:cxnSp>
        <p:nvCxnSpPr>
          <p:cNvPr id="11" name="Straight Connector 10">
            <a:extLst>
              <a:ext uri="{FF2B5EF4-FFF2-40B4-BE49-F238E27FC236}">
                <a16:creationId xmlns:a16="http://schemas.microsoft.com/office/drawing/2014/main" id="{E11B3D96-FC13-4075-A8CC-5827C6ED9BBC}"/>
              </a:ext>
            </a:extLst>
          </p:cNvPr>
          <p:cNvCxnSpPr/>
          <p:nvPr/>
        </p:nvCxnSpPr>
        <p:spPr>
          <a:xfrm flipH="1">
            <a:off x="1705948" y="5818284"/>
            <a:ext cx="1458553" cy="0"/>
          </a:xfrm>
          <a:prstGeom prst="line">
            <a:avLst/>
          </a:prstGeom>
          <a:ln>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27" name="Straight Connector 26">
            <a:extLst>
              <a:ext uri="{FF2B5EF4-FFF2-40B4-BE49-F238E27FC236}">
                <a16:creationId xmlns:a16="http://schemas.microsoft.com/office/drawing/2014/main" id="{E94E89B8-6403-4301-97C4-026E738F4C1B}"/>
              </a:ext>
            </a:extLst>
          </p:cNvPr>
          <p:cNvCxnSpPr/>
          <p:nvPr/>
        </p:nvCxnSpPr>
        <p:spPr>
          <a:xfrm flipH="1">
            <a:off x="4370047" y="5406705"/>
            <a:ext cx="1486601" cy="0"/>
          </a:xfrm>
          <a:prstGeom prst="line">
            <a:avLst/>
          </a:prstGeom>
          <a:ln>
            <a:headEnd type="none" w="sm" len="sm"/>
            <a:tailEnd type="none" w="sm" len="sm"/>
          </a:ln>
        </p:spPr>
        <p:style>
          <a:lnRef idx="1">
            <a:schemeClr val="dk1"/>
          </a:lnRef>
          <a:fillRef idx="0">
            <a:schemeClr val="dk1"/>
          </a:fillRef>
          <a:effectRef idx="0">
            <a:schemeClr val="dk1"/>
          </a:effectRef>
          <a:fontRef idx="minor">
            <a:schemeClr val="tx1"/>
          </a:fontRef>
        </p:style>
      </p:cxnSp>
      <p:sp>
        <p:nvSpPr>
          <p:cNvPr id="5" name="Rectangle: Rounded Corners 4">
            <a:extLst>
              <a:ext uri="{FF2B5EF4-FFF2-40B4-BE49-F238E27FC236}">
                <a16:creationId xmlns:a16="http://schemas.microsoft.com/office/drawing/2014/main" id="{855D71D1-E9E9-FDA0-A5BE-96CCA039F6B1}"/>
              </a:ext>
            </a:extLst>
          </p:cNvPr>
          <p:cNvSpPr/>
          <p:nvPr/>
        </p:nvSpPr>
        <p:spPr bwMode="auto">
          <a:xfrm>
            <a:off x="1476671" y="3559528"/>
            <a:ext cx="1882540" cy="2669355"/>
          </a:xfrm>
          <a:prstGeom prst="roundRect">
            <a:avLst/>
          </a:prstGeom>
          <a:noFill/>
          <a:ln w="38100">
            <a:solidFill>
              <a:schemeClr val="accent6"/>
            </a:solidFill>
            <a:round/>
            <a:headEnd/>
            <a:tailEnd/>
          </a:ln>
          <a:effectLst/>
          <a:extLst>
            <a:ext uri="{909E8E84-426E-40dd-AFC4-6F175D3DCCD1}">
              <a14:hiddenFill xmlns="" xmlns:a14="http://schemas.microsoft.com/office/drawing/2010/main">
                <a:solidFill>
                  <a:srgbClr val="18605A"/>
                </a:solidFill>
              </a14:hiddenFill>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rtlCol="0" anchor="ctr">
            <a:noAutofit/>
          </a:bodyPr>
          <a:lstStyle/>
          <a:p>
            <a:pPr algn="ctr" eaLnBrk="0" hangingPunct="0">
              <a:spcBef>
                <a:spcPct val="50000"/>
              </a:spcBef>
            </a:pPr>
            <a:endParaRPr lang="en-US"/>
          </a:p>
        </p:txBody>
      </p:sp>
      <p:sp>
        <p:nvSpPr>
          <p:cNvPr id="25" name="Rectangle: Rounded Corners 24">
            <a:extLst>
              <a:ext uri="{FF2B5EF4-FFF2-40B4-BE49-F238E27FC236}">
                <a16:creationId xmlns:a16="http://schemas.microsoft.com/office/drawing/2014/main" id="{7F5746D3-92F9-8983-7A61-EBD0CD808071}"/>
              </a:ext>
            </a:extLst>
          </p:cNvPr>
          <p:cNvSpPr/>
          <p:nvPr/>
        </p:nvSpPr>
        <p:spPr bwMode="auto">
          <a:xfrm>
            <a:off x="2369661" y="1186077"/>
            <a:ext cx="2792959" cy="2312987"/>
          </a:xfrm>
          <a:prstGeom prst="roundRect">
            <a:avLst/>
          </a:prstGeom>
          <a:noFill/>
          <a:ln w="38100">
            <a:solidFill>
              <a:schemeClr val="accent6"/>
            </a:solidFill>
            <a:round/>
            <a:headEnd/>
            <a:tailEnd/>
          </a:ln>
          <a:effectLst/>
          <a:extLst>
            <a:ext uri="{909E8E84-426E-40dd-AFC4-6F175D3DCCD1}">
              <a14:hiddenFill xmlns:a14="http://schemas.microsoft.com/office/drawing/2010/main" xmlns="">
                <a:solidFill>
                  <a:srgbClr val="18605A"/>
                </a:solidFill>
              </a14:hiddenFill>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rtlCol="0" anchor="ctr">
            <a:noAutofit/>
          </a:bodyPr>
          <a:lstStyle/>
          <a:p>
            <a:pPr algn="ctr" eaLnBrk="0" hangingPunct="0">
              <a:spcBef>
                <a:spcPct val="50000"/>
              </a:spcBef>
            </a:pPr>
            <a:endParaRPr lang="en-US">
              <a:solidFill>
                <a:schemeClr val="accent6">
                  <a:lumMod val="40000"/>
                  <a:lumOff val="60000"/>
                </a:schemeClr>
              </a:solidFill>
            </a:endParaRPr>
          </a:p>
        </p:txBody>
      </p:sp>
      <p:sp>
        <p:nvSpPr>
          <p:cNvPr id="10" name="Footer Placeholder 9">
            <a:extLst>
              <a:ext uri="{FF2B5EF4-FFF2-40B4-BE49-F238E27FC236}">
                <a16:creationId xmlns:a16="http://schemas.microsoft.com/office/drawing/2014/main" id="{DB6EEB03-4074-812F-500A-81DA48C94CA5}"/>
              </a:ext>
            </a:extLst>
          </p:cNvPr>
          <p:cNvSpPr>
            <a:spLocks noGrp="1"/>
          </p:cNvSpPr>
          <p:nvPr>
            <p:ph type="ftr" sz="quarter" idx="3"/>
          </p:nvPr>
        </p:nvSpPr>
        <p:spPr/>
        <p:txBody>
          <a:bodyPr anchor="ctr"/>
          <a:lstStyle/>
          <a:p>
            <a:r>
              <a:rPr lang="en-US" dirty="0"/>
              <a:t>*Low Bleed Risk – no DAPT, active cancer, bronchiectasis/pulmonary cavitation, hx of GU bleed or bleeding within 3 months hospitalization </a:t>
            </a:r>
          </a:p>
          <a:p>
            <a:r>
              <a:rPr lang="en-US" dirty="0"/>
              <a:t>DD, D-dimer; LMWH, low-molecular-weight heparin; UFH, unfractionated heparin; VTE, venous thromboembolism. 
Spyropoulos AC &amp; Raskob GE. Thromb Haemost. 2017;117:1662–70.</a:t>
            </a:r>
          </a:p>
        </p:txBody>
      </p:sp>
    </p:spTree>
    <p:extLst>
      <p:ext uri="{BB962C8B-B14F-4D97-AF65-F5344CB8AC3E}">
        <p14:creationId xmlns:p14="http://schemas.microsoft.com/office/powerpoint/2010/main" val="1306956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343170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MedEd On The Go titled </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3"/>
              </a:rPr>
              <a:t>Primary Prevention, Initial Treatment &amp; Management of VTE, Secondary VTE Prevention Strategies</a:t>
            </a:r>
            <a:endParaRPr kumimoji="0" lang="en-US" sz="1500" b="0" i="0" u="sng"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Discuss patient populations that are particularly susceptible to blood clot development, emphasizing the importance of risk assessment and stratification for the primary prevention of VTE and the secondary prevention of recurrent VTE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Illustrate how to implement evidence-based medicine, clinical guideline statements, and real-world clinical data in clinical practice to improve outcomes for primary prevention of VTE, initial treatment and management of VTE, and the secondary prevention of recurrent VTE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FBBBAC13-94A0-2F41-A1AD-212C40B7FE23}"/>
              </a:ext>
            </a:extLst>
          </p:cNvPr>
          <p:cNvSpPr>
            <a:spLocks noGrp="1"/>
          </p:cNvSpPr>
          <p:nvPr>
            <p:ph idx="1"/>
          </p:nvPr>
        </p:nvSpPr>
        <p:spPr/>
        <p:txBody>
          <a:bodyPr/>
          <a:lstStyle/>
          <a:p>
            <a:r>
              <a:rPr lang="en-US" sz="2400" dirty="0">
                <a:latin typeface="+mn-lt"/>
              </a:rPr>
              <a:t>An estimated 8 million acutely ill medical patients at risk for VTE are hospitalized annually in the US</a:t>
            </a:r>
            <a:endParaRPr lang="en-US" sz="2400" baseline="30000" dirty="0">
              <a:solidFill>
                <a:srgbClr val="FF0000"/>
              </a:solidFill>
              <a:latin typeface="+mn-lt"/>
            </a:endParaRPr>
          </a:p>
          <a:p>
            <a:pPr lvl="1"/>
            <a:r>
              <a:rPr lang="en-US" sz="2000" dirty="0">
                <a:latin typeface="+mn-lt"/>
              </a:rPr>
              <a:t>The number is approximately 12 million in the European Union</a:t>
            </a:r>
            <a:endParaRPr lang="en-US" sz="2000" baseline="30000" dirty="0">
              <a:solidFill>
                <a:srgbClr val="FF0000"/>
              </a:solidFill>
              <a:latin typeface="+mn-lt"/>
            </a:endParaRPr>
          </a:p>
          <a:p>
            <a:r>
              <a:rPr lang="en-US" sz="2400" dirty="0">
                <a:latin typeface="+mn-lt"/>
              </a:rPr>
              <a:t>Significant unmet medical need exists for VTE prevention for the acutely ill medical population, especially post-hospital discharge </a:t>
            </a:r>
          </a:p>
          <a:p>
            <a:pPr lvl="1"/>
            <a:r>
              <a:rPr lang="en-US" sz="2000" dirty="0">
                <a:latin typeface="+mn-lt"/>
              </a:rPr>
              <a:t>50 to 70% of symptomatic VTEs and 70 to 80% of fatal PEs occur in acute, medically ill, non-surgical patients, especially those with high VTE risk</a:t>
            </a:r>
            <a:endParaRPr lang="en-US" sz="2000" baseline="30000" dirty="0">
              <a:solidFill>
                <a:srgbClr val="FF0000"/>
              </a:solidFill>
              <a:latin typeface="+mn-lt"/>
            </a:endParaRPr>
          </a:p>
          <a:p>
            <a:pPr lvl="1"/>
            <a:r>
              <a:rPr lang="en-US" sz="2000" dirty="0">
                <a:latin typeface="+mn-lt"/>
              </a:rPr>
              <a:t>Hospitalized medical patients have more severe forms of VTE than surgical patients and more VTE-related deaths</a:t>
            </a:r>
            <a:endParaRPr lang="en-US" sz="2000" dirty="0">
              <a:solidFill>
                <a:srgbClr val="FF0000"/>
              </a:solidFill>
              <a:latin typeface="+mn-lt"/>
            </a:endParaRPr>
          </a:p>
          <a:p>
            <a:pPr lvl="1"/>
            <a:r>
              <a:rPr lang="en-US" sz="2000" dirty="0">
                <a:latin typeface="+mn-lt"/>
              </a:rPr>
              <a:t>Rate of symptomatic VTE more than doubles over the first 21 days post-discharge and is associated with a five-fold increase of fatal PE within 45 days</a:t>
            </a:r>
            <a:endParaRPr lang="en-US" sz="2000" baseline="30000" dirty="0">
              <a:solidFill>
                <a:srgbClr val="FF0000"/>
              </a:solidFill>
              <a:latin typeface="+mn-lt"/>
            </a:endParaRPr>
          </a:p>
        </p:txBody>
      </p:sp>
      <p:sp>
        <p:nvSpPr>
          <p:cNvPr id="27650" name="Title 1">
            <a:extLst>
              <a:ext uri="{FF2B5EF4-FFF2-40B4-BE49-F238E27FC236}">
                <a16:creationId xmlns:a16="http://schemas.microsoft.com/office/drawing/2014/main" id="{931AE49B-19AE-074F-903E-9E4B75FD9A2F}"/>
              </a:ext>
            </a:extLst>
          </p:cNvPr>
          <p:cNvSpPr>
            <a:spLocks noGrp="1"/>
          </p:cNvSpPr>
          <p:nvPr>
            <p:ph type="title"/>
          </p:nvPr>
        </p:nvSpPr>
        <p:spPr/>
        <p:txBody>
          <a:bodyPr/>
          <a:lstStyle/>
          <a:p>
            <a:r>
              <a:rPr lang="en-US" altLang="en-US" sz="3600" dirty="0"/>
              <a:t>Scope of the Problem in Hospitalized </a:t>
            </a:r>
            <a:br>
              <a:rPr lang="en-US" altLang="en-US" sz="3600" dirty="0"/>
            </a:br>
            <a:r>
              <a:rPr lang="en-US" altLang="en-US" sz="3600" dirty="0"/>
              <a:t>Medical Patients</a:t>
            </a:r>
          </a:p>
        </p:txBody>
      </p:sp>
      <p:sp>
        <p:nvSpPr>
          <p:cNvPr id="2" name="Text Placeholder 1">
            <a:extLst>
              <a:ext uri="{FF2B5EF4-FFF2-40B4-BE49-F238E27FC236}">
                <a16:creationId xmlns:a16="http://schemas.microsoft.com/office/drawing/2014/main" id="{FE4F87EB-8496-334C-A60A-9E95CF3CFE5F}"/>
              </a:ext>
            </a:extLst>
          </p:cNvPr>
          <p:cNvSpPr>
            <a:spLocks noGrp="1"/>
          </p:cNvSpPr>
          <p:nvPr>
            <p:ph type="body" sz="quarter" idx="4294967295"/>
          </p:nvPr>
        </p:nvSpPr>
        <p:spPr>
          <a:xfrm>
            <a:off x="1099224" y="6356351"/>
            <a:ext cx="9426103" cy="400050"/>
          </a:xfrm>
        </p:spPr>
        <p:txBody>
          <a:bodyPr>
            <a:noAutofit/>
          </a:bodyPr>
          <a:lstStyle/>
          <a:p>
            <a:pPr marL="0" indent="0">
              <a:buNone/>
            </a:pPr>
            <a:r>
              <a:rPr lang="en-US" altLang="en-US" sz="1000" b="0" dirty="0">
                <a:solidFill>
                  <a:schemeClr val="bg1">
                    <a:lumMod val="65000"/>
                  </a:schemeClr>
                </a:solidFill>
                <a:latin typeface="Arial" panose="020B0604020202020204" pitchFamily="34" charset="0"/>
                <a:cs typeface="Arial" panose="020B0604020202020204" pitchFamily="34" charset="0"/>
              </a:rPr>
              <a:t>Anderson F, et al. </a:t>
            </a:r>
            <a:r>
              <a:rPr lang="en-US" altLang="en-US" sz="1000" b="0" i="1" dirty="0">
                <a:solidFill>
                  <a:schemeClr val="bg1">
                    <a:lumMod val="65000"/>
                  </a:schemeClr>
                </a:solidFill>
                <a:latin typeface="Arial" panose="020B0604020202020204" pitchFamily="34" charset="0"/>
                <a:cs typeface="Arial" panose="020B0604020202020204" pitchFamily="34" charset="0"/>
              </a:rPr>
              <a:t>Am J </a:t>
            </a:r>
            <a:r>
              <a:rPr lang="en-US" altLang="en-US" sz="1000" b="0" i="1" dirty="0" err="1">
                <a:solidFill>
                  <a:schemeClr val="bg1">
                    <a:lumMod val="65000"/>
                  </a:schemeClr>
                </a:solidFill>
                <a:latin typeface="Arial" panose="020B0604020202020204" pitchFamily="34" charset="0"/>
                <a:cs typeface="Arial" panose="020B0604020202020204" pitchFamily="34" charset="0"/>
              </a:rPr>
              <a:t>Hematol</a:t>
            </a:r>
            <a:r>
              <a:rPr lang="en-US" altLang="en-US" sz="1000" b="0" dirty="0">
                <a:solidFill>
                  <a:schemeClr val="bg1">
                    <a:lumMod val="65000"/>
                  </a:schemeClr>
                </a:solidFill>
                <a:latin typeface="Arial" panose="020B0604020202020204" pitchFamily="34" charset="0"/>
                <a:cs typeface="Arial" panose="020B0604020202020204" pitchFamily="34" charset="0"/>
              </a:rPr>
              <a:t>. 2007;82:777-82; Cohen AT, et al. </a:t>
            </a:r>
            <a:r>
              <a:rPr lang="en-US" altLang="en-US" sz="1000" b="0" i="1" dirty="0" err="1">
                <a:solidFill>
                  <a:schemeClr val="bg1">
                    <a:lumMod val="65000"/>
                  </a:schemeClr>
                </a:solidFill>
                <a:latin typeface="Arial" panose="020B0604020202020204" pitchFamily="34" charset="0"/>
                <a:cs typeface="Arial" panose="020B0604020202020204" pitchFamily="34" charset="0"/>
              </a:rPr>
              <a:t>Thromb</a:t>
            </a:r>
            <a:r>
              <a:rPr lang="en-US" altLang="en-US" sz="1000" b="0" i="1" dirty="0">
                <a:solidFill>
                  <a:schemeClr val="bg1">
                    <a:lumMod val="65000"/>
                  </a:schemeClr>
                </a:solidFill>
                <a:latin typeface="Arial" panose="020B0604020202020204" pitchFamily="34" charset="0"/>
                <a:cs typeface="Arial" panose="020B0604020202020204" pitchFamily="34" charset="0"/>
              </a:rPr>
              <a:t> </a:t>
            </a:r>
            <a:r>
              <a:rPr lang="en-US" altLang="en-US" sz="1000" b="0" i="1" dirty="0" err="1">
                <a:solidFill>
                  <a:schemeClr val="bg1">
                    <a:lumMod val="65000"/>
                  </a:schemeClr>
                </a:solidFill>
                <a:latin typeface="Arial" panose="020B0604020202020204" pitchFamily="34" charset="0"/>
                <a:cs typeface="Arial" panose="020B0604020202020204" pitchFamily="34" charset="0"/>
              </a:rPr>
              <a:t>Haemost</a:t>
            </a:r>
            <a:r>
              <a:rPr lang="en-US" altLang="en-US" sz="1000" b="0" dirty="0">
                <a:solidFill>
                  <a:schemeClr val="bg1">
                    <a:lumMod val="65000"/>
                  </a:schemeClr>
                </a:solidFill>
                <a:latin typeface="Arial" panose="020B0604020202020204" pitchFamily="34" charset="0"/>
                <a:cs typeface="Arial" panose="020B0604020202020204" pitchFamily="34" charset="0"/>
              </a:rPr>
              <a:t>. 2007;98:756-64; Goldhaber S, et al. </a:t>
            </a:r>
            <a:r>
              <a:rPr lang="en-US" altLang="en-US" sz="1000" b="0" i="1" dirty="0">
                <a:solidFill>
                  <a:schemeClr val="bg1">
                    <a:lumMod val="65000"/>
                  </a:schemeClr>
                </a:solidFill>
                <a:latin typeface="Arial" panose="020B0604020202020204" pitchFamily="34" charset="0"/>
                <a:cs typeface="Arial" panose="020B0604020202020204" pitchFamily="34" charset="0"/>
              </a:rPr>
              <a:t>Chest</a:t>
            </a:r>
            <a:r>
              <a:rPr lang="en-US" altLang="en-US" sz="1000" b="0" dirty="0">
                <a:solidFill>
                  <a:schemeClr val="bg1">
                    <a:lumMod val="65000"/>
                  </a:schemeClr>
                </a:solidFill>
                <a:latin typeface="Arial" panose="020B0604020202020204" pitchFamily="34" charset="0"/>
                <a:cs typeface="Arial" panose="020B0604020202020204" pitchFamily="34" charset="0"/>
              </a:rPr>
              <a:t>. 2000;118(6):1680-4; </a:t>
            </a:r>
            <a:r>
              <a:rPr lang="pt-BR" altLang="en-US" sz="1000" b="0" dirty="0">
                <a:solidFill>
                  <a:schemeClr val="bg1">
                    <a:lumMod val="65000"/>
                  </a:schemeClr>
                </a:solidFill>
                <a:latin typeface="Arial" panose="020B0604020202020204" pitchFamily="34" charset="0"/>
                <a:cs typeface="Arial" panose="020B0604020202020204" pitchFamily="34" charset="0"/>
              </a:rPr>
              <a:t>Kahn SR, et al. </a:t>
            </a:r>
            <a:r>
              <a:rPr lang="pt-BR" altLang="en-US" sz="1000" b="0" i="1" dirty="0">
                <a:solidFill>
                  <a:schemeClr val="bg1">
                    <a:lumMod val="65000"/>
                  </a:schemeClr>
                </a:solidFill>
                <a:latin typeface="Arial" panose="020B0604020202020204" pitchFamily="34" charset="0"/>
                <a:cs typeface="Arial" panose="020B0604020202020204" pitchFamily="34" charset="0"/>
              </a:rPr>
              <a:t>Chest</a:t>
            </a:r>
            <a:r>
              <a:rPr lang="pt-BR" altLang="en-US" sz="1000" b="0" dirty="0">
                <a:solidFill>
                  <a:schemeClr val="bg1">
                    <a:lumMod val="65000"/>
                  </a:schemeClr>
                </a:solidFill>
                <a:latin typeface="Arial" panose="020B0604020202020204" pitchFamily="34" charset="0"/>
                <a:cs typeface="Arial" panose="020B0604020202020204" pitchFamily="34" charset="0"/>
              </a:rPr>
              <a:t>. 2012;141(2)(Suppl):e195S-e226S;</a:t>
            </a:r>
            <a:r>
              <a:rPr lang="en-US" altLang="en-US" sz="1000" b="0" dirty="0">
                <a:solidFill>
                  <a:schemeClr val="bg1">
                    <a:lumMod val="65000"/>
                  </a:schemeClr>
                </a:solidFill>
                <a:latin typeface="Arial" panose="020B0604020202020204" pitchFamily="34" charset="0"/>
                <a:cs typeface="Arial" panose="020B0604020202020204" pitchFamily="34" charset="0"/>
              </a:rPr>
              <a:t> </a:t>
            </a:r>
            <a:r>
              <a:rPr lang="en-US" altLang="en-US" sz="1000" b="0" dirty="0" err="1">
                <a:solidFill>
                  <a:schemeClr val="bg1">
                    <a:lumMod val="65000"/>
                  </a:schemeClr>
                </a:solidFill>
                <a:latin typeface="Arial" panose="020B0604020202020204" pitchFamily="34" charset="0"/>
                <a:cs typeface="Arial" panose="020B0604020202020204" pitchFamily="34" charset="0"/>
              </a:rPr>
              <a:t>Monreal</a:t>
            </a:r>
            <a:r>
              <a:rPr lang="en-US" altLang="en-US" sz="1000" b="0" dirty="0">
                <a:solidFill>
                  <a:schemeClr val="bg1">
                    <a:lumMod val="65000"/>
                  </a:schemeClr>
                </a:solidFill>
                <a:latin typeface="Arial" panose="020B0604020202020204" pitchFamily="34" charset="0"/>
                <a:cs typeface="Arial" panose="020B0604020202020204" pitchFamily="34" charset="0"/>
              </a:rPr>
              <a:t> M, et al. </a:t>
            </a:r>
            <a:r>
              <a:rPr lang="en-US" altLang="en-US" sz="1000" b="0" i="1" dirty="0">
                <a:solidFill>
                  <a:schemeClr val="bg1">
                    <a:lumMod val="65000"/>
                  </a:schemeClr>
                </a:solidFill>
                <a:latin typeface="Arial" panose="020B0604020202020204" pitchFamily="34" charset="0"/>
                <a:cs typeface="Arial" panose="020B0604020202020204" pitchFamily="34" charset="0"/>
              </a:rPr>
              <a:t>J </a:t>
            </a:r>
            <a:r>
              <a:rPr lang="en-US" altLang="en-US" sz="1000" b="0" i="1" dirty="0" err="1">
                <a:solidFill>
                  <a:schemeClr val="bg1">
                    <a:lumMod val="65000"/>
                  </a:schemeClr>
                </a:solidFill>
                <a:latin typeface="Arial" panose="020B0604020202020204" pitchFamily="34" charset="0"/>
                <a:cs typeface="Arial" panose="020B0604020202020204" pitchFamily="34" charset="0"/>
              </a:rPr>
              <a:t>Thromb</a:t>
            </a:r>
            <a:r>
              <a:rPr lang="en-US" altLang="en-US" sz="1000" b="0" i="1" dirty="0">
                <a:solidFill>
                  <a:schemeClr val="bg1">
                    <a:lumMod val="65000"/>
                  </a:schemeClr>
                </a:solidFill>
                <a:latin typeface="Arial" panose="020B0604020202020204" pitchFamily="34" charset="0"/>
                <a:cs typeface="Arial" panose="020B0604020202020204" pitchFamily="34" charset="0"/>
              </a:rPr>
              <a:t> </a:t>
            </a:r>
            <a:r>
              <a:rPr lang="en-US" altLang="en-US" sz="1000" b="0" i="1" dirty="0" err="1">
                <a:solidFill>
                  <a:schemeClr val="bg1">
                    <a:lumMod val="65000"/>
                  </a:schemeClr>
                </a:solidFill>
                <a:latin typeface="Arial" panose="020B0604020202020204" pitchFamily="34" charset="0"/>
                <a:cs typeface="Arial" panose="020B0604020202020204" pitchFamily="34" charset="0"/>
              </a:rPr>
              <a:t>Haemost</a:t>
            </a:r>
            <a:r>
              <a:rPr lang="en-US" altLang="en-US" sz="1000" b="0" i="1" dirty="0">
                <a:solidFill>
                  <a:schemeClr val="bg1">
                    <a:lumMod val="65000"/>
                  </a:schemeClr>
                </a:solidFill>
                <a:latin typeface="Arial" panose="020B0604020202020204" pitchFamily="34" charset="0"/>
                <a:cs typeface="Arial" panose="020B0604020202020204" pitchFamily="34" charset="0"/>
              </a:rPr>
              <a:t>. </a:t>
            </a:r>
            <a:r>
              <a:rPr lang="en-US" altLang="en-US" sz="1000" b="0" dirty="0">
                <a:solidFill>
                  <a:schemeClr val="bg1">
                    <a:lumMod val="65000"/>
                  </a:schemeClr>
                </a:solidFill>
                <a:latin typeface="Arial" panose="020B0604020202020204" pitchFamily="34" charset="0"/>
                <a:cs typeface="Arial" panose="020B0604020202020204" pitchFamily="34" charset="0"/>
              </a:rPr>
              <a:t>2004;2:1892-8; Spyropoulos AC, et al. </a:t>
            </a:r>
            <a:r>
              <a:rPr lang="en-US" altLang="en-US" sz="1000" b="0" i="1" dirty="0">
                <a:solidFill>
                  <a:schemeClr val="bg1">
                    <a:lumMod val="65000"/>
                  </a:schemeClr>
                </a:solidFill>
                <a:latin typeface="Arial" panose="020B0604020202020204" pitchFamily="34" charset="0"/>
                <a:cs typeface="Arial" panose="020B0604020202020204" pitchFamily="34" charset="0"/>
              </a:rPr>
              <a:t>Chest</a:t>
            </a:r>
            <a:r>
              <a:rPr lang="en-US" altLang="en-US" sz="1000" b="0" dirty="0">
                <a:solidFill>
                  <a:schemeClr val="bg1">
                    <a:lumMod val="65000"/>
                  </a:schemeClr>
                </a:solidFill>
                <a:latin typeface="Arial" panose="020B0604020202020204" pitchFamily="34" charset="0"/>
                <a:cs typeface="Arial" panose="020B0604020202020204" pitchFamily="34" charset="0"/>
              </a:rPr>
              <a:t>. 2011;10:10-19.  </a:t>
            </a:r>
          </a:p>
        </p:txBody>
      </p:sp>
      <p:sp>
        <p:nvSpPr>
          <p:cNvPr id="3" name="TextBox 2">
            <a:extLst>
              <a:ext uri="{FF2B5EF4-FFF2-40B4-BE49-F238E27FC236}">
                <a16:creationId xmlns:a16="http://schemas.microsoft.com/office/drawing/2014/main" id="{942B1383-0961-D786-7A31-76F5826C9416}"/>
              </a:ext>
            </a:extLst>
          </p:cNvPr>
          <p:cNvSpPr txBox="1"/>
          <p:nvPr/>
        </p:nvSpPr>
        <p:spPr>
          <a:xfrm>
            <a:off x="1099224" y="6143547"/>
            <a:ext cx="5237021" cy="246221"/>
          </a:xfrm>
          <a:prstGeom prst="rect">
            <a:avLst/>
          </a:prstGeom>
          <a:noFill/>
        </p:spPr>
        <p:txBody>
          <a:bodyPr wrap="square" rtlCol="0" anchor="ctr" anchorCtr="0">
            <a:spAutoFit/>
          </a:bodyPr>
          <a:lstStyle/>
          <a:p>
            <a:r>
              <a:rPr lang="en-US" sz="1000" b="0" dirty="0">
                <a:solidFill>
                  <a:schemeClr val="bg1">
                    <a:lumMod val="65000"/>
                  </a:schemeClr>
                </a:solidFill>
              </a:rPr>
              <a:t>PE, pulmonary embolism; VTE, venous thromboembolism.</a:t>
            </a:r>
          </a:p>
        </p:txBody>
      </p:sp>
    </p:spTree>
    <p:custDataLst>
      <p:tags r:id="rId1"/>
    </p:custDataLst>
    <p:extLst>
      <p:ext uri="{BB962C8B-B14F-4D97-AF65-F5344CB8AC3E}">
        <p14:creationId xmlns:p14="http://schemas.microsoft.com/office/powerpoint/2010/main" val="2175542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Content Placeholder 2">
            <a:extLst>
              <a:ext uri="{FF2B5EF4-FFF2-40B4-BE49-F238E27FC236}">
                <a16:creationId xmlns:a16="http://schemas.microsoft.com/office/drawing/2014/main" id="{AA0132AA-5F2A-4C4C-9ADB-2CAD651A1468}"/>
              </a:ext>
            </a:extLst>
          </p:cNvPr>
          <p:cNvSpPr>
            <a:spLocks noGrp="1"/>
          </p:cNvSpPr>
          <p:nvPr>
            <p:ph idx="1"/>
          </p:nvPr>
        </p:nvSpPr>
        <p:spPr/>
        <p:txBody>
          <a:bodyPr>
            <a:normAutofit lnSpcReduction="10000"/>
          </a:bodyPr>
          <a:lstStyle/>
          <a:p>
            <a:pPr>
              <a:spcBef>
                <a:spcPts val="2100"/>
              </a:spcBef>
            </a:pPr>
            <a:r>
              <a:rPr lang="en-US" altLang="en-US" sz="2200" dirty="0">
                <a:latin typeface="+mn-lt"/>
              </a:rPr>
              <a:t>Mean age 70 years and immobilized for 3 or more days </a:t>
            </a:r>
          </a:p>
          <a:p>
            <a:pPr>
              <a:spcBef>
                <a:spcPts val="2100"/>
              </a:spcBef>
            </a:pPr>
            <a:r>
              <a:rPr lang="en-US" altLang="en-US" sz="2200" dirty="0">
                <a:latin typeface="+mn-lt"/>
              </a:rPr>
              <a:t>Congestive heart failure (NYHA class III or IV)</a:t>
            </a:r>
          </a:p>
          <a:p>
            <a:pPr>
              <a:spcBef>
                <a:spcPts val="2100"/>
              </a:spcBef>
            </a:pPr>
            <a:r>
              <a:rPr lang="en-US" altLang="en-US" sz="2200" dirty="0">
                <a:latin typeface="+mn-lt"/>
              </a:rPr>
              <a:t>Acute respiratory failure/COPD exacerbation </a:t>
            </a:r>
          </a:p>
          <a:p>
            <a:pPr>
              <a:spcBef>
                <a:spcPts val="2100"/>
              </a:spcBef>
            </a:pPr>
            <a:r>
              <a:rPr lang="en-US" altLang="en-US" sz="2200" dirty="0">
                <a:latin typeface="+mn-lt"/>
              </a:rPr>
              <a:t>Acute infection without septic shock</a:t>
            </a:r>
          </a:p>
          <a:p>
            <a:pPr>
              <a:spcBef>
                <a:spcPts val="2100"/>
              </a:spcBef>
            </a:pPr>
            <a:r>
              <a:rPr lang="en-US" altLang="en-US" sz="2200" dirty="0">
                <a:latin typeface="+mn-lt"/>
              </a:rPr>
              <a:t>Stroke</a:t>
            </a:r>
          </a:p>
          <a:p>
            <a:pPr>
              <a:spcBef>
                <a:spcPts val="2100"/>
              </a:spcBef>
            </a:pPr>
            <a:r>
              <a:rPr lang="en-US" altLang="en-US" sz="2200" dirty="0">
                <a:latin typeface="+mn-lt"/>
              </a:rPr>
              <a:t>Acute rheumatic disorders, including acute lumbar pain or sciatica or vertebral compression (caused by osteoporosis or a tumor) </a:t>
            </a:r>
          </a:p>
          <a:p>
            <a:pPr>
              <a:spcBef>
                <a:spcPts val="2100"/>
              </a:spcBef>
            </a:pPr>
            <a:r>
              <a:rPr lang="en-US" altLang="en-US" sz="2200" dirty="0">
                <a:latin typeface="+mn-lt"/>
              </a:rPr>
              <a:t>Acute arthritis of the legs, or an acute episode of rheumatoid arthritis in the legs</a:t>
            </a:r>
          </a:p>
          <a:p>
            <a:pPr>
              <a:spcBef>
                <a:spcPts val="2100"/>
              </a:spcBef>
            </a:pPr>
            <a:r>
              <a:rPr lang="en-US" altLang="en-US" sz="2200" dirty="0">
                <a:latin typeface="+mn-lt"/>
              </a:rPr>
              <a:t>Inflammatory bowel disease exacerbation</a:t>
            </a:r>
          </a:p>
          <a:p>
            <a:pPr>
              <a:spcBef>
                <a:spcPts val="2100"/>
              </a:spcBef>
            </a:pPr>
            <a:endParaRPr lang="en-US" altLang="en-US" sz="2200" dirty="0">
              <a:latin typeface="+mn-lt"/>
            </a:endParaRPr>
          </a:p>
        </p:txBody>
      </p:sp>
      <p:sp>
        <p:nvSpPr>
          <p:cNvPr id="28674" name="Title 1">
            <a:extLst>
              <a:ext uri="{FF2B5EF4-FFF2-40B4-BE49-F238E27FC236}">
                <a16:creationId xmlns:a16="http://schemas.microsoft.com/office/drawing/2014/main" id="{C682EF6A-05DA-5247-9967-E07BBE0EFDBE}"/>
              </a:ext>
            </a:extLst>
          </p:cNvPr>
          <p:cNvSpPr>
            <a:spLocks noGrp="1"/>
          </p:cNvSpPr>
          <p:nvPr>
            <p:ph type="title"/>
          </p:nvPr>
        </p:nvSpPr>
        <p:spPr/>
        <p:txBody>
          <a:bodyPr/>
          <a:lstStyle/>
          <a:p>
            <a:r>
              <a:rPr lang="en-US" altLang="en-US" dirty="0"/>
              <a:t>Acutely Ill Medical Patients</a:t>
            </a:r>
          </a:p>
        </p:txBody>
      </p:sp>
      <p:sp>
        <p:nvSpPr>
          <p:cNvPr id="2" name="Text Placeholder 1">
            <a:extLst>
              <a:ext uri="{FF2B5EF4-FFF2-40B4-BE49-F238E27FC236}">
                <a16:creationId xmlns:a16="http://schemas.microsoft.com/office/drawing/2014/main" id="{0F23486C-2227-D944-8A7E-D29DD89B7439}"/>
              </a:ext>
            </a:extLst>
          </p:cNvPr>
          <p:cNvSpPr>
            <a:spLocks noGrp="1"/>
          </p:cNvSpPr>
          <p:nvPr>
            <p:ph type="body" sz="quarter" idx="4294967295"/>
          </p:nvPr>
        </p:nvSpPr>
        <p:spPr>
          <a:xfrm>
            <a:off x="869004" y="6502279"/>
            <a:ext cx="9928698" cy="246062"/>
          </a:xfrm>
        </p:spPr>
        <p:txBody>
          <a:bodyPr/>
          <a:lstStyle/>
          <a:p>
            <a:pPr marL="0" indent="0">
              <a:buNone/>
            </a:pPr>
            <a:r>
              <a:rPr lang="pt-BR" altLang="en-US" sz="1000" b="0" dirty="0">
                <a:solidFill>
                  <a:schemeClr val="bg1">
                    <a:lumMod val="65000"/>
                  </a:schemeClr>
                </a:solidFill>
                <a:latin typeface="Arial" panose="020B0604020202020204" pitchFamily="34" charset="0"/>
                <a:cs typeface="Arial" panose="020B0604020202020204" pitchFamily="34" charset="0"/>
              </a:rPr>
              <a:t>Kahn SR, et al. </a:t>
            </a:r>
            <a:r>
              <a:rPr lang="pt-BR" altLang="en-US" sz="1000" b="0" i="1" dirty="0">
                <a:solidFill>
                  <a:schemeClr val="bg1">
                    <a:lumMod val="65000"/>
                  </a:schemeClr>
                </a:solidFill>
                <a:latin typeface="Arial" panose="020B0604020202020204" pitchFamily="34" charset="0"/>
                <a:cs typeface="Arial" panose="020B0604020202020204" pitchFamily="34" charset="0"/>
              </a:rPr>
              <a:t>CHEST</a:t>
            </a:r>
            <a:r>
              <a:rPr lang="pt-BR" altLang="en-US" sz="1000" b="0" dirty="0">
                <a:solidFill>
                  <a:schemeClr val="bg1">
                    <a:lumMod val="65000"/>
                  </a:schemeClr>
                </a:solidFill>
                <a:latin typeface="Arial" panose="020B0604020202020204" pitchFamily="34" charset="0"/>
                <a:cs typeface="Arial" panose="020B0604020202020204" pitchFamily="34" charset="0"/>
              </a:rPr>
              <a:t>. 2012;141(2)(Suppl):e195S-e226S.</a:t>
            </a:r>
            <a:endParaRPr lang="en-US" altLang="en-US" sz="1000" b="0" dirty="0">
              <a:solidFill>
                <a:schemeClr val="bg1">
                  <a:lumMod val="65000"/>
                </a:schemeClr>
              </a:solidFill>
              <a:latin typeface="Arial" panose="020B0604020202020204" pitchFamily="34" charset="0"/>
              <a:cs typeface="Arial" panose="020B0604020202020204" pitchFamily="34" charset="0"/>
            </a:endParaRPr>
          </a:p>
        </p:txBody>
      </p:sp>
      <p:sp>
        <p:nvSpPr>
          <p:cNvPr id="28677" name="TextBox 4">
            <a:extLst>
              <a:ext uri="{FF2B5EF4-FFF2-40B4-BE49-F238E27FC236}">
                <a16:creationId xmlns:a16="http://schemas.microsoft.com/office/drawing/2014/main" id="{7D50F4E9-1062-3148-834F-F5B71AD84674}"/>
              </a:ext>
            </a:extLst>
          </p:cNvPr>
          <p:cNvSpPr txBox="1">
            <a:spLocks noChangeArrowheads="1"/>
          </p:cNvSpPr>
          <p:nvPr/>
        </p:nvSpPr>
        <p:spPr bwMode="auto">
          <a:xfrm>
            <a:off x="7142164" y="4900613"/>
            <a:ext cx="184731" cy="3796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endParaRPr lang="en-US" altLang="en-US">
              <a:cs typeface="Calibri" panose="020F0502020204030204" pitchFamily="34" charset="0"/>
            </a:endParaRPr>
          </a:p>
        </p:txBody>
      </p:sp>
      <p:pic>
        <p:nvPicPr>
          <p:cNvPr id="8" name="Picture 7" descr="Photo_Elderly Hospitalized Patient.jp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268494" y="1285336"/>
            <a:ext cx="3429000" cy="2286000"/>
          </a:xfrm>
          <a:prstGeom prst="rect">
            <a:avLst/>
          </a:prstGeom>
        </p:spPr>
      </p:pic>
    </p:spTree>
    <p:extLst>
      <p:ext uri="{BB962C8B-B14F-4D97-AF65-F5344CB8AC3E}">
        <p14:creationId xmlns:p14="http://schemas.microsoft.com/office/powerpoint/2010/main" val="2956585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D6A29D7B-2B0E-88D7-8A26-106C243B2657}"/>
              </a:ext>
            </a:extLst>
          </p:cNvPr>
          <p:cNvSpPr>
            <a:spLocks noGrp="1"/>
          </p:cNvSpPr>
          <p:nvPr>
            <p:ph type="body" idx="1"/>
          </p:nvPr>
        </p:nvSpPr>
        <p:spPr>
          <a:xfrm>
            <a:off x="839788" y="1285337"/>
            <a:ext cx="5157787" cy="586596"/>
          </a:xfrm>
        </p:spPr>
        <p:txBody>
          <a:bodyPr/>
          <a:lstStyle/>
          <a:p>
            <a:r>
              <a:rPr lang="en-US" altLang="en-US" dirty="0">
                <a:latin typeface="+mn-lt"/>
              </a:rPr>
              <a:t>High Risk</a:t>
            </a:r>
          </a:p>
        </p:txBody>
      </p:sp>
      <p:sp>
        <p:nvSpPr>
          <p:cNvPr id="15" name="Content Placeholder 14">
            <a:extLst>
              <a:ext uri="{FF2B5EF4-FFF2-40B4-BE49-F238E27FC236}">
                <a16:creationId xmlns:a16="http://schemas.microsoft.com/office/drawing/2014/main" id="{D1D367C7-07D0-E5C8-8C15-5EE4570E7282}"/>
              </a:ext>
            </a:extLst>
          </p:cNvPr>
          <p:cNvSpPr>
            <a:spLocks noGrp="1"/>
          </p:cNvSpPr>
          <p:nvPr>
            <p:ph sz="half" idx="2"/>
          </p:nvPr>
        </p:nvSpPr>
        <p:spPr/>
        <p:txBody>
          <a:bodyPr>
            <a:normAutofit fontScale="77500" lnSpcReduction="20000"/>
          </a:bodyPr>
          <a:lstStyle/>
          <a:p>
            <a:pPr>
              <a:spcBef>
                <a:spcPts val="400"/>
              </a:spcBef>
            </a:pPr>
            <a:r>
              <a:rPr lang="en-US" altLang="en-US" sz="2800" b="1" dirty="0">
                <a:latin typeface="+mn-lt"/>
              </a:rPr>
              <a:t>History of VTE</a:t>
            </a:r>
          </a:p>
          <a:p>
            <a:pPr>
              <a:spcBef>
                <a:spcPts val="400"/>
              </a:spcBef>
            </a:pPr>
            <a:r>
              <a:rPr lang="en-US" altLang="en-US" sz="2800" dirty="0">
                <a:latin typeface="+mn-lt"/>
              </a:rPr>
              <a:t>Family history of VTE</a:t>
            </a:r>
          </a:p>
          <a:p>
            <a:pPr>
              <a:spcBef>
                <a:spcPts val="400"/>
              </a:spcBef>
            </a:pPr>
            <a:r>
              <a:rPr lang="en-US" altLang="en-US" sz="2800" b="1" dirty="0">
                <a:latin typeface="+mn-lt"/>
              </a:rPr>
              <a:t>Acute infection</a:t>
            </a:r>
          </a:p>
          <a:p>
            <a:pPr>
              <a:spcBef>
                <a:spcPts val="400"/>
              </a:spcBef>
            </a:pPr>
            <a:r>
              <a:rPr lang="en-US" altLang="en-US" sz="2800" b="1" dirty="0">
                <a:latin typeface="+mn-lt"/>
              </a:rPr>
              <a:t>Malignancy</a:t>
            </a:r>
          </a:p>
          <a:p>
            <a:pPr>
              <a:spcBef>
                <a:spcPts val="400"/>
              </a:spcBef>
            </a:pPr>
            <a:r>
              <a:rPr lang="en-US" altLang="en-US" sz="2800" b="1" dirty="0">
                <a:latin typeface="+mn-lt"/>
              </a:rPr>
              <a:t>Age over</a:t>
            </a:r>
            <a:r>
              <a:rPr lang="en-US" altLang="en-US" sz="2800" b="1" dirty="0">
                <a:solidFill>
                  <a:srgbClr val="FF0000"/>
                </a:solidFill>
                <a:latin typeface="+mn-lt"/>
              </a:rPr>
              <a:t> </a:t>
            </a:r>
            <a:r>
              <a:rPr lang="en-US" altLang="en-US" sz="2800" b="1" dirty="0">
                <a:latin typeface="+mn-lt"/>
              </a:rPr>
              <a:t>75 years</a:t>
            </a:r>
          </a:p>
          <a:p>
            <a:pPr>
              <a:spcBef>
                <a:spcPts val="400"/>
              </a:spcBef>
            </a:pPr>
            <a:r>
              <a:rPr lang="en-US" altLang="en-US" sz="2800" b="1" dirty="0">
                <a:latin typeface="+mn-lt"/>
              </a:rPr>
              <a:t>CHF</a:t>
            </a:r>
          </a:p>
          <a:p>
            <a:pPr>
              <a:spcBef>
                <a:spcPts val="400"/>
              </a:spcBef>
            </a:pPr>
            <a:r>
              <a:rPr lang="en-US" altLang="en-US" sz="2800" b="1" dirty="0">
                <a:latin typeface="+mn-lt"/>
              </a:rPr>
              <a:t>Stroke</a:t>
            </a:r>
          </a:p>
          <a:p>
            <a:pPr>
              <a:spcBef>
                <a:spcPts val="400"/>
              </a:spcBef>
            </a:pPr>
            <a:r>
              <a:rPr lang="en-US" altLang="en-US" sz="2800" b="1" dirty="0">
                <a:latin typeface="+mn-lt"/>
              </a:rPr>
              <a:t>Immobility more than 4 days</a:t>
            </a:r>
          </a:p>
          <a:p>
            <a:pPr>
              <a:spcBef>
                <a:spcPts val="400"/>
              </a:spcBef>
            </a:pPr>
            <a:r>
              <a:rPr lang="en-US" altLang="en-US" sz="2800" dirty="0">
                <a:latin typeface="+mn-lt"/>
              </a:rPr>
              <a:t>Pregnancy/postpartum</a:t>
            </a:r>
          </a:p>
          <a:p>
            <a:pPr>
              <a:spcBef>
                <a:spcPts val="400"/>
              </a:spcBef>
            </a:pPr>
            <a:r>
              <a:rPr lang="en-US" altLang="en-US" sz="2800" dirty="0">
                <a:latin typeface="+mn-lt"/>
              </a:rPr>
              <a:t>Acute/chronic lung disease</a:t>
            </a:r>
          </a:p>
          <a:p>
            <a:pPr>
              <a:spcBef>
                <a:spcPts val="400"/>
              </a:spcBef>
            </a:pPr>
            <a:r>
              <a:rPr lang="en-US" altLang="en-US" sz="2800" dirty="0">
                <a:latin typeface="+mn-lt"/>
              </a:rPr>
              <a:t>Acute inflammatory disease</a:t>
            </a:r>
          </a:p>
          <a:p>
            <a:pPr>
              <a:spcBef>
                <a:spcPts val="400"/>
              </a:spcBef>
            </a:pPr>
            <a:r>
              <a:rPr lang="en-US" altLang="en-US" sz="2800" b="1" dirty="0">
                <a:latin typeface="+mn-lt"/>
              </a:rPr>
              <a:t>Shock/ICU stay</a:t>
            </a:r>
          </a:p>
          <a:p>
            <a:pPr>
              <a:spcBef>
                <a:spcPts val="400"/>
              </a:spcBef>
            </a:pPr>
            <a:r>
              <a:rPr lang="en-US" altLang="en-US" sz="2800" b="1" dirty="0">
                <a:latin typeface="+mn-lt"/>
              </a:rPr>
              <a:t>Elevated </a:t>
            </a:r>
            <a:r>
              <a:rPr lang="en-US" altLang="en-US" sz="2800" b="1" dirty="0" err="1">
                <a:latin typeface="+mn-lt"/>
              </a:rPr>
              <a:t>Dd</a:t>
            </a:r>
            <a:r>
              <a:rPr lang="en-US" altLang="en-US" sz="2800" b="1" dirty="0">
                <a:latin typeface="+mn-lt"/>
              </a:rPr>
              <a:t> (&gt;2X ULN)*</a:t>
            </a:r>
            <a:endParaRPr lang="en-US">
              <a:latin typeface="+mn-lt"/>
            </a:endParaRPr>
          </a:p>
        </p:txBody>
      </p:sp>
      <p:sp>
        <p:nvSpPr>
          <p:cNvPr id="10" name="Text Placeholder 9">
            <a:extLst>
              <a:ext uri="{FF2B5EF4-FFF2-40B4-BE49-F238E27FC236}">
                <a16:creationId xmlns:a16="http://schemas.microsoft.com/office/drawing/2014/main" id="{56BDDEA1-6BDC-4DDE-6E32-7CD0AB15F3D7}"/>
              </a:ext>
            </a:extLst>
          </p:cNvPr>
          <p:cNvSpPr>
            <a:spLocks noGrp="1"/>
          </p:cNvSpPr>
          <p:nvPr>
            <p:ph type="body" sz="quarter" idx="3"/>
          </p:nvPr>
        </p:nvSpPr>
        <p:spPr>
          <a:xfrm>
            <a:off x="6172200" y="1285336"/>
            <a:ext cx="5183188" cy="586596"/>
          </a:xfrm>
        </p:spPr>
        <p:txBody>
          <a:bodyPr/>
          <a:lstStyle/>
          <a:p>
            <a:r>
              <a:rPr lang="en-US">
                <a:latin typeface="+mn-lt"/>
              </a:rPr>
              <a:t>Probable Risk</a:t>
            </a:r>
          </a:p>
        </p:txBody>
      </p:sp>
      <p:sp>
        <p:nvSpPr>
          <p:cNvPr id="16" name="Content Placeholder 15">
            <a:extLst>
              <a:ext uri="{FF2B5EF4-FFF2-40B4-BE49-F238E27FC236}">
                <a16:creationId xmlns:a16="http://schemas.microsoft.com/office/drawing/2014/main" id="{3496BB17-2F78-3A7D-C931-4FA2CF85E693}"/>
              </a:ext>
            </a:extLst>
          </p:cNvPr>
          <p:cNvSpPr>
            <a:spLocks noGrp="1"/>
          </p:cNvSpPr>
          <p:nvPr>
            <p:ph sz="quarter" idx="4"/>
          </p:nvPr>
        </p:nvSpPr>
        <p:spPr>
          <a:xfrm>
            <a:off x="6172200" y="1871932"/>
            <a:ext cx="5183188" cy="1744571"/>
          </a:xfrm>
        </p:spPr>
        <p:txBody>
          <a:bodyPr>
            <a:normAutofit fontScale="77500" lnSpcReduction="20000"/>
          </a:bodyPr>
          <a:lstStyle/>
          <a:p>
            <a:pPr>
              <a:spcBef>
                <a:spcPts val="400"/>
              </a:spcBef>
            </a:pPr>
            <a:r>
              <a:rPr lang="en-US" altLang="en-US" sz="2800" dirty="0">
                <a:latin typeface="+mn-lt"/>
              </a:rPr>
              <a:t>High-dose estrogen</a:t>
            </a:r>
          </a:p>
          <a:p>
            <a:pPr>
              <a:spcBef>
                <a:spcPts val="400"/>
              </a:spcBef>
            </a:pPr>
            <a:r>
              <a:rPr lang="en-US" altLang="en-US" sz="2800" dirty="0">
                <a:latin typeface="+mn-lt"/>
              </a:rPr>
              <a:t>BMI greater than 25</a:t>
            </a:r>
          </a:p>
          <a:p>
            <a:pPr>
              <a:spcBef>
                <a:spcPts val="400"/>
              </a:spcBef>
            </a:pPr>
            <a:r>
              <a:rPr lang="en-US" altLang="en-US" sz="2800" dirty="0">
                <a:latin typeface="+mn-lt"/>
              </a:rPr>
              <a:t>Varicose veins</a:t>
            </a:r>
          </a:p>
          <a:p>
            <a:pPr>
              <a:spcBef>
                <a:spcPts val="400"/>
              </a:spcBef>
            </a:pPr>
            <a:r>
              <a:rPr lang="en-US" altLang="en-US" sz="2800" dirty="0">
                <a:latin typeface="+mn-lt"/>
              </a:rPr>
              <a:t>HIT</a:t>
            </a:r>
          </a:p>
          <a:p>
            <a:pPr>
              <a:spcBef>
                <a:spcPts val="400"/>
              </a:spcBef>
            </a:pPr>
            <a:r>
              <a:rPr lang="en-US" altLang="en-US" sz="2800" dirty="0">
                <a:latin typeface="+mn-lt"/>
              </a:rPr>
              <a:t>Congenital/acquired thrombophilia</a:t>
            </a:r>
          </a:p>
        </p:txBody>
      </p:sp>
      <p:sp>
        <p:nvSpPr>
          <p:cNvPr id="6" name="Title 5">
            <a:extLst>
              <a:ext uri="{FF2B5EF4-FFF2-40B4-BE49-F238E27FC236}">
                <a16:creationId xmlns:a16="http://schemas.microsoft.com/office/drawing/2014/main" id="{A859CEB7-ED74-F7E3-51BF-6574AB6D4850}"/>
              </a:ext>
            </a:extLst>
          </p:cNvPr>
          <p:cNvSpPr>
            <a:spLocks noGrp="1"/>
          </p:cNvSpPr>
          <p:nvPr>
            <p:ph type="title"/>
          </p:nvPr>
        </p:nvSpPr>
        <p:spPr>
          <a:xfrm>
            <a:off x="838200" y="-1"/>
            <a:ext cx="10515600" cy="1105949"/>
          </a:xfrm>
        </p:spPr>
        <p:txBody>
          <a:bodyPr/>
          <a:lstStyle/>
          <a:p>
            <a:r>
              <a:rPr lang="en-US" altLang="en-US" dirty="0"/>
              <a:t>VTE Risk Factors in Hospitalized </a:t>
            </a:r>
            <a:br>
              <a:rPr lang="en-US" altLang="en-US" dirty="0"/>
            </a:br>
            <a:r>
              <a:rPr lang="en-US" altLang="en-US" dirty="0"/>
              <a:t>Medical Patients</a:t>
            </a:r>
            <a:endParaRPr lang="en-US"/>
          </a:p>
        </p:txBody>
      </p:sp>
      <p:sp>
        <p:nvSpPr>
          <p:cNvPr id="22" name="Text Placeholder 9">
            <a:extLst>
              <a:ext uri="{FF2B5EF4-FFF2-40B4-BE49-F238E27FC236}">
                <a16:creationId xmlns:a16="http://schemas.microsoft.com/office/drawing/2014/main" id="{204A1066-770C-F352-25DC-6E533113348A}"/>
              </a:ext>
            </a:extLst>
          </p:cNvPr>
          <p:cNvSpPr txBox="1">
            <a:spLocks/>
          </p:cNvSpPr>
          <p:nvPr/>
        </p:nvSpPr>
        <p:spPr>
          <a:xfrm>
            <a:off x="6172200" y="3648661"/>
            <a:ext cx="5183188" cy="585788"/>
          </a:xfrm>
          <a:prstGeom prst="rect">
            <a:avLst/>
          </a:prstGeom>
        </p:spPr>
        <p:txBody>
          <a:bodyPr vert="horz" lIns="91440" tIns="45720" rIns="91440" bIns="45720" rtlCol="0" anchor="b">
            <a:normAutofit/>
          </a:bodyPr>
          <a:lstStyle>
            <a:lvl1pPr marL="0" indent="0" algn="l" defTabSz="914400" rtl="0" eaLnBrk="1" latinLnBrk="0" hangingPunct="1">
              <a:lnSpc>
                <a:spcPct val="100000"/>
              </a:lnSpc>
              <a:spcBef>
                <a:spcPts val="1000"/>
              </a:spcBef>
              <a:buClr>
                <a:schemeClr val="tx1"/>
              </a:buClr>
              <a:buFont typeface="Arial" panose="020B0604020202020204" pitchFamily="34" charset="0"/>
              <a:buNone/>
              <a:defRPr sz="2800" b="1" kern="1200">
                <a:solidFill>
                  <a:schemeClr val="accent1"/>
                </a:solidFill>
                <a:latin typeface="Calibri" panose="020F0502020204030204" pitchFamily="34" charset="0"/>
                <a:ea typeface="+mn-ea"/>
                <a:cs typeface="Calibri" panose="020F0502020204030204" pitchFamily="34" charset="0"/>
              </a:defRPr>
            </a:lvl1pPr>
            <a:lvl2pPr marL="457200" indent="0" algn="l" defTabSz="914400" rtl="0" eaLnBrk="1" latinLnBrk="0" hangingPunct="1">
              <a:lnSpc>
                <a:spcPct val="100000"/>
              </a:lnSpc>
              <a:spcBef>
                <a:spcPts val="500"/>
              </a:spcBef>
              <a:buClr>
                <a:schemeClr val="accent1"/>
              </a:buClr>
              <a:buFont typeface="Arial" panose="020B0604020202020204" pitchFamily="34" charset="0"/>
              <a:buNone/>
              <a:defRPr sz="2000" b="1" kern="1200">
                <a:solidFill>
                  <a:schemeClr val="bg2">
                    <a:lumMod val="25000"/>
                  </a:schemeClr>
                </a:solidFill>
                <a:latin typeface="Calibri" panose="020F0502020204030204" pitchFamily="34" charset="0"/>
                <a:ea typeface="+mn-ea"/>
                <a:cs typeface="Calibri" panose="020F0502020204030204" pitchFamily="34" charset="0"/>
              </a:defRPr>
            </a:lvl2pPr>
            <a:lvl3pPr marL="914400" indent="0" algn="l" defTabSz="914400" rtl="0" eaLnBrk="1" latinLnBrk="0" hangingPunct="1">
              <a:lnSpc>
                <a:spcPct val="100000"/>
              </a:lnSpc>
              <a:spcBef>
                <a:spcPts val="500"/>
              </a:spcBef>
              <a:buClr>
                <a:schemeClr val="accent2"/>
              </a:buClr>
              <a:buFont typeface="Arial" panose="020B0604020202020204" pitchFamily="34" charset="0"/>
              <a:buNone/>
              <a:defRPr sz="1800" b="1" kern="1200">
                <a:solidFill>
                  <a:schemeClr val="bg2">
                    <a:lumMod val="25000"/>
                  </a:schemeClr>
                </a:solidFill>
                <a:latin typeface="Calibri" panose="020F0502020204030204" pitchFamily="34" charset="0"/>
                <a:ea typeface="+mn-ea"/>
                <a:cs typeface="Calibri" panose="020F0502020204030204" pitchFamily="34" charset="0"/>
              </a:defRPr>
            </a:lvl3pPr>
            <a:lvl4pPr marL="1371600" indent="0" algn="l" defTabSz="914400" rtl="0" eaLnBrk="1" latinLnBrk="0" hangingPunct="1">
              <a:lnSpc>
                <a:spcPct val="100000"/>
              </a:lnSpc>
              <a:spcBef>
                <a:spcPts val="500"/>
              </a:spcBef>
              <a:buFont typeface="Arial" panose="020B0604020202020204" pitchFamily="34" charset="0"/>
              <a:buNone/>
              <a:defRPr sz="1600" b="1" kern="1200">
                <a:solidFill>
                  <a:schemeClr val="bg2">
                    <a:lumMod val="25000"/>
                  </a:schemeClr>
                </a:solidFill>
                <a:latin typeface="Calibri" panose="020F0502020204030204" pitchFamily="34" charset="0"/>
                <a:ea typeface="+mn-ea"/>
                <a:cs typeface="Calibri" panose="020F0502020204030204" pitchFamily="34" charset="0"/>
              </a:defRPr>
            </a:lvl4pPr>
            <a:lvl5pPr marL="1828800" indent="0" algn="l" defTabSz="914400" rtl="0" eaLnBrk="1" latinLnBrk="0" hangingPunct="1">
              <a:lnSpc>
                <a:spcPct val="100000"/>
              </a:lnSpc>
              <a:spcBef>
                <a:spcPts val="500"/>
              </a:spcBef>
              <a:buFont typeface="Arial" panose="020B0604020202020204" pitchFamily="34" charset="0"/>
              <a:buNone/>
              <a:defRPr sz="1600" b="1" kern="1200">
                <a:solidFill>
                  <a:schemeClr val="bg2">
                    <a:lumMod val="25000"/>
                  </a:schemeClr>
                </a:solidFill>
                <a:latin typeface="Calibri" panose="020F0502020204030204" pitchFamily="34" charset="0"/>
                <a:ea typeface="+mn-ea"/>
                <a:cs typeface="Calibri" panose="020F050202020403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a:latin typeface="+mn-lt"/>
              </a:rPr>
              <a:t>Possible Risk</a:t>
            </a:r>
          </a:p>
        </p:txBody>
      </p:sp>
      <p:sp>
        <p:nvSpPr>
          <p:cNvPr id="23" name="Content Placeholder 15">
            <a:extLst>
              <a:ext uri="{FF2B5EF4-FFF2-40B4-BE49-F238E27FC236}">
                <a16:creationId xmlns:a16="http://schemas.microsoft.com/office/drawing/2014/main" id="{3A50ED64-1935-7650-7ED7-2FF92DD7244C}"/>
              </a:ext>
            </a:extLst>
          </p:cNvPr>
          <p:cNvSpPr txBox="1">
            <a:spLocks/>
          </p:cNvSpPr>
          <p:nvPr/>
        </p:nvSpPr>
        <p:spPr>
          <a:xfrm>
            <a:off x="6172200" y="4234449"/>
            <a:ext cx="5183188" cy="1960867"/>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100000"/>
              </a:lnSpc>
              <a:spcBef>
                <a:spcPts val="1000"/>
              </a:spcBef>
              <a:buClr>
                <a:schemeClr val="tx1"/>
              </a:buClr>
              <a:buFont typeface="Arial" panose="020B0604020202020204" pitchFamily="34" charset="0"/>
              <a:buChar char="•"/>
              <a:defRPr sz="2800" kern="1200">
                <a:solidFill>
                  <a:schemeClr val="bg2">
                    <a:lumMod val="25000"/>
                  </a:schemeClr>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100000"/>
              </a:lnSpc>
              <a:spcBef>
                <a:spcPts val="500"/>
              </a:spcBef>
              <a:buClr>
                <a:schemeClr val="accent1"/>
              </a:buClr>
              <a:buFont typeface="Arial" panose="020B0604020202020204" pitchFamily="34" charset="0"/>
              <a:buChar char="•"/>
              <a:defRPr sz="2400" kern="1200">
                <a:solidFill>
                  <a:schemeClr val="bg2">
                    <a:lumMod val="25000"/>
                  </a:schemeClr>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000" kern="1200">
                <a:solidFill>
                  <a:schemeClr val="bg2">
                    <a:lumMod val="25000"/>
                  </a:schemeClr>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bg2">
                    <a:lumMod val="25000"/>
                  </a:schemeClr>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bg2">
                    <a:lumMod val="25000"/>
                  </a:schemeClr>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400"/>
              </a:spcBef>
            </a:pPr>
            <a:r>
              <a:rPr lang="en-US" altLang="en-US" sz="2800" dirty="0">
                <a:latin typeface="+mn-lt"/>
              </a:rPr>
              <a:t>Paraproteinemia</a:t>
            </a:r>
          </a:p>
          <a:p>
            <a:pPr>
              <a:spcBef>
                <a:spcPts val="400"/>
              </a:spcBef>
            </a:pPr>
            <a:r>
              <a:rPr lang="en-US" altLang="en-US" sz="2800" dirty="0" err="1">
                <a:latin typeface="+mn-lt"/>
              </a:rPr>
              <a:t>Behcet</a:t>
            </a:r>
            <a:r>
              <a:rPr lang="ja-JP" altLang="en-US" sz="2800" dirty="0">
                <a:latin typeface="+mn-lt"/>
              </a:rPr>
              <a:t>’</a:t>
            </a:r>
            <a:r>
              <a:rPr lang="en-US" altLang="ja-JP" sz="2800" dirty="0">
                <a:latin typeface="+mn-lt"/>
              </a:rPr>
              <a:t>s disease</a:t>
            </a:r>
          </a:p>
          <a:p>
            <a:pPr>
              <a:spcBef>
                <a:spcPts val="400"/>
              </a:spcBef>
            </a:pPr>
            <a:r>
              <a:rPr lang="en-US" altLang="en-US" sz="2800" dirty="0">
                <a:latin typeface="+mn-lt"/>
              </a:rPr>
              <a:t>Nephrotic syndrome</a:t>
            </a:r>
          </a:p>
          <a:p>
            <a:pPr>
              <a:spcBef>
                <a:spcPts val="400"/>
              </a:spcBef>
            </a:pPr>
            <a:r>
              <a:rPr lang="en-US" altLang="en-US" sz="2800" dirty="0">
                <a:latin typeface="+mn-lt"/>
              </a:rPr>
              <a:t>Polycythemia</a:t>
            </a:r>
          </a:p>
          <a:p>
            <a:pPr>
              <a:spcBef>
                <a:spcPts val="400"/>
              </a:spcBef>
            </a:pPr>
            <a:r>
              <a:rPr lang="en-US" altLang="en-US" sz="2800" dirty="0">
                <a:latin typeface="+mn-lt"/>
              </a:rPr>
              <a:t>PNH</a:t>
            </a:r>
          </a:p>
          <a:p>
            <a:pPr>
              <a:spcBef>
                <a:spcPts val="400"/>
              </a:spcBef>
            </a:pPr>
            <a:r>
              <a:rPr lang="en-US" altLang="en-US" sz="2800" dirty="0" err="1">
                <a:latin typeface="+mn-lt"/>
              </a:rPr>
              <a:t>Myeloproliferative</a:t>
            </a:r>
            <a:r>
              <a:rPr lang="en-US" altLang="en-US" sz="2800" dirty="0">
                <a:latin typeface="+mn-lt"/>
              </a:rPr>
              <a:t> disease</a:t>
            </a:r>
          </a:p>
          <a:p>
            <a:pPr>
              <a:spcBef>
                <a:spcPts val="400"/>
              </a:spcBef>
            </a:pPr>
            <a:r>
              <a:rPr lang="en-US" altLang="en-US" sz="2800" dirty="0">
                <a:latin typeface="+mn-lt"/>
              </a:rPr>
              <a:t>Age over</a:t>
            </a:r>
            <a:r>
              <a:rPr lang="en-US" altLang="en-US" sz="2800" dirty="0">
                <a:solidFill>
                  <a:srgbClr val="FF0000"/>
                </a:solidFill>
                <a:latin typeface="+mn-lt"/>
              </a:rPr>
              <a:t> </a:t>
            </a:r>
            <a:r>
              <a:rPr lang="en-US" altLang="en-US" sz="2800" dirty="0">
                <a:latin typeface="+mn-lt"/>
              </a:rPr>
              <a:t>40</a:t>
            </a:r>
            <a:endParaRPr lang="en-US">
              <a:latin typeface="+mn-lt"/>
            </a:endParaRPr>
          </a:p>
        </p:txBody>
      </p:sp>
      <p:sp>
        <p:nvSpPr>
          <p:cNvPr id="25" name="Footer Placeholder 24">
            <a:extLst>
              <a:ext uri="{FF2B5EF4-FFF2-40B4-BE49-F238E27FC236}">
                <a16:creationId xmlns:a16="http://schemas.microsoft.com/office/drawing/2014/main" id="{C347EE43-0C1E-AC1E-ACF7-DC816A410BCC}"/>
              </a:ext>
            </a:extLst>
          </p:cNvPr>
          <p:cNvSpPr>
            <a:spLocks noGrp="1"/>
          </p:cNvSpPr>
          <p:nvPr>
            <p:ph type="ftr" sz="quarter" idx="10"/>
          </p:nvPr>
        </p:nvSpPr>
        <p:spPr/>
        <p:txBody>
          <a:bodyPr/>
          <a:lstStyle/>
          <a:p>
            <a:r>
              <a:rPr lang="en-US" dirty="0"/>
              <a:t>HIT, heparin-induced thrombocytopenia; PNH, paroxysmal nocturnal hemoglobinuria. 
Spyropoulos AC. </a:t>
            </a:r>
            <a:r>
              <a:rPr lang="en-US" i="1" dirty="0"/>
              <a:t>Chest</a:t>
            </a:r>
            <a:r>
              <a:rPr lang="en-US" dirty="0"/>
              <a:t>. 2005;128:958-69; Cohen AT, et al. </a:t>
            </a:r>
            <a:r>
              <a:rPr lang="en-US" i="1" dirty="0"/>
              <a:t>J Thromb Haemost</a:t>
            </a:r>
            <a:r>
              <a:rPr lang="en-US" dirty="0"/>
              <a:t>. 2014;12(4):479-87.</a:t>
            </a:r>
          </a:p>
        </p:txBody>
      </p:sp>
    </p:spTree>
    <p:extLst>
      <p:ext uri="{BB962C8B-B14F-4D97-AF65-F5344CB8AC3E}">
        <p14:creationId xmlns:p14="http://schemas.microsoft.com/office/powerpoint/2010/main" val="3272039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73344B11-5541-1644-83D2-34E510BF8279}"/>
              </a:ext>
            </a:extLst>
          </p:cNvPr>
          <p:cNvSpPr>
            <a:spLocks noGrp="1" noChangeArrowheads="1"/>
          </p:cNvSpPr>
          <p:nvPr>
            <p:ph type="title"/>
          </p:nvPr>
        </p:nvSpPr>
        <p:spPr/>
        <p:txBody>
          <a:bodyPr>
            <a:normAutofit/>
          </a:bodyPr>
          <a:lstStyle/>
          <a:p>
            <a:r>
              <a:rPr lang="en-US" altLang="en-US" dirty="0"/>
              <a:t>VTE Risk Assessment Models: </a:t>
            </a:r>
            <a:br>
              <a:rPr lang="en-US" altLang="en-US" dirty="0"/>
            </a:br>
            <a:r>
              <a:rPr lang="en-US" altLang="en-US" dirty="0"/>
              <a:t>Padua and IMPROVE*</a:t>
            </a:r>
          </a:p>
        </p:txBody>
      </p:sp>
      <p:sp>
        <p:nvSpPr>
          <p:cNvPr id="8" name="Footer Placeholder 7">
            <a:extLst>
              <a:ext uri="{FF2B5EF4-FFF2-40B4-BE49-F238E27FC236}">
                <a16:creationId xmlns:a16="http://schemas.microsoft.com/office/drawing/2014/main" id="{FBE42AE4-D1B7-1DC8-FB55-DAFD74F7445A}"/>
              </a:ext>
            </a:extLst>
          </p:cNvPr>
          <p:cNvSpPr>
            <a:spLocks noGrp="1"/>
          </p:cNvSpPr>
          <p:nvPr>
            <p:ph type="ftr" sz="quarter" idx="10"/>
          </p:nvPr>
        </p:nvSpPr>
        <p:spPr/>
        <p:txBody>
          <a:bodyPr/>
          <a:lstStyle/>
          <a:p>
            <a:r>
              <a:rPr lang="en-US" dirty="0"/>
              <a:t>Barbar S, et al. </a:t>
            </a:r>
            <a:r>
              <a:rPr lang="en-US" i="1" dirty="0"/>
              <a:t>J Thromb Haemost</a:t>
            </a:r>
            <a:r>
              <a:rPr lang="en-US" dirty="0"/>
              <a:t>. 2010;8:2450-7; Spyropoulos AC, et al. </a:t>
            </a:r>
            <a:r>
              <a:rPr lang="en-US" i="1" dirty="0"/>
              <a:t>Chest</a:t>
            </a:r>
            <a:r>
              <a:rPr lang="en-US" dirty="0"/>
              <a:t>. 2011;140(3):706-714.</a:t>
            </a:r>
          </a:p>
        </p:txBody>
      </p:sp>
      <p:sp>
        <p:nvSpPr>
          <p:cNvPr id="4" name="Text Placeholder 3">
            <a:extLst>
              <a:ext uri="{FF2B5EF4-FFF2-40B4-BE49-F238E27FC236}">
                <a16:creationId xmlns:a16="http://schemas.microsoft.com/office/drawing/2014/main" id="{5BBB391E-E96A-3747-A36D-7BEF394CA39B}"/>
              </a:ext>
            </a:extLst>
          </p:cNvPr>
          <p:cNvSpPr>
            <a:spLocks noGrp="1"/>
          </p:cNvSpPr>
          <p:nvPr>
            <p:ph idx="1"/>
          </p:nvPr>
        </p:nvSpPr>
        <p:spPr>
          <a:xfrm>
            <a:off x="838200" y="5779733"/>
            <a:ext cx="6224178" cy="612475"/>
          </a:xfrm>
          <a:noFill/>
          <a:ln>
            <a:noFill/>
          </a:ln>
        </p:spPr>
        <p:txBody>
          <a:bodyPr vert="horz" wrap="square" lIns="91440" tIns="45720" rIns="91440" bIns="45720" numCol="1" rtlCol="0" anchor="b" anchorCtr="0" compatLnSpc="1">
            <a:prstTxWarp prst="textNoShape">
              <a:avLst/>
            </a:prstTxWarp>
            <a:spAutoFit/>
          </a:bodyPr>
          <a:lstStyle/>
          <a:p>
            <a:pPr marL="0" indent="0">
              <a:lnSpc>
                <a:spcPct val="90000"/>
              </a:lnSpc>
              <a:spcBef>
                <a:spcPts val="600"/>
              </a:spcBef>
              <a:buNone/>
            </a:pPr>
            <a:r>
              <a:rPr lang="en-US" altLang="en-US" sz="1600" b="1" dirty="0">
                <a:solidFill>
                  <a:srgbClr val="000000"/>
                </a:solidFill>
                <a:latin typeface="+mn-lt"/>
                <a:cs typeface="Calibri" panose="020F0502020204030204" pitchFamily="34" charset="0"/>
              </a:rPr>
              <a:t>Low risk for VTE = score &lt;4 points </a:t>
            </a:r>
          </a:p>
          <a:p>
            <a:pPr marL="0" indent="0">
              <a:lnSpc>
                <a:spcPct val="90000"/>
              </a:lnSpc>
              <a:spcBef>
                <a:spcPts val="600"/>
              </a:spcBef>
              <a:buNone/>
            </a:pPr>
            <a:r>
              <a:rPr lang="en-US" altLang="en-US" sz="1600" b="1" dirty="0">
                <a:solidFill>
                  <a:srgbClr val="000000"/>
                </a:solidFill>
                <a:latin typeface="+mn-lt"/>
                <a:cs typeface="Calibri" panose="020F0502020204030204" pitchFamily="34" charset="0"/>
              </a:rPr>
              <a:t>High risk for VTE = ≥4 points</a:t>
            </a:r>
          </a:p>
        </p:txBody>
      </p:sp>
      <p:graphicFrame>
        <p:nvGraphicFramePr>
          <p:cNvPr id="5" name="Group 149">
            <a:extLst>
              <a:ext uri="{FF2B5EF4-FFF2-40B4-BE49-F238E27FC236}">
                <a16:creationId xmlns:a16="http://schemas.microsoft.com/office/drawing/2014/main" id="{67AD1EEE-2638-9346-BFDE-1A7F19E6ABD1}"/>
              </a:ext>
            </a:extLst>
          </p:cNvPr>
          <p:cNvGraphicFramePr>
            <a:graphicFrameLocks/>
          </p:cNvGraphicFramePr>
          <p:nvPr>
            <p:extLst>
              <p:ext uri="{D42A27DB-BD31-4B8C-83A1-F6EECF244321}">
                <p14:modId xmlns:p14="http://schemas.microsoft.com/office/powerpoint/2010/main" val="2596345541"/>
              </p:ext>
            </p:extLst>
          </p:nvPr>
        </p:nvGraphicFramePr>
        <p:xfrm>
          <a:off x="838200" y="1193846"/>
          <a:ext cx="5129880" cy="4531086"/>
        </p:xfrm>
        <a:graphic>
          <a:graphicData uri="http://schemas.openxmlformats.org/drawingml/2006/table">
            <a:tbl>
              <a:tblPr/>
              <a:tblGrid>
                <a:gridCol w="4003896">
                  <a:extLst>
                    <a:ext uri="{9D8B030D-6E8A-4147-A177-3AD203B41FA5}">
                      <a16:colId xmlns:a16="http://schemas.microsoft.com/office/drawing/2014/main" val="20000"/>
                    </a:ext>
                  </a:extLst>
                </a:gridCol>
                <a:gridCol w="1125984">
                  <a:extLst>
                    <a:ext uri="{9D8B030D-6E8A-4147-A177-3AD203B41FA5}">
                      <a16:colId xmlns:a16="http://schemas.microsoft.com/office/drawing/2014/main" val="20001"/>
                    </a:ext>
                  </a:extLst>
                </a:gridCol>
              </a:tblGrid>
              <a:tr h="353712">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bg1"/>
                          </a:solidFill>
                          <a:effectLst/>
                          <a:latin typeface="Arial" pitchFamily="34" charset="0"/>
                          <a:ea typeface="MS PGothic" pitchFamily="34" charset="-128"/>
                        </a:rPr>
                        <a:t>Baseline Features</a:t>
                      </a:r>
                      <a:endParaRPr kumimoji="0" lang="en-US" altLang="en-US" sz="1400" b="0" i="0" u="none" strike="noStrike" cap="none" normalizeH="0" baseline="0" dirty="0">
                        <a:ln>
                          <a:noFill/>
                        </a:ln>
                        <a:solidFill>
                          <a:schemeClr val="bg1"/>
                        </a:solidFill>
                        <a:effectLst/>
                        <a:latin typeface="Arial" pitchFamily="34" charset="0"/>
                        <a:ea typeface="MS PGothic" pitchFamily="34" charset="-128"/>
                      </a:endParaRPr>
                    </a:p>
                  </a:txBody>
                  <a:tcPr marR="0" marT="73152" marB="7315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solidFill>
                      <a:schemeClr val="accent4"/>
                    </a:solidFill>
                  </a:tcPr>
                </a:tc>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bg1"/>
                          </a:solidFill>
                          <a:effectLst/>
                          <a:latin typeface="Arial" pitchFamily="34" charset="0"/>
                          <a:ea typeface="MS PGothic" pitchFamily="34" charset="-128"/>
                        </a:rPr>
                        <a:t>Score</a:t>
                      </a:r>
                      <a:endParaRPr kumimoji="0" lang="en-US" altLang="en-US" sz="1400" b="0" i="0" u="none" strike="noStrike" cap="none" normalizeH="0" baseline="0" dirty="0">
                        <a:ln>
                          <a:noFill/>
                        </a:ln>
                        <a:solidFill>
                          <a:schemeClr val="bg1"/>
                        </a:solidFill>
                        <a:effectLst/>
                        <a:latin typeface="Arial" pitchFamily="34" charset="0"/>
                        <a:ea typeface="MS PGothic" pitchFamily="34" charset="-128"/>
                      </a:endParaRPr>
                    </a:p>
                  </a:txBody>
                  <a:tcPr marL="0" marR="0" marT="73152" marB="7315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solidFill>
                      <a:schemeClr val="accent4"/>
                    </a:solidFill>
                  </a:tcPr>
                </a:tc>
                <a:extLst>
                  <a:ext uri="{0D108BD9-81ED-4DB2-BD59-A6C34878D82A}">
                    <a16:rowId xmlns:a16="http://schemas.microsoft.com/office/drawing/2014/main" val="10000"/>
                  </a:ext>
                </a:extLst>
              </a:tr>
              <a:tr h="353712">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accent5"/>
                          </a:solidFill>
                          <a:effectLst/>
                          <a:latin typeface="Arial" pitchFamily="34" charset="0"/>
                          <a:ea typeface="MS PGothic" pitchFamily="34" charset="-128"/>
                        </a:rPr>
                        <a:t>Active cancer</a:t>
                      </a:r>
                    </a:p>
                  </a:txBody>
                  <a:tcPr marR="0" marT="73152" marB="7315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bg1"/>
                          </a:solidFill>
                          <a:effectLst/>
                          <a:latin typeface="Arial" pitchFamily="34" charset="0"/>
                          <a:ea typeface="MS PGothic" pitchFamily="34" charset="-128"/>
                        </a:rPr>
                        <a:t>3</a:t>
                      </a:r>
                    </a:p>
                  </a:txBody>
                  <a:tcPr marL="0" marR="0" marT="73152" marB="7315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74782">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accent5"/>
                          </a:solidFill>
                          <a:effectLst/>
                          <a:latin typeface="Arial" pitchFamily="34" charset="0"/>
                          <a:ea typeface="MS PGothic" pitchFamily="34" charset="-128"/>
                        </a:rPr>
                        <a:t>Previous VTE (with the exclusion of superficial vein thrombosis)</a:t>
                      </a:r>
                    </a:p>
                  </a:txBody>
                  <a:tcPr marR="0" marT="73152" marB="7315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bg1"/>
                          </a:solidFill>
                          <a:effectLst/>
                          <a:latin typeface="Arial" pitchFamily="34" charset="0"/>
                          <a:ea typeface="MS PGothic" pitchFamily="34" charset="-128"/>
                        </a:rPr>
                        <a:t>3</a:t>
                      </a:r>
                    </a:p>
                  </a:txBody>
                  <a:tcPr marL="0" marR="0" marT="73152" marB="7315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53712">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accent5"/>
                          </a:solidFill>
                          <a:effectLst/>
                          <a:latin typeface="Arial" pitchFamily="34" charset="0"/>
                          <a:ea typeface="MS PGothic" pitchFamily="34" charset="-128"/>
                        </a:rPr>
                        <a:t>Reduced mobility</a:t>
                      </a:r>
                    </a:p>
                  </a:txBody>
                  <a:tcPr marR="0" marT="73152" marB="7315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bg1"/>
                          </a:solidFill>
                          <a:effectLst/>
                          <a:latin typeface="Arial" pitchFamily="34" charset="0"/>
                          <a:ea typeface="MS PGothic" pitchFamily="34" charset="-128"/>
                        </a:rPr>
                        <a:t>3</a:t>
                      </a:r>
                    </a:p>
                  </a:txBody>
                  <a:tcPr marL="0" marR="0" marT="73152" marB="7315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53712">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accent5"/>
                          </a:solidFill>
                          <a:effectLst/>
                          <a:latin typeface="Arial" pitchFamily="34" charset="0"/>
                          <a:ea typeface="MS PGothic" pitchFamily="34" charset="-128"/>
                        </a:rPr>
                        <a:t>Already known </a:t>
                      </a:r>
                      <a:r>
                        <a:rPr kumimoji="0" lang="en-US" altLang="en-US" sz="1400" b="1" i="0" u="none" strike="noStrike" cap="none" normalizeH="0" baseline="0" dirty="0" err="1">
                          <a:ln>
                            <a:noFill/>
                          </a:ln>
                          <a:solidFill>
                            <a:schemeClr val="accent5"/>
                          </a:solidFill>
                          <a:effectLst/>
                          <a:latin typeface="Arial" pitchFamily="34" charset="0"/>
                          <a:ea typeface="MS PGothic" pitchFamily="34" charset="-128"/>
                        </a:rPr>
                        <a:t>thrombophilic</a:t>
                      </a:r>
                      <a:r>
                        <a:rPr kumimoji="0" lang="en-US" altLang="en-US" sz="1400" b="1" i="0" u="none" strike="noStrike" cap="none" normalizeH="0" baseline="0" dirty="0">
                          <a:ln>
                            <a:noFill/>
                          </a:ln>
                          <a:solidFill>
                            <a:schemeClr val="accent5"/>
                          </a:solidFill>
                          <a:effectLst/>
                          <a:latin typeface="Arial" pitchFamily="34" charset="0"/>
                          <a:ea typeface="MS PGothic" pitchFamily="34" charset="-128"/>
                        </a:rPr>
                        <a:t> condition</a:t>
                      </a:r>
                    </a:p>
                  </a:txBody>
                  <a:tcPr marR="0" marT="73152" marB="7315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bg1"/>
                          </a:solidFill>
                          <a:effectLst/>
                          <a:latin typeface="Arial" pitchFamily="34" charset="0"/>
                          <a:ea typeface="MS PGothic" pitchFamily="34" charset="-128"/>
                        </a:rPr>
                        <a:t>3</a:t>
                      </a:r>
                    </a:p>
                  </a:txBody>
                  <a:tcPr marL="0" marR="0" marT="73152" marB="7315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53712">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accent5"/>
                          </a:solidFill>
                          <a:effectLst/>
                          <a:latin typeface="Arial" pitchFamily="34" charset="0"/>
                          <a:ea typeface="MS PGothic" pitchFamily="34" charset="-128"/>
                        </a:rPr>
                        <a:t>Recent (≤1 month) trauma and/or surgery</a:t>
                      </a:r>
                    </a:p>
                  </a:txBody>
                  <a:tcPr marR="0" marT="73152" marB="7315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bg1"/>
                          </a:solidFill>
                          <a:effectLst/>
                          <a:latin typeface="Arial" pitchFamily="34" charset="0"/>
                          <a:ea typeface="MS PGothic" pitchFamily="34" charset="-128"/>
                        </a:rPr>
                        <a:t>2</a:t>
                      </a:r>
                    </a:p>
                  </a:txBody>
                  <a:tcPr marL="0" marR="0" marT="73152" marB="7315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53712">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accent5"/>
                          </a:solidFill>
                          <a:effectLst/>
                          <a:latin typeface="Arial" pitchFamily="34" charset="0"/>
                          <a:ea typeface="MS PGothic" pitchFamily="34" charset="-128"/>
                        </a:rPr>
                        <a:t>Elderly age (≥70 years)</a:t>
                      </a:r>
                    </a:p>
                  </a:txBody>
                  <a:tcPr marR="0" marT="73152" marB="7315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bg1"/>
                          </a:solidFill>
                          <a:effectLst/>
                          <a:latin typeface="Arial" pitchFamily="34" charset="0"/>
                          <a:ea typeface="MS PGothic" pitchFamily="34" charset="-128"/>
                        </a:rPr>
                        <a:t>1</a:t>
                      </a:r>
                    </a:p>
                  </a:txBody>
                  <a:tcPr marL="0" marR="0" marT="73152" marB="7315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53712">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accent5"/>
                          </a:solidFill>
                          <a:effectLst/>
                          <a:latin typeface="Arial" pitchFamily="34" charset="0"/>
                          <a:ea typeface="MS PGothic" pitchFamily="34" charset="-128"/>
                        </a:rPr>
                        <a:t>Heart and/or respiratory failure</a:t>
                      </a:r>
                    </a:p>
                  </a:txBody>
                  <a:tcPr marR="0" marT="73152" marB="7315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bg1"/>
                          </a:solidFill>
                          <a:effectLst/>
                          <a:latin typeface="Arial" pitchFamily="34" charset="0"/>
                          <a:ea typeface="MS PGothic" pitchFamily="34" charset="-128"/>
                        </a:rPr>
                        <a:t>1</a:t>
                      </a:r>
                    </a:p>
                  </a:txBody>
                  <a:tcPr marL="0" marR="0" marT="73152" marB="7315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53712">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accent5"/>
                          </a:solidFill>
                          <a:effectLst/>
                          <a:latin typeface="Arial" pitchFamily="34" charset="0"/>
                          <a:ea typeface="MS PGothic" pitchFamily="34" charset="-128"/>
                        </a:rPr>
                        <a:t>Acute MI or ischemic stroke</a:t>
                      </a:r>
                    </a:p>
                  </a:txBody>
                  <a:tcPr marR="0" marT="73152" marB="7315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bg1"/>
                          </a:solidFill>
                          <a:effectLst/>
                          <a:latin typeface="Arial" pitchFamily="34" charset="0"/>
                          <a:ea typeface="MS PGothic" pitchFamily="34" charset="-128"/>
                        </a:rPr>
                        <a:t>1</a:t>
                      </a:r>
                    </a:p>
                  </a:txBody>
                  <a:tcPr marL="0" marR="0" marT="73152" marB="7315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06318659"/>
                  </a:ext>
                </a:extLst>
              </a:tr>
              <a:tr h="353712">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accent5"/>
                          </a:solidFill>
                          <a:effectLst/>
                          <a:latin typeface="Arial" pitchFamily="34" charset="0"/>
                          <a:ea typeface="MS PGothic" pitchFamily="34" charset="-128"/>
                        </a:rPr>
                        <a:t>Acute infection and/or rheumatic disorder</a:t>
                      </a:r>
                    </a:p>
                  </a:txBody>
                  <a:tcPr marR="0" marT="73152" marB="7315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bg1"/>
                          </a:solidFill>
                          <a:effectLst/>
                          <a:latin typeface="Arial" pitchFamily="34" charset="0"/>
                          <a:ea typeface="MS PGothic" pitchFamily="34" charset="-128"/>
                        </a:rPr>
                        <a:t>1</a:t>
                      </a:r>
                    </a:p>
                  </a:txBody>
                  <a:tcPr marL="0" marR="0" marT="73152" marB="7315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41493261"/>
                  </a:ext>
                </a:extLst>
              </a:tr>
              <a:tr h="353712">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accent5"/>
                          </a:solidFill>
                          <a:effectLst/>
                          <a:latin typeface="Arial" pitchFamily="34" charset="0"/>
                          <a:ea typeface="MS PGothic" pitchFamily="34" charset="-128"/>
                        </a:rPr>
                        <a:t>Obesity (BMI ≥30)</a:t>
                      </a:r>
                    </a:p>
                  </a:txBody>
                  <a:tcPr marR="0" marT="73152" marB="7315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bg1"/>
                          </a:solidFill>
                          <a:effectLst/>
                          <a:latin typeface="Arial" pitchFamily="34" charset="0"/>
                          <a:ea typeface="MS PGothic" pitchFamily="34" charset="-128"/>
                        </a:rPr>
                        <a:t>1</a:t>
                      </a:r>
                    </a:p>
                  </a:txBody>
                  <a:tcPr marL="0" marR="0" marT="73152" marB="7315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32152196"/>
                  </a:ext>
                </a:extLst>
              </a:tr>
              <a:tr h="353712">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accent5"/>
                          </a:solidFill>
                          <a:effectLst/>
                          <a:latin typeface="Arial" pitchFamily="34" charset="0"/>
                          <a:ea typeface="MS PGothic" pitchFamily="34" charset="-128"/>
                        </a:rPr>
                        <a:t>Ongoing hormonal treatment</a:t>
                      </a:r>
                    </a:p>
                  </a:txBody>
                  <a:tcPr marR="0" marT="73152" marB="7315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bg1"/>
                          </a:solidFill>
                          <a:effectLst/>
                          <a:latin typeface="Arial" pitchFamily="34" charset="0"/>
                          <a:ea typeface="MS PGothic" pitchFamily="34" charset="-128"/>
                        </a:rPr>
                        <a:t>1</a:t>
                      </a:r>
                    </a:p>
                  </a:txBody>
                  <a:tcPr marL="0" marR="0" marT="73152" marB="7315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36578101"/>
                  </a:ext>
                </a:extLst>
              </a:tr>
            </a:tbl>
          </a:graphicData>
        </a:graphic>
      </p:graphicFrame>
      <p:graphicFrame>
        <p:nvGraphicFramePr>
          <p:cNvPr id="6" name="Group 149">
            <a:extLst>
              <a:ext uri="{FF2B5EF4-FFF2-40B4-BE49-F238E27FC236}">
                <a16:creationId xmlns:a16="http://schemas.microsoft.com/office/drawing/2014/main" id="{9B194286-9A0D-8A49-B7E8-B4D2BEDC4902}"/>
              </a:ext>
            </a:extLst>
          </p:cNvPr>
          <p:cNvGraphicFramePr>
            <a:graphicFrameLocks/>
          </p:cNvGraphicFramePr>
          <p:nvPr>
            <p:extLst>
              <p:ext uri="{D42A27DB-BD31-4B8C-83A1-F6EECF244321}">
                <p14:modId xmlns:p14="http://schemas.microsoft.com/office/powerpoint/2010/main" val="1044484221"/>
              </p:ext>
            </p:extLst>
          </p:nvPr>
        </p:nvGraphicFramePr>
        <p:xfrm>
          <a:off x="6446515" y="1219374"/>
          <a:ext cx="5512385" cy="3169920"/>
        </p:xfrm>
        <a:graphic>
          <a:graphicData uri="http://schemas.openxmlformats.org/drawingml/2006/table">
            <a:tbl>
              <a:tblPr/>
              <a:tblGrid>
                <a:gridCol w="2434637">
                  <a:extLst>
                    <a:ext uri="{9D8B030D-6E8A-4147-A177-3AD203B41FA5}">
                      <a16:colId xmlns:a16="http://schemas.microsoft.com/office/drawing/2014/main" val="20000"/>
                    </a:ext>
                  </a:extLst>
                </a:gridCol>
                <a:gridCol w="3077748">
                  <a:extLst>
                    <a:ext uri="{9D8B030D-6E8A-4147-A177-3AD203B41FA5}">
                      <a16:colId xmlns:a16="http://schemas.microsoft.com/office/drawing/2014/main" val="20001"/>
                    </a:ext>
                  </a:extLst>
                </a:gridCol>
              </a:tblGrid>
              <a:tr h="0">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bg1"/>
                          </a:solidFill>
                          <a:effectLst/>
                          <a:latin typeface="Arial" pitchFamily="34" charset="0"/>
                          <a:ea typeface="MS PGothic" pitchFamily="34" charset="-128"/>
                        </a:rPr>
                        <a:t>VTE Risk Factor</a:t>
                      </a:r>
                      <a:endParaRPr kumimoji="0" lang="en-US" altLang="en-US" sz="1400" b="0" i="0" u="none" strike="noStrike" cap="none" normalizeH="0" baseline="0" dirty="0">
                        <a:ln>
                          <a:noFill/>
                        </a:ln>
                        <a:solidFill>
                          <a:schemeClr val="bg1"/>
                        </a:solidFill>
                        <a:effectLst/>
                        <a:latin typeface="Arial" pitchFamily="34" charset="0"/>
                        <a:ea typeface="MS PGothic" pitchFamily="34" charset="-128"/>
                      </a:endParaRPr>
                    </a:p>
                  </a:txBody>
                  <a:tcPr marR="0" marT="91440" marB="9144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solidFill>
                      <a:schemeClr val="accent4"/>
                    </a:solidFill>
                  </a:tcPr>
                </a:tc>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bg1"/>
                          </a:solidFill>
                          <a:effectLst/>
                          <a:latin typeface="Arial" pitchFamily="34" charset="0"/>
                          <a:ea typeface="MS PGothic" pitchFamily="34" charset="-128"/>
                        </a:rPr>
                        <a:t>Points for the Risk Score</a:t>
                      </a:r>
                      <a:endParaRPr kumimoji="0" lang="en-US" altLang="en-US" sz="1400" b="0" i="0" u="none" strike="noStrike" cap="none" normalizeH="0" baseline="0" dirty="0">
                        <a:ln>
                          <a:noFill/>
                        </a:ln>
                        <a:solidFill>
                          <a:schemeClr val="bg1"/>
                        </a:solidFill>
                        <a:effectLst/>
                        <a:latin typeface="Arial" pitchFamily="34" charset="0"/>
                        <a:ea typeface="MS PGothic" pitchFamily="34" charset="-128"/>
                      </a:endParaRPr>
                    </a:p>
                  </a:txBody>
                  <a:tcPr marL="0" marR="0" marT="91440" marB="9144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solidFill>
                      <a:schemeClr val="accent4"/>
                    </a:solidFill>
                  </a:tcPr>
                </a:tc>
                <a:extLst>
                  <a:ext uri="{0D108BD9-81ED-4DB2-BD59-A6C34878D82A}">
                    <a16:rowId xmlns:a16="http://schemas.microsoft.com/office/drawing/2014/main" val="10000"/>
                  </a:ext>
                </a:extLst>
              </a:tr>
              <a:tr h="0">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accent5"/>
                          </a:solidFill>
                          <a:effectLst/>
                          <a:latin typeface="Arial" pitchFamily="34" charset="0"/>
                          <a:ea typeface="MS PGothic" pitchFamily="34" charset="-128"/>
                        </a:rPr>
                        <a:t>Previous VTE</a:t>
                      </a:r>
                    </a:p>
                  </a:txBody>
                  <a:tcPr marR="0" marT="91440" marB="9144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bg1"/>
                          </a:solidFill>
                          <a:effectLst/>
                          <a:latin typeface="Arial" pitchFamily="34" charset="0"/>
                          <a:ea typeface="MS PGothic" pitchFamily="34" charset="-128"/>
                        </a:rPr>
                        <a:t>3</a:t>
                      </a:r>
                    </a:p>
                  </a:txBody>
                  <a:tcPr marL="0" marR="0" marT="91440" marB="9144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0">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accent5"/>
                          </a:solidFill>
                          <a:effectLst/>
                          <a:latin typeface="Arial" pitchFamily="34" charset="0"/>
                          <a:ea typeface="MS PGothic" pitchFamily="34" charset="-128"/>
                        </a:rPr>
                        <a:t>Thrombophilia</a:t>
                      </a:r>
                    </a:p>
                  </a:txBody>
                  <a:tcPr marR="0" marT="91440" marB="9144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bg1"/>
                          </a:solidFill>
                          <a:effectLst/>
                          <a:latin typeface="Arial" pitchFamily="34" charset="0"/>
                          <a:ea typeface="MS PGothic" pitchFamily="34" charset="-128"/>
                        </a:rPr>
                        <a:t>2</a:t>
                      </a:r>
                    </a:p>
                  </a:txBody>
                  <a:tcPr marL="0" marR="0" marT="91440" marB="9144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0">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accent5"/>
                          </a:solidFill>
                          <a:effectLst/>
                          <a:latin typeface="Arial" pitchFamily="34" charset="0"/>
                          <a:ea typeface="MS PGothic" pitchFamily="34" charset="-128"/>
                        </a:rPr>
                        <a:t>Lower limb paralysis</a:t>
                      </a:r>
                    </a:p>
                  </a:txBody>
                  <a:tcPr marR="0" marT="91440" marB="9144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bg1"/>
                          </a:solidFill>
                          <a:effectLst/>
                          <a:latin typeface="Arial" pitchFamily="34" charset="0"/>
                          <a:ea typeface="MS PGothic" pitchFamily="34" charset="-128"/>
                        </a:rPr>
                        <a:t>2</a:t>
                      </a:r>
                    </a:p>
                  </a:txBody>
                  <a:tcPr marL="0" marR="0" marT="91440" marB="9144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0">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accent5"/>
                          </a:solidFill>
                          <a:effectLst/>
                          <a:latin typeface="Arial" pitchFamily="34" charset="0"/>
                          <a:ea typeface="MS PGothic" pitchFamily="34" charset="-128"/>
                        </a:rPr>
                        <a:t>Current cancer</a:t>
                      </a:r>
                    </a:p>
                  </a:txBody>
                  <a:tcPr marR="0" marT="91440" marB="9144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bg1"/>
                          </a:solidFill>
                          <a:effectLst/>
                          <a:latin typeface="Arial" pitchFamily="34" charset="0"/>
                          <a:ea typeface="MS PGothic" pitchFamily="34" charset="-128"/>
                        </a:rPr>
                        <a:t>2</a:t>
                      </a:r>
                    </a:p>
                  </a:txBody>
                  <a:tcPr marL="0" marR="0" marT="91440" marB="9144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0">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accent5"/>
                          </a:solidFill>
                          <a:effectLst/>
                          <a:latin typeface="Arial" pitchFamily="34" charset="0"/>
                          <a:ea typeface="MS PGothic" pitchFamily="34" charset="-128"/>
                        </a:rPr>
                        <a:t>ICU/CCU stay</a:t>
                      </a:r>
                    </a:p>
                  </a:txBody>
                  <a:tcPr marR="0" marT="91440" marB="9144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bg1"/>
                          </a:solidFill>
                          <a:effectLst/>
                          <a:latin typeface="Arial" pitchFamily="34" charset="0"/>
                          <a:ea typeface="MS PGothic" pitchFamily="34" charset="-128"/>
                        </a:rPr>
                        <a:t>1</a:t>
                      </a:r>
                    </a:p>
                  </a:txBody>
                  <a:tcPr marL="0" marR="0" marT="91440" marB="9144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0">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accent5"/>
                          </a:solidFill>
                          <a:effectLst/>
                          <a:latin typeface="Arial" pitchFamily="34" charset="0"/>
                          <a:ea typeface="MS PGothic" pitchFamily="34" charset="-128"/>
                        </a:rPr>
                        <a:t>Immobilization ≥7 days</a:t>
                      </a:r>
                    </a:p>
                  </a:txBody>
                  <a:tcPr marR="0" marT="91440" marB="9144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bg1"/>
                          </a:solidFill>
                          <a:effectLst/>
                          <a:latin typeface="Arial" pitchFamily="34" charset="0"/>
                          <a:ea typeface="MS PGothic" pitchFamily="34" charset="-128"/>
                        </a:rPr>
                        <a:t>1</a:t>
                      </a:r>
                    </a:p>
                  </a:txBody>
                  <a:tcPr marL="0" marR="0" marT="91440" marB="9144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0">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accent5"/>
                          </a:solidFill>
                          <a:effectLst/>
                          <a:latin typeface="Arial" pitchFamily="34" charset="0"/>
                          <a:ea typeface="MS PGothic" pitchFamily="34" charset="-128"/>
                        </a:rPr>
                        <a:t>Age &gt;60 years</a:t>
                      </a:r>
                    </a:p>
                  </a:txBody>
                  <a:tcPr marR="0" marT="91440" marB="9144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tc>
                  <a:txBody>
                    <a:bodyPr/>
                    <a:lstStyle>
                      <a:lvl1pPr eaLnBrk="0" hangingPunct="0">
                        <a:spcAft>
                          <a:spcPts val="300"/>
                        </a:spcAft>
                        <a:defRPr sz="1600">
                          <a:solidFill>
                            <a:srgbClr val="12185E"/>
                          </a:solidFill>
                          <a:latin typeface="Calibri" pitchFamily="34" charset="0"/>
                          <a:ea typeface="MS PGothic" pitchFamily="34" charset="-128"/>
                        </a:defRPr>
                      </a:lvl1pPr>
                      <a:lvl2pPr marL="742950" indent="-285750" eaLnBrk="0" hangingPunct="0">
                        <a:spcAft>
                          <a:spcPts val="300"/>
                        </a:spcAft>
                        <a:buFont typeface="Calibri" pitchFamily="34" charset="0"/>
                        <a:defRPr sz="1600">
                          <a:solidFill>
                            <a:srgbClr val="12185E"/>
                          </a:solidFill>
                          <a:latin typeface="Calibri" pitchFamily="34" charset="0"/>
                          <a:ea typeface="Calibri" pitchFamily="34" charset="0"/>
                          <a:cs typeface="Calibri" pitchFamily="34" charset="0"/>
                        </a:defRPr>
                      </a:lvl2pPr>
                      <a:lvl3pPr marL="1143000" indent="-228600" eaLnBrk="0" hangingPunct="0">
                        <a:spcAft>
                          <a:spcPts val="300"/>
                        </a:spcAft>
                        <a:buFont typeface="Calibri" pitchFamily="34" charset="0"/>
                        <a:defRPr sz="1400">
                          <a:solidFill>
                            <a:srgbClr val="12185E"/>
                          </a:solidFill>
                          <a:latin typeface="Calibri" pitchFamily="34" charset="0"/>
                          <a:ea typeface="Calibri" pitchFamily="34" charset="0"/>
                          <a:cs typeface="Calibri" pitchFamily="34" charset="0"/>
                        </a:defRPr>
                      </a:lvl3pPr>
                      <a:lvl4pPr marL="16002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4pPr>
                      <a:lvl5pPr marL="2057400" indent="-228600" eaLnBrk="0" hangingPunct="0">
                        <a:spcAft>
                          <a:spcPts val="300"/>
                        </a:spcAft>
                        <a:buFont typeface="Calibri" pitchFamily="34" charset="0"/>
                        <a:defRPr sz="1200">
                          <a:solidFill>
                            <a:srgbClr val="12185E"/>
                          </a:solidFill>
                          <a:latin typeface="Calibri" pitchFamily="34" charset="0"/>
                          <a:ea typeface="Calibri" pitchFamily="34" charset="0"/>
                          <a:cs typeface="Calibri" pitchFamily="34" charset="0"/>
                        </a:defRPr>
                      </a:lvl5pPr>
                      <a:lvl6pPr marL="25146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6pPr>
                      <a:lvl7pPr marL="29718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7pPr>
                      <a:lvl8pPr marL="34290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8pPr>
                      <a:lvl9pPr marL="3886200" indent="-228600" eaLnBrk="0" fontAlgn="base" hangingPunct="0">
                        <a:spcBef>
                          <a:spcPct val="0"/>
                        </a:spcBef>
                        <a:spcAft>
                          <a:spcPts val="300"/>
                        </a:spcAft>
                        <a:buFont typeface="Calibri" pitchFamily="34" charset="0"/>
                        <a:defRPr sz="1200">
                          <a:solidFill>
                            <a:srgbClr val="12185E"/>
                          </a:solidFill>
                          <a:latin typeface="Calibri" pitchFamily="34" charset="0"/>
                          <a:ea typeface="Calibri" pitchFamily="34" charset="0"/>
                          <a:cs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bg1"/>
                          </a:solidFill>
                          <a:effectLst/>
                          <a:latin typeface="Arial" pitchFamily="34" charset="0"/>
                          <a:ea typeface="MS PGothic" pitchFamily="34" charset="-128"/>
                        </a:rPr>
                        <a:t>1</a:t>
                      </a:r>
                    </a:p>
                  </a:txBody>
                  <a:tcPr marL="0" marR="0" marT="91440" marB="9144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2" name="TextBox 1"/>
          <p:cNvSpPr txBox="1"/>
          <p:nvPr/>
        </p:nvSpPr>
        <p:spPr>
          <a:xfrm>
            <a:off x="6446515" y="4571970"/>
            <a:ext cx="5512385" cy="1677382"/>
          </a:xfrm>
          <a:prstGeom prst="rect">
            <a:avLst/>
          </a:prstGeom>
          <a:noFill/>
          <a:ln>
            <a:noFill/>
          </a:ln>
        </p:spPr>
        <p:txBody>
          <a:bodyPr wrap="square" rtlCol="0" anchor="ctr" anchorCtr="0">
            <a:spAutoFit/>
          </a:bodyPr>
          <a:lstStyle/>
          <a:p>
            <a:pPr>
              <a:lnSpc>
                <a:spcPct val="90000"/>
              </a:lnSpc>
              <a:spcBef>
                <a:spcPts val="600"/>
              </a:spcBef>
            </a:pPr>
            <a:r>
              <a:rPr lang="en-US" altLang="en-US" sz="1400" b="1" dirty="0">
                <a:solidFill>
                  <a:srgbClr val="000000"/>
                </a:solidFill>
                <a:cs typeface="Calibri" panose="020F0502020204030204" pitchFamily="34" charset="0"/>
              </a:rPr>
              <a:t>Low risk for VTE = score 0-1 points</a:t>
            </a:r>
          </a:p>
          <a:p>
            <a:pPr>
              <a:lnSpc>
                <a:spcPct val="90000"/>
              </a:lnSpc>
              <a:spcBef>
                <a:spcPts val="600"/>
              </a:spcBef>
            </a:pPr>
            <a:r>
              <a:rPr lang="en-US" altLang="en-US" sz="1400" b="1" dirty="0">
                <a:solidFill>
                  <a:srgbClr val="000000"/>
                </a:solidFill>
                <a:cs typeface="Calibri" panose="020F0502020204030204" pitchFamily="34" charset="0"/>
              </a:rPr>
              <a:t>Intermediate risk for VTE = 2-3 points </a:t>
            </a:r>
          </a:p>
          <a:p>
            <a:pPr>
              <a:lnSpc>
                <a:spcPct val="90000"/>
              </a:lnSpc>
              <a:spcBef>
                <a:spcPts val="600"/>
              </a:spcBef>
            </a:pPr>
            <a:r>
              <a:rPr lang="en-US" altLang="en-US" sz="1400" b="1" dirty="0">
                <a:solidFill>
                  <a:srgbClr val="000000"/>
                </a:solidFill>
                <a:cs typeface="Calibri" panose="020F0502020204030204" pitchFamily="34" charset="0"/>
              </a:rPr>
              <a:t>High risk for VTE = ≥4 points</a:t>
            </a:r>
          </a:p>
          <a:p>
            <a:pPr>
              <a:lnSpc>
                <a:spcPct val="90000"/>
              </a:lnSpc>
              <a:spcBef>
                <a:spcPts val="600"/>
              </a:spcBef>
            </a:pPr>
            <a:endParaRPr lang="en-US" altLang="en-US" sz="1400" b="1" dirty="0">
              <a:solidFill>
                <a:srgbClr val="000000"/>
              </a:solidFill>
              <a:cs typeface="Calibri" panose="020F0502020204030204" pitchFamily="34" charset="0"/>
            </a:endParaRPr>
          </a:p>
          <a:p>
            <a:pPr>
              <a:lnSpc>
                <a:spcPct val="90000"/>
              </a:lnSpc>
              <a:spcBef>
                <a:spcPts val="600"/>
              </a:spcBef>
            </a:pPr>
            <a:r>
              <a:rPr lang="en-US" altLang="en-US" sz="1400" b="1" dirty="0">
                <a:solidFill>
                  <a:srgbClr val="000000"/>
                </a:solidFill>
                <a:cs typeface="Calibri" panose="020F0502020204030204" pitchFamily="34" charset="0"/>
              </a:rPr>
              <a:t>* IMPROVEDD Score with elevated Dd (</a:t>
            </a:r>
            <a:r>
              <a:rPr lang="en-US" altLang="en-US" sz="1400" b="1" dirty="0">
                <a:solidFill>
                  <a:srgbClr val="000000"/>
                </a:solidFill>
                <a:cs typeface="Arial" panose="020B0604020202020204" pitchFamily="34" charset="0"/>
              </a:rPr>
              <a:t>≥</a:t>
            </a:r>
            <a:r>
              <a:rPr lang="en-US" altLang="en-US" sz="1400" b="1" dirty="0">
                <a:solidFill>
                  <a:srgbClr val="000000"/>
                </a:solidFill>
                <a:cs typeface="Calibri" panose="020F0502020204030204" pitchFamily="34" charset="0"/>
              </a:rPr>
              <a:t> 2x ULN) 2 points)</a:t>
            </a:r>
          </a:p>
          <a:p>
            <a:pPr algn="ctr"/>
            <a:endParaRPr lang="en-US" sz="2000" b="1" dirty="0">
              <a:solidFill>
                <a:schemeClr val="bg1"/>
              </a:solidFill>
            </a:endParaRPr>
          </a:p>
        </p:txBody>
      </p:sp>
    </p:spTree>
    <p:extLst>
      <p:ext uri="{BB962C8B-B14F-4D97-AF65-F5344CB8AC3E}">
        <p14:creationId xmlns:p14="http://schemas.microsoft.com/office/powerpoint/2010/main" val="3948936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F06ADE27-C843-924A-BF66-7F90A7AE9BF8}"/>
              </a:ext>
            </a:extLst>
          </p:cNvPr>
          <p:cNvSpPr>
            <a:spLocks noChangeArrowheads="1"/>
          </p:cNvSpPr>
          <p:nvPr/>
        </p:nvSpPr>
        <p:spPr bwMode="auto">
          <a:xfrm>
            <a:off x="1808423" y="2671838"/>
            <a:ext cx="9450388" cy="3379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576263" indent="-476250" defTabSz="711200" eaLnBrk="0" hangingPunct="0">
              <a:tabLst>
                <a:tab pos="1714500" algn="ctr"/>
                <a:tab pos="2578100" algn="l"/>
                <a:tab pos="5435600" algn="l"/>
              </a:tabLst>
              <a:defRPr>
                <a:solidFill>
                  <a:schemeClr val="tx1"/>
                </a:solidFill>
                <a:latin typeface="Arial" panose="020B0604020202020204" pitchFamily="34" charset="0"/>
                <a:ea typeface="MS PGothic" panose="020B0600070205080204" pitchFamily="34" charset="-128"/>
              </a:defRPr>
            </a:lvl1pPr>
            <a:lvl2pPr marL="742950" indent="-285750" defTabSz="711200" eaLnBrk="0" hangingPunct="0">
              <a:tabLst>
                <a:tab pos="1714500" algn="ctr"/>
                <a:tab pos="2578100" algn="l"/>
                <a:tab pos="5435600" algn="l"/>
              </a:tabLst>
              <a:defRPr>
                <a:solidFill>
                  <a:schemeClr val="tx1"/>
                </a:solidFill>
                <a:latin typeface="Arial" panose="020B0604020202020204" pitchFamily="34" charset="0"/>
                <a:ea typeface="MS PGothic" panose="020B0600070205080204" pitchFamily="34" charset="-128"/>
              </a:defRPr>
            </a:lvl2pPr>
            <a:lvl3pPr marL="1143000" indent="-228600" defTabSz="711200" eaLnBrk="0" hangingPunct="0">
              <a:tabLst>
                <a:tab pos="1714500" algn="ctr"/>
                <a:tab pos="2578100" algn="l"/>
                <a:tab pos="5435600" algn="l"/>
              </a:tabLst>
              <a:defRPr>
                <a:solidFill>
                  <a:schemeClr val="tx1"/>
                </a:solidFill>
                <a:latin typeface="Arial" panose="020B0604020202020204" pitchFamily="34" charset="0"/>
                <a:ea typeface="MS PGothic" panose="020B0600070205080204" pitchFamily="34" charset="-128"/>
              </a:defRPr>
            </a:lvl3pPr>
            <a:lvl4pPr marL="1600200" indent="-228600" defTabSz="711200" eaLnBrk="0" hangingPunct="0">
              <a:tabLst>
                <a:tab pos="1714500" algn="ctr"/>
                <a:tab pos="2578100" algn="l"/>
                <a:tab pos="5435600" algn="l"/>
              </a:tabLst>
              <a:defRPr>
                <a:solidFill>
                  <a:schemeClr val="tx1"/>
                </a:solidFill>
                <a:latin typeface="Arial" panose="020B0604020202020204" pitchFamily="34" charset="0"/>
                <a:ea typeface="MS PGothic" panose="020B0600070205080204" pitchFamily="34" charset="-128"/>
              </a:defRPr>
            </a:lvl4pPr>
            <a:lvl5pPr marL="2057400" indent="-228600" defTabSz="711200" eaLnBrk="0" hangingPunct="0">
              <a:tabLst>
                <a:tab pos="1714500" algn="ctr"/>
                <a:tab pos="2578100" algn="l"/>
                <a:tab pos="5435600" algn="l"/>
              </a:tabLst>
              <a:defRPr>
                <a:solidFill>
                  <a:schemeClr val="tx1"/>
                </a:solidFill>
                <a:latin typeface="Arial" panose="020B0604020202020204" pitchFamily="34" charset="0"/>
                <a:ea typeface="MS PGothic" panose="020B0600070205080204" pitchFamily="34" charset="-128"/>
              </a:defRPr>
            </a:lvl5pPr>
            <a:lvl6pPr marL="2514600" indent="-228600" defTabSz="711200" eaLnBrk="0" fontAlgn="base" hangingPunct="0">
              <a:spcBef>
                <a:spcPct val="0"/>
              </a:spcBef>
              <a:spcAft>
                <a:spcPct val="0"/>
              </a:spcAft>
              <a:tabLst>
                <a:tab pos="1714500" algn="ctr"/>
                <a:tab pos="2578100" algn="l"/>
                <a:tab pos="5435600" algn="l"/>
              </a:tabLst>
              <a:defRPr>
                <a:solidFill>
                  <a:schemeClr val="tx1"/>
                </a:solidFill>
                <a:latin typeface="Arial" panose="020B0604020202020204" pitchFamily="34" charset="0"/>
                <a:ea typeface="MS PGothic" panose="020B0600070205080204" pitchFamily="34" charset="-128"/>
              </a:defRPr>
            </a:lvl6pPr>
            <a:lvl7pPr marL="2971800" indent="-228600" defTabSz="711200" eaLnBrk="0" fontAlgn="base" hangingPunct="0">
              <a:spcBef>
                <a:spcPct val="0"/>
              </a:spcBef>
              <a:spcAft>
                <a:spcPct val="0"/>
              </a:spcAft>
              <a:tabLst>
                <a:tab pos="1714500" algn="ctr"/>
                <a:tab pos="2578100" algn="l"/>
                <a:tab pos="5435600" algn="l"/>
              </a:tabLst>
              <a:defRPr>
                <a:solidFill>
                  <a:schemeClr val="tx1"/>
                </a:solidFill>
                <a:latin typeface="Arial" panose="020B0604020202020204" pitchFamily="34" charset="0"/>
                <a:ea typeface="MS PGothic" panose="020B0600070205080204" pitchFamily="34" charset="-128"/>
              </a:defRPr>
            </a:lvl7pPr>
            <a:lvl8pPr marL="3429000" indent="-228600" defTabSz="711200" eaLnBrk="0" fontAlgn="base" hangingPunct="0">
              <a:spcBef>
                <a:spcPct val="0"/>
              </a:spcBef>
              <a:spcAft>
                <a:spcPct val="0"/>
              </a:spcAft>
              <a:tabLst>
                <a:tab pos="1714500" algn="ctr"/>
                <a:tab pos="2578100" algn="l"/>
                <a:tab pos="5435600" algn="l"/>
              </a:tabLst>
              <a:defRPr>
                <a:solidFill>
                  <a:schemeClr val="tx1"/>
                </a:solidFill>
                <a:latin typeface="Arial" panose="020B0604020202020204" pitchFamily="34" charset="0"/>
                <a:ea typeface="MS PGothic" panose="020B0600070205080204" pitchFamily="34" charset="-128"/>
              </a:defRPr>
            </a:lvl8pPr>
            <a:lvl9pPr marL="3886200" indent="-228600" defTabSz="711200" eaLnBrk="0" fontAlgn="base" hangingPunct="0">
              <a:spcBef>
                <a:spcPct val="0"/>
              </a:spcBef>
              <a:spcAft>
                <a:spcPct val="0"/>
              </a:spcAft>
              <a:tabLst>
                <a:tab pos="1714500" algn="ctr"/>
                <a:tab pos="2578100" algn="l"/>
                <a:tab pos="5435600" algn="l"/>
              </a:tabLst>
              <a:defRPr>
                <a:solidFill>
                  <a:schemeClr val="tx1"/>
                </a:solidFill>
                <a:latin typeface="Arial" panose="020B0604020202020204" pitchFamily="34" charset="0"/>
                <a:ea typeface="MS PGothic" panose="020B0600070205080204" pitchFamily="34" charset="-128"/>
              </a:defRPr>
            </a:lvl9pPr>
          </a:lstStyle>
          <a:p>
            <a:pPr eaLnBrk="1" hangingPunct="1">
              <a:buClr>
                <a:schemeClr val="tx2"/>
              </a:buClr>
              <a:buSzPct val="80000"/>
              <a:buFont typeface="Wingdings 3" pitchFamily="2" charset="2"/>
              <a:buNone/>
            </a:pPr>
            <a:r>
              <a:rPr lang="en-US" altLang="zh-CN" sz="1800" b="1" dirty="0">
                <a:latin typeface="+mn-lt"/>
                <a:cs typeface="Arial" panose="020B0604020202020204" pitchFamily="34" charset="0"/>
              </a:rPr>
              <a:t>MEDENOX</a:t>
            </a:r>
            <a:r>
              <a:rPr lang="en-US" altLang="zh-CN" sz="1800" baseline="30000" dirty="0">
                <a:latin typeface="+mn-lt"/>
                <a:cs typeface="Arial" panose="020B0604020202020204" pitchFamily="34" charset="0"/>
              </a:rPr>
              <a:t>	  </a:t>
            </a:r>
            <a:r>
              <a:rPr lang="en-US" altLang="zh-CN" sz="1800" b="1" dirty="0">
                <a:latin typeface="+mn-lt"/>
                <a:cs typeface="Arial" panose="020B0604020202020204" pitchFamily="34" charset="0"/>
              </a:rPr>
              <a:t>63%</a:t>
            </a:r>
            <a:r>
              <a:rPr lang="en-US" altLang="zh-CN" sz="1800" dirty="0">
                <a:latin typeface="+mn-lt"/>
                <a:cs typeface="Arial" panose="020B0604020202020204" pitchFamily="34" charset="0"/>
              </a:rPr>
              <a:t>	Placebo</a:t>
            </a:r>
          </a:p>
          <a:p>
            <a:pPr eaLnBrk="1" hangingPunct="1">
              <a:buClr>
                <a:schemeClr val="tx2"/>
              </a:buClr>
              <a:buSzPct val="80000"/>
              <a:buFont typeface="Wingdings 3" pitchFamily="2" charset="2"/>
              <a:buNone/>
            </a:pPr>
            <a:r>
              <a:rPr lang="en-US" altLang="zh-CN" sz="1800" b="0" dirty="0">
                <a:latin typeface="+mn-lt"/>
                <a:cs typeface="Arial" panose="020B0604020202020204" pitchFamily="34" charset="0"/>
              </a:rPr>
              <a:t>N=1102</a:t>
            </a:r>
            <a:r>
              <a:rPr lang="en-US" altLang="zh-CN" sz="1800" dirty="0">
                <a:latin typeface="+mn-lt"/>
                <a:cs typeface="Arial" panose="020B0604020202020204" pitchFamily="34" charset="0"/>
              </a:rPr>
              <a:t>		</a:t>
            </a:r>
            <a:r>
              <a:rPr lang="en-US" altLang="zh-CN" sz="1800" b="0" dirty="0">
                <a:latin typeface="+mn-lt"/>
                <a:cs typeface="Arial" panose="020B0604020202020204" pitchFamily="34" charset="0"/>
              </a:rPr>
              <a:t>Enoxaparin 40 mg daily</a:t>
            </a:r>
          </a:p>
          <a:p>
            <a:pPr eaLnBrk="1" hangingPunct="1">
              <a:buClr>
                <a:schemeClr val="tx2"/>
              </a:buClr>
              <a:buSzPct val="80000"/>
              <a:buFont typeface="Wingdings 3" pitchFamily="2" charset="2"/>
              <a:buNone/>
            </a:pPr>
            <a:endParaRPr lang="en-US" altLang="zh-CN" sz="1800" baseline="30000" dirty="0">
              <a:latin typeface="+mn-lt"/>
              <a:cs typeface="Arial" panose="020B0604020202020204" pitchFamily="34" charset="0"/>
            </a:endParaRPr>
          </a:p>
          <a:p>
            <a:pPr eaLnBrk="1" hangingPunct="1">
              <a:buClr>
                <a:schemeClr val="tx2"/>
              </a:buClr>
              <a:buSzPct val="80000"/>
              <a:buFont typeface="Wingdings 3" pitchFamily="2" charset="2"/>
              <a:buNone/>
            </a:pPr>
            <a:endParaRPr lang="en-US" altLang="zh-CN" sz="2800" dirty="0">
              <a:latin typeface="+mn-lt"/>
              <a:cs typeface="Arial" panose="020B0604020202020204" pitchFamily="34" charset="0"/>
            </a:endParaRPr>
          </a:p>
          <a:p>
            <a:pPr eaLnBrk="1" hangingPunct="1">
              <a:buClr>
                <a:schemeClr val="tx2"/>
              </a:buClr>
              <a:buSzPct val="80000"/>
              <a:buFont typeface="Wingdings 3" pitchFamily="2" charset="2"/>
              <a:buNone/>
            </a:pPr>
            <a:r>
              <a:rPr lang="en-US" altLang="zh-CN" sz="1800" b="1" dirty="0">
                <a:latin typeface="+mn-lt"/>
                <a:cs typeface="Arial" panose="020B0604020202020204" pitchFamily="34" charset="0"/>
              </a:rPr>
              <a:t>PREVENT</a:t>
            </a:r>
            <a:r>
              <a:rPr lang="en-US" altLang="zh-CN" sz="1800" baseline="30000" dirty="0">
                <a:latin typeface="+mn-lt"/>
                <a:cs typeface="Arial" panose="020B0604020202020204" pitchFamily="34" charset="0"/>
              </a:rPr>
              <a:t>	  </a:t>
            </a:r>
            <a:r>
              <a:rPr lang="en-US" altLang="zh-CN" sz="1800" b="1" dirty="0">
                <a:latin typeface="+mn-lt"/>
                <a:cs typeface="Arial" panose="020B0604020202020204" pitchFamily="34" charset="0"/>
              </a:rPr>
              <a:t>49%</a:t>
            </a:r>
            <a:r>
              <a:rPr lang="en-US" altLang="zh-CN" sz="1800" dirty="0">
                <a:latin typeface="+mn-lt"/>
                <a:cs typeface="Arial" panose="020B0604020202020204" pitchFamily="34" charset="0"/>
              </a:rPr>
              <a:t>	</a:t>
            </a:r>
            <a:r>
              <a:rPr lang="en-US" altLang="zh-CN" sz="1800" b="0" dirty="0">
                <a:latin typeface="+mn-lt"/>
                <a:cs typeface="Arial" panose="020B0604020202020204" pitchFamily="34" charset="0"/>
              </a:rPr>
              <a:t>Placebo</a:t>
            </a:r>
          </a:p>
          <a:p>
            <a:pPr eaLnBrk="1" hangingPunct="1">
              <a:buClr>
                <a:schemeClr val="tx2"/>
              </a:buClr>
              <a:buSzPct val="80000"/>
              <a:buFont typeface="Wingdings 3" pitchFamily="2" charset="2"/>
              <a:buNone/>
            </a:pPr>
            <a:r>
              <a:rPr lang="en-US" altLang="zh-CN" sz="1800" b="0" dirty="0">
                <a:latin typeface="+mn-lt"/>
                <a:cs typeface="Arial" panose="020B0604020202020204" pitchFamily="34" charset="0"/>
              </a:rPr>
              <a:t>N=3706</a:t>
            </a:r>
            <a:r>
              <a:rPr lang="en-US" altLang="zh-CN" sz="1800" dirty="0">
                <a:latin typeface="+mn-lt"/>
                <a:cs typeface="Arial" panose="020B0604020202020204" pitchFamily="34" charset="0"/>
              </a:rPr>
              <a:t>		</a:t>
            </a:r>
            <a:r>
              <a:rPr lang="en-US" altLang="zh-CN" sz="1800" b="0" dirty="0" err="1">
                <a:latin typeface="+mn-lt"/>
                <a:cs typeface="Arial" panose="020B0604020202020204" pitchFamily="34" charset="0"/>
              </a:rPr>
              <a:t>Dalteparin</a:t>
            </a:r>
            <a:r>
              <a:rPr lang="en-US" altLang="zh-CN" sz="1800" b="0" dirty="0">
                <a:latin typeface="+mn-lt"/>
                <a:cs typeface="Arial" panose="020B0604020202020204" pitchFamily="34" charset="0"/>
              </a:rPr>
              <a:t> 5000 IU daily</a:t>
            </a:r>
          </a:p>
          <a:p>
            <a:pPr eaLnBrk="1" hangingPunct="1">
              <a:buClr>
                <a:schemeClr val="tx2"/>
              </a:buClr>
              <a:buSzPct val="80000"/>
              <a:buFont typeface="Wingdings 3" pitchFamily="2" charset="2"/>
              <a:buNone/>
            </a:pPr>
            <a:endParaRPr lang="en-US" altLang="zh-CN" sz="1800" baseline="30000" dirty="0">
              <a:latin typeface="+mn-lt"/>
              <a:cs typeface="Arial" panose="020B0604020202020204" pitchFamily="34" charset="0"/>
            </a:endParaRPr>
          </a:p>
          <a:p>
            <a:pPr eaLnBrk="1" hangingPunct="1">
              <a:buClr>
                <a:schemeClr val="tx2"/>
              </a:buClr>
              <a:buSzPct val="80000"/>
              <a:buFont typeface="Wingdings 3" pitchFamily="2" charset="2"/>
              <a:buNone/>
            </a:pPr>
            <a:endParaRPr lang="en-US" altLang="zh-CN" sz="2400" dirty="0">
              <a:latin typeface="+mn-lt"/>
              <a:cs typeface="Arial" panose="020B0604020202020204" pitchFamily="34" charset="0"/>
            </a:endParaRPr>
          </a:p>
          <a:p>
            <a:pPr eaLnBrk="1" hangingPunct="1">
              <a:buClr>
                <a:schemeClr val="tx2"/>
              </a:buClr>
              <a:buSzPct val="80000"/>
              <a:buFont typeface="Wingdings 3" pitchFamily="2" charset="2"/>
              <a:buNone/>
            </a:pPr>
            <a:r>
              <a:rPr lang="en-US" altLang="zh-CN" sz="1800" b="1" dirty="0">
                <a:latin typeface="+mn-lt"/>
                <a:cs typeface="Arial" panose="020B0604020202020204" pitchFamily="34" charset="0"/>
              </a:rPr>
              <a:t>ARTEMIS</a:t>
            </a:r>
            <a:r>
              <a:rPr lang="en-US" altLang="zh-CN" sz="1800" baseline="30000" dirty="0">
                <a:latin typeface="+mn-lt"/>
                <a:cs typeface="Arial" panose="020B0604020202020204" pitchFamily="34" charset="0"/>
              </a:rPr>
              <a:t>	  </a:t>
            </a:r>
            <a:r>
              <a:rPr lang="en-US" altLang="zh-CN" sz="1800" b="1" dirty="0">
                <a:latin typeface="+mn-lt"/>
                <a:cs typeface="Arial" panose="020B0604020202020204" pitchFamily="34" charset="0"/>
              </a:rPr>
              <a:t>47%</a:t>
            </a:r>
            <a:r>
              <a:rPr lang="en-US" altLang="zh-CN" sz="1800" dirty="0">
                <a:latin typeface="+mn-lt"/>
                <a:cs typeface="Arial" panose="020B0604020202020204" pitchFamily="34" charset="0"/>
              </a:rPr>
              <a:t>	</a:t>
            </a:r>
            <a:r>
              <a:rPr lang="en-US" altLang="zh-CN" sz="1800" b="0" dirty="0">
                <a:latin typeface="+mn-lt"/>
                <a:cs typeface="Arial" panose="020B0604020202020204" pitchFamily="34" charset="0"/>
              </a:rPr>
              <a:t>Placebo</a:t>
            </a:r>
          </a:p>
          <a:p>
            <a:pPr eaLnBrk="1" hangingPunct="1">
              <a:buClr>
                <a:schemeClr val="tx2"/>
              </a:buClr>
              <a:buSzPct val="80000"/>
              <a:buFont typeface="Wingdings 3" pitchFamily="2" charset="2"/>
              <a:buNone/>
            </a:pPr>
            <a:r>
              <a:rPr lang="en-US" altLang="zh-CN" sz="1800" b="0" dirty="0">
                <a:latin typeface="+mn-lt"/>
                <a:cs typeface="Arial" panose="020B0604020202020204" pitchFamily="34" charset="0"/>
              </a:rPr>
              <a:t>N=849</a:t>
            </a:r>
            <a:r>
              <a:rPr lang="en-US" altLang="zh-CN" sz="1800" dirty="0">
                <a:latin typeface="+mn-lt"/>
                <a:cs typeface="Arial" panose="020B0604020202020204" pitchFamily="34" charset="0"/>
              </a:rPr>
              <a:t>		</a:t>
            </a:r>
            <a:r>
              <a:rPr lang="en-US" altLang="zh-CN" sz="1800" b="0" dirty="0">
                <a:latin typeface="+mn-lt"/>
                <a:cs typeface="Arial" panose="020B0604020202020204" pitchFamily="34" charset="0"/>
              </a:rPr>
              <a:t>Fonda 2.5 mg daily</a:t>
            </a:r>
            <a:endParaRPr lang="nl-NL" altLang="en-US" sz="1800" b="0" dirty="0">
              <a:latin typeface="+mn-lt"/>
              <a:cs typeface="Arial" panose="020B0604020202020204" pitchFamily="34" charset="0"/>
            </a:endParaRPr>
          </a:p>
        </p:txBody>
      </p:sp>
      <p:sp>
        <p:nvSpPr>
          <p:cNvPr id="38915" name="Rectangle 3">
            <a:extLst>
              <a:ext uri="{FF2B5EF4-FFF2-40B4-BE49-F238E27FC236}">
                <a16:creationId xmlns:a16="http://schemas.microsoft.com/office/drawing/2014/main" id="{8177BE04-EEA7-CE40-B499-88816E642FF3}"/>
              </a:ext>
            </a:extLst>
          </p:cNvPr>
          <p:cNvSpPr>
            <a:spLocks noChangeArrowheads="1"/>
          </p:cNvSpPr>
          <p:nvPr/>
        </p:nvSpPr>
        <p:spPr bwMode="auto">
          <a:xfrm>
            <a:off x="7104323" y="2608230"/>
            <a:ext cx="2667000" cy="381000"/>
          </a:xfrm>
          <a:prstGeom prst="rect">
            <a:avLst/>
          </a:prstGeom>
          <a:solidFill>
            <a:schemeClr val="accent5"/>
          </a:solidFill>
          <a:ln>
            <a:noFill/>
          </a:ln>
        </p:spPr>
        <p:txBody>
          <a:bodyPr anchor="ct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endParaRPr lang="en-US" altLang="en-US">
              <a:latin typeface="+mn-lt"/>
              <a:cs typeface="Arial" panose="020B0604020202020204" pitchFamily="34" charset="0"/>
            </a:endParaRPr>
          </a:p>
        </p:txBody>
      </p:sp>
      <p:sp>
        <p:nvSpPr>
          <p:cNvPr id="38916" name="Text Box 4">
            <a:extLst>
              <a:ext uri="{FF2B5EF4-FFF2-40B4-BE49-F238E27FC236}">
                <a16:creationId xmlns:a16="http://schemas.microsoft.com/office/drawing/2014/main" id="{135FCA71-9E81-C949-9B44-EADF9AC3A782}"/>
              </a:ext>
            </a:extLst>
          </p:cNvPr>
          <p:cNvSpPr txBox="1">
            <a:spLocks noChangeArrowheads="1"/>
          </p:cNvSpPr>
          <p:nvPr/>
        </p:nvSpPr>
        <p:spPr bwMode="auto">
          <a:xfrm>
            <a:off x="9766696" y="2608230"/>
            <a:ext cx="762000" cy="3796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en-US" altLang="zh-CN" dirty="0">
                <a:latin typeface="+mn-lt"/>
                <a:cs typeface="Arial" panose="020B0604020202020204" pitchFamily="34" charset="0"/>
              </a:rPr>
              <a:t>14.9*</a:t>
            </a:r>
            <a:endParaRPr lang="en-GB" altLang="en-US" dirty="0">
              <a:latin typeface="+mn-lt"/>
              <a:cs typeface="Arial" panose="020B0604020202020204" pitchFamily="34" charset="0"/>
            </a:endParaRPr>
          </a:p>
        </p:txBody>
      </p:sp>
      <p:sp>
        <p:nvSpPr>
          <p:cNvPr id="38917" name="Rectangle 5">
            <a:extLst>
              <a:ext uri="{FF2B5EF4-FFF2-40B4-BE49-F238E27FC236}">
                <a16:creationId xmlns:a16="http://schemas.microsoft.com/office/drawing/2014/main" id="{3A3EA02E-BB51-234C-A19F-D1F356E61081}"/>
              </a:ext>
            </a:extLst>
          </p:cNvPr>
          <p:cNvSpPr>
            <a:spLocks noChangeArrowheads="1"/>
          </p:cNvSpPr>
          <p:nvPr/>
        </p:nvSpPr>
        <p:spPr bwMode="auto">
          <a:xfrm>
            <a:off x="7104323" y="2989230"/>
            <a:ext cx="914400" cy="381000"/>
          </a:xfrm>
          <a:prstGeom prst="rect">
            <a:avLst/>
          </a:prstGeom>
          <a:solidFill>
            <a:schemeClr val="tx2"/>
          </a:solidFill>
          <a:ln>
            <a:noFill/>
          </a:ln>
        </p:spPr>
        <p:txBody>
          <a:bodyPr anchor="ct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endParaRPr lang="en-US" altLang="en-US">
              <a:latin typeface="+mn-lt"/>
              <a:cs typeface="Arial" panose="020B0604020202020204" pitchFamily="34" charset="0"/>
            </a:endParaRPr>
          </a:p>
        </p:txBody>
      </p:sp>
      <p:sp>
        <p:nvSpPr>
          <p:cNvPr id="38918" name="Text Box 6">
            <a:extLst>
              <a:ext uri="{FF2B5EF4-FFF2-40B4-BE49-F238E27FC236}">
                <a16:creationId xmlns:a16="http://schemas.microsoft.com/office/drawing/2014/main" id="{8E511860-16C2-EF49-B03F-3BE01DA80C81}"/>
              </a:ext>
            </a:extLst>
          </p:cNvPr>
          <p:cNvSpPr txBox="1">
            <a:spLocks noChangeArrowheads="1"/>
          </p:cNvSpPr>
          <p:nvPr/>
        </p:nvSpPr>
        <p:spPr bwMode="auto">
          <a:xfrm>
            <a:off x="8025208" y="2989230"/>
            <a:ext cx="571500" cy="3796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en-US" altLang="zh-CN">
                <a:latin typeface="+mn-lt"/>
                <a:cs typeface="Arial" panose="020B0604020202020204" pitchFamily="34" charset="0"/>
              </a:rPr>
              <a:t>5.5</a:t>
            </a:r>
            <a:endParaRPr lang="en-GB" altLang="en-US">
              <a:latin typeface="+mn-lt"/>
              <a:cs typeface="Arial" panose="020B0604020202020204" pitchFamily="34" charset="0"/>
            </a:endParaRPr>
          </a:p>
        </p:txBody>
      </p:sp>
      <p:sp>
        <p:nvSpPr>
          <p:cNvPr id="38919" name="Rectangle 7">
            <a:extLst>
              <a:ext uri="{FF2B5EF4-FFF2-40B4-BE49-F238E27FC236}">
                <a16:creationId xmlns:a16="http://schemas.microsoft.com/office/drawing/2014/main" id="{62C819AF-C8F9-9C41-A26E-4CC32CF42029}"/>
              </a:ext>
            </a:extLst>
          </p:cNvPr>
          <p:cNvSpPr>
            <a:spLocks noChangeArrowheads="1"/>
          </p:cNvSpPr>
          <p:nvPr/>
        </p:nvSpPr>
        <p:spPr bwMode="auto">
          <a:xfrm>
            <a:off x="1808423" y="1909838"/>
            <a:ext cx="88392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576263" indent="-476250" defTabSz="393700" eaLnBrk="0" hangingPunct="0">
              <a:tabLst>
                <a:tab pos="1524000" algn="l"/>
                <a:tab pos="2578100" algn="l"/>
                <a:tab pos="5194300" algn="l"/>
              </a:tabLst>
              <a:defRPr>
                <a:solidFill>
                  <a:schemeClr val="tx1"/>
                </a:solidFill>
                <a:latin typeface="Arial" panose="020B0604020202020204" pitchFamily="34" charset="0"/>
                <a:ea typeface="MS PGothic" panose="020B0600070205080204" pitchFamily="34" charset="-128"/>
              </a:defRPr>
            </a:lvl1pPr>
            <a:lvl2pPr marL="742950" indent="-285750" defTabSz="393700" eaLnBrk="0" hangingPunct="0">
              <a:tabLst>
                <a:tab pos="1524000" algn="l"/>
                <a:tab pos="2578100" algn="l"/>
                <a:tab pos="5194300" algn="l"/>
              </a:tabLst>
              <a:defRPr>
                <a:solidFill>
                  <a:schemeClr val="tx1"/>
                </a:solidFill>
                <a:latin typeface="Arial" panose="020B0604020202020204" pitchFamily="34" charset="0"/>
                <a:ea typeface="MS PGothic" panose="020B0600070205080204" pitchFamily="34" charset="-128"/>
              </a:defRPr>
            </a:lvl2pPr>
            <a:lvl3pPr marL="1143000" indent="-228600" defTabSz="393700" eaLnBrk="0" hangingPunct="0">
              <a:tabLst>
                <a:tab pos="1524000" algn="l"/>
                <a:tab pos="2578100" algn="l"/>
                <a:tab pos="5194300" algn="l"/>
              </a:tabLst>
              <a:defRPr>
                <a:solidFill>
                  <a:schemeClr val="tx1"/>
                </a:solidFill>
                <a:latin typeface="Arial" panose="020B0604020202020204" pitchFamily="34" charset="0"/>
                <a:ea typeface="MS PGothic" panose="020B0600070205080204" pitchFamily="34" charset="-128"/>
              </a:defRPr>
            </a:lvl3pPr>
            <a:lvl4pPr marL="1600200" indent="-228600" defTabSz="393700" eaLnBrk="0" hangingPunct="0">
              <a:tabLst>
                <a:tab pos="1524000" algn="l"/>
                <a:tab pos="2578100" algn="l"/>
                <a:tab pos="5194300" algn="l"/>
              </a:tabLst>
              <a:defRPr>
                <a:solidFill>
                  <a:schemeClr val="tx1"/>
                </a:solidFill>
                <a:latin typeface="Arial" panose="020B0604020202020204" pitchFamily="34" charset="0"/>
                <a:ea typeface="MS PGothic" panose="020B0600070205080204" pitchFamily="34" charset="-128"/>
              </a:defRPr>
            </a:lvl4pPr>
            <a:lvl5pPr marL="2057400" indent="-228600" defTabSz="393700" eaLnBrk="0" hangingPunct="0">
              <a:tabLst>
                <a:tab pos="1524000" algn="l"/>
                <a:tab pos="2578100" algn="l"/>
                <a:tab pos="5194300" algn="l"/>
              </a:tabLst>
              <a:defRPr>
                <a:solidFill>
                  <a:schemeClr val="tx1"/>
                </a:solidFill>
                <a:latin typeface="Arial" panose="020B0604020202020204" pitchFamily="34" charset="0"/>
                <a:ea typeface="MS PGothic" panose="020B0600070205080204" pitchFamily="34" charset="-128"/>
              </a:defRPr>
            </a:lvl5pPr>
            <a:lvl6pPr marL="2514600" indent="-228600" defTabSz="393700" eaLnBrk="0" fontAlgn="base" hangingPunct="0">
              <a:spcBef>
                <a:spcPct val="0"/>
              </a:spcBef>
              <a:spcAft>
                <a:spcPct val="0"/>
              </a:spcAft>
              <a:tabLst>
                <a:tab pos="1524000" algn="l"/>
                <a:tab pos="2578100" algn="l"/>
                <a:tab pos="5194300" algn="l"/>
              </a:tabLst>
              <a:defRPr>
                <a:solidFill>
                  <a:schemeClr val="tx1"/>
                </a:solidFill>
                <a:latin typeface="Arial" panose="020B0604020202020204" pitchFamily="34" charset="0"/>
                <a:ea typeface="MS PGothic" panose="020B0600070205080204" pitchFamily="34" charset="-128"/>
              </a:defRPr>
            </a:lvl6pPr>
            <a:lvl7pPr marL="2971800" indent="-228600" defTabSz="393700" eaLnBrk="0" fontAlgn="base" hangingPunct="0">
              <a:spcBef>
                <a:spcPct val="0"/>
              </a:spcBef>
              <a:spcAft>
                <a:spcPct val="0"/>
              </a:spcAft>
              <a:tabLst>
                <a:tab pos="1524000" algn="l"/>
                <a:tab pos="2578100" algn="l"/>
                <a:tab pos="5194300" algn="l"/>
              </a:tabLst>
              <a:defRPr>
                <a:solidFill>
                  <a:schemeClr val="tx1"/>
                </a:solidFill>
                <a:latin typeface="Arial" panose="020B0604020202020204" pitchFamily="34" charset="0"/>
                <a:ea typeface="MS PGothic" panose="020B0600070205080204" pitchFamily="34" charset="-128"/>
              </a:defRPr>
            </a:lvl7pPr>
            <a:lvl8pPr marL="3429000" indent="-228600" defTabSz="393700" eaLnBrk="0" fontAlgn="base" hangingPunct="0">
              <a:spcBef>
                <a:spcPct val="0"/>
              </a:spcBef>
              <a:spcAft>
                <a:spcPct val="0"/>
              </a:spcAft>
              <a:tabLst>
                <a:tab pos="1524000" algn="l"/>
                <a:tab pos="2578100" algn="l"/>
                <a:tab pos="5194300" algn="l"/>
              </a:tabLst>
              <a:defRPr>
                <a:solidFill>
                  <a:schemeClr val="tx1"/>
                </a:solidFill>
                <a:latin typeface="Arial" panose="020B0604020202020204" pitchFamily="34" charset="0"/>
                <a:ea typeface="MS PGothic" panose="020B0600070205080204" pitchFamily="34" charset="-128"/>
              </a:defRPr>
            </a:lvl8pPr>
            <a:lvl9pPr marL="3886200" indent="-228600" defTabSz="393700" eaLnBrk="0" fontAlgn="base" hangingPunct="0">
              <a:spcBef>
                <a:spcPct val="0"/>
              </a:spcBef>
              <a:spcAft>
                <a:spcPct val="0"/>
              </a:spcAft>
              <a:tabLst>
                <a:tab pos="1524000" algn="l"/>
                <a:tab pos="2578100" algn="l"/>
                <a:tab pos="5194300" algn="l"/>
              </a:tabLst>
              <a:defRPr>
                <a:solidFill>
                  <a:schemeClr val="tx1"/>
                </a:solidFill>
                <a:latin typeface="Arial" panose="020B0604020202020204" pitchFamily="34" charset="0"/>
                <a:ea typeface="MS PGothic" panose="020B0600070205080204" pitchFamily="34" charset="-128"/>
              </a:defRPr>
            </a:lvl9pPr>
          </a:lstStyle>
          <a:p>
            <a:pPr eaLnBrk="1" hangingPunct="1">
              <a:buClr>
                <a:schemeClr val="tx2"/>
              </a:buClr>
              <a:buSzPct val="80000"/>
              <a:buFont typeface="Wingdings 3" pitchFamily="2" charset="2"/>
              <a:buNone/>
            </a:pPr>
            <a:r>
              <a:rPr lang="nl-NL" altLang="en-US" sz="1800" b="1">
                <a:latin typeface="+mn-lt"/>
                <a:cs typeface="Arial" panose="020B0604020202020204" pitchFamily="34" charset="0"/>
              </a:rPr>
              <a:t>Study	RRR	Thromboprophylaxis	Patients with VTE (%)</a:t>
            </a:r>
          </a:p>
        </p:txBody>
      </p:sp>
      <p:sp>
        <p:nvSpPr>
          <p:cNvPr id="38920" name="Rectangle 8">
            <a:extLst>
              <a:ext uri="{FF2B5EF4-FFF2-40B4-BE49-F238E27FC236}">
                <a16:creationId xmlns:a16="http://schemas.microsoft.com/office/drawing/2014/main" id="{0E6604D6-1155-A34C-9066-E85B64A4165D}"/>
              </a:ext>
            </a:extLst>
          </p:cNvPr>
          <p:cNvSpPr>
            <a:spLocks noChangeArrowheads="1"/>
          </p:cNvSpPr>
          <p:nvPr/>
        </p:nvSpPr>
        <p:spPr bwMode="auto">
          <a:xfrm>
            <a:off x="7104323" y="3751230"/>
            <a:ext cx="838200" cy="381000"/>
          </a:xfrm>
          <a:prstGeom prst="rect">
            <a:avLst/>
          </a:prstGeom>
          <a:solidFill>
            <a:schemeClr val="accent5"/>
          </a:solidFill>
          <a:ln>
            <a:noFill/>
          </a:ln>
        </p:spPr>
        <p:txBody>
          <a:bodyPr anchor="ct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endParaRPr lang="en-US" altLang="en-US">
              <a:latin typeface="+mn-lt"/>
              <a:cs typeface="Arial" panose="020B0604020202020204" pitchFamily="34" charset="0"/>
            </a:endParaRPr>
          </a:p>
        </p:txBody>
      </p:sp>
      <p:sp>
        <p:nvSpPr>
          <p:cNvPr id="38921" name="Rectangle 9">
            <a:extLst>
              <a:ext uri="{FF2B5EF4-FFF2-40B4-BE49-F238E27FC236}">
                <a16:creationId xmlns:a16="http://schemas.microsoft.com/office/drawing/2014/main" id="{6928BD2B-DFD1-B845-9E86-30E3B6FBCF10}"/>
              </a:ext>
            </a:extLst>
          </p:cNvPr>
          <p:cNvSpPr>
            <a:spLocks noChangeArrowheads="1"/>
          </p:cNvSpPr>
          <p:nvPr/>
        </p:nvSpPr>
        <p:spPr bwMode="auto">
          <a:xfrm>
            <a:off x="7104323" y="4132230"/>
            <a:ext cx="457200" cy="381000"/>
          </a:xfrm>
          <a:prstGeom prst="rect">
            <a:avLst/>
          </a:prstGeom>
          <a:solidFill>
            <a:schemeClr val="tx2"/>
          </a:solidFill>
          <a:ln>
            <a:noFill/>
          </a:ln>
        </p:spPr>
        <p:txBody>
          <a:bodyPr anchor="ct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endParaRPr lang="en-US" altLang="en-US">
              <a:latin typeface="+mn-lt"/>
              <a:cs typeface="Arial" panose="020B0604020202020204" pitchFamily="34" charset="0"/>
            </a:endParaRPr>
          </a:p>
        </p:txBody>
      </p:sp>
      <p:sp>
        <p:nvSpPr>
          <p:cNvPr id="38922" name="Text Box 10">
            <a:extLst>
              <a:ext uri="{FF2B5EF4-FFF2-40B4-BE49-F238E27FC236}">
                <a16:creationId xmlns:a16="http://schemas.microsoft.com/office/drawing/2014/main" id="{CC00AB54-ADF0-354E-9683-CDB79B413501}"/>
              </a:ext>
            </a:extLst>
          </p:cNvPr>
          <p:cNvSpPr txBox="1">
            <a:spLocks noChangeArrowheads="1"/>
          </p:cNvSpPr>
          <p:nvPr/>
        </p:nvSpPr>
        <p:spPr bwMode="auto">
          <a:xfrm>
            <a:off x="7952183" y="3751230"/>
            <a:ext cx="990600" cy="3796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en-US" altLang="zh-CN" dirty="0">
                <a:latin typeface="+mn-lt"/>
                <a:cs typeface="Arial" panose="020B0604020202020204" pitchFamily="34" charset="0"/>
              </a:rPr>
              <a:t>5.0*</a:t>
            </a:r>
            <a:endParaRPr lang="en-GB" altLang="en-US" dirty="0">
              <a:latin typeface="+mn-lt"/>
              <a:cs typeface="Arial" panose="020B0604020202020204" pitchFamily="34" charset="0"/>
            </a:endParaRPr>
          </a:p>
        </p:txBody>
      </p:sp>
      <p:sp>
        <p:nvSpPr>
          <p:cNvPr id="38923" name="Text Box 11">
            <a:extLst>
              <a:ext uri="{FF2B5EF4-FFF2-40B4-BE49-F238E27FC236}">
                <a16:creationId xmlns:a16="http://schemas.microsoft.com/office/drawing/2014/main" id="{0CE74885-C780-2C41-B9B9-02C2119DDDDF}"/>
              </a:ext>
            </a:extLst>
          </p:cNvPr>
          <p:cNvSpPr txBox="1">
            <a:spLocks noChangeArrowheads="1"/>
          </p:cNvSpPr>
          <p:nvPr/>
        </p:nvSpPr>
        <p:spPr bwMode="auto">
          <a:xfrm>
            <a:off x="7569596" y="4132230"/>
            <a:ext cx="990600" cy="3796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en-US" altLang="zh-CN">
                <a:latin typeface="+mn-lt"/>
                <a:cs typeface="Arial" panose="020B0604020202020204" pitchFamily="34" charset="0"/>
              </a:rPr>
              <a:t>2.8</a:t>
            </a:r>
            <a:endParaRPr lang="en-GB" altLang="en-US">
              <a:latin typeface="+mn-lt"/>
              <a:cs typeface="Arial" panose="020B0604020202020204" pitchFamily="34" charset="0"/>
            </a:endParaRPr>
          </a:p>
        </p:txBody>
      </p:sp>
      <p:sp>
        <p:nvSpPr>
          <p:cNvPr id="38924" name="Rectangle 12">
            <a:extLst>
              <a:ext uri="{FF2B5EF4-FFF2-40B4-BE49-F238E27FC236}">
                <a16:creationId xmlns:a16="http://schemas.microsoft.com/office/drawing/2014/main" id="{BF8C7B4D-1F30-C34F-B235-35B4A6163261}"/>
              </a:ext>
            </a:extLst>
          </p:cNvPr>
          <p:cNvSpPr>
            <a:spLocks noChangeArrowheads="1"/>
          </p:cNvSpPr>
          <p:nvPr/>
        </p:nvSpPr>
        <p:spPr bwMode="auto">
          <a:xfrm>
            <a:off x="7104323" y="4818030"/>
            <a:ext cx="1676400" cy="381000"/>
          </a:xfrm>
          <a:prstGeom prst="rect">
            <a:avLst/>
          </a:prstGeom>
          <a:solidFill>
            <a:schemeClr val="accent5"/>
          </a:solidFill>
          <a:ln>
            <a:noFill/>
          </a:ln>
        </p:spPr>
        <p:txBody>
          <a:bodyPr anchor="ct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endParaRPr lang="en-US" altLang="en-US">
              <a:latin typeface="+mn-lt"/>
              <a:cs typeface="Arial" panose="020B0604020202020204" pitchFamily="34" charset="0"/>
            </a:endParaRPr>
          </a:p>
        </p:txBody>
      </p:sp>
      <p:sp>
        <p:nvSpPr>
          <p:cNvPr id="38925" name="Rectangle 13">
            <a:extLst>
              <a:ext uri="{FF2B5EF4-FFF2-40B4-BE49-F238E27FC236}">
                <a16:creationId xmlns:a16="http://schemas.microsoft.com/office/drawing/2014/main" id="{7BCCBA2A-C71E-D04A-BC5A-3A3808E8FA27}"/>
              </a:ext>
            </a:extLst>
          </p:cNvPr>
          <p:cNvSpPr>
            <a:spLocks noChangeArrowheads="1"/>
          </p:cNvSpPr>
          <p:nvPr/>
        </p:nvSpPr>
        <p:spPr bwMode="auto">
          <a:xfrm>
            <a:off x="7104323" y="5199030"/>
            <a:ext cx="914400" cy="381000"/>
          </a:xfrm>
          <a:prstGeom prst="rect">
            <a:avLst/>
          </a:prstGeom>
          <a:solidFill>
            <a:schemeClr val="tx2"/>
          </a:solidFill>
          <a:ln>
            <a:noFill/>
          </a:ln>
        </p:spPr>
        <p:txBody>
          <a:bodyPr anchor="ct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endParaRPr lang="en-US" altLang="en-US">
              <a:latin typeface="+mn-lt"/>
              <a:cs typeface="Arial" panose="020B0604020202020204" pitchFamily="34" charset="0"/>
            </a:endParaRPr>
          </a:p>
        </p:txBody>
      </p:sp>
      <p:sp>
        <p:nvSpPr>
          <p:cNvPr id="38926" name="Text Box 14">
            <a:extLst>
              <a:ext uri="{FF2B5EF4-FFF2-40B4-BE49-F238E27FC236}">
                <a16:creationId xmlns:a16="http://schemas.microsoft.com/office/drawing/2014/main" id="{CA58524E-C8B1-A743-B90F-A5EE72151C39}"/>
              </a:ext>
            </a:extLst>
          </p:cNvPr>
          <p:cNvSpPr txBox="1">
            <a:spLocks noChangeArrowheads="1"/>
          </p:cNvSpPr>
          <p:nvPr/>
        </p:nvSpPr>
        <p:spPr bwMode="auto">
          <a:xfrm>
            <a:off x="8779299" y="4830676"/>
            <a:ext cx="847725" cy="3796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en-US" altLang="zh-CN">
                <a:latin typeface="+mn-lt"/>
                <a:cs typeface="Arial" panose="020B0604020202020204" pitchFamily="34" charset="0"/>
              </a:rPr>
              <a:t>10.5</a:t>
            </a:r>
            <a:r>
              <a:rPr lang="en-US" altLang="zh-CN" baseline="30000">
                <a:latin typeface="+mn-lt"/>
                <a:cs typeface="Arial" panose="020B0604020202020204" pitchFamily="34" charset="0"/>
              </a:rPr>
              <a:t>†</a:t>
            </a:r>
            <a:endParaRPr lang="en-GB" altLang="en-US" baseline="30000">
              <a:latin typeface="+mn-lt"/>
              <a:cs typeface="Arial" panose="020B0604020202020204" pitchFamily="34" charset="0"/>
            </a:endParaRPr>
          </a:p>
        </p:txBody>
      </p:sp>
      <p:sp>
        <p:nvSpPr>
          <p:cNvPr id="38927" name="Text Box 15">
            <a:extLst>
              <a:ext uri="{FF2B5EF4-FFF2-40B4-BE49-F238E27FC236}">
                <a16:creationId xmlns:a16="http://schemas.microsoft.com/office/drawing/2014/main" id="{FD010177-C0D4-0A44-A7B1-D1A09C06F33F}"/>
              </a:ext>
            </a:extLst>
          </p:cNvPr>
          <p:cNvSpPr txBox="1">
            <a:spLocks noChangeArrowheads="1"/>
          </p:cNvSpPr>
          <p:nvPr/>
        </p:nvSpPr>
        <p:spPr bwMode="auto">
          <a:xfrm>
            <a:off x="8020393" y="5199030"/>
            <a:ext cx="600075" cy="3796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en-US" altLang="zh-CN">
                <a:latin typeface="+mn-lt"/>
                <a:cs typeface="Arial" panose="020B0604020202020204" pitchFamily="34" charset="0"/>
              </a:rPr>
              <a:t>5.6</a:t>
            </a:r>
            <a:endParaRPr lang="en-GB" altLang="en-US">
              <a:latin typeface="+mn-lt"/>
              <a:cs typeface="Arial" panose="020B0604020202020204" pitchFamily="34" charset="0"/>
            </a:endParaRPr>
          </a:p>
        </p:txBody>
      </p:sp>
      <p:sp>
        <p:nvSpPr>
          <p:cNvPr id="38928" name="Line 16">
            <a:extLst>
              <a:ext uri="{FF2B5EF4-FFF2-40B4-BE49-F238E27FC236}">
                <a16:creationId xmlns:a16="http://schemas.microsoft.com/office/drawing/2014/main" id="{54759E79-E351-EB40-8EB5-B4BB3D46DB33}"/>
              </a:ext>
            </a:extLst>
          </p:cNvPr>
          <p:cNvSpPr>
            <a:spLocks noChangeShapeType="1"/>
          </p:cNvSpPr>
          <p:nvPr/>
        </p:nvSpPr>
        <p:spPr bwMode="auto">
          <a:xfrm>
            <a:off x="1960823" y="2443238"/>
            <a:ext cx="8458200" cy="0"/>
          </a:xfrm>
          <a:prstGeom prst="line">
            <a:avLst/>
          </a:prstGeom>
          <a:noFill/>
          <a:ln w="19050">
            <a:solidFill>
              <a:schemeClr val="accent2"/>
            </a:solidFill>
            <a:round/>
            <a:headEnd/>
            <a:tailEnd/>
          </a:ln>
          <a:extLst>
            <a:ext uri="{909E8E84-426E-40dd-AFC4-6F175D3DCCD1}">
              <a14:hiddenFill xmlns:a14="http://schemas.microsoft.com/office/drawing/2010/main" xmlns="">
                <a:noFill/>
              </a14:hiddenFill>
            </a:ext>
          </a:extLst>
        </p:spPr>
        <p:txBody>
          <a:bodyPr wrap="none">
            <a:spAutoFit/>
          </a:bodyPr>
          <a:lstStyle/>
          <a:p>
            <a:endParaRPr lang="en-US">
              <a:latin typeface="+mn-lt"/>
            </a:endParaRPr>
          </a:p>
        </p:txBody>
      </p:sp>
      <p:sp>
        <p:nvSpPr>
          <p:cNvPr id="38929" name="Line 17">
            <a:extLst>
              <a:ext uri="{FF2B5EF4-FFF2-40B4-BE49-F238E27FC236}">
                <a16:creationId xmlns:a16="http://schemas.microsoft.com/office/drawing/2014/main" id="{B336EF7C-FA58-BF4F-9F3E-4739A350337A}"/>
              </a:ext>
            </a:extLst>
          </p:cNvPr>
          <p:cNvSpPr>
            <a:spLocks noChangeShapeType="1"/>
          </p:cNvSpPr>
          <p:nvPr/>
        </p:nvSpPr>
        <p:spPr bwMode="auto">
          <a:xfrm>
            <a:off x="1960823" y="1833638"/>
            <a:ext cx="8458200" cy="0"/>
          </a:xfrm>
          <a:prstGeom prst="line">
            <a:avLst/>
          </a:prstGeom>
          <a:noFill/>
          <a:ln w="19050">
            <a:solidFill>
              <a:schemeClr val="accent2"/>
            </a:solidFill>
            <a:round/>
            <a:headEnd/>
            <a:tailEnd/>
          </a:ln>
          <a:extLst>
            <a:ext uri="{909E8E84-426E-40dd-AFC4-6F175D3DCCD1}">
              <a14:hiddenFill xmlns:a14="http://schemas.microsoft.com/office/drawing/2010/main" xmlns="">
                <a:noFill/>
              </a14:hiddenFill>
            </a:ext>
          </a:extLst>
        </p:spPr>
        <p:txBody>
          <a:bodyPr wrap="none">
            <a:spAutoFit/>
          </a:bodyPr>
          <a:lstStyle/>
          <a:p>
            <a:endParaRPr lang="en-US">
              <a:latin typeface="+mn-lt"/>
            </a:endParaRPr>
          </a:p>
        </p:txBody>
      </p:sp>
      <p:sp>
        <p:nvSpPr>
          <p:cNvPr id="38930" name="Line 18">
            <a:extLst>
              <a:ext uri="{FF2B5EF4-FFF2-40B4-BE49-F238E27FC236}">
                <a16:creationId xmlns:a16="http://schemas.microsoft.com/office/drawing/2014/main" id="{96FE5D55-D647-7040-B641-273A4002B3FE}"/>
              </a:ext>
            </a:extLst>
          </p:cNvPr>
          <p:cNvSpPr>
            <a:spLocks noChangeShapeType="1"/>
          </p:cNvSpPr>
          <p:nvPr/>
        </p:nvSpPr>
        <p:spPr bwMode="auto">
          <a:xfrm>
            <a:off x="1960823" y="5808738"/>
            <a:ext cx="8458200" cy="0"/>
          </a:xfrm>
          <a:prstGeom prst="line">
            <a:avLst/>
          </a:prstGeom>
          <a:noFill/>
          <a:ln w="19050">
            <a:solidFill>
              <a:schemeClr val="accent2"/>
            </a:solidFill>
            <a:round/>
            <a:headEnd/>
            <a:tailEnd/>
          </a:ln>
          <a:extLst>
            <a:ext uri="{909E8E84-426E-40dd-AFC4-6F175D3DCCD1}">
              <a14:hiddenFill xmlns:a14="http://schemas.microsoft.com/office/drawing/2010/main" xmlns="">
                <a:noFill/>
              </a14:hiddenFill>
            </a:ext>
          </a:extLst>
        </p:spPr>
        <p:txBody>
          <a:bodyPr wrap="none">
            <a:spAutoFit/>
          </a:bodyPr>
          <a:lstStyle/>
          <a:p>
            <a:endParaRPr lang="en-US">
              <a:latin typeface="+mn-lt"/>
            </a:endParaRPr>
          </a:p>
        </p:txBody>
      </p:sp>
      <p:sp>
        <p:nvSpPr>
          <p:cNvPr id="38933" name="Text Box 21">
            <a:extLst>
              <a:ext uri="{FF2B5EF4-FFF2-40B4-BE49-F238E27FC236}">
                <a16:creationId xmlns:a16="http://schemas.microsoft.com/office/drawing/2014/main" id="{FCB90AF4-9124-1640-9A12-DB60F48B5821}"/>
              </a:ext>
            </a:extLst>
          </p:cNvPr>
          <p:cNvSpPr txBox="1">
            <a:spLocks noChangeArrowheads="1"/>
          </p:cNvSpPr>
          <p:nvPr/>
        </p:nvSpPr>
        <p:spPr bwMode="auto">
          <a:xfrm>
            <a:off x="3240322" y="2956095"/>
            <a:ext cx="860425"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defPPr>
              <a:defRPr lang="en-US"/>
            </a:defPPr>
            <a:lvl1pPr eaLnBrk="1" hangingPunct="1">
              <a:defRPr sz="1400">
                <a:solidFill>
                  <a:schemeClr val="bg1"/>
                </a:solidFill>
                <a:latin typeface="+mn-lt"/>
                <a:ea typeface="MS PGothic" panose="020B0600070205080204" pitchFamily="34" charset="-128"/>
                <a:cs typeface="Calibri" panose="020F0502020204030204" pitchFamily="34" charset="0"/>
              </a:defRPr>
            </a:lvl1pPr>
            <a:lvl2pPr marL="742950" indent="-285750" eaLnBrk="0" hangingPunct="0">
              <a:defRPr>
                <a:latin typeface="Arial" panose="020B0604020202020204" pitchFamily="34" charset="0"/>
                <a:ea typeface="MS PGothic" panose="020B0600070205080204" pitchFamily="34" charset="-128"/>
              </a:defRPr>
            </a:lvl2pPr>
            <a:lvl3pPr marL="1143000" indent="-228600" eaLnBrk="0" hangingPunct="0">
              <a:defRPr>
                <a:latin typeface="Arial" panose="020B0604020202020204" pitchFamily="34" charset="0"/>
                <a:ea typeface="MS PGothic" panose="020B0600070205080204" pitchFamily="34" charset="-128"/>
              </a:defRPr>
            </a:lvl3pPr>
            <a:lvl4pPr marL="1600200" indent="-228600" eaLnBrk="0" hangingPunct="0">
              <a:defRPr>
                <a:latin typeface="Arial" panose="020B0604020202020204" pitchFamily="34" charset="0"/>
                <a:ea typeface="MS PGothic" panose="020B0600070205080204" pitchFamily="34" charset="-128"/>
              </a:defRPr>
            </a:lvl4pPr>
            <a:lvl5pPr marL="2057400" indent="-228600" eaLnBrk="0" hangingPunct="0">
              <a:defRPr>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latin typeface="Arial" panose="020B0604020202020204" pitchFamily="34" charset="0"/>
                <a:ea typeface="MS PGothic" panose="020B0600070205080204" pitchFamily="34" charset="-128"/>
              </a:defRPr>
            </a:lvl9pPr>
          </a:lstStyle>
          <a:p>
            <a:r>
              <a:rPr lang="en-US" altLang="zh-CN" b="0" dirty="0">
                <a:solidFill>
                  <a:schemeClr val="tx1"/>
                </a:solidFill>
              </a:rPr>
              <a:t>p&lt;0.001 </a:t>
            </a:r>
            <a:endParaRPr lang="en-GB" altLang="en-US" b="0" dirty="0">
              <a:solidFill>
                <a:schemeClr val="tx1"/>
              </a:solidFill>
            </a:endParaRPr>
          </a:p>
        </p:txBody>
      </p:sp>
      <p:sp>
        <p:nvSpPr>
          <p:cNvPr id="38934" name="Text Box 22">
            <a:extLst>
              <a:ext uri="{FF2B5EF4-FFF2-40B4-BE49-F238E27FC236}">
                <a16:creationId xmlns:a16="http://schemas.microsoft.com/office/drawing/2014/main" id="{8D8FBBED-D31F-2746-87C4-6AC113285420}"/>
              </a:ext>
            </a:extLst>
          </p:cNvPr>
          <p:cNvSpPr txBox="1">
            <a:spLocks noChangeArrowheads="1"/>
          </p:cNvSpPr>
          <p:nvPr/>
        </p:nvSpPr>
        <p:spPr bwMode="auto">
          <a:xfrm>
            <a:off x="3143499" y="4128556"/>
            <a:ext cx="1069975"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defPPr>
              <a:defRPr lang="en-US"/>
            </a:defPPr>
            <a:lvl1pPr eaLnBrk="1" hangingPunct="1">
              <a:defRPr sz="1400">
                <a:solidFill>
                  <a:schemeClr val="bg1"/>
                </a:solidFill>
                <a:latin typeface="+mn-lt"/>
                <a:ea typeface="MS PGothic" panose="020B0600070205080204" pitchFamily="34" charset="-128"/>
                <a:cs typeface="Calibri" panose="020F0502020204030204" pitchFamily="34" charset="0"/>
              </a:defRPr>
            </a:lvl1pPr>
            <a:lvl2pPr marL="742950" indent="-285750" eaLnBrk="0" hangingPunct="0">
              <a:defRPr>
                <a:latin typeface="Arial" panose="020B0604020202020204" pitchFamily="34" charset="0"/>
                <a:ea typeface="MS PGothic" panose="020B0600070205080204" pitchFamily="34" charset="-128"/>
              </a:defRPr>
            </a:lvl2pPr>
            <a:lvl3pPr marL="1143000" indent="-228600" eaLnBrk="0" hangingPunct="0">
              <a:defRPr>
                <a:latin typeface="Arial" panose="020B0604020202020204" pitchFamily="34" charset="0"/>
                <a:ea typeface="MS PGothic" panose="020B0600070205080204" pitchFamily="34" charset="-128"/>
              </a:defRPr>
            </a:lvl3pPr>
            <a:lvl4pPr marL="1600200" indent="-228600" eaLnBrk="0" hangingPunct="0">
              <a:defRPr>
                <a:latin typeface="Arial" panose="020B0604020202020204" pitchFamily="34" charset="0"/>
                <a:ea typeface="MS PGothic" panose="020B0600070205080204" pitchFamily="34" charset="-128"/>
              </a:defRPr>
            </a:lvl4pPr>
            <a:lvl5pPr marL="2057400" indent="-228600" eaLnBrk="0" hangingPunct="0">
              <a:defRPr>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latin typeface="Arial" panose="020B0604020202020204" pitchFamily="34" charset="0"/>
                <a:ea typeface="MS PGothic" panose="020B0600070205080204" pitchFamily="34" charset="-128"/>
              </a:defRPr>
            </a:lvl9pPr>
          </a:lstStyle>
          <a:p>
            <a:r>
              <a:rPr lang="zh-CN" altLang="en-US" b="0" dirty="0">
                <a:solidFill>
                  <a:schemeClr val="tx1"/>
                </a:solidFill>
              </a:rPr>
              <a:t> </a:t>
            </a:r>
            <a:r>
              <a:rPr lang="en-US" altLang="zh-CN" b="0" dirty="0">
                <a:solidFill>
                  <a:schemeClr val="tx1"/>
                </a:solidFill>
              </a:rPr>
              <a:t>p=0.0015</a:t>
            </a:r>
            <a:endParaRPr lang="en-GB" altLang="en-US" b="0" dirty="0">
              <a:solidFill>
                <a:schemeClr val="tx1"/>
              </a:solidFill>
            </a:endParaRPr>
          </a:p>
        </p:txBody>
      </p:sp>
      <p:sp>
        <p:nvSpPr>
          <p:cNvPr id="38935" name="Text Box 23">
            <a:extLst>
              <a:ext uri="{FF2B5EF4-FFF2-40B4-BE49-F238E27FC236}">
                <a16:creationId xmlns:a16="http://schemas.microsoft.com/office/drawing/2014/main" id="{2B327BC7-AA82-8443-822C-3FFB53604C2A}"/>
              </a:ext>
            </a:extLst>
          </p:cNvPr>
          <p:cNvSpPr txBox="1">
            <a:spLocks noChangeArrowheads="1"/>
          </p:cNvSpPr>
          <p:nvPr/>
        </p:nvSpPr>
        <p:spPr bwMode="auto">
          <a:xfrm>
            <a:off x="3240322" y="5224441"/>
            <a:ext cx="860425"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defPPr>
              <a:defRPr lang="en-US"/>
            </a:defPPr>
            <a:lvl1pPr eaLnBrk="1" hangingPunct="1">
              <a:defRPr sz="1400">
                <a:solidFill>
                  <a:schemeClr val="bg1"/>
                </a:solidFill>
                <a:latin typeface="+mn-lt"/>
                <a:ea typeface="MS PGothic" panose="020B0600070205080204" pitchFamily="34" charset="-128"/>
                <a:cs typeface="Calibri" panose="020F0502020204030204" pitchFamily="34" charset="0"/>
              </a:defRPr>
            </a:lvl1pPr>
            <a:lvl2pPr marL="742950" indent="-285750" eaLnBrk="0" hangingPunct="0">
              <a:defRPr>
                <a:latin typeface="Arial" panose="020B0604020202020204" pitchFamily="34" charset="0"/>
                <a:ea typeface="MS PGothic" panose="020B0600070205080204" pitchFamily="34" charset="-128"/>
              </a:defRPr>
            </a:lvl2pPr>
            <a:lvl3pPr marL="1143000" indent="-228600" eaLnBrk="0" hangingPunct="0">
              <a:defRPr>
                <a:latin typeface="Arial" panose="020B0604020202020204" pitchFamily="34" charset="0"/>
                <a:ea typeface="MS PGothic" panose="020B0600070205080204" pitchFamily="34" charset="-128"/>
              </a:defRPr>
            </a:lvl3pPr>
            <a:lvl4pPr marL="1600200" indent="-228600" eaLnBrk="0" hangingPunct="0">
              <a:defRPr>
                <a:latin typeface="Arial" panose="020B0604020202020204" pitchFamily="34" charset="0"/>
                <a:ea typeface="MS PGothic" panose="020B0600070205080204" pitchFamily="34" charset="-128"/>
              </a:defRPr>
            </a:lvl4pPr>
            <a:lvl5pPr marL="2057400" indent="-228600" eaLnBrk="0" hangingPunct="0">
              <a:defRPr>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latin typeface="Arial" panose="020B0604020202020204" pitchFamily="34" charset="0"/>
                <a:ea typeface="MS PGothic" panose="020B0600070205080204" pitchFamily="34" charset="-128"/>
              </a:defRPr>
            </a:lvl9pPr>
          </a:lstStyle>
          <a:p>
            <a:r>
              <a:rPr lang="en-US" altLang="zh-CN" b="0" dirty="0">
                <a:solidFill>
                  <a:schemeClr val="tx1"/>
                </a:solidFill>
              </a:rPr>
              <a:t>p=0.029</a:t>
            </a:r>
            <a:endParaRPr lang="en-GB" altLang="en-US" b="0" dirty="0">
              <a:solidFill>
                <a:schemeClr val="tx1"/>
              </a:solidFill>
            </a:endParaRPr>
          </a:p>
        </p:txBody>
      </p:sp>
      <p:sp>
        <p:nvSpPr>
          <p:cNvPr id="38936" name="Rectangle 25">
            <a:extLst>
              <a:ext uri="{FF2B5EF4-FFF2-40B4-BE49-F238E27FC236}">
                <a16:creationId xmlns:a16="http://schemas.microsoft.com/office/drawing/2014/main" id="{C02B24C8-F411-0448-AF36-612D16F2CF86}"/>
              </a:ext>
            </a:extLst>
          </p:cNvPr>
          <p:cNvSpPr>
            <a:spLocks noGrp="1" noChangeArrowheads="1"/>
          </p:cNvSpPr>
          <p:nvPr>
            <p:ph type="title"/>
          </p:nvPr>
        </p:nvSpPr>
        <p:spPr/>
        <p:txBody>
          <a:bodyPr>
            <a:normAutofit/>
          </a:bodyPr>
          <a:lstStyle/>
          <a:p>
            <a:r>
              <a:rPr lang="en-US" altLang="zh-CN" dirty="0"/>
              <a:t>Inpatient </a:t>
            </a:r>
            <a:r>
              <a:rPr lang="en-US" altLang="zh-CN" dirty="0" err="1"/>
              <a:t>Thromboprophylaxis</a:t>
            </a:r>
            <a:r>
              <a:rPr lang="en-US" altLang="zh-CN" dirty="0"/>
              <a:t> Trials in </a:t>
            </a:r>
            <a:r>
              <a:rPr lang="en-US" altLang="zh-CN" dirty="0" err="1"/>
              <a:t>Medicall</a:t>
            </a:r>
            <a:r>
              <a:rPr lang="de-DE" altLang="zh-CN" dirty="0" err="1"/>
              <a:t>y</a:t>
            </a:r>
            <a:r>
              <a:rPr lang="en-US" altLang="zh-CN" dirty="0"/>
              <a:t> Ill Patients</a:t>
            </a:r>
            <a:endParaRPr lang="en-GB" altLang="en-US" dirty="0"/>
          </a:p>
        </p:txBody>
      </p:sp>
      <p:sp>
        <p:nvSpPr>
          <p:cNvPr id="9" name="Rectangle 25">
            <a:extLst>
              <a:ext uri="{FF2B5EF4-FFF2-40B4-BE49-F238E27FC236}">
                <a16:creationId xmlns:a16="http://schemas.microsoft.com/office/drawing/2014/main" id="{D3B8BDD6-C09D-629E-EB5E-CA8AF7429D99}"/>
              </a:ext>
            </a:extLst>
          </p:cNvPr>
          <p:cNvSpPr txBox="1">
            <a:spLocks noChangeArrowheads="1"/>
          </p:cNvSpPr>
          <p:nvPr/>
        </p:nvSpPr>
        <p:spPr>
          <a:xfrm>
            <a:off x="838200" y="1109609"/>
            <a:ext cx="10515600" cy="594746"/>
          </a:xfrm>
          <a:prstGeom prst="rect">
            <a:avLst/>
          </a:prstGeom>
        </p:spPr>
        <p:txBody>
          <a:bodyPr vert="horz" lIns="91440" tIns="45720" rIns="91440" bIns="45720" rtlCol="0" anchor="b" anchorCtr="0">
            <a:normAutofit/>
          </a:bodyPr>
          <a:lstStyle>
            <a:lvl1pPr algn="l" defTabSz="914400" rtl="0" eaLnBrk="1" latinLnBrk="0" hangingPunct="1">
              <a:lnSpc>
                <a:spcPct val="90000"/>
              </a:lnSpc>
              <a:spcBef>
                <a:spcPct val="0"/>
              </a:spcBef>
              <a:buNone/>
              <a:defRPr sz="3600" b="1" i="0" kern="1200">
                <a:solidFill>
                  <a:schemeClr val="accent1"/>
                </a:solidFill>
                <a:latin typeface="+mj-lt"/>
                <a:ea typeface="+mj-ea"/>
                <a:cs typeface="Calibri" panose="020F0502020204030204" pitchFamily="34" charset="0"/>
              </a:defRPr>
            </a:lvl1pPr>
          </a:lstStyle>
          <a:p>
            <a:pPr algn="ctr"/>
            <a:r>
              <a:rPr lang="en-US" altLang="zh-CN" sz="2400" dirty="0">
                <a:solidFill>
                  <a:schemeClr val="accent5"/>
                </a:solidFill>
              </a:rPr>
              <a:t>Average duration 7 to 14 days</a:t>
            </a:r>
            <a:endParaRPr lang="en-GB" altLang="en-US" sz="2400" dirty="0">
              <a:solidFill>
                <a:schemeClr val="accent5"/>
              </a:solidFill>
            </a:endParaRPr>
          </a:p>
        </p:txBody>
      </p:sp>
      <p:sp>
        <p:nvSpPr>
          <p:cNvPr id="12" name="Footer Placeholder 11">
            <a:extLst>
              <a:ext uri="{FF2B5EF4-FFF2-40B4-BE49-F238E27FC236}">
                <a16:creationId xmlns:a16="http://schemas.microsoft.com/office/drawing/2014/main" id="{4F643363-D010-3889-4E14-7BFE550A80C9}"/>
              </a:ext>
            </a:extLst>
          </p:cNvPr>
          <p:cNvSpPr>
            <a:spLocks noGrp="1"/>
          </p:cNvSpPr>
          <p:nvPr>
            <p:ph type="ftr" sz="quarter" idx="3"/>
          </p:nvPr>
        </p:nvSpPr>
        <p:spPr/>
        <p:txBody>
          <a:bodyPr/>
          <a:lstStyle/>
          <a:p>
            <a:r>
              <a:rPr lang="en-US" dirty="0"/>
              <a:t>*VTE at day 14; †VTE at day 15; RRR, relative risk reduction.
Samama MM, et al. </a:t>
            </a:r>
            <a:r>
              <a:rPr lang="en-US" i="1" dirty="0"/>
              <a:t>N Engl J Med</a:t>
            </a:r>
            <a:r>
              <a:rPr lang="en-US" dirty="0"/>
              <a:t>. 1999;341:793-800; Leizorovicz A, et al. </a:t>
            </a:r>
            <a:r>
              <a:rPr lang="en-US" i="1" dirty="0"/>
              <a:t>Circulation</a:t>
            </a:r>
            <a:r>
              <a:rPr lang="en-US" dirty="0"/>
              <a:t>. 2004;110:874-9; Cohen AT, et al</a:t>
            </a:r>
            <a:r>
              <a:rPr lang="en-US" i="1" dirty="0"/>
              <a:t>. BMJ</a:t>
            </a:r>
            <a:r>
              <a:rPr lang="en-US" dirty="0"/>
              <a:t>. 2006;332:325-9.</a:t>
            </a:r>
          </a:p>
        </p:txBody>
      </p:sp>
    </p:spTree>
    <p:extLst>
      <p:ext uri="{BB962C8B-B14F-4D97-AF65-F5344CB8AC3E}">
        <p14:creationId xmlns:p14="http://schemas.microsoft.com/office/powerpoint/2010/main" val="2670225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Box 25"/>
          <p:cNvSpPr txBox="1">
            <a:spLocks noChangeArrowheads="1"/>
          </p:cNvSpPr>
          <p:nvPr/>
        </p:nvSpPr>
        <p:spPr bwMode="auto">
          <a:xfrm>
            <a:off x="1524000" y="2419350"/>
            <a:ext cx="9607550" cy="3140090"/>
          </a:xfrm>
          <a:prstGeom prst="rect">
            <a:avLst/>
          </a:prstGeom>
          <a:noFill/>
          <a:ln w="9525">
            <a:noFill/>
            <a:miter lim="800000"/>
            <a:headEnd type="none" w="sm" len="sm"/>
            <a:tailEnd type="none" w="sm" len="sm"/>
          </a:ln>
          <a:extLst>
            <a:ext uri="{909E8E84-426E-40dd-AFC4-6F175D3DCCD1}">
              <a14:hiddenFill xmlns=""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fontAlgn="base">
              <a:spcBef>
                <a:spcPct val="0"/>
              </a:spcBef>
              <a:spcAft>
                <a:spcPct val="0"/>
              </a:spcAft>
              <a:defRPr sz="2400">
                <a:solidFill>
                  <a:schemeClr val="tx1"/>
                </a:solidFill>
                <a:latin typeface="Times New Roman" charset="0"/>
                <a:ea typeface="ＭＳ Ｐゴシック" charset="0"/>
              </a:defRPr>
            </a:lvl6pPr>
            <a:lvl7pPr marL="2971800" indent="-228600" fontAlgn="base">
              <a:spcBef>
                <a:spcPct val="0"/>
              </a:spcBef>
              <a:spcAft>
                <a:spcPct val="0"/>
              </a:spcAft>
              <a:defRPr sz="2400">
                <a:solidFill>
                  <a:schemeClr val="tx1"/>
                </a:solidFill>
                <a:latin typeface="Times New Roman" charset="0"/>
                <a:ea typeface="ＭＳ Ｐゴシック" charset="0"/>
              </a:defRPr>
            </a:lvl7pPr>
            <a:lvl8pPr marL="3429000" indent="-228600" fontAlgn="base">
              <a:spcBef>
                <a:spcPct val="0"/>
              </a:spcBef>
              <a:spcAft>
                <a:spcPct val="0"/>
              </a:spcAft>
              <a:defRPr sz="2400">
                <a:solidFill>
                  <a:schemeClr val="tx1"/>
                </a:solidFill>
                <a:latin typeface="Times New Roman" charset="0"/>
                <a:ea typeface="ＭＳ Ｐゴシック" charset="0"/>
              </a:defRPr>
            </a:lvl8pPr>
            <a:lvl9pPr marL="3886200" indent="-228600" fontAlgn="base">
              <a:spcBef>
                <a:spcPct val="0"/>
              </a:spcBef>
              <a:spcAft>
                <a:spcPct val="0"/>
              </a:spcAft>
              <a:defRPr sz="2400">
                <a:solidFill>
                  <a:schemeClr val="tx1"/>
                </a:solidFill>
                <a:latin typeface="Times New Roman" charset="0"/>
                <a:ea typeface="ＭＳ Ｐゴシック" charset="0"/>
              </a:defRPr>
            </a:lvl9pPr>
          </a:lstStyle>
          <a:p>
            <a:pPr defTabSz="457200" fontAlgn="auto">
              <a:lnSpc>
                <a:spcPct val="130000"/>
              </a:lnSpc>
              <a:spcBef>
                <a:spcPts val="0"/>
              </a:spcBef>
              <a:spcAft>
                <a:spcPts val="0"/>
              </a:spcAft>
            </a:pPr>
            <a:r>
              <a:rPr lang="en-US" sz="1700" b="0" dirty="0" err="1">
                <a:solidFill>
                  <a:srgbClr val="000000"/>
                </a:solidFill>
                <a:latin typeface="+mn-lt"/>
                <a:cs typeface="+mn-cs"/>
              </a:rPr>
              <a:t>Dahan</a:t>
            </a:r>
            <a:r>
              <a:rPr lang="en-US" sz="1700" b="0" dirty="0">
                <a:solidFill>
                  <a:srgbClr val="000000"/>
                </a:solidFill>
                <a:latin typeface="+mn-lt"/>
                <a:cs typeface="+mn-cs"/>
              </a:rPr>
              <a:t> et al, 1986 (41)         1/132         3/131      		                       0.33 (0.03 to 3.14)</a:t>
            </a:r>
          </a:p>
          <a:p>
            <a:pPr defTabSz="457200" fontAlgn="auto">
              <a:lnSpc>
                <a:spcPct val="130000"/>
              </a:lnSpc>
              <a:spcBef>
                <a:spcPts val="0"/>
              </a:spcBef>
              <a:spcAft>
                <a:spcPts val="0"/>
              </a:spcAft>
            </a:pPr>
            <a:r>
              <a:rPr lang="en-US" sz="1700" b="0" dirty="0" err="1">
                <a:solidFill>
                  <a:srgbClr val="000000"/>
                </a:solidFill>
                <a:latin typeface="+mn-lt"/>
                <a:cs typeface="+mn-cs"/>
              </a:rPr>
              <a:t>Garlund</a:t>
            </a:r>
            <a:r>
              <a:rPr lang="en-US" sz="1700" b="0" dirty="0">
                <a:solidFill>
                  <a:srgbClr val="000000"/>
                </a:solidFill>
                <a:latin typeface="+mn-lt"/>
                <a:cs typeface="+mn-cs"/>
              </a:rPr>
              <a:t> at al, 1996 (35)      3/5776     12/5917   		                       0.26 (0.07 to 0.91)</a:t>
            </a:r>
          </a:p>
          <a:p>
            <a:pPr defTabSz="457200" fontAlgn="auto">
              <a:lnSpc>
                <a:spcPct val="130000"/>
              </a:lnSpc>
              <a:spcBef>
                <a:spcPts val="0"/>
              </a:spcBef>
              <a:spcAft>
                <a:spcPts val="0"/>
              </a:spcAft>
            </a:pPr>
            <a:r>
              <a:rPr lang="en-US" sz="1700" b="0" dirty="0" err="1">
                <a:solidFill>
                  <a:srgbClr val="000000"/>
                </a:solidFill>
                <a:latin typeface="+mn-lt"/>
                <a:cs typeface="+mn-cs"/>
              </a:rPr>
              <a:t>Leizorovic</a:t>
            </a:r>
            <a:r>
              <a:rPr lang="en-US" sz="1700" b="0" dirty="0">
                <a:solidFill>
                  <a:srgbClr val="000000"/>
                </a:solidFill>
                <a:latin typeface="+mn-lt"/>
                <a:cs typeface="+mn-cs"/>
              </a:rPr>
              <a:t> et al, 2004 (23)   0/1829       2/1807                                         0.20 (0.01 to 4.11)</a:t>
            </a:r>
          </a:p>
          <a:p>
            <a:pPr defTabSz="457200" fontAlgn="auto">
              <a:lnSpc>
                <a:spcPct val="130000"/>
              </a:lnSpc>
              <a:spcBef>
                <a:spcPts val="0"/>
              </a:spcBef>
              <a:spcAft>
                <a:spcPts val="0"/>
              </a:spcAft>
            </a:pPr>
            <a:r>
              <a:rPr lang="en-US" sz="1700" b="0" dirty="0" err="1">
                <a:solidFill>
                  <a:srgbClr val="000000"/>
                </a:solidFill>
                <a:latin typeface="+mn-lt"/>
                <a:cs typeface="+mn-cs"/>
              </a:rPr>
              <a:t>Mahe</a:t>
            </a:r>
            <a:r>
              <a:rPr lang="en-US" sz="1700" b="0" dirty="0">
                <a:solidFill>
                  <a:srgbClr val="000000"/>
                </a:solidFill>
                <a:latin typeface="+mn-lt"/>
                <a:cs typeface="+mn-cs"/>
              </a:rPr>
              <a:t> et al, 2005 (22)         10/1230    17/1244                                         0.59 (0.27 to 1.29)</a:t>
            </a:r>
          </a:p>
          <a:p>
            <a:pPr defTabSz="457200" fontAlgn="auto">
              <a:lnSpc>
                <a:spcPct val="130000"/>
              </a:lnSpc>
              <a:spcBef>
                <a:spcPts val="0"/>
              </a:spcBef>
              <a:spcAft>
                <a:spcPts val="0"/>
              </a:spcAft>
            </a:pPr>
            <a:r>
              <a:rPr lang="en-US" sz="1700" b="0" dirty="0">
                <a:solidFill>
                  <a:srgbClr val="000000"/>
                </a:solidFill>
                <a:latin typeface="+mn-lt"/>
                <a:cs typeface="+mn-cs"/>
              </a:rPr>
              <a:t>Cohen at, 2006 (42)              0/321        5/323                                          0.09 (0.01 to 1.65)</a:t>
            </a:r>
          </a:p>
          <a:p>
            <a:pPr defTabSz="457200" fontAlgn="auto">
              <a:lnSpc>
                <a:spcPct val="130000"/>
              </a:lnSpc>
              <a:spcBef>
                <a:spcPts val="0"/>
              </a:spcBef>
              <a:spcAft>
                <a:spcPts val="0"/>
              </a:spcAft>
            </a:pPr>
            <a:r>
              <a:rPr lang="en-US" sz="1700" b="0" dirty="0">
                <a:solidFill>
                  <a:srgbClr val="000000"/>
                </a:solidFill>
                <a:latin typeface="+mn-lt"/>
                <a:cs typeface="+mn-cs"/>
              </a:rPr>
              <a:t>   </a:t>
            </a:r>
          </a:p>
          <a:p>
            <a:pPr defTabSz="457200" fontAlgn="auto">
              <a:lnSpc>
                <a:spcPct val="130000"/>
              </a:lnSpc>
              <a:spcBef>
                <a:spcPts val="0"/>
              </a:spcBef>
              <a:spcAft>
                <a:spcPts val="0"/>
              </a:spcAft>
            </a:pPr>
            <a:endParaRPr lang="en-US" sz="1700" b="0" dirty="0">
              <a:solidFill>
                <a:srgbClr val="000000"/>
              </a:solidFill>
              <a:latin typeface="+mn-lt"/>
              <a:cs typeface="+mn-cs"/>
            </a:endParaRPr>
          </a:p>
          <a:p>
            <a:pPr defTabSz="457200" fontAlgn="auto">
              <a:lnSpc>
                <a:spcPct val="130000"/>
              </a:lnSpc>
              <a:spcBef>
                <a:spcPts val="0"/>
              </a:spcBef>
              <a:spcAft>
                <a:spcPts val="0"/>
              </a:spcAft>
            </a:pPr>
            <a:r>
              <a:rPr lang="en-US" sz="1700" b="0" dirty="0">
                <a:solidFill>
                  <a:srgbClr val="000000"/>
                </a:solidFill>
                <a:latin typeface="+mn-lt"/>
                <a:cs typeface="+mn-cs"/>
              </a:rPr>
              <a:t>Total events     		               14  	39                                        0.38 (0.21 to 0.69)</a:t>
            </a:r>
          </a:p>
          <a:p>
            <a:pPr defTabSz="457200" fontAlgn="auto">
              <a:lnSpc>
                <a:spcPct val="130000"/>
              </a:lnSpc>
              <a:spcBef>
                <a:spcPts val="0"/>
              </a:spcBef>
              <a:spcAft>
                <a:spcPts val="0"/>
              </a:spcAft>
            </a:pPr>
            <a:endParaRPr lang="en-US" sz="1700" b="0" dirty="0">
              <a:solidFill>
                <a:srgbClr val="000000"/>
              </a:solidFill>
              <a:latin typeface="+mn-lt"/>
              <a:cs typeface="+mn-cs"/>
            </a:endParaRPr>
          </a:p>
        </p:txBody>
      </p:sp>
      <p:sp>
        <p:nvSpPr>
          <p:cNvPr id="2523140" name="Line 4"/>
          <p:cNvSpPr>
            <a:spLocks noChangeShapeType="1"/>
          </p:cNvSpPr>
          <p:nvPr/>
        </p:nvSpPr>
        <p:spPr bwMode="auto">
          <a:xfrm flipH="1">
            <a:off x="7496175" y="2366964"/>
            <a:ext cx="12700" cy="3182937"/>
          </a:xfrm>
          <a:prstGeom prst="line">
            <a:avLst/>
          </a:prstGeom>
          <a:noFill/>
          <a:ln w="38100">
            <a:solidFill>
              <a:schemeClr val="bg1"/>
            </a:solidFill>
            <a:miter lim="800000"/>
            <a:headEnd type="none" w="sm" len="sm"/>
            <a:tailEnd type="none" w="sm" len="sm"/>
          </a:ln>
          <a:extLst>
            <a:ext uri="{909E8E84-426E-40dd-AFC4-6F175D3DCCD1}">
              <a14:hiddenFill xmlns="" xmlns:a14="http://schemas.microsoft.com/office/drawing/2010/main">
                <a:noFill/>
              </a14:hiddenFill>
            </a:ext>
          </a:extLst>
        </p:spPr>
        <p:txBody>
          <a:bodyPr/>
          <a:lstStyle/>
          <a:p>
            <a:pPr defTabSz="457200" fontAlgn="auto">
              <a:spcBef>
                <a:spcPts val="0"/>
              </a:spcBef>
              <a:spcAft>
                <a:spcPts val="0"/>
              </a:spcAft>
            </a:pPr>
            <a:endParaRPr lang="en-US" sz="1800" b="0">
              <a:solidFill>
                <a:prstClr val="black"/>
              </a:solidFill>
              <a:latin typeface="Calibri"/>
              <a:ea typeface="+mn-ea"/>
              <a:cs typeface="+mn-cs"/>
            </a:endParaRPr>
          </a:p>
        </p:txBody>
      </p:sp>
      <p:sp>
        <p:nvSpPr>
          <p:cNvPr id="2523142" name="Line 6"/>
          <p:cNvSpPr>
            <a:spLocks noChangeShapeType="1"/>
          </p:cNvSpPr>
          <p:nvPr/>
        </p:nvSpPr>
        <p:spPr bwMode="auto">
          <a:xfrm>
            <a:off x="6848476" y="2597150"/>
            <a:ext cx="892175" cy="12700"/>
          </a:xfrm>
          <a:prstGeom prst="line">
            <a:avLst/>
          </a:prstGeom>
          <a:noFill/>
          <a:ln w="19050" cmpd="sng">
            <a:solidFill>
              <a:schemeClr val="tx1"/>
            </a:solidFill>
            <a:miter lim="800000"/>
            <a:headEnd type="none" w="sm" len="sm"/>
            <a:tailEnd type="none" w="sm" len="sm"/>
          </a:ln>
          <a:effectLst/>
        </p:spPr>
        <p:txBody>
          <a:bodyPr/>
          <a:lstStyle/>
          <a:p>
            <a:pPr defTabSz="457200" eaLnBrk="0" fontAlgn="auto" hangingPunct="0">
              <a:spcBef>
                <a:spcPts val="0"/>
              </a:spcBef>
              <a:spcAft>
                <a:spcPts val="0"/>
              </a:spcAft>
              <a:defRPr/>
            </a:pPr>
            <a:endParaRPr kumimoji="1" lang="en-US" sz="1800" b="0">
              <a:solidFill>
                <a:prstClr val="black"/>
              </a:solidFill>
              <a:effectLst>
                <a:outerShdw blurRad="38100" dist="38100" dir="2700000" algn="tl">
                  <a:srgbClr val="000000">
                    <a:alpha val="43137"/>
                  </a:srgbClr>
                </a:outerShdw>
              </a:effectLst>
              <a:latin typeface="Tahoma" pitchFamily="34" charset="0"/>
              <a:ea typeface="+mn-ea"/>
              <a:cs typeface="+mn-cs"/>
            </a:endParaRPr>
          </a:p>
        </p:txBody>
      </p:sp>
      <p:sp>
        <p:nvSpPr>
          <p:cNvPr id="2523143" name="Rectangle 7"/>
          <p:cNvSpPr>
            <a:spLocks noChangeArrowheads="1"/>
          </p:cNvSpPr>
          <p:nvPr/>
        </p:nvSpPr>
        <p:spPr bwMode="auto">
          <a:xfrm>
            <a:off x="7242176" y="2563814"/>
            <a:ext cx="92075" cy="103187"/>
          </a:xfrm>
          <a:prstGeom prst="rect">
            <a:avLst/>
          </a:prstGeom>
          <a:solidFill>
            <a:schemeClr val="tx1"/>
          </a:solidFill>
          <a:ln w="9525">
            <a:solidFill>
              <a:schemeClr val="tx1"/>
            </a:solidFill>
            <a:miter lim="800000"/>
            <a:headEnd type="none" w="sm" len="sm"/>
            <a:tailEnd type="none" w="sm" len="sm"/>
          </a:ln>
          <a:effectLst/>
        </p:spPr>
        <p:txBody>
          <a:bodyPr wrap="none" anchor="ctr"/>
          <a:lstStyle/>
          <a:p>
            <a:pPr defTabSz="457200" eaLnBrk="0" fontAlgn="auto" hangingPunct="0">
              <a:spcBef>
                <a:spcPts val="0"/>
              </a:spcBef>
              <a:spcAft>
                <a:spcPts val="0"/>
              </a:spcAft>
              <a:defRPr/>
            </a:pPr>
            <a:endParaRPr kumimoji="1" lang="en-US" sz="1800" b="0">
              <a:solidFill>
                <a:prstClr val="black"/>
              </a:solidFill>
              <a:effectLst>
                <a:outerShdw blurRad="38100" dist="38100" dir="2700000" algn="tl">
                  <a:srgbClr val="000000">
                    <a:alpha val="43137"/>
                  </a:srgbClr>
                </a:outerShdw>
              </a:effectLst>
              <a:latin typeface="Tahoma" pitchFamily="34" charset="0"/>
              <a:ea typeface="+mn-ea"/>
              <a:cs typeface="+mn-cs"/>
            </a:endParaRPr>
          </a:p>
        </p:txBody>
      </p:sp>
      <p:sp>
        <p:nvSpPr>
          <p:cNvPr id="2523144" name="Line 8"/>
          <p:cNvSpPr>
            <a:spLocks noChangeShapeType="1"/>
          </p:cNvSpPr>
          <p:nvPr/>
        </p:nvSpPr>
        <p:spPr bwMode="auto">
          <a:xfrm>
            <a:off x="6978651" y="2986088"/>
            <a:ext cx="498475" cy="12700"/>
          </a:xfrm>
          <a:prstGeom prst="line">
            <a:avLst/>
          </a:prstGeom>
          <a:noFill/>
          <a:ln w="19050" cmpd="sng">
            <a:solidFill>
              <a:schemeClr val="tx1"/>
            </a:solidFill>
            <a:miter lim="800000"/>
            <a:headEnd type="none" w="sm" len="sm"/>
            <a:tailEnd type="none" w="sm" len="sm"/>
          </a:ln>
          <a:effectLst/>
        </p:spPr>
        <p:txBody>
          <a:bodyPr/>
          <a:lstStyle/>
          <a:p>
            <a:pPr defTabSz="457200" eaLnBrk="0" fontAlgn="auto" hangingPunct="0">
              <a:spcBef>
                <a:spcPts val="0"/>
              </a:spcBef>
              <a:spcAft>
                <a:spcPts val="0"/>
              </a:spcAft>
              <a:defRPr/>
            </a:pPr>
            <a:endParaRPr kumimoji="1" lang="en-US" sz="1800" b="0">
              <a:solidFill>
                <a:prstClr val="black"/>
              </a:solidFill>
              <a:effectLst>
                <a:outerShdw blurRad="38100" dist="38100" dir="2700000" algn="tl">
                  <a:srgbClr val="000000">
                    <a:alpha val="43137"/>
                  </a:srgbClr>
                </a:outerShdw>
              </a:effectLst>
              <a:latin typeface="Tahoma" pitchFamily="34" charset="0"/>
              <a:ea typeface="+mn-ea"/>
              <a:cs typeface="+mn-cs"/>
            </a:endParaRPr>
          </a:p>
        </p:txBody>
      </p:sp>
      <p:sp>
        <p:nvSpPr>
          <p:cNvPr id="2523145" name="Rectangle 9"/>
          <p:cNvSpPr>
            <a:spLocks noChangeArrowheads="1"/>
          </p:cNvSpPr>
          <p:nvPr/>
        </p:nvSpPr>
        <p:spPr bwMode="auto">
          <a:xfrm>
            <a:off x="7172325" y="2916238"/>
            <a:ext cx="115888" cy="150812"/>
          </a:xfrm>
          <a:prstGeom prst="rect">
            <a:avLst/>
          </a:prstGeom>
          <a:solidFill>
            <a:schemeClr val="tx1"/>
          </a:solidFill>
          <a:ln w="9525">
            <a:solidFill>
              <a:schemeClr val="tx1"/>
            </a:solidFill>
            <a:miter lim="800000"/>
            <a:headEnd type="none" w="sm" len="sm"/>
            <a:tailEnd type="none" w="sm" len="sm"/>
          </a:ln>
          <a:effectLst/>
        </p:spPr>
        <p:txBody>
          <a:bodyPr wrap="none" anchor="ctr"/>
          <a:lstStyle/>
          <a:p>
            <a:pPr defTabSz="457200" eaLnBrk="0" fontAlgn="auto" hangingPunct="0">
              <a:spcBef>
                <a:spcPts val="0"/>
              </a:spcBef>
              <a:spcAft>
                <a:spcPts val="0"/>
              </a:spcAft>
              <a:defRPr/>
            </a:pPr>
            <a:endParaRPr kumimoji="1" lang="en-US" sz="1800" b="0">
              <a:solidFill>
                <a:prstClr val="black"/>
              </a:solidFill>
              <a:effectLst>
                <a:outerShdw blurRad="38100" dist="38100" dir="2700000" algn="tl">
                  <a:srgbClr val="000000">
                    <a:alpha val="43137"/>
                  </a:srgbClr>
                </a:outerShdw>
              </a:effectLst>
              <a:latin typeface="Tahoma" pitchFamily="34" charset="0"/>
              <a:ea typeface="+mn-ea"/>
              <a:cs typeface="+mn-cs"/>
            </a:endParaRPr>
          </a:p>
        </p:txBody>
      </p:sp>
      <p:sp>
        <p:nvSpPr>
          <p:cNvPr id="2523146" name="Line 10"/>
          <p:cNvSpPr>
            <a:spLocks noChangeShapeType="1"/>
          </p:cNvSpPr>
          <p:nvPr/>
        </p:nvSpPr>
        <p:spPr bwMode="auto">
          <a:xfrm>
            <a:off x="6578601" y="3355975"/>
            <a:ext cx="1216025" cy="0"/>
          </a:xfrm>
          <a:prstGeom prst="line">
            <a:avLst/>
          </a:prstGeom>
          <a:noFill/>
          <a:ln w="19050" cmpd="sng">
            <a:solidFill>
              <a:schemeClr val="tx1"/>
            </a:solidFill>
            <a:miter lim="800000"/>
            <a:headEnd type="none" w="sm" len="sm"/>
            <a:tailEnd type="none" w="sm" len="sm"/>
          </a:ln>
          <a:effectLst/>
        </p:spPr>
        <p:txBody>
          <a:bodyPr/>
          <a:lstStyle/>
          <a:p>
            <a:pPr defTabSz="457200" eaLnBrk="0" fontAlgn="auto" hangingPunct="0">
              <a:spcBef>
                <a:spcPts val="0"/>
              </a:spcBef>
              <a:spcAft>
                <a:spcPts val="0"/>
              </a:spcAft>
              <a:defRPr/>
            </a:pPr>
            <a:endParaRPr kumimoji="1" lang="en-US" sz="1800" b="0">
              <a:solidFill>
                <a:prstClr val="black"/>
              </a:solidFill>
              <a:effectLst>
                <a:outerShdw blurRad="38100" dist="38100" dir="2700000" algn="tl">
                  <a:srgbClr val="000000">
                    <a:alpha val="43137"/>
                  </a:srgbClr>
                </a:outerShdw>
              </a:effectLst>
              <a:latin typeface="Tahoma" pitchFamily="34" charset="0"/>
              <a:ea typeface="+mn-ea"/>
              <a:cs typeface="+mn-cs"/>
            </a:endParaRPr>
          </a:p>
        </p:txBody>
      </p:sp>
      <p:sp>
        <p:nvSpPr>
          <p:cNvPr id="2523147" name="Rectangle 11"/>
          <p:cNvSpPr>
            <a:spLocks noChangeArrowheads="1"/>
          </p:cNvSpPr>
          <p:nvPr/>
        </p:nvSpPr>
        <p:spPr bwMode="auto">
          <a:xfrm>
            <a:off x="7127876" y="3311525"/>
            <a:ext cx="92075" cy="103188"/>
          </a:xfrm>
          <a:prstGeom prst="rect">
            <a:avLst/>
          </a:prstGeom>
          <a:solidFill>
            <a:schemeClr val="tx1"/>
          </a:solidFill>
          <a:ln w="9525">
            <a:solidFill>
              <a:schemeClr val="tx1"/>
            </a:solidFill>
            <a:miter lim="800000"/>
            <a:headEnd type="none" w="sm" len="sm"/>
            <a:tailEnd type="none" w="sm" len="sm"/>
          </a:ln>
          <a:effectLst/>
        </p:spPr>
        <p:txBody>
          <a:bodyPr wrap="none" anchor="ctr"/>
          <a:lstStyle/>
          <a:p>
            <a:pPr defTabSz="457200" eaLnBrk="0" fontAlgn="auto" hangingPunct="0">
              <a:spcBef>
                <a:spcPts val="0"/>
              </a:spcBef>
              <a:spcAft>
                <a:spcPts val="0"/>
              </a:spcAft>
              <a:defRPr/>
            </a:pPr>
            <a:endParaRPr kumimoji="1" lang="en-US" sz="1800" b="0">
              <a:solidFill>
                <a:prstClr val="black"/>
              </a:solidFill>
              <a:effectLst>
                <a:outerShdw blurRad="38100" dist="38100" dir="2700000" algn="tl">
                  <a:srgbClr val="000000">
                    <a:alpha val="43137"/>
                  </a:srgbClr>
                </a:outerShdw>
              </a:effectLst>
              <a:latin typeface="Tahoma" pitchFamily="34" charset="0"/>
              <a:ea typeface="+mn-ea"/>
              <a:cs typeface="+mn-cs"/>
            </a:endParaRPr>
          </a:p>
        </p:txBody>
      </p:sp>
      <p:sp>
        <p:nvSpPr>
          <p:cNvPr id="2523148" name="Line 12"/>
          <p:cNvSpPr>
            <a:spLocks noChangeShapeType="1"/>
          </p:cNvSpPr>
          <p:nvPr/>
        </p:nvSpPr>
        <p:spPr bwMode="auto">
          <a:xfrm flipV="1">
            <a:off x="7242176" y="3670301"/>
            <a:ext cx="301625" cy="9525"/>
          </a:xfrm>
          <a:prstGeom prst="line">
            <a:avLst/>
          </a:prstGeom>
          <a:noFill/>
          <a:ln w="19050" cmpd="sng">
            <a:solidFill>
              <a:schemeClr val="tx1"/>
            </a:solidFill>
            <a:miter lim="800000"/>
            <a:headEnd type="none" w="sm" len="sm"/>
            <a:tailEnd type="none" w="sm" len="sm"/>
          </a:ln>
          <a:effectLst/>
        </p:spPr>
        <p:txBody>
          <a:bodyPr/>
          <a:lstStyle/>
          <a:p>
            <a:pPr defTabSz="457200" eaLnBrk="0" fontAlgn="auto" hangingPunct="0">
              <a:spcBef>
                <a:spcPts val="0"/>
              </a:spcBef>
              <a:spcAft>
                <a:spcPts val="0"/>
              </a:spcAft>
              <a:defRPr/>
            </a:pPr>
            <a:endParaRPr kumimoji="1" lang="en-US" sz="1800" b="0">
              <a:solidFill>
                <a:prstClr val="black"/>
              </a:solidFill>
              <a:effectLst>
                <a:outerShdw blurRad="38100" dist="38100" dir="2700000" algn="tl">
                  <a:srgbClr val="000000">
                    <a:alpha val="43137"/>
                  </a:srgbClr>
                </a:outerShdw>
              </a:effectLst>
              <a:latin typeface="Tahoma" pitchFamily="34" charset="0"/>
              <a:ea typeface="+mn-ea"/>
              <a:cs typeface="+mn-cs"/>
            </a:endParaRPr>
          </a:p>
        </p:txBody>
      </p:sp>
      <p:sp>
        <p:nvSpPr>
          <p:cNvPr id="2523149" name="Rectangle 13"/>
          <p:cNvSpPr>
            <a:spLocks noChangeArrowheads="1"/>
          </p:cNvSpPr>
          <p:nvPr/>
        </p:nvSpPr>
        <p:spPr bwMode="auto">
          <a:xfrm>
            <a:off x="7346950" y="3608388"/>
            <a:ext cx="115888" cy="150812"/>
          </a:xfrm>
          <a:prstGeom prst="rect">
            <a:avLst/>
          </a:prstGeom>
          <a:solidFill>
            <a:schemeClr val="tx1"/>
          </a:solidFill>
          <a:ln w="9525">
            <a:solidFill>
              <a:schemeClr val="tx1"/>
            </a:solidFill>
            <a:miter lim="800000"/>
            <a:headEnd type="none" w="sm" len="sm"/>
            <a:tailEnd type="none" w="sm" len="sm"/>
          </a:ln>
          <a:effectLst/>
        </p:spPr>
        <p:txBody>
          <a:bodyPr wrap="none" anchor="ctr"/>
          <a:lstStyle/>
          <a:p>
            <a:pPr defTabSz="457200" eaLnBrk="0" fontAlgn="auto" hangingPunct="0">
              <a:spcBef>
                <a:spcPts val="0"/>
              </a:spcBef>
              <a:spcAft>
                <a:spcPts val="0"/>
              </a:spcAft>
              <a:defRPr/>
            </a:pPr>
            <a:endParaRPr kumimoji="1" lang="en-US" sz="1800" b="0">
              <a:solidFill>
                <a:prstClr val="black"/>
              </a:solidFill>
              <a:effectLst>
                <a:outerShdw blurRad="38100" dist="38100" dir="2700000" algn="tl">
                  <a:srgbClr val="000000">
                    <a:alpha val="43137"/>
                  </a:srgbClr>
                </a:outerShdw>
              </a:effectLst>
              <a:latin typeface="Tahoma" pitchFamily="34" charset="0"/>
              <a:ea typeface="+mn-ea"/>
              <a:cs typeface="+mn-cs"/>
            </a:endParaRPr>
          </a:p>
        </p:txBody>
      </p:sp>
      <p:sp>
        <p:nvSpPr>
          <p:cNvPr id="2523150" name="Line 14"/>
          <p:cNvSpPr>
            <a:spLocks noChangeShapeType="1"/>
          </p:cNvSpPr>
          <p:nvPr/>
        </p:nvSpPr>
        <p:spPr bwMode="auto">
          <a:xfrm>
            <a:off x="6464301" y="4021138"/>
            <a:ext cx="1135063" cy="12700"/>
          </a:xfrm>
          <a:prstGeom prst="line">
            <a:avLst/>
          </a:prstGeom>
          <a:noFill/>
          <a:ln w="19050" cmpd="sng">
            <a:solidFill>
              <a:schemeClr val="tx1"/>
            </a:solidFill>
            <a:miter lim="800000"/>
            <a:headEnd type="none" w="sm" len="sm"/>
            <a:tailEnd type="none" w="sm" len="sm"/>
          </a:ln>
          <a:effectLst/>
        </p:spPr>
        <p:txBody>
          <a:bodyPr/>
          <a:lstStyle/>
          <a:p>
            <a:pPr defTabSz="457200" eaLnBrk="0" fontAlgn="auto" hangingPunct="0">
              <a:spcBef>
                <a:spcPts val="0"/>
              </a:spcBef>
              <a:spcAft>
                <a:spcPts val="0"/>
              </a:spcAft>
              <a:defRPr/>
            </a:pPr>
            <a:endParaRPr kumimoji="1" lang="en-US" sz="1800" b="0">
              <a:solidFill>
                <a:prstClr val="black"/>
              </a:solidFill>
              <a:effectLst>
                <a:outerShdw blurRad="38100" dist="38100" dir="2700000" algn="tl">
                  <a:srgbClr val="000000">
                    <a:alpha val="43137"/>
                  </a:srgbClr>
                </a:outerShdw>
              </a:effectLst>
              <a:latin typeface="Tahoma" pitchFamily="34" charset="0"/>
              <a:ea typeface="+mn-ea"/>
              <a:cs typeface="+mn-cs"/>
            </a:endParaRPr>
          </a:p>
        </p:txBody>
      </p:sp>
      <p:sp>
        <p:nvSpPr>
          <p:cNvPr id="2523151" name="Rectangle 15"/>
          <p:cNvSpPr>
            <a:spLocks noChangeArrowheads="1"/>
          </p:cNvSpPr>
          <p:nvPr/>
        </p:nvSpPr>
        <p:spPr bwMode="auto">
          <a:xfrm>
            <a:off x="6977064" y="3948113"/>
            <a:ext cx="115887" cy="150812"/>
          </a:xfrm>
          <a:prstGeom prst="rect">
            <a:avLst/>
          </a:prstGeom>
          <a:solidFill>
            <a:schemeClr val="tx1"/>
          </a:solidFill>
          <a:ln w="9525">
            <a:solidFill>
              <a:schemeClr val="tx1"/>
            </a:solidFill>
            <a:miter lim="800000"/>
            <a:headEnd type="none" w="sm" len="sm"/>
            <a:tailEnd type="none" w="sm" len="sm"/>
          </a:ln>
          <a:effectLst/>
        </p:spPr>
        <p:txBody>
          <a:bodyPr wrap="none" anchor="ctr"/>
          <a:lstStyle/>
          <a:p>
            <a:pPr defTabSz="457200" eaLnBrk="0" fontAlgn="auto" hangingPunct="0">
              <a:spcBef>
                <a:spcPts val="0"/>
              </a:spcBef>
              <a:spcAft>
                <a:spcPts val="0"/>
              </a:spcAft>
              <a:defRPr/>
            </a:pPr>
            <a:endParaRPr kumimoji="1" lang="en-US" sz="1800" b="0">
              <a:solidFill>
                <a:prstClr val="black"/>
              </a:solidFill>
              <a:effectLst>
                <a:outerShdw blurRad="38100" dist="38100" dir="2700000" algn="tl">
                  <a:srgbClr val="000000">
                    <a:alpha val="43137"/>
                  </a:srgbClr>
                </a:outerShdw>
              </a:effectLst>
              <a:latin typeface="Tahoma" pitchFamily="34" charset="0"/>
              <a:ea typeface="+mn-ea"/>
              <a:cs typeface="+mn-cs"/>
            </a:endParaRPr>
          </a:p>
        </p:txBody>
      </p:sp>
      <p:sp>
        <p:nvSpPr>
          <p:cNvPr id="2523152" name="AutoShape 16"/>
          <p:cNvSpPr>
            <a:spLocks noChangeArrowheads="1"/>
          </p:cNvSpPr>
          <p:nvPr/>
        </p:nvSpPr>
        <p:spPr bwMode="auto">
          <a:xfrm>
            <a:off x="7073901" y="4878389"/>
            <a:ext cx="288925" cy="255587"/>
          </a:xfrm>
          <a:prstGeom prst="diamond">
            <a:avLst/>
          </a:prstGeom>
          <a:solidFill>
            <a:schemeClr val="tx1"/>
          </a:solidFill>
          <a:ln w="9525">
            <a:solidFill>
              <a:schemeClr val="tx1"/>
            </a:solidFill>
            <a:miter lim="800000"/>
            <a:headEnd type="none" w="sm" len="sm"/>
            <a:tailEnd type="none" w="sm" len="sm"/>
          </a:ln>
        </p:spPr>
        <p:txBody>
          <a:bodyPr wrap="none" anchor="ctr"/>
          <a:lstStyle/>
          <a:p>
            <a:pPr defTabSz="457200" eaLnBrk="0" fontAlgn="auto" hangingPunct="0">
              <a:spcBef>
                <a:spcPts val="0"/>
              </a:spcBef>
              <a:spcAft>
                <a:spcPts val="0"/>
              </a:spcAft>
              <a:defRPr/>
            </a:pPr>
            <a:endParaRPr kumimoji="1" lang="en-US" sz="1800" b="0">
              <a:solidFill>
                <a:prstClr val="black"/>
              </a:solidFill>
              <a:effectLst>
                <a:outerShdw blurRad="38100" dist="38100" dir="2700000" algn="tl">
                  <a:srgbClr val="000000">
                    <a:alpha val="43137"/>
                  </a:srgbClr>
                </a:outerShdw>
              </a:effectLst>
              <a:latin typeface="Tahoma" pitchFamily="34" charset="0"/>
              <a:ea typeface="+mn-ea"/>
              <a:cs typeface="+mn-cs"/>
            </a:endParaRPr>
          </a:p>
        </p:txBody>
      </p:sp>
      <p:sp>
        <p:nvSpPr>
          <p:cNvPr id="1113105" name="Text Box 17"/>
          <p:cNvSpPr txBox="1">
            <a:spLocks noChangeArrowheads="1"/>
          </p:cNvSpPr>
          <p:nvPr/>
        </p:nvSpPr>
        <p:spPr bwMode="auto">
          <a:xfrm>
            <a:off x="5540376" y="5626100"/>
            <a:ext cx="5845175" cy="3365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fontAlgn="base">
              <a:spcBef>
                <a:spcPct val="0"/>
              </a:spcBef>
              <a:spcAft>
                <a:spcPct val="0"/>
              </a:spcAft>
              <a:defRPr sz="2400">
                <a:solidFill>
                  <a:schemeClr val="tx1"/>
                </a:solidFill>
                <a:latin typeface="Times New Roman" charset="0"/>
                <a:ea typeface="ＭＳ Ｐゴシック" charset="0"/>
              </a:defRPr>
            </a:lvl6pPr>
            <a:lvl7pPr marL="2971800" indent="-228600" fontAlgn="base">
              <a:spcBef>
                <a:spcPct val="0"/>
              </a:spcBef>
              <a:spcAft>
                <a:spcPct val="0"/>
              </a:spcAft>
              <a:defRPr sz="2400">
                <a:solidFill>
                  <a:schemeClr val="tx1"/>
                </a:solidFill>
                <a:latin typeface="Times New Roman" charset="0"/>
                <a:ea typeface="ＭＳ Ｐゴシック" charset="0"/>
              </a:defRPr>
            </a:lvl7pPr>
            <a:lvl8pPr marL="3429000" indent="-228600" fontAlgn="base">
              <a:spcBef>
                <a:spcPct val="0"/>
              </a:spcBef>
              <a:spcAft>
                <a:spcPct val="0"/>
              </a:spcAft>
              <a:defRPr sz="2400">
                <a:solidFill>
                  <a:schemeClr val="tx1"/>
                </a:solidFill>
                <a:latin typeface="Times New Roman" charset="0"/>
                <a:ea typeface="ＭＳ Ｐゴシック" charset="0"/>
              </a:defRPr>
            </a:lvl8pPr>
            <a:lvl9pPr marL="3886200" indent="-228600" fontAlgn="base">
              <a:spcBef>
                <a:spcPct val="0"/>
              </a:spcBef>
              <a:spcAft>
                <a:spcPct val="0"/>
              </a:spcAft>
              <a:defRPr sz="2400">
                <a:solidFill>
                  <a:schemeClr val="tx1"/>
                </a:solidFill>
                <a:latin typeface="Times New Roman" charset="0"/>
                <a:ea typeface="ＭＳ Ｐゴシック" charset="0"/>
              </a:defRPr>
            </a:lvl9pPr>
          </a:lstStyle>
          <a:p>
            <a:pPr defTabSz="457200" fontAlgn="auto">
              <a:spcBef>
                <a:spcPts val="0"/>
              </a:spcBef>
              <a:spcAft>
                <a:spcPts val="0"/>
              </a:spcAft>
            </a:pPr>
            <a:r>
              <a:rPr lang="en-US" sz="1600" b="0" dirty="0">
                <a:solidFill>
                  <a:srgbClr val="000000"/>
                </a:solidFill>
                <a:latin typeface="+mn-lt"/>
                <a:cs typeface="+mn-cs"/>
              </a:rPr>
              <a:t>0.001  0.01  0.1  1.0  10  100  1000</a:t>
            </a:r>
          </a:p>
        </p:txBody>
      </p:sp>
      <p:sp>
        <p:nvSpPr>
          <p:cNvPr id="1113106" name="Text Box 18"/>
          <p:cNvSpPr txBox="1">
            <a:spLocks noChangeArrowheads="1"/>
          </p:cNvSpPr>
          <p:nvPr/>
        </p:nvSpPr>
        <p:spPr bwMode="auto">
          <a:xfrm>
            <a:off x="5410201" y="5867401"/>
            <a:ext cx="5845175"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fontAlgn="base">
              <a:spcBef>
                <a:spcPct val="0"/>
              </a:spcBef>
              <a:spcAft>
                <a:spcPct val="0"/>
              </a:spcAft>
              <a:defRPr sz="2400">
                <a:solidFill>
                  <a:schemeClr val="tx1"/>
                </a:solidFill>
                <a:latin typeface="Times New Roman" charset="0"/>
                <a:ea typeface="ＭＳ Ｐゴシック" charset="0"/>
              </a:defRPr>
            </a:lvl6pPr>
            <a:lvl7pPr marL="2971800" indent="-228600" fontAlgn="base">
              <a:spcBef>
                <a:spcPct val="0"/>
              </a:spcBef>
              <a:spcAft>
                <a:spcPct val="0"/>
              </a:spcAft>
              <a:defRPr sz="2400">
                <a:solidFill>
                  <a:schemeClr val="tx1"/>
                </a:solidFill>
                <a:latin typeface="Times New Roman" charset="0"/>
                <a:ea typeface="ＭＳ Ｐゴシック" charset="0"/>
              </a:defRPr>
            </a:lvl7pPr>
            <a:lvl8pPr marL="3429000" indent="-228600" fontAlgn="base">
              <a:spcBef>
                <a:spcPct val="0"/>
              </a:spcBef>
              <a:spcAft>
                <a:spcPct val="0"/>
              </a:spcAft>
              <a:defRPr sz="2400">
                <a:solidFill>
                  <a:schemeClr val="tx1"/>
                </a:solidFill>
                <a:latin typeface="Times New Roman" charset="0"/>
                <a:ea typeface="ＭＳ Ｐゴシック" charset="0"/>
              </a:defRPr>
            </a:lvl8pPr>
            <a:lvl9pPr marL="3886200" indent="-228600" fontAlgn="base">
              <a:spcBef>
                <a:spcPct val="0"/>
              </a:spcBef>
              <a:spcAft>
                <a:spcPct val="0"/>
              </a:spcAft>
              <a:defRPr sz="2400">
                <a:solidFill>
                  <a:schemeClr val="tx1"/>
                </a:solidFill>
                <a:latin typeface="Times New Roman" charset="0"/>
                <a:ea typeface="ＭＳ Ｐゴシック" charset="0"/>
              </a:defRPr>
            </a:lvl9pPr>
          </a:lstStyle>
          <a:p>
            <a:pPr defTabSz="457200" fontAlgn="auto">
              <a:spcBef>
                <a:spcPts val="0"/>
              </a:spcBef>
              <a:spcAft>
                <a:spcPts val="0"/>
              </a:spcAft>
            </a:pPr>
            <a:r>
              <a:rPr lang="en-US" sz="2000" b="0" dirty="0">
                <a:solidFill>
                  <a:srgbClr val="000000"/>
                </a:solidFill>
                <a:latin typeface="+mn-lt"/>
                <a:cs typeface="+mn-cs"/>
              </a:rPr>
              <a:t>Favors Treatment    Favors Placebo</a:t>
            </a:r>
          </a:p>
        </p:txBody>
      </p:sp>
      <p:sp>
        <p:nvSpPr>
          <p:cNvPr id="1113108" name="Text Box 20"/>
          <p:cNvSpPr txBox="1">
            <a:spLocks noChangeArrowheads="1"/>
          </p:cNvSpPr>
          <p:nvPr/>
        </p:nvSpPr>
        <p:spPr bwMode="auto">
          <a:xfrm>
            <a:off x="3765551" y="1704975"/>
            <a:ext cx="1528763" cy="4944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fontAlgn="base">
              <a:spcBef>
                <a:spcPct val="0"/>
              </a:spcBef>
              <a:spcAft>
                <a:spcPct val="0"/>
              </a:spcAft>
              <a:defRPr sz="2400">
                <a:solidFill>
                  <a:schemeClr val="tx1"/>
                </a:solidFill>
                <a:latin typeface="Times New Roman" charset="0"/>
                <a:ea typeface="ＭＳ Ｐゴシック" charset="0"/>
              </a:defRPr>
            </a:lvl6pPr>
            <a:lvl7pPr marL="2971800" indent="-228600" fontAlgn="base">
              <a:spcBef>
                <a:spcPct val="0"/>
              </a:spcBef>
              <a:spcAft>
                <a:spcPct val="0"/>
              </a:spcAft>
              <a:defRPr sz="2400">
                <a:solidFill>
                  <a:schemeClr val="tx1"/>
                </a:solidFill>
                <a:latin typeface="Times New Roman" charset="0"/>
                <a:ea typeface="ＭＳ Ｐゴシック" charset="0"/>
              </a:defRPr>
            </a:lvl7pPr>
            <a:lvl8pPr marL="3429000" indent="-228600" fontAlgn="base">
              <a:spcBef>
                <a:spcPct val="0"/>
              </a:spcBef>
              <a:spcAft>
                <a:spcPct val="0"/>
              </a:spcAft>
              <a:defRPr sz="2400">
                <a:solidFill>
                  <a:schemeClr val="tx1"/>
                </a:solidFill>
                <a:latin typeface="Times New Roman" charset="0"/>
                <a:ea typeface="ＭＳ Ｐゴシック" charset="0"/>
              </a:defRPr>
            </a:lvl8pPr>
            <a:lvl9pPr marL="3886200" indent="-228600" fontAlgn="base">
              <a:spcBef>
                <a:spcPct val="0"/>
              </a:spcBef>
              <a:spcAft>
                <a:spcPct val="0"/>
              </a:spcAft>
              <a:defRPr sz="2400">
                <a:solidFill>
                  <a:schemeClr val="tx1"/>
                </a:solidFill>
                <a:latin typeface="Times New Roman" charset="0"/>
                <a:ea typeface="ＭＳ Ｐゴシック" charset="0"/>
              </a:defRPr>
            </a:lvl9pPr>
          </a:lstStyle>
          <a:p>
            <a:pPr algn="ctr" defTabSz="457200" fontAlgn="auto">
              <a:lnSpc>
                <a:spcPct val="80000"/>
              </a:lnSpc>
              <a:spcBef>
                <a:spcPts val="0"/>
              </a:spcBef>
              <a:spcAft>
                <a:spcPts val="0"/>
              </a:spcAft>
            </a:pPr>
            <a:r>
              <a:rPr lang="en-US" sz="1600" b="0" dirty="0">
                <a:solidFill>
                  <a:srgbClr val="000000"/>
                </a:solidFill>
                <a:latin typeface="+mn-lt"/>
                <a:cs typeface="+mn-cs"/>
              </a:rPr>
              <a:t>Prophylaxis</a:t>
            </a:r>
          </a:p>
          <a:p>
            <a:pPr defTabSz="457200" fontAlgn="auto">
              <a:lnSpc>
                <a:spcPct val="80000"/>
              </a:lnSpc>
              <a:spcBef>
                <a:spcPts val="0"/>
              </a:spcBef>
              <a:spcAft>
                <a:spcPts val="0"/>
              </a:spcAft>
            </a:pPr>
            <a:r>
              <a:rPr lang="en-US" sz="1600" b="0" dirty="0">
                <a:solidFill>
                  <a:srgbClr val="000000"/>
                </a:solidFill>
                <a:latin typeface="+mn-lt"/>
                <a:cs typeface="+mn-cs"/>
              </a:rPr>
              <a:t>         n/n </a:t>
            </a:r>
          </a:p>
        </p:txBody>
      </p:sp>
      <p:sp>
        <p:nvSpPr>
          <p:cNvPr id="1113109" name="Text Box 21"/>
          <p:cNvSpPr txBox="1">
            <a:spLocks noChangeArrowheads="1"/>
          </p:cNvSpPr>
          <p:nvPr/>
        </p:nvSpPr>
        <p:spPr bwMode="auto">
          <a:xfrm>
            <a:off x="5173663" y="1712913"/>
            <a:ext cx="1528762" cy="4944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fontAlgn="base">
              <a:spcBef>
                <a:spcPct val="0"/>
              </a:spcBef>
              <a:spcAft>
                <a:spcPct val="0"/>
              </a:spcAft>
              <a:defRPr sz="2400">
                <a:solidFill>
                  <a:schemeClr val="tx1"/>
                </a:solidFill>
                <a:latin typeface="Times New Roman" charset="0"/>
                <a:ea typeface="ＭＳ Ｐゴシック" charset="0"/>
              </a:defRPr>
            </a:lvl6pPr>
            <a:lvl7pPr marL="2971800" indent="-228600" fontAlgn="base">
              <a:spcBef>
                <a:spcPct val="0"/>
              </a:spcBef>
              <a:spcAft>
                <a:spcPct val="0"/>
              </a:spcAft>
              <a:defRPr sz="2400">
                <a:solidFill>
                  <a:schemeClr val="tx1"/>
                </a:solidFill>
                <a:latin typeface="Times New Roman" charset="0"/>
                <a:ea typeface="ＭＳ Ｐゴシック" charset="0"/>
              </a:defRPr>
            </a:lvl7pPr>
            <a:lvl8pPr marL="3429000" indent="-228600" fontAlgn="base">
              <a:spcBef>
                <a:spcPct val="0"/>
              </a:spcBef>
              <a:spcAft>
                <a:spcPct val="0"/>
              </a:spcAft>
              <a:defRPr sz="2400">
                <a:solidFill>
                  <a:schemeClr val="tx1"/>
                </a:solidFill>
                <a:latin typeface="Times New Roman" charset="0"/>
                <a:ea typeface="ＭＳ Ｐゴシック" charset="0"/>
              </a:defRPr>
            </a:lvl8pPr>
            <a:lvl9pPr marL="3886200" indent="-228600" fontAlgn="base">
              <a:spcBef>
                <a:spcPct val="0"/>
              </a:spcBef>
              <a:spcAft>
                <a:spcPct val="0"/>
              </a:spcAft>
              <a:defRPr sz="2400">
                <a:solidFill>
                  <a:schemeClr val="tx1"/>
                </a:solidFill>
                <a:latin typeface="Times New Roman" charset="0"/>
                <a:ea typeface="ＭＳ Ｐゴシック" charset="0"/>
              </a:defRPr>
            </a:lvl9pPr>
          </a:lstStyle>
          <a:p>
            <a:pPr algn="ctr" defTabSz="457200" fontAlgn="auto">
              <a:lnSpc>
                <a:spcPct val="80000"/>
              </a:lnSpc>
              <a:spcBef>
                <a:spcPts val="0"/>
              </a:spcBef>
              <a:spcAft>
                <a:spcPts val="0"/>
              </a:spcAft>
            </a:pPr>
            <a:r>
              <a:rPr lang="en-US" sz="1600" b="0" dirty="0">
                <a:solidFill>
                  <a:srgbClr val="000000"/>
                </a:solidFill>
                <a:latin typeface="+mn-lt"/>
                <a:cs typeface="+mn-cs"/>
              </a:rPr>
              <a:t>Placebo</a:t>
            </a:r>
          </a:p>
          <a:p>
            <a:pPr defTabSz="457200" fontAlgn="auto">
              <a:lnSpc>
                <a:spcPct val="80000"/>
              </a:lnSpc>
              <a:spcBef>
                <a:spcPts val="0"/>
              </a:spcBef>
              <a:spcAft>
                <a:spcPts val="0"/>
              </a:spcAft>
            </a:pPr>
            <a:r>
              <a:rPr lang="en-US" sz="1600" b="0" dirty="0">
                <a:solidFill>
                  <a:srgbClr val="000000"/>
                </a:solidFill>
                <a:latin typeface="+mn-lt"/>
                <a:cs typeface="+mn-cs"/>
              </a:rPr>
              <a:t>      n/n </a:t>
            </a:r>
          </a:p>
        </p:txBody>
      </p:sp>
      <p:sp>
        <p:nvSpPr>
          <p:cNvPr id="1113110" name="Text Box 22"/>
          <p:cNvSpPr txBox="1">
            <a:spLocks noChangeArrowheads="1"/>
          </p:cNvSpPr>
          <p:nvPr/>
        </p:nvSpPr>
        <p:spPr bwMode="auto">
          <a:xfrm>
            <a:off x="6692901" y="1727200"/>
            <a:ext cx="1528763" cy="4944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fontAlgn="base">
              <a:spcBef>
                <a:spcPct val="0"/>
              </a:spcBef>
              <a:spcAft>
                <a:spcPct val="0"/>
              </a:spcAft>
              <a:defRPr sz="2400">
                <a:solidFill>
                  <a:schemeClr val="tx1"/>
                </a:solidFill>
                <a:latin typeface="Times New Roman" charset="0"/>
                <a:ea typeface="ＭＳ Ｐゴシック" charset="0"/>
              </a:defRPr>
            </a:lvl6pPr>
            <a:lvl7pPr marL="2971800" indent="-228600" fontAlgn="base">
              <a:spcBef>
                <a:spcPct val="0"/>
              </a:spcBef>
              <a:spcAft>
                <a:spcPct val="0"/>
              </a:spcAft>
              <a:defRPr sz="2400">
                <a:solidFill>
                  <a:schemeClr val="tx1"/>
                </a:solidFill>
                <a:latin typeface="Times New Roman" charset="0"/>
                <a:ea typeface="ＭＳ Ｐゴシック" charset="0"/>
              </a:defRPr>
            </a:lvl7pPr>
            <a:lvl8pPr marL="3429000" indent="-228600" fontAlgn="base">
              <a:spcBef>
                <a:spcPct val="0"/>
              </a:spcBef>
              <a:spcAft>
                <a:spcPct val="0"/>
              </a:spcAft>
              <a:defRPr sz="2400">
                <a:solidFill>
                  <a:schemeClr val="tx1"/>
                </a:solidFill>
                <a:latin typeface="Times New Roman" charset="0"/>
                <a:ea typeface="ＭＳ Ｐゴシック" charset="0"/>
              </a:defRPr>
            </a:lvl8pPr>
            <a:lvl9pPr marL="3886200" indent="-228600" fontAlgn="base">
              <a:spcBef>
                <a:spcPct val="0"/>
              </a:spcBef>
              <a:spcAft>
                <a:spcPct val="0"/>
              </a:spcAft>
              <a:defRPr sz="2400">
                <a:solidFill>
                  <a:schemeClr val="tx1"/>
                </a:solidFill>
                <a:latin typeface="Times New Roman" charset="0"/>
                <a:ea typeface="ＭＳ Ｐゴシック" charset="0"/>
              </a:defRPr>
            </a:lvl9pPr>
          </a:lstStyle>
          <a:p>
            <a:pPr algn="ctr" defTabSz="457200" fontAlgn="auto">
              <a:lnSpc>
                <a:spcPct val="80000"/>
              </a:lnSpc>
              <a:spcBef>
                <a:spcPts val="0"/>
              </a:spcBef>
              <a:spcAft>
                <a:spcPts val="0"/>
              </a:spcAft>
            </a:pPr>
            <a:r>
              <a:rPr lang="en-US" sz="1600" b="0" dirty="0">
                <a:solidFill>
                  <a:srgbClr val="000000"/>
                </a:solidFill>
                <a:latin typeface="+mn-lt"/>
                <a:cs typeface="+mn-cs"/>
              </a:rPr>
              <a:t>RR Fixed </a:t>
            </a:r>
          </a:p>
          <a:p>
            <a:pPr algn="ctr" defTabSz="457200" fontAlgn="auto">
              <a:lnSpc>
                <a:spcPct val="80000"/>
              </a:lnSpc>
              <a:spcBef>
                <a:spcPts val="0"/>
              </a:spcBef>
              <a:spcAft>
                <a:spcPts val="0"/>
              </a:spcAft>
            </a:pPr>
            <a:r>
              <a:rPr lang="en-US" sz="1600" b="0" dirty="0">
                <a:solidFill>
                  <a:srgbClr val="000000"/>
                </a:solidFill>
                <a:latin typeface="+mn-lt"/>
                <a:cs typeface="+mn-cs"/>
              </a:rPr>
              <a:t>(95% CI)</a:t>
            </a:r>
          </a:p>
        </p:txBody>
      </p:sp>
      <p:sp>
        <p:nvSpPr>
          <p:cNvPr id="1113111" name="Text Box 23"/>
          <p:cNvSpPr txBox="1">
            <a:spLocks noChangeArrowheads="1"/>
          </p:cNvSpPr>
          <p:nvPr/>
        </p:nvSpPr>
        <p:spPr bwMode="auto">
          <a:xfrm>
            <a:off x="8915401" y="1676400"/>
            <a:ext cx="1528763" cy="4944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fontAlgn="base">
              <a:spcBef>
                <a:spcPct val="0"/>
              </a:spcBef>
              <a:spcAft>
                <a:spcPct val="0"/>
              </a:spcAft>
              <a:defRPr sz="2400">
                <a:solidFill>
                  <a:schemeClr val="tx1"/>
                </a:solidFill>
                <a:latin typeface="Times New Roman" charset="0"/>
                <a:ea typeface="ＭＳ Ｐゴシック" charset="0"/>
              </a:defRPr>
            </a:lvl6pPr>
            <a:lvl7pPr marL="2971800" indent="-228600" fontAlgn="base">
              <a:spcBef>
                <a:spcPct val="0"/>
              </a:spcBef>
              <a:spcAft>
                <a:spcPct val="0"/>
              </a:spcAft>
              <a:defRPr sz="2400">
                <a:solidFill>
                  <a:schemeClr val="tx1"/>
                </a:solidFill>
                <a:latin typeface="Times New Roman" charset="0"/>
                <a:ea typeface="ＭＳ Ｐゴシック" charset="0"/>
              </a:defRPr>
            </a:lvl7pPr>
            <a:lvl8pPr marL="3429000" indent="-228600" fontAlgn="base">
              <a:spcBef>
                <a:spcPct val="0"/>
              </a:spcBef>
              <a:spcAft>
                <a:spcPct val="0"/>
              </a:spcAft>
              <a:defRPr sz="2400">
                <a:solidFill>
                  <a:schemeClr val="tx1"/>
                </a:solidFill>
                <a:latin typeface="Times New Roman" charset="0"/>
                <a:ea typeface="ＭＳ Ｐゴシック" charset="0"/>
              </a:defRPr>
            </a:lvl8pPr>
            <a:lvl9pPr marL="3886200" indent="-228600" fontAlgn="base">
              <a:spcBef>
                <a:spcPct val="0"/>
              </a:spcBef>
              <a:spcAft>
                <a:spcPct val="0"/>
              </a:spcAft>
              <a:defRPr sz="2400">
                <a:solidFill>
                  <a:schemeClr val="tx1"/>
                </a:solidFill>
                <a:latin typeface="Times New Roman" charset="0"/>
                <a:ea typeface="ＭＳ Ｐゴシック" charset="0"/>
              </a:defRPr>
            </a:lvl9pPr>
          </a:lstStyle>
          <a:p>
            <a:pPr defTabSz="457200" fontAlgn="auto">
              <a:lnSpc>
                <a:spcPct val="80000"/>
              </a:lnSpc>
              <a:spcBef>
                <a:spcPts val="0"/>
              </a:spcBef>
              <a:spcAft>
                <a:spcPts val="0"/>
              </a:spcAft>
            </a:pPr>
            <a:r>
              <a:rPr lang="en-US" sz="1600" b="0" dirty="0">
                <a:solidFill>
                  <a:srgbClr val="000000"/>
                </a:solidFill>
                <a:latin typeface="+mn-lt"/>
                <a:cs typeface="+mn-cs"/>
              </a:rPr>
              <a:t>RR Fixed </a:t>
            </a:r>
          </a:p>
          <a:p>
            <a:pPr defTabSz="457200" fontAlgn="auto">
              <a:lnSpc>
                <a:spcPct val="80000"/>
              </a:lnSpc>
              <a:spcBef>
                <a:spcPts val="0"/>
              </a:spcBef>
              <a:spcAft>
                <a:spcPts val="0"/>
              </a:spcAft>
            </a:pPr>
            <a:r>
              <a:rPr lang="en-US" sz="1600" b="0" dirty="0">
                <a:solidFill>
                  <a:srgbClr val="000000"/>
                </a:solidFill>
                <a:latin typeface="+mn-lt"/>
                <a:cs typeface="+mn-cs"/>
              </a:rPr>
              <a:t>(95% CI)</a:t>
            </a:r>
          </a:p>
        </p:txBody>
      </p:sp>
      <p:sp>
        <p:nvSpPr>
          <p:cNvPr id="2523162" name="Line 26"/>
          <p:cNvSpPr>
            <a:spLocks noChangeShapeType="1"/>
          </p:cNvSpPr>
          <p:nvPr/>
        </p:nvSpPr>
        <p:spPr bwMode="auto">
          <a:xfrm flipV="1">
            <a:off x="6096000" y="5534026"/>
            <a:ext cx="0" cy="104775"/>
          </a:xfrm>
          <a:prstGeom prst="line">
            <a:avLst/>
          </a:prstGeom>
          <a:noFill/>
          <a:ln w="38100">
            <a:solidFill>
              <a:srgbClr val="000000"/>
            </a:solidFill>
            <a:miter lim="800000"/>
            <a:headEnd type="none" w="sm" len="sm"/>
            <a:tailEnd type="none" w="sm" len="sm"/>
          </a:ln>
          <a:effectLst/>
        </p:spPr>
        <p:txBody>
          <a:bodyPr/>
          <a:lstStyle/>
          <a:p>
            <a:pPr defTabSz="457200" eaLnBrk="0" fontAlgn="auto" hangingPunct="0">
              <a:spcBef>
                <a:spcPts val="0"/>
              </a:spcBef>
              <a:spcAft>
                <a:spcPts val="0"/>
              </a:spcAft>
              <a:defRPr/>
            </a:pPr>
            <a:endParaRPr kumimoji="1" lang="en-US" sz="1800" b="0">
              <a:solidFill>
                <a:prstClr val="black"/>
              </a:solidFill>
              <a:effectLst>
                <a:outerShdw blurRad="38100" dist="38100" dir="2700000" algn="tl">
                  <a:srgbClr val="000000">
                    <a:alpha val="43137"/>
                  </a:srgbClr>
                </a:outerShdw>
              </a:effectLst>
              <a:latin typeface="Tahoma" pitchFamily="34" charset="0"/>
              <a:ea typeface="+mn-ea"/>
              <a:cs typeface="+mn-cs"/>
            </a:endParaRPr>
          </a:p>
        </p:txBody>
      </p:sp>
      <p:sp>
        <p:nvSpPr>
          <p:cNvPr id="2523163" name="Line 27"/>
          <p:cNvSpPr>
            <a:spLocks noChangeShapeType="1"/>
          </p:cNvSpPr>
          <p:nvPr/>
        </p:nvSpPr>
        <p:spPr bwMode="auto">
          <a:xfrm flipV="1">
            <a:off x="6570663" y="5553076"/>
            <a:ext cx="0" cy="104775"/>
          </a:xfrm>
          <a:prstGeom prst="line">
            <a:avLst/>
          </a:prstGeom>
          <a:noFill/>
          <a:ln w="38100">
            <a:solidFill>
              <a:srgbClr val="000000"/>
            </a:solidFill>
            <a:miter lim="800000"/>
            <a:headEnd type="none" w="sm" len="sm"/>
            <a:tailEnd type="none" w="sm" len="sm"/>
          </a:ln>
          <a:effectLst/>
        </p:spPr>
        <p:txBody>
          <a:bodyPr/>
          <a:lstStyle/>
          <a:p>
            <a:pPr defTabSz="457200" eaLnBrk="0" fontAlgn="auto" hangingPunct="0">
              <a:spcBef>
                <a:spcPts val="0"/>
              </a:spcBef>
              <a:spcAft>
                <a:spcPts val="0"/>
              </a:spcAft>
              <a:defRPr/>
            </a:pPr>
            <a:endParaRPr kumimoji="1" lang="en-US" sz="1800" b="0">
              <a:solidFill>
                <a:prstClr val="black"/>
              </a:solidFill>
              <a:effectLst>
                <a:outerShdw blurRad="38100" dist="38100" dir="2700000" algn="tl">
                  <a:srgbClr val="000000">
                    <a:alpha val="43137"/>
                  </a:srgbClr>
                </a:outerShdw>
              </a:effectLst>
              <a:latin typeface="Tahoma" pitchFamily="34" charset="0"/>
              <a:ea typeface="+mn-ea"/>
              <a:cs typeface="+mn-cs"/>
            </a:endParaRPr>
          </a:p>
        </p:txBody>
      </p:sp>
      <p:sp>
        <p:nvSpPr>
          <p:cNvPr id="2523164" name="Line 28"/>
          <p:cNvSpPr>
            <a:spLocks noChangeShapeType="1"/>
          </p:cNvSpPr>
          <p:nvPr/>
        </p:nvSpPr>
        <p:spPr bwMode="auto">
          <a:xfrm flipV="1">
            <a:off x="7023100" y="5538789"/>
            <a:ext cx="0" cy="104775"/>
          </a:xfrm>
          <a:prstGeom prst="line">
            <a:avLst/>
          </a:prstGeom>
          <a:noFill/>
          <a:ln w="38100">
            <a:solidFill>
              <a:srgbClr val="000000"/>
            </a:solidFill>
            <a:miter lim="800000"/>
            <a:headEnd type="none" w="sm" len="sm"/>
            <a:tailEnd type="none" w="sm" len="sm"/>
          </a:ln>
          <a:effectLst/>
        </p:spPr>
        <p:txBody>
          <a:bodyPr/>
          <a:lstStyle/>
          <a:p>
            <a:pPr defTabSz="457200" eaLnBrk="0" fontAlgn="auto" hangingPunct="0">
              <a:spcBef>
                <a:spcPts val="0"/>
              </a:spcBef>
              <a:spcAft>
                <a:spcPts val="0"/>
              </a:spcAft>
              <a:defRPr/>
            </a:pPr>
            <a:endParaRPr kumimoji="1" lang="en-US" sz="1800" b="0">
              <a:solidFill>
                <a:prstClr val="black"/>
              </a:solidFill>
              <a:effectLst>
                <a:outerShdw blurRad="38100" dist="38100" dir="2700000" algn="tl">
                  <a:srgbClr val="000000">
                    <a:alpha val="43137"/>
                  </a:srgbClr>
                </a:outerShdw>
              </a:effectLst>
              <a:latin typeface="Tahoma" pitchFamily="34" charset="0"/>
              <a:ea typeface="+mn-ea"/>
              <a:cs typeface="+mn-cs"/>
            </a:endParaRPr>
          </a:p>
        </p:txBody>
      </p:sp>
      <p:sp>
        <p:nvSpPr>
          <p:cNvPr id="2523165" name="Line 29"/>
          <p:cNvSpPr>
            <a:spLocks noChangeShapeType="1"/>
          </p:cNvSpPr>
          <p:nvPr/>
        </p:nvSpPr>
        <p:spPr bwMode="auto">
          <a:xfrm flipV="1">
            <a:off x="7908925" y="5524501"/>
            <a:ext cx="0" cy="104775"/>
          </a:xfrm>
          <a:prstGeom prst="line">
            <a:avLst/>
          </a:prstGeom>
          <a:noFill/>
          <a:ln w="38100">
            <a:solidFill>
              <a:srgbClr val="000000"/>
            </a:solidFill>
            <a:miter lim="800000"/>
            <a:headEnd type="none" w="sm" len="sm"/>
            <a:tailEnd type="none" w="sm" len="sm"/>
          </a:ln>
          <a:effectLst/>
        </p:spPr>
        <p:txBody>
          <a:bodyPr/>
          <a:lstStyle/>
          <a:p>
            <a:pPr defTabSz="457200" eaLnBrk="0" fontAlgn="auto" hangingPunct="0">
              <a:spcBef>
                <a:spcPts val="0"/>
              </a:spcBef>
              <a:spcAft>
                <a:spcPts val="0"/>
              </a:spcAft>
              <a:defRPr/>
            </a:pPr>
            <a:endParaRPr kumimoji="1" lang="en-US" sz="1800" b="0">
              <a:solidFill>
                <a:prstClr val="black"/>
              </a:solidFill>
              <a:effectLst>
                <a:outerShdw blurRad="38100" dist="38100" dir="2700000" algn="tl">
                  <a:srgbClr val="000000">
                    <a:alpha val="43137"/>
                  </a:srgbClr>
                </a:outerShdw>
              </a:effectLst>
              <a:latin typeface="Tahoma" pitchFamily="34" charset="0"/>
              <a:ea typeface="+mn-ea"/>
              <a:cs typeface="+mn-cs"/>
            </a:endParaRPr>
          </a:p>
        </p:txBody>
      </p:sp>
      <p:sp>
        <p:nvSpPr>
          <p:cNvPr id="2523166" name="Line 30"/>
          <p:cNvSpPr>
            <a:spLocks noChangeShapeType="1"/>
          </p:cNvSpPr>
          <p:nvPr/>
        </p:nvSpPr>
        <p:spPr bwMode="auto">
          <a:xfrm flipV="1">
            <a:off x="8361363" y="5521326"/>
            <a:ext cx="0" cy="104775"/>
          </a:xfrm>
          <a:prstGeom prst="line">
            <a:avLst/>
          </a:prstGeom>
          <a:noFill/>
          <a:ln w="38100">
            <a:solidFill>
              <a:srgbClr val="000000"/>
            </a:solidFill>
            <a:miter lim="800000"/>
            <a:headEnd type="none" w="sm" len="sm"/>
            <a:tailEnd type="none" w="sm" len="sm"/>
          </a:ln>
          <a:effectLst/>
        </p:spPr>
        <p:txBody>
          <a:bodyPr/>
          <a:lstStyle/>
          <a:p>
            <a:pPr defTabSz="457200" eaLnBrk="0" fontAlgn="auto" hangingPunct="0">
              <a:spcBef>
                <a:spcPts val="0"/>
              </a:spcBef>
              <a:spcAft>
                <a:spcPts val="0"/>
              </a:spcAft>
              <a:defRPr/>
            </a:pPr>
            <a:endParaRPr kumimoji="1" lang="en-US" sz="1800" b="0">
              <a:solidFill>
                <a:prstClr val="black"/>
              </a:solidFill>
              <a:effectLst>
                <a:outerShdw blurRad="38100" dist="38100" dir="2700000" algn="tl">
                  <a:srgbClr val="000000">
                    <a:alpha val="43137"/>
                  </a:srgbClr>
                </a:outerShdw>
              </a:effectLst>
              <a:latin typeface="Tahoma" pitchFamily="34" charset="0"/>
              <a:ea typeface="+mn-ea"/>
              <a:cs typeface="+mn-cs"/>
            </a:endParaRPr>
          </a:p>
        </p:txBody>
      </p:sp>
      <p:sp>
        <p:nvSpPr>
          <p:cNvPr id="2523167" name="Line 31"/>
          <p:cNvSpPr>
            <a:spLocks noChangeShapeType="1"/>
          </p:cNvSpPr>
          <p:nvPr/>
        </p:nvSpPr>
        <p:spPr bwMode="auto">
          <a:xfrm flipV="1">
            <a:off x="8813800" y="5540376"/>
            <a:ext cx="0" cy="104775"/>
          </a:xfrm>
          <a:prstGeom prst="line">
            <a:avLst/>
          </a:prstGeom>
          <a:noFill/>
          <a:ln w="38100">
            <a:solidFill>
              <a:srgbClr val="000000"/>
            </a:solidFill>
            <a:miter lim="800000"/>
            <a:headEnd type="none" w="sm" len="sm"/>
            <a:tailEnd type="none" w="sm" len="sm"/>
          </a:ln>
          <a:effectLst/>
        </p:spPr>
        <p:txBody>
          <a:bodyPr/>
          <a:lstStyle/>
          <a:p>
            <a:pPr defTabSz="457200" eaLnBrk="0" fontAlgn="auto" hangingPunct="0">
              <a:spcBef>
                <a:spcPts val="0"/>
              </a:spcBef>
              <a:spcAft>
                <a:spcPts val="0"/>
              </a:spcAft>
              <a:defRPr/>
            </a:pPr>
            <a:endParaRPr kumimoji="1" lang="en-US" sz="1800" b="0">
              <a:solidFill>
                <a:prstClr val="black"/>
              </a:solidFill>
              <a:effectLst>
                <a:outerShdw blurRad="38100" dist="38100" dir="2700000" algn="tl">
                  <a:srgbClr val="000000">
                    <a:alpha val="43137"/>
                  </a:srgbClr>
                </a:outerShdw>
              </a:effectLst>
              <a:latin typeface="Tahoma" pitchFamily="34" charset="0"/>
              <a:ea typeface="+mn-ea"/>
              <a:cs typeface="+mn-cs"/>
            </a:endParaRPr>
          </a:p>
        </p:txBody>
      </p:sp>
      <p:cxnSp>
        <p:nvCxnSpPr>
          <p:cNvPr id="3" name="Straight Connector 2"/>
          <p:cNvCxnSpPr/>
          <p:nvPr/>
        </p:nvCxnSpPr>
        <p:spPr>
          <a:xfrm flipV="1">
            <a:off x="5540376" y="5524500"/>
            <a:ext cx="3781425" cy="14288"/>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 name="Straight Connector 3"/>
          <p:cNvCxnSpPr/>
          <p:nvPr/>
        </p:nvCxnSpPr>
        <p:spPr>
          <a:xfrm>
            <a:off x="7486651" y="2221694"/>
            <a:ext cx="28575" cy="3302806"/>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8" name="Title 7">
            <a:extLst>
              <a:ext uri="{FF2B5EF4-FFF2-40B4-BE49-F238E27FC236}">
                <a16:creationId xmlns:a16="http://schemas.microsoft.com/office/drawing/2014/main" id="{1313AE29-6E4F-5104-A6B3-D495B62C9658}"/>
              </a:ext>
            </a:extLst>
          </p:cNvPr>
          <p:cNvSpPr>
            <a:spLocks noGrp="1"/>
          </p:cNvSpPr>
          <p:nvPr>
            <p:ph type="title"/>
          </p:nvPr>
        </p:nvSpPr>
        <p:spPr>
          <a:xfrm>
            <a:off x="838200" y="-1"/>
            <a:ext cx="10515600" cy="1105949"/>
          </a:xfrm>
        </p:spPr>
        <p:txBody>
          <a:bodyPr>
            <a:normAutofit/>
          </a:bodyPr>
          <a:lstStyle/>
          <a:p>
            <a:r>
              <a:rPr lang="en-GB" dirty="0"/>
              <a:t>Fatal Pulmonary Embolism During Anticoagulant Prophylaxis</a:t>
            </a:r>
            <a:endParaRPr lang="en-US"/>
          </a:p>
        </p:txBody>
      </p:sp>
      <p:sp>
        <p:nvSpPr>
          <p:cNvPr id="12" name="Footer Placeholder 11">
            <a:extLst>
              <a:ext uri="{FF2B5EF4-FFF2-40B4-BE49-F238E27FC236}">
                <a16:creationId xmlns:a16="http://schemas.microsoft.com/office/drawing/2014/main" id="{646D5136-D336-0901-2389-2534A2B3247E}"/>
              </a:ext>
            </a:extLst>
          </p:cNvPr>
          <p:cNvSpPr>
            <a:spLocks noGrp="1"/>
          </p:cNvSpPr>
          <p:nvPr>
            <p:ph type="ftr" sz="quarter" idx="3"/>
          </p:nvPr>
        </p:nvSpPr>
        <p:spPr/>
        <p:txBody>
          <a:bodyPr/>
          <a:lstStyle/>
          <a:p>
            <a:r>
              <a:rPr lang="en-US" dirty="0"/>
              <a:t>Dentali F, et. al. </a:t>
            </a:r>
            <a:r>
              <a:rPr lang="en-US" i="1" dirty="0"/>
              <a:t>Ann Intern Med</a:t>
            </a:r>
            <a:r>
              <a:rPr lang="en-US" dirty="0"/>
              <a:t>. 2007;146:278-288.</a:t>
            </a:r>
          </a:p>
        </p:txBody>
      </p:sp>
    </p:spTree>
    <p:extLst>
      <p:ext uri="{BB962C8B-B14F-4D97-AF65-F5344CB8AC3E}">
        <p14:creationId xmlns:p14="http://schemas.microsoft.com/office/powerpoint/2010/main" val="380045337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theme1.xml><?xml version="1.0" encoding="utf-8"?>
<a:theme xmlns:a="http://schemas.openxmlformats.org/drawingml/2006/main" name="DHOTG23">
  <a:themeElements>
    <a:clrScheme name="DHOTG -OFFICIAL-FINAL">
      <a:dk1>
        <a:srgbClr val="000000"/>
      </a:dk1>
      <a:lt1>
        <a:sysClr val="window" lastClr="FFFFFF"/>
      </a:lt1>
      <a:dk2>
        <a:srgbClr val="373648"/>
      </a:dk2>
      <a:lt2>
        <a:srgbClr val="F3F3F3"/>
      </a:lt2>
      <a:accent1>
        <a:srgbClr val="00539B"/>
      </a:accent1>
      <a:accent2>
        <a:srgbClr val="001A57"/>
      </a:accent2>
      <a:accent3>
        <a:srgbClr val="0736A4"/>
      </a:accent3>
      <a:accent4>
        <a:srgbClr val="005587"/>
      </a:accent4>
      <a:accent5>
        <a:srgbClr val="0577B1"/>
      </a:accent5>
      <a:accent6>
        <a:srgbClr val="339898"/>
      </a:accent6>
      <a:hlink>
        <a:srgbClr val="00539B"/>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3" id="{4F8807A5-9D20-CA40-B22D-639EC824FF87}" vid="{0FB61829-1EC4-F14C-8657-B4A34D8BFB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C680350CE9C149837DD9E5879C280B" ma:contentTypeVersion="15" ma:contentTypeDescription="Create a new document." ma:contentTypeScope="" ma:versionID="253f81baf9dbeeb19c3962fd02be5c00">
  <xsd:schema xmlns:xsd="http://www.w3.org/2001/XMLSchema" xmlns:xs="http://www.w3.org/2001/XMLSchema" xmlns:p="http://schemas.microsoft.com/office/2006/metadata/properties" xmlns:ns2="a9d8bbac-cce3-475c-b9fe-65ecbcec7edd" xmlns:ns3="f55e9ad1-4522-4e5b-8d2e-6f450f6d945f" targetNamespace="http://schemas.microsoft.com/office/2006/metadata/properties" ma:root="true" ma:fieldsID="6fed9c7c03c97ba4c9dbb438d9c3bb9b" ns2:_="" ns3:_="">
    <xsd:import namespace="a9d8bbac-cce3-475c-b9fe-65ecbcec7edd"/>
    <xsd:import namespace="f55e9ad1-4522-4e5b-8d2e-6f450f6d945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d8bbac-cce3-475c-b9fe-65ecbcec7e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8c65fd77-5e27-4e0a-8152-efffb3417915"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55e9ad1-4522-4e5b-8d2e-6f450f6d945f"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18eb5337-1fcb-4779-9b12-3ebf5b838b56}" ma:internalName="TaxCatchAll" ma:showField="CatchAllData" ma:web="f55e9ad1-4522-4e5b-8d2e-6f450f6d945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f55e9ad1-4522-4e5b-8d2e-6f450f6d945f" xsi:nil="true"/>
    <lcf76f155ced4ddcb4097134ff3c332f xmlns="a9d8bbac-cce3-475c-b9fe-65ecbcec7ed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3EE5D3C-CE31-49AE-8C2D-11E20DDCF7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d8bbac-cce3-475c-b9fe-65ecbcec7edd"/>
    <ds:schemaRef ds:uri="f55e9ad1-4522-4e5b-8d2e-6f450f6d94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FC5359B-EB2E-426C-B291-10EE47433AFB}">
  <ds:schemaRefs>
    <ds:schemaRef ds:uri="http://schemas.microsoft.com/sharepoint/v3/contenttype/forms"/>
  </ds:schemaRefs>
</ds:datastoreItem>
</file>

<file path=customXml/itemProps3.xml><?xml version="1.0" encoding="utf-8"?>
<ds:datastoreItem xmlns:ds="http://schemas.openxmlformats.org/officeDocument/2006/customXml" ds:itemID="{56E407A7-98C0-441F-89F5-990F1A49A711}">
  <ds:schemaRefs>
    <ds:schemaRef ds:uri="http://purl.org/dc/terms/"/>
    <ds:schemaRef ds:uri="http://schemas.microsoft.com/office/2006/metadata/properties"/>
    <ds:schemaRef ds:uri="a9d8bbac-cce3-475c-b9fe-65ecbcec7edd"/>
    <ds:schemaRef ds:uri="http://schemas.openxmlformats.org/package/2006/metadata/core-properties"/>
    <ds:schemaRef ds:uri="http://www.w3.org/XML/1998/namespace"/>
    <ds:schemaRef ds:uri="http://schemas.microsoft.com/office/2006/documentManagement/types"/>
    <ds:schemaRef ds:uri="http://purl.org/dc/elements/1.1/"/>
    <ds:schemaRef ds:uri="http://purl.org/dc/dcmitype/"/>
    <ds:schemaRef ds:uri="http://schemas.microsoft.com/office/infopath/2007/PartnerControls"/>
    <ds:schemaRef ds:uri="f55e9ad1-4522-4e5b-8d2e-6f450f6d945f"/>
  </ds:schemaRefs>
</ds:datastoreItem>
</file>

<file path=docProps/app.xml><?xml version="1.0" encoding="utf-8"?>
<Properties xmlns="http://schemas.openxmlformats.org/officeDocument/2006/extended-properties" xmlns:vt="http://schemas.openxmlformats.org/officeDocument/2006/docPropsVTypes">
  <Template>Theme3</Template>
  <TotalTime>795</TotalTime>
  <Words>1851</Words>
  <Application>Microsoft Office PowerPoint</Application>
  <PresentationFormat>Widescreen</PresentationFormat>
  <Paragraphs>237</Paragraphs>
  <Slides>13</Slides>
  <Notes>7</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13</vt:i4>
      </vt:variant>
    </vt:vector>
  </HeadingPairs>
  <TitlesOfParts>
    <vt:vector size="26" baseType="lpstr">
      <vt:lpstr>MS PGothic</vt:lpstr>
      <vt:lpstr>Arial</vt:lpstr>
      <vt:lpstr>Calibri</vt:lpstr>
      <vt:lpstr>Calibri Light</vt:lpstr>
      <vt:lpstr>Century Gothic</vt:lpstr>
      <vt:lpstr>Monotype Sorts</vt:lpstr>
      <vt:lpstr>Tahoma</vt:lpstr>
      <vt:lpstr>Times New Roman</vt:lpstr>
      <vt:lpstr>Trebuchet MS</vt:lpstr>
      <vt:lpstr>Verdana</vt:lpstr>
      <vt:lpstr>Wingdings 3</vt:lpstr>
      <vt:lpstr>DHOTG23</vt:lpstr>
      <vt:lpstr>Office Theme</vt:lpstr>
      <vt:lpstr>What Is the Acute and Post  Acute Risk of VTE in  Acute Medically Ill Patients?</vt:lpstr>
      <vt:lpstr>PowerPoint Presentation</vt:lpstr>
      <vt:lpstr>Disclaimer</vt:lpstr>
      <vt:lpstr>Scope of the Problem in Hospitalized  Medical Patients</vt:lpstr>
      <vt:lpstr>Acutely Ill Medical Patients</vt:lpstr>
      <vt:lpstr>VTE Risk Factors in Hospitalized  Medical Patients</vt:lpstr>
      <vt:lpstr>VTE Risk Assessment Models:  Padua and IMPROVE*</vt:lpstr>
      <vt:lpstr>Inpatient Thromboprophylaxis Trials in Medically Ill Patients</vt:lpstr>
      <vt:lpstr>Fatal Pulmonary Embolism During Anticoagulant Prophylaxis</vt:lpstr>
      <vt:lpstr>Updated 2024 International Consensus Statement:</vt:lpstr>
      <vt:lpstr>No Difference in VTE-Free Survival by  In-Hospital Only VTE Prophylaxis Performance*</vt:lpstr>
      <vt:lpstr>Conclusions – Thromboprophylaxis in  Medical Inpatients</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 Acute and Post  Acute Risk of VTE in  Acute Medically Ill Patients?</dc:title>
  <dc:subject/>
  <dc:creator>MedEd On The Go</dc:creator>
  <cp:keywords/>
  <dc:description/>
  <cp:lastModifiedBy>Susan Diaz</cp:lastModifiedBy>
  <cp:revision>65</cp:revision>
  <dcterms:created xsi:type="dcterms:W3CDTF">2017-09-06T16:07:56Z</dcterms:created>
  <dcterms:modified xsi:type="dcterms:W3CDTF">2024-03-29T20:10:45Z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0x0101007CC680350CE9C149837DD9E5879C280B</vt:lpwstr>
  </property>
</Properties>
</file>