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6" r:id="rId4"/>
    <p:sldMasterId id="2147483684" r:id="rId5"/>
  </p:sldMasterIdLst>
  <p:notesMasterIdLst>
    <p:notesMasterId r:id="rId15"/>
  </p:notesMasterIdLst>
  <p:sldIdLst>
    <p:sldId id="256" r:id="rId6"/>
    <p:sldId id="430" r:id="rId7"/>
    <p:sldId id="429" r:id="rId8"/>
    <p:sldId id="424" r:id="rId9"/>
    <p:sldId id="368" r:id="rId10"/>
    <p:sldId id="428" r:id="rId11"/>
    <p:sldId id="425" r:id="rId12"/>
    <p:sldId id="427" r:id="rId13"/>
    <p:sldId id="26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720" userDrawn="1">
          <p15:clr>
            <a:srgbClr val="A4A3A4"/>
          </p15:clr>
        </p15:guide>
        <p15:guide id="4" pos="52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pyropoulos, Alex" initials="SA" lastIdx="1" clrIdx="0">
    <p:extLst>
      <p:ext uri="{19B8F6BF-5375-455C-9EA6-DF929625EA0E}">
        <p15:presenceInfo xmlns:p15="http://schemas.microsoft.com/office/powerpoint/2012/main" userId="S::Aspyropoul@northwell.edu::0ae3c06c-5888-4953-a134-2354d84d3ab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1A31"/>
    <a:srgbClr val="DF1918"/>
    <a:srgbClr val="E68229"/>
    <a:srgbClr val="4D4E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82C05C0-09B8-4449-9D67-BBA75C19B35D}" v="5" dt="2024-03-29T15:36:21.370"/>
  </p1510:revLst>
</p1510:revInfo>
</file>

<file path=ppt/tableStyles.xml><?xml version="1.0" encoding="utf-8"?>
<a:tblStyleLst xmlns:a="http://schemas.openxmlformats.org/drawingml/2006/main" def="{5C22544A-7EE6-4342-B048-85BDC9FD1C3A}">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1724" autoAdjust="0"/>
    <p:restoredTop sz="96327" autoAdjust="0"/>
  </p:normalViewPr>
  <p:slideViewPr>
    <p:cSldViewPr snapToGrid="0">
      <p:cViewPr varScale="1">
        <p:scale>
          <a:sx n="103" d="100"/>
          <a:sy n="103" d="100"/>
        </p:scale>
        <p:origin x="1020" y="102"/>
      </p:cViewPr>
      <p:guideLst>
        <p:guide orient="horz" pos="2160"/>
        <p:guide pos="3840"/>
        <p:guide orient="horz" pos="720"/>
        <p:guide pos="528"/>
      </p:guideLst>
    </p:cSldViewPr>
  </p:slideViewPr>
  <p:notesTextViewPr>
    <p:cViewPr>
      <p:scale>
        <a:sx n="1" d="1"/>
        <a:sy n="1" d="1"/>
      </p:scale>
      <p:origin x="0" y="0"/>
    </p:cViewPr>
  </p:notesTextViewPr>
  <p:sorterViewPr>
    <p:cViewPr>
      <p:scale>
        <a:sx n="140" d="100"/>
        <a:sy n="1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1A463A-09CC-43CF-A018-6FF5DE8B189F}" type="datetimeFigureOut">
              <a:rPr lang="en-US" smtClean="0"/>
              <a:t>3/29/2024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F9E5F7-0786-4CD1-8C66-FA90B52901B3}" type="slidenum">
              <a:rPr lang="en-US" smtClean="0"/>
              <a:t>‹#›</a:t>
            </a:fld>
            <a:endParaRPr lang="en-US"/>
          </a:p>
        </p:txBody>
      </p:sp>
    </p:spTree>
    <p:extLst>
      <p:ext uri="{BB962C8B-B14F-4D97-AF65-F5344CB8AC3E}">
        <p14:creationId xmlns:p14="http://schemas.microsoft.com/office/powerpoint/2010/main" val="2008594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8" name="Picture 7">
            <a:extLst>
              <a:ext uri="{FF2B5EF4-FFF2-40B4-BE49-F238E27FC236}">
                <a16:creationId xmlns:a16="http://schemas.microsoft.com/office/drawing/2014/main" id="{3390C64D-9995-4CD5-AD94-B104F638C549}"/>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214C0679-30D2-9282-F9FF-71A7D4E912D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AD39D127-A968-0CDD-9735-F86511AF029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A4FA2214-E061-12E8-FAC9-5DDF61443AF1}"/>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1410160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Footer Placeholder 4">
            <a:extLst>
              <a:ext uri="{FF2B5EF4-FFF2-40B4-BE49-F238E27FC236}">
                <a16:creationId xmlns:a16="http://schemas.microsoft.com/office/drawing/2014/main" id="{53A0B1A1-466A-4562-8ACB-1D04390A0324}"/>
              </a:ext>
            </a:extLst>
          </p:cNvPr>
          <p:cNvSpPr>
            <a:spLocks noGrp="1"/>
          </p:cNvSpPr>
          <p:nvPr>
            <p:ph type="ftr" sz="quarter" idx="3"/>
          </p:nvPr>
        </p:nvSpPr>
        <p:spPr>
          <a:xfrm>
            <a:off x="838199" y="6356350"/>
            <a:ext cx="906780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18564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b">
            <a:normAutofit/>
          </a:bodyPr>
          <a:lstStyle>
            <a:lvl1pPr>
              <a:defRPr sz="4800">
                <a:solidFill>
                  <a:schemeClr val="accent1"/>
                </a:solidFill>
              </a:defRPr>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8" name="Picture 7">
            <a:extLst>
              <a:ext uri="{FF2B5EF4-FFF2-40B4-BE49-F238E27FC236}">
                <a16:creationId xmlns:a16="http://schemas.microsoft.com/office/drawing/2014/main" id="{3390C64D-9995-4CD5-AD94-B104F638C54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D547F72E-5064-4C5E-AB7F-BE55D321DEED}"/>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30701345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dirty="0"/>
              <a:t>Click to edit Master title style</a:t>
            </a:r>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7" name="Picture 6">
            <a:extLst>
              <a:ext uri="{FF2B5EF4-FFF2-40B4-BE49-F238E27FC236}">
                <a16:creationId xmlns:a16="http://schemas.microsoft.com/office/drawing/2014/main" id="{1FF9F2CB-EA79-4C5E-9229-EA26FA6FBE2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2011025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16345217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5703485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27475190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3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dirty="0"/>
              <a:t>Click to edit Master title style</a:t>
            </a:r>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Tree>
    <p:extLst>
      <p:ext uri="{BB962C8B-B14F-4D97-AF65-F5344CB8AC3E}">
        <p14:creationId xmlns:p14="http://schemas.microsoft.com/office/powerpoint/2010/main" val="28186733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1999" cy="1257300"/>
          </a:xfrm>
          <a:noFill/>
          <a:ln>
            <a:noFill/>
          </a:ln>
        </p:spPr>
        <p:txBody>
          <a:bodyPr vert="horz" wrap="square" lIns="91440" tIns="137160" rIns="91440" bIns="0" numCol="1" anchor="t" anchorCtr="0" compatLnSpc="1">
            <a:prstTxWarp prst="textNoShape">
              <a:avLst/>
            </a:prstTxWarp>
          </a:bodyPr>
          <a:lstStyle>
            <a:lvl1pPr>
              <a:defRPr lang="en-US" dirty="0"/>
            </a:lvl1pPr>
          </a:lstStyle>
          <a:p>
            <a:pPr lvl="0" eaLnBrk="1" hangingPunct="1"/>
            <a:r>
              <a:rPr lang="en-US" dirty="0"/>
              <a:t>Click to edit Master title style</a:t>
            </a:r>
          </a:p>
        </p:txBody>
      </p:sp>
      <p:sp>
        <p:nvSpPr>
          <p:cNvPr id="3" name="Content Placeholder 2"/>
          <p:cNvSpPr>
            <a:spLocks noGrp="1"/>
          </p:cNvSpPr>
          <p:nvPr>
            <p:ph idx="1"/>
          </p:nvPr>
        </p:nvSpPr>
        <p:spPr>
          <a:noFill/>
          <a:ln>
            <a:noFill/>
          </a:ln>
        </p:spPr>
        <p:txBody>
          <a:bodyPr vert="horz" wrap="square" lIns="0" tIns="0" rIns="0" bIns="0" numCol="1" anchor="t" anchorCtr="0" compatLnSpc="1">
            <a:prstTxWarp prst="textNoShape">
              <a:avLst/>
            </a:prstTxWarp>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0" hasCustomPrompt="1"/>
          </p:nvPr>
        </p:nvSpPr>
        <p:spPr>
          <a:xfrm>
            <a:off x="0" y="6544069"/>
            <a:ext cx="12192000" cy="313932"/>
          </a:xfrm>
          <a:noFill/>
          <a:ln>
            <a:noFill/>
          </a:ln>
        </p:spPr>
        <p:txBody>
          <a:bodyPr vert="horz" wrap="square" lIns="91440" tIns="45720" rIns="91440" bIns="45720" numCol="1" rtlCol="0" anchor="b" anchorCtr="0" compatLnSpc="1">
            <a:prstTxWarp prst="textNoShape">
              <a:avLst/>
            </a:prstTxWarp>
            <a:spAutoFit/>
          </a:bodyPr>
          <a:lstStyle>
            <a:lvl1pPr marL="0" indent="0">
              <a:buNone/>
              <a:defRPr lang="en-US" sz="1600" b="1" dirty="0"/>
            </a:lvl1pPr>
          </a:lstStyle>
          <a:p>
            <a:pPr marL="233363" lvl="0" indent="-233363">
              <a:lnSpc>
                <a:spcPct val="90000"/>
              </a:lnSpc>
              <a:spcBef>
                <a:spcPts val="600"/>
              </a:spcBef>
            </a:pPr>
            <a:r>
              <a:rPr lang="en-US" dirty="0"/>
              <a:t>Click to edit Master text styles</a:t>
            </a:r>
          </a:p>
        </p:txBody>
      </p:sp>
      <p:pic>
        <p:nvPicPr>
          <p:cNvPr id="6" name="Picture 5">
            <a:extLst>
              <a:ext uri="{FF2B5EF4-FFF2-40B4-BE49-F238E27FC236}">
                <a16:creationId xmlns:a16="http://schemas.microsoft.com/office/drawing/2014/main" id="{7A6DF7C8-C97D-1544-80C3-50FE582C751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12188952" cy="106326"/>
          </a:xfrm>
          <a:prstGeom prst="rect">
            <a:avLst/>
          </a:prstGeom>
          <a:ln>
            <a:noFill/>
          </a:ln>
        </p:spPr>
      </p:pic>
    </p:spTree>
    <p:extLst>
      <p:ext uri="{BB962C8B-B14F-4D97-AF65-F5344CB8AC3E}">
        <p14:creationId xmlns:p14="http://schemas.microsoft.com/office/powerpoint/2010/main" val="4507868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12191999" cy="1257300"/>
          </a:xfrm>
          <a:noFill/>
          <a:ln>
            <a:noFill/>
          </a:ln>
        </p:spPr>
        <p:txBody>
          <a:bodyPr vert="horz" wrap="square" lIns="91440" tIns="137160" rIns="91440" bIns="0" numCol="1" anchor="t" anchorCtr="0" compatLnSpc="1">
            <a:prstTxWarp prst="textNoShape">
              <a:avLst/>
            </a:prstTxWarp>
          </a:bodyPr>
          <a:lstStyle>
            <a:lvl1pPr>
              <a:defRPr lang="en-US" dirty="0"/>
            </a:lvl1pPr>
          </a:lstStyle>
          <a:p>
            <a:pPr lvl="0" eaLnBrk="1" hangingPunct="1"/>
            <a:r>
              <a:rPr lang="en-US" dirty="0"/>
              <a:t>Click to edit Master title style</a:t>
            </a:r>
          </a:p>
        </p:txBody>
      </p:sp>
      <p:sp>
        <p:nvSpPr>
          <p:cNvPr id="3" name="Content Placeholder 2"/>
          <p:cNvSpPr>
            <a:spLocks noGrp="1"/>
          </p:cNvSpPr>
          <p:nvPr>
            <p:ph idx="1"/>
          </p:nvPr>
        </p:nvSpPr>
        <p:spPr>
          <a:noFill/>
          <a:ln>
            <a:noFill/>
          </a:ln>
        </p:spPr>
        <p:txBody>
          <a:bodyPr vert="horz" wrap="square" lIns="0" tIns="0" rIns="0" bIns="0" numCol="1" anchor="t" anchorCtr="0" compatLnSpc="1">
            <a:prstTxWarp prst="textNoShape">
              <a:avLst/>
            </a:prstTxWarp>
          </a:bodyPr>
          <a:lstStyle>
            <a:lvl1pPr>
              <a:defRPr lang="en-US" dirty="0" smtClean="0"/>
            </a:lvl1pPr>
            <a:lvl2pPr>
              <a:defRPr lang="en-US" dirty="0" smtClean="0"/>
            </a:lvl2pPr>
            <a:lvl3pPr>
              <a:defRPr lang="en-US" dirty="0" smtClean="0"/>
            </a:lvl3pPr>
            <a:lvl4pPr>
              <a:defRPr lang="en-US" dirty="0" smtClean="0"/>
            </a:lvl4pPr>
            <a:lvl5pPr>
              <a:defRPr lang="en-US" dirty="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10" hasCustomPrompt="1"/>
          </p:nvPr>
        </p:nvSpPr>
        <p:spPr>
          <a:xfrm>
            <a:off x="0" y="6544069"/>
            <a:ext cx="12192000" cy="313932"/>
          </a:xfrm>
          <a:noFill/>
          <a:ln>
            <a:noFill/>
          </a:ln>
        </p:spPr>
        <p:txBody>
          <a:bodyPr vert="horz" wrap="square" lIns="91440" tIns="45720" rIns="91440" bIns="45720" numCol="1" rtlCol="0" anchor="b" anchorCtr="0" compatLnSpc="1">
            <a:prstTxWarp prst="textNoShape">
              <a:avLst/>
            </a:prstTxWarp>
            <a:spAutoFit/>
          </a:bodyPr>
          <a:lstStyle>
            <a:lvl1pPr marL="0" indent="0">
              <a:buNone/>
              <a:defRPr lang="en-US" sz="1600" b="1" dirty="0"/>
            </a:lvl1pPr>
          </a:lstStyle>
          <a:p>
            <a:pPr marL="233363" lvl="0" indent="-233363">
              <a:lnSpc>
                <a:spcPct val="90000"/>
              </a:lnSpc>
              <a:spcBef>
                <a:spcPts val="600"/>
              </a:spcBef>
            </a:pPr>
            <a:r>
              <a:rPr lang="en-US" dirty="0"/>
              <a:t>Click to edit Master text styles</a:t>
            </a:r>
          </a:p>
        </p:txBody>
      </p:sp>
      <p:pic>
        <p:nvPicPr>
          <p:cNvPr id="6" name="Picture 5">
            <a:extLst>
              <a:ext uri="{FF2B5EF4-FFF2-40B4-BE49-F238E27FC236}">
                <a16:creationId xmlns:a16="http://schemas.microsoft.com/office/drawing/2014/main" id="{7A6DF7C8-C97D-1544-80C3-50FE582C751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12188952" cy="106326"/>
          </a:xfrm>
          <a:prstGeom prst="rect">
            <a:avLst/>
          </a:prstGeom>
          <a:ln>
            <a:noFill/>
          </a:ln>
        </p:spPr>
      </p:pic>
    </p:spTree>
    <p:extLst>
      <p:ext uri="{BB962C8B-B14F-4D97-AF65-F5344CB8AC3E}">
        <p14:creationId xmlns:p14="http://schemas.microsoft.com/office/powerpoint/2010/main" val="11934433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op Bar">
    <p:spTree>
      <p:nvGrpSpPr>
        <p:cNvPr id="1" name=""/>
        <p:cNvGrpSpPr/>
        <p:nvPr/>
      </p:nvGrpSpPr>
      <p:grpSpPr>
        <a:xfrm>
          <a:off x="0" y="0"/>
          <a:ext cx="0" cy="0"/>
          <a:chOff x="0" y="0"/>
          <a:chExt cx="0" cy="0"/>
        </a:xfrm>
      </p:grpSpPr>
      <p:sp>
        <p:nvSpPr>
          <p:cNvPr id="5" name="Picture 3" descr="shutterstock_14178088.jpg"/>
          <p:cNvSpPr>
            <a:spLocks noChangeAspect="1"/>
          </p:cNvSpPr>
          <p:nvPr userDrawn="1"/>
        </p:nvSpPr>
        <p:spPr bwMode="auto">
          <a:xfrm>
            <a:off x="0" y="1"/>
            <a:ext cx="12192000" cy="12620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z="2489" dirty="0"/>
          </a:p>
        </p:txBody>
      </p:sp>
      <p:sp>
        <p:nvSpPr>
          <p:cNvPr id="8" name="Picture 4" descr="shutterstock_14178088.jpg"/>
          <p:cNvSpPr>
            <a:spLocks noChangeAspect="1"/>
          </p:cNvSpPr>
          <p:nvPr userDrawn="1"/>
        </p:nvSpPr>
        <p:spPr bwMode="auto">
          <a:xfrm flipH="1">
            <a:off x="0" y="0"/>
            <a:ext cx="12192000" cy="1168400"/>
          </a:xfrm>
          <a:prstGeom prst="rect">
            <a:avLst/>
          </a:prstGeom>
          <a:noFill/>
          <a:ln>
            <a:noFill/>
          </a:ln>
          <a:extLst>
            <a:ext uri="{909E8E84-426E-40dd-AFC4-6F175D3DCCD1}">
              <a14:hiddenFill xmlns="" xmlns:a14="http://schemas.microsoft.com/office/drawing/2010/main">
                <a:solidFill>
                  <a:srgbClr val="FFFFFF">
                    <a:alpha val="28000"/>
                  </a:srgbClr>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z="2489" dirty="0"/>
          </a:p>
        </p:txBody>
      </p:sp>
      <p:sp>
        <p:nvSpPr>
          <p:cNvPr id="7" name="Text Placeholder 4"/>
          <p:cNvSpPr>
            <a:spLocks noGrp="1"/>
          </p:cNvSpPr>
          <p:nvPr>
            <p:ph type="body" sz="quarter" idx="10" hasCustomPrompt="1"/>
          </p:nvPr>
        </p:nvSpPr>
        <p:spPr>
          <a:xfrm>
            <a:off x="0" y="6544069"/>
            <a:ext cx="12192000" cy="313932"/>
          </a:xfrm>
          <a:noFill/>
          <a:ln>
            <a:noFill/>
          </a:ln>
        </p:spPr>
        <p:txBody>
          <a:bodyPr vert="horz" wrap="square" lIns="91440" tIns="45720" rIns="91440" bIns="45720" numCol="1" rtlCol="0" anchor="b" anchorCtr="0" compatLnSpc="1">
            <a:prstTxWarp prst="textNoShape">
              <a:avLst/>
            </a:prstTxWarp>
            <a:spAutoFit/>
          </a:bodyPr>
          <a:lstStyle>
            <a:lvl1pPr marL="0" indent="0">
              <a:buNone/>
              <a:defRPr lang="en-US" sz="1600" b="1" dirty="0"/>
            </a:lvl1pPr>
          </a:lstStyle>
          <a:p>
            <a:pPr marL="233363" lvl="0" indent="-233363">
              <a:lnSpc>
                <a:spcPct val="90000"/>
              </a:lnSpc>
              <a:spcBef>
                <a:spcPts val="600"/>
              </a:spcBef>
            </a:pPr>
            <a:r>
              <a:rPr lang="en-US" dirty="0"/>
              <a:t>Click to edit Master text styles</a:t>
            </a:r>
          </a:p>
        </p:txBody>
      </p:sp>
      <p:pic>
        <p:nvPicPr>
          <p:cNvPr id="9" name="Picture 8">
            <a:extLst>
              <a:ext uri="{FF2B5EF4-FFF2-40B4-BE49-F238E27FC236}">
                <a16:creationId xmlns:a16="http://schemas.microsoft.com/office/drawing/2014/main" id="{219FDE5A-2312-D540-9CE5-B68B9BE37E32}"/>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12188952" cy="106326"/>
          </a:xfrm>
          <a:prstGeom prst="rect">
            <a:avLst/>
          </a:prstGeom>
          <a:ln>
            <a:noFill/>
          </a:ln>
        </p:spPr>
      </p:pic>
    </p:spTree>
    <p:extLst>
      <p:ext uri="{BB962C8B-B14F-4D97-AF65-F5344CB8AC3E}">
        <p14:creationId xmlns:p14="http://schemas.microsoft.com/office/powerpoint/2010/main" val="91073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_Title Slide">
    <p:bg>
      <p:bgPr>
        <a:gradFill>
          <a:gsLst>
            <a:gs pos="84000">
              <a:srgbClr val="EDEDED"/>
            </a:gs>
            <a:gs pos="57000">
              <a:schemeClr val="bg1"/>
            </a:gs>
            <a:gs pos="100000">
              <a:schemeClr val="bg2">
                <a:lumMod val="9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831850" y="1101482"/>
            <a:ext cx="10515600" cy="2825748"/>
          </a:xfrm>
        </p:spPr>
        <p:txBody>
          <a:bodyPr anchor="ctr">
            <a:normAutofit/>
          </a:bodyPr>
          <a:lstStyle>
            <a:lvl1pPr algn="ctr">
              <a:defRPr sz="4000">
                <a:solidFill>
                  <a:schemeClr val="accent1"/>
                </a:solidFill>
              </a:defRPr>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831850" y="4208338"/>
            <a:ext cx="10515600" cy="1766887"/>
          </a:xfrm>
          <a:prstGeom prst="rect">
            <a:avLst/>
          </a:prstGeom>
        </p:spPr>
        <p:txBody>
          <a:bodyPr>
            <a:normAutofit/>
          </a:bodyPr>
          <a:lstStyle>
            <a:lvl1pPr marL="0" indent="0" algn="ctr">
              <a:buNone/>
              <a:defRPr sz="2000">
                <a:solidFill>
                  <a:schemeClr val="bg2">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cxnSp>
        <p:nvCxnSpPr>
          <p:cNvPr id="16" name="Straight Connector 15">
            <a:extLst>
              <a:ext uri="{FF2B5EF4-FFF2-40B4-BE49-F238E27FC236}">
                <a16:creationId xmlns:a16="http://schemas.microsoft.com/office/drawing/2014/main" id="{D0CC67B0-1237-46F2-B879-34B77487522D}"/>
              </a:ext>
            </a:extLst>
          </p:cNvPr>
          <p:cNvCxnSpPr/>
          <p:nvPr/>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Footer Placeholder 4">
            <a:extLst>
              <a:ext uri="{FF2B5EF4-FFF2-40B4-BE49-F238E27FC236}">
                <a16:creationId xmlns:a16="http://schemas.microsoft.com/office/drawing/2014/main" id="{97C5F604-5875-43F7-B477-70FB1C866798}"/>
              </a:ext>
            </a:extLst>
          </p:cNvPr>
          <p:cNvSpPr>
            <a:spLocks noGrp="1"/>
          </p:cNvSpPr>
          <p:nvPr>
            <p:ph type="ftr" sz="quarter" idx="3"/>
          </p:nvPr>
        </p:nvSpPr>
        <p:spPr>
          <a:xfrm>
            <a:off x="838200" y="6356350"/>
            <a:ext cx="1050925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7" name="Picture 6">
            <a:extLst>
              <a:ext uri="{FF2B5EF4-FFF2-40B4-BE49-F238E27FC236}">
                <a16:creationId xmlns:a16="http://schemas.microsoft.com/office/drawing/2014/main" id="{1FF9F2CB-EA79-4C5E-9229-EA26FA6FBE24}"/>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2" name="Picture 1">
            <a:extLst>
              <a:ext uri="{FF2B5EF4-FFF2-40B4-BE49-F238E27FC236}">
                <a16:creationId xmlns:a16="http://schemas.microsoft.com/office/drawing/2014/main" id="{35EC796F-F356-478A-891A-18D91809F859}"/>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cxnSp>
        <p:nvCxnSpPr>
          <p:cNvPr id="3" name="Straight Connector 2">
            <a:extLst>
              <a:ext uri="{FF2B5EF4-FFF2-40B4-BE49-F238E27FC236}">
                <a16:creationId xmlns:a16="http://schemas.microsoft.com/office/drawing/2014/main" id="{6A31A216-24B2-8A10-25E2-A953D670501F}"/>
              </a:ext>
            </a:extLst>
          </p:cNvPr>
          <p:cNvCxnSpPr/>
          <p:nvPr userDrawn="1"/>
        </p:nvCxnSpPr>
        <p:spPr>
          <a:xfrm>
            <a:off x="831850" y="1101482"/>
            <a:ext cx="10515600" cy="0"/>
          </a:xfrm>
          <a:prstGeom prst="line">
            <a:avLst/>
          </a:prstGeom>
          <a:ln w="28575">
            <a:solidFill>
              <a:schemeClr val="accent1"/>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E86DFA9A-EE95-446E-B56B-E824F73938F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31849" y="184778"/>
            <a:ext cx="4343365" cy="675353"/>
          </a:xfrm>
          <a:prstGeom prst="rect">
            <a:avLst/>
          </a:prstGeom>
        </p:spPr>
      </p:pic>
      <p:pic>
        <p:nvPicPr>
          <p:cNvPr id="5" name="Picture 4">
            <a:extLst>
              <a:ext uri="{FF2B5EF4-FFF2-40B4-BE49-F238E27FC236}">
                <a16:creationId xmlns:a16="http://schemas.microsoft.com/office/drawing/2014/main" id="{D045C050-60EC-DDD4-B103-064F5F39C3E1}"/>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0668000" y="6093534"/>
            <a:ext cx="1267742" cy="649084"/>
          </a:xfrm>
          <a:prstGeom prst="rect">
            <a:avLst/>
          </a:prstGeom>
        </p:spPr>
      </p:pic>
    </p:spTree>
    <p:extLst>
      <p:ext uri="{BB962C8B-B14F-4D97-AF65-F5344CB8AC3E}">
        <p14:creationId xmlns:p14="http://schemas.microsoft.com/office/powerpoint/2010/main" val="10448107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Title &amp; content">
    <p:spTree>
      <p:nvGrpSpPr>
        <p:cNvPr id="1" name=""/>
        <p:cNvGrpSpPr/>
        <p:nvPr/>
      </p:nvGrpSpPr>
      <p:grpSpPr>
        <a:xfrm>
          <a:off x="0" y="0"/>
          <a:ext cx="0" cy="0"/>
          <a:chOff x="0" y="0"/>
          <a:chExt cx="0" cy="0"/>
        </a:xfrm>
      </p:grpSpPr>
      <p:sp>
        <p:nvSpPr>
          <p:cNvPr id="5" name="Slide Number 4">
            <a:extLst>
              <a:ext uri="{FF2B5EF4-FFF2-40B4-BE49-F238E27FC236}">
                <a16:creationId xmlns:a16="http://schemas.microsoft.com/office/drawing/2014/main" id="{586CFC73-D4B1-4DFF-A812-2DF83B042BFE}"/>
              </a:ext>
            </a:extLst>
          </p:cNvPr>
          <p:cNvSpPr>
            <a:spLocks noGrp="1"/>
          </p:cNvSpPr>
          <p:nvPr>
            <p:ph type="sldNum" sz="quarter" idx="12"/>
          </p:nvPr>
        </p:nvSpPr>
        <p:spPr/>
        <p:txBody>
          <a:bodyPr/>
          <a:lstStyle/>
          <a:p>
            <a:fld id="{E1F70E87-4818-48F4-88E2-E301CB903448}" type="slidenum">
              <a:rPr lang="en-US" smtClean="0"/>
              <a:pPr/>
              <a:t>‹#›</a:t>
            </a:fld>
            <a:endParaRPr lang="en-US"/>
          </a:p>
        </p:txBody>
      </p:sp>
      <p:sp>
        <p:nvSpPr>
          <p:cNvPr id="2" name="Title 1">
            <a:extLst>
              <a:ext uri="{FF2B5EF4-FFF2-40B4-BE49-F238E27FC236}">
                <a16:creationId xmlns:a16="http://schemas.microsoft.com/office/drawing/2014/main" id="{7C987AB7-4FEE-4D02-B838-18ECB2FB2DC5}"/>
              </a:ext>
            </a:extLst>
          </p:cNvPr>
          <p:cNvSpPr>
            <a:spLocks noGrp="1"/>
          </p:cNvSpPr>
          <p:nvPr>
            <p:ph type="title" hasCustomPrompt="1"/>
          </p:nvPr>
        </p:nvSpPr>
        <p:spPr/>
        <p:txBody>
          <a:bodyPr/>
          <a:lstStyle/>
          <a:p>
            <a:r>
              <a:rPr lang="en-US"/>
              <a:t>Slide title, 36pt</a:t>
            </a:r>
          </a:p>
        </p:txBody>
      </p:sp>
      <p:sp>
        <p:nvSpPr>
          <p:cNvPr id="7" name="Content 6">
            <a:extLst>
              <a:ext uri="{FF2B5EF4-FFF2-40B4-BE49-F238E27FC236}">
                <a16:creationId xmlns:a16="http://schemas.microsoft.com/office/drawing/2014/main" id="{098F504E-4D5E-4FDA-9BFA-1D76B12E720F}"/>
              </a:ext>
            </a:extLst>
          </p:cNvPr>
          <p:cNvSpPr>
            <a:spLocks noGrp="1"/>
          </p:cNvSpPr>
          <p:nvPr>
            <p:ph sz="quarter" idx="13" hasCustomPrompt="1"/>
          </p:nvPr>
        </p:nvSpPr>
        <p:spPr>
          <a:xfrm>
            <a:off x="503237" y="1737360"/>
            <a:ext cx="10972800" cy="4389120"/>
          </a:xfrm>
        </p:spPr>
        <p:txBody>
          <a:bodyPr/>
          <a:lstStyle>
            <a:lvl1pPr>
              <a:defRPr/>
            </a:lvl1pPr>
          </a:lstStyle>
          <a:p>
            <a:pPr lvl="0"/>
            <a:r>
              <a:rPr lang="en-US"/>
              <a:t>First level</a:t>
            </a:r>
          </a:p>
          <a:p>
            <a:pPr lvl="1"/>
            <a:r>
              <a:rPr lang="en-US"/>
              <a:t>Second level</a:t>
            </a:r>
          </a:p>
          <a:p>
            <a:pPr lvl="2"/>
            <a:r>
              <a:rPr lang="en-US"/>
              <a:t>Third level</a:t>
            </a:r>
          </a:p>
          <a:p>
            <a:pPr lvl="3"/>
            <a:r>
              <a:rPr lang="en-US"/>
              <a:t>Fourth level</a:t>
            </a:r>
          </a:p>
          <a:p>
            <a:pPr lvl="4"/>
            <a:r>
              <a:rPr lang="en-US"/>
              <a:t>Fifth level</a:t>
            </a:r>
          </a:p>
        </p:txBody>
      </p:sp>
      <p:sp>
        <p:nvSpPr>
          <p:cNvPr id="3" name="Date Placeholder 2">
            <a:extLst>
              <a:ext uri="{FF2B5EF4-FFF2-40B4-BE49-F238E27FC236}">
                <a16:creationId xmlns:a16="http://schemas.microsoft.com/office/drawing/2014/main" id="{837AF9A1-899B-49D3-9759-8B25894996B7}"/>
              </a:ext>
            </a:extLst>
          </p:cNvPr>
          <p:cNvSpPr>
            <a:spLocks noGrp="1"/>
          </p:cNvSpPr>
          <p:nvPr>
            <p:ph type="dt" sz="half" idx="14"/>
          </p:nvPr>
        </p:nvSpPr>
        <p:spPr/>
        <p:txBody>
          <a:bodyPr/>
          <a:lstStyle/>
          <a:p>
            <a:fld id="{44447170-F1AC-4F6F-97CD-3085A335B429}" type="datetimeFigureOut">
              <a:rPr lang="en-US" smtClean="0"/>
              <a:pPr/>
              <a:t>3/29/2024</a:t>
            </a:fld>
            <a:endParaRPr lang="en-US"/>
          </a:p>
        </p:txBody>
      </p:sp>
      <p:sp>
        <p:nvSpPr>
          <p:cNvPr id="4" name="Footer Placeholder 3">
            <a:extLst>
              <a:ext uri="{FF2B5EF4-FFF2-40B4-BE49-F238E27FC236}">
                <a16:creationId xmlns:a16="http://schemas.microsoft.com/office/drawing/2014/main" id="{009FA436-3389-47A5-99FA-D44C69900220}"/>
              </a:ext>
            </a:extLst>
          </p:cNvPr>
          <p:cNvSpPr>
            <a:spLocks noGrp="1"/>
          </p:cNvSpPr>
          <p:nvPr>
            <p:ph type="ftr" sz="quarter" idx="15"/>
          </p:nvPr>
        </p:nvSpPr>
        <p:spPr/>
        <p:txBody>
          <a:bodyPr/>
          <a:lstStyle/>
          <a:p>
            <a:endParaRPr lang="en-US"/>
          </a:p>
        </p:txBody>
      </p:sp>
    </p:spTree>
    <p:extLst>
      <p:ext uri="{BB962C8B-B14F-4D97-AF65-F5344CB8AC3E}">
        <p14:creationId xmlns:p14="http://schemas.microsoft.com/office/powerpoint/2010/main" val="36626997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9579431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9383246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0026918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86268786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68146154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13369955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71395656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78467373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1444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11" name="Text Placeholder 2">
            <a:extLst>
              <a:ext uri="{FF2B5EF4-FFF2-40B4-BE49-F238E27FC236}">
                <a16:creationId xmlns:a16="http://schemas.microsoft.com/office/drawing/2014/main" id="{ABB2845A-FE0D-4248-9631-7DC48D0A2919}"/>
              </a:ext>
            </a:extLst>
          </p:cNvPr>
          <p:cNvSpPr>
            <a:spLocks noGrp="1"/>
          </p:cNvSpPr>
          <p:nvPr>
            <p:ph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
            <a:extLst>
              <a:ext uri="{FF2B5EF4-FFF2-40B4-BE49-F238E27FC236}">
                <a16:creationId xmlns:a16="http://schemas.microsoft.com/office/drawing/2014/main" id="{78B0C919-FF28-42EE-A4DF-11CA0D523EAD}"/>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25AFDC72-9DA5-4DD9-88B4-F37DFF4DB492}"/>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319469820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11336970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3/29/2024</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958577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838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6172200" y="1285335"/>
            <a:ext cx="5181600" cy="489162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A0B7BC85-F755-4A96-AA38-4AA14AE96193}"/>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5" name="Footer Placeholder 4">
            <a:extLst>
              <a:ext uri="{FF2B5EF4-FFF2-40B4-BE49-F238E27FC236}">
                <a16:creationId xmlns:a16="http://schemas.microsoft.com/office/drawing/2014/main" id="{D9C0F7D2-D936-4BA8-B82F-8A02FEEA9309}"/>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4217296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839788" y="1285337"/>
            <a:ext cx="5157787"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839788" y="1871932"/>
            <a:ext cx="5157787"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6172200" y="1285336"/>
            <a:ext cx="5183188" cy="586596"/>
          </a:xfrm>
          <a:prstGeom prst="rect">
            <a:avLst/>
          </a:prstGeom>
        </p:spPr>
        <p:txBody>
          <a:bodyPr anchor="b">
            <a:normAutofit/>
          </a:bodyPr>
          <a:lstStyle>
            <a:lvl1pPr marL="0" indent="0">
              <a:buNone/>
              <a:defRPr sz="28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6172200" y="1871932"/>
            <a:ext cx="5183188" cy="4317731"/>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69037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Comparison">
    <p:spTree>
      <p:nvGrpSpPr>
        <p:cNvPr id="1" name=""/>
        <p:cNvGrpSpPr/>
        <p:nvPr/>
      </p:nvGrpSpPr>
      <p:grpSpPr>
        <a:xfrm>
          <a:off x="0" y="0"/>
          <a:ext cx="0" cy="0"/>
          <a:chOff x="0" y="0"/>
          <a:chExt cx="0" cy="0"/>
        </a:xfrm>
      </p:grpSpPr>
      <p:sp>
        <p:nvSpPr>
          <p:cNvPr id="15" name="Title Placeholder 1">
            <a:extLst>
              <a:ext uri="{FF2B5EF4-FFF2-40B4-BE49-F238E27FC236}">
                <a16:creationId xmlns:a16="http://schemas.microsoft.com/office/drawing/2014/main" id="{B693E223-7941-4E76-B7D4-7976938F53DC}"/>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8" name="Footer Placeholder 4">
            <a:extLst>
              <a:ext uri="{FF2B5EF4-FFF2-40B4-BE49-F238E27FC236}">
                <a16:creationId xmlns:a16="http://schemas.microsoft.com/office/drawing/2014/main" id="{6809C0C9-BF07-4FA6-AAC5-71F3DAE61F9D}"/>
              </a:ext>
            </a:extLst>
          </p:cNvPr>
          <p:cNvSpPr>
            <a:spLocks noGrp="1"/>
          </p:cNvSpPr>
          <p:nvPr>
            <p:ph type="ftr" sz="quarter" idx="10"/>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10" name="Text Placeholder 2">
            <a:extLst>
              <a:ext uri="{FF2B5EF4-FFF2-40B4-BE49-F238E27FC236}">
                <a16:creationId xmlns:a16="http://schemas.microsoft.com/office/drawing/2014/main" id="{692CD1B3-C283-4C18-A693-4DACAD9CCFEB}"/>
              </a:ext>
            </a:extLst>
          </p:cNvPr>
          <p:cNvSpPr>
            <a:spLocks noGrp="1"/>
          </p:cNvSpPr>
          <p:nvPr>
            <p:ph idx="1"/>
          </p:nvPr>
        </p:nvSpPr>
        <p:spPr>
          <a:xfrm>
            <a:off x="838200" y="1285336"/>
            <a:ext cx="52578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Picture Placeholder 2">
            <a:extLst>
              <a:ext uri="{FF2B5EF4-FFF2-40B4-BE49-F238E27FC236}">
                <a16:creationId xmlns:a16="http://schemas.microsoft.com/office/drawing/2014/main" id="{2D4DDA58-530A-42D0-A3D9-A3B40B587272}"/>
              </a:ext>
            </a:extLst>
          </p:cNvPr>
          <p:cNvSpPr>
            <a:spLocks noGrp="1"/>
          </p:cNvSpPr>
          <p:nvPr>
            <p:ph type="pic" idx="11"/>
          </p:nvPr>
        </p:nvSpPr>
        <p:spPr>
          <a:xfrm>
            <a:off x="6273434" y="1279682"/>
            <a:ext cx="5080366"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Tree>
    <p:extLst>
      <p:ext uri="{BB962C8B-B14F-4D97-AF65-F5344CB8AC3E}">
        <p14:creationId xmlns:p14="http://schemas.microsoft.com/office/powerpoint/2010/main" val="4185827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nchor="b"/>
          <a:lstStyle/>
          <a:p>
            <a:r>
              <a:rPr lang="en-US"/>
              <a:t>Click to edit Master title style</a:t>
            </a:r>
          </a:p>
        </p:txBody>
      </p:sp>
      <p:sp>
        <p:nvSpPr>
          <p:cNvPr id="4" name="Footer Placeholder 4">
            <a:extLst>
              <a:ext uri="{FF2B5EF4-FFF2-40B4-BE49-F238E27FC236}">
                <a16:creationId xmlns:a16="http://schemas.microsoft.com/office/drawing/2014/main" id="{431146AF-8FF0-4747-B739-33F15879AD10}"/>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1093853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9F3AEDD-038B-47AD-8D4C-6656F698AC5C}"/>
              </a:ext>
            </a:extLst>
          </p:cNvPr>
          <p:cNvSpPr/>
          <p:nvPr/>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4">
            <a:extLst>
              <a:ext uri="{FF2B5EF4-FFF2-40B4-BE49-F238E27FC236}">
                <a16:creationId xmlns:a16="http://schemas.microsoft.com/office/drawing/2014/main" id="{0EEDB8C5-C704-4A0E-BB80-8B93D9EC2FD5}"/>
              </a:ext>
            </a:extLst>
          </p:cNvPr>
          <p:cNvSpPr>
            <a:spLocks noGrp="1"/>
          </p:cNvSpPr>
          <p:nvPr>
            <p:ph type="ftr" sz="quarter" idx="3"/>
          </p:nvPr>
        </p:nvSpPr>
        <p:spPr>
          <a:xfrm>
            <a:off x="838200" y="6356350"/>
            <a:ext cx="1051052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sp>
        <p:nvSpPr>
          <p:cNvPr id="2" name="Rectangle 1">
            <a:extLst>
              <a:ext uri="{FF2B5EF4-FFF2-40B4-BE49-F238E27FC236}">
                <a16:creationId xmlns:a16="http://schemas.microsoft.com/office/drawing/2014/main" id="{BD74F4CE-395A-4073-FF24-4366DF594CB2}"/>
              </a:ext>
            </a:extLst>
          </p:cNvPr>
          <p:cNvSpPr/>
          <p:nvPr userDrawn="1"/>
        </p:nvSpPr>
        <p:spPr>
          <a:xfrm>
            <a:off x="9941169" y="6116638"/>
            <a:ext cx="2250832" cy="74136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9307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B18091B2-691E-4F50-A189-2D612314C110}"/>
              </a:ext>
            </a:extLst>
          </p:cNvPr>
          <p:cNvSpPr>
            <a:spLocks noGrp="1"/>
          </p:cNvSpPr>
          <p:nvPr>
            <p:ph type="ftr" sz="quarter" idx="3"/>
          </p:nvPr>
        </p:nvSpPr>
        <p:spPr>
          <a:xfrm>
            <a:off x="838199" y="6356350"/>
            <a:ext cx="9037321" cy="365125"/>
          </a:xfrm>
          <a:prstGeom prst="rect">
            <a:avLst/>
          </a:prstGeom>
        </p:spPr>
        <p:txBody>
          <a:bodyPr vert="horz" lIns="91440" tIns="45720" rIns="91440" bIns="45720" rtlCol="0" anchor="b"/>
          <a:lstStyle>
            <a:lvl1pPr algn="l">
              <a:defRPr sz="1200">
                <a:solidFill>
                  <a:schemeClr val="tx1">
                    <a:lumMod val="50000"/>
                    <a:lumOff val="50000"/>
                  </a:schemeClr>
                </a:solidFill>
              </a:defRPr>
            </a:lvl1pPr>
          </a:lstStyle>
          <a:p>
            <a:endParaRPr lang="en-US" dirty="0"/>
          </a:p>
        </p:txBody>
      </p:sp>
    </p:spTree>
    <p:extLst>
      <p:ext uri="{BB962C8B-B14F-4D97-AF65-F5344CB8AC3E}">
        <p14:creationId xmlns:p14="http://schemas.microsoft.com/office/powerpoint/2010/main" val="2536128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2.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838200" y="-1"/>
            <a:ext cx="10515600" cy="1105949"/>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838200" y="1285336"/>
            <a:ext cx="10515600" cy="489162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838200" y="6356350"/>
            <a:ext cx="10515600" cy="365125"/>
          </a:xfrm>
          <a:prstGeom prst="rect">
            <a:avLst/>
          </a:prstGeom>
        </p:spPr>
        <p:txBody>
          <a:bodyPr vert="horz" lIns="91440" tIns="45720" rIns="91440" bIns="45720" rtlCol="0" anchor="b"/>
          <a:lstStyle>
            <a:lvl1pPr algn="l">
              <a:defRPr sz="1000">
                <a:solidFill>
                  <a:schemeClr val="tx1">
                    <a:lumMod val="50000"/>
                    <a:lumOff val="50000"/>
                  </a:schemeClr>
                </a:solidFill>
              </a:defRPr>
            </a:lvl1pPr>
          </a:lstStyle>
          <a:p>
            <a:endParaRPr lang="en-US" dirty="0"/>
          </a:p>
        </p:txBody>
      </p:sp>
      <p:pic>
        <p:nvPicPr>
          <p:cNvPr id="10" name="Left Border">
            <a:extLst>
              <a:ext uri="{FF2B5EF4-FFF2-40B4-BE49-F238E27FC236}">
                <a16:creationId xmlns:a16="http://schemas.microsoft.com/office/drawing/2014/main" id="{77253CFD-18C2-49F0-A0AE-99A68668CF03}"/>
              </a:ext>
            </a:extLst>
          </p:cNvPr>
          <p:cNvPicPr>
            <a:picLocks noChangeAspect="1"/>
          </p:cNvPicPr>
          <p:nvPr/>
        </p:nvPicPr>
        <p:blipFill>
          <a:blip r:embed="rId22" cstate="screen">
            <a:extLst>
              <a:ext uri="{28A0092B-C50C-407E-A947-70E740481C1C}">
                <a14:useLocalDpi xmlns:a14="http://schemas.microsoft.com/office/drawing/2010/main"/>
              </a:ext>
            </a:extLst>
          </a:blip>
          <a:stretch>
            <a:fillRect/>
          </a:stretch>
        </p:blipFill>
        <p:spPr>
          <a:xfrm>
            <a:off x="0" y="0"/>
            <a:ext cx="411480" cy="6858000"/>
          </a:xfrm>
          <a:prstGeom prst="rect">
            <a:avLst/>
          </a:prstGeom>
        </p:spPr>
      </p:pic>
      <p:pic>
        <p:nvPicPr>
          <p:cNvPr id="4" name="Left Border">
            <a:extLst>
              <a:ext uri="{FF2B5EF4-FFF2-40B4-BE49-F238E27FC236}">
                <a16:creationId xmlns:a16="http://schemas.microsoft.com/office/drawing/2014/main" id="{4B5F180D-EC3E-D0D7-577C-1F7E1A7766F1}"/>
              </a:ext>
            </a:extLst>
          </p:cNvPr>
          <p:cNvPicPr>
            <a:picLocks noChangeAspect="1"/>
          </p:cNvPicPr>
          <p:nvPr userDrawn="1"/>
        </p:nvPicPr>
        <p:blipFill>
          <a:blip r:embed="rId22" cstate="screen">
            <a:extLst>
              <a:ext uri="{28A0092B-C50C-407E-A947-70E740481C1C}">
                <a14:useLocalDpi xmlns:a14="http://schemas.microsoft.com/office/drawing/2010/main"/>
              </a:ext>
            </a:extLst>
          </a:blip>
          <a:stretch>
            <a:fillRect/>
          </a:stretch>
        </p:blipFill>
        <p:spPr>
          <a:xfrm>
            <a:off x="0" y="0"/>
            <a:ext cx="411480" cy="6858000"/>
          </a:xfrm>
          <a:prstGeom prst="rect">
            <a:avLst/>
          </a:prstGeom>
        </p:spPr>
      </p:pic>
    </p:spTree>
    <p:extLst>
      <p:ext uri="{BB962C8B-B14F-4D97-AF65-F5344CB8AC3E}">
        <p14:creationId xmlns:p14="http://schemas.microsoft.com/office/powerpoint/2010/main" val="213170620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49" r:id="rId11"/>
    <p:sldLayoutId id="2147483665" r:id="rId12"/>
    <p:sldLayoutId id="2147483650" r:id="rId13"/>
    <p:sldLayoutId id="2147483652" r:id="rId14"/>
    <p:sldLayoutId id="2147483653" r:id="rId15"/>
    <p:sldLayoutId id="2147483663" r:id="rId16"/>
    <p:sldLayoutId id="2147483677" r:id="rId17"/>
    <p:sldLayoutId id="2147483678" r:id="rId18"/>
    <p:sldLayoutId id="2147483682" r:id="rId19"/>
    <p:sldLayoutId id="2147483683" r:id="rId20"/>
  </p:sldLayoutIdLst>
  <p:hf sldNum="0" hdr="0" ftr="0" dt="0"/>
  <p:txStyles>
    <p:titleStyle>
      <a:lvl1pPr algn="l" defTabSz="914400" rtl="0" eaLnBrk="1" latinLnBrk="0" hangingPunct="1">
        <a:lnSpc>
          <a:spcPct val="90000"/>
        </a:lnSpc>
        <a:spcBef>
          <a:spcPct val="0"/>
        </a:spcBef>
        <a:buNone/>
        <a:defRPr sz="3600" b="1" i="0" kern="1200">
          <a:solidFill>
            <a:schemeClr val="accent1"/>
          </a:solidFill>
          <a:latin typeface="+mj-lt"/>
          <a:ea typeface="+mj-ea"/>
          <a:cs typeface="Calibri" panose="020F0502020204030204" pitchFamily="34" charset="0"/>
        </a:defRPr>
      </a:lvl1pPr>
    </p:titleStyle>
    <p:bodyStyle>
      <a:lvl1pPr marL="228600" indent="-228600" algn="l" defTabSz="914400" rtl="0" eaLnBrk="1" latinLnBrk="0" hangingPunct="1">
        <a:lnSpc>
          <a:spcPct val="100000"/>
        </a:lnSpc>
        <a:spcBef>
          <a:spcPts val="1000"/>
        </a:spcBef>
        <a:buClr>
          <a:schemeClr val="tx1"/>
        </a:buClr>
        <a:buFont typeface="Arial" panose="020B0604020202020204" pitchFamily="34" charset="0"/>
        <a:buChar char="•"/>
        <a:defRPr sz="2800" kern="1200">
          <a:solidFill>
            <a:schemeClr val="bg2">
              <a:lumMod val="25000"/>
            </a:schemeClr>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100000"/>
        </a:lnSpc>
        <a:spcBef>
          <a:spcPts val="500"/>
        </a:spcBef>
        <a:buClr>
          <a:schemeClr val="accent1"/>
        </a:buClr>
        <a:buFont typeface="Arial" panose="020B0604020202020204" pitchFamily="34" charset="0"/>
        <a:buChar char="•"/>
        <a:defRPr sz="2400" kern="1200">
          <a:solidFill>
            <a:schemeClr val="bg2">
              <a:lumMod val="25000"/>
            </a:schemeClr>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100000"/>
        </a:lnSpc>
        <a:spcBef>
          <a:spcPts val="500"/>
        </a:spcBef>
        <a:buClr>
          <a:schemeClr val="accent2"/>
        </a:buClr>
        <a:buFont typeface="Arial" panose="020B0604020202020204" pitchFamily="34" charset="0"/>
        <a:buChar char="–"/>
        <a:defRPr sz="2000" kern="1200">
          <a:solidFill>
            <a:schemeClr val="bg2">
              <a:lumMod val="25000"/>
            </a:schemeClr>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bg2">
              <a:lumMod val="25000"/>
            </a:schemeClr>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3/29/2024</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352247845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www.mededonthego.com/Video/program/1144" TargetMode="External"/><Relationship Id="rId7" Type="http://schemas.openxmlformats.org/officeDocument/2006/relationships/image" Target="../media/image6.svg"/><Relationship Id="rId2" Type="http://schemas.openxmlformats.org/officeDocument/2006/relationships/notesSlide" Target="../notesSlides/notesSlide1.xml"/><Relationship Id="rId1" Type="http://schemas.openxmlformats.org/officeDocument/2006/relationships/slideLayout" Target="../slideLayouts/slideLayout8.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hyperlink" Target="mailto:support@MedEdOTG.com" TargetMode="External"/><Relationship Id="rId10" Type="http://schemas.openxmlformats.org/officeDocument/2006/relationships/image" Target="../media/image9.png"/><Relationship Id="rId4" Type="http://schemas.openxmlformats.org/officeDocument/2006/relationships/hyperlink" Target="http://www.mededonthego.com/" TargetMode="External"/><Relationship Id="rId9" Type="http://schemas.openxmlformats.org/officeDocument/2006/relationships/image" Target="../media/image8.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3.png"/><Relationship Id="rId7" Type="http://schemas.openxmlformats.org/officeDocument/2006/relationships/hyperlink" Target="http://www.mededonthego.com/" TargetMode="External"/><Relationship Id="rId2" Type="http://schemas.openxmlformats.org/officeDocument/2006/relationships/notesSlide" Target="../notesSlides/notesSlide2.xml"/><Relationship Id="rId1" Type="http://schemas.openxmlformats.org/officeDocument/2006/relationships/slideLayout" Target="../slideLayouts/slideLayout27.xml"/><Relationship Id="rId6" Type="http://schemas.openxmlformats.org/officeDocument/2006/relationships/image" Target="../media/image16.svg"/><Relationship Id="rId5" Type="http://schemas.openxmlformats.org/officeDocument/2006/relationships/image" Target="../media/image15.png"/><Relationship Id="rId10" Type="http://schemas.openxmlformats.org/officeDocument/2006/relationships/image" Target="../media/image18.svg"/><Relationship Id="rId4" Type="http://schemas.openxmlformats.org/officeDocument/2006/relationships/image" Target="../media/image14.svg"/><Relationship Id="rId9"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B61E3-CACF-9DB9-E96C-2E8334E41B8E}"/>
              </a:ext>
            </a:extLst>
          </p:cNvPr>
          <p:cNvSpPr>
            <a:spLocks noGrp="1"/>
          </p:cNvSpPr>
          <p:nvPr>
            <p:ph type="title"/>
          </p:nvPr>
        </p:nvSpPr>
        <p:spPr/>
        <p:txBody>
          <a:bodyPr/>
          <a:lstStyle/>
          <a:p>
            <a:r>
              <a:rPr lang="en-US" sz="4800" dirty="0"/>
              <a:t>VTE Prophylaxis in Patients at </a:t>
            </a:r>
            <a:br>
              <a:rPr lang="en-US" sz="4800" dirty="0"/>
            </a:br>
            <a:r>
              <a:rPr lang="en-US" sz="4800" dirty="0"/>
              <a:t>Risk for a Secondary VTE Event - Options?</a:t>
            </a:r>
            <a:endParaRPr lang="en-US"/>
          </a:p>
        </p:txBody>
      </p:sp>
      <p:sp>
        <p:nvSpPr>
          <p:cNvPr id="3" name="Text Placeholder 2">
            <a:extLst>
              <a:ext uri="{FF2B5EF4-FFF2-40B4-BE49-F238E27FC236}">
                <a16:creationId xmlns:a16="http://schemas.microsoft.com/office/drawing/2014/main" id="{39EA03EA-3340-194C-6A8F-C666B43393A5}"/>
              </a:ext>
            </a:extLst>
          </p:cNvPr>
          <p:cNvSpPr>
            <a:spLocks noGrp="1"/>
          </p:cNvSpPr>
          <p:nvPr>
            <p:ph type="body" idx="1"/>
          </p:nvPr>
        </p:nvSpPr>
        <p:spPr/>
        <p:txBody>
          <a:bodyPr>
            <a:noAutofit/>
          </a:bodyPr>
          <a:lstStyle/>
          <a:p>
            <a:pPr marL="0" indent="0">
              <a:buNone/>
            </a:pPr>
            <a:r>
              <a:rPr lang="en-US" sz="1400" dirty="0">
                <a:latin typeface="+mn-lt"/>
              </a:rPr>
              <a:t>Scott </a:t>
            </a:r>
            <a:r>
              <a:rPr lang="en-US" sz="1400" dirty="0" err="1">
                <a:latin typeface="+mn-lt"/>
              </a:rPr>
              <a:t>Kaatz</a:t>
            </a:r>
            <a:r>
              <a:rPr lang="en-US" sz="1400" dirty="0">
                <a:latin typeface="+mn-lt"/>
              </a:rPr>
              <a:t>, DO, MSc, FACP, SFHM</a:t>
            </a:r>
          </a:p>
          <a:p>
            <a:pPr marL="0" indent="0">
              <a:buNone/>
            </a:pPr>
            <a:r>
              <a:rPr lang="en-US" sz="1400" dirty="0">
                <a:latin typeface="+mn-lt"/>
              </a:rPr>
              <a:t>Clinical Professor of Medicine, Michigan State University College of Human Medicine</a:t>
            </a:r>
          </a:p>
          <a:p>
            <a:pPr marL="0" indent="0">
              <a:buNone/>
            </a:pPr>
            <a:r>
              <a:rPr lang="en-US" sz="1400" dirty="0">
                <a:latin typeface="+mn-lt"/>
              </a:rPr>
              <a:t>Clinical Professor of Medicine, Wayne State University School of Medicine</a:t>
            </a:r>
          </a:p>
          <a:p>
            <a:pPr marL="0" indent="0">
              <a:buNone/>
            </a:pPr>
            <a:r>
              <a:rPr lang="en-US" sz="1400" dirty="0">
                <a:latin typeface="+mn-lt"/>
              </a:rPr>
              <a:t>Medical Director for Professional Development and Research</a:t>
            </a:r>
          </a:p>
          <a:p>
            <a:pPr marL="0" indent="0">
              <a:buNone/>
            </a:pPr>
            <a:r>
              <a:rPr lang="en-US" sz="1400" dirty="0">
                <a:latin typeface="+mn-lt"/>
              </a:rPr>
              <a:t>Co-director, Anticoagulation Clinics</a:t>
            </a:r>
          </a:p>
          <a:p>
            <a:pPr marL="0" indent="0">
              <a:buNone/>
            </a:pPr>
            <a:r>
              <a:rPr lang="en-US" sz="1400" dirty="0">
                <a:latin typeface="+mn-lt"/>
              </a:rPr>
              <a:t>Henry Ford Hospital </a:t>
            </a:r>
          </a:p>
          <a:p>
            <a:pPr marL="0" indent="0">
              <a:buNone/>
            </a:pPr>
            <a:r>
              <a:rPr lang="en-US" sz="1400" dirty="0">
                <a:latin typeface="+mn-lt"/>
              </a:rPr>
              <a:t>Detroit, MI</a:t>
            </a:r>
          </a:p>
        </p:txBody>
      </p:sp>
    </p:spTree>
    <p:extLst>
      <p:ext uri="{BB962C8B-B14F-4D97-AF65-F5344CB8AC3E}">
        <p14:creationId xmlns:p14="http://schemas.microsoft.com/office/powerpoint/2010/main" val="1579026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343170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MedEd On The Go titled </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3"/>
              </a:rPr>
              <a:t>Primary Prevention, Initial Treatment &amp; Management of VTE, Secondary VTE Prevention Strategies</a:t>
            </a:r>
            <a:endParaRPr kumimoji="0" lang="en-US" sz="1500" b="0" i="0" u="sng"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Discuss patient populations that are particularly susceptible to blood clot development, emphasizing the importance of risk assessment and stratification for the primary prevention of VTE and the secondary prevention of recurrent VTE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Illustrate how to implement evidence-based medicine, clinical guideline statements, and real-world clinical data in clinical practice to improve outcomes for primary prevention of VTE, initial treatment and management of VTE, and the secondary prevention of recurrent VTE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11266344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8CF7B291-913E-AF1D-5282-5BCDF01BB3CA}"/>
              </a:ext>
            </a:extLst>
          </p:cNvPr>
          <p:cNvSpPr>
            <a:spLocks noGrp="1"/>
          </p:cNvSpPr>
          <p:nvPr>
            <p:ph idx="1"/>
          </p:nvPr>
        </p:nvSpPr>
        <p:spPr>
          <a:xfrm>
            <a:off x="838200" y="1285336"/>
            <a:ext cx="10515600" cy="4891627"/>
          </a:xfrm>
        </p:spPr>
        <p:txBody>
          <a:bodyPr>
            <a:noAutofit/>
          </a:bodyPr>
          <a:lstStyle/>
          <a:p>
            <a:pPr>
              <a:lnSpc>
                <a:spcPct val="120000"/>
              </a:lnSpc>
            </a:pPr>
            <a:r>
              <a:rPr lang="en-US" sz="1800" dirty="0">
                <a:latin typeface="+mn-lt"/>
              </a:rPr>
              <a:t>42-year-old male with pulmonary embolism several days after </a:t>
            </a:r>
            <a:r>
              <a:rPr lang="en-US" sz="1800" dirty="0">
                <a:solidFill>
                  <a:srgbClr val="0070C0"/>
                </a:solidFill>
                <a:latin typeface="+mn-lt"/>
              </a:rPr>
              <a:t>2-day hospitalization </a:t>
            </a:r>
            <a:r>
              <a:rPr lang="en-US" sz="1800" dirty="0">
                <a:latin typeface="+mn-lt"/>
              </a:rPr>
              <a:t>for pneumonia</a:t>
            </a:r>
          </a:p>
          <a:p>
            <a:pPr lvl="1">
              <a:lnSpc>
                <a:spcPct val="120000"/>
              </a:lnSpc>
            </a:pPr>
            <a:r>
              <a:rPr lang="en-US" sz="1600" dirty="0">
                <a:latin typeface="+mn-lt"/>
              </a:rPr>
              <a:t>Pneumonia not COVID </a:t>
            </a:r>
          </a:p>
          <a:p>
            <a:pPr lvl="1">
              <a:lnSpc>
                <a:spcPct val="120000"/>
              </a:lnSpc>
            </a:pPr>
            <a:r>
              <a:rPr lang="en-US" sz="1600" dirty="0">
                <a:latin typeface="+mn-lt"/>
              </a:rPr>
              <a:t>No ICU for pneumonia or PE</a:t>
            </a:r>
          </a:p>
          <a:p>
            <a:pPr>
              <a:lnSpc>
                <a:spcPct val="120000"/>
              </a:lnSpc>
            </a:pPr>
            <a:r>
              <a:rPr lang="en-US" sz="1800" dirty="0">
                <a:latin typeface="+mn-lt"/>
              </a:rPr>
              <a:t>Has been on full dose for </a:t>
            </a:r>
            <a:r>
              <a:rPr lang="en-US" sz="1800" dirty="0">
                <a:solidFill>
                  <a:srgbClr val="0070C0"/>
                </a:solidFill>
                <a:latin typeface="+mn-lt"/>
              </a:rPr>
              <a:t>6 months</a:t>
            </a:r>
          </a:p>
          <a:p>
            <a:pPr>
              <a:lnSpc>
                <a:spcPct val="120000"/>
              </a:lnSpc>
            </a:pPr>
            <a:r>
              <a:rPr lang="en-US" sz="1800" dirty="0">
                <a:latin typeface="+mn-lt"/>
              </a:rPr>
              <a:t>No signs of recurrent VTE, feels well, no shortness of breath, fully recovered</a:t>
            </a:r>
          </a:p>
          <a:p>
            <a:pPr>
              <a:lnSpc>
                <a:spcPct val="120000"/>
              </a:lnSpc>
            </a:pPr>
            <a:r>
              <a:rPr lang="en-US" sz="1800" dirty="0">
                <a:latin typeface="+mn-lt"/>
              </a:rPr>
              <a:t>No increased bleeding risk</a:t>
            </a:r>
          </a:p>
          <a:p>
            <a:pPr>
              <a:lnSpc>
                <a:spcPct val="120000"/>
              </a:lnSpc>
            </a:pPr>
            <a:r>
              <a:rPr lang="en-US" sz="1800" dirty="0">
                <a:latin typeface="+mn-lt"/>
              </a:rPr>
              <a:t>Shared decision-making decision to extended treatment</a:t>
            </a:r>
          </a:p>
          <a:p>
            <a:pPr marL="0" indent="0">
              <a:lnSpc>
                <a:spcPct val="120000"/>
              </a:lnSpc>
              <a:buNone/>
            </a:pPr>
            <a:r>
              <a:rPr lang="en-US" sz="1800" b="1" dirty="0">
                <a:latin typeface="+mn-lt"/>
              </a:rPr>
              <a:t>What would you do?</a:t>
            </a:r>
          </a:p>
          <a:p>
            <a:pPr marL="914400" lvl="1" indent="-457200">
              <a:lnSpc>
                <a:spcPct val="120000"/>
              </a:lnSpc>
              <a:buFont typeface="+mj-lt"/>
              <a:buAutoNum type="alphaUcPeriod"/>
            </a:pPr>
            <a:r>
              <a:rPr lang="en-US" sz="1600" dirty="0">
                <a:latin typeface="+mn-lt"/>
              </a:rPr>
              <a:t>Continue therapeutic dose DOAC</a:t>
            </a:r>
          </a:p>
          <a:p>
            <a:pPr marL="914400" lvl="1" indent="-457200">
              <a:lnSpc>
                <a:spcPct val="120000"/>
              </a:lnSpc>
              <a:buFont typeface="+mj-lt"/>
              <a:buAutoNum type="alphaUcPeriod"/>
            </a:pPr>
            <a:r>
              <a:rPr lang="en-US" sz="1600" dirty="0">
                <a:latin typeface="+mn-lt"/>
              </a:rPr>
              <a:t>Step down to lower dose DOAC (apixaban or rivaroxaban)</a:t>
            </a:r>
          </a:p>
          <a:p>
            <a:pPr marL="914400" lvl="1" indent="-457200">
              <a:lnSpc>
                <a:spcPct val="120000"/>
              </a:lnSpc>
              <a:buFont typeface="+mj-lt"/>
              <a:buAutoNum type="alphaUcPeriod"/>
            </a:pPr>
            <a:r>
              <a:rPr lang="en-US" sz="1600" dirty="0">
                <a:latin typeface="+mn-lt"/>
              </a:rPr>
              <a:t>Change to aspirin</a:t>
            </a:r>
          </a:p>
          <a:p>
            <a:pPr marL="914400" lvl="1" indent="-457200">
              <a:lnSpc>
                <a:spcPct val="120000"/>
              </a:lnSpc>
              <a:buFont typeface="+mj-lt"/>
              <a:buAutoNum type="alphaUcPeriod"/>
            </a:pPr>
            <a:r>
              <a:rPr lang="en-US" sz="1600" dirty="0">
                <a:latin typeface="+mn-lt"/>
              </a:rPr>
              <a:t>Change to warfarin</a:t>
            </a:r>
          </a:p>
        </p:txBody>
      </p:sp>
      <p:sp>
        <p:nvSpPr>
          <p:cNvPr id="3" name="Title 2">
            <a:extLst>
              <a:ext uri="{FF2B5EF4-FFF2-40B4-BE49-F238E27FC236}">
                <a16:creationId xmlns:a16="http://schemas.microsoft.com/office/drawing/2014/main" id="{0EC8624B-2F99-8E0D-AD98-0C5C3B802F43}"/>
              </a:ext>
            </a:extLst>
          </p:cNvPr>
          <p:cNvSpPr>
            <a:spLocks noGrp="1"/>
          </p:cNvSpPr>
          <p:nvPr>
            <p:ph type="title"/>
          </p:nvPr>
        </p:nvSpPr>
        <p:spPr>
          <a:xfrm>
            <a:off x="838200" y="-1"/>
            <a:ext cx="10515600" cy="1105949"/>
          </a:xfrm>
        </p:spPr>
        <p:txBody>
          <a:bodyPr/>
          <a:lstStyle/>
          <a:p>
            <a:r>
              <a:rPr lang="en-US" dirty="0"/>
              <a:t>Case</a:t>
            </a:r>
          </a:p>
        </p:txBody>
      </p:sp>
    </p:spTree>
    <p:extLst>
      <p:ext uri="{BB962C8B-B14F-4D97-AF65-F5344CB8AC3E}">
        <p14:creationId xmlns:p14="http://schemas.microsoft.com/office/powerpoint/2010/main" val="14089698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9E531B3-1C00-ABFE-28AE-316C08B369A9}"/>
              </a:ext>
            </a:extLst>
          </p:cNvPr>
          <p:cNvSpPr>
            <a:spLocks noGrp="1"/>
          </p:cNvSpPr>
          <p:nvPr>
            <p:ph type="title"/>
          </p:nvPr>
        </p:nvSpPr>
        <p:spPr>
          <a:xfrm>
            <a:off x="495300" y="0"/>
            <a:ext cx="10972800" cy="795528"/>
          </a:xfrm>
        </p:spPr>
        <p:txBody>
          <a:bodyPr/>
          <a:lstStyle/>
          <a:p>
            <a:pPr algn="ctr"/>
            <a:r>
              <a:rPr lang="en-US" dirty="0"/>
              <a:t>ACCP Guideline for Extended-Phase Therapy</a:t>
            </a:r>
          </a:p>
        </p:txBody>
      </p:sp>
      <p:sp>
        <p:nvSpPr>
          <p:cNvPr id="4" name="Content Placeholder 3">
            <a:extLst>
              <a:ext uri="{FF2B5EF4-FFF2-40B4-BE49-F238E27FC236}">
                <a16:creationId xmlns:a16="http://schemas.microsoft.com/office/drawing/2014/main" id="{2FE487D4-F5B6-7ECB-FBAF-B80D3B233ECE}"/>
              </a:ext>
            </a:extLst>
          </p:cNvPr>
          <p:cNvSpPr>
            <a:spLocks noGrp="1"/>
          </p:cNvSpPr>
          <p:nvPr>
            <p:ph sz="quarter" idx="13"/>
          </p:nvPr>
        </p:nvSpPr>
        <p:spPr>
          <a:xfrm>
            <a:off x="503237" y="1014984"/>
            <a:ext cx="10972800" cy="5028409"/>
          </a:xfrm>
        </p:spPr>
        <p:txBody>
          <a:bodyPr>
            <a:normAutofit fontScale="92500" lnSpcReduction="20000"/>
          </a:bodyPr>
          <a:lstStyle/>
          <a:p>
            <a:pPr>
              <a:lnSpc>
                <a:spcPct val="120000"/>
              </a:lnSpc>
            </a:pPr>
            <a:r>
              <a:rPr lang="en-US" sz="2400" dirty="0">
                <a:solidFill>
                  <a:schemeClr val="tx1"/>
                </a:solidFill>
                <a:latin typeface="+mn-lt"/>
              </a:rPr>
              <a:t>In patients </a:t>
            </a:r>
            <a:r>
              <a:rPr lang="en-US" sz="2400" dirty="0">
                <a:solidFill>
                  <a:srgbClr val="0070C0"/>
                </a:solidFill>
                <a:latin typeface="+mn-lt"/>
              </a:rPr>
              <a:t>offered extended-phase anticoagulation</a:t>
            </a:r>
            <a:r>
              <a:rPr lang="en-US" sz="2400" dirty="0">
                <a:solidFill>
                  <a:schemeClr val="tx1"/>
                </a:solidFill>
                <a:latin typeface="+mn-lt"/>
              </a:rPr>
              <a:t>, we </a:t>
            </a:r>
            <a:r>
              <a:rPr lang="en-US" sz="2400" i="1" dirty="0">
                <a:solidFill>
                  <a:schemeClr val="tx1"/>
                </a:solidFill>
                <a:latin typeface="+mn-lt"/>
              </a:rPr>
              <a:t>suggest</a:t>
            </a:r>
            <a:r>
              <a:rPr lang="en-US" sz="2400" dirty="0">
                <a:solidFill>
                  <a:schemeClr val="tx1"/>
                </a:solidFill>
                <a:latin typeface="+mn-lt"/>
              </a:rPr>
              <a:t> the use of </a:t>
            </a:r>
            <a:r>
              <a:rPr lang="en-US" sz="2400" dirty="0">
                <a:solidFill>
                  <a:schemeClr val="accent4">
                    <a:lumMod val="60000"/>
                    <a:lumOff val="40000"/>
                  </a:schemeClr>
                </a:solidFill>
                <a:latin typeface="+mn-lt"/>
              </a:rPr>
              <a:t>reduced-dose apixaban or rivaroxaban</a:t>
            </a:r>
            <a:r>
              <a:rPr lang="en-US" sz="2400" dirty="0">
                <a:solidFill>
                  <a:srgbClr val="00B050"/>
                </a:solidFill>
                <a:latin typeface="+mn-lt"/>
              </a:rPr>
              <a:t> </a:t>
            </a:r>
            <a:r>
              <a:rPr lang="en-US" sz="2400" dirty="0">
                <a:solidFill>
                  <a:schemeClr val="tx1"/>
                </a:solidFill>
                <a:latin typeface="+mn-lt"/>
              </a:rPr>
              <a:t>over full-dose apixaban or rivaroxaban</a:t>
            </a:r>
          </a:p>
          <a:p>
            <a:pPr lvl="1">
              <a:lnSpc>
                <a:spcPct val="120000"/>
              </a:lnSpc>
            </a:pPr>
            <a:r>
              <a:rPr lang="en-US" sz="2200" dirty="0">
                <a:solidFill>
                  <a:schemeClr val="tx1"/>
                </a:solidFill>
                <a:latin typeface="+mn-lt"/>
              </a:rPr>
              <a:t>Remark: Reduced dose refers to</a:t>
            </a:r>
          </a:p>
          <a:p>
            <a:pPr lvl="2">
              <a:lnSpc>
                <a:spcPct val="120000"/>
              </a:lnSpc>
            </a:pPr>
            <a:r>
              <a:rPr lang="en-US" sz="1800" dirty="0">
                <a:solidFill>
                  <a:schemeClr val="tx1"/>
                </a:solidFill>
                <a:latin typeface="+mn-lt"/>
              </a:rPr>
              <a:t>apixaban 2.5 mg twice </a:t>
            </a:r>
            <a:r>
              <a:rPr lang="en-US" sz="2000" dirty="0">
                <a:solidFill>
                  <a:schemeClr val="tx1"/>
                </a:solidFill>
                <a:latin typeface="+mn-lt"/>
              </a:rPr>
              <a:t>daily and</a:t>
            </a:r>
          </a:p>
          <a:p>
            <a:pPr lvl="2">
              <a:lnSpc>
                <a:spcPct val="120000"/>
              </a:lnSpc>
            </a:pPr>
            <a:r>
              <a:rPr lang="en-US" sz="2000" dirty="0">
                <a:solidFill>
                  <a:schemeClr val="tx1"/>
                </a:solidFill>
                <a:latin typeface="+mn-lt"/>
              </a:rPr>
              <a:t>rivaroxaban 10 mg once daily</a:t>
            </a:r>
            <a:endParaRPr lang="en-US" sz="2400" dirty="0">
              <a:latin typeface="+mn-lt"/>
            </a:endParaRPr>
          </a:p>
          <a:p>
            <a:pPr>
              <a:lnSpc>
                <a:spcPct val="120000"/>
              </a:lnSpc>
            </a:pPr>
            <a:r>
              <a:rPr lang="en-US" sz="2400" dirty="0">
                <a:latin typeface="+mn-lt"/>
              </a:rPr>
              <a:t>In patients offered </a:t>
            </a:r>
            <a:r>
              <a:rPr lang="en-US" sz="2400" dirty="0">
                <a:solidFill>
                  <a:srgbClr val="0070C0"/>
                </a:solidFill>
                <a:latin typeface="+mn-lt"/>
              </a:rPr>
              <a:t>extended-phase anticoagulation</a:t>
            </a:r>
            <a:r>
              <a:rPr lang="en-US" sz="2400" dirty="0">
                <a:latin typeface="+mn-lt"/>
              </a:rPr>
              <a:t>, we </a:t>
            </a:r>
            <a:r>
              <a:rPr lang="en-US" sz="2400" i="1" dirty="0">
                <a:latin typeface="+mn-lt"/>
              </a:rPr>
              <a:t>recommend</a:t>
            </a:r>
            <a:r>
              <a:rPr lang="en-US" sz="2400" dirty="0">
                <a:latin typeface="+mn-lt"/>
              </a:rPr>
              <a:t> </a:t>
            </a:r>
            <a:r>
              <a:rPr lang="en-US" sz="2400" dirty="0">
                <a:solidFill>
                  <a:schemeClr val="accent4">
                    <a:lumMod val="60000"/>
                    <a:lumOff val="40000"/>
                  </a:schemeClr>
                </a:solidFill>
                <a:latin typeface="+mn-lt"/>
              </a:rPr>
              <a:t>reduced-dose DOAC over aspirin or no therapy</a:t>
            </a:r>
            <a:r>
              <a:rPr lang="en-US" sz="2400" dirty="0">
                <a:solidFill>
                  <a:srgbClr val="00B050"/>
                </a:solidFill>
                <a:latin typeface="+mn-lt"/>
              </a:rPr>
              <a:t> </a:t>
            </a:r>
            <a:r>
              <a:rPr lang="en-US" sz="2400" dirty="0">
                <a:latin typeface="+mn-lt"/>
              </a:rPr>
              <a:t>and </a:t>
            </a:r>
            <a:r>
              <a:rPr lang="en-US" sz="2400" i="1" dirty="0">
                <a:latin typeface="+mn-lt"/>
              </a:rPr>
              <a:t>suggest</a:t>
            </a:r>
            <a:r>
              <a:rPr lang="en-US" sz="2400" dirty="0">
                <a:latin typeface="+mn-lt"/>
              </a:rPr>
              <a:t> </a:t>
            </a:r>
            <a:r>
              <a:rPr lang="en-US" sz="2400" dirty="0">
                <a:solidFill>
                  <a:schemeClr val="accent4">
                    <a:lumMod val="60000"/>
                    <a:lumOff val="40000"/>
                  </a:schemeClr>
                </a:solidFill>
                <a:latin typeface="+mn-lt"/>
              </a:rPr>
              <a:t>rivaroxaban over aspirin</a:t>
            </a:r>
            <a:endParaRPr lang="en-US" sz="2400" dirty="0">
              <a:solidFill>
                <a:srgbClr val="00B050"/>
              </a:solidFill>
              <a:latin typeface="+mn-lt"/>
            </a:endParaRPr>
          </a:p>
          <a:p>
            <a:pPr>
              <a:lnSpc>
                <a:spcPct val="120000"/>
              </a:lnSpc>
            </a:pPr>
            <a:r>
              <a:rPr lang="en-US" sz="2400" dirty="0">
                <a:latin typeface="+mn-lt"/>
              </a:rPr>
              <a:t>In patients with VTE diagnosed in the absence of transient risk factor (unprovoked VTE or provoked by a persistent risk factor) </a:t>
            </a:r>
            <a:r>
              <a:rPr lang="en-US" sz="2400" dirty="0">
                <a:solidFill>
                  <a:srgbClr val="0070C0"/>
                </a:solidFill>
                <a:latin typeface="+mn-lt"/>
              </a:rPr>
              <a:t>who cannot receive a DOAC</a:t>
            </a:r>
            <a:r>
              <a:rPr lang="en-US" sz="2400" dirty="0">
                <a:latin typeface="+mn-lt"/>
              </a:rPr>
              <a:t>, we </a:t>
            </a:r>
            <a:r>
              <a:rPr lang="en-US" sz="2400" i="1" dirty="0">
                <a:latin typeface="+mn-lt"/>
              </a:rPr>
              <a:t>suggest</a:t>
            </a:r>
            <a:r>
              <a:rPr lang="en-US" sz="2400" dirty="0">
                <a:latin typeface="+mn-lt"/>
              </a:rPr>
              <a:t> </a:t>
            </a:r>
            <a:r>
              <a:rPr lang="en-US" sz="2400" dirty="0">
                <a:solidFill>
                  <a:schemeClr val="accent4">
                    <a:lumMod val="60000"/>
                    <a:lumOff val="40000"/>
                  </a:schemeClr>
                </a:solidFill>
                <a:latin typeface="+mn-lt"/>
              </a:rPr>
              <a:t>offering extended-phase anticoagulation with a VKA</a:t>
            </a:r>
            <a:endParaRPr lang="en-US" sz="2400" dirty="0">
              <a:solidFill>
                <a:schemeClr val="tx1"/>
              </a:solidFill>
              <a:latin typeface="+mn-lt"/>
            </a:endParaRPr>
          </a:p>
          <a:p>
            <a:pPr>
              <a:lnSpc>
                <a:spcPct val="120000"/>
              </a:lnSpc>
            </a:pPr>
            <a:r>
              <a:rPr lang="en-US" sz="2400" dirty="0">
                <a:solidFill>
                  <a:schemeClr val="tx1"/>
                </a:solidFill>
                <a:latin typeface="+mn-lt"/>
              </a:rPr>
              <a:t>In patients with an </a:t>
            </a:r>
            <a:r>
              <a:rPr lang="en-US" sz="2400" dirty="0">
                <a:solidFill>
                  <a:srgbClr val="0070C0"/>
                </a:solidFill>
                <a:latin typeface="+mn-lt"/>
              </a:rPr>
              <a:t>unprovoked proximal DVT or PE who are stopping anticoagulant</a:t>
            </a:r>
            <a:r>
              <a:rPr lang="en-US" sz="2400" dirty="0">
                <a:solidFill>
                  <a:schemeClr val="tx1"/>
                </a:solidFill>
                <a:latin typeface="+mn-lt"/>
              </a:rPr>
              <a:t> therapy and do not have a contraindication to aspirin, we suggest </a:t>
            </a:r>
            <a:r>
              <a:rPr lang="en-US" sz="2400" dirty="0">
                <a:solidFill>
                  <a:schemeClr val="accent4">
                    <a:lumMod val="60000"/>
                    <a:lumOff val="40000"/>
                  </a:schemeClr>
                </a:solidFill>
                <a:latin typeface="+mn-lt"/>
              </a:rPr>
              <a:t>aspirin over no aspirin </a:t>
            </a:r>
            <a:r>
              <a:rPr lang="en-US" sz="2400" dirty="0">
                <a:solidFill>
                  <a:schemeClr val="tx1"/>
                </a:solidFill>
                <a:latin typeface="+mn-lt"/>
              </a:rPr>
              <a:t>to prevent recurrent VTE</a:t>
            </a:r>
          </a:p>
        </p:txBody>
      </p:sp>
      <p:sp>
        <p:nvSpPr>
          <p:cNvPr id="6" name="Footer Placeholder 5">
            <a:extLst>
              <a:ext uri="{FF2B5EF4-FFF2-40B4-BE49-F238E27FC236}">
                <a16:creationId xmlns:a16="http://schemas.microsoft.com/office/drawing/2014/main" id="{BF01D3F3-BA8B-AA0F-DCD0-85B0C6698BFD}"/>
              </a:ext>
            </a:extLst>
          </p:cNvPr>
          <p:cNvSpPr>
            <a:spLocks noGrp="1"/>
          </p:cNvSpPr>
          <p:nvPr>
            <p:ph type="ftr" sz="quarter" idx="15"/>
          </p:nvPr>
        </p:nvSpPr>
        <p:spPr/>
        <p:txBody>
          <a:bodyPr/>
          <a:lstStyle/>
          <a:p>
            <a:r>
              <a:rPr lang="en-US"/>
              <a:t>Stevens SM, et al. </a:t>
            </a:r>
            <a:r>
              <a:rPr lang="en-US" i="1"/>
              <a:t>Chest</a:t>
            </a:r>
            <a:r>
              <a:rPr lang="en-US"/>
              <a:t>. 2021;160(6):e545-e608. </a:t>
            </a:r>
          </a:p>
        </p:txBody>
      </p:sp>
    </p:spTree>
    <p:extLst>
      <p:ext uri="{BB962C8B-B14F-4D97-AF65-F5344CB8AC3E}">
        <p14:creationId xmlns:p14="http://schemas.microsoft.com/office/powerpoint/2010/main" val="3774202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9E531B3-1C00-ABFE-28AE-316C08B369A9}"/>
              </a:ext>
            </a:extLst>
          </p:cNvPr>
          <p:cNvSpPr>
            <a:spLocks noGrp="1"/>
          </p:cNvSpPr>
          <p:nvPr>
            <p:ph type="title"/>
          </p:nvPr>
        </p:nvSpPr>
        <p:spPr>
          <a:xfrm>
            <a:off x="838200" y="-1"/>
            <a:ext cx="10515600" cy="1105949"/>
          </a:xfrm>
        </p:spPr>
        <p:txBody>
          <a:bodyPr>
            <a:normAutofit fontScale="90000"/>
          </a:bodyPr>
          <a:lstStyle/>
          <a:p>
            <a:r>
              <a:rPr lang="en-US" dirty="0"/>
              <a:t>ACCP Evidence Table for Secondary Prevention</a:t>
            </a:r>
            <a:br>
              <a:rPr lang="en-US" dirty="0"/>
            </a:br>
            <a:r>
              <a:rPr lang="en-US" dirty="0"/>
              <a:t>Lower Dose Versus Standard Dose DOAC</a:t>
            </a:r>
          </a:p>
        </p:txBody>
      </p:sp>
      <p:sp>
        <p:nvSpPr>
          <p:cNvPr id="5" name="Footer Placeholder 4">
            <a:extLst>
              <a:ext uri="{FF2B5EF4-FFF2-40B4-BE49-F238E27FC236}">
                <a16:creationId xmlns:a16="http://schemas.microsoft.com/office/drawing/2014/main" id="{6BF76B21-7B67-8937-0934-7147E6F835D3}"/>
              </a:ext>
            </a:extLst>
          </p:cNvPr>
          <p:cNvSpPr>
            <a:spLocks noGrp="1"/>
          </p:cNvSpPr>
          <p:nvPr>
            <p:ph type="ftr" sz="quarter" idx="3"/>
          </p:nvPr>
        </p:nvSpPr>
        <p:spPr>
          <a:xfrm>
            <a:off x="838200" y="6356350"/>
            <a:ext cx="10515600" cy="365125"/>
          </a:xfrm>
        </p:spPr>
        <p:txBody>
          <a:bodyPr/>
          <a:lstStyle/>
          <a:p>
            <a:pPr lvl="0"/>
            <a:r>
              <a:rPr lang="en-US" noProof="0" dirty="0"/>
              <a:t>Stevens SM, et al. </a:t>
            </a:r>
            <a:r>
              <a:rPr lang="en-US" i="1" noProof="0" dirty="0"/>
              <a:t>Chest</a:t>
            </a:r>
            <a:r>
              <a:rPr lang="en-US" noProof="0" dirty="0"/>
              <a:t>. 2021 Dec;160(6):e545-e608..</a:t>
            </a:r>
          </a:p>
          <a:p>
            <a:pPr lvl="0"/>
            <a:endParaRPr lang="en-US" noProof="0" dirty="0"/>
          </a:p>
        </p:txBody>
      </p:sp>
      <p:sp>
        <p:nvSpPr>
          <p:cNvPr id="4" name="Content Placeholder 3">
            <a:extLst>
              <a:ext uri="{FF2B5EF4-FFF2-40B4-BE49-F238E27FC236}">
                <a16:creationId xmlns:a16="http://schemas.microsoft.com/office/drawing/2014/main" id="{2FE487D4-F5B6-7ECB-FBAF-B80D3B233ECE}"/>
              </a:ext>
            </a:extLst>
          </p:cNvPr>
          <p:cNvSpPr>
            <a:spLocks noGrp="1"/>
          </p:cNvSpPr>
          <p:nvPr>
            <p:ph sz="quarter" idx="4294967295"/>
          </p:nvPr>
        </p:nvSpPr>
        <p:spPr>
          <a:xfrm>
            <a:off x="692150" y="4845050"/>
            <a:ext cx="10807700" cy="1198563"/>
          </a:xfrm>
        </p:spPr>
        <p:txBody>
          <a:bodyPr>
            <a:normAutofit lnSpcReduction="10000"/>
          </a:bodyPr>
          <a:lstStyle/>
          <a:p>
            <a:r>
              <a:rPr lang="en-US" sz="2400" dirty="0">
                <a:solidFill>
                  <a:schemeClr val="tx1"/>
                </a:solidFill>
                <a:latin typeface="+mn-lt"/>
              </a:rPr>
              <a:t>Versus placebo or ASA</a:t>
            </a:r>
          </a:p>
          <a:p>
            <a:pPr lvl="1"/>
            <a:r>
              <a:rPr lang="en-US" sz="2200" dirty="0">
                <a:solidFill>
                  <a:schemeClr val="tx1"/>
                </a:solidFill>
                <a:latin typeface="+mn-lt"/>
              </a:rPr>
              <a:t>4.6% (3.4% – 5.4%) fewer recurrent symptomatic VTE</a:t>
            </a:r>
          </a:p>
          <a:p>
            <a:pPr lvl="1"/>
            <a:r>
              <a:rPr lang="en-US" sz="2200" dirty="0">
                <a:solidFill>
                  <a:schemeClr val="tx1"/>
                </a:solidFill>
                <a:latin typeface="+mn-lt"/>
              </a:rPr>
              <a:t>0.4% more (0.4% fewer to 1.8% more) major or clinically non-major bleeding</a:t>
            </a:r>
          </a:p>
        </p:txBody>
      </p:sp>
      <p:pic>
        <p:nvPicPr>
          <p:cNvPr id="8" name="Picture 7">
            <a:extLst>
              <a:ext uri="{FF2B5EF4-FFF2-40B4-BE49-F238E27FC236}">
                <a16:creationId xmlns:a16="http://schemas.microsoft.com/office/drawing/2014/main" id="{BFB6A580-7BDE-1AAD-1D40-D2D8465648FC}"/>
              </a:ext>
            </a:extLst>
          </p:cNvPr>
          <p:cNvPicPr>
            <a:picLocks noChangeAspect="1"/>
          </p:cNvPicPr>
          <p:nvPr/>
        </p:nvPicPr>
        <p:blipFill>
          <a:blip r:embed="rId2"/>
          <a:stretch>
            <a:fillRect/>
          </a:stretch>
        </p:blipFill>
        <p:spPr>
          <a:xfrm>
            <a:off x="609600" y="1636975"/>
            <a:ext cx="10972800" cy="3078084"/>
          </a:xfrm>
          <a:prstGeom prst="rect">
            <a:avLst/>
          </a:prstGeom>
        </p:spPr>
      </p:pic>
    </p:spTree>
    <p:extLst>
      <p:ext uri="{BB962C8B-B14F-4D97-AF65-F5344CB8AC3E}">
        <p14:creationId xmlns:p14="http://schemas.microsoft.com/office/powerpoint/2010/main" val="3430459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27FE9A55-96E1-402B-D44D-E0E8ED5BD68A}"/>
              </a:ext>
            </a:extLst>
          </p:cNvPr>
          <p:cNvSpPr>
            <a:spLocks noGrp="1"/>
          </p:cNvSpPr>
          <p:nvPr>
            <p:ph idx="1"/>
          </p:nvPr>
        </p:nvSpPr>
        <p:spPr/>
        <p:txBody>
          <a:bodyPr>
            <a:normAutofit fontScale="77500" lnSpcReduction="20000"/>
          </a:bodyPr>
          <a:lstStyle/>
          <a:p>
            <a:pPr>
              <a:lnSpc>
                <a:spcPct val="120000"/>
              </a:lnSpc>
            </a:pPr>
            <a:r>
              <a:rPr lang="en-US" dirty="0">
                <a:latin typeface="+mn-lt"/>
              </a:rPr>
              <a:t>For patients with DVT and/or PE who have completed primary treatment and will </a:t>
            </a:r>
            <a:r>
              <a:rPr lang="en-US" dirty="0">
                <a:solidFill>
                  <a:srgbClr val="0070C0"/>
                </a:solidFill>
                <a:latin typeface="+mn-lt"/>
              </a:rPr>
              <a:t>continue with a DOAC </a:t>
            </a:r>
            <a:r>
              <a:rPr lang="en-US" dirty="0">
                <a:latin typeface="+mn-lt"/>
              </a:rPr>
              <a:t>for secondary prevention, the ASH guideline panel suggests using </a:t>
            </a:r>
            <a:r>
              <a:rPr lang="en-US" dirty="0">
                <a:solidFill>
                  <a:schemeClr val="accent4">
                    <a:lumMod val="60000"/>
                    <a:lumOff val="40000"/>
                  </a:schemeClr>
                </a:solidFill>
                <a:latin typeface="+mn-lt"/>
              </a:rPr>
              <a:t>standard dose DOAC or lower-dose DOAC</a:t>
            </a:r>
          </a:p>
          <a:p>
            <a:pPr lvl="1">
              <a:lnSpc>
                <a:spcPct val="120000"/>
              </a:lnSpc>
            </a:pPr>
            <a:r>
              <a:rPr lang="en-US" dirty="0">
                <a:latin typeface="+mn-lt"/>
              </a:rPr>
              <a:t>Remarks: Lower-dose DOAC regimens that may be considered for patients who have completed primary treatment and will continue with a DOAC include</a:t>
            </a:r>
          </a:p>
          <a:p>
            <a:pPr lvl="2">
              <a:lnSpc>
                <a:spcPct val="120000"/>
              </a:lnSpc>
            </a:pPr>
            <a:r>
              <a:rPr lang="en-US" dirty="0">
                <a:latin typeface="+mn-lt"/>
              </a:rPr>
              <a:t>rivaroxaban, 10 mg daily, or</a:t>
            </a:r>
          </a:p>
          <a:p>
            <a:pPr lvl="2">
              <a:lnSpc>
                <a:spcPct val="120000"/>
              </a:lnSpc>
            </a:pPr>
            <a:r>
              <a:rPr lang="en-US" dirty="0">
                <a:latin typeface="+mn-lt"/>
              </a:rPr>
              <a:t>apixaban, 2.5 mg twice daily</a:t>
            </a:r>
            <a:endParaRPr lang="en-US" dirty="0">
              <a:solidFill>
                <a:srgbClr val="00B050"/>
              </a:solidFill>
              <a:latin typeface="+mn-lt"/>
            </a:endParaRPr>
          </a:p>
          <a:p>
            <a:pPr>
              <a:lnSpc>
                <a:spcPct val="120000"/>
              </a:lnSpc>
            </a:pPr>
            <a:r>
              <a:rPr lang="en-US" dirty="0">
                <a:latin typeface="+mn-lt"/>
              </a:rPr>
              <a:t>For patients with DVT and/or PE who have completed primary treatment and will </a:t>
            </a:r>
            <a:r>
              <a:rPr lang="en-US" dirty="0">
                <a:solidFill>
                  <a:srgbClr val="0070C0"/>
                </a:solidFill>
                <a:latin typeface="+mn-lt"/>
              </a:rPr>
              <a:t>continue to receive secondary prevention</a:t>
            </a:r>
            <a:r>
              <a:rPr lang="en-US" dirty="0">
                <a:latin typeface="+mn-lt"/>
              </a:rPr>
              <a:t>, the ASH guideline panel </a:t>
            </a:r>
            <a:r>
              <a:rPr lang="en-US" i="1" dirty="0">
                <a:latin typeface="+mn-lt"/>
              </a:rPr>
              <a:t>suggests</a:t>
            </a:r>
            <a:r>
              <a:rPr lang="en-US" dirty="0">
                <a:latin typeface="+mn-lt"/>
              </a:rPr>
              <a:t> using </a:t>
            </a:r>
            <a:r>
              <a:rPr lang="en-US" dirty="0">
                <a:solidFill>
                  <a:schemeClr val="accent4">
                    <a:lumMod val="60000"/>
                    <a:lumOff val="40000"/>
                  </a:schemeClr>
                </a:solidFill>
                <a:latin typeface="+mn-lt"/>
              </a:rPr>
              <a:t>anticoagulation over ASA</a:t>
            </a:r>
          </a:p>
          <a:p>
            <a:pPr>
              <a:lnSpc>
                <a:spcPct val="120000"/>
              </a:lnSpc>
            </a:pPr>
            <a:r>
              <a:rPr lang="en-US" dirty="0">
                <a:latin typeface="+mn-lt"/>
              </a:rPr>
              <a:t>For patients with DVT and/or PE who have completed primary treatment and will </a:t>
            </a:r>
            <a:r>
              <a:rPr lang="en-US" dirty="0">
                <a:solidFill>
                  <a:srgbClr val="0070C0"/>
                </a:solidFill>
                <a:latin typeface="+mn-lt"/>
              </a:rPr>
              <a:t>continue VKA therapy as secondary prevention</a:t>
            </a:r>
            <a:r>
              <a:rPr lang="en-US" dirty="0">
                <a:latin typeface="+mn-lt"/>
              </a:rPr>
              <a:t>, the ASH guideline panel recommends using an </a:t>
            </a:r>
            <a:r>
              <a:rPr lang="en-US" dirty="0">
                <a:solidFill>
                  <a:schemeClr val="accent4">
                    <a:lumMod val="60000"/>
                    <a:lumOff val="40000"/>
                  </a:schemeClr>
                </a:solidFill>
                <a:latin typeface="+mn-lt"/>
              </a:rPr>
              <a:t>INR range of 2.0 to 3.0 over a lower INR range</a:t>
            </a:r>
          </a:p>
          <a:p>
            <a:pPr>
              <a:lnSpc>
                <a:spcPct val="120000"/>
              </a:lnSpc>
            </a:pPr>
            <a:endParaRPr lang="en-US" dirty="0">
              <a:latin typeface="+mn-lt"/>
            </a:endParaRPr>
          </a:p>
          <a:p>
            <a:pPr>
              <a:lnSpc>
                <a:spcPct val="120000"/>
              </a:lnSpc>
            </a:pPr>
            <a:endParaRPr lang="en-US" dirty="0">
              <a:latin typeface="+mn-lt"/>
            </a:endParaRPr>
          </a:p>
        </p:txBody>
      </p:sp>
      <p:sp>
        <p:nvSpPr>
          <p:cNvPr id="3" name="Title 2">
            <a:extLst>
              <a:ext uri="{FF2B5EF4-FFF2-40B4-BE49-F238E27FC236}">
                <a16:creationId xmlns:a16="http://schemas.microsoft.com/office/drawing/2014/main" id="{74C25599-200A-1D16-F4DD-73ADF2A10237}"/>
              </a:ext>
            </a:extLst>
          </p:cNvPr>
          <p:cNvSpPr>
            <a:spLocks noGrp="1"/>
          </p:cNvSpPr>
          <p:nvPr>
            <p:ph type="title"/>
          </p:nvPr>
        </p:nvSpPr>
        <p:spPr/>
        <p:txBody>
          <a:bodyPr/>
          <a:lstStyle/>
          <a:p>
            <a:r>
              <a:rPr lang="en-US" dirty="0"/>
              <a:t>ASH Guideline for Extended-Phase Therapy</a:t>
            </a:r>
          </a:p>
        </p:txBody>
      </p:sp>
      <p:sp>
        <p:nvSpPr>
          <p:cNvPr id="9" name="Footer Placeholder 8">
            <a:extLst>
              <a:ext uri="{FF2B5EF4-FFF2-40B4-BE49-F238E27FC236}">
                <a16:creationId xmlns:a16="http://schemas.microsoft.com/office/drawing/2014/main" id="{D04870F3-7603-819A-5E12-8E4D7481D52B}"/>
              </a:ext>
            </a:extLst>
          </p:cNvPr>
          <p:cNvSpPr>
            <a:spLocks noGrp="1"/>
          </p:cNvSpPr>
          <p:nvPr>
            <p:ph type="ftr" sz="quarter" idx="3"/>
          </p:nvPr>
        </p:nvSpPr>
        <p:spPr/>
        <p:txBody>
          <a:bodyPr/>
          <a:lstStyle/>
          <a:p>
            <a:r>
              <a:rPr lang="en-US" dirty="0"/>
              <a:t>Ortel TL, et al. </a:t>
            </a:r>
            <a:r>
              <a:rPr lang="en-US" i="1" dirty="0"/>
              <a:t>Blood Adv</a:t>
            </a:r>
            <a:r>
              <a:rPr lang="en-US" dirty="0"/>
              <a:t>. 2020;4(19):4693-4738.</a:t>
            </a:r>
          </a:p>
        </p:txBody>
      </p:sp>
    </p:spTree>
    <p:extLst>
      <p:ext uri="{BB962C8B-B14F-4D97-AF65-F5344CB8AC3E}">
        <p14:creationId xmlns:p14="http://schemas.microsoft.com/office/powerpoint/2010/main" val="3204435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1F0F471-B543-A636-C845-0762D6FDEDA5}"/>
              </a:ext>
            </a:extLst>
          </p:cNvPr>
          <p:cNvSpPr>
            <a:spLocks noGrp="1"/>
          </p:cNvSpPr>
          <p:nvPr>
            <p:ph type="title"/>
          </p:nvPr>
        </p:nvSpPr>
        <p:spPr>
          <a:xfrm>
            <a:off x="838200" y="-1"/>
            <a:ext cx="10515600" cy="1105949"/>
          </a:xfrm>
        </p:spPr>
        <p:txBody>
          <a:bodyPr>
            <a:normAutofit/>
          </a:bodyPr>
          <a:lstStyle/>
          <a:p>
            <a:r>
              <a:rPr lang="en-US" dirty="0"/>
              <a:t>ASH Evidence Table for Secondary Prevention</a:t>
            </a:r>
            <a:br>
              <a:rPr lang="en-US" dirty="0"/>
            </a:br>
            <a:r>
              <a:rPr lang="en-US" dirty="0"/>
              <a:t>Lower Dose Versus Standard Dose DOAC</a:t>
            </a:r>
          </a:p>
        </p:txBody>
      </p:sp>
      <p:sp>
        <p:nvSpPr>
          <p:cNvPr id="4" name="Content Placeholder 3">
            <a:extLst>
              <a:ext uri="{FF2B5EF4-FFF2-40B4-BE49-F238E27FC236}">
                <a16:creationId xmlns:a16="http://schemas.microsoft.com/office/drawing/2014/main" id="{976ACBAA-4E05-C03B-78E3-EBF6F30DDABC}"/>
              </a:ext>
            </a:extLst>
          </p:cNvPr>
          <p:cNvSpPr>
            <a:spLocks noGrp="1"/>
          </p:cNvSpPr>
          <p:nvPr>
            <p:ph sz="quarter" idx="4294967295"/>
          </p:nvPr>
        </p:nvSpPr>
        <p:spPr>
          <a:xfrm>
            <a:off x="8313992" y="1358590"/>
            <a:ext cx="3847604" cy="4886325"/>
          </a:xfrm>
        </p:spPr>
        <p:txBody>
          <a:bodyPr>
            <a:normAutofit fontScale="85000" lnSpcReduction="20000"/>
          </a:bodyPr>
          <a:lstStyle/>
          <a:p>
            <a:pPr marL="0" indent="0" algn="ctr">
              <a:buNone/>
            </a:pPr>
            <a:r>
              <a:rPr lang="en-US" dirty="0"/>
              <a:t>Reduced dose compared to standard dose</a:t>
            </a:r>
          </a:p>
          <a:p>
            <a:r>
              <a:rPr lang="en-US" dirty="0"/>
              <a:t>Mortality</a:t>
            </a:r>
          </a:p>
          <a:p>
            <a:pPr lvl="1"/>
            <a:r>
              <a:rPr lang="en-US" dirty="0"/>
              <a:t>0.2% fewer (0.6% fewer to 2.2% more)</a:t>
            </a:r>
          </a:p>
          <a:p>
            <a:r>
              <a:rPr lang="en-US" dirty="0"/>
              <a:t>Non-fatal PE</a:t>
            </a:r>
          </a:p>
          <a:p>
            <a:pPr lvl="1"/>
            <a:r>
              <a:rPr lang="en-US" dirty="0"/>
              <a:t>0.1% more (0.2% fewer to 1.0% more)</a:t>
            </a:r>
          </a:p>
          <a:p>
            <a:r>
              <a:rPr lang="en-US" dirty="0"/>
              <a:t>All DVT</a:t>
            </a:r>
          </a:p>
          <a:p>
            <a:pPr lvl="1"/>
            <a:r>
              <a:rPr lang="en-US" dirty="0"/>
              <a:t>0.2% fewer (0.6% fewer to 0.5% more)</a:t>
            </a:r>
          </a:p>
          <a:p>
            <a:r>
              <a:rPr lang="en-US" dirty="0"/>
              <a:t>Major bleeding</a:t>
            </a:r>
          </a:p>
          <a:p>
            <a:pPr lvl="1"/>
            <a:r>
              <a:rPr lang="en-US" dirty="0"/>
              <a:t>0% fewer (.02% fewer to 0.7% more)</a:t>
            </a:r>
          </a:p>
          <a:p>
            <a:pPr lvl="1"/>
            <a:endParaRPr lang="en-US" dirty="0"/>
          </a:p>
          <a:p>
            <a:endParaRPr lang="en-US" dirty="0"/>
          </a:p>
        </p:txBody>
      </p:sp>
      <p:pic>
        <p:nvPicPr>
          <p:cNvPr id="7" name="Picture 6">
            <a:extLst>
              <a:ext uri="{FF2B5EF4-FFF2-40B4-BE49-F238E27FC236}">
                <a16:creationId xmlns:a16="http://schemas.microsoft.com/office/drawing/2014/main" id="{37F281AF-4E2E-FFFC-29AE-C0A12A420FD8}"/>
              </a:ext>
            </a:extLst>
          </p:cNvPr>
          <p:cNvPicPr>
            <a:picLocks noChangeAspect="1"/>
          </p:cNvPicPr>
          <p:nvPr/>
        </p:nvPicPr>
        <p:blipFill>
          <a:blip r:embed="rId2"/>
          <a:stretch>
            <a:fillRect/>
          </a:stretch>
        </p:blipFill>
        <p:spPr>
          <a:xfrm>
            <a:off x="838200" y="1012887"/>
            <a:ext cx="7335734" cy="5494792"/>
          </a:xfrm>
          <a:prstGeom prst="rect">
            <a:avLst/>
          </a:prstGeom>
        </p:spPr>
      </p:pic>
      <p:sp>
        <p:nvSpPr>
          <p:cNvPr id="11" name="Footer Placeholder 10">
            <a:extLst>
              <a:ext uri="{FF2B5EF4-FFF2-40B4-BE49-F238E27FC236}">
                <a16:creationId xmlns:a16="http://schemas.microsoft.com/office/drawing/2014/main" id="{B9BEEB00-4E21-F240-F242-F318FE5EBCD8}"/>
              </a:ext>
            </a:extLst>
          </p:cNvPr>
          <p:cNvSpPr>
            <a:spLocks noGrp="1"/>
          </p:cNvSpPr>
          <p:nvPr>
            <p:ph type="ftr" sz="quarter" idx="3"/>
          </p:nvPr>
        </p:nvSpPr>
        <p:spPr/>
        <p:txBody>
          <a:bodyPr/>
          <a:lstStyle/>
          <a:p>
            <a:r>
              <a:rPr lang="en-US" dirty="0"/>
              <a:t>Ortel TL, et al. </a:t>
            </a:r>
            <a:r>
              <a:rPr lang="en-US" i="1" dirty="0"/>
              <a:t>Blood Adv</a:t>
            </a:r>
            <a:r>
              <a:rPr lang="en-US" dirty="0"/>
              <a:t>. 2020;4(19):4693-4738. </a:t>
            </a:r>
          </a:p>
        </p:txBody>
      </p:sp>
    </p:spTree>
    <p:extLst>
      <p:ext uri="{BB962C8B-B14F-4D97-AF65-F5344CB8AC3E}">
        <p14:creationId xmlns:p14="http://schemas.microsoft.com/office/powerpoint/2010/main" val="36696721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DHOTG23">
  <a:themeElements>
    <a:clrScheme name="DHOTG -OFFICIAL-FINAL">
      <a:dk1>
        <a:srgbClr val="000000"/>
      </a:dk1>
      <a:lt1>
        <a:sysClr val="window" lastClr="FFFFFF"/>
      </a:lt1>
      <a:dk2>
        <a:srgbClr val="373648"/>
      </a:dk2>
      <a:lt2>
        <a:srgbClr val="F3F3F3"/>
      </a:lt2>
      <a:accent1>
        <a:srgbClr val="00539B"/>
      </a:accent1>
      <a:accent2>
        <a:srgbClr val="001A57"/>
      </a:accent2>
      <a:accent3>
        <a:srgbClr val="0736A4"/>
      </a:accent3>
      <a:accent4>
        <a:srgbClr val="005587"/>
      </a:accent4>
      <a:accent5>
        <a:srgbClr val="0577B1"/>
      </a:accent5>
      <a:accent6>
        <a:srgbClr val="339898"/>
      </a:accent6>
      <a:hlink>
        <a:srgbClr val="00539B"/>
      </a:hlink>
      <a:folHlink>
        <a:srgbClr val="666666"/>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heme3" id="{4F8807A5-9D20-CA40-B22D-639EC824FF87}" vid="{0FB61829-1EC4-F14C-8657-B4A34D8BFB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C680350CE9C149837DD9E5879C280B" ma:contentTypeVersion="15" ma:contentTypeDescription="Create a new document." ma:contentTypeScope="" ma:versionID="253f81baf9dbeeb19c3962fd02be5c00">
  <xsd:schema xmlns:xsd="http://www.w3.org/2001/XMLSchema" xmlns:xs="http://www.w3.org/2001/XMLSchema" xmlns:p="http://schemas.microsoft.com/office/2006/metadata/properties" xmlns:ns2="a9d8bbac-cce3-475c-b9fe-65ecbcec7edd" xmlns:ns3="f55e9ad1-4522-4e5b-8d2e-6f450f6d945f" targetNamespace="http://schemas.microsoft.com/office/2006/metadata/properties" ma:root="true" ma:fieldsID="6fed9c7c03c97ba4c9dbb438d9c3bb9b" ns2:_="" ns3:_="">
    <xsd:import namespace="a9d8bbac-cce3-475c-b9fe-65ecbcec7edd"/>
    <xsd:import namespace="f55e9ad1-4522-4e5b-8d2e-6f450f6d945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9d8bbac-cce3-475c-b9fe-65ecbcec7ed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8c65fd77-5e27-4e0a-8152-efffb3417915"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55e9ad1-4522-4e5b-8d2e-6f450f6d945f"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18eb5337-1fcb-4779-9b12-3ebf5b838b56}" ma:internalName="TaxCatchAll" ma:showField="CatchAllData" ma:web="f55e9ad1-4522-4e5b-8d2e-6f450f6d945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f55e9ad1-4522-4e5b-8d2e-6f450f6d945f" xsi:nil="true"/>
    <lcf76f155ced4ddcb4097134ff3c332f xmlns="a9d8bbac-cce3-475c-b9fe-65ecbcec7edd">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3EE5D3C-CE31-49AE-8C2D-11E20DDCF7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9d8bbac-cce3-475c-b9fe-65ecbcec7edd"/>
    <ds:schemaRef ds:uri="f55e9ad1-4522-4e5b-8d2e-6f450f6d94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6E407A7-98C0-441F-89F5-990F1A49A711}">
  <ds:schemaRefs>
    <ds:schemaRef ds:uri="http://purl.org/dc/terms/"/>
    <ds:schemaRef ds:uri="http://schemas.microsoft.com/office/2006/documentManagement/types"/>
    <ds:schemaRef ds:uri="f55e9ad1-4522-4e5b-8d2e-6f450f6d945f"/>
    <ds:schemaRef ds:uri="http://www.w3.org/XML/1998/namespace"/>
    <ds:schemaRef ds:uri="http://purl.org/dc/elements/1.1/"/>
    <ds:schemaRef ds:uri="http://schemas.microsoft.com/office/infopath/2007/PartnerControls"/>
    <ds:schemaRef ds:uri="http://purl.org/dc/dcmitype/"/>
    <ds:schemaRef ds:uri="http://schemas.openxmlformats.org/package/2006/metadata/core-properties"/>
    <ds:schemaRef ds:uri="a9d8bbac-cce3-475c-b9fe-65ecbcec7edd"/>
    <ds:schemaRef ds:uri="http://schemas.microsoft.com/office/2006/metadata/properties"/>
  </ds:schemaRefs>
</ds:datastoreItem>
</file>

<file path=customXml/itemProps3.xml><?xml version="1.0" encoding="utf-8"?>
<ds:datastoreItem xmlns:ds="http://schemas.openxmlformats.org/officeDocument/2006/customXml" ds:itemID="{9FC5359B-EB2E-426C-B291-10EE47433AF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Theme3</Template>
  <TotalTime>807</TotalTime>
  <Words>962</Words>
  <Application>Microsoft Office PowerPoint</Application>
  <PresentationFormat>Widescreen</PresentationFormat>
  <Paragraphs>80</Paragraphs>
  <Slides>9</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9</vt:i4>
      </vt:variant>
    </vt:vector>
  </HeadingPairs>
  <TitlesOfParts>
    <vt:vector size="16" baseType="lpstr">
      <vt:lpstr>Arial</vt:lpstr>
      <vt:lpstr>Calibri</vt:lpstr>
      <vt:lpstr>Calibri Light</vt:lpstr>
      <vt:lpstr>Century Gothic</vt:lpstr>
      <vt:lpstr>Trebuchet MS</vt:lpstr>
      <vt:lpstr>DHOTG23</vt:lpstr>
      <vt:lpstr>Office Theme</vt:lpstr>
      <vt:lpstr>VTE Prophylaxis in Patients at  Risk for a Secondary VTE Event - Options?</vt:lpstr>
      <vt:lpstr>PowerPoint Presentation</vt:lpstr>
      <vt:lpstr>Disclaimer</vt:lpstr>
      <vt:lpstr>Case</vt:lpstr>
      <vt:lpstr>ACCP Guideline for Extended-Phase Therapy</vt:lpstr>
      <vt:lpstr>ACCP Evidence Table for Secondary Prevention Lower Dose Versus Standard Dose DOAC</vt:lpstr>
      <vt:lpstr>ASH Guideline for Extended-Phase Therapy</vt:lpstr>
      <vt:lpstr>ASH Evidence Table for Secondary Prevention Lower Dose Versus Standard Dose DOAC</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VTE Prophylaxis in Patients at  Risk for a Secondary VTE Event - Options?</dc:title>
  <dc:subject/>
  <dc:creator>MedEd On The Go</dc:creator>
  <cp:keywords/>
  <dc:description/>
  <cp:lastModifiedBy>Susan Diaz</cp:lastModifiedBy>
  <cp:revision>60</cp:revision>
  <dcterms:created xsi:type="dcterms:W3CDTF">2017-09-06T16:07:56Z</dcterms:created>
  <dcterms:modified xsi:type="dcterms:W3CDTF">2024-03-29T20:27:18Z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0x0101007CC680350CE9C149837DD9E5879C280B</vt:lpwstr>
  </property>
</Properties>
</file>