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4" r:id="rId5"/>
  </p:sldMasterIdLst>
  <p:notesMasterIdLst>
    <p:notesMasterId r:id="rId16"/>
  </p:notesMasterIdLst>
  <p:sldIdLst>
    <p:sldId id="268" r:id="rId6"/>
    <p:sldId id="265" r:id="rId7"/>
    <p:sldId id="256" r:id="rId8"/>
    <p:sldId id="257" r:id="rId9"/>
    <p:sldId id="280" r:id="rId10"/>
    <p:sldId id="281" r:id="rId11"/>
    <p:sldId id="282" r:id="rId12"/>
    <p:sldId id="283" r:id="rId13"/>
    <p:sldId id="284"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B0B45-9F81-374E-BA8E-533CFF06CE2A}" v="1" dt="2024-01-11T21:27:29.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1AF0A-DEF8-1A44-80F5-1868F5CD95D4}" type="datetimeFigureOut">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59454-3802-7344-8796-D50E1C4D22D5}" type="slidenum">
              <a:t>‹#›</a:t>
            </a:fld>
            <a:endParaRPr lang="en-US"/>
          </a:p>
        </p:txBody>
      </p:sp>
    </p:spTree>
    <p:extLst>
      <p:ext uri="{BB962C8B-B14F-4D97-AF65-F5344CB8AC3E}">
        <p14:creationId xmlns:p14="http://schemas.microsoft.com/office/powerpoint/2010/main" val="209493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6052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90474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66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52523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704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67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5880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880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9051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970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879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6647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lstStyle/>
          <a:p>
            <a:r>
              <a:rPr lang="en-US" dirty="0"/>
              <a:t>Challenges in Recognizing and Diagnosing Idiopathic Hypersomnia</a:t>
            </a:r>
          </a:p>
        </p:txBody>
      </p:sp>
      <p:sp>
        <p:nvSpPr>
          <p:cNvPr id="3" name="Subtitle 2"/>
          <p:cNvSpPr>
            <a:spLocks noGrp="1"/>
          </p:cNvSpPr>
          <p:nvPr>
            <p:ph type="body" idx="1"/>
          </p:nvPr>
        </p:nvSpPr>
        <p:spPr>
          <a:xfrm>
            <a:off x="609601" y="4589463"/>
            <a:ext cx="10515600" cy="1500187"/>
          </a:xfrm>
        </p:spPr>
        <p:txBody>
          <a:bodyPr>
            <a:normAutofit fontScale="92500" lnSpcReduction="10000"/>
          </a:bodyPr>
          <a:lstStyle/>
          <a:p>
            <a:r>
              <a:rPr lang="en-US" dirty="0"/>
              <a:t>Alcibiades J. Rodriguez, MD, FAASM</a:t>
            </a:r>
          </a:p>
          <a:p>
            <a:r>
              <a:rPr lang="en-US" dirty="0"/>
              <a:t>Associate Professor of Neurology</a:t>
            </a:r>
          </a:p>
          <a:p>
            <a:r>
              <a:rPr lang="en-US" dirty="0"/>
              <a:t>NYU Grossman School of Medicine</a:t>
            </a:r>
          </a:p>
          <a:p>
            <a:r>
              <a:rPr lang="en-US" dirty="0"/>
              <a:t>New York, NY</a:t>
            </a:r>
          </a:p>
        </p:txBody>
      </p:sp>
    </p:spTree>
    <p:extLst>
      <p:ext uri="{BB962C8B-B14F-4D97-AF65-F5344CB8AC3E}">
        <p14:creationId xmlns:p14="http://schemas.microsoft.com/office/powerpoint/2010/main" val="187075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2162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600" b="0" i="0">
                <a:solidFill>
                  <a:srgbClr val="F5F4F3"/>
                </a:solidFill>
                <a:effectLst/>
                <a:latin typeface="-apple-system"/>
                <a:hlinkClick r:id="rId3"/>
              </a:rPr>
              <a:t>Idiopathic Hypersomnia: Improving QoL Through Patient-Centered Care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Char char="•"/>
            </a:pPr>
            <a:r>
              <a:rPr lang="en-US" sz="1600" b="0" i="0">
                <a:solidFill>
                  <a:srgbClr val="747474"/>
                </a:solidFill>
                <a:effectLst/>
                <a:latin typeface="-apple-system"/>
              </a:rPr>
              <a:t>Improve the accuracy and timing when diagnosing patients suffering from IH</a:t>
            </a:r>
          </a:p>
          <a:p>
            <a:pPr marL="285750" indent="-285750" algn="l">
              <a:buFont typeface="Arial" panose="020B0604020202020204" pitchFamily="34" charset="0"/>
              <a:buChar char="•"/>
            </a:pPr>
            <a:r>
              <a:rPr lang="en-US" sz="1600" b="0" i="0">
                <a:solidFill>
                  <a:srgbClr val="747474"/>
                </a:solidFill>
                <a:effectLst/>
                <a:latin typeface="-apple-system"/>
              </a:rPr>
              <a:t>Educate HCPs on the cardiovascular and QoL impact experienced by patients suffering from IH</a:t>
            </a:r>
          </a:p>
          <a:p>
            <a:pPr marL="285750" indent="-285750" algn="l">
              <a:buFont typeface="Arial" panose="020B0604020202020204" pitchFamily="34" charset="0"/>
              <a:buChar char="•"/>
            </a:pPr>
            <a:r>
              <a:rPr lang="en-US" sz="1600" b="0" i="0">
                <a:solidFill>
                  <a:srgbClr val="747474"/>
                </a:solidFill>
                <a:effectLst/>
                <a:latin typeface="-apple-system"/>
              </a:rPr>
              <a:t>Develop an evidence-based, comprehensive treatment plan for the management of IH</a:t>
            </a:r>
          </a:p>
          <a:p>
            <a:pPr marL="285750" indent="-285750" algn="l">
              <a:buFont typeface="Arial" panose="020B0604020202020204" pitchFamily="34" charset="0"/>
              <a:buChar char="•"/>
            </a:pPr>
            <a:endParaRPr lang="en-US" sz="1600" b="0" i="0">
              <a:solidFill>
                <a:srgbClr val="747474"/>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9505"/>
            <a:ext cx="10744200" cy="1185577"/>
          </a:xfrm>
        </p:spPr>
        <p:txBody>
          <a:bodyPr/>
          <a:lstStyle/>
          <a:p>
            <a:r>
              <a:rPr lang="en-US" dirty="0"/>
              <a:t>Idiopathic Hypersomnia (IH) Diagnostic Criteria</a:t>
            </a:r>
          </a:p>
        </p:txBody>
      </p:sp>
      <p:sp>
        <p:nvSpPr>
          <p:cNvPr id="5" name="Content Placeholder 4"/>
          <p:cNvSpPr>
            <a:spLocks noGrp="1"/>
          </p:cNvSpPr>
          <p:nvPr>
            <p:ph idx="1"/>
          </p:nvPr>
        </p:nvSpPr>
        <p:spPr>
          <a:xfrm>
            <a:off x="609600" y="1477906"/>
            <a:ext cx="10744200" cy="4722477"/>
          </a:xfrm>
        </p:spPr>
        <p:txBody>
          <a:bodyPr/>
          <a:lstStyle/>
          <a:p>
            <a:r>
              <a:rPr lang="en-US" dirty="0"/>
              <a:t>Excessive daytime sleepiness (starts insidiously)</a:t>
            </a:r>
          </a:p>
          <a:p>
            <a:r>
              <a:rPr lang="en-US" dirty="0"/>
              <a:t>No cataplexy</a:t>
            </a:r>
          </a:p>
          <a:p>
            <a:r>
              <a:rPr lang="en-US" dirty="0"/>
              <a:t>Testing:</a:t>
            </a:r>
          </a:p>
          <a:p>
            <a:pPr lvl="1"/>
            <a:r>
              <a:rPr lang="en-US" dirty="0"/>
              <a:t>PSG with no SDB, MSLT with &lt; 8 minutes of mean sleep latency and ≤ 1 SOREMP or</a:t>
            </a:r>
          </a:p>
          <a:p>
            <a:pPr lvl="1"/>
            <a:r>
              <a:rPr lang="en-US" dirty="0"/>
              <a:t>Total 24-hour with sleep time &gt; 660 minutes</a:t>
            </a:r>
          </a:p>
          <a:p>
            <a:r>
              <a:rPr lang="en-US" dirty="0"/>
              <a:t>Insufficient sleep and other sleep disorders ruled out </a:t>
            </a:r>
          </a:p>
          <a:p>
            <a:endParaRPr lang="en-US" dirty="0"/>
          </a:p>
        </p:txBody>
      </p:sp>
      <p:sp>
        <p:nvSpPr>
          <p:cNvPr id="7" name="Footer Placeholder 6">
            <a:extLst>
              <a:ext uri="{FF2B5EF4-FFF2-40B4-BE49-F238E27FC236}">
                <a16:creationId xmlns:a16="http://schemas.microsoft.com/office/drawing/2014/main" id="{949AAAE0-097D-E956-2B57-B509D9A44B58}"/>
              </a:ext>
            </a:extLst>
          </p:cNvPr>
          <p:cNvSpPr>
            <a:spLocks noGrp="1"/>
          </p:cNvSpPr>
          <p:nvPr>
            <p:ph type="ftr" sz="quarter" idx="3"/>
          </p:nvPr>
        </p:nvSpPr>
        <p:spPr/>
        <p:txBody>
          <a:bodyPr/>
          <a:lstStyle/>
          <a:p>
            <a:r>
              <a:rPr lang="en-US"/>
              <a:t>IH, idiopathic hypersomnia; MSLT, multiple sleep latency Test; PSG, polysomnography; SDB, sleep-disordered breathing; SOREMP, sleep onset rapid eye movement period.
American Academy of Sleep Medicine. International classification of sleep disorders, 3rd ed, text revision. 2023; Pages: 200-6</a:t>
            </a:r>
          </a:p>
        </p:txBody>
      </p:sp>
    </p:spTree>
    <p:extLst>
      <p:ext uri="{BB962C8B-B14F-4D97-AF65-F5344CB8AC3E}">
        <p14:creationId xmlns:p14="http://schemas.microsoft.com/office/powerpoint/2010/main" val="185216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dirty="0"/>
              <a:t>IH Supportive Criteria and Other Symptoms</a:t>
            </a:r>
          </a:p>
        </p:txBody>
      </p:sp>
      <p:sp>
        <p:nvSpPr>
          <p:cNvPr id="2" name="Content Placeholder 1"/>
          <p:cNvSpPr>
            <a:spLocks noGrp="1"/>
          </p:cNvSpPr>
          <p:nvPr>
            <p:ph idx="1"/>
          </p:nvPr>
        </p:nvSpPr>
        <p:spPr>
          <a:xfrm>
            <a:off x="609600" y="1477906"/>
            <a:ext cx="10744200" cy="4722477"/>
          </a:xfrm>
        </p:spPr>
        <p:txBody>
          <a:bodyPr/>
          <a:lstStyle/>
          <a:p>
            <a:r>
              <a:rPr lang="en-US" dirty="0"/>
              <a:t>Severe and prolonged sleep inertia (sleep drunkenness)</a:t>
            </a:r>
          </a:p>
          <a:p>
            <a:r>
              <a:rPr lang="en-US" dirty="0"/>
              <a:t>Un-refreshing naps</a:t>
            </a:r>
          </a:p>
          <a:p>
            <a:r>
              <a:rPr lang="en-US" dirty="0"/>
              <a:t>Autonomic instability</a:t>
            </a:r>
          </a:p>
          <a:p>
            <a:pPr lvl="1"/>
            <a:r>
              <a:rPr lang="en-US" dirty="0"/>
              <a:t>Headaches, orthostatic disturbances, perception of temperature dysregulation (Raynaud's)</a:t>
            </a:r>
          </a:p>
          <a:p>
            <a:r>
              <a:rPr lang="en-US" dirty="0"/>
              <a:t>Memory, attention difficulties</a:t>
            </a:r>
          </a:p>
          <a:p>
            <a:r>
              <a:rPr lang="en-US" dirty="0"/>
              <a:t>Depressive symptoms, 15-25%</a:t>
            </a:r>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B6AB8D04-D0E3-26BF-86B2-FE7F2A9B1F36}"/>
              </a:ext>
            </a:extLst>
          </p:cNvPr>
          <p:cNvSpPr>
            <a:spLocks noGrp="1"/>
          </p:cNvSpPr>
          <p:nvPr>
            <p:ph type="ftr" sz="quarter" idx="3"/>
          </p:nvPr>
        </p:nvSpPr>
        <p:spPr/>
        <p:txBody>
          <a:bodyPr/>
          <a:lstStyle/>
          <a:p>
            <a:r>
              <a:rPr lang="en-US"/>
              <a:t>Dauvilliers Y, et al. </a:t>
            </a:r>
            <a:r>
              <a:rPr lang="en-US" i="1"/>
              <a:t>Sleep Med Rev</a:t>
            </a:r>
            <a:r>
              <a:rPr lang="en-US"/>
              <a:t>. 2022 Dec;66:101709.</a:t>
            </a:r>
          </a:p>
        </p:txBody>
      </p:sp>
    </p:spTree>
    <p:extLst>
      <p:ext uri="{BB962C8B-B14F-4D97-AF65-F5344CB8AC3E}">
        <p14:creationId xmlns:p14="http://schemas.microsoft.com/office/powerpoint/2010/main" val="174217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dirty="0"/>
              <a:t>Clinical Issues to Aid Diagnosis</a:t>
            </a:r>
          </a:p>
        </p:txBody>
      </p:sp>
      <p:sp>
        <p:nvSpPr>
          <p:cNvPr id="2" name="Content Placeholder 1"/>
          <p:cNvSpPr>
            <a:spLocks noGrp="1"/>
          </p:cNvSpPr>
          <p:nvPr>
            <p:ph idx="1"/>
          </p:nvPr>
        </p:nvSpPr>
        <p:spPr>
          <a:xfrm>
            <a:off x="609600" y="1477906"/>
            <a:ext cx="10744200" cy="4722477"/>
          </a:xfrm>
        </p:spPr>
        <p:txBody>
          <a:bodyPr/>
          <a:lstStyle/>
          <a:p>
            <a:r>
              <a:rPr lang="en-US" dirty="0"/>
              <a:t>Usually starts in adolescence (16.6-21.2 years)</a:t>
            </a:r>
          </a:p>
          <a:p>
            <a:r>
              <a:rPr lang="en-US" dirty="0"/>
              <a:t>Sleep drunkenness, prolonged difficulty waking up with repeated returns to sleep, irritability and autonomic behavior and confusion, 33-66%</a:t>
            </a:r>
          </a:p>
          <a:p>
            <a:pPr lvl="1"/>
            <a:r>
              <a:rPr lang="en-US" dirty="0"/>
              <a:t>It can last hours, extreme form of sleep inertia</a:t>
            </a:r>
          </a:p>
          <a:p>
            <a:r>
              <a:rPr lang="en-US" dirty="0"/>
              <a:t>Naps are long (&gt; 60 minutes) and unrefreshing</a:t>
            </a:r>
          </a:p>
          <a:p>
            <a:r>
              <a:rPr lang="en-US" dirty="0"/>
              <a:t>PSG with sleep efficiency &gt; 90%</a:t>
            </a:r>
          </a:p>
        </p:txBody>
      </p:sp>
      <p:sp>
        <p:nvSpPr>
          <p:cNvPr id="9" name="Footer Placeholder 8">
            <a:extLst>
              <a:ext uri="{FF2B5EF4-FFF2-40B4-BE49-F238E27FC236}">
                <a16:creationId xmlns:a16="http://schemas.microsoft.com/office/drawing/2014/main" id="{53ADE97E-79F2-B771-DFAE-52FD7C632CA6}"/>
              </a:ext>
            </a:extLst>
          </p:cNvPr>
          <p:cNvSpPr>
            <a:spLocks noGrp="1"/>
          </p:cNvSpPr>
          <p:nvPr>
            <p:ph type="ftr" sz="quarter" idx="3"/>
          </p:nvPr>
        </p:nvSpPr>
        <p:spPr/>
        <p:txBody>
          <a:bodyPr/>
          <a:lstStyle/>
          <a:p>
            <a:r>
              <a:rPr lang="en-US"/>
              <a:t>Dauvilliers Y, et al. Chapter 113: Idiopathic Hypersomnia. In: Kryger MH, Roth T, Goldstein CA, eds. Principles and Practices of Sleep Medicine, 7th ed. 2022; 048-60.</a:t>
            </a:r>
          </a:p>
        </p:txBody>
      </p:sp>
    </p:spTree>
    <p:extLst>
      <p:ext uri="{BB962C8B-B14F-4D97-AF65-F5344CB8AC3E}">
        <p14:creationId xmlns:p14="http://schemas.microsoft.com/office/powerpoint/2010/main" val="369117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dirty="0"/>
              <a:t>Challenges and Pitfalls</a:t>
            </a:r>
          </a:p>
        </p:txBody>
      </p:sp>
      <p:sp>
        <p:nvSpPr>
          <p:cNvPr id="2" name="Content Placeholder 1"/>
          <p:cNvSpPr>
            <a:spLocks noGrp="1"/>
          </p:cNvSpPr>
          <p:nvPr>
            <p:ph idx="1"/>
          </p:nvPr>
        </p:nvSpPr>
        <p:spPr>
          <a:xfrm>
            <a:off x="609600" y="1477906"/>
            <a:ext cx="10744200" cy="4722477"/>
          </a:xfrm>
        </p:spPr>
        <p:txBody>
          <a:bodyPr/>
          <a:lstStyle/>
          <a:p>
            <a:r>
              <a:rPr lang="en-US" dirty="0"/>
              <a:t>Starts in adolescence, but is rare </a:t>
            </a:r>
          </a:p>
          <a:p>
            <a:pPr lvl="1"/>
            <a:r>
              <a:rPr lang="en-US" dirty="0"/>
              <a:t>Delayed sleep phase</a:t>
            </a:r>
          </a:p>
          <a:p>
            <a:pPr lvl="1"/>
            <a:r>
              <a:rPr lang="en-US" dirty="0"/>
              <a:t>Insufficient sleep</a:t>
            </a:r>
          </a:p>
          <a:p>
            <a:pPr lvl="1"/>
            <a:r>
              <a:rPr lang="en-US" dirty="0"/>
              <a:t>Mood disorders, medications and recreational drugs</a:t>
            </a:r>
          </a:p>
          <a:p>
            <a:r>
              <a:rPr lang="en-US" dirty="0"/>
              <a:t>Reports of remission, 14-25%?</a:t>
            </a:r>
          </a:p>
          <a:p>
            <a:pPr lvl="1"/>
            <a:r>
              <a:rPr lang="en-US" dirty="0"/>
              <a:t>MSLT may not be consistent over time</a:t>
            </a:r>
          </a:p>
          <a:p>
            <a:r>
              <a:rPr lang="en-US" dirty="0"/>
              <a:t>Likely a heterogeneous condition/overlaps </a:t>
            </a:r>
          </a:p>
          <a:p>
            <a:r>
              <a:rPr lang="en-US" dirty="0"/>
              <a:t>Concomitant sleep disorder</a:t>
            </a:r>
          </a:p>
          <a:p>
            <a:r>
              <a:rPr lang="en-US" dirty="0"/>
              <a:t>No biomarker</a:t>
            </a:r>
          </a:p>
          <a:p>
            <a:endParaRPr lang="en-US" dirty="0"/>
          </a:p>
        </p:txBody>
      </p:sp>
    </p:spTree>
    <p:extLst>
      <p:ext uri="{BB962C8B-B14F-4D97-AF65-F5344CB8AC3E}">
        <p14:creationId xmlns:p14="http://schemas.microsoft.com/office/powerpoint/2010/main" val="213825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dirty="0"/>
              <a:t>Diagnosis</a:t>
            </a:r>
          </a:p>
        </p:txBody>
      </p:sp>
      <p:sp>
        <p:nvSpPr>
          <p:cNvPr id="2" name="Content Placeholder 1"/>
          <p:cNvSpPr>
            <a:spLocks noGrp="1"/>
          </p:cNvSpPr>
          <p:nvPr>
            <p:ph idx="1"/>
          </p:nvPr>
        </p:nvSpPr>
        <p:spPr>
          <a:xfrm>
            <a:off x="609600" y="1477906"/>
            <a:ext cx="10744200" cy="4722477"/>
          </a:xfrm>
        </p:spPr>
        <p:txBody>
          <a:bodyPr/>
          <a:lstStyle/>
          <a:p>
            <a:r>
              <a:rPr lang="en-US" dirty="0"/>
              <a:t>Detailed clinical history</a:t>
            </a:r>
          </a:p>
          <a:p>
            <a:r>
              <a:rPr lang="en-US" dirty="0"/>
              <a:t>Testing with appropriate clinical correlation</a:t>
            </a:r>
          </a:p>
          <a:p>
            <a:r>
              <a:rPr lang="en-US" dirty="0"/>
              <a:t>Sleep drunkenness may be a clue</a:t>
            </a:r>
          </a:p>
          <a:p>
            <a:r>
              <a:rPr lang="en-US" dirty="0"/>
              <a:t>Other sleep disorders may be present</a:t>
            </a:r>
          </a:p>
          <a:p>
            <a:r>
              <a:rPr lang="en-US" dirty="0"/>
              <a:t>Idiopathic Hypersomnia Severity Scale (IHSS) may be helpful as a measure and burden of symptoms and follow up/treatment response tool</a:t>
            </a:r>
          </a:p>
          <a:p>
            <a:endParaRPr lang="en-US" dirty="0"/>
          </a:p>
          <a:p>
            <a:endParaRPr lang="en-US" dirty="0"/>
          </a:p>
        </p:txBody>
      </p:sp>
      <p:sp>
        <p:nvSpPr>
          <p:cNvPr id="7" name="Footer Placeholder 6">
            <a:extLst>
              <a:ext uri="{FF2B5EF4-FFF2-40B4-BE49-F238E27FC236}">
                <a16:creationId xmlns:a16="http://schemas.microsoft.com/office/drawing/2014/main" id="{49D3D4EB-A879-86D7-AEDF-5A50FECA9369}"/>
              </a:ext>
            </a:extLst>
          </p:cNvPr>
          <p:cNvSpPr>
            <a:spLocks noGrp="1"/>
          </p:cNvSpPr>
          <p:nvPr>
            <p:ph type="ftr" sz="quarter" idx="3"/>
          </p:nvPr>
        </p:nvSpPr>
        <p:spPr/>
        <p:txBody>
          <a:bodyPr/>
          <a:lstStyle/>
          <a:p>
            <a:r>
              <a:rPr lang="en-US"/>
              <a:t>IHSS, idiopathic hypersomnia severity scale. 
Dauvilliers Y, et al. </a:t>
            </a:r>
            <a:r>
              <a:rPr lang="en-US" i="1"/>
              <a:t>Neurology.</a:t>
            </a:r>
            <a:r>
              <a:rPr lang="en-US"/>
              <a:t> 2019;92(15).</a:t>
            </a:r>
          </a:p>
        </p:txBody>
      </p:sp>
    </p:spTree>
    <p:extLst>
      <p:ext uri="{BB962C8B-B14F-4D97-AF65-F5344CB8AC3E}">
        <p14:creationId xmlns:p14="http://schemas.microsoft.com/office/powerpoint/2010/main" val="75811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B7F8AD-E330-3714-D5AB-D45B5A9B1528}"/>
              </a:ext>
            </a:extLst>
          </p:cNvPr>
          <p:cNvSpPr txBox="1"/>
          <p:nvPr/>
        </p:nvSpPr>
        <p:spPr bwMode="auto">
          <a:xfrm>
            <a:off x="1828800" y="5029200"/>
            <a:ext cx="7772400" cy="48699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noAutofit/>
          </a:bodyPr>
          <a:lstStyle/>
          <a:p>
            <a:endParaRPr lang="en-US" sz="1100" dirty="0">
              <a:solidFill>
                <a:schemeClr val="tx2"/>
              </a:solidFill>
              <a:effectLst>
                <a:outerShdw blurRad="38100" dist="38100" dir="2700000" algn="tl">
                  <a:srgbClr val="000000"/>
                </a:outerShdw>
              </a:effectLst>
              <a:latin typeface="+mj-lt"/>
              <a:ea typeface="ＭＳ Ｐゴシック" pitchFamily="-106" charset="-128"/>
              <a:cs typeface="+mj-cs"/>
            </a:endParaRPr>
          </a:p>
        </p:txBody>
      </p:sp>
      <p:sp>
        <p:nvSpPr>
          <p:cNvPr id="5" name="Title 4">
            <a:extLst>
              <a:ext uri="{FF2B5EF4-FFF2-40B4-BE49-F238E27FC236}">
                <a16:creationId xmlns:a16="http://schemas.microsoft.com/office/drawing/2014/main" id="{129F9E30-B228-C2FA-ABE9-66D1116F2F62}"/>
              </a:ext>
            </a:extLst>
          </p:cNvPr>
          <p:cNvSpPr>
            <a:spLocks noGrp="1"/>
          </p:cNvSpPr>
          <p:nvPr>
            <p:ph type="title"/>
          </p:nvPr>
        </p:nvSpPr>
        <p:spPr/>
        <p:txBody>
          <a:bodyPr/>
          <a:lstStyle/>
          <a:p>
            <a:r>
              <a:rPr lang="en-US" dirty="0">
                <a:solidFill>
                  <a:schemeClr val="tx2"/>
                </a:solidFill>
              </a:rPr>
              <a:t>Central Disorders of Hypersomnolence</a:t>
            </a:r>
            <a:endParaRPr lang="en-US"/>
          </a:p>
        </p:txBody>
      </p:sp>
      <p:pic>
        <p:nvPicPr>
          <p:cNvPr id="7" name="Picture Placeholder 6">
            <a:extLst>
              <a:ext uri="{FF2B5EF4-FFF2-40B4-BE49-F238E27FC236}">
                <a16:creationId xmlns:a16="http://schemas.microsoft.com/office/drawing/2014/main" id="{AD63BD9B-CE21-C24E-B370-C00DDFE399A5}"/>
              </a:ext>
            </a:extLst>
          </p:cNvPr>
          <p:cNvPicPr>
            <a:picLocks noGrp="1" noChangeAspect="1"/>
          </p:cNvPicPr>
          <p:nvPr>
            <p:ph idx="1"/>
          </p:nvPr>
        </p:nvPicPr>
        <p:blipFill>
          <a:blip r:embed="rId2"/>
          <a:stretch>
            <a:fillRect/>
          </a:stretch>
        </p:blipFill>
        <p:spPr>
          <a:xfrm>
            <a:off x="1066220" y="1380639"/>
            <a:ext cx="9308886" cy="4715847"/>
          </a:xfrm>
          <a:noFill/>
        </p:spPr>
      </p:pic>
      <p:sp>
        <p:nvSpPr>
          <p:cNvPr id="6" name="Footer Placeholder 5">
            <a:extLst>
              <a:ext uri="{FF2B5EF4-FFF2-40B4-BE49-F238E27FC236}">
                <a16:creationId xmlns:a16="http://schemas.microsoft.com/office/drawing/2014/main" id="{29039120-96C4-51A6-AA89-56B6DCC49518}"/>
              </a:ext>
            </a:extLst>
          </p:cNvPr>
          <p:cNvSpPr>
            <a:spLocks noGrp="1"/>
          </p:cNvSpPr>
          <p:nvPr>
            <p:ph type="ftr" sz="quarter" idx="3"/>
          </p:nvPr>
        </p:nvSpPr>
        <p:spPr/>
        <p:txBody>
          <a:bodyPr/>
          <a:lstStyle/>
          <a:p>
            <a:r>
              <a:rPr lang="en-US"/>
              <a:t>CSF, cerebrospinal fluid; ESS, Epworth sleepiness scale; REM, rapid eye movement. 
Dauvilliers Y, et al. </a:t>
            </a:r>
            <a:r>
              <a:rPr lang="en-US" i="1"/>
              <a:t>Sleep Med Rev</a:t>
            </a:r>
            <a:r>
              <a:rPr lang="en-US"/>
              <a:t>. 2022 Dec;66:101709.</a:t>
            </a:r>
          </a:p>
        </p:txBody>
      </p:sp>
    </p:spTree>
    <p:extLst>
      <p:ext uri="{BB962C8B-B14F-4D97-AF65-F5344CB8AC3E}">
        <p14:creationId xmlns:p14="http://schemas.microsoft.com/office/powerpoint/2010/main" val="2164023148"/>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7CF6E8-8544-458F-9D3C-9AACA17B3168}"/>
</file>

<file path=customXml/itemProps2.xml><?xml version="1.0" encoding="utf-8"?>
<ds:datastoreItem xmlns:ds="http://schemas.openxmlformats.org/officeDocument/2006/customXml" ds:itemID="{AA490EE4-47E5-4B2B-AEF6-C67E92110585}">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f55e9ad1-4522-4e5b-8d2e-6f450f6d945f"/>
    <ds:schemaRef ds:uri="a9d8bbac-cce3-475c-b9fe-65ecbcec7edd"/>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A993022-4A60-4E5A-B49D-BCE2201D82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Neurology2023</Template>
  <TotalTime>906</TotalTime>
  <Words>757</Words>
  <Application>Microsoft Macintosh PowerPoint</Application>
  <PresentationFormat>Widescreen</PresentationFormat>
  <Paragraphs>76</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-apple-system</vt:lpstr>
      <vt:lpstr>Arial</vt:lpstr>
      <vt:lpstr>Calibri</vt:lpstr>
      <vt:lpstr>Calibri Light</vt:lpstr>
      <vt:lpstr>Century Gothic</vt:lpstr>
      <vt:lpstr>Trebuchet MS</vt:lpstr>
      <vt:lpstr>Neurology2023</vt:lpstr>
      <vt:lpstr>Office Theme</vt:lpstr>
      <vt:lpstr>Challenges in Recognizing and Diagnosing Idiopathic Hypersomnia</vt:lpstr>
      <vt:lpstr>PowerPoint Presentation</vt:lpstr>
      <vt:lpstr>Disclaimer</vt:lpstr>
      <vt:lpstr>Idiopathic Hypersomnia (IH) Diagnostic Criteria</vt:lpstr>
      <vt:lpstr>IH Supportive Criteria and Other Symptoms</vt:lpstr>
      <vt:lpstr>Clinical Issues to Aid Diagnosis</vt:lpstr>
      <vt:lpstr>Challenges and Pitfalls</vt:lpstr>
      <vt:lpstr>Diagnosis</vt:lpstr>
      <vt:lpstr>Central Disorders of Hypersomnolence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Recognizing and Diagnosing Idiopathic Hypersomnia</dc:title>
  <dc:subject/>
  <dc:creator>MedEd On The Go</dc:creator>
  <cp:keywords/>
  <dc:description/>
  <cp:lastModifiedBy>Harley Kidner</cp:lastModifiedBy>
  <cp:revision>8</cp:revision>
  <cp:lastPrinted>2023-02-11T00:53:38Z</cp:lastPrinted>
  <dcterms:created xsi:type="dcterms:W3CDTF">2023-02-11T00:50:27Z</dcterms:created>
  <dcterms:modified xsi:type="dcterms:W3CDTF">2024-01-11T21:36:10Z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