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84" r:id="rId5"/>
  </p:sldMasterIdLst>
  <p:notesMasterIdLst>
    <p:notesMasterId r:id="rId18"/>
  </p:notesMasterIdLst>
  <p:sldIdLst>
    <p:sldId id="256" r:id="rId6"/>
    <p:sldId id="265" r:id="rId7"/>
    <p:sldId id="281" r:id="rId8"/>
    <p:sldId id="257" r:id="rId9"/>
    <p:sldId id="258" r:id="rId10"/>
    <p:sldId id="259" r:id="rId11"/>
    <p:sldId id="260" r:id="rId12"/>
    <p:sldId id="262" r:id="rId13"/>
    <p:sldId id="279" r:id="rId14"/>
    <p:sldId id="280" r:id="rId15"/>
    <p:sldId id="264"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B12EAF-BC4E-6B6B-0102-503011D8EEE7}" name="Emily Jebing" initials="EJ" userId="Emily Jebi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E1769E-8526-6845-8AF5-8E50D09C90BD}" v="3" dt="2024-01-11T21:33:10.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296"/>
  </p:normalViewPr>
  <p:slideViewPr>
    <p:cSldViewPr snapToGrid="0">
      <p:cViewPr varScale="1">
        <p:scale>
          <a:sx n="127" d="100"/>
          <a:sy n="127" d="100"/>
        </p:scale>
        <p:origin x="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EAAC1A-3B6C-8F42-990F-151126BABE1A}" type="datetimeFigureOut">
              <a:t>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042C9-8683-A144-ABE0-08E5FC57E39D}" type="slidenum">
              <a:t>‹#›</a:t>
            </a:fld>
            <a:endParaRPr lang="en-US"/>
          </a:p>
        </p:txBody>
      </p:sp>
    </p:spTree>
    <p:extLst>
      <p:ext uri="{BB962C8B-B14F-4D97-AF65-F5344CB8AC3E}">
        <p14:creationId xmlns:p14="http://schemas.microsoft.com/office/powerpoint/2010/main" val="211235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35713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853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28049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873884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58634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02533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175546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86242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9696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611822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77071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0321221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9.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4.svg"/><Relationship Id="rId4" Type="http://schemas.openxmlformats.org/officeDocument/2006/relationships/image" Target="../media/image10.svg"/><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17" TargetMode="External"/><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1709738"/>
            <a:ext cx="10515600" cy="2852737"/>
          </a:xfrm>
        </p:spPr>
        <p:txBody>
          <a:bodyPr/>
          <a:lstStyle/>
          <a:p>
            <a:r>
              <a:rPr lang="en-US" dirty="0"/>
              <a:t>Idiopathic Hypersomnia Insights: A Diagnostic Case Study</a:t>
            </a:r>
          </a:p>
        </p:txBody>
      </p:sp>
      <p:sp>
        <p:nvSpPr>
          <p:cNvPr id="3" name="Subtitle 2"/>
          <p:cNvSpPr>
            <a:spLocks noGrp="1"/>
          </p:cNvSpPr>
          <p:nvPr>
            <p:ph type="body" idx="1"/>
          </p:nvPr>
        </p:nvSpPr>
        <p:spPr>
          <a:xfrm>
            <a:off x="609600" y="4568915"/>
            <a:ext cx="10515600" cy="1500187"/>
          </a:xfrm>
        </p:spPr>
        <p:txBody>
          <a:bodyPr vert="horz" lIns="91440" tIns="45720" rIns="91440" bIns="45720" rtlCol="0" anchor="t">
            <a:noAutofit/>
          </a:bodyPr>
          <a:lstStyle/>
          <a:p>
            <a:r>
              <a:rPr lang="en-US" dirty="0"/>
              <a:t>Alcibiades J. Rodriguez, MD, FAASM</a:t>
            </a:r>
            <a:endParaRPr lang="en-US" dirty="0">
              <a:cs typeface="Arial"/>
            </a:endParaRPr>
          </a:p>
          <a:p>
            <a:r>
              <a:rPr lang="en-US" dirty="0"/>
              <a:t>Associate Professor of Neurology</a:t>
            </a:r>
          </a:p>
          <a:p>
            <a:r>
              <a:rPr lang="en-US" dirty="0"/>
              <a:t>NYU Grossman School of Medicine</a:t>
            </a:r>
          </a:p>
          <a:p>
            <a:r>
              <a:rPr lang="en-US" dirty="0"/>
              <a:t>New York, NY</a:t>
            </a:r>
          </a:p>
          <a:p>
            <a:endParaRPr lang="en-US" dirty="0"/>
          </a:p>
        </p:txBody>
      </p:sp>
    </p:spTree>
    <p:extLst>
      <p:ext uri="{BB962C8B-B14F-4D97-AF65-F5344CB8AC3E}">
        <p14:creationId xmlns:p14="http://schemas.microsoft.com/office/powerpoint/2010/main" val="1395181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43D1F5F-193B-1F26-AD0F-E8D97A498000}"/>
              </a:ext>
            </a:extLst>
          </p:cNvPr>
          <p:cNvSpPr>
            <a:spLocks noGrp="1"/>
          </p:cNvSpPr>
          <p:nvPr>
            <p:ph type="title"/>
          </p:nvPr>
        </p:nvSpPr>
        <p:spPr/>
        <p:txBody>
          <a:bodyPr wrap="square" anchor="t">
            <a:normAutofit/>
          </a:bodyPr>
          <a:lstStyle/>
          <a:p>
            <a:r>
              <a:rPr lang="en-US" dirty="0"/>
              <a:t>Differential Diagnosis of EDS</a:t>
            </a:r>
          </a:p>
        </p:txBody>
      </p:sp>
      <p:sp>
        <p:nvSpPr>
          <p:cNvPr id="18" name="Content Placeholder 1">
            <a:extLst>
              <a:ext uri="{FF2B5EF4-FFF2-40B4-BE49-F238E27FC236}">
                <a16:creationId xmlns:a16="http://schemas.microsoft.com/office/drawing/2014/main" id="{6FDBDE0E-C2CD-1D24-FD7F-F495CE7F9604}"/>
              </a:ext>
            </a:extLst>
          </p:cNvPr>
          <p:cNvSpPr>
            <a:spLocks noGrp="1"/>
          </p:cNvSpPr>
          <p:nvPr>
            <p:ph sz="half" idx="1"/>
          </p:nvPr>
        </p:nvSpPr>
        <p:spPr/>
        <p:txBody>
          <a:bodyPr/>
          <a:lstStyle/>
          <a:p>
            <a:r>
              <a:rPr lang="en-US" dirty="0"/>
              <a:t>Insufficient sleep</a:t>
            </a:r>
          </a:p>
          <a:p>
            <a:r>
              <a:rPr lang="en-US" dirty="0"/>
              <a:t>Sleep-disordered breathing</a:t>
            </a:r>
          </a:p>
          <a:p>
            <a:r>
              <a:rPr lang="en-US" dirty="0"/>
              <a:t>Narcolepsy</a:t>
            </a:r>
          </a:p>
          <a:p>
            <a:r>
              <a:rPr lang="en-US" dirty="0"/>
              <a:t>Idiopathic hypersomnia</a:t>
            </a:r>
          </a:p>
          <a:p>
            <a:r>
              <a:rPr lang="en-US" dirty="0"/>
              <a:t>Other CNS </a:t>
            </a:r>
            <a:r>
              <a:rPr lang="en-US" dirty="0" err="1"/>
              <a:t>hypersomnias</a:t>
            </a:r>
            <a:endParaRPr lang="en-US" dirty="0"/>
          </a:p>
        </p:txBody>
      </p:sp>
      <p:sp>
        <p:nvSpPr>
          <p:cNvPr id="13" name="Content Placeholder 12">
            <a:extLst>
              <a:ext uri="{FF2B5EF4-FFF2-40B4-BE49-F238E27FC236}">
                <a16:creationId xmlns:a16="http://schemas.microsoft.com/office/drawing/2014/main" id="{E17FC0C0-CF60-EE26-99BC-5AB0700CEDAC}"/>
              </a:ext>
            </a:extLst>
          </p:cNvPr>
          <p:cNvSpPr>
            <a:spLocks noGrp="1"/>
          </p:cNvSpPr>
          <p:nvPr>
            <p:ph sz="half" idx="2"/>
          </p:nvPr>
        </p:nvSpPr>
        <p:spPr/>
        <p:txBody>
          <a:bodyPr/>
          <a:lstStyle/>
          <a:p>
            <a:r>
              <a:rPr lang="en-US"/>
              <a:t>Brain insult</a:t>
            </a:r>
          </a:p>
          <a:p>
            <a:r>
              <a:rPr lang="en-US"/>
              <a:t>Medications</a:t>
            </a:r>
          </a:p>
          <a:p>
            <a:r>
              <a:rPr lang="en-US"/>
              <a:t>Circadian-rhythm disorders</a:t>
            </a:r>
          </a:p>
          <a:p>
            <a:r>
              <a:rPr lang="en-US"/>
              <a:t>Medical condition</a:t>
            </a:r>
          </a:p>
          <a:p>
            <a:r>
              <a:rPr lang="en-US"/>
              <a:t>Depression?</a:t>
            </a:r>
          </a:p>
        </p:txBody>
      </p:sp>
      <p:sp>
        <p:nvSpPr>
          <p:cNvPr id="14" name="Footer Placeholder 13">
            <a:extLst>
              <a:ext uri="{FF2B5EF4-FFF2-40B4-BE49-F238E27FC236}">
                <a16:creationId xmlns:a16="http://schemas.microsoft.com/office/drawing/2014/main" id="{9C11AA31-F099-9F87-329E-0E403B34E20C}"/>
              </a:ext>
            </a:extLst>
          </p:cNvPr>
          <p:cNvSpPr>
            <a:spLocks noGrp="1"/>
          </p:cNvSpPr>
          <p:nvPr>
            <p:ph type="ftr" sz="quarter" idx="3"/>
          </p:nvPr>
        </p:nvSpPr>
        <p:spPr/>
        <p:txBody>
          <a:bodyPr/>
          <a:lstStyle/>
          <a:p>
            <a:r>
              <a:rPr lang="en-US"/>
              <a:t>EDS, excessive daytime sleepiness.</a:t>
            </a:r>
          </a:p>
        </p:txBody>
      </p:sp>
    </p:spTree>
    <p:extLst>
      <p:ext uri="{BB962C8B-B14F-4D97-AF65-F5344CB8AC3E}">
        <p14:creationId xmlns:p14="http://schemas.microsoft.com/office/powerpoint/2010/main" val="162787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Tips for Diagnosis of IH</a:t>
            </a:r>
          </a:p>
        </p:txBody>
      </p:sp>
      <p:sp>
        <p:nvSpPr>
          <p:cNvPr id="2" name="Content Placeholder 1"/>
          <p:cNvSpPr>
            <a:spLocks noGrp="1"/>
          </p:cNvSpPr>
          <p:nvPr>
            <p:ph idx="1"/>
          </p:nvPr>
        </p:nvSpPr>
        <p:spPr>
          <a:xfrm>
            <a:off x="609600" y="1477906"/>
            <a:ext cx="10744200" cy="4722477"/>
          </a:xfrm>
        </p:spPr>
        <p:txBody>
          <a:bodyPr/>
          <a:lstStyle/>
          <a:p>
            <a:r>
              <a:rPr lang="en-US" dirty="0"/>
              <a:t>EDS with no cataplexy</a:t>
            </a:r>
          </a:p>
          <a:p>
            <a:r>
              <a:rPr lang="en-US" dirty="0"/>
              <a:t>Sleep drunkenness</a:t>
            </a:r>
          </a:p>
          <a:p>
            <a:r>
              <a:rPr lang="en-US" dirty="0"/>
              <a:t>Headaches and autonomic features</a:t>
            </a:r>
          </a:p>
          <a:p>
            <a:pPr lvl="1"/>
            <a:r>
              <a:rPr lang="en-US" dirty="0"/>
              <a:t>Tension-type or migraines, syncope</a:t>
            </a:r>
          </a:p>
          <a:p>
            <a:r>
              <a:rPr lang="en-US" dirty="0"/>
              <a:t>Long unrefreshing sleep and no restorative naps</a:t>
            </a:r>
          </a:p>
          <a:p>
            <a:r>
              <a:rPr lang="en-US" dirty="0"/>
              <a:t>No other sleep disorder that can explain the features</a:t>
            </a:r>
          </a:p>
          <a:p>
            <a:r>
              <a:rPr lang="en-US" dirty="0"/>
              <a:t>Repeat testing if suspicion is high </a:t>
            </a:r>
          </a:p>
        </p:txBody>
      </p:sp>
      <p:sp>
        <p:nvSpPr>
          <p:cNvPr id="9" name="Footer Placeholder 8">
            <a:extLst>
              <a:ext uri="{FF2B5EF4-FFF2-40B4-BE49-F238E27FC236}">
                <a16:creationId xmlns:a16="http://schemas.microsoft.com/office/drawing/2014/main" id="{53320362-2AAA-E58A-E207-BCF42A10183A}"/>
              </a:ext>
            </a:extLst>
          </p:cNvPr>
          <p:cNvSpPr>
            <a:spLocks noGrp="1"/>
          </p:cNvSpPr>
          <p:nvPr>
            <p:ph type="ftr" sz="quarter" idx="3"/>
          </p:nvPr>
        </p:nvSpPr>
        <p:spPr/>
        <p:txBody>
          <a:bodyPr/>
          <a:lstStyle/>
          <a:p>
            <a:r>
              <a:rPr lang="en-US"/>
              <a:t>Dauvilliers Y, et al. </a:t>
            </a:r>
            <a:r>
              <a:rPr lang="en-US" i="1"/>
              <a:t>Sleep Med Rev</a:t>
            </a:r>
            <a:r>
              <a:rPr lang="en-US"/>
              <a:t>. 2022;66:101709.</a:t>
            </a:r>
          </a:p>
        </p:txBody>
      </p:sp>
    </p:spTree>
    <p:extLst>
      <p:ext uri="{BB962C8B-B14F-4D97-AF65-F5344CB8AC3E}">
        <p14:creationId xmlns:p14="http://schemas.microsoft.com/office/powerpoint/2010/main" val="420705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2162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600" b="0" i="0" u="none" strike="noStrike" kern="1200" cap="none" spc="0" normalizeH="0" baseline="0" noProof="0">
                <a:ln>
                  <a:noFill/>
                </a:ln>
                <a:solidFill>
                  <a:srgbClr val="F5F4F3"/>
                </a:solidFill>
                <a:effectLst/>
                <a:uLnTx/>
                <a:uFillTx/>
                <a:latin typeface="-apple-system"/>
                <a:ea typeface="+mn-ea"/>
                <a:cs typeface="+mn-cs"/>
                <a:hlinkClick r:id="rId3"/>
              </a:rPr>
              <a:t>Idiopathic Hypersomnia: Improving QoL Through Patient-Centered Care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Improve the accuracy and timing when diagnosing patients suffering from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Educate HCPs on the cardiovascular and QoL impact experienced by patients suffering from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pple-system"/>
                <a:ea typeface="+mn-ea"/>
                <a:cs typeface="+mn-cs"/>
              </a:rPr>
              <a:t>Develop an evidence-based, comprehensive treatment plan for the management of IH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a:ln>
                <a:noFill/>
              </a:ln>
              <a:solidFill>
                <a:srgbClr val="747474"/>
              </a:solidFill>
              <a:effectLst/>
              <a:uLnTx/>
              <a:uFillTx/>
              <a:latin typeface="-apple-syste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Case Study</a:t>
            </a:r>
          </a:p>
        </p:txBody>
      </p:sp>
      <p:sp>
        <p:nvSpPr>
          <p:cNvPr id="2" name="Content Placeholder 1"/>
          <p:cNvSpPr>
            <a:spLocks noGrp="1"/>
          </p:cNvSpPr>
          <p:nvPr>
            <p:ph idx="1"/>
          </p:nvPr>
        </p:nvSpPr>
        <p:spPr>
          <a:xfrm>
            <a:off x="609600" y="1477906"/>
            <a:ext cx="10744200" cy="4722477"/>
          </a:xfrm>
        </p:spPr>
        <p:txBody>
          <a:bodyPr/>
          <a:lstStyle/>
          <a:p>
            <a:r>
              <a:rPr lang="en-US" dirty="0"/>
              <a:t>A 26-year-old woman presents with excessive daytime sleepiness for more than 10 years </a:t>
            </a:r>
          </a:p>
          <a:p>
            <a:r>
              <a:rPr lang="en-US" dirty="0"/>
              <a:t>She struggles to get out of bed with multiple alarms and may be late at work sometimes, despite sleeping 9-10 hours. She can sleep 12-16 hours on weekends yet does not feel rested</a:t>
            </a:r>
          </a:p>
          <a:p>
            <a:r>
              <a:rPr lang="en-US" dirty="0"/>
              <a:t>She feels slow and “groggy” for up to 40 minutes after waking up and naps are unrefreshing</a:t>
            </a:r>
          </a:p>
        </p:txBody>
      </p:sp>
    </p:spTree>
    <p:extLst>
      <p:ext uri="{BB962C8B-B14F-4D97-AF65-F5344CB8AC3E}">
        <p14:creationId xmlns:p14="http://schemas.microsoft.com/office/powerpoint/2010/main" val="247605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Case Study</a:t>
            </a:r>
          </a:p>
        </p:txBody>
      </p:sp>
      <p:sp>
        <p:nvSpPr>
          <p:cNvPr id="2" name="Content Placeholder 1"/>
          <p:cNvSpPr>
            <a:spLocks noGrp="1"/>
          </p:cNvSpPr>
          <p:nvPr>
            <p:ph idx="1"/>
          </p:nvPr>
        </p:nvSpPr>
        <p:spPr>
          <a:xfrm>
            <a:off x="609600" y="1477906"/>
            <a:ext cx="10744200" cy="4722477"/>
          </a:xfrm>
        </p:spPr>
        <p:txBody>
          <a:bodyPr/>
          <a:lstStyle/>
          <a:p>
            <a:r>
              <a:rPr lang="en-US" dirty="0"/>
              <a:t>She also has a history of headaches and had syncope a couple of times upon standing</a:t>
            </a:r>
          </a:p>
          <a:p>
            <a:r>
              <a:rPr lang="en-US" dirty="0"/>
              <a:t>Currently takes no medications</a:t>
            </a:r>
          </a:p>
          <a:p>
            <a:r>
              <a:rPr lang="en-US" dirty="0"/>
              <a:t>She was thought to be depressed in the past, but refused to take medications</a:t>
            </a:r>
          </a:p>
          <a:p>
            <a:r>
              <a:rPr lang="en-US" dirty="0"/>
              <a:t>A home sleep test done two years prior was normal</a:t>
            </a:r>
          </a:p>
          <a:p>
            <a:endParaRPr lang="en-US" dirty="0"/>
          </a:p>
        </p:txBody>
      </p:sp>
    </p:spTree>
    <p:extLst>
      <p:ext uri="{BB962C8B-B14F-4D97-AF65-F5344CB8AC3E}">
        <p14:creationId xmlns:p14="http://schemas.microsoft.com/office/powerpoint/2010/main" val="92246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Case Study</a:t>
            </a:r>
          </a:p>
        </p:txBody>
      </p:sp>
      <p:sp>
        <p:nvSpPr>
          <p:cNvPr id="2" name="Content Placeholder 1"/>
          <p:cNvSpPr>
            <a:spLocks noGrp="1"/>
          </p:cNvSpPr>
          <p:nvPr>
            <p:ph idx="1"/>
          </p:nvPr>
        </p:nvSpPr>
        <p:spPr>
          <a:xfrm>
            <a:off x="609600" y="1477906"/>
            <a:ext cx="10744200" cy="4722477"/>
          </a:xfrm>
        </p:spPr>
        <p:txBody>
          <a:bodyPr/>
          <a:lstStyle/>
          <a:p>
            <a:r>
              <a:rPr lang="en-US" dirty="0"/>
              <a:t>Reports no snoring or restless sleep</a:t>
            </a:r>
          </a:p>
          <a:p>
            <a:r>
              <a:rPr lang="en-US" dirty="0"/>
              <a:t>Physical examination is normal with a BMI of 23</a:t>
            </a:r>
          </a:p>
          <a:p>
            <a:r>
              <a:rPr lang="en-US" dirty="0"/>
              <a:t>Her Epworth Sleepiness Scale is 16</a:t>
            </a:r>
          </a:p>
          <a:p>
            <a:r>
              <a:rPr lang="en-US" dirty="0"/>
              <a:t>There is no history of cataplexy </a:t>
            </a:r>
          </a:p>
          <a:p>
            <a:r>
              <a:rPr lang="en-US" dirty="0"/>
              <a:t>No other past medical history, such as head trauma or CNS infections</a:t>
            </a:r>
          </a:p>
          <a:p>
            <a:endParaRPr lang="en-US" dirty="0"/>
          </a:p>
          <a:p>
            <a:endParaRPr lang="en-US" dirty="0"/>
          </a:p>
        </p:txBody>
      </p:sp>
      <p:sp>
        <p:nvSpPr>
          <p:cNvPr id="13" name="Footer Placeholder 12">
            <a:extLst>
              <a:ext uri="{FF2B5EF4-FFF2-40B4-BE49-F238E27FC236}">
                <a16:creationId xmlns:a16="http://schemas.microsoft.com/office/drawing/2014/main" id="{F04D22F7-6276-636C-FB99-707E26FA9B11}"/>
              </a:ext>
            </a:extLst>
          </p:cNvPr>
          <p:cNvSpPr>
            <a:spLocks noGrp="1"/>
          </p:cNvSpPr>
          <p:nvPr>
            <p:ph type="ftr" sz="quarter" idx="3"/>
          </p:nvPr>
        </p:nvSpPr>
        <p:spPr/>
        <p:txBody>
          <a:bodyPr/>
          <a:lstStyle/>
          <a:p>
            <a:r>
              <a:rPr lang="en-US"/>
              <a:t>BMI, body mass index; CNS, central nervous system.</a:t>
            </a:r>
          </a:p>
        </p:txBody>
      </p:sp>
    </p:spTree>
    <p:extLst>
      <p:ext uri="{BB962C8B-B14F-4D97-AF65-F5344CB8AC3E}">
        <p14:creationId xmlns:p14="http://schemas.microsoft.com/office/powerpoint/2010/main" val="283291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Clinical Tests</a:t>
            </a:r>
          </a:p>
        </p:txBody>
      </p:sp>
      <p:sp>
        <p:nvSpPr>
          <p:cNvPr id="2" name="Content Placeholder 1"/>
          <p:cNvSpPr>
            <a:spLocks noGrp="1"/>
          </p:cNvSpPr>
          <p:nvPr>
            <p:ph idx="1"/>
          </p:nvPr>
        </p:nvSpPr>
        <p:spPr>
          <a:xfrm>
            <a:off x="609600" y="1477906"/>
            <a:ext cx="10744200" cy="4722477"/>
          </a:xfrm>
        </p:spPr>
        <p:txBody>
          <a:bodyPr/>
          <a:lstStyle/>
          <a:p>
            <a:r>
              <a:rPr lang="en-US" dirty="0"/>
              <a:t>Actigraph during two weeks off work before in-lab testing showed an estimate daily sleep time of 11-14 hours</a:t>
            </a:r>
          </a:p>
          <a:p>
            <a:r>
              <a:rPr lang="en-US" dirty="0"/>
              <a:t>PSG showed a total sleep time of 510 minutes with no SDB or PLMS </a:t>
            </a:r>
          </a:p>
          <a:p>
            <a:pPr lvl="1"/>
            <a:r>
              <a:rPr lang="en-US" dirty="0"/>
              <a:t>Sleep efficiency of 98%, 25% of SWS, No SOREMP</a:t>
            </a:r>
          </a:p>
          <a:p>
            <a:r>
              <a:rPr lang="en-US" dirty="0"/>
              <a:t>MSLT showed a mean sleep latency of 6.5 min and no SOREMPs</a:t>
            </a:r>
          </a:p>
          <a:p>
            <a:endParaRPr lang="en-US" dirty="0"/>
          </a:p>
        </p:txBody>
      </p:sp>
      <p:sp>
        <p:nvSpPr>
          <p:cNvPr id="9" name="Footer Placeholder 8">
            <a:extLst>
              <a:ext uri="{FF2B5EF4-FFF2-40B4-BE49-F238E27FC236}">
                <a16:creationId xmlns:a16="http://schemas.microsoft.com/office/drawing/2014/main" id="{73C6C0A0-9C4B-3266-3832-6EC7D2B60274}"/>
              </a:ext>
            </a:extLst>
          </p:cNvPr>
          <p:cNvSpPr>
            <a:spLocks noGrp="1"/>
          </p:cNvSpPr>
          <p:nvPr>
            <p:ph type="ftr" sz="quarter" idx="3"/>
          </p:nvPr>
        </p:nvSpPr>
        <p:spPr/>
        <p:txBody>
          <a:bodyPr/>
          <a:lstStyle/>
          <a:p>
            <a:r>
              <a:rPr lang="en-US"/>
              <a:t>MSLT, multiple sleep latency test; PLMS, periodic limb movements of sleep; PSG, polysomnography; SDB, sleep-disordered breathing; SOREMP, sleep onset rapid eye movement period.</a:t>
            </a:r>
          </a:p>
        </p:txBody>
      </p:sp>
    </p:spTree>
    <p:extLst>
      <p:ext uri="{BB962C8B-B14F-4D97-AF65-F5344CB8AC3E}">
        <p14:creationId xmlns:p14="http://schemas.microsoft.com/office/powerpoint/2010/main" val="239520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99505"/>
            <a:ext cx="10744200" cy="1185577"/>
          </a:xfrm>
        </p:spPr>
        <p:txBody>
          <a:bodyPr/>
          <a:lstStyle/>
          <a:p>
            <a:r>
              <a:rPr lang="en-US" dirty="0"/>
              <a:t>Idiopathic Hypersomnia (IH) Diagnostic Criteria</a:t>
            </a:r>
          </a:p>
        </p:txBody>
      </p:sp>
      <p:sp>
        <p:nvSpPr>
          <p:cNvPr id="5" name="Content Placeholder 4"/>
          <p:cNvSpPr>
            <a:spLocks noGrp="1"/>
          </p:cNvSpPr>
          <p:nvPr>
            <p:ph idx="1"/>
          </p:nvPr>
        </p:nvSpPr>
        <p:spPr>
          <a:xfrm>
            <a:off x="609600" y="1477906"/>
            <a:ext cx="10744200" cy="4722477"/>
          </a:xfrm>
        </p:spPr>
        <p:txBody>
          <a:bodyPr/>
          <a:lstStyle/>
          <a:p>
            <a:r>
              <a:rPr lang="en-US" dirty="0"/>
              <a:t>Excessive daytime sleepiness </a:t>
            </a:r>
          </a:p>
          <a:p>
            <a:r>
              <a:rPr lang="en-US" dirty="0"/>
              <a:t>No cataplexy</a:t>
            </a:r>
          </a:p>
          <a:p>
            <a:r>
              <a:rPr lang="en-US" dirty="0"/>
              <a:t>Testing:</a:t>
            </a:r>
          </a:p>
          <a:p>
            <a:pPr lvl="1"/>
            <a:r>
              <a:rPr lang="en-US" dirty="0"/>
              <a:t>PSG with no SDB, MSLT with &lt; 8 minutes of mean sleep latency and ≤ 1 SOREMP or</a:t>
            </a:r>
          </a:p>
          <a:p>
            <a:pPr lvl="1"/>
            <a:r>
              <a:rPr lang="en-US" dirty="0"/>
              <a:t>Total 24-hour sleep time &gt; 660 minutes</a:t>
            </a:r>
          </a:p>
          <a:p>
            <a:r>
              <a:rPr lang="en-US" dirty="0"/>
              <a:t>Insufficient sleep and other sleep disorders ruled out</a:t>
            </a:r>
          </a:p>
          <a:p>
            <a:endParaRPr lang="en-US" dirty="0"/>
          </a:p>
          <a:p>
            <a:endParaRPr lang="en-US" dirty="0"/>
          </a:p>
        </p:txBody>
      </p:sp>
      <p:sp>
        <p:nvSpPr>
          <p:cNvPr id="13" name="Footer Placeholder 12">
            <a:extLst>
              <a:ext uri="{FF2B5EF4-FFF2-40B4-BE49-F238E27FC236}">
                <a16:creationId xmlns:a16="http://schemas.microsoft.com/office/drawing/2014/main" id="{409C7C75-14E0-9621-9041-5911AC451E73}"/>
              </a:ext>
            </a:extLst>
          </p:cNvPr>
          <p:cNvSpPr>
            <a:spLocks noGrp="1"/>
          </p:cNvSpPr>
          <p:nvPr>
            <p:ph type="ftr" sz="quarter" idx="3"/>
          </p:nvPr>
        </p:nvSpPr>
        <p:spPr/>
        <p:txBody>
          <a:bodyPr/>
          <a:lstStyle/>
          <a:p>
            <a:r>
              <a:rPr lang="en-US"/>
              <a:t>IH, idiopathic hypersomnia.
American Academy of Sleep Medicine. International classification of sleep disorders, 3rd ed, text revision. 2023;200-6</a:t>
            </a:r>
          </a:p>
        </p:txBody>
      </p:sp>
    </p:spTree>
    <p:extLst>
      <p:ext uri="{BB962C8B-B14F-4D97-AF65-F5344CB8AC3E}">
        <p14:creationId xmlns:p14="http://schemas.microsoft.com/office/powerpoint/2010/main" val="245898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lstStyle/>
          <a:p>
            <a:r>
              <a:rPr lang="en-US" dirty="0"/>
              <a:t>IH Supportive Criteria and Other Symptoms</a:t>
            </a:r>
          </a:p>
        </p:txBody>
      </p:sp>
      <p:sp>
        <p:nvSpPr>
          <p:cNvPr id="2" name="Content Placeholder 1"/>
          <p:cNvSpPr>
            <a:spLocks noGrp="1"/>
          </p:cNvSpPr>
          <p:nvPr>
            <p:ph idx="1"/>
          </p:nvPr>
        </p:nvSpPr>
        <p:spPr>
          <a:xfrm>
            <a:off x="609600" y="1477906"/>
            <a:ext cx="10744200" cy="4722477"/>
          </a:xfrm>
        </p:spPr>
        <p:txBody>
          <a:bodyPr/>
          <a:lstStyle/>
          <a:p>
            <a:r>
              <a:rPr lang="en-US" dirty="0"/>
              <a:t>Severe and prolonged sleep inertia (sleep drunkenness)</a:t>
            </a:r>
          </a:p>
          <a:p>
            <a:r>
              <a:rPr lang="en-US" dirty="0"/>
              <a:t>Unrefreshing naps</a:t>
            </a:r>
          </a:p>
          <a:p>
            <a:r>
              <a:rPr lang="en-US" dirty="0"/>
              <a:t>Autonomic instability</a:t>
            </a:r>
          </a:p>
          <a:p>
            <a:pPr lvl="1"/>
            <a:r>
              <a:rPr lang="en-US" dirty="0"/>
              <a:t>Headaches, orthostatic disturbances, perception of temperature dysregulation (Raynaud's)</a:t>
            </a:r>
          </a:p>
          <a:p>
            <a:r>
              <a:rPr lang="en-US" dirty="0"/>
              <a:t>Memory, attention difficulties</a:t>
            </a:r>
          </a:p>
          <a:p>
            <a:r>
              <a:rPr lang="en-US" dirty="0"/>
              <a:t>Depressive symptoms  </a:t>
            </a:r>
          </a:p>
          <a:p>
            <a:r>
              <a:rPr lang="en-US" dirty="0"/>
              <a:t>PSG with sleep efficiency &gt; 90%        </a:t>
            </a:r>
            <a:endParaRPr lang="es-419" dirty="0"/>
          </a:p>
          <a:p>
            <a:endParaRPr lang="en-US" dirty="0"/>
          </a:p>
        </p:txBody>
      </p:sp>
      <p:sp>
        <p:nvSpPr>
          <p:cNvPr id="13" name="Footer Placeholder 12">
            <a:extLst>
              <a:ext uri="{FF2B5EF4-FFF2-40B4-BE49-F238E27FC236}">
                <a16:creationId xmlns:a16="http://schemas.microsoft.com/office/drawing/2014/main" id="{DA248CCD-CB80-A900-B667-A893BC7CA807}"/>
              </a:ext>
            </a:extLst>
          </p:cNvPr>
          <p:cNvSpPr>
            <a:spLocks noGrp="1"/>
          </p:cNvSpPr>
          <p:nvPr>
            <p:ph type="ftr" sz="quarter" idx="3"/>
          </p:nvPr>
        </p:nvSpPr>
        <p:spPr/>
        <p:txBody>
          <a:bodyPr/>
          <a:lstStyle/>
          <a:p>
            <a:r>
              <a:rPr lang="en-US"/>
              <a:t>Dauvilliers Y, et al. Chapter 113: Idiopathic Hypersomnia. In: Kryger MH, Roth T, Goldstein CA, eds. Principles and Practices of Sleep Medicine, 7th ed. 2022.Pages: 1048-60.</a:t>
            </a:r>
          </a:p>
        </p:txBody>
      </p:sp>
    </p:spTree>
    <p:extLst>
      <p:ext uri="{BB962C8B-B14F-4D97-AF65-F5344CB8AC3E}">
        <p14:creationId xmlns:p14="http://schemas.microsoft.com/office/powerpoint/2010/main" val="4169208665"/>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24DB7A-0CF1-42BE-AE78-44ADAD93E154}"/>
</file>

<file path=customXml/itemProps2.xml><?xml version="1.0" encoding="utf-8"?>
<ds:datastoreItem xmlns:ds="http://schemas.openxmlformats.org/officeDocument/2006/customXml" ds:itemID="{F33BA55F-3370-4A6E-B500-E31009E97116}">
  <ds:schemaRefs>
    <ds:schemaRef ds:uri="http://schemas.microsoft.com/office/infopath/2007/PartnerControls"/>
    <ds:schemaRef ds:uri="f55e9ad1-4522-4e5b-8d2e-6f450f6d945f"/>
    <ds:schemaRef ds:uri="http://purl.org/dc/terms/"/>
    <ds:schemaRef ds:uri="http://purl.org/dc/elements/1.1/"/>
    <ds:schemaRef ds:uri="http://schemas.openxmlformats.org/package/2006/metadata/core-properties"/>
    <ds:schemaRef ds:uri="http://purl.org/dc/dcmitype/"/>
    <ds:schemaRef ds:uri="http://www.w3.org/XML/1998/namespace"/>
    <ds:schemaRef ds:uri="a9d8bbac-cce3-475c-b9fe-65ecbcec7edd"/>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C7C39EBC-9E71-4A38-86E1-DECE4E32BB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Neurology2023</Template>
  <TotalTime>783</TotalTime>
  <Words>852</Words>
  <Application>Microsoft Macintosh PowerPoint</Application>
  <PresentationFormat>Widescreen</PresentationFormat>
  <Paragraphs>93</Paragraphs>
  <Slides>12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-apple-system</vt:lpstr>
      <vt:lpstr>Arial</vt:lpstr>
      <vt:lpstr>Calibri</vt:lpstr>
      <vt:lpstr>Calibri Light</vt:lpstr>
      <vt:lpstr>Century Gothic</vt:lpstr>
      <vt:lpstr>Trebuchet MS</vt:lpstr>
      <vt:lpstr>Neurology2023</vt:lpstr>
      <vt:lpstr>Office Theme</vt:lpstr>
      <vt:lpstr>Idiopathic Hypersomnia Insights: A Diagnostic Case Study</vt:lpstr>
      <vt:lpstr>PowerPoint Presentation</vt:lpstr>
      <vt:lpstr>Disclaimer</vt:lpstr>
      <vt:lpstr>Case Study</vt:lpstr>
      <vt:lpstr>Case Study</vt:lpstr>
      <vt:lpstr>Case Study</vt:lpstr>
      <vt:lpstr>Clinical Tests</vt:lpstr>
      <vt:lpstr>Idiopathic Hypersomnia (IH) Diagnostic Criteria</vt:lpstr>
      <vt:lpstr>IH Supportive Criteria and Other Symptoms</vt:lpstr>
      <vt:lpstr>Differential Diagnosis of EDS</vt:lpstr>
      <vt:lpstr>Tips for Diagnosis of IH</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Idiopathic Hypersomnia Insights: A Diagnostic Case Study</dc:title>
  <dc:subject/>
  <dc:creator>MedEd On The Go</dc:creator>
  <cp:keywords/>
  <dc:description/>
  <cp:lastModifiedBy>Harley Kidner</cp:lastModifiedBy>
  <cp:revision>9</cp:revision>
  <cp:lastPrinted>2023-02-11T00:53:38Z</cp:lastPrinted>
  <dcterms:created xsi:type="dcterms:W3CDTF">2023-02-11T00:50:27Z</dcterms:created>
  <dcterms:modified xsi:type="dcterms:W3CDTF">2024-01-11T21:37:45Z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