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4"/>
    <p:sldMasterId id="2147483684" r:id="rId5"/>
  </p:sldMasterIdLst>
  <p:notesMasterIdLst>
    <p:notesMasterId r:id="rId18"/>
  </p:notesMasterIdLst>
  <p:sldIdLst>
    <p:sldId id="256" r:id="rId6"/>
    <p:sldId id="265" r:id="rId7"/>
    <p:sldId id="281" r:id="rId8"/>
    <p:sldId id="257" r:id="rId9"/>
    <p:sldId id="258" r:id="rId10"/>
    <p:sldId id="259" r:id="rId11"/>
    <p:sldId id="260" r:id="rId12"/>
    <p:sldId id="262" r:id="rId13"/>
    <p:sldId id="279" r:id="rId14"/>
    <p:sldId id="280" r:id="rId15"/>
    <p:sldId id="264" r:id="rId16"/>
    <p:sldId id="282"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EB12EAF-BC4E-6B6B-0102-503011D8EEE7}" name="Emily Jebing" initials="EJ" userId="Emily Jebing" providerId="None"/>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FE1769E-8526-6845-8AF5-8E50D09C90BD}" v="3" dt="2024-01-11T21:33:10.87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6296"/>
  </p:normalViewPr>
  <p:slideViewPr>
    <p:cSldViewPr snapToGrid="0">
      <p:cViewPr varScale="1">
        <p:scale>
          <a:sx n="127" d="100"/>
          <a:sy n="127" d="100"/>
        </p:scale>
        <p:origin x="440"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microsoft.com/office/2018/10/relationships/authors" Target="author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microsoft.com/office/2015/10/relationships/revisionInfo" Target="revisionInfo.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6EAAC1A-3B6C-8F42-990F-151126BABE1A}" type="datetimeFigureOut">
              <a:t>1/11/24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29042C9-8683-A144-ABE0-08E5FC57E39D}" type="slidenum">
              <a:t>‹#›</a:t>
            </a:fld>
            <a:endParaRPr lang="en-US"/>
          </a:p>
        </p:txBody>
      </p:sp>
    </p:spTree>
    <p:extLst>
      <p:ext uri="{BB962C8B-B14F-4D97-AF65-F5344CB8AC3E}">
        <p14:creationId xmlns:p14="http://schemas.microsoft.com/office/powerpoint/2010/main" val="21123577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9A65F76-0011-CA4E-92EC-80CC7B898B9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851541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9A65F76-0011-CA4E-92EC-80CC7B898B9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5947706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8686DA55-3014-A390-F6B9-93C74A03ED5D}"/>
              </a:ext>
            </a:extLst>
          </p:cNvPr>
          <p:cNvPicPr>
            <a:picLocks noChangeAspect="1"/>
          </p:cNvPicPr>
          <p:nvPr userDrawn="1"/>
        </p:nvPicPr>
        <p:blipFill>
          <a:blip r:embed="rId2"/>
          <a:stretch>
            <a:fillRect/>
          </a:stretch>
        </p:blipFill>
        <p:spPr>
          <a:xfrm>
            <a:off x="0" y="-1"/>
            <a:ext cx="12191988" cy="975359"/>
          </a:xfrm>
          <a:prstGeom prst="rect">
            <a:avLst/>
          </a:prstGeom>
        </p:spPr>
      </p:pic>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609601" y="1709738"/>
            <a:ext cx="10515600" cy="2852737"/>
          </a:xfrm>
        </p:spPr>
        <p:txBody>
          <a:bodyPr anchor="ctr">
            <a:normAutofit/>
          </a:bodyPr>
          <a:lstStyle>
            <a:lvl1pPr>
              <a:defRPr sz="4800"/>
            </a:lvl1pPr>
          </a:lstStyle>
          <a:p>
            <a:r>
              <a:rPr lang="en-US" dirty="0"/>
              <a:t>Click to edit Master title style</a:t>
            </a:r>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609601" y="4589463"/>
            <a:ext cx="10515600" cy="1500187"/>
          </a:xfrm>
          <a:prstGeom prst="rect">
            <a:avLst/>
          </a:prstGeom>
        </p:spPr>
        <p:txBody>
          <a:bodyPr>
            <a:normAutofit/>
          </a:bodyPr>
          <a:lstStyle>
            <a:lvl1pPr marL="0" indent="0">
              <a:buNone/>
              <a:defRPr sz="18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Rectangle 6">
            <a:extLst>
              <a:ext uri="{FF2B5EF4-FFF2-40B4-BE49-F238E27FC236}">
                <a16:creationId xmlns:a16="http://schemas.microsoft.com/office/drawing/2014/main" id="{A632F408-3A85-44BA-9DC9-E8F0D6C40C97}"/>
              </a:ext>
            </a:extLst>
          </p:cNvPr>
          <p:cNvSpPr/>
          <p:nvPr/>
        </p:nvSpPr>
        <p:spPr>
          <a:xfrm>
            <a:off x="10365698" y="6356350"/>
            <a:ext cx="1753850" cy="365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ooter Placeholder 4">
            <a:extLst>
              <a:ext uri="{FF2B5EF4-FFF2-40B4-BE49-F238E27FC236}">
                <a16:creationId xmlns:a16="http://schemas.microsoft.com/office/drawing/2014/main" id="{5CD80B2F-AB86-4AC5-ADB1-2230734739B0}"/>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pic>
        <p:nvPicPr>
          <p:cNvPr id="4" name="Picture 3">
            <a:extLst>
              <a:ext uri="{FF2B5EF4-FFF2-40B4-BE49-F238E27FC236}">
                <a16:creationId xmlns:a16="http://schemas.microsoft.com/office/drawing/2014/main" id="{7F769840-AFB3-41D5-B8CE-7626D91553BC}"/>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609600" y="93853"/>
            <a:ext cx="1537746" cy="787653"/>
          </a:xfrm>
          <a:prstGeom prst="rect">
            <a:avLst/>
          </a:prstGeom>
        </p:spPr>
      </p:pic>
    </p:spTree>
    <p:extLst>
      <p:ext uri="{BB962C8B-B14F-4D97-AF65-F5344CB8AC3E}">
        <p14:creationId xmlns:p14="http://schemas.microsoft.com/office/powerpoint/2010/main" val="32382934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00E2D-A488-4CA5-B001-14767B8D02A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DFDA90-9E3C-451C-9A65-E0C0C3E6FB0A}"/>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8E26C3D8-9015-40F4-B59B-697F1260941D}"/>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Footer Placeholder 4">
            <a:extLst>
              <a:ext uri="{FF2B5EF4-FFF2-40B4-BE49-F238E27FC236}">
                <a16:creationId xmlns:a16="http://schemas.microsoft.com/office/drawing/2014/main" id="{9FB64453-E8A2-48FD-8B67-B9DC2A133255}"/>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31476153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0D250C-6EEA-B1A1-B491-10422548427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BBD3599-E485-39AC-03C7-74F93F01CE7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FF96DE3-09DA-C553-4E03-25C8490BF4CE}"/>
              </a:ext>
            </a:extLst>
          </p:cNvPr>
          <p:cNvSpPr>
            <a:spLocks noGrp="1"/>
          </p:cNvSpPr>
          <p:nvPr>
            <p:ph type="dt" sz="half" idx="10"/>
          </p:nvPr>
        </p:nvSpPr>
        <p:spPr/>
        <p:txBody>
          <a:bodyPr/>
          <a:lstStyle/>
          <a:p>
            <a:fld id="{68607845-940D-AF42-90E6-0A3F0004BE78}" type="datetimeFigureOut">
              <a:rPr lang="en-US" smtClean="0"/>
              <a:t>1/11/24</a:t>
            </a:fld>
            <a:endParaRPr lang="en-US"/>
          </a:p>
        </p:txBody>
      </p:sp>
      <p:sp>
        <p:nvSpPr>
          <p:cNvPr id="5" name="Footer Placeholder 4">
            <a:extLst>
              <a:ext uri="{FF2B5EF4-FFF2-40B4-BE49-F238E27FC236}">
                <a16:creationId xmlns:a16="http://schemas.microsoft.com/office/drawing/2014/main" id="{EFA9A60E-868C-52C6-C825-19BA338FF8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21579E-803B-BD28-2DBB-13250B0CA552}"/>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24357136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4FC08-534A-8154-8815-A5BFFB686EF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E84B8B7-FC0D-4F40-EC2B-62E119F7C5C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17CCE6-3E70-D9AF-F696-4DDE3281A5DF}"/>
              </a:ext>
            </a:extLst>
          </p:cNvPr>
          <p:cNvSpPr>
            <a:spLocks noGrp="1"/>
          </p:cNvSpPr>
          <p:nvPr>
            <p:ph type="dt" sz="half" idx="10"/>
          </p:nvPr>
        </p:nvSpPr>
        <p:spPr/>
        <p:txBody>
          <a:bodyPr/>
          <a:lstStyle/>
          <a:p>
            <a:fld id="{68607845-940D-AF42-90E6-0A3F0004BE78}" type="datetimeFigureOut">
              <a:rPr lang="en-US" smtClean="0"/>
              <a:t>1/11/24</a:t>
            </a:fld>
            <a:endParaRPr lang="en-US"/>
          </a:p>
        </p:txBody>
      </p:sp>
      <p:sp>
        <p:nvSpPr>
          <p:cNvPr id="5" name="Footer Placeholder 4">
            <a:extLst>
              <a:ext uri="{FF2B5EF4-FFF2-40B4-BE49-F238E27FC236}">
                <a16:creationId xmlns:a16="http://schemas.microsoft.com/office/drawing/2014/main" id="{3693B666-A55A-067A-E47A-F4A087A8B2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18EFF9-3F62-FFA8-F4BC-890344B8B66D}"/>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185304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5025A2-2765-239F-A15A-3F2C72B2ACC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DEDEC4F-96BF-9190-2B7F-6CE6BF42144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A41C397-E997-3E50-0FFF-FB8BD85539E4}"/>
              </a:ext>
            </a:extLst>
          </p:cNvPr>
          <p:cNvSpPr>
            <a:spLocks noGrp="1"/>
          </p:cNvSpPr>
          <p:nvPr>
            <p:ph type="dt" sz="half" idx="10"/>
          </p:nvPr>
        </p:nvSpPr>
        <p:spPr/>
        <p:txBody>
          <a:bodyPr/>
          <a:lstStyle/>
          <a:p>
            <a:fld id="{68607845-940D-AF42-90E6-0A3F0004BE78}" type="datetimeFigureOut">
              <a:rPr lang="en-US" smtClean="0"/>
              <a:t>1/11/24</a:t>
            </a:fld>
            <a:endParaRPr lang="en-US"/>
          </a:p>
        </p:txBody>
      </p:sp>
      <p:sp>
        <p:nvSpPr>
          <p:cNvPr id="5" name="Footer Placeholder 4">
            <a:extLst>
              <a:ext uri="{FF2B5EF4-FFF2-40B4-BE49-F238E27FC236}">
                <a16:creationId xmlns:a16="http://schemas.microsoft.com/office/drawing/2014/main" id="{54973FE1-6DFF-CDB4-7A32-D3D242B7AD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9263AC-E06E-CCF8-C678-2295416D6BFD}"/>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3280497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22703-6067-83C5-B7B3-BFB87445104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387963D-72B5-EAAA-B532-937561249D6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D0478CC-A6AE-5BA5-0C93-2ABD2CB91B2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2BF93BF-43F9-E86C-2186-7EE4544814C4}"/>
              </a:ext>
            </a:extLst>
          </p:cNvPr>
          <p:cNvSpPr>
            <a:spLocks noGrp="1"/>
          </p:cNvSpPr>
          <p:nvPr>
            <p:ph type="dt" sz="half" idx="10"/>
          </p:nvPr>
        </p:nvSpPr>
        <p:spPr/>
        <p:txBody>
          <a:bodyPr/>
          <a:lstStyle/>
          <a:p>
            <a:fld id="{68607845-940D-AF42-90E6-0A3F0004BE78}" type="datetimeFigureOut">
              <a:rPr lang="en-US" smtClean="0"/>
              <a:t>1/11/24</a:t>
            </a:fld>
            <a:endParaRPr lang="en-US"/>
          </a:p>
        </p:txBody>
      </p:sp>
      <p:sp>
        <p:nvSpPr>
          <p:cNvPr id="6" name="Footer Placeholder 5">
            <a:extLst>
              <a:ext uri="{FF2B5EF4-FFF2-40B4-BE49-F238E27FC236}">
                <a16:creationId xmlns:a16="http://schemas.microsoft.com/office/drawing/2014/main" id="{42E5678A-92ED-3CA8-25E7-1697F7B1098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9AA367E-BEF6-76B2-B494-82E3A4FFFA0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8738845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55067C-F02F-CA51-C76E-9AFAA77F467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B7DFFB7-D356-0068-C081-0037355B3B7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2F46DE1-B636-ED1B-AB2F-C49A63505C1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FEE0272-F65F-ED84-720C-CA73A9D148E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3850EF4-AE51-FB58-8AAB-D7B6106A863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FD4A651-BC82-2322-E0B4-F301EE08EC72}"/>
              </a:ext>
            </a:extLst>
          </p:cNvPr>
          <p:cNvSpPr>
            <a:spLocks noGrp="1"/>
          </p:cNvSpPr>
          <p:nvPr>
            <p:ph type="dt" sz="half" idx="10"/>
          </p:nvPr>
        </p:nvSpPr>
        <p:spPr/>
        <p:txBody>
          <a:bodyPr/>
          <a:lstStyle/>
          <a:p>
            <a:fld id="{68607845-940D-AF42-90E6-0A3F0004BE78}" type="datetimeFigureOut">
              <a:rPr lang="en-US" smtClean="0"/>
              <a:t>1/11/24</a:t>
            </a:fld>
            <a:endParaRPr lang="en-US"/>
          </a:p>
        </p:txBody>
      </p:sp>
      <p:sp>
        <p:nvSpPr>
          <p:cNvPr id="8" name="Footer Placeholder 7">
            <a:extLst>
              <a:ext uri="{FF2B5EF4-FFF2-40B4-BE49-F238E27FC236}">
                <a16:creationId xmlns:a16="http://schemas.microsoft.com/office/drawing/2014/main" id="{36DE80AA-357E-6C98-0356-40E44CEA866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DAEBF76-C709-17B1-7646-653B310FA635}"/>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3586341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9A9F76-DC18-5638-D2F2-A8C5E27ACA6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492889F-0B2E-7251-3AFB-6AE4AC334F59}"/>
              </a:ext>
            </a:extLst>
          </p:cNvPr>
          <p:cNvSpPr>
            <a:spLocks noGrp="1"/>
          </p:cNvSpPr>
          <p:nvPr>
            <p:ph type="dt" sz="half" idx="10"/>
          </p:nvPr>
        </p:nvSpPr>
        <p:spPr/>
        <p:txBody>
          <a:bodyPr/>
          <a:lstStyle/>
          <a:p>
            <a:fld id="{68607845-940D-AF42-90E6-0A3F0004BE78}" type="datetimeFigureOut">
              <a:rPr lang="en-US" smtClean="0"/>
              <a:t>1/11/24</a:t>
            </a:fld>
            <a:endParaRPr lang="en-US"/>
          </a:p>
        </p:txBody>
      </p:sp>
      <p:sp>
        <p:nvSpPr>
          <p:cNvPr id="4" name="Footer Placeholder 3">
            <a:extLst>
              <a:ext uri="{FF2B5EF4-FFF2-40B4-BE49-F238E27FC236}">
                <a16:creationId xmlns:a16="http://schemas.microsoft.com/office/drawing/2014/main" id="{7303151B-2399-38C2-5A12-67FB2C49375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8D54789-EB7D-63FF-798A-50C671590E5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29025335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0FAC998-1345-0A1E-D969-E2343D24E5B0}"/>
              </a:ext>
            </a:extLst>
          </p:cNvPr>
          <p:cNvSpPr>
            <a:spLocks noGrp="1"/>
          </p:cNvSpPr>
          <p:nvPr>
            <p:ph type="dt" sz="half" idx="10"/>
          </p:nvPr>
        </p:nvSpPr>
        <p:spPr/>
        <p:txBody>
          <a:bodyPr/>
          <a:lstStyle/>
          <a:p>
            <a:fld id="{68607845-940D-AF42-90E6-0A3F0004BE78}" type="datetimeFigureOut">
              <a:rPr lang="en-US" smtClean="0"/>
              <a:t>1/11/24</a:t>
            </a:fld>
            <a:endParaRPr lang="en-US"/>
          </a:p>
        </p:txBody>
      </p:sp>
      <p:sp>
        <p:nvSpPr>
          <p:cNvPr id="3" name="Footer Placeholder 2">
            <a:extLst>
              <a:ext uri="{FF2B5EF4-FFF2-40B4-BE49-F238E27FC236}">
                <a16:creationId xmlns:a16="http://schemas.microsoft.com/office/drawing/2014/main" id="{24CBE583-98EF-E399-09BA-BD0061BEF48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9234487-D257-CCB4-7728-4674E825B93B}"/>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217554612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906936-E1B0-0DD5-1952-04504CECDC6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EED911E-6386-4271-B6E9-40C5066E25E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FE8560E-7E00-2A07-7AE0-12A12B7093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30F7A04-C019-9FFD-A565-15FD384B2CBA}"/>
              </a:ext>
            </a:extLst>
          </p:cNvPr>
          <p:cNvSpPr>
            <a:spLocks noGrp="1"/>
          </p:cNvSpPr>
          <p:nvPr>
            <p:ph type="dt" sz="half" idx="10"/>
          </p:nvPr>
        </p:nvSpPr>
        <p:spPr/>
        <p:txBody>
          <a:bodyPr/>
          <a:lstStyle/>
          <a:p>
            <a:fld id="{68607845-940D-AF42-90E6-0A3F0004BE78}" type="datetimeFigureOut">
              <a:rPr lang="en-US" smtClean="0"/>
              <a:t>1/11/24</a:t>
            </a:fld>
            <a:endParaRPr lang="en-US"/>
          </a:p>
        </p:txBody>
      </p:sp>
      <p:sp>
        <p:nvSpPr>
          <p:cNvPr id="6" name="Footer Placeholder 5">
            <a:extLst>
              <a:ext uri="{FF2B5EF4-FFF2-40B4-BE49-F238E27FC236}">
                <a16:creationId xmlns:a16="http://schemas.microsoft.com/office/drawing/2014/main" id="{3C619466-C547-5950-58EE-EE1847F6B72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EBF1FB8-9D79-225C-2626-783076682BD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288624283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6E1F79-9E23-3848-6F69-35488B4C972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AEC5418-1A70-E059-01EC-1D721864154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BA7CE12-2BFD-3001-A50F-144325830B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1FFDA66-E22F-675F-FEB8-63150CF7F0F3}"/>
              </a:ext>
            </a:extLst>
          </p:cNvPr>
          <p:cNvSpPr>
            <a:spLocks noGrp="1"/>
          </p:cNvSpPr>
          <p:nvPr>
            <p:ph type="dt" sz="half" idx="10"/>
          </p:nvPr>
        </p:nvSpPr>
        <p:spPr/>
        <p:txBody>
          <a:bodyPr/>
          <a:lstStyle/>
          <a:p>
            <a:fld id="{68607845-940D-AF42-90E6-0A3F0004BE78}" type="datetimeFigureOut">
              <a:rPr lang="en-US" smtClean="0"/>
              <a:t>1/11/24</a:t>
            </a:fld>
            <a:endParaRPr lang="en-US"/>
          </a:p>
        </p:txBody>
      </p:sp>
      <p:sp>
        <p:nvSpPr>
          <p:cNvPr id="6" name="Footer Placeholder 5">
            <a:extLst>
              <a:ext uri="{FF2B5EF4-FFF2-40B4-BE49-F238E27FC236}">
                <a16:creationId xmlns:a16="http://schemas.microsoft.com/office/drawing/2014/main" id="{10C83DCB-B75E-E3B9-1D31-F97DD2D6548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F41B311-4B71-A04A-F24B-8930E95E38DC}"/>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20969692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Episode Title">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6BD7BFDA-BA3F-04E7-5092-F2956F92BE78}"/>
              </a:ext>
            </a:extLst>
          </p:cNvPr>
          <p:cNvPicPr>
            <a:picLocks noChangeAspect="1"/>
          </p:cNvPicPr>
          <p:nvPr userDrawn="1"/>
        </p:nvPicPr>
        <p:blipFill>
          <a:blip r:embed="rId2"/>
          <a:stretch>
            <a:fillRect/>
          </a:stretch>
        </p:blipFill>
        <p:spPr>
          <a:xfrm>
            <a:off x="0" y="-1"/>
            <a:ext cx="12191988" cy="975359"/>
          </a:xfrm>
          <a:prstGeom prst="rect">
            <a:avLst/>
          </a:prstGeom>
        </p:spPr>
      </p:pic>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609601" y="1709738"/>
            <a:ext cx="10515600" cy="2852737"/>
          </a:xfrm>
        </p:spPr>
        <p:txBody>
          <a:bodyPr anchor="b">
            <a:normAutofit/>
          </a:bodyPr>
          <a:lstStyle>
            <a:lvl1pPr algn="r">
              <a:defRPr sz="3600"/>
            </a:lvl1pPr>
          </a:lstStyle>
          <a:p>
            <a:r>
              <a:rPr lang="en-US" dirty="0"/>
              <a:t>Click to edit Master title style</a:t>
            </a:r>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609601" y="4589463"/>
            <a:ext cx="10515600" cy="1500187"/>
          </a:xfrm>
          <a:prstGeom prst="rect">
            <a:avLst/>
          </a:prstGeom>
        </p:spPr>
        <p:txBody>
          <a:bodyPr>
            <a:normAutofit/>
          </a:bodyPr>
          <a:lstStyle>
            <a:lvl1pPr marL="0" indent="0" algn="r">
              <a:buNone/>
              <a:defRPr sz="16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Rectangle 6">
            <a:extLst>
              <a:ext uri="{FF2B5EF4-FFF2-40B4-BE49-F238E27FC236}">
                <a16:creationId xmlns:a16="http://schemas.microsoft.com/office/drawing/2014/main" id="{A632F408-3A85-44BA-9DC9-E8F0D6C40C97}"/>
              </a:ext>
            </a:extLst>
          </p:cNvPr>
          <p:cNvSpPr/>
          <p:nvPr/>
        </p:nvSpPr>
        <p:spPr>
          <a:xfrm>
            <a:off x="10365698" y="6356350"/>
            <a:ext cx="1753850" cy="365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ooter Placeholder 4">
            <a:extLst>
              <a:ext uri="{FF2B5EF4-FFF2-40B4-BE49-F238E27FC236}">
                <a16:creationId xmlns:a16="http://schemas.microsoft.com/office/drawing/2014/main" id="{5CD80B2F-AB86-4AC5-ADB1-2230734739B0}"/>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pic>
        <p:nvPicPr>
          <p:cNvPr id="2" name="Picture 1">
            <a:extLst>
              <a:ext uri="{FF2B5EF4-FFF2-40B4-BE49-F238E27FC236}">
                <a16:creationId xmlns:a16="http://schemas.microsoft.com/office/drawing/2014/main" id="{B8243155-C1BE-4C8F-A1B8-E05BE1DC5B68}"/>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609600" y="93853"/>
            <a:ext cx="1537746" cy="787653"/>
          </a:xfrm>
          <a:prstGeom prst="rect">
            <a:avLst/>
          </a:prstGeom>
        </p:spPr>
      </p:pic>
    </p:spTree>
    <p:extLst>
      <p:ext uri="{BB962C8B-B14F-4D97-AF65-F5344CB8AC3E}">
        <p14:creationId xmlns:p14="http://schemas.microsoft.com/office/powerpoint/2010/main" val="241773342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774C5-0A9B-18F3-9CAF-A2B1A25B925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5D017D1-B693-49B4-3D5E-A85798E9371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AF5442-7CBE-77D1-A385-C70394651352}"/>
              </a:ext>
            </a:extLst>
          </p:cNvPr>
          <p:cNvSpPr>
            <a:spLocks noGrp="1"/>
          </p:cNvSpPr>
          <p:nvPr>
            <p:ph type="dt" sz="half" idx="10"/>
          </p:nvPr>
        </p:nvSpPr>
        <p:spPr/>
        <p:txBody>
          <a:bodyPr/>
          <a:lstStyle/>
          <a:p>
            <a:fld id="{68607845-940D-AF42-90E6-0A3F0004BE78}" type="datetimeFigureOut">
              <a:rPr lang="en-US" smtClean="0"/>
              <a:t>1/11/24</a:t>
            </a:fld>
            <a:endParaRPr lang="en-US"/>
          </a:p>
        </p:txBody>
      </p:sp>
      <p:sp>
        <p:nvSpPr>
          <p:cNvPr id="5" name="Footer Placeholder 4">
            <a:extLst>
              <a:ext uri="{FF2B5EF4-FFF2-40B4-BE49-F238E27FC236}">
                <a16:creationId xmlns:a16="http://schemas.microsoft.com/office/drawing/2014/main" id="{D87A6695-506E-F21D-883F-09C59CE1C5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1CE03CC-E804-AE4F-BC35-01C4F6A9E24A}"/>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61182240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170CF5B-1288-5AE1-2A77-4AA7451944B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B6E1E66-A92E-A10E-28AA-282CAF2696D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666E619-06E1-63C2-881D-5EC5E6E70BD2}"/>
              </a:ext>
            </a:extLst>
          </p:cNvPr>
          <p:cNvSpPr>
            <a:spLocks noGrp="1"/>
          </p:cNvSpPr>
          <p:nvPr>
            <p:ph type="dt" sz="half" idx="10"/>
          </p:nvPr>
        </p:nvSpPr>
        <p:spPr/>
        <p:txBody>
          <a:bodyPr/>
          <a:lstStyle/>
          <a:p>
            <a:fld id="{68607845-940D-AF42-90E6-0A3F0004BE78}" type="datetimeFigureOut">
              <a:rPr lang="en-US" smtClean="0"/>
              <a:t>1/11/24</a:t>
            </a:fld>
            <a:endParaRPr lang="en-US"/>
          </a:p>
        </p:txBody>
      </p:sp>
      <p:sp>
        <p:nvSpPr>
          <p:cNvPr id="5" name="Footer Placeholder 4">
            <a:extLst>
              <a:ext uri="{FF2B5EF4-FFF2-40B4-BE49-F238E27FC236}">
                <a16:creationId xmlns:a16="http://schemas.microsoft.com/office/drawing/2014/main" id="{F76803AB-03EE-7B44-B956-081B88BE25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01B24F-3185-E413-DA86-85FF758C4669}"/>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4770711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p:bg>
      <p:bgPr>
        <a:solidFill>
          <a:schemeClr val="bg1"/>
        </a:solidFill>
        <a:effectLst/>
      </p:bgPr>
    </p:bg>
    <p:spTree>
      <p:nvGrpSpPr>
        <p:cNvPr id="1" name=""/>
        <p:cNvGrpSpPr/>
        <p:nvPr/>
      </p:nvGrpSpPr>
      <p:grpSpPr>
        <a:xfrm>
          <a:off x="0" y="0"/>
          <a:ext cx="0" cy="0"/>
          <a:chOff x="0" y="0"/>
          <a:chExt cx="0" cy="0"/>
        </a:xfrm>
      </p:grpSpPr>
      <p:sp>
        <p:nvSpPr>
          <p:cNvPr id="9" name="Footer Placeholder 4">
            <a:extLst>
              <a:ext uri="{FF2B5EF4-FFF2-40B4-BE49-F238E27FC236}">
                <a16:creationId xmlns:a16="http://schemas.microsoft.com/office/drawing/2014/main" id="{F68C6A00-68E4-474E-9AA8-0891DD87D051}"/>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
        <p:nvSpPr>
          <p:cNvPr id="6" name="Title Placeholder 1">
            <a:extLst>
              <a:ext uri="{FF2B5EF4-FFF2-40B4-BE49-F238E27FC236}">
                <a16:creationId xmlns:a16="http://schemas.microsoft.com/office/drawing/2014/main" id="{C3A58A5E-CE8B-4381-B491-4E79B68F618B}"/>
              </a:ext>
            </a:extLst>
          </p:cNvPr>
          <p:cNvSpPr>
            <a:spLocks noGrp="1"/>
          </p:cNvSpPr>
          <p:nvPr>
            <p:ph type="title"/>
          </p:nvPr>
        </p:nvSpPr>
        <p:spPr>
          <a:xfrm>
            <a:off x="609600" y="199505"/>
            <a:ext cx="10744200" cy="1185577"/>
          </a:xfrm>
          <a:prstGeom prst="rect">
            <a:avLst/>
          </a:prstGeom>
        </p:spPr>
        <p:txBody>
          <a:bodyPr vert="horz" lIns="91440" tIns="45720" rIns="91440" bIns="45720" rtlCol="0" anchor="ctr" anchorCtr="0">
            <a:normAutofit/>
          </a:bodyPr>
          <a:lstStyle/>
          <a:p>
            <a:r>
              <a:rPr lang="en-US"/>
              <a:t>Click to edit Master title style</a:t>
            </a:r>
            <a:endParaRPr lang="en-US" dirty="0"/>
          </a:p>
        </p:txBody>
      </p:sp>
      <p:sp>
        <p:nvSpPr>
          <p:cNvPr id="7" name="Text Placeholder 2">
            <a:extLst>
              <a:ext uri="{FF2B5EF4-FFF2-40B4-BE49-F238E27FC236}">
                <a16:creationId xmlns:a16="http://schemas.microsoft.com/office/drawing/2014/main" id="{B8793117-580E-4BE7-82EC-6BE8CEEDED56}"/>
              </a:ext>
            </a:extLst>
          </p:cNvPr>
          <p:cNvSpPr>
            <a:spLocks noGrp="1"/>
          </p:cNvSpPr>
          <p:nvPr>
            <p:ph idx="1"/>
          </p:nvPr>
        </p:nvSpPr>
        <p:spPr>
          <a:xfrm>
            <a:off x="609600" y="1477906"/>
            <a:ext cx="10744200" cy="47224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7980245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F8544-5F66-42F5-A339-E46C7881EF7F}"/>
              </a:ext>
            </a:extLst>
          </p:cNvPr>
          <p:cNvSpPr>
            <a:spLocks noGrp="1"/>
          </p:cNvSpPr>
          <p:nvPr>
            <p:ph type="title"/>
          </p:nvPr>
        </p:nvSpPr>
        <p:spPr/>
        <p:txBody>
          <a:bodyPr>
            <a:normAutofit/>
          </a:bodyPr>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E98E0E9-1525-4AB4-A8AF-8BF10D89D4E7}"/>
              </a:ext>
            </a:extLst>
          </p:cNvPr>
          <p:cNvSpPr>
            <a:spLocks noGrp="1"/>
          </p:cNvSpPr>
          <p:nvPr>
            <p:ph sz="half" idx="1"/>
          </p:nvPr>
        </p:nvSpPr>
        <p:spPr>
          <a:xfrm>
            <a:off x="609600" y="1496291"/>
            <a:ext cx="5181600" cy="468067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CFA8448F-6F16-4184-A898-7F06CF6766C6}"/>
              </a:ext>
            </a:extLst>
          </p:cNvPr>
          <p:cNvSpPr>
            <a:spLocks noGrp="1"/>
          </p:cNvSpPr>
          <p:nvPr>
            <p:ph sz="half" idx="2"/>
          </p:nvPr>
        </p:nvSpPr>
        <p:spPr>
          <a:xfrm>
            <a:off x="5943600" y="1496291"/>
            <a:ext cx="5181600" cy="468067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4">
            <a:extLst>
              <a:ext uri="{FF2B5EF4-FFF2-40B4-BE49-F238E27FC236}">
                <a16:creationId xmlns:a16="http://schemas.microsoft.com/office/drawing/2014/main" id="{DE44C219-F83B-4E76-BAE0-A183B8940696}"/>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14055618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322D2BB-B893-45AC-B4B9-21CF5F89EABD}"/>
              </a:ext>
            </a:extLst>
          </p:cNvPr>
          <p:cNvSpPr>
            <a:spLocks noGrp="1"/>
          </p:cNvSpPr>
          <p:nvPr>
            <p:ph type="body" idx="1"/>
          </p:nvPr>
        </p:nvSpPr>
        <p:spPr>
          <a:xfrm>
            <a:off x="609601" y="1459896"/>
            <a:ext cx="5157787" cy="651538"/>
          </a:xfrm>
          <a:prstGeom prst="rect">
            <a:avLst/>
          </a:prstGeom>
        </p:spPr>
        <p:txBody>
          <a:bodyPr anchor="b"/>
          <a:lstStyle>
            <a:lvl1pPr marL="0" indent="0">
              <a:buNone/>
              <a:defRPr sz="2400" b="1">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527EFEE-C04A-49BE-8AC8-1C93672FAC03}"/>
              </a:ext>
            </a:extLst>
          </p:cNvPr>
          <p:cNvSpPr>
            <a:spLocks noGrp="1"/>
          </p:cNvSpPr>
          <p:nvPr>
            <p:ph sz="half" idx="2"/>
          </p:nvPr>
        </p:nvSpPr>
        <p:spPr>
          <a:xfrm>
            <a:off x="609601" y="2111434"/>
            <a:ext cx="5157787" cy="3956856"/>
          </a:xfrm>
          <a:prstGeom prst="rect">
            <a:avLst/>
          </a:prstGeom>
        </p:spPr>
        <p:txBody>
          <a:bodyPr/>
          <a:lstStyle>
            <a:lvl1pPr marL="228600" indent="-228600">
              <a:buClr>
                <a:schemeClr val="accent2"/>
              </a:buClr>
              <a:buSzPct val="100000"/>
              <a:buFont typeface="Arial" panose="020B0604020202020204" pitchFamily="34" charset="0"/>
              <a:buChar char="•"/>
              <a:defRPr/>
            </a:lvl1pPr>
            <a:lvl2pPr marL="685800" indent="-228600">
              <a:buClr>
                <a:schemeClr val="accent2"/>
              </a:buClr>
              <a:buSzPct val="100000"/>
              <a:buFont typeface="Arial" panose="020B0604020202020204" pitchFamily="34" charset="0"/>
              <a:buChar char="•"/>
              <a:defRPr/>
            </a:lvl2pPr>
            <a:lvl3pPr marL="1143000" indent="-228600">
              <a:buClr>
                <a:schemeClr val="accent2"/>
              </a:buClr>
              <a:buSzPct val="100000"/>
              <a:buFont typeface="Arial" panose="020B0604020202020204" pitchFamily="34" charset="0"/>
              <a:buChar char="•"/>
              <a:defRPr/>
            </a:lvl3pPr>
            <a:lvl4pPr marL="1600200" indent="-228600">
              <a:buClr>
                <a:schemeClr val="accent2"/>
              </a:buClr>
              <a:buSzPct val="100000"/>
              <a:buFont typeface="Arial" panose="020B0604020202020204" pitchFamily="34" charset="0"/>
              <a:buChar char="•"/>
              <a:defRPr/>
            </a:lvl4pPr>
            <a:lvl5pPr marL="2057400" indent="-228600">
              <a:buClr>
                <a:schemeClr val="accent2"/>
              </a:buClr>
              <a:buSzPct val="100000"/>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63B977BB-61BD-47AD-991E-2E6E5CEC0643}"/>
              </a:ext>
            </a:extLst>
          </p:cNvPr>
          <p:cNvSpPr>
            <a:spLocks noGrp="1"/>
          </p:cNvSpPr>
          <p:nvPr>
            <p:ph type="body" sz="quarter" idx="3"/>
          </p:nvPr>
        </p:nvSpPr>
        <p:spPr>
          <a:xfrm>
            <a:off x="5942013" y="1459896"/>
            <a:ext cx="5183188" cy="651538"/>
          </a:xfrm>
          <a:prstGeom prst="rect">
            <a:avLst/>
          </a:prstGeom>
        </p:spPr>
        <p:txBody>
          <a:bodyPr anchor="b"/>
          <a:lstStyle>
            <a:lvl1pPr marL="0" indent="0">
              <a:buNone/>
              <a:defRPr sz="2400" b="1">
                <a:solidFill>
                  <a:schemeClr val="accent4"/>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9B34560-D90F-4AA9-86F0-EA373D1678B8}"/>
              </a:ext>
            </a:extLst>
          </p:cNvPr>
          <p:cNvSpPr>
            <a:spLocks noGrp="1"/>
          </p:cNvSpPr>
          <p:nvPr>
            <p:ph sz="quarter" idx="4"/>
          </p:nvPr>
        </p:nvSpPr>
        <p:spPr>
          <a:xfrm>
            <a:off x="5942013" y="2111434"/>
            <a:ext cx="5183188" cy="3956856"/>
          </a:xfrm>
          <a:prstGeom prst="rect">
            <a:avLst/>
          </a:prstGeom>
        </p:spPr>
        <p:txBody>
          <a:bodyPr/>
          <a:lstStyle>
            <a:lvl1pPr marL="228600" indent="-228600">
              <a:buClr>
                <a:schemeClr val="accent4"/>
              </a:buClr>
              <a:buFont typeface="Arial" panose="020B0604020202020204" pitchFamily="34" charset="0"/>
              <a:buChar char="•"/>
              <a:defRPr/>
            </a:lvl1pPr>
            <a:lvl2pPr marL="685800" indent="-228600">
              <a:buClr>
                <a:schemeClr val="accent4"/>
              </a:buClr>
              <a:buFont typeface="Arial" panose="020B0604020202020204" pitchFamily="34" charset="0"/>
              <a:buChar char="•"/>
              <a:defRPr/>
            </a:lvl2pPr>
            <a:lvl3pPr marL="1143000" indent="-228600">
              <a:buClr>
                <a:schemeClr val="accent4"/>
              </a:buClr>
              <a:buFont typeface="Arial" panose="020B0604020202020204" pitchFamily="34" charset="0"/>
              <a:buChar char="•"/>
              <a:defRPr/>
            </a:lvl3pPr>
            <a:lvl4pPr marL="1600200" indent="-228600">
              <a:buClr>
                <a:schemeClr val="accent4"/>
              </a:buClr>
              <a:buFont typeface="Arial" panose="020B0604020202020204" pitchFamily="34" charset="0"/>
              <a:buChar char="•"/>
              <a:defRPr/>
            </a:lvl4pPr>
            <a:lvl5pPr marL="2057400" indent="-228600">
              <a:buClr>
                <a:schemeClr val="accent4"/>
              </a:buClr>
              <a:buFont typeface="Arial" panose="020B0604020202020204" pitchFamily="34" charset="0"/>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Footer Placeholder 4">
            <a:extLst>
              <a:ext uri="{FF2B5EF4-FFF2-40B4-BE49-F238E27FC236}">
                <a16:creationId xmlns:a16="http://schemas.microsoft.com/office/drawing/2014/main" id="{1994057A-1166-4C4D-AF69-0BF68EE85991}"/>
              </a:ext>
            </a:extLst>
          </p:cNvPr>
          <p:cNvSpPr>
            <a:spLocks noGrp="1"/>
          </p:cNvSpPr>
          <p:nvPr>
            <p:ph type="ftr" sz="quarter" idx="12"/>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
        <p:nvSpPr>
          <p:cNvPr id="10" name="Title 1">
            <a:extLst>
              <a:ext uri="{FF2B5EF4-FFF2-40B4-BE49-F238E27FC236}">
                <a16:creationId xmlns:a16="http://schemas.microsoft.com/office/drawing/2014/main" id="{DAD82D1D-D8EA-40A0-9D3E-9683300C0F61}"/>
              </a:ext>
            </a:extLst>
          </p:cNvPr>
          <p:cNvSpPr>
            <a:spLocks noGrp="1"/>
          </p:cNvSpPr>
          <p:nvPr>
            <p:ph type="title"/>
          </p:nvPr>
        </p:nvSpPr>
        <p:spPr>
          <a:xfrm>
            <a:off x="609600" y="199505"/>
            <a:ext cx="10744200" cy="1185577"/>
          </a:xfrm>
        </p:spPr>
        <p:txBody>
          <a:bodyPr>
            <a:normAutofit/>
          </a:bodyPr>
          <a:lstStyle>
            <a:lvl1pPr>
              <a:defRPr sz="3200"/>
            </a:lvl1pPr>
          </a:lstStyle>
          <a:p>
            <a:r>
              <a:rPr lang="en-US"/>
              <a:t>Click to edit Master title style</a:t>
            </a:r>
          </a:p>
        </p:txBody>
      </p:sp>
    </p:spTree>
    <p:extLst>
      <p:ext uri="{BB962C8B-B14F-4D97-AF65-F5344CB8AC3E}">
        <p14:creationId xmlns:p14="http://schemas.microsoft.com/office/powerpoint/2010/main" val="7985618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72062-0692-44AF-80AA-510E920DCD1B}"/>
              </a:ext>
            </a:extLst>
          </p:cNvPr>
          <p:cNvSpPr>
            <a:spLocks noGrp="1"/>
          </p:cNvSpPr>
          <p:nvPr>
            <p:ph type="title"/>
          </p:nvPr>
        </p:nvSpPr>
        <p:spPr/>
        <p:txBody>
          <a:bodyPr/>
          <a:lstStyle/>
          <a:p>
            <a:r>
              <a:rPr lang="en-US"/>
              <a:t>Click to edit Master title style</a:t>
            </a:r>
          </a:p>
        </p:txBody>
      </p:sp>
      <p:sp>
        <p:nvSpPr>
          <p:cNvPr id="5" name="Footer Placeholder 4">
            <a:extLst>
              <a:ext uri="{FF2B5EF4-FFF2-40B4-BE49-F238E27FC236}">
                <a16:creationId xmlns:a16="http://schemas.microsoft.com/office/drawing/2014/main" id="{42D517FC-F71A-47DC-8036-78E7C8941DC5}"/>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24764851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Footer Placeholder 4">
            <a:extLst>
              <a:ext uri="{FF2B5EF4-FFF2-40B4-BE49-F238E27FC236}">
                <a16:creationId xmlns:a16="http://schemas.microsoft.com/office/drawing/2014/main" id="{B2F6B2D7-D2F9-4F1B-8FB7-00DCD968C2C6}"/>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33686163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426E8-50A6-47D6-B45F-134145E070B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65C1316-9B30-4E35-91A7-4F8799CAE8FC}"/>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8B594DE-1DED-4824-B3AF-6D8B99419FD8}"/>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Footer Placeholder 4">
            <a:extLst>
              <a:ext uri="{FF2B5EF4-FFF2-40B4-BE49-F238E27FC236}">
                <a16:creationId xmlns:a16="http://schemas.microsoft.com/office/drawing/2014/main" id="{67258FC2-34FC-49D0-A161-40DD5BA51713}"/>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38070334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1_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00E2D-A488-4CA5-B001-14767B8D02A8}"/>
              </a:ext>
            </a:extLst>
          </p:cNvPr>
          <p:cNvSpPr>
            <a:spLocks noGrp="1"/>
          </p:cNvSpPr>
          <p:nvPr>
            <p:ph type="title"/>
          </p:nvPr>
        </p:nvSpPr>
        <p:spPr>
          <a:xfrm>
            <a:off x="382588" y="457199"/>
            <a:ext cx="4272539" cy="4015047"/>
          </a:xfrm>
        </p:spPr>
        <p:txBody>
          <a:bodyPr anchor="ctr"/>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DFDA90-9E3C-451C-9A65-E0C0C3E6FB0A}"/>
              </a:ext>
            </a:extLst>
          </p:cNvPr>
          <p:cNvSpPr>
            <a:spLocks noGrp="1"/>
          </p:cNvSpPr>
          <p:nvPr>
            <p:ph type="pic" idx="1"/>
          </p:nvPr>
        </p:nvSpPr>
        <p:spPr>
          <a:xfrm>
            <a:off x="5183188" y="606829"/>
            <a:ext cx="6172200" cy="5254221"/>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0" name="Footer Placeholder 4">
            <a:extLst>
              <a:ext uri="{FF2B5EF4-FFF2-40B4-BE49-F238E27FC236}">
                <a16:creationId xmlns:a16="http://schemas.microsoft.com/office/drawing/2014/main" id="{9FB64453-E8A2-48FD-8B67-B9DC2A133255}"/>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23454289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1BE5A1C-F765-4923-B698-01CBA0052385}"/>
              </a:ext>
            </a:extLst>
          </p:cNvPr>
          <p:cNvSpPr>
            <a:spLocks noGrp="1"/>
          </p:cNvSpPr>
          <p:nvPr>
            <p:ph type="title"/>
          </p:nvPr>
        </p:nvSpPr>
        <p:spPr>
          <a:xfrm>
            <a:off x="609600" y="199505"/>
            <a:ext cx="10744200" cy="1185577"/>
          </a:xfrm>
          <a:prstGeom prst="rect">
            <a:avLst/>
          </a:prstGeom>
        </p:spPr>
        <p:txBody>
          <a:bodyPr vert="horz" lIns="91440" tIns="45720" rIns="91440" bIns="45720" rtlCol="0" anchor="ctr"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FE3F89C-32B6-4955-824F-31AA77424000}"/>
              </a:ext>
            </a:extLst>
          </p:cNvPr>
          <p:cNvSpPr>
            <a:spLocks noGrp="1"/>
          </p:cNvSpPr>
          <p:nvPr>
            <p:ph type="body" idx="1"/>
          </p:nvPr>
        </p:nvSpPr>
        <p:spPr>
          <a:xfrm>
            <a:off x="609600" y="1477906"/>
            <a:ext cx="10744200" cy="47224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a:extLst>
              <a:ext uri="{FF2B5EF4-FFF2-40B4-BE49-F238E27FC236}">
                <a16:creationId xmlns:a16="http://schemas.microsoft.com/office/drawing/2014/main" id="{A300410A-8F64-41F0-A611-DD8C96B97C6E}"/>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
        <p:nvSpPr>
          <p:cNvPr id="7" name="Rectangle 6">
            <a:extLst>
              <a:ext uri="{FF2B5EF4-FFF2-40B4-BE49-F238E27FC236}">
                <a16:creationId xmlns:a16="http://schemas.microsoft.com/office/drawing/2014/main" id="{28BAFC7C-C4EC-4B09-AB0B-7ABA6DA3C09F}"/>
              </a:ext>
            </a:extLst>
          </p:cNvPr>
          <p:cNvSpPr/>
          <p:nvPr/>
        </p:nvSpPr>
        <p:spPr>
          <a:xfrm>
            <a:off x="0" y="0"/>
            <a:ext cx="12192000" cy="106681"/>
          </a:xfrm>
          <a:prstGeom prst="rect">
            <a:avLst/>
          </a:prstGeom>
          <a:gradFill>
            <a:gsLst>
              <a:gs pos="0">
                <a:srgbClr val="898CAD"/>
              </a:gs>
              <a:gs pos="100000">
                <a:srgbClr val="1C2463"/>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258525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Lst>
  <p:txStyles>
    <p:titleStyle>
      <a:lvl1pPr algn="l" defTabSz="914400" rtl="0" eaLnBrk="1" latinLnBrk="0" hangingPunct="1">
        <a:lnSpc>
          <a:spcPct val="100000"/>
        </a:lnSpc>
        <a:spcBef>
          <a:spcPct val="0"/>
        </a:spcBef>
        <a:buNone/>
        <a:defRPr sz="3200" b="1" i="0" kern="1200">
          <a:solidFill>
            <a:srgbClr val="4D4E4D"/>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1"/>
        </a:buClr>
        <a:buFont typeface="Arial" panose="020B0604020202020204" pitchFamily="34" charset="0"/>
        <a:buChar char="•"/>
        <a:defRPr sz="2400" kern="1200">
          <a:solidFill>
            <a:schemeClr val="tx1">
              <a:lumMod val="75000"/>
            </a:schemeClr>
          </a:solidFill>
          <a:latin typeface="+mn-lt"/>
          <a:ea typeface="+mn-ea"/>
          <a:cs typeface="+mn-cs"/>
        </a:defRPr>
      </a:lvl1pPr>
      <a:lvl2pPr marL="685800" indent="-228600" algn="l" defTabSz="914400" rtl="0" eaLnBrk="1" latinLnBrk="0" hangingPunct="1">
        <a:lnSpc>
          <a:spcPct val="100000"/>
        </a:lnSpc>
        <a:spcBef>
          <a:spcPts val="500"/>
        </a:spcBef>
        <a:buClr>
          <a:schemeClr val="bg1">
            <a:lumMod val="65000"/>
          </a:schemeClr>
        </a:buClr>
        <a:buFont typeface="Arial" panose="020B0604020202020204" pitchFamily="34" charset="0"/>
        <a:buChar char="•"/>
        <a:defRPr sz="2000" kern="1200">
          <a:solidFill>
            <a:schemeClr val="tx1">
              <a:lumMod val="75000"/>
            </a:schemeClr>
          </a:solidFill>
          <a:latin typeface="+mn-lt"/>
          <a:ea typeface="+mn-ea"/>
          <a:cs typeface="+mn-cs"/>
        </a:defRPr>
      </a:lvl2pPr>
      <a:lvl3pPr marL="1143000" indent="-228600" algn="l" defTabSz="914400" rtl="0" eaLnBrk="1" latinLnBrk="0" hangingPunct="1">
        <a:lnSpc>
          <a:spcPct val="100000"/>
        </a:lnSpc>
        <a:spcBef>
          <a:spcPts val="500"/>
        </a:spcBef>
        <a:buClr>
          <a:schemeClr val="accent2"/>
        </a:buClr>
        <a:buFont typeface="Arial" panose="020B0604020202020204" pitchFamily="34" charset="0"/>
        <a:buChar char="–"/>
        <a:defRPr sz="1800" kern="1200">
          <a:solidFill>
            <a:schemeClr val="tx1">
              <a:lumMod val="75000"/>
            </a:schemeClr>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600" kern="1200">
          <a:solidFill>
            <a:schemeClr val="tx1">
              <a:lumMod val="75000"/>
            </a:schemeClr>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600" kern="1200">
          <a:solidFill>
            <a:schemeClr val="tx1">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orient="horz" pos="864">
          <p15:clr>
            <a:srgbClr val="F26B43"/>
          </p15:clr>
        </p15:guide>
        <p15:guide id="4" orient="horz" pos="1056">
          <p15:clr>
            <a:srgbClr val="F26B43"/>
          </p15:clr>
        </p15:guide>
        <p15:guide id="5" pos="6168">
          <p15:clr>
            <a:srgbClr val="F26B43"/>
          </p15:clr>
        </p15:guide>
        <p15:guide id="6" pos="6072">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FBC1509-97F9-9AC9-3004-0444397C1F5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83713C-9A88-4E7F-B7F0-88A5DDA0679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E762F71-44E5-6941-7F1B-4DA15FB3D9F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607845-940D-AF42-90E6-0A3F0004BE78}" type="datetimeFigureOut">
              <a:rPr lang="en-US" smtClean="0"/>
              <a:t>1/11/24</a:t>
            </a:fld>
            <a:endParaRPr lang="en-US"/>
          </a:p>
        </p:txBody>
      </p:sp>
      <p:sp>
        <p:nvSpPr>
          <p:cNvPr id="5" name="Footer Placeholder 4">
            <a:extLst>
              <a:ext uri="{FF2B5EF4-FFF2-40B4-BE49-F238E27FC236}">
                <a16:creationId xmlns:a16="http://schemas.microsoft.com/office/drawing/2014/main" id="{2D5F44EC-2508-285C-261A-6C6D471B16D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8461F35-DC72-C444-9401-DB6D2361974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3C78B3-0045-9547-874D-082F52276EB6}" type="slidenum">
              <a:rPr lang="en-US" smtClean="0"/>
              <a:t>‹#›</a:t>
            </a:fld>
            <a:endParaRPr lang="en-US"/>
          </a:p>
        </p:txBody>
      </p:sp>
    </p:spTree>
    <p:extLst>
      <p:ext uri="{BB962C8B-B14F-4D97-AF65-F5344CB8AC3E}">
        <p14:creationId xmlns:p14="http://schemas.microsoft.com/office/powerpoint/2010/main" val="103212218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8" Type="http://schemas.openxmlformats.org/officeDocument/2006/relationships/hyperlink" Target="http://www.mededotg.com/" TargetMode="External"/><Relationship Id="rId3" Type="http://schemas.openxmlformats.org/officeDocument/2006/relationships/image" Target="../media/image9.png"/><Relationship Id="rId7" Type="http://schemas.openxmlformats.org/officeDocument/2006/relationships/hyperlink" Target="http://www.mededonthego.com/" TargetMode="External"/><Relationship Id="rId2" Type="http://schemas.openxmlformats.org/officeDocument/2006/relationships/notesSlide" Target="../notesSlides/notesSlide2.xml"/><Relationship Id="rId1" Type="http://schemas.openxmlformats.org/officeDocument/2006/relationships/slideLayout" Target="../slideLayouts/slideLayout17.xml"/><Relationship Id="rId6" Type="http://schemas.openxmlformats.org/officeDocument/2006/relationships/image" Target="../media/image12.svg"/><Relationship Id="rId5" Type="http://schemas.openxmlformats.org/officeDocument/2006/relationships/image" Target="../media/image11.png"/><Relationship Id="rId10" Type="http://schemas.openxmlformats.org/officeDocument/2006/relationships/image" Target="../media/image14.svg"/><Relationship Id="rId4" Type="http://schemas.openxmlformats.org/officeDocument/2006/relationships/image" Target="../media/image10.svg"/><Relationship Id="rId9" Type="http://schemas.openxmlformats.org/officeDocument/2006/relationships/image" Target="../media/image13.png"/></Relationships>
</file>

<file path=ppt/slides/_rels/slide2.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hyperlink" Target="https://www.mededonthego.com/Video/program/1117" TargetMode="External"/><Relationship Id="rId7" Type="http://schemas.openxmlformats.org/officeDocument/2006/relationships/image" Target="../media/image4.svg"/><Relationship Id="rId2" Type="http://schemas.openxmlformats.org/officeDocument/2006/relationships/notesSlide" Target="../notesSlides/notesSlide1.xml"/><Relationship Id="rId1" Type="http://schemas.openxmlformats.org/officeDocument/2006/relationships/slideLayout" Target="../slideLayouts/slideLayout17.xml"/><Relationship Id="rId6" Type="http://schemas.openxmlformats.org/officeDocument/2006/relationships/image" Target="../media/image3.png"/><Relationship Id="rId11" Type="http://schemas.openxmlformats.org/officeDocument/2006/relationships/image" Target="../media/image8.svg"/><Relationship Id="rId5" Type="http://schemas.openxmlformats.org/officeDocument/2006/relationships/hyperlink" Target="mailto:support@MedEdOTG.com" TargetMode="External"/><Relationship Id="rId10" Type="http://schemas.openxmlformats.org/officeDocument/2006/relationships/image" Target="../media/image7.png"/><Relationship Id="rId4" Type="http://schemas.openxmlformats.org/officeDocument/2006/relationships/hyperlink" Target="http://www.mededonthego.com/" TargetMode="External"/><Relationship Id="rId9" Type="http://schemas.openxmlformats.org/officeDocument/2006/relationships/image" Target="../media/image6.sv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1" y="1709738"/>
            <a:ext cx="10515600" cy="2852737"/>
          </a:xfrm>
        </p:spPr>
        <p:txBody>
          <a:bodyPr/>
          <a:lstStyle/>
          <a:p>
            <a:r>
              <a:rPr lang="en-US" dirty="0"/>
              <a:t>Idiopathic Hypersomnia Insights: A Diagnostic Case Study</a:t>
            </a:r>
          </a:p>
        </p:txBody>
      </p:sp>
      <p:sp>
        <p:nvSpPr>
          <p:cNvPr id="3" name="Subtitle 2"/>
          <p:cNvSpPr>
            <a:spLocks noGrp="1"/>
          </p:cNvSpPr>
          <p:nvPr>
            <p:ph type="body" idx="1"/>
          </p:nvPr>
        </p:nvSpPr>
        <p:spPr>
          <a:xfrm>
            <a:off x="609600" y="4568915"/>
            <a:ext cx="10515600" cy="1500187"/>
          </a:xfrm>
        </p:spPr>
        <p:txBody>
          <a:bodyPr vert="horz" lIns="91440" tIns="45720" rIns="91440" bIns="45720" rtlCol="0" anchor="t">
            <a:noAutofit/>
          </a:bodyPr>
          <a:lstStyle/>
          <a:p>
            <a:r>
              <a:rPr lang="en-US" dirty="0"/>
              <a:t>Alcibiades J. Rodriguez, MD, FAASM</a:t>
            </a:r>
            <a:endParaRPr lang="en-US" dirty="0">
              <a:cs typeface="Arial"/>
            </a:endParaRPr>
          </a:p>
          <a:p>
            <a:r>
              <a:rPr lang="en-US" dirty="0"/>
              <a:t>Associate Professor of Neurology</a:t>
            </a:r>
          </a:p>
          <a:p>
            <a:r>
              <a:rPr lang="en-US" dirty="0"/>
              <a:t>NYU Grossman School of Medicine</a:t>
            </a:r>
          </a:p>
          <a:p>
            <a:r>
              <a:rPr lang="en-US" dirty="0"/>
              <a:t>New York, NY</a:t>
            </a:r>
          </a:p>
          <a:p>
            <a:endParaRPr lang="en-US" dirty="0"/>
          </a:p>
        </p:txBody>
      </p:sp>
    </p:spTree>
    <p:extLst>
      <p:ext uri="{BB962C8B-B14F-4D97-AF65-F5344CB8AC3E}">
        <p14:creationId xmlns:p14="http://schemas.microsoft.com/office/powerpoint/2010/main" val="13951810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43D1F5F-193B-1F26-AD0F-E8D97A498000}"/>
              </a:ext>
            </a:extLst>
          </p:cNvPr>
          <p:cNvSpPr>
            <a:spLocks noGrp="1"/>
          </p:cNvSpPr>
          <p:nvPr>
            <p:ph type="title"/>
          </p:nvPr>
        </p:nvSpPr>
        <p:spPr/>
        <p:txBody>
          <a:bodyPr wrap="square" anchor="t">
            <a:normAutofit/>
          </a:bodyPr>
          <a:lstStyle/>
          <a:p>
            <a:r>
              <a:rPr lang="en-US" dirty="0"/>
              <a:t>Differential Diagnosis of EDS</a:t>
            </a:r>
          </a:p>
        </p:txBody>
      </p:sp>
      <p:sp>
        <p:nvSpPr>
          <p:cNvPr id="18" name="Content Placeholder 1">
            <a:extLst>
              <a:ext uri="{FF2B5EF4-FFF2-40B4-BE49-F238E27FC236}">
                <a16:creationId xmlns:a16="http://schemas.microsoft.com/office/drawing/2014/main" id="{6FDBDE0E-C2CD-1D24-FD7F-F495CE7F9604}"/>
              </a:ext>
            </a:extLst>
          </p:cNvPr>
          <p:cNvSpPr>
            <a:spLocks noGrp="1"/>
          </p:cNvSpPr>
          <p:nvPr>
            <p:ph sz="half" idx="1"/>
          </p:nvPr>
        </p:nvSpPr>
        <p:spPr/>
        <p:txBody>
          <a:bodyPr/>
          <a:lstStyle/>
          <a:p>
            <a:r>
              <a:rPr lang="en-US" dirty="0"/>
              <a:t>Insufficient sleep</a:t>
            </a:r>
          </a:p>
          <a:p>
            <a:r>
              <a:rPr lang="en-US" dirty="0"/>
              <a:t>Sleep-disordered breathing</a:t>
            </a:r>
          </a:p>
          <a:p>
            <a:r>
              <a:rPr lang="en-US" dirty="0"/>
              <a:t>Narcolepsy</a:t>
            </a:r>
          </a:p>
          <a:p>
            <a:r>
              <a:rPr lang="en-US" dirty="0"/>
              <a:t>Idiopathic hypersomnia</a:t>
            </a:r>
          </a:p>
          <a:p>
            <a:r>
              <a:rPr lang="en-US" dirty="0"/>
              <a:t>Other CNS </a:t>
            </a:r>
            <a:r>
              <a:rPr lang="en-US" dirty="0" err="1"/>
              <a:t>hypersomnias</a:t>
            </a:r>
            <a:endParaRPr lang="en-US" dirty="0"/>
          </a:p>
        </p:txBody>
      </p:sp>
      <p:sp>
        <p:nvSpPr>
          <p:cNvPr id="13" name="Content Placeholder 12">
            <a:extLst>
              <a:ext uri="{FF2B5EF4-FFF2-40B4-BE49-F238E27FC236}">
                <a16:creationId xmlns:a16="http://schemas.microsoft.com/office/drawing/2014/main" id="{E17FC0C0-CF60-EE26-99BC-5AB0700CEDAC}"/>
              </a:ext>
            </a:extLst>
          </p:cNvPr>
          <p:cNvSpPr>
            <a:spLocks noGrp="1"/>
          </p:cNvSpPr>
          <p:nvPr>
            <p:ph sz="half" idx="2"/>
          </p:nvPr>
        </p:nvSpPr>
        <p:spPr/>
        <p:txBody>
          <a:bodyPr/>
          <a:lstStyle/>
          <a:p>
            <a:r>
              <a:rPr lang="en-US"/>
              <a:t>Brain insult</a:t>
            </a:r>
          </a:p>
          <a:p>
            <a:r>
              <a:rPr lang="en-US"/>
              <a:t>Medications</a:t>
            </a:r>
          </a:p>
          <a:p>
            <a:r>
              <a:rPr lang="en-US"/>
              <a:t>Circadian-rhythm disorders</a:t>
            </a:r>
          </a:p>
          <a:p>
            <a:r>
              <a:rPr lang="en-US"/>
              <a:t>Medical condition</a:t>
            </a:r>
          </a:p>
          <a:p>
            <a:r>
              <a:rPr lang="en-US"/>
              <a:t>Depression?</a:t>
            </a:r>
          </a:p>
        </p:txBody>
      </p:sp>
      <p:sp>
        <p:nvSpPr>
          <p:cNvPr id="14" name="Footer Placeholder 13">
            <a:extLst>
              <a:ext uri="{FF2B5EF4-FFF2-40B4-BE49-F238E27FC236}">
                <a16:creationId xmlns:a16="http://schemas.microsoft.com/office/drawing/2014/main" id="{9C11AA31-F099-9F87-329E-0E403B34E20C}"/>
              </a:ext>
            </a:extLst>
          </p:cNvPr>
          <p:cNvSpPr>
            <a:spLocks noGrp="1"/>
          </p:cNvSpPr>
          <p:nvPr>
            <p:ph type="ftr" sz="quarter" idx="3"/>
          </p:nvPr>
        </p:nvSpPr>
        <p:spPr/>
        <p:txBody>
          <a:bodyPr/>
          <a:lstStyle/>
          <a:p>
            <a:r>
              <a:rPr lang="en-US"/>
              <a:t>EDS, excessive daytime sleepiness.</a:t>
            </a:r>
          </a:p>
        </p:txBody>
      </p:sp>
    </p:spTree>
    <p:extLst>
      <p:ext uri="{BB962C8B-B14F-4D97-AF65-F5344CB8AC3E}">
        <p14:creationId xmlns:p14="http://schemas.microsoft.com/office/powerpoint/2010/main" val="16278760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600" y="199505"/>
            <a:ext cx="10744200" cy="1185577"/>
          </a:xfrm>
        </p:spPr>
        <p:txBody>
          <a:bodyPr/>
          <a:lstStyle/>
          <a:p>
            <a:r>
              <a:rPr lang="en-US" dirty="0"/>
              <a:t>Tips for Diagnosis of IH</a:t>
            </a:r>
          </a:p>
        </p:txBody>
      </p:sp>
      <p:sp>
        <p:nvSpPr>
          <p:cNvPr id="2" name="Content Placeholder 1"/>
          <p:cNvSpPr>
            <a:spLocks noGrp="1"/>
          </p:cNvSpPr>
          <p:nvPr>
            <p:ph idx="1"/>
          </p:nvPr>
        </p:nvSpPr>
        <p:spPr>
          <a:xfrm>
            <a:off x="609600" y="1477906"/>
            <a:ext cx="10744200" cy="4722477"/>
          </a:xfrm>
        </p:spPr>
        <p:txBody>
          <a:bodyPr/>
          <a:lstStyle/>
          <a:p>
            <a:r>
              <a:rPr lang="en-US" dirty="0"/>
              <a:t>EDS with no cataplexy</a:t>
            </a:r>
          </a:p>
          <a:p>
            <a:r>
              <a:rPr lang="en-US" dirty="0"/>
              <a:t>Sleep drunkenness</a:t>
            </a:r>
          </a:p>
          <a:p>
            <a:r>
              <a:rPr lang="en-US" dirty="0"/>
              <a:t>Headaches and autonomic features</a:t>
            </a:r>
          </a:p>
          <a:p>
            <a:pPr lvl="1"/>
            <a:r>
              <a:rPr lang="en-US" dirty="0"/>
              <a:t>Tension-type or migraines, syncope</a:t>
            </a:r>
          </a:p>
          <a:p>
            <a:r>
              <a:rPr lang="en-US" dirty="0"/>
              <a:t>Long unrefreshing sleep and no restorative naps</a:t>
            </a:r>
          </a:p>
          <a:p>
            <a:r>
              <a:rPr lang="en-US" dirty="0"/>
              <a:t>No other sleep disorder that can explain the features</a:t>
            </a:r>
          </a:p>
          <a:p>
            <a:r>
              <a:rPr lang="en-US" dirty="0"/>
              <a:t>Repeat testing if suspicion is high </a:t>
            </a:r>
          </a:p>
        </p:txBody>
      </p:sp>
      <p:sp>
        <p:nvSpPr>
          <p:cNvPr id="9" name="Footer Placeholder 8">
            <a:extLst>
              <a:ext uri="{FF2B5EF4-FFF2-40B4-BE49-F238E27FC236}">
                <a16:creationId xmlns:a16="http://schemas.microsoft.com/office/drawing/2014/main" id="{53320362-2AAA-E58A-E207-BCF42A10183A}"/>
              </a:ext>
            </a:extLst>
          </p:cNvPr>
          <p:cNvSpPr>
            <a:spLocks noGrp="1"/>
          </p:cNvSpPr>
          <p:nvPr>
            <p:ph type="ftr" sz="quarter" idx="3"/>
          </p:nvPr>
        </p:nvSpPr>
        <p:spPr/>
        <p:txBody>
          <a:bodyPr/>
          <a:lstStyle/>
          <a:p>
            <a:r>
              <a:rPr lang="en-US"/>
              <a:t>Dauvilliers Y, et al. </a:t>
            </a:r>
            <a:r>
              <a:rPr lang="en-US" i="1"/>
              <a:t>Sleep Med Rev</a:t>
            </a:r>
            <a:r>
              <a:rPr lang="en-US"/>
              <a:t>. 2022;66:101709.</a:t>
            </a:r>
          </a:p>
        </p:txBody>
      </p:sp>
    </p:spTree>
    <p:extLst>
      <p:ext uri="{BB962C8B-B14F-4D97-AF65-F5344CB8AC3E}">
        <p14:creationId xmlns:p14="http://schemas.microsoft.com/office/powerpoint/2010/main" val="42070506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DC52CB23-A893-F3BC-7EE2-D977C82AA838}"/>
              </a:ext>
            </a:extLst>
          </p:cNvPr>
          <p:cNvSpPr/>
          <p:nvPr/>
        </p:nvSpPr>
        <p:spPr>
          <a:xfrm>
            <a:off x="-1" y="0"/>
            <a:ext cx="12192000" cy="6858000"/>
          </a:xfrm>
          <a:prstGeom prst="rect">
            <a:avLst/>
          </a:prstGeom>
          <a:solidFill>
            <a:srgbClr val="0098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17" name="Graphic 16" descr="User with solid fill">
            <a:extLst>
              <a:ext uri="{FF2B5EF4-FFF2-40B4-BE49-F238E27FC236}">
                <a16:creationId xmlns:a16="http://schemas.microsoft.com/office/drawing/2014/main" id="{74847793-B893-A93A-FFCC-6C95F2C9FE22}"/>
              </a:ext>
            </a:extLst>
          </p:cNvPr>
          <p:cNvPicPr>
            <a:picLocks noChangeAspect="1"/>
          </p:cNvPicPr>
          <p:nvPr/>
        </p:nvPicPr>
        <p:blipFill rotWithShape="1">
          <a:blip r:embed="rId3" cstate="screen">
            <a:extLst>
              <a:ext uri="{28A0092B-C50C-407E-A947-70E740481C1C}">
                <a14:useLocalDpi xmlns:a14="http://schemas.microsoft.com/office/drawing/2010/main"/>
              </a:ext>
              <a:ext uri="{96DAC541-7B7A-43D3-8B79-37D633B846F1}">
                <asvg:svgBlip xmlns:asvg="http://schemas.microsoft.com/office/drawing/2016/SVG/main" r:embed="rId4"/>
              </a:ext>
            </a:extLst>
          </a:blip>
          <a:srcRect l="28418" t="35016" r="44861" b="50079"/>
          <a:stretch/>
        </p:blipFill>
        <p:spPr>
          <a:xfrm>
            <a:off x="6250613" y="0"/>
            <a:ext cx="5941387" cy="3314044"/>
          </a:xfrm>
          <a:prstGeom prst="rect">
            <a:avLst/>
          </a:prstGeom>
        </p:spPr>
      </p:pic>
      <p:sp>
        <p:nvSpPr>
          <p:cNvPr id="7" name="TextBox 6">
            <a:extLst>
              <a:ext uri="{FF2B5EF4-FFF2-40B4-BE49-F238E27FC236}">
                <a16:creationId xmlns:a16="http://schemas.microsoft.com/office/drawing/2014/main" id="{FD65D34E-012D-57F2-01D9-E33429ED2AC6}"/>
              </a:ext>
            </a:extLst>
          </p:cNvPr>
          <p:cNvSpPr txBox="1"/>
          <p:nvPr/>
        </p:nvSpPr>
        <p:spPr>
          <a:xfrm>
            <a:off x="870978" y="550718"/>
            <a:ext cx="7793520" cy="1323439"/>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Looking for more resources </a:t>
            </a:r>
            <a:b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br>
            <a: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on this topic?</a:t>
            </a:r>
          </a:p>
        </p:txBody>
      </p:sp>
      <p:pic>
        <p:nvPicPr>
          <p:cNvPr id="18" name="Graphic 17" descr="User with solid fill">
            <a:extLst>
              <a:ext uri="{FF2B5EF4-FFF2-40B4-BE49-F238E27FC236}">
                <a16:creationId xmlns:a16="http://schemas.microsoft.com/office/drawing/2014/main" id="{5C24E54E-14AB-F843-0853-616E04BAE910}"/>
              </a:ext>
            </a:extLst>
          </p:cNvPr>
          <p:cNvPicPr>
            <a:picLocks noChangeAspect="1"/>
          </p:cNvPicPr>
          <p:nvPr/>
        </p:nvPicPr>
        <p:blipFill rotWithShape="1">
          <a:blip r:embed="rId5" cstate="screen">
            <a:extLst>
              <a:ext uri="{28A0092B-C50C-407E-A947-70E740481C1C}">
                <a14:useLocalDpi xmlns:a14="http://schemas.microsoft.com/office/drawing/2010/main"/>
              </a:ext>
              <a:ext uri="{96DAC541-7B7A-43D3-8B79-37D633B846F1}">
                <asvg:svgBlip xmlns:asvg="http://schemas.microsoft.com/office/drawing/2016/SVG/main" r:embed="rId6"/>
              </a:ext>
            </a:extLst>
          </a:blip>
          <a:srcRect l="28418" t="41261" r="53427" b="50079"/>
          <a:stretch/>
        </p:blipFill>
        <p:spPr>
          <a:xfrm flipH="1" flipV="1">
            <a:off x="-1" y="3543956"/>
            <a:ext cx="6948177" cy="3314044"/>
          </a:xfrm>
          <a:prstGeom prst="rect">
            <a:avLst/>
          </a:prstGeom>
        </p:spPr>
      </p:pic>
      <p:sp>
        <p:nvSpPr>
          <p:cNvPr id="2" name="TextBox 1">
            <a:hlinkClick r:id="rId7" tooltip="MedEd On The Go"/>
            <a:extLst>
              <a:ext uri="{FF2B5EF4-FFF2-40B4-BE49-F238E27FC236}">
                <a16:creationId xmlns:a16="http://schemas.microsoft.com/office/drawing/2014/main" id="{624C7CEC-6FAA-E8C2-47BA-84734D0A035F}"/>
              </a:ext>
            </a:extLst>
          </p:cNvPr>
          <p:cNvSpPr txBox="1"/>
          <p:nvPr/>
        </p:nvSpPr>
        <p:spPr>
          <a:xfrm>
            <a:off x="870978" y="5018509"/>
            <a:ext cx="6077198" cy="1152465"/>
          </a:xfrm>
          <a:prstGeom prst="roundRect">
            <a:avLst>
              <a:gd name="adj" fmla="val 48137"/>
            </a:avLst>
          </a:prstGeom>
          <a:solidFill>
            <a:schemeClr val="bg1"/>
          </a:solidFill>
          <a:ln>
            <a:noFill/>
          </a:ln>
          <a:effectLst/>
        </p:spPr>
        <p:txBody>
          <a:bodyPr wrap="square" tIns="182880" bIns="9144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0098EA"/>
                </a:solidFill>
                <a:effectLst/>
                <a:uLnTx/>
                <a:uFillTx/>
                <a:latin typeface="Century Gothic" panose="020B0502020202020204" pitchFamily="34" charset="0"/>
                <a:ea typeface="+mn-ea"/>
                <a:cs typeface="Calibri" panose="020F0502020204030204" pitchFamily="34" charset="0"/>
                <a:hlinkClick r:id="rId8" tooltip="Visit us now!"/>
              </a:rPr>
              <a:t>www.MedEdOTG.com</a:t>
            </a:r>
            <a:endParaRPr kumimoji="0" lang="en-US" sz="3600" b="0" i="0" u="none" strike="noStrike" kern="1200" cap="none" spc="0" normalizeH="0" baseline="0" noProof="0" dirty="0">
              <a:ln>
                <a:noFill/>
              </a:ln>
              <a:solidFill>
                <a:srgbClr val="0098EA"/>
              </a:solidFill>
              <a:effectLst/>
              <a:uLnTx/>
              <a:uFillTx/>
              <a:latin typeface="Century Gothic" panose="020B0502020202020204" pitchFamily="34" charset="0"/>
              <a:ea typeface="+mn-ea"/>
              <a:cs typeface="Calibri" panose="020F0502020204030204" pitchFamily="34" charset="0"/>
            </a:endParaRPr>
          </a:p>
        </p:txBody>
      </p:sp>
      <p:sp>
        <p:nvSpPr>
          <p:cNvPr id="3" name="TextBox 2">
            <a:extLst>
              <a:ext uri="{FF2B5EF4-FFF2-40B4-BE49-F238E27FC236}">
                <a16:creationId xmlns:a16="http://schemas.microsoft.com/office/drawing/2014/main" id="{C54A7D02-C060-E473-59D6-ABDD4DCC19A6}"/>
              </a:ext>
            </a:extLst>
          </p:cNvPr>
          <p:cNvSpPr txBox="1"/>
          <p:nvPr/>
        </p:nvSpPr>
        <p:spPr>
          <a:xfrm>
            <a:off x="870979" y="2424875"/>
            <a:ext cx="4310622" cy="2031325"/>
          </a:xfrm>
          <a:prstGeom prst="rect">
            <a:avLst/>
          </a:prstGeom>
          <a:noFill/>
        </p:spPr>
        <p:txBody>
          <a:bodyPr wrap="square">
            <a:spAutoFit/>
          </a:bodyPr>
          <a:lstStyle/>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CME/CE in minutes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Congress highlights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Late-breaking data</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Quizzes</a:t>
            </a:r>
          </a:p>
        </p:txBody>
      </p:sp>
      <p:sp>
        <p:nvSpPr>
          <p:cNvPr id="8" name="TextBox 7">
            <a:extLst>
              <a:ext uri="{FF2B5EF4-FFF2-40B4-BE49-F238E27FC236}">
                <a16:creationId xmlns:a16="http://schemas.microsoft.com/office/drawing/2014/main" id="{531AC232-9957-4A51-B937-C4AB6A46FA92}"/>
              </a:ext>
            </a:extLst>
          </p:cNvPr>
          <p:cNvSpPr txBox="1"/>
          <p:nvPr/>
        </p:nvSpPr>
        <p:spPr>
          <a:xfrm>
            <a:off x="5058796" y="2424875"/>
            <a:ext cx="5225023" cy="1508105"/>
          </a:xfrm>
          <a:prstGeom prst="rect">
            <a:avLst/>
          </a:prstGeom>
          <a:noFill/>
        </p:spPr>
        <p:txBody>
          <a:bodyPr wrap="square">
            <a:spAutoFit/>
          </a:bodyPr>
          <a:lstStyle/>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Webinars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In-person events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Slides &amp; resources</a:t>
            </a:r>
          </a:p>
        </p:txBody>
      </p:sp>
      <p:pic>
        <p:nvPicPr>
          <p:cNvPr id="10" name="Graphic 9">
            <a:extLst>
              <a:ext uri="{FF2B5EF4-FFF2-40B4-BE49-F238E27FC236}">
                <a16:creationId xmlns:a16="http://schemas.microsoft.com/office/drawing/2014/main" id="{93E4D248-876E-0145-581A-20C841F43DE5}"/>
              </a:ext>
            </a:extLst>
          </p:cNvPr>
          <p:cNvPicPr>
            <a:picLocks noChangeAspect="1"/>
          </p:cNvPicPr>
          <p:nvPr/>
        </p:nvPicPr>
        <p:blipFill>
          <a:blip r:embed="rId9" cstate="screen">
            <a:extLst>
              <a:ext uri="{28A0092B-C50C-407E-A947-70E740481C1C}">
                <a14:useLocalDpi xmlns:a14="http://schemas.microsoft.com/office/drawing/2010/main"/>
              </a:ext>
              <a:ext uri="{96DAC541-7B7A-43D3-8B79-37D633B846F1}">
                <asvg:svgBlip xmlns:asvg="http://schemas.microsoft.com/office/drawing/2016/SVG/main" r:embed="rId10"/>
              </a:ext>
            </a:extLst>
          </a:blip>
          <a:stretch>
            <a:fillRect/>
          </a:stretch>
        </p:blipFill>
        <p:spPr>
          <a:xfrm>
            <a:off x="9036699" y="446062"/>
            <a:ext cx="2494241" cy="1255751"/>
          </a:xfrm>
          <a:prstGeom prst="rect">
            <a:avLst/>
          </a:prstGeom>
        </p:spPr>
      </p:pic>
    </p:spTree>
    <p:extLst>
      <p:ext uri="{BB962C8B-B14F-4D97-AF65-F5344CB8AC3E}">
        <p14:creationId xmlns:p14="http://schemas.microsoft.com/office/powerpoint/2010/main" val="24058161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12183204-970A-B111-5DCA-6C0B2E08FD03}"/>
              </a:ext>
            </a:extLst>
          </p:cNvPr>
          <p:cNvSpPr txBox="1"/>
          <p:nvPr/>
        </p:nvSpPr>
        <p:spPr>
          <a:xfrm>
            <a:off x="1557505" y="5707282"/>
            <a:ext cx="2612964"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This content or portions thereof may not be published, posted online or used in presentations without permission.</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9" name="TextBox 8">
            <a:extLst>
              <a:ext uri="{FF2B5EF4-FFF2-40B4-BE49-F238E27FC236}">
                <a16:creationId xmlns:a16="http://schemas.microsoft.com/office/drawing/2014/main" id="{0EE13496-F6DC-B1E6-63D7-6A65639436E6}"/>
              </a:ext>
            </a:extLst>
          </p:cNvPr>
          <p:cNvSpPr txBox="1"/>
          <p:nvPr/>
        </p:nvSpPr>
        <p:spPr>
          <a:xfrm>
            <a:off x="594592" y="359469"/>
            <a:ext cx="10997719" cy="692468"/>
          </a:xfrm>
          <a:prstGeom prst="roundRect">
            <a:avLst>
              <a:gd name="adj" fmla="val 50000"/>
            </a:avLst>
          </a:prstGeom>
          <a:solidFill>
            <a:srgbClr val="0098EA"/>
          </a:solidFill>
        </p:spPr>
        <p:txBody>
          <a:bodyPr wrap="square" tIns="0" bIns="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prstClr val="white"/>
                </a:solidFill>
                <a:effectLst/>
                <a:uLnTx/>
                <a:uFillTx/>
                <a:latin typeface="Trebuchet MS" panose="020B0703020202090204" pitchFamily="34" charset="0"/>
                <a:ea typeface="+mn-ea"/>
                <a:cs typeface="Calibri" panose="020F0502020204030204" pitchFamily="34" charset="0"/>
              </a:rPr>
              <a:t>Resource Information</a:t>
            </a:r>
          </a:p>
        </p:txBody>
      </p:sp>
      <p:sp>
        <p:nvSpPr>
          <p:cNvPr id="4" name="TextBox 3">
            <a:extLst>
              <a:ext uri="{FF2B5EF4-FFF2-40B4-BE49-F238E27FC236}">
                <a16:creationId xmlns:a16="http://schemas.microsoft.com/office/drawing/2014/main" id="{821270A0-01CF-6D78-64D3-D2393CA1DB1B}"/>
              </a:ext>
            </a:extLst>
          </p:cNvPr>
          <p:cNvSpPr txBox="1"/>
          <p:nvPr/>
        </p:nvSpPr>
        <p:spPr>
          <a:xfrm>
            <a:off x="594592" y="1162619"/>
            <a:ext cx="10997719" cy="321626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0098EA"/>
                </a:solidFill>
                <a:effectLst/>
                <a:uLnTx/>
                <a:uFillTx/>
                <a:latin typeface="Century Gothic" panose="020B0502020202020204" pitchFamily="34" charset="0"/>
                <a:ea typeface="+mn-ea"/>
                <a:cs typeface="+mn-cs"/>
              </a:rPr>
              <a:t>About This Resource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These slides are one component of a continuing education program available online at </a:t>
            </a:r>
            <a:r>
              <a:rPr kumimoji="0" lang="en-US" sz="1500" b="0" i="0" u="none" strike="noStrike" kern="1200" cap="none" spc="0" normalizeH="0" baseline="0" noProof="0" dirty="0" err="1">
                <a:ln>
                  <a:noFill/>
                </a:ln>
                <a:solidFill>
                  <a:srgbClr val="747474"/>
                </a:solidFill>
                <a:effectLst/>
                <a:uLnTx/>
                <a:uFillTx/>
                <a:latin typeface="Arial" panose="020B0604020202020204" pitchFamily="34" charset="0"/>
                <a:ea typeface="+mn-ea"/>
                <a:cs typeface="Arial" panose="020B0604020202020204" pitchFamily="34" charset="0"/>
              </a:rPr>
              <a:t>MedEd</a:t>
            </a: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 On The Go titled </a:t>
            </a:r>
            <a:r>
              <a:rPr kumimoji="0" lang="en-US" sz="1600" b="0" i="0" u="none" strike="noStrike" kern="1200" cap="none" spc="0" normalizeH="0" baseline="0" noProof="0">
                <a:ln>
                  <a:noFill/>
                </a:ln>
                <a:solidFill>
                  <a:srgbClr val="F5F4F3"/>
                </a:solidFill>
                <a:effectLst/>
                <a:uLnTx/>
                <a:uFillTx/>
                <a:latin typeface="-apple-system"/>
                <a:ea typeface="+mn-ea"/>
                <a:cs typeface="+mn-cs"/>
                <a:hlinkClick r:id="rId3"/>
              </a:rPr>
              <a:t>Idiopathic Hypersomnia: Improving QoL Through Patient-Centered Care</a:t>
            </a:r>
            <a:endParaRPr kumimoji="0" lang="en-US" sz="1500" b="0" i="0" u="sng" strike="noStrike" kern="1200" cap="none" spc="0" normalizeH="0" baseline="0" noProof="0" dirty="0">
              <a:ln>
                <a:noFill/>
              </a:ln>
              <a:solidFill>
                <a:srgbClr val="0078D7"/>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500" b="1"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1"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Program Learning Objectives:</a:t>
            </a: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a:ln>
                  <a:noFill/>
                </a:ln>
                <a:solidFill>
                  <a:srgbClr val="747474"/>
                </a:solidFill>
                <a:effectLst/>
                <a:uLnTx/>
                <a:uFillTx/>
                <a:latin typeface="-apple-system"/>
                <a:ea typeface="+mn-ea"/>
                <a:cs typeface="+mn-cs"/>
              </a:rPr>
              <a:t>Improve the accuracy and timing when diagnosing patients suffering from IH</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a:ln>
                  <a:noFill/>
                </a:ln>
                <a:solidFill>
                  <a:srgbClr val="747474"/>
                </a:solidFill>
                <a:effectLst/>
                <a:uLnTx/>
                <a:uFillTx/>
                <a:latin typeface="-apple-system"/>
                <a:ea typeface="+mn-ea"/>
                <a:cs typeface="+mn-cs"/>
              </a:rPr>
              <a:t>Educate HCPs on the cardiovascular and QoL impact experienced by patients suffering from IH</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a:ln>
                  <a:noFill/>
                </a:ln>
                <a:solidFill>
                  <a:srgbClr val="747474"/>
                </a:solidFill>
                <a:effectLst/>
                <a:uLnTx/>
                <a:uFillTx/>
                <a:latin typeface="-apple-system"/>
                <a:ea typeface="+mn-ea"/>
                <a:cs typeface="+mn-cs"/>
              </a:rPr>
              <a:t>Develop an evidence-based, comprehensive treatment plan for the management of IH</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600" b="0" i="0" u="none" strike="noStrike" kern="1200" cap="none" spc="0" normalizeH="0" baseline="0" noProof="0">
              <a:ln>
                <a:noFill/>
              </a:ln>
              <a:solidFill>
                <a:srgbClr val="747474"/>
              </a:solidFill>
              <a:effectLst/>
              <a:uLnTx/>
              <a:uFillTx/>
              <a:latin typeface="-apple-system"/>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500" b="1" i="0" u="none" strike="noStrike" kern="1200" cap="none" spc="0" normalizeH="0" baseline="0" noProof="0" dirty="0" err="1">
              <a:ln>
                <a:noFill/>
              </a:ln>
              <a:solidFill>
                <a:srgbClr val="0098EA"/>
              </a:solidFill>
              <a:effectLst/>
              <a:uLnTx/>
              <a:uFillTx/>
              <a:latin typeface="Century Gothic" panose="020B0502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1" i="0" u="none" strike="noStrike" kern="1200" cap="none" spc="0" normalizeH="0" baseline="0" noProof="0" dirty="0" err="1">
                <a:ln>
                  <a:noFill/>
                </a:ln>
                <a:solidFill>
                  <a:srgbClr val="0098EA"/>
                </a:solidFill>
                <a:effectLst/>
                <a:uLnTx/>
                <a:uFillTx/>
                <a:latin typeface="Century Gothic" panose="020B0502020202020204" pitchFamily="34" charset="0"/>
                <a:ea typeface="+mn-ea"/>
                <a:cs typeface="Arial" panose="020B0604020202020204" pitchFamily="34" charset="0"/>
              </a:rPr>
              <a:t>MedEd</a:t>
            </a:r>
            <a:r>
              <a:rPr kumimoji="0" lang="en-US" sz="1500" b="1" i="0" u="none" strike="noStrike" kern="1200" cap="none" spc="0" normalizeH="0" baseline="0" noProof="0" dirty="0">
                <a:ln>
                  <a:noFill/>
                </a:ln>
                <a:solidFill>
                  <a:srgbClr val="0098EA"/>
                </a:solidFill>
                <a:effectLst/>
                <a:uLnTx/>
                <a:uFillTx/>
                <a:latin typeface="Century Gothic" panose="020B0502020202020204" pitchFamily="34" charset="0"/>
                <a:ea typeface="+mn-ea"/>
                <a:cs typeface="Arial" panose="020B0604020202020204" pitchFamily="34" charset="0"/>
              </a:rPr>
              <a:t> On The Go</a:t>
            </a:r>
            <a:r>
              <a:rPr kumimoji="0" lang="en-US" sz="1500" b="1" i="0" u="none" strike="noStrike" kern="1200" cap="none" spc="0" normalizeH="0" baseline="30000" noProof="0" dirty="0">
                <a:ln>
                  <a:noFill/>
                </a:ln>
                <a:solidFill>
                  <a:srgbClr val="0098EA"/>
                </a:solidFill>
                <a:effectLst/>
                <a:uLnTx/>
                <a:uFillTx/>
                <a:latin typeface="Century Gothic" panose="020B0502020202020204" pitchFamily="34" charset="0"/>
                <a:ea typeface="+mn-ea"/>
                <a:cs typeface="Arial" panose="020B0604020202020204"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hlinkClick r:id="rId4"/>
              </a:rPr>
              <a:t>www.mededonthego.com</a:t>
            </a: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rgbClr val="747474"/>
              </a:solidFill>
              <a:effectLst/>
              <a:uLnTx/>
              <a:uFillTx/>
              <a:latin typeface="Calibri" panose="020F0502020204030204"/>
              <a:ea typeface="+mn-ea"/>
              <a:cs typeface="+mn-cs"/>
            </a:endParaRPr>
          </a:p>
        </p:txBody>
      </p:sp>
      <p:cxnSp>
        <p:nvCxnSpPr>
          <p:cNvPr id="25" name="Straight Connector 24">
            <a:extLst>
              <a:ext uri="{FF2B5EF4-FFF2-40B4-BE49-F238E27FC236}">
                <a16:creationId xmlns:a16="http://schemas.microsoft.com/office/drawing/2014/main" id="{6D57FF65-33DE-661D-FDBA-12500FF6E05A}"/>
              </a:ext>
            </a:extLst>
          </p:cNvPr>
          <p:cNvCxnSpPr>
            <a:cxnSpLocks/>
          </p:cNvCxnSpPr>
          <p:nvPr/>
        </p:nvCxnSpPr>
        <p:spPr>
          <a:xfrm>
            <a:off x="600876" y="5388512"/>
            <a:ext cx="10996532" cy="0"/>
          </a:xfrm>
          <a:prstGeom prst="line">
            <a:avLst/>
          </a:prstGeom>
          <a:ln>
            <a:solidFill>
              <a:srgbClr val="0098EA"/>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92187CAD-40DF-359C-4264-683025719B57}"/>
              </a:ext>
            </a:extLst>
          </p:cNvPr>
          <p:cNvSpPr txBox="1"/>
          <p:nvPr/>
        </p:nvSpPr>
        <p:spPr>
          <a:xfrm>
            <a:off x="9217940" y="5707282"/>
            <a:ext cx="2165677"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747474"/>
                </a:solidFill>
                <a:effectLst/>
                <a:uLnTx/>
                <a:uFillTx/>
                <a:latin typeface="Arial" panose="020B0604020202020204" pitchFamily="34" charset="0"/>
                <a:ea typeface="Times New Roman" panose="02020603050405020304" pitchFamily="18" charset="0"/>
                <a:cs typeface="Arial" panose="020B0604020202020204" pitchFamily="34" charset="0"/>
              </a:rPr>
              <a:t>To contact us regarding inaccuracies, omissions or permissions please email us at </a:t>
            </a:r>
            <a:r>
              <a:rPr kumimoji="0" lang="en-US" sz="1200" b="0" i="0" u="sng" strike="noStrike" kern="1200" cap="none" spc="0" normalizeH="0" baseline="0" noProof="0" dirty="0">
                <a:ln>
                  <a:noFill/>
                </a:ln>
                <a:solidFill>
                  <a:srgbClr val="3898F9"/>
                </a:solidFill>
                <a:effectLst/>
                <a:uLnTx/>
                <a:uFillTx/>
                <a:latin typeface="Arial" panose="020B0604020202020204" pitchFamily="34" charset="0"/>
                <a:ea typeface="Times New Roman" panose="02020603050405020304" pitchFamily="18" charset="0"/>
                <a:cs typeface="Arial" panose="020B0604020202020204" pitchFamily="34" charset="0"/>
                <a:hlinkClick r:id="rId5"/>
              </a:rPr>
              <a:t>support@MedEdOTG.com</a:t>
            </a: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 </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8" name="Graphic 7" descr="Chat bubble outline">
            <a:extLst>
              <a:ext uri="{FF2B5EF4-FFF2-40B4-BE49-F238E27FC236}">
                <a16:creationId xmlns:a16="http://schemas.microsoft.com/office/drawing/2014/main" id="{06F4C142-8867-0F42-B3B7-D4F09FB224B9}"/>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flipH="1">
            <a:off x="8375917" y="5590710"/>
            <a:ext cx="787862" cy="787862"/>
          </a:xfrm>
          <a:prstGeom prst="rect">
            <a:avLst/>
          </a:prstGeom>
        </p:spPr>
      </p:pic>
      <p:pic>
        <p:nvPicPr>
          <p:cNvPr id="20" name="Graphic 19">
            <a:extLst>
              <a:ext uri="{FF2B5EF4-FFF2-40B4-BE49-F238E27FC236}">
                <a16:creationId xmlns:a16="http://schemas.microsoft.com/office/drawing/2014/main" id="{9D6FF3C3-E8EB-6F75-281D-7EC60CF26BB5}"/>
              </a:ext>
            </a:extLst>
          </p:cNvPr>
          <p:cNvPicPr>
            <a:picLocks noChangeAspect="1"/>
          </p:cNvPicPr>
          <p:nvPr/>
        </p:nvPicPr>
        <p:blipFill rotWithShape="1">
          <a:blip r:embed="rId8" cstate="screen">
            <a:extLst>
              <a:ext uri="{28A0092B-C50C-407E-A947-70E740481C1C}">
                <a14:useLocalDpi xmlns:a14="http://schemas.microsoft.com/office/drawing/2010/main"/>
              </a:ext>
              <a:ext uri="{96DAC541-7B7A-43D3-8B79-37D633B846F1}">
                <asvg:svgBlip xmlns:asvg="http://schemas.microsoft.com/office/drawing/2016/SVG/main" r:embed="rId9"/>
              </a:ext>
            </a:extLst>
          </a:blip>
          <a:srcRect b="17964"/>
          <a:stretch/>
        </p:blipFill>
        <p:spPr>
          <a:xfrm>
            <a:off x="618797" y="5731536"/>
            <a:ext cx="787862" cy="646331"/>
          </a:xfrm>
          <a:prstGeom prst="rect">
            <a:avLst/>
          </a:prstGeom>
        </p:spPr>
      </p:pic>
      <p:sp>
        <p:nvSpPr>
          <p:cNvPr id="2" name="TextBox 1">
            <a:extLst>
              <a:ext uri="{FF2B5EF4-FFF2-40B4-BE49-F238E27FC236}">
                <a16:creationId xmlns:a16="http://schemas.microsoft.com/office/drawing/2014/main" id="{6CFC2CE5-F394-6990-63F0-E857AC5C3519}"/>
              </a:ext>
            </a:extLst>
          </p:cNvPr>
          <p:cNvSpPr txBox="1"/>
          <p:nvPr/>
        </p:nvSpPr>
        <p:spPr>
          <a:xfrm>
            <a:off x="5366615" y="5707282"/>
            <a:ext cx="2469444"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This content can be saved for personal use (non-commercial use only) with credit given to the resource authors.</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6" name="Graphic 5" descr="Download from cloud outline">
            <a:extLst>
              <a:ext uri="{FF2B5EF4-FFF2-40B4-BE49-F238E27FC236}">
                <a16:creationId xmlns:a16="http://schemas.microsoft.com/office/drawing/2014/main" id="{2D69C189-75F0-6840-CF40-7D57A5931DA0}"/>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4479126" y="5625435"/>
            <a:ext cx="787862" cy="787862"/>
          </a:xfrm>
          <a:prstGeom prst="rect">
            <a:avLst/>
          </a:prstGeom>
        </p:spPr>
      </p:pic>
    </p:spTree>
    <p:extLst>
      <p:ext uri="{BB962C8B-B14F-4D97-AF65-F5344CB8AC3E}">
        <p14:creationId xmlns:p14="http://schemas.microsoft.com/office/powerpoint/2010/main" val="26007701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8A5B30D-6EBE-AAA4-358F-AC940433A275}"/>
              </a:ext>
            </a:extLst>
          </p:cNvPr>
          <p:cNvSpPr>
            <a:spLocks noGrp="1"/>
          </p:cNvSpPr>
          <p:nvPr>
            <p:ph type="title"/>
          </p:nvPr>
        </p:nvSpPr>
        <p:spPr/>
        <p:txBody>
          <a:bodyPr/>
          <a:lstStyle/>
          <a:p>
            <a:r>
              <a:rPr lang="en-US" dirty="0"/>
              <a:t>Disclaimer</a:t>
            </a:r>
          </a:p>
        </p:txBody>
      </p:sp>
      <p:sp>
        <p:nvSpPr>
          <p:cNvPr id="10" name="Content Placeholder 4">
            <a:extLst>
              <a:ext uri="{FF2B5EF4-FFF2-40B4-BE49-F238E27FC236}">
                <a16:creationId xmlns:a16="http://schemas.microsoft.com/office/drawing/2014/main" id="{ED686F8A-DE79-29E4-3A92-6740BE7B4ED7}"/>
              </a:ext>
            </a:extLst>
          </p:cNvPr>
          <p:cNvSpPr txBox="1">
            <a:spLocks/>
          </p:cNvSpPr>
          <p:nvPr/>
        </p:nvSpPr>
        <p:spPr>
          <a:xfrm>
            <a:off x="838200" y="1825625"/>
            <a:ext cx="10515600" cy="284658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The views and opinions expressed in this educational activity are those of the faculty and do not necessarily represent the views of Total CME, LLC, the CME providers, or the companies providing educational grants. This presentation is not intended to define an exclusive course of patient management; the participant should use their clinical judgment, knowledge, experience, and diagnostic skills in applying or adopting for professional use any of the information provided herein. Any procedures, medications, or other courses of diagnosis or treatment discussed or suggested in this activity should not be used by clinicians without evaluation of their patient's conditions and possible contraindications or dangers in use, review of any applicable manufacturer’s product information, and comparison with recommendations of other authorities. Links to other sites may be provided as additional sources of information. </a:t>
            </a:r>
          </a:p>
        </p:txBody>
      </p:sp>
    </p:spTree>
    <p:extLst>
      <p:ext uri="{BB962C8B-B14F-4D97-AF65-F5344CB8AC3E}">
        <p14:creationId xmlns:p14="http://schemas.microsoft.com/office/powerpoint/2010/main" val="33065145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600" y="199505"/>
            <a:ext cx="10744200" cy="1185577"/>
          </a:xfrm>
        </p:spPr>
        <p:txBody>
          <a:bodyPr/>
          <a:lstStyle/>
          <a:p>
            <a:r>
              <a:rPr lang="en-US" dirty="0"/>
              <a:t>Case Study</a:t>
            </a:r>
          </a:p>
        </p:txBody>
      </p:sp>
      <p:sp>
        <p:nvSpPr>
          <p:cNvPr id="2" name="Content Placeholder 1"/>
          <p:cNvSpPr>
            <a:spLocks noGrp="1"/>
          </p:cNvSpPr>
          <p:nvPr>
            <p:ph idx="1"/>
          </p:nvPr>
        </p:nvSpPr>
        <p:spPr>
          <a:xfrm>
            <a:off x="609600" y="1477906"/>
            <a:ext cx="10744200" cy="4722477"/>
          </a:xfrm>
        </p:spPr>
        <p:txBody>
          <a:bodyPr/>
          <a:lstStyle/>
          <a:p>
            <a:r>
              <a:rPr lang="en-US" dirty="0"/>
              <a:t>A 26-year-old woman presents with excessive daytime sleepiness for more than 10 years </a:t>
            </a:r>
          </a:p>
          <a:p>
            <a:r>
              <a:rPr lang="en-US" dirty="0"/>
              <a:t>She struggles to get out of bed with multiple alarms and may be late at work sometimes, despite sleeping 9-10 hours. She can sleep 12-16 hours on weekends yet does not feel rested</a:t>
            </a:r>
          </a:p>
          <a:p>
            <a:r>
              <a:rPr lang="en-US" dirty="0"/>
              <a:t>She feels slow and “groggy” for up to 40 minutes after waking up and naps are unrefreshing</a:t>
            </a:r>
          </a:p>
        </p:txBody>
      </p:sp>
    </p:spTree>
    <p:extLst>
      <p:ext uri="{BB962C8B-B14F-4D97-AF65-F5344CB8AC3E}">
        <p14:creationId xmlns:p14="http://schemas.microsoft.com/office/powerpoint/2010/main" val="24760523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600" y="199505"/>
            <a:ext cx="10744200" cy="1185577"/>
          </a:xfrm>
        </p:spPr>
        <p:txBody>
          <a:bodyPr/>
          <a:lstStyle/>
          <a:p>
            <a:r>
              <a:rPr lang="en-US" dirty="0"/>
              <a:t>Case Study</a:t>
            </a:r>
          </a:p>
        </p:txBody>
      </p:sp>
      <p:sp>
        <p:nvSpPr>
          <p:cNvPr id="2" name="Content Placeholder 1"/>
          <p:cNvSpPr>
            <a:spLocks noGrp="1"/>
          </p:cNvSpPr>
          <p:nvPr>
            <p:ph idx="1"/>
          </p:nvPr>
        </p:nvSpPr>
        <p:spPr>
          <a:xfrm>
            <a:off x="609600" y="1477906"/>
            <a:ext cx="10744200" cy="4722477"/>
          </a:xfrm>
        </p:spPr>
        <p:txBody>
          <a:bodyPr/>
          <a:lstStyle/>
          <a:p>
            <a:r>
              <a:rPr lang="en-US" dirty="0"/>
              <a:t>She also has a history of headaches and had syncope a couple of times upon standing</a:t>
            </a:r>
          </a:p>
          <a:p>
            <a:r>
              <a:rPr lang="en-US" dirty="0"/>
              <a:t>Currently takes no medications</a:t>
            </a:r>
          </a:p>
          <a:p>
            <a:r>
              <a:rPr lang="en-US" dirty="0"/>
              <a:t>She was thought to be depressed in the past, but refused to take medications</a:t>
            </a:r>
          </a:p>
          <a:p>
            <a:r>
              <a:rPr lang="en-US" dirty="0"/>
              <a:t>A home sleep test done two years prior was normal</a:t>
            </a:r>
          </a:p>
          <a:p>
            <a:endParaRPr lang="en-US" dirty="0"/>
          </a:p>
        </p:txBody>
      </p:sp>
    </p:spTree>
    <p:extLst>
      <p:ext uri="{BB962C8B-B14F-4D97-AF65-F5344CB8AC3E}">
        <p14:creationId xmlns:p14="http://schemas.microsoft.com/office/powerpoint/2010/main" val="9224661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600" y="199505"/>
            <a:ext cx="10744200" cy="1185577"/>
          </a:xfrm>
        </p:spPr>
        <p:txBody>
          <a:bodyPr/>
          <a:lstStyle/>
          <a:p>
            <a:r>
              <a:rPr lang="en-US" dirty="0"/>
              <a:t>Case Study</a:t>
            </a:r>
          </a:p>
        </p:txBody>
      </p:sp>
      <p:sp>
        <p:nvSpPr>
          <p:cNvPr id="2" name="Content Placeholder 1"/>
          <p:cNvSpPr>
            <a:spLocks noGrp="1"/>
          </p:cNvSpPr>
          <p:nvPr>
            <p:ph idx="1"/>
          </p:nvPr>
        </p:nvSpPr>
        <p:spPr>
          <a:xfrm>
            <a:off x="609600" y="1477906"/>
            <a:ext cx="10744200" cy="4722477"/>
          </a:xfrm>
        </p:spPr>
        <p:txBody>
          <a:bodyPr/>
          <a:lstStyle/>
          <a:p>
            <a:r>
              <a:rPr lang="en-US" dirty="0"/>
              <a:t>Reports no snoring or restless sleep</a:t>
            </a:r>
          </a:p>
          <a:p>
            <a:r>
              <a:rPr lang="en-US" dirty="0"/>
              <a:t>Physical examination is normal with a BMI of 23</a:t>
            </a:r>
          </a:p>
          <a:p>
            <a:r>
              <a:rPr lang="en-US" dirty="0"/>
              <a:t>Her Epworth Sleepiness Scale is 16</a:t>
            </a:r>
          </a:p>
          <a:p>
            <a:r>
              <a:rPr lang="en-US" dirty="0"/>
              <a:t>There is no history of cataplexy </a:t>
            </a:r>
          </a:p>
          <a:p>
            <a:r>
              <a:rPr lang="en-US" dirty="0"/>
              <a:t>No other past medical history, such as head trauma or CNS infections</a:t>
            </a:r>
          </a:p>
          <a:p>
            <a:endParaRPr lang="en-US" dirty="0"/>
          </a:p>
          <a:p>
            <a:endParaRPr lang="en-US" dirty="0"/>
          </a:p>
        </p:txBody>
      </p:sp>
      <p:sp>
        <p:nvSpPr>
          <p:cNvPr id="13" name="Footer Placeholder 12">
            <a:extLst>
              <a:ext uri="{FF2B5EF4-FFF2-40B4-BE49-F238E27FC236}">
                <a16:creationId xmlns:a16="http://schemas.microsoft.com/office/drawing/2014/main" id="{F04D22F7-6276-636C-FB99-707E26FA9B11}"/>
              </a:ext>
            </a:extLst>
          </p:cNvPr>
          <p:cNvSpPr>
            <a:spLocks noGrp="1"/>
          </p:cNvSpPr>
          <p:nvPr>
            <p:ph type="ftr" sz="quarter" idx="3"/>
          </p:nvPr>
        </p:nvSpPr>
        <p:spPr/>
        <p:txBody>
          <a:bodyPr/>
          <a:lstStyle/>
          <a:p>
            <a:r>
              <a:rPr lang="en-US"/>
              <a:t>BMI, body mass index; CNS, central nervous system.</a:t>
            </a:r>
          </a:p>
        </p:txBody>
      </p:sp>
    </p:spTree>
    <p:extLst>
      <p:ext uri="{BB962C8B-B14F-4D97-AF65-F5344CB8AC3E}">
        <p14:creationId xmlns:p14="http://schemas.microsoft.com/office/powerpoint/2010/main" val="28329133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600" y="199505"/>
            <a:ext cx="10744200" cy="1185577"/>
          </a:xfrm>
        </p:spPr>
        <p:txBody>
          <a:bodyPr/>
          <a:lstStyle/>
          <a:p>
            <a:r>
              <a:rPr lang="en-US" dirty="0"/>
              <a:t>Clinical Tests</a:t>
            </a:r>
          </a:p>
        </p:txBody>
      </p:sp>
      <p:sp>
        <p:nvSpPr>
          <p:cNvPr id="2" name="Content Placeholder 1"/>
          <p:cNvSpPr>
            <a:spLocks noGrp="1"/>
          </p:cNvSpPr>
          <p:nvPr>
            <p:ph idx="1"/>
          </p:nvPr>
        </p:nvSpPr>
        <p:spPr>
          <a:xfrm>
            <a:off x="609600" y="1477906"/>
            <a:ext cx="10744200" cy="4722477"/>
          </a:xfrm>
        </p:spPr>
        <p:txBody>
          <a:bodyPr/>
          <a:lstStyle/>
          <a:p>
            <a:r>
              <a:rPr lang="en-US" dirty="0"/>
              <a:t>Actigraph during two weeks off work before in-lab testing showed an estimate daily sleep time of 11-14 hours</a:t>
            </a:r>
          </a:p>
          <a:p>
            <a:r>
              <a:rPr lang="en-US" dirty="0"/>
              <a:t>PSG showed a total sleep time of 510 minutes with no SDB or PLMS </a:t>
            </a:r>
          </a:p>
          <a:p>
            <a:pPr lvl="1"/>
            <a:r>
              <a:rPr lang="en-US" dirty="0"/>
              <a:t>Sleep efficiency of 98%, 25% of SWS, No SOREMP</a:t>
            </a:r>
          </a:p>
          <a:p>
            <a:r>
              <a:rPr lang="en-US" dirty="0"/>
              <a:t>MSLT showed a mean sleep latency of 6.5 min and no SOREMPs</a:t>
            </a:r>
          </a:p>
          <a:p>
            <a:endParaRPr lang="en-US" dirty="0"/>
          </a:p>
        </p:txBody>
      </p:sp>
      <p:sp>
        <p:nvSpPr>
          <p:cNvPr id="9" name="Footer Placeholder 8">
            <a:extLst>
              <a:ext uri="{FF2B5EF4-FFF2-40B4-BE49-F238E27FC236}">
                <a16:creationId xmlns:a16="http://schemas.microsoft.com/office/drawing/2014/main" id="{73C6C0A0-9C4B-3266-3832-6EC7D2B60274}"/>
              </a:ext>
            </a:extLst>
          </p:cNvPr>
          <p:cNvSpPr>
            <a:spLocks noGrp="1"/>
          </p:cNvSpPr>
          <p:nvPr>
            <p:ph type="ftr" sz="quarter" idx="3"/>
          </p:nvPr>
        </p:nvSpPr>
        <p:spPr/>
        <p:txBody>
          <a:bodyPr/>
          <a:lstStyle/>
          <a:p>
            <a:r>
              <a:rPr lang="en-US"/>
              <a:t>MSLT, multiple sleep latency test; PLMS, periodic limb movements of sleep; PSG, polysomnography; SDB, sleep-disordered breathing; SOREMP, sleep onset rapid eye movement period.</a:t>
            </a:r>
          </a:p>
        </p:txBody>
      </p:sp>
    </p:spTree>
    <p:extLst>
      <p:ext uri="{BB962C8B-B14F-4D97-AF65-F5344CB8AC3E}">
        <p14:creationId xmlns:p14="http://schemas.microsoft.com/office/powerpoint/2010/main" val="23952042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9600" y="199505"/>
            <a:ext cx="10744200" cy="1185577"/>
          </a:xfrm>
        </p:spPr>
        <p:txBody>
          <a:bodyPr/>
          <a:lstStyle/>
          <a:p>
            <a:r>
              <a:rPr lang="en-US" dirty="0"/>
              <a:t>Idiopathic Hypersomnia (IH) Diagnostic Criteria</a:t>
            </a:r>
          </a:p>
        </p:txBody>
      </p:sp>
      <p:sp>
        <p:nvSpPr>
          <p:cNvPr id="5" name="Content Placeholder 4"/>
          <p:cNvSpPr>
            <a:spLocks noGrp="1"/>
          </p:cNvSpPr>
          <p:nvPr>
            <p:ph idx="1"/>
          </p:nvPr>
        </p:nvSpPr>
        <p:spPr>
          <a:xfrm>
            <a:off x="609600" y="1477906"/>
            <a:ext cx="10744200" cy="4722477"/>
          </a:xfrm>
        </p:spPr>
        <p:txBody>
          <a:bodyPr/>
          <a:lstStyle/>
          <a:p>
            <a:r>
              <a:rPr lang="en-US" dirty="0"/>
              <a:t>Excessive daytime sleepiness </a:t>
            </a:r>
          </a:p>
          <a:p>
            <a:r>
              <a:rPr lang="en-US" dirty="0"/>
              <a:t>No cataplexy</a:t>
            </a:r>
          </a:p>
          <a:p>
            <a:r>
              <a:rPr lang="en-US" dirty="0"/>
              <a:t>Testing:</a:t>
            </a:r>
          </a:p>
          <a:p>
            <a:pPr lvl="1"/>
            <a:r>
              <a:rPr lang="en-US" dirty="0"/>
              <a:t>PSG with no SDB, MSLT with &lt; 8 minutes of mean sleep latency and ≤ 1 SOREMP or</a:t>
            </a:r>
          </a:p>
          <a:p>
            <a:pPr lvl="1"/>
            <a:r>
              <a:rPr lang="en-US" dirty="0"/>
              <a:t>Total 24-hour sleep time &gt; 660 minutes</a:t>
            </a:r>
          </a:p>
          <a:p>
            <a:r>
              <a:rPr lang="en-US" dirty="0"/>
              <a:t>Insufficient sleep and other sleep disorders ruled out</a:t>
            </a:r>
          </a:p>
          <a:p>
            <a:endParaRPr lang="en-US" dirty="0"/>
          </a:p>
          <a:p>
            <a:endParaRPr lang="en-US" dirty="0"/>
          </a:p>
        </p:txBody>
      </p:sp>
      <p:sp>
        <p:nvSpPr>
          <p:cNvPr id="13" name="Footer Placeholder 12">
            <a:extLst>
              <a:ext uri="{FF2B5EF4-FFF2-40B4-BE49-F238E27FC236}">
                <a16:creationId xmlns:a16="http://schemas.microsoft.com/office/drawing/2014/main" id="{409C7C75-14E0-9621-9041-5911AC451E73}"/>
              </a:ext>
            </a:extLst>
          </p:cNvPr>
          <p:cNvSpPr>
            <a:spLocks noGrp="1"/>
          </p:cNvSpPr>
          <p:nvPr>
            <p:ph type="ftr" sz="quarter" idx="3"/>
          </p:nvPr>
        </p:nvSpPr>
        <p:spPr/>
        <p:txBody>
          <a:bodyPr/>
          <a:lstStyle/>
          <a:p>
            <a:r>
              <a:rPr lang="en-US"/>
              <a:t>IH, idiopathic hypersomnia.
American Academy of Sleep Medicine. International classification of sleep disorders, 3rd ed, text revision. 2023;200-6</a:t>
            </a:r>
          </a:p>
        </p:txBody>
      </p:sp>
    </p:spTree>
    <p:extLst>
      <p:ext uri="{BB962C8B-B14F-4D97-AF65-F5344CB8AC3E}">
        <p14:creationId xmlns:p14="http://schemas.microsoft.com/office/powerpoint/2010/main" val="24589865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600" y="199505"/>
            <a:ext cx="10744200" cy="1185577"/>
          </a:xfrm>
        </p:spPr>
        <p:txBody>
          <a:bodyPr/>
          <a:lstStyle/>
          <a:p>
            <a:r>
              <a:rPr lang="en-US" dirty="0"/>
              <a:t>IH Supportive Criteria and Other Symptoms</a:t>
            </a:r>
          </a:p>
        </p:txBody>
      </p:sp>
      <p:sp>
        <p:nvSpPr>
          <p:cNvPr id="2" name="Content Placeholder 1"/>
          <p:cNvSpPr>
            <a:spLocks noGrp="1"/>
          </p:cNvSpPr>
          <p:nvPr>
            <p:ph idx="1"/>
          </p:nvPr>
        </p:nvSpPr>
        <p:spPr>
          <a:xfrm>
            <a:off x="609600" y="1477906"/>
            <a:ext cx="10744200" cy="4722477"/>
          </a:xfrm>
        </p:spPr>
        <p:txBody>
          <a:bodyPr/>
          <a:lstStyle/>
          <a:p>
            <a:r>
              <a:rPr lang="en-US" dirty="0"/>
              <a:t>Severe and prolonged sleep inertia (sleep drunkenness)</a:t>
            </a:r>
          </a:p>
          <a:p>
            <a:r>
              <a:rPr lang="en-US" dirty="0"/>
              <a:t>Unrefreshing naps</a:t>
            </a:r>
          </a:p>
          <a:p>
            <a:r>
              <a:rPr lang="en-US" dirty="0"/>
              <a:t>Autonomic instability</a:t>
            </a:r>
          </a:p>
          <a:p>
            <a:pPr lvl="1"/>
            <a:r>
              <a:rPr lang="en-US" dirty="0"/>
              <a:t>Headaches, orthostatic disturbances, perception of temperature dysregulation (Raynaud's)</a:t>
            </a:r>
          </a:p>
          <a:p>
            <a:r>
              <a:rPr lang="en-US" dirty="0"/>
              <a:t>Memory, attention difficulties</a:t>
            </a:r>
          </a:p>
          <a:p>
            <a:r>
              <a:rPr lang="en-US" dirty="0"/>
              <a:t>Depressive symptoms  </a:t>
            </a:r>
          </a:p>
          <a:p>
            <a:r>
              <a:rPr lang="en-US" dirty="0"/>
              <a:t>PSG with sleep efficiency &gt; 90%        </a:t>
            </a:r>
            <a:endParaRPr lang="es-419" dirty="0"/>
          </a:p>
          <a:p>
            <a:endParaRPr lang="en-US" dirty="0"/>
          </a:p>
        </p:txBody>
      </p:sp>
      <p:sp>
        <p:nvSpPr>
          <p:cNvPr id="13" name="Footer Placeholder 12">
            <a:extLst>
              <a:ext uri="{FF2B5EF4-FFF2-40B4-BE49-F238E27FC236}">
                <a16:creationId xmlns:a16="http://schemas.microsoft.com/office/drawing/2014/main" id="{DA248CCD-CB80-A900-B667-A893BC7CA807}"/>
              </a:ext>
            </a:extLst>
          </p:cNvPr>
          <p:cNvSpPr>
            <a:spLocks noGrp="1"/>
          </p:cNvSpPr>
          <p:nvPr>
            <p:ph type="ftr" sz="quarter" idx="3"/>
          </p:nvPr>
        </p:nvSpPr>
        <p:spPr/>
        <p:txBody>
          <a:bodyPr/>
          <a:lstStyle/>
          <a:p>
            <a:r>
              <a:rPr lang="en-US"/>
              <a:t>Dauvilliers Y, et al. Chapter 113: Idiopathic Hypersomnia. In: Kryger MH, Roth T, Goldstein CA, eds. Principles and Practices of Sleep Medicine, 7th ed. 2022.Pages: 1048-60.</a:t>
            </a:r>
          </a:p>
        </p:txBody>
      </p:sp>
    </p:spTree>
    <p:extLst>
      <p:ext uri="{BB962C8B-B14F-4D97-AF65-F5344CB8AC3E}">
        <p14:creationId xmlns:p14="http://schemas.microsoft.com/office/powerpoint/2010/main" val="4169208665"/>
      </p:ext>
    </p:extLst>
  </p:cSld>
  <p:clrMapOvr>
    <a:masterClrMapping/>
  </p:clrMapOvr>
</p:sld>
</file>

<file path=ppt/theme/theme1.xml><?xml version="1.0" encoding="utf-8"?>
<a:theme xmlns:a="http://schemas.openxmlformats.org/drawingml/2006/main" name="Neurology2023">
  <a:themeElements>
    <a:clrScheme name="NeuroPsych23">
      <a:dk1>
        <a:srgbClr val="3F3F3F"/>
      </a:dk1>
      <a:lt1>
        <a:srgbClr val="FFFFFF"/>
      </a:lt1>
      <a:dk2>
        <a:srgbClr val="5E5E5E"/>
      </a:dk2>
      <a:lt2>
        <a:srgbClr val="FFFFFF"/>
      </a:lt2>
      <a:accent1>
        <a:srgbClr val="2B407E"/>
      </a:accent1>
      <a:accent2>
        <a:srgbClr val="A84657"/>
      </a:accent2>
      <a:accent3>
        <a:srgbClr val="98E9ED"/>
      </a:accent3>
      <a:accent4>
        <a:srgbClr val="8589A7"/>
      </a:accent4>
      <a:accent5>
        <a:srgbClr val="642C50"/>
      </a:accent5>
      <a:accent6>
        <a:srgbClr val="1D224C"/>
      </a:accent6>
      <a:hlink>
        <a:srgbClr val="3500FF"/>
      </a:hlink>
      <a:folHlink>
        <a:srgbClr val="9C2667"/>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eurology2023" id="{6B2DFC96-7B20-6A45-8521-B7802BE8BE55}" vid="{48BB2579-8D5B-E643-8D3E-498541DF600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CC680350CE9C149837DD9E5879C280B" ma:contentTypeVersion="16" ma:contentTypeDescription="Create a new document." ma:contentTypeScope="" ma:versionID="2f7f56acf659d5204f1690785e10765c">
  <xsd:schema xmlns:xsd="http://www.w3.org/2001/XMLSchema" xmlns:xs="http://www.w3.org/2001/XMLSchema" xmlns:p="http://schemas.microsoft.com/office/2006/metadata/properties" xmlns:ns2="a9d8bbac-cce3-475c-b9fe-65ecbcec7edd" xmlns:ns3="f55e9ad1-4522-4e5b-8d2e-6f450f6d945f" targetNamespace="http://schemas.microsoft.com/office/2006/metadata/properties" ma:root="true" ma:fieldsID="70dd0311e77527e67f53108eaeeced06" ns2:_="" ns3:_="">
    <xsd:import namespace="a9d8bbac-cce3-475c-b9fe-65ecbcec7edd"/>
    <xsd:import namespace="f55e9ad1-4522-4e5b-8d2e-6f450f6d945f"/>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GenerationTime" minOccurs="0"/>
                <xsd:element ref="ns2:MediaServiceEventHashCode" minOccurs="0"/>
                <xsd:element ref="ns2:lcf76f155ced4ddcb4097134ff3c332f" minOccurs="0"/>
                <xsd:element ref="ns3:TaxCatchAll" minOccurs="0"/>
                <xsd:element ref="ns2:MediaServiceOCR"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9d8bbac-cce3-475c-b9fe-65ecbcec7ed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8c65fd77-5e27-4e0a-8152-efffb3417915"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55e9ad1-4522-4e5b-8d2e-6f450f6d945f"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18eb5337-1fcb-4779-9b12-3ebf5b838b56}" ma:internalName="TaxCatchAll" ma:showField="CatchAllData" ma:web="f55e9ad1-4522-4e5b-8d2e-6f450f6d945f">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f55e9ad1-4522-4e5b-8d2e-6f450f6d945f" xsi:nil="true"/>
    <lcf76f155ced4ddcb4097134ff3c332f xmlns="a9d8bbac-cce3-475c-b9fe-65ecbcec7edd">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B24DB7A-0CF1-42BE-AE78-44ADAD93E154}"/>
</file>

<file path=customXml/itemProps2.xml><?xml version="1.0" encoding="utf-8"?>
<ds:datastoreItem xmlns:ds="http://schemas.openxmlformats.org/officeDocument/2006/customXml" ds:itemID="{F33BA55F-3370-4A6E-B500-E31009E97116}">
  <ds:schemaRefs>
    <ds:schemaRef ds:uri="http://schemas.microsoft.com/office/infopath/2007/PartnerControls"/>
    <ds:schemaRef ds:uri="f55e9ad1-4522-4e5b-8d2e-6f450f6d945f"/>
    <ds:schemaRef ds:uri="http://purl.org/dc/terms/"/>
    <ds:schemaRef ds:uri="http://purl.org/dc/elements/1.1/"/>
    <ds:schemaRef ds:uri="http://schemas.openxmlformats.org/package/2006/metadata/core-properties"/>
    <ds:schemaRef ds:uri="http://purl.org/dc/dcmitype/"/>
    <ds:schemaRef ds:uri="http://www.w3.org/XML/1998/namespace"/>
    <ds:schemaRef ds:uri="a9d8bbac-cce3-475c-b9fe-65ecbcec7edd"/>
    <ds:schemaRef ds:uri="http://schemas.microsoft.com/office/2006/documentManagement/types"/>
    <ds:schemaRef ds:uri="http://schemas.microsoft.com/office/2006/metadata/properties"/>
  </ds:schemaRefs>
</ds:datastoreItem>
</file>

<file path=customXml/itemProps3.xml><?xml version="1.0" encoding="utf-8"?>
<ds:datastoreItem xmlns:ds="http://schemas.openxmlformats.org/officeDocument/2006/customXml" ds:itemID="{C7C39EBC-9E71-4A38-86E1-DECE4E32BBA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Neurology2023</Template>
  <TotalTime>783</TotalTime>
  <Words>852</Words>
  <Application>Microsoft Macintosh PowerPoint</Application>
  <PresentationFormat>Widescreen</PresentationFormat>
  <Paragraphs>93</Paragraphs>
  <Slides>12</Slides>
  <Notes>2</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12</vt:i4>
      </vt:variant>
    </vt:vector>
  </HeadingPairs>
  <TitlesOfParts>
    <vt:vector size="20" baseType="lpstr">
      <vt:lpstr>-apple-system</vt:lpstr>
      <vt:lpstr>Arial</vt:lpstr>
      <vt:lpstr>Calibri</vt:lpstr>
      <vt:lpstr>Calibri Light</vt:lpstr>
      <vt:lpstr>Century Gothic</vt:lpstr>
      <vt:lpstr>Trebuchet MS</vt:lpstr>
      <vt:lpstr>Neurology2023</vt:lpstr>
      <vt:lpstr>Office Theme</vt:lpstr>
      <vt:lpstr>Idiopathic Hypersomnia Insights: A Diagnostic Case Study</vt:lpstr>
      <vt:lpstr>PowerPoint Presentation</vt:lpstr>
      <vt:lpstr>Disclaimer</vt:lpstr>
      <vt:lpstr>Case Study</vt:lpstr>
      <vt:lpstr>Case Study</vt:lpstr>
      <vt:lpstr>Case Study</vt:lpstr>
      <vt:lpstr>Clinical Tests</vt:lpstr>
      <vt:lpstr>Idiopathic Hypersomnia (IH) Diagnostic Criteria</vt:lpstr>
      <vt:lpstr>IH Supportive Criteria and Other Symptoms</vt:lpstr>
      <vt:lpstr>Differential Diagnosis of EDS</vt:lpstr>
      <vt:lpstr>Tips for Diagnosis of IH</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Idiopathic Hypersomnia Insights: A Diagnostic Case Study</dc:title>
  <dc:subject/>
  <dc:creator>MedEd On The Go</dc:creator>
  <cp:keywords/>
  <dc:description/>
  <cp:lastModifiedBy>Harley Kidner</cp:lastModifiedBy>
  <cp:revision>9</cp:revision>
  <cp:lastPrinted>2023-02-11T00:53:38Z</cp:lastPrinted>
  <dcterms:created xsi:type="dcterms:W3CDTF">2023-02-11T00:50:27Z</dcterms:created>
  <dcterms:modified xsi:type="dcterms:W3CDTF">2024-01-11T21:37:45Z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0x0101007CC680350CE9C149837DD9E5879C280B</vt:lpwstr>
  </property>
  <property fmtid="{D5CDD505-2E9C-101B-9397-08002B2CF9AE}" pid="3" name="MediaServiceImageTags">
    <vt:lpwstr/>
  </property>
</Properties>
</file>