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1" r:id="rId4"/>
  </p:sldMasterIdLst>
  <p:notesMasterIdLst>
    <p:notesMasterId r:id="rId14"/>
  </p:notesMasterIdLst>
  <p:sldIdLst>
    <p:sldId id="262" r:id="rId5"/>
    <p:sldId id="653" r:id="rId6"/>
    <p:sldId id="289" r:id="rId7"/>
    <p:sldId id="1326" r:id="rId8"/>
    <p:sldId id="657" r:id="rId9"/>
    <p:sldId id="650" r:id="rId10"/>
    <p:sldId id="5495" r:id="rId11"/>
    <p:sldId id="5496" r:id="rId12"/>
    <p:sldId id="549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" userDrawn="1">
          <p15:clr>
            <a:srgbClr val="A4A3A4"/>
          </p15:clr>
        </p15:guide>
        <p15:guide id="2" orient="horz" pos="4080" userDrawn="1">
          <p15:clr>
            <a:srgbClr val="A4A3A4"/>
          </p15:clr>
        </p15:guide>
        <p15:guide id="3" pos="387" userDrawn="1">
          <p15:clr>
            <a:srgbClr val="A4A3A4"/>
          </p15:clr>
        </p15:guide>
        <p15:guide id="4" pos="724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9E6F2A-39BB-C595-2B1B-E0E41582E05F}" name="Robert Knight" initials="RK" userId="6061f2fc072689fa" providerId="Windows Live"/>
  <p188:author id="{6EB12EAF-BC4E-6B6B-0102-503011D8EEE7}" name="Emily Jebing" initials="EJ" userId="Emily Jebing" providerId="None"/>
  <p188:author id="{52C4C9BB-C807-8705-0B08-A3DF41A8D64B}" name="Moriah Diethorn" initials="MD" userId="Moriah Diethorn" providerId="None"/>
  <p188:author id="{D47A32F2-A097-A01D-F7FF-2E045A3A27AA}" name="Olivia Marshall" initials="OM" userId="S::omarshall@ushealthconnect.com::ff4eb11f-1293-460e-bc55-670f617c422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edman, Mark" initials="FM" lastIdx="1" clrIdx="0">
    <p:extLst>
      <p:ext uri="{19B8F6BF-5375-455C-9EA6-DF929625EA0E}">
        <p15:presenceInfo xmlns:p15="http://schemas.microsoft.com/office/powerpoint/2012/main" userId="S-1-5-21-2125414852-1365326508-339680022-7891" providerId="AD"/>
      </p:ext>
    </p:extLst>
  </p:cmAuthor>
  <p:cmAuthor id="2" name="Mark S Freedman" initials="MSF" lastIdx="4" clrIdx="1">
    <p:extLst>
      <p:ext uri="{19B8F6BF-5375-455C-9EA6-DF929625EA0E}">
        <p15:presenceInfo xmlns:p15="http://schemas.microsoft.com/office/powerpoint/2012/main" userId="Mark S Freed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B6"/>
    <a:srgbClr val="FFC9B6"/>
    <a:srgbClr val="FF6533"/>
    <a:srgbClr val="FF9933"/>
    <a:srgbClr val="0033CC"/>
    <a:srgbClr val="FF66FF"/>
    <a:srgbClr val="00FFFF"/>
    <a:srgbClr val="0000FF"/>
    <a:srgbClr val="7B1340"/>
    <a:srgbClr val="D7D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3" autoAdjust="0"/>
    <p:restoredTop sz="96327" autoAdjust="0"/>
  </p:normalViewPr>
  <p:slideViewPr>
    <p:cSldViewPr snapToGrid="0" snapToObjects="1">
      <p:cViewPr varScale="1">
        <p:scale>
          <a:sx n="124" d="100"/>
          <a:sy n="124" d="100"/>
        </p:scale>
        <p:origin x="704" y="168"/>
      </p:cViewPr>
      <p:guideLst>
        <p:guide orient="horz" pos="1270"/>
        <p:guide orient="horz" pos="4080"/>
        <p:guide pos="387"/>
        <p:guide pos="72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70267760775918E-3"/>
          <c:y val="5.4621973402645962E-2"/>
          <c:w val="0.990745501285347"/>
          <c:h val="0.8607484769364670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5393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78-438F-87B0-506386C326B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539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78-438F-87B0-506386C32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7218240"/>
        <c:axId val="-185134096"/>
      </c:lineChart>
      <c:dateAx>
        <c:axId val="-187218240"/>
        <c:scaling>
          <c:orientation val="minMax"/>
          <c:max val="63190"/>
          <c:min val="35796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Time (Years)</a:t>
                </a:r>
              </a:p>
            </c:rich>
          </c:tx>
          <c:layout>
            <c:manualLayout>
              <c:xMode val="edge"/>
              <c:yMode val="edge"/>
              <c:x val="0.40366678549126889"/>
              <c:y val="0.91269817431647671"/>
            </c:manualLayout>
          </c:layout>
          <c:overlay val="0"/>
          <c:spPr>
            <a:noFill/>
            <a:ln w="10786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16178">
            <a:solidFill>
              <a:schemeClr val="tx1"/>
            </a:solidFill>
            <a:prstDash val="solid"/>
          </a:ln>
        </c:spPr>
        <c:crossAx val="-185134096"/>
        <c:crosses val="autoZero"/>
        <c:auto val="0"/>
        <c:lblOffset val="100"/>
        <c:baseTimeUnit val="years"/>
        <c:majorUnit val="10"/>
        <c:majorTimeUnit val="years"/>
        <c:minorUnit val="5"/>
        <c:minorTimeUnit val="years"/>
      </c:dateAx>
      <c:valAx>
        <c:axId val="-18513409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6178">
            <a:solidFill>
              <a:schemeClr val="tx1"/>
            </a:solidFill>
            <a:prstDash val="solid"/>
          </a:ln>
        </c:spPr>
        <c:crossAx val="-187218240"/>
        <c:crossesAt val="98"/>
        <c:crossBetween val="between"/>
        <c:majorUnit val="10"/>
        <c:minorUnit val="5"/>
      </c:valAx>
      <c:spPr>
        <a:noFill/>
        <a:ln w="107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4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027075-C693-4FDC-B6B6-B0C18C6967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3869212-6109-4842-B2DF-7B5CF704803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25E1F250-F054-46FD-8A86-092C852BF0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AED93C1C-53F7-4E32-91B8-76F9CADEE8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1F62D95F-64D4-4959-9447-442F31BCE3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9EE1C8C1-E5F9-4E76-87CE-9BD12E6B9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2725B6-FA1B-4B04-B979-6C32260C418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15" y="4343400"/>
            <a:ext cx="5488971" cy="41148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646F4-01E5-4ED8-BDCF-69010777E99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414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9F62C-2A9B-7E47-8B98-3A740A4357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9F62C-2A9B-7E47-8B98-3A740A4357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47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9F62C-2A9B-7E47-8B98-3A740A4357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67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9F62C-2A9B-7E47-8B98-3A740A4357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86DA55-3014-A390-F6B9-93C74A03E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88" cy="97535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69840-AFB3-41D5-B8CE-7626D9155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4734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7425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i="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5709" y="1428736"/>
            <a:ext cx="11715832" cy="928694"/>
          </a:xfrm>
          <a:noFill/>
        </p:spPr>
        <p:txBody>
          <a:bodyPr anchor="b"/>
          <a:lstStyle>
            <a:lvl1pPr algn="ctr">
              <a:defRPr sz="4200" baseline="0">
                <a:solidFill>
                  <a:srgbClr val="6B6057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1905000" y="4786313"/>
            <a:ext cx="8477251" cy="1071562"/>
          </a:xfrm>
        </p:spPr>
        <p:txBody>
          <a:bodyPr>
            <a:normAutofit/>
          </a:bodyPr>
          <a:lstStyle>
            <a:lvl1pPr algn="ctr">
              <a:buFontTx/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</a:t>
            </a:r>
            <a:r>
              <a:rPr lang="fr-CA" dirty="0" err="1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34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412776"/>
            <a:ext cx="11338560" cy="4686272"/>
          </a:xfrm>
        </p:spPr>
        <p:txBody>
          <a:bodyPr/>
          <a:lstStyle>
            <a:lvl1pPr>
              <a:buClr>
                <a:srgbClr val="005DAA"/>
              </a:buClr>
              <a:buSzPct val="100000"/>
              <a:defRPr baseline="0">
                <a:solidFill>
                  <a:schemeClr val="tx1"/>
                </a:solidFill>
              </a:defRPr>
            </a:lvl1pPr>
            <a:lvl2pPr marL="548640" indent="-274320">
              <a:buClr>
                <a:srgbClr val="005DAA"/>
              </a:buClr>
              <a:buSzPct val="100000"/>
              <a:buFont typeface="Calisto MT" pitchFamily="18" charset="0"/>
              <a:buChar char="–"/>
              <a:defRPr baseline="0">
                <a:solidFill>
                  <a:srgbClr val="005DAA"/>
                </a:solidFill>
              </a:defRPr>
            </a:lvl2pPr>
            <a:lvl3pPr marL="822960" indent="-228600">
              <a:buClr>
                <a:srgbClr val="005DAA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</a:defRPr>
            </a:lvl3pPr>
            <a:lvl4pPr marL="1097280" indent="-228600">
              <a:buClr>
                <a:srgbClr val="005DAA"/>
              </a:buClr>
              <a:buFont typeface="Calisto MT" pitchFamily="18" charset="0"/>
              <a:buChar char="–"/>
              <a:defRPr baseline="0">
                <a:solidFill>
                  <a:srgbClr val="005DAA"/>
                </a:solidFill>
              </a:defRPr>
            </a:lvl4pPr>
            <a:lvl5pPr>
              <a:buClr>
                <a:srgbClr val="005DAA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1391477" y="88894"/>
            <a:ext cx="9941163" cy="1035851"/>
          </a:xfrm>
          <a:prstGeom prst="rect">
            <a:avLst/>
          </a:prstGeom>
          <a:noFill/>
        </p:spPr>
        <p:txBody>
          <a:bodyPr vert="horz" anchor="t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1097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iso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D7BFDA-BA3F-04E7-5092-F2956F92B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88" cy="97535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243155-C1BE-4C8F-A1B8-E05BE1DC5B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7434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8C6A00-68E4-474E-9AA8-0891DD87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A58A5E-CE8B-4381-B491-4E79B68F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793117-580E-4BE7-82EC-6BE8CEED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544-5F66-42F5-A339-E46C788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44C219-F83B-4E76-BAE0-A183B894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5509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59896"/>
            <a:ext cx="5157787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11434"/>
            <a:ext cx="5157787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2013" y="1459896"/>
            <a:ext cx="5183188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2013" y="2111434"/>
            <a:ext cx="5183188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94057A-1166-4C4D-AF69-0BF68EE859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82D1D-D8EA-40A0-9D3E-9683300C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75300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17FC-F71A-47DC-8036-78E7C8941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F6B2D7-D2F9-4F1B-8FB7-00DCD968C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7684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258FC2-34FC-49D0-A161-40DD5BA51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9455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457199"/>
            <a:ext cx="4272539" cy="40150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06829"/>
            <a:ext cx="6172200" cy="5254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9742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AFC7C-C4EC-4B09-AB0B-7ABA6DA3C09F}"/>
              </a:ext>
            </a:extLst>
          </p:cNvPr>
          <p:cNvSpPr/>
          <p:nvPr/>
        </p:nvSpPr>
        <p:spPr>
          <a:xfrm>
            <a:off x="0" y="0"/>
            <a:ext cx="12192000" cy="106681"/>
          </a:xfrm>
          <a:prstGeom prst="rect">
            <a:avLst/>
          </a:prstGeom>
          <a:gradFill>
            <a:gsLst>
              <a:gs pos="0">
                <a:srgbClr val="898CAD"/>
              </a:gs>
              <a:gs pos="100000">
                <a:srgbClr val="1C246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5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4D4E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64">
          <p15:clr>
            <a:srgbClr val="F26B43"/>
          </p15:clr>
        </p15:guide>
        <p15:guide id="4" orient="horz" pos="1056">
          <p15:clr>
            <a:srgbClr val="F26B43"/>
          </p15:clr>
        </p15:guide>
        <p15:guide id="5" pos="6168">
          <p15:clr>
            <a:srgbClr val="F26B43"/>
          </p15:clr>
        </p15:guide>
        <p15:guide id="6" pos="60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>
            <a:extLst>
              <a:ext uri="{FF2B5EF4-FFF2-40B4-BE49-F238E27FC236}">
                <a16:creationId xmlns:a16="http://schemas.microsoft.com/office/drawing/2014/main" id="{DFB6EA26-F898-4FB1-B41D-0B680D9E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4257"/>
            <a:ext cx="10871200" cy="3400009"/>
          </a:xfrm>
        </p:spPr>
        <p:txBody>
          <a:bodyPr>
            <a:normAutofit/>
          </a:bodyPr>
          <a:lstStyle/>
          <a:p>
            <a:r>
              <a:rPr lang="en-CA" altLang="en-US" dirty="0"/>
              <a:t>From Prescription to Personalization</a:t>
            </a:r>
            <a:br>
              <a:rPr lang="en-CA" altLang="en-US" dirty="0"/>
            </a:br>
            <a:r>
              <a:rPr lang="en-CA" altLang="en-US" dirty="0"/>
              <a:t>An HCP’s Guide to Tailoring </a:t>
            </a:r>
            <a:br>
              <a:rPr lang="en-CA" altLang="en-US" dirty="0"/>
            </a:br>
            <a:r>
              <a:rPr lang="en-CA" altLang="en-US" dirty="0"/>
              <a:t>MS Therapeutic Management</a:t>
            </a:r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A2BA64-0D8A-4147-851B-489386593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04266"/>
            <a:ext cx="10515600" cy="182245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Dr. Mark S. Freedman, MSc MD FANA FAAN CSPQ FRCPC</a:t>
            </a:r>
          </a:p>
          <a:p>
            <a:r>
              <a:rPr lang="en-US" dirty="0"/>
              <a:t>Professor of Neurology</a:t>
            </a:r>
          </a:p>
          <a:p>
            <a:r>
              <a:rPr lang="en-US" dirty="0"/>
              <a:t>University of Ottawa</a:t>
            </a:r>
          </a:p>
          <a:p>
            <a:r>
              <a:rPr lang="en-US" dirty="0"/>
              <a:t>Sr. Scientist</a:t>
            </a:r>
          </a:p>
          <a:p>
            <a:r>
              <a:rPr lang="en-US" dirty="0"/>
              <a:t>Ottawa Hospital Research Institute</a:t>
            </a:r>
          </a:p>
          <a:p>
            <a:r>
              <a:rPr lang="en-US" dirty="0"/>
              <a:t>Ottawa, Canada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reeform 2"/>
          <p:cNvSpPr>
            <a:spLocks/>
          </p:cNvSpPr>
          <p:nvPr/>
        </p:nvSpPr>
        <p:spPr bwMode="auto">
          <a:xfrm>
            <a:off x="1235299" y="2459271"/>
            <a:ext cx="8933272" cy="3810882"/>
          </a:xfrm>
          <a:custGeom>
            <a:avLst/>
            <a:gdLst>
              <a:gd name="T0" fmla="*/ 0 w 4377"/>
              <a:gd name="T1" fmla="*/ 2045 h 2045"/>
              <a:gd name="T2" fmla="*/ 1384 w 4377"/>
              <a:gd name="T3" fmla="*/ 49 h 2045"/>
              <a:gd name="T4" fmla="*/ 4377 w 4377"/>
              <a:gd name="T5" fmla="*/ 1750 h 2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77" h="2045">
                <a:moveTo>
                  <a:pt x="0" y="2045"/>
                </a:moveTo>
                <a:cubicBezTo>
                  <a:pt x="327" y="1071"/>
                  <a:pt x="655" y="98"/>
                  <a:pt x="1384" y="49"/>
                </a:cubicBezTo>
                <a:cubicBezTo>
                  <a:pt x="2113" y="0"/>
                  <a:pt x="3878" y="1467"/>
                  <a:pt x="4377" y="175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400"/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1050561" y="4245924"/>
            <a:ext cx="9990489" cy="0"/>
          </a:xfrm>
          <a:prstGeom prst="line">
            <a:avLst/>
          </a:prstGeom>
          <a:noFill/>
          <a:ln w="76200" cmpd="tri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400"/>
          </a:p>
        </p:txBody>
      </p:sp>
      <p:sp>
        <p:nvSpPr>
          <p:cNvPr id="84996" name="Freeform 4"/>
          <p:cNvSpPr>
            <a:spLocks/>
          </p:cNvSpPr>
          <p:nvPr/>
        </p:nvSpPr>
        <p:spPr bwMode="auto">
          <a:xfrm>
            <a:off x="1098124" y="2223432"/>
            <a:ext cx="9600666" cy="4084819"/>
          </a:xfrm>
          <a:custGeom>
            <a:avLst/>
            <a:gdLst>
              <a:gd name="T0" fmla="*/ 0 w 4704"/>
              <a:gd name="T1" fmla="*/ 2192 h 2192"/>
              <a:gd name="T2" fmla="*/ 144 w 4704"/>
              <a:gd name="T3" fmla="*/ 1376 h 2192"/>
              <a:gd name="T4" fmla="*/ 336 w 4704"/>
              <a:gd name="T5" fmla="*/ 1904 h 2192"/>
              <a:gd name="T6" fmla="*/ 384 w 4704"/>
              <a:gd name="T7" fmla="*/ 560 h 2192"/>
              <a:gd name="T8" fmla="*/ 480 w 4704"/>
              <a:gd name="T9" fmla="*/ 1472 h 2192"/>
              <a:gd name="T10" fmla="*/ 624 w 4704"/>
              <a:gd name="T11" fmla="*/ 1184 h 2192"/>
              <a:gd name="T12" fmla="*/ 768 w 4704"/>
              <a:gd name="T13" fmla="*/ 1472 h 2192"/>
              <a:gd name="T14" fmla="*/ 864 w 4704"/>
              <a:gd name="T15" fmla="*/ 512 h 2192"/>
              <a:gd name="T16" fmla="*/ 1008 w 4704"/>
              <a:gd name="T17" fmla="*/ 1424 h 2192"/>
              <a:gd name="T18" fmla="*/ 1104 w 4704"/>
              <a:gd name="T19" fmla="*/ 1232 h 2192"/>
              <a:gd name="T20" fmla="*/ 1248 w 4704"/>
              <a:gd name="T21" fmla="*/ 1760 h 2192"/>
              <a:gd name="T22" fmla="*/ 1248 w 4704"/>
              <a:gd name="T23" fmla="*/ 896 h 2192"/>
              <a:gd name="T24" fmla="*/ 1536 w 4704"/>
              <a:gd name="T25" fmla="*/ 2000 h 2192"/>
              <a:gd name="T26" fmla="*/ 1632 w 4704"/>
              <a:gd name="T27" fmla="*/ 128 h 2192"/>
              <a:gd name="T28" fmla="*/ 1824 w 4704"/>
              <a:gd name="T29" fmla="*/ 1616 h 2192"/>
              <a:gd name="T30" fmla="*/ 1920 w 4704"/>
              <a:gd name="T31" fmla="*/ 560 h 2192"/>
              <a:gd name="T32" fmla="*/ 2112 w 4704"/>
              <a:gd name="T33" fmla="*/ 1376 h 2192"/>
              <a:gd name="T34" fmla="*/ 2400 w 4704"/>
              <a:gd name="T35" fmla="*/ 368 h 2192"/>
              <a:gd name="T36" fmla="*/ 2640 w 4704"/>
              <a:gd name="T37" fmla="*/ 1280 h 2192"/>
              <a:gd name="T38" fmla="*/ 2784 w 4704"/>
              <a:gd name="T39" fmla="*/ 416 h 2192"/>
              <a:gd name="T40" fmla="*/ 2976 w 4704"/>
              <a:gd name="T41" fmla="*/ 656 h 2192"/>
              <a:gd name="T42" fmla="*/ 3072 w 4704"/>
              <a:gd name="T43" fmla="*/ 416 h 2192"/>
              <a:gd name="T44" fmla="*/ 3312 w 4704"/>
              <a:gd name="T45" fmla="*/ 800 h 2192"/>
              <a:gd name="T46" fmla="*/ 3600 w 4704"/>
              <a:gd name="T47" fmla="*/ 176 h 2192"/>
              <a:gd name="T48" fmla="*/ 3936 w 4704"/>
              <a:gd name="T49" fmla="*/ 1856 h 2192"/>
              <a:gd name="T50" fmla="*/ 4128 w 4704"/>
              <a:gd name="T51" fmla="*/ 1280 h 2192"/>
              <a:gd name="T52" fmla="*/ 4176 w 4704"/>
              <a:gd name="T53" fmla="*/ 1520 h 2192"/>
              <a:gd name="T54" fmla="*/ 4368 w 4704"/>
              <a:gd name="T55" fmla="*/ 464 h 2192"/>
              <a:gd name="T56" fmla="*/ 4560 w 4704"/>
              <a:gd name="T57" fmla="*/ 1280 h 2192"/>
              <a:gd name="T58" fmla="*/ 4704 w 4704"/>
              <a:gd name="T59" fmla="*/ 32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04" h="2192">
                <a:moveTo>
                  <a:pt x="0" y="2192"/>
                </a:moveTo>
                <a:cubicBezTo>
                  <a:pt x="44" y="1808"/>
                  <a:pt x="88" y="1424"/>
                  <a:pt x="144" y="1376"/>
                </a:cubicBezTo>
                <a:cubicBezTo>
                  <a:pt x="200" y="1328"/>
                  <a:pt x="296" y="2040"/>
                  <a:pt x="336" y="1904"/>
                </a:cubicBezTo>
                <a:cubicBezTo>
                  <a:pt x="376" y="1768"/>
                  <a:pt x="360" y="632"/>
                  <a:pt x="384" y="560"/>
                </a:cubicBezTo>
                <a:cubicBezTo>
                  <a:pt x="408" y="488"/>
                  <a:pt x="440" y="1368"/>
                  <a:pt x="480" y="1472"/>
                </a:cubicBezTo>
                <a:cubicBezTo>
                  <a:pt x="520" y="1576"/>
                  <a:pt x="576" y="1184"/>
                  <a:pt x="624" y="1184"/>
                </a:cubicBezTo>
                <a:cubicBezTo>
                  <a:pt x="672" y="1184"/>
                  <a:pt x="728" y="1584"/>
                  <a:pt x="768" y="1472"/>
                </a:cubicBezTo>
                <a:cubicBezTo>
                  <a:pt x="808" y="1360"/>
                  <a:pt x="824" y="520"/>
                  <a:pt x="864" y="512"/>
                </a:cubicBezTo>
                <a:cubicBezTo>
                  <a:pt x="904" y="504"/>
                  <a:pt x="968" y="1304"/>
                  <a:pt x="1008" y="1424"/>
                </a:cubicBezTo>
                <a:cubicBezTo>
                  <a:pt x="1048" y="1544"/>
                  <a:pt x="1064" y="1176"/>
                  <a:pt x="1104" y="1232"/>
                </a:cubicBezTo>
                <a:cubicBezTo>
                  <a:pt x="1144" y="1288"/>
                  <a:pt x="1224" y="1816"/>
                  <a:pt x="1248" y="1760"/>
                </a:cubicBezTo>
                <a:cubicBezTo>
                  <a:pt x="1272" y="1704"/>
                  <a:pt x="1200" y="856"/>
                  <a:pt x="1248" y="896"/>
                </a:cubicBezTo>
                <a:cubicBezTo>
                  <a:pt x="1296" y="936"/>
                  <a:pt x="1472" y="2128"/>
                  <a:pt x="1536" y="2000"/>
                </a:cubicBezTo>
                <a:cubicBezTo>
                  <a:pt x="1600" y="1872"/>
                  <a:pt x="1584" y="192"/>
                  <a:pt x="1632" y="128"/>
                </a:cubicBezTo>
                <a:cubicBezTo>
                  <a:pt x="1680" y="64"/>
                  <a:pt x="1776" y="1544"/>
                  <a:pt x="1824" y="1616"/>
                </a:cubicBezTo>
                <a:cubicBezTo>
                  <a:pt x="1872" y="1688"/>
                  <a:pt x="1872" y="600"/>
                  <a:pt x="1920" y="560"/>
                </a:cubicBezTo>
                <a:cubicBezTo>
                  <a:pt x="1968" y="520"/>
                  <a:pt x="2032" y="1408"/>
                  <a:pt x="2112" y="1376"/>
                </a:cubicBezTo>
                <a:cubicBezTo>
                  <a:pt x="2192" y="1344"/>
                  <a:pt x="2312" y="384"/>
                  <a:pt x="2400" y="368"/>
                </a:cubicBezTo>
                <a:cubicBezTo>
                  <a:pt x="2488" y="352"/>
                  <a:pt x="2576" y="1272"/>
                  <a:pt x="2640" y="1280"/>
                </a:cubicBezTo>
                <a:cubicBezTo>
                  <a:pt x="2704" y="1288"/>
                  <a:pt x="2728" y="520"/>
                  <a:pt x="2784" y="416"/>
                </a:cubicBezTo>
                <a:cubicBezTo>
                  <a:pt x="2840" y="312"/>
                  <a:pt x="2928" y="656"/>
                  <a:pt x="2976" y="656"/>
                </a:cubicBezTo>
                <a:cubicBezTo>
                  <a:pt x="3024" y="656"/>
                  <a:pt x="3016" y="392"/>
                  <a:pt x="3072" y="416"/>
                </a:cubicBezTo>
                <a:cubicBezTo>
                  <a:pt x="3128" y="440"/>
                  <a:pt x="3224" y="840"/>
                  <a:pt x="3312" y="800"/>
                </a:cubicBezTo>
                <a:cubicBezTo>
                  <a:pt x="3400" y="760"/>
                  <a:pt x="3496" y="0"/>
                  <a:pt x="3600" y="176"/>
                </a:cubicBezTo>
                <a:cubicBezTo>
                  <a:pt x="3704" y="352"/>
                  <a:pt x="3848" y="1672"/>
                  <a:pt x="3936" y="1856"/>
                </a:cubicBezTo>
                <a:cubicBezTo>
                  <a:pt x="4024" y="2040"/>
                  <a:pt x="4088" y="1336"/>
                  <a:pt x="4128" y="1280"/>
                </a:cubicBezTo>
                <a:cubicBezTo>
                  <a:pt x="4168" y="1224"/>
                  <a:pt x="4136" y="1656"/>
                  <a:pt x="4176" y="1520"/>
                </a:cubicBezTo>
                <a:cubicBezTo>
                  <a:pt x="4216" y="1384"/>
                  <a:pt x="4304" y="504"/>
                  <a:pt x="4368" y="464"/>
                </a:cubicBezTo>
                <a:cubicBezTo>
                  <a:pt x="4432" y="424"/>
                  <a:pt x="4504" y="1352"/>
                  <a:pt x="4560" y="1280"/>
                </a:cubicBezTo>
                <a:cubicBezTo>
                  <a:pt x="4616" y="1208"/>
                  <a:pt x="4672" y="288"/>
                  <a:pt x="4704" y="32"/>
                </a:cubicBezTo>
              </a:path>
            </a:pathLst>
          </a:custGeom>
          <a:noFill/>
          <a:ln w="38100" cmpd="sng">
            <a:solidFill>
              <a:srgbClr val="0041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40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74415F2-D3F7-EB4B-2A65-35E2357C2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</p:spPr>
        <p:txBody>
          <a:bodyPr/>
          <a:lstStyle/>
          <a:p>
            <a:r>
              <a:rPr lang="en-CA"/>
              <a:t>CIS, clinically isolated syndrome; MS, multiple sclerosis; RIS, radiologically isolated syndrome. </a:t>
            </a:r>
            <a:endParaRPr lang="en-CA" dirty="0"/>
          </a:p>
        </p:txBody>
      </p:sp>
      <p:sp>
        <p:nvSpPr>
          <p:cNvPr id="85027" name="Rectangle 35"/>
          <p:cNvSpPr>
            <a:spLocks noGrp="1" noChangeArrowheads="1"/>
          </p:cNvSpPr>
          <p:nvPr>
            <p:ph type="title"/>
          </p:nvPr>
        </p:nvSpPr>
        <p:spPr>
          <a:xfrm>
            <a:off x="580663" y="-70571"/>
            <a:ext cx="11265060" cy="1185577"/>
          </a:xfrm>
        </p:spPr>
        <p:txBody>
          <a:bodyPr>
            <a:noAutofit/>
          </a:bodyPr>
          <a:lstStyle/>
          <a:p>
            <a:r>
              <a:rPr lang="en-US" sz="2400" dirty="0"/>
              <a:t>Timing of Treatment for MS: Pathological Versus Clinical Course of Disease</a:t>
            </a:r>
            <a:endParaRPr lang="en-US" sz="2400">
              <a:cs typeface="Arial"/>
            </a:endParaRPr>
          </a:p>
        </p:txBody>
      </p:sp>
      <p:graphicFrame>
        <p:nvGraphicFramePr>
          <p:cNvPr id="2" name="Objec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056240"/>
              </p:ext>
            </p:extLst>
          </p:nvPr>
        </p:nvGraphicFramePr>
        <p:xfrm>
          <a:off x="609600" y="1477963"/>
          <a:ext cx="10744200" cy="472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4999" name="Line 7"/>
          <p:cNvSpPr>
            <a:spLocks noChangeShapeType="1"/>
          </p:cNvSpPr>
          <p:nvPr/>
        </p:nvSpPr>
        <p:spPr bwMode="auto">
          <a:xfrm flipV="1">
            <a:off x="1098124" y="1941692"/>
            <a:ext cx="9600666" cy="4293533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400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7567610" y="4261628"/>
            <a:ext cx="33308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CC"/>
                </a:solidFill>
                <a:cs typeface="Arial" pitchFamily="34" charset="0"/>
              </a:rPr>
              <a:t>Clinical Threshold</a:t>
            </a:r>
            <a:endParaRPr lang="en-US" sz="2000" b="1">
              <a:solidFill>
                <a:srgbClr val="FF33CC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7847167" y="3555477"/>
            <a:ext cx="2841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CC00"/>
                </a:solidFill>
                <a:cs typeface="Arial" pitchFamily="34" charset="0"/>
              </a:rPr>
              <a:t>Axonal Loss</a:t>
            </a:r>
            <a:endParaRPr lang="en-US" sz="2000" b="1">
              <a:solidFill>
                <a:srgbClr val="00CC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6072547" y="5021077"/>
            <a:ext cx="33308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415A"/>
                </a:solidFill>
                <a:cs typeface="Arial" pitchFamily="34" charset="0"/>
              </a:rPr>
              <a:t>Demyelination</a:t>
            </a:r>
            <a:endParaRPr lang="en-US" sz="1600">
              <a:solidFill>
                <a:srgbClr val="00415A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1714157" y="2087179"/>
            <a:ext cx="391864" cy="805037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b="1">
              <a:cs typeface="Arial" pitchFamily="34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2125772" y="2007802"/>
            <a:ext cx="33335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cs typeface="Arial" pitchFamily="34" charset="0"/>
              </a:rPr>
              <a:t>First Clinical Attack</a:t>
            </a:r>
            <a:endParaRPr lang="en-US" b="1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F1E65BF-A442-2BC0-7DD2-839FB85AFC3A}"/>
              </a:ext>
            </a:extLst>
          </p:cNvPr>
          <p:cNvSpPr/>
          <p:nvPr/>
        </p:nvSpPr>
        <p:spPr>
          <a:xfrm>
            <a:off x="1200150" y="1580328"/>
            <a:ext cx="9574840" cy="3949579"/>
          </a:xfrm>
          <a:custGeom>
            <a:avLst/>
            <a:gdLst>
              <a:gd name="connsiteX0" fmla="*/ 0 w 7537450"/>
              <a:gd name="connsiteY0" fmla="*/ 0 h 3295650"/>
              <a:gd name="connsiteX1" fmla="*/ 1447800 w 7537450"/>
              <a:gd name="connsiteY1" fmla="*/ 1562100 h 3295650"/>
              <a:gd name="connsiteX2" fmla="*/ 3460750 w 7537450"/>
              <a:gd name="connsiteY2" fmla="*/ 2374900 h 3295650"/>
              <a:gd name="connsiteX3" fmla="*/ 7537450 w 7537450"/>
              <a:gd name="connsiteY3" fmla="*/ 329565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7450" h="3295650">
                <a:moveTo>
                  <a:pt x="0" y="0"/>
                </a:moveTo>
                <a:cubicBezTo>
                  <a:pt x="435504" y="583141"/>
                  <a:pt x="871008" y="1166283"/>
                  <a:pt x="1447800" y="1562100"/>
                </a:cubicBezTo>
                <a:cubicBezTo>
                  <a:pt x="2024592" y="1957917"/>
                  <a:pt x="2445808" y="2085975"/>
                  <a:pt x="3460750" y="2374900"/>
                </a:cubicBezTo>
                <a:cubicBezTo>
                  <a:pt x="4475692" y="2663825"/>
                  <a:pt x="6006571" y="2979737"/>
                  <a:pt x="7537450" y="3295650"/>
                </a:cubicBezTo>
              </a:path>
            </a:pathLst>
          </a:cu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85028" name="Group 36"/>
          <p:cNvGrpSpPr>
            <a:grpSpLocks/>
          </p:cNvGrpSpPr>
          <p:nvPr/>
        </p:nvGrpSpPr>
        <p:grpSpPr bwMode="auto">
          <a:xfrm>
            <a:off x="1914854" y="1585287"/>
            <a:ext cx="3841083" cy="4684870"/>
            <a:chOff x="-1248" y="1354"/>
            <a:chExt cx="1668" cy="2514"/>
          </a:xfrm>
        </p:grpSpPr>
        <p:sp>
          <p:nvSpPr>
            <p:cNvPr id="85006" name="Rectangle 14"/>
            <p:cNvSpPr>
              <a:spLocks noChangeArrowheads="1"/>
            </p:cNvSpPr>
            <p:nvPr/>
          </p:nvSpPr>
          <p:spPr bwMode="auto">
            <a:xfrm>
              <a:off x="-1248" y="1354"/>
              <a:ext cx="1668" cy="2514"/>
            </a:xfrm>
            <a:prstGeom prst="rect">
              <a:avLst/>
            </a:prstGeom>
            <a:gradFill rotWithShape="1">
              <a:gsLst>
                <a:gs pos="0">
                  <a:srgbClr val="FF9900">
                    <a:alpha val="60001"/>
                  </a:srgbClr>
                </a:gs>
                <a:gs pos="50000">
                  <a:srgbClr val="FFDBB6"/>
                </a:gs>
                <a:gs pos="100000">
                  <a:srgbClr val="FF9900">
                    <a:alpha val="60001"/>
                  </a:srgbClr>
                </a:gs>
              </a:gsLst>
              <a:lin ang="5400000" scaled="1"/>
            </a:gradFill>
            <a:ln w="762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400" dirty="0"/>
            </a:p>
          </p:txBody>
        </p:sp>
        <p:sp>
          <p:nvSpPr>
            <p:cNvPr id="85007" name="Text Box 15"/>
            <p:cNvSpPr txBox="1">
              <a:spLocks noChangeArrowheads="1"/>
            </p:cNvSpPr>
            <p:nvPr/>
          </p:nvSpPr>
          <p:spPr bwMode="auto">
            <a:xfrm>
              <a:off x="-1197" y="2309"/>
              <a:ext cx="1566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en-CA" b="1">
                  <a:cs typeface="Arial" pitchFamily="34" charset="0"/>
                </a:rPr>
                <a:t>Time Window for Early Treatment</a:t>
              </a:r>
            </a:p>
          </p:txBody>
        </p:sp>
      </p:grp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0165452" y="5494332"/>
            <a:ext cx="27308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cs typeface="Arial" pitchFamily="34" charset="0"/>
              </a:rPr>
              <a:t>Inflammation</a:t>
            </a:r>
            <a:endParaRPr lang="en-US" sz="160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85009" name="Picture 17"/>
          <p:cNvPicPr>
            <a:picLocks noChangeArrowheads="1"/>
          </p:cNvPicPr>
          <p:nvPr/>
        </p:nvPicPr>
        <p:blipFill>
          <a:blip r:embed="rId4" cstate="print">
            <a:lum bright="2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0"/>
          <a:stretch>
            <a:fillRect/>
          </a:stretch>
        </p:blipFill>
        <p:spPr bwMode="auto">
          <a:xfrm>
            <a:off x="8663270" y="2312771"/>
            <a:ext cx="1959320" cy="12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10" name="Text Box 18"/>
          <p:cNvSpPr txBox="1">
            <a:spLocks noChangeArrowheads="1"/>
          </p:cNvSpPr>
          <p:nvPr/>
        </p:nvSpPr>
        <p:spPr bwMode="auto">
          <a:xfrm rot="16200000">
            <a:off x="-1052268" y="3566541"/>
            <a:ext cx="30555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CA" b="1" dirty="0">
                <a:cs typeface="Arial" pitchFamily="34" charset="0"/>
              </a:rPr>
              <a:t>Disease parameter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1002211" y="1429315"/>
            <a:ext cx="992517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400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1759063" y="1245194"/>
            <a:ext cx="0" cy="1788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400"/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5322641" y="1232224"/>
            <a:ext cx="0" cy="1788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400"/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2331310" y="1128033"/>
            <a:ext cx="30369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cs typeface="Arial" pitchFamily="34" charset="0"/>
              </a:rPr>
              <a:t>Relapsing – Remitting</a:t>
            </a:r>
            <a:endParaRPr lang="en-US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5364159" y="1113528"/>
            <a:ext cx="15164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1" dirty="0">
                <a:cs typeface="Arial" pitchFamily="34" charset="0"/>
              </a:rPr>
              <a:t>Transitional</a:t>
            </a:r>
          </a:p>
        </p:txBody>
      </p:sp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7367947" y="1117415"/>
            <a:ext cx="33308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>
                <a:cs typeface="Arial" pitchFamily="34" charset="0"/>
              </a:rPr>
              <a:t>Secondary Progressive</a:t>
            </a:r>
          </a:p>
        </p:txBody>
      </p:sp>
      <p:sp>
        <p:nvSpPr>
          <p:cNvPr id="85017" name="Line 25"/>
          <p:cNvSpPr>
            <a:spLocks noChangeShapeType="1"/>
          </p:cNvSpPr>
          <p:nvPr/>
        </p:nvSpPr>
        <p:spPr bwMode="auto">
          <a:xfrm>
            <a:off x="6854745" y="1238709"/>
            <a:ext cx="0" cy="1788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400"/>
          </a:p>
        </p:txBody>
      </p:sp>
      <p:sp>
        <p:nvSpPr>
          <p:cNvPr id="85018" name="Line 26"/>
          <p:cNvSpPr>
            <a:spLocks noChangeShapeType="1"/>
          </p:cNvSpPr>
          <p:nvPr/>
        </p:nvSpPr>
        <p:spPr bwMode="auto">
          <a:xfrm>
            <a:off x="2559977" y="1230364"/>
            <a:ext cx="0" cy="180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400"/>
          </a:p>
        </p:txBody>
      </p:sp>
      <p:sp>
        <p:nvSpPr>
          <p:cNvPr id="85019" name="Rectangle 27"/>
          <p:cNvSpPr>
            <a:spLocks noChangeArrowheads="1"/>
          </p:cNvSpPr>
          <p:nvPr/>
        </p:nvSpPr>
        <p:spPr bwMode="auto">
          <a:xfrm>
            <a:off x="1841476" y="1120789"/>
            <a:ext cx="5733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cs typeface="Arial" pitchFamily="34" charset="0"/>
              </a:rPr>
              <a:t>CIS</a:t>
            </a:r>
          </a:p>
        </p:txBody>
      </p:sp>
      <p:sp>
        <p:nvSpPr>
          <p:cNvPr id="85020" name="Rectangle 28"/>
          <p:cNvSpPr>
            <a:spLocks noChangeArrowheads="1"/>
          </p:cNvSpPr>
          <p:nvPr/>
        </p:nvSpPr>
        <p:spPr bwMode="auto">
          <a:xfrm>
            <a:off x="970932" y="1104067"/>
            <a:ext cx="5815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cs typeface="Arial" pitchFamily="34" charset="0"/>
              </a:rPr>
              <a:t>RIS</a:t>
            </a:r>
            <a:endParaRPr lang="en-CA" sz="1200" b="1" dirty="0">
              <a:cs typeface="Arial" pitchFamily="34" charset="0"/>
            </a:endParaRPr>
          </a:p>
        </p:txBody>
      </p:sp>
      <p:sp>
        <p:nvSpPr>
          <p:cNvPr id="85021" name="AutoShape 29"/>
          <p:cNvSpPr>
            <a:spLocks noChangeArrowheads="1"/>
          </p:cNvSpPr>
          <p:nvPr/>
        </p:nvSpPr>
        <p:spPr bwMode="auto">
          <a:xfrm rot="5400000">
            <a:off x="1933660" y="694120"/>
            <a:ext cx="417172" cy="485994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endParaRPr lang="en-CA" sz="1400"/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5866921" y="1560716"/>
            <a:ext cx="5392211" cy="923330"/>
          </a:xfrm>
          <a:prstGeom prst="rect">
            <a:avLst/>
          </a:prstGeom>
          <a:solidFill>
            <a:srgbClr val="FDC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cs typeface="Arial" pitchFamily="34" charset="0"/>
              </a:rPr>
              <a:t>Treatment depends on WHERE in the window you think the patient is when you are initiating treatment</a:t>
            </a:r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5679897" y="2821351"/>
            <a:ext cx="5784074" cy="369332"/>
          </a:xfrm>
          <a:prstGeom prst="rect">
            <a:avLst/>
          </a:prstGeom>
          <a:solidFill>
            <a:srgbClr val="FDC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cs typeface="Arial" pitchFamily="34" charset="0"/>
              </a:rPr>
              <a:t>Or advanced (silent) disease presenting late?</a:t>
            </a:r>
          </a:p>
        </p:txBody>
      </p:sp>
      <p:sp>
        <p:nvSpPr>
          <p:cNvPr id="85025" name="AutoShape 33"/>
          <p:cNvSpPr>
            <a:spLocks noChangeArrowheads="1"/>
          </p:cNvSpPr>
          <p:nvPr/>
        </p:nvSpPr>
        <p:spPr bwMode="auto">
          <a:xfrm rot="16200000">
            <a:off x="1963481" y="1708473"/>
            <a:ext cx="363185" cy="37989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endParaRPr lang="en-CA" sz="1400"/>
          </a:p>
        </p:txBody>
      </p:sp>
      <p:sp>
        <p:nvSpPr>
          <p:cNvPr id="85026" name="AutoShape 34"/>
          <p:cNvSpPr>
            <a:spLocks noChangeArrowheads="1"/>
          </p:cNvSpPr>
          <p:nvPr/>
        </p:nvSpPr>
        <p:spPr bwMode="auto">
          <a:xfrm rot="16200000">
            <a:off x="4944640" y="1739410"/>
            <a:ext cx="339890" cy="34131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endParaRPr lang="en-CA" sz="1400"/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1735006" y="2893523"/>
            <a:ext cx="6726997" cy="369332"/>
          </a:xfrm>
          <a:prstGeom prst="rect">
            <a:avLst/>
          </a:prstGeom>
          <a:solidFill>
            <a:srgbClr val="FDC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cs typeface="Arial" pitchFamily="34" charset="0"/>
              </a:rPr>
              <a:t>Are you dealing with new disease presenting early?</a:t>
            </a: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86817325"/>
              </p:ext>
            </p:extLst>
          </p:nvPr>
        </p:nvGraphicFramePr>
        <p:xfrm>
          <a:off x="6813550" y="3900488"/>
          <a:ext cx="4273550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8477373" imgH="4495697" progId="Excel.Sheet.8">
                  <p:embed/>
                </p:oleObj>
              </mc:Choice>
              <mc:Fallback>
                <p:oleObj name="Worksheet" r:id="rId5" imgW="8477373" imgH="4495697" progId="Excel.Sheet.8">
                  <p:embed/>
                  <p:pic>
                    <p:nvPicPr>
                      <p:cNvPr id="3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3900488"/>
                        <a:ext cx="4273550" cy="2252662"/>
                      </a:xfrm>
                      <a:prstGeom prst="rect">
                        <a:avLst/>
                      </a:prstGeom>
                      <a:solidFill>
                        <a:srgbClr val="66003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3E20CD-A407-D7C4-4656-11B715101572}"/>
              </a:ext>
            </a:extLst>
          </p:cNvPr>
          <p:cNvSpPr txBox="1"/>
          <p:nvPr/>
        </p:nvSpPr>
        <p:spPr>
          <a:xfrm>
            <a:off x="1296566" y="1368351"/>
            <a:ext cx="7549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cs typeface="Arial" pitchFamily="34" charset="0"/>
              </a:rPr>
              <a:t>Brain RESERVE with compensatory measures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4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26284 -4.44444E-6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4995" grpId="0" animBg="1"/>
      <p:bldP spid="84996" grpId="0" animBg="1"/>
      <p:bldP spid="84999" grpId="0" animBg="1"/>
      <p:bldP spid="85000" grpId="0" autoUpdateAnimBg="0"/>
      <p:bldP spid="85001" grpId="0" autoUpdateAnimBg="0"/>
      <p:bldP spid="85002" grpId="0" autoUpdateAnimBg="0"/>
      <p:bldP spid="85003" grpId="0" animBg="1" autoUpdateAnimBg="0"/>
      <p:bldP spid="85004" grpId="0" autoUpdateAnimBg="0"/>
      <p:bldP spid="4" grpId="0" animBg="1"/>
      <p:bldP spid="85008" grpId="0" autoUpdateAnimBg="0"/>
      <p:bldP spid="85021" grpId="0" animBg="1"/>
      <p:bldP spid="85021" grpId="1" animBg="1"/>
      <p:bldP spid="85021" grpId="2" animBg="1"/>
      <p:bldP spid="85022" grpId="0" animBg="1"/>
      <p:bldP spid="85024" grpId="0" animBg="1"/>
      <p:bldP spid="85025" grpId="0" animBg="1"/>
      <p:bldP spid="85026" grpId="0" animBg="1"/>
      <p:bldP spid="85023" grpId="0" animBg="1"/>
      <p:bldP spid="85023" grpId="1" animBg="1"/>
      <p:bldOleChart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5AF0F-0800-29AF-B19A-7EE981228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CA" sz="1200" dirty="0" err="1"/>
              <a:t>MoA</a:t>
            </a:r>
            <a:r>
              <a:rPr lang="en-CA" sz="1200" dirty="0"/>
              <a:t>, mechanism of action; prog, progressive; </a:t>
            </a:r>
            <a:r>
              <a:rPr lang="en-CA" sz="1200" dirty="0" err="1"/>
              <a:t>rel</a:t>
            </a:r>
            <a:r>
              <a:rPr lang="en-CA" sz="1200" dirty="0"/>
              <a:t>, relapsing.</a:t>
            </a:r>
            <a:endParaRPr lang="en-CA" dirty="0"/>
          </a:p>
          <a:p>
            <a:pPr defTabSz="914400"/>
            <a:r>
              <a:rPr lang="en-CA" sz="1200" dirty="0" err="1"/>
              <a:t>Wingerchuck</a:t>
            </a:r>
            <a:r>
              <a:rPr lang="en-CA" sz="1200" dirty="0"/>
              <a:t> DM, et al. </a:t>
            </a:r>
            <a:r>
              <a:rPr lang="en-CA" sz="1200" i="1" dirty="0"/>
              <a:t>BMJ</a:t>
            </a:r>
            <a:r>
              <a:rPr lang="en-CA" sz="1200" dirty="0"/>
              <a:t>. 2016;354:i3518.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ym typeface="Source Sans Pro"/>
              </a:rPr>
              <a:t>Personalizing Therapy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8EDEFC-B816-44EE-BAC3-37DC6661C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52" y="1749287"/>
            <a:ext cx="3180522" cy="445109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Profile the disease</a:t>
            </a:r>
          </a:p>
          <a:p>
            <a:pPr lvl="1"/>
            <a:r>
              <a:rPr lang="en-US" dirty="0"/>
              <a:t>Type of MS (</a:t>
            </a:r>
            <a:r>
              <a:rPr lang="en-US" dirty="0" err="1"/>
              <a:t>rel</a:t>
            </a:r>
            <a:r>
              <a:rPr lang="en-US" dirty="0"/>
              <a:t>/prog)</a:t>
            </a:r>
          </a:p>
          <a:p>
            <a:pPr lvl="1"/>
            <a:r>
              <a:rPr lang="en-US" dirty="0"/>
              <a:t>Risk of progression</a:t>
            </a:r>
          </a:p>
          <a:p>
            <a:r>
              <a:rPr lang="en-US" dirty="0"/>
              <a:t>Profile the therapy</a:t>
            </a:r>
          </a:p>
          <a:p>
            <a:pPr lvl="1"/>
            <a:r>
              <a:rPr lang="en-US" dirty="0" err="1"/>
              <a:t>MoA</a:t>
            </a:r>
            <a:endParaRPr lang="en-US" dirty="0"/>
          </a:p>
          <a:p>
            <a:pPr lvl="2"/>
            <a:r>
              <a:rPr lang="en-US" dirty="0"/>
              <a:t>Onset of action</a:t>
            </a:r>
          </a:p>
          <a:p>
            <a:pPr lvl="2"/>
            <a:r>
              <a:rPr lang="en-US" dirty="0"/>
              <a:t>Durability</a:t>
            </a:r>
          </a:p>
          <a:p>
            <a:pPr lvl="1"/>
            <a:r>
              <a:rPr lang="en-US" dirty="0"/>
              <a:t>Risk of adverse event</a:t>
            </a:r>
          </a:p>
          <a:p>
            <a:r>
              <a:rPr lang="en-US" dirty="0"/>
              <a:t>Profile the patient</a:t>
            </a:r>
          </a:p>
          <a:p>
            <a:pPr lvl="1"/>
            <a:r>
              <a:rPr lang="en-US" dirty="0"/>
              <a:t>Sex, race, co-morbidity</a:t>
            </a:r>
          </a:p>
          <a:p>
            <a:pPr lvl="1"/>
            <a:r>
              <a:rPr lang="en-US" dirty="0"/>
              <a:t>Risk aversity</a:t>
            </a:r>
          </a:p>
          <a:p>
            <a:pPr lvl="1"/>
            <a:r>
              <a:rPr lang="en-US" dirty="0"/>
              <a:t>Personal plans (travel, pregnancy)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528" t="22699" r="6471" b="11572"/>
          <a:stretch/>
        </p:blipFill>
        <p:spPr>
          <a:xfrm>
            <a:off x="762000" y="1622939"/>
            <a:ext cx="7709452" cy="414175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013E6E-8EDE-42A5-9C48-9A7B8AB8E1A8}"/>
              </a:ext>
            </a:extLst>
          </p:cNvPr>
          <p:cNvSpPr txBox="1">
            <a:spLocks/>
          </p:cNvSpPr>
          <p:nvPr/>
        </p:nvSpPr>
        <p:spPr bwMode="auto">
          <a:xfrm>
            <a:off x="146773" y="7083881"/>
            <a:ext cx="10920761" cy="7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300" b="1" i="0" kern="1200" baseline="0">
                <a:solidFill>
                  <a:srgbClr val="6B6057"/>
                </a:solidFill>
                <a:latin typeface="Swis721 Cn BT" pitchFamily="34" charset="0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4000" dirty="0"/>
              <a:t>Personalizing Therapy in Multiple Sclerosis</a:t>
            </a: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44FDAACA-1665-12EE-A535-1AA624895A3F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3519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rgbClr val="4D4E4D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Personalizing Therapy in Multiple Sclerosis</a:t>
            </a:r>
          </a:p>
        </p:txBody>
      </p:sp>
    </p:spTree>
    <p:extLst>
      <p:ext uri="{BB962C8B-B14F-4D97-AF65-F5344CB8AC3E}">
        <p14:creationId xmlns:p14="http://schemas.microsoft.com/office/powerpoint/2010/main" val="33936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C7EB06-B83E-DC6F-465A-0DA27AD90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</p:spPr>
        <p:txBody>
          <a:bodyPr/>
          <a:lstStyle/>
          <a:p>
            <a:r>
              <a:rPr lang="en-CA"/>
              <a:t>JCV, John Cunningham virus. 
Freedman MS, et al. </a:t>
            </a:r>
            <a:r>
              <a:rPr lang="en-CA" i="1"/>
              <a:t>Can J Neurol Sci</a:t>
            </a:r>
            <a:r>
              <a:rPr lang="en-CA"/>
              <a:t>. 2018;45(5):489-503.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0108"/>
            <a:ext cx="10744200" cy="1184275"/>
          </a:xfrm>
        </p:spPr>
        <p:txBody>
          <a:bodyPr>
            <a:noAutofit/>
          </a:bodyPr>
          <a:lstStyle/>
          <a:p>
            <a:r>
              <a:rPr lang="en-CA"/>
              <a:t>Factors Impacting Treatment Decision</a:t>
            </a:r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7044274" y="1545397"/>
            <a:ext cx="1944216" cy="756084"/>
            <a:chOff x="5868144" y="1664804"/>
            <a:chExt cx="1944216" cy="756084"/>
          </a:xfrm>
        </p:grpSpPr>
        <p:sp>
          <p:nvSpPr>
            <p:cNvPr id="6" name="Rectangle 5"/>
            <p:cNvSpPr/>
            <p:nvPr/>
          </p:nvSpPr>
          <p:spPr>
            <a:xfrm>
              <a:off x="5990410" y="1845296"/>
              <a:ext cx="1681167" cy="369332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/>
                <a:t>Co-morbidities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868144" y="1664804"/>
              <a:ext cx="1944216" cy="756084"/>
            </a:xfrm>
            <a:prstGeom prst="ellipse">
              <a:avLst/>
            </a:prstGeom>
            <a:noFill/>
            <a:ln w="285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33522" y="1823952"/>
            <a:ext cx="1944216" cy="756084"/>
            <a:chOff x="5868144" y="1664804"/>
            <a:chExt cx="1944216" cy="756084"/>
          </a:xfrm>
        </p:grpSpPr>
        <p:sp>
          <p:nvSpPr>
            <p:cNvPr id="11" name="Rectangle 10"/>
            <p:cNvSpPr/>
            <p:nvPr/>
          </p:nvSpPr>
          <p:spPr>
            <a:xfrm>
              <a:off x="6030182" y="1820662"/>
              <a:ext cx="1584176" cy="369332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/>
                <a:t>Pregnancy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868144" y="1664804"/>
              <a:ext cx="1944216" cy="756084"/>
            </a:xfrm>
            <a:prstGeom prst="ellipse">
              <a:avLst/>
            </a:prstGeom>
            <a:noFill/>
            <a:ln w="285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10361" y="2859305"/>
            <a:ext cx="2808312" cy="1064919"/>
            <a:chOff x="5868144" y="1664804"/>
            <a:chExt cx="1944216" cy="756084"/>
          </a:xfrm>
        </p:grpSpPr>
        <p:sp>
          <p:nvSpPr>
            <p:cNvPr id="14" name="Rectangle 13"/>
            <p:cNvSpPr/>
            <p:nvPr/>
          </p:nvSpPr>
          <p:spPr>
            <a:xfrm>
              <a:off x="6010614" y="1786046"/>
              <a:ext cx="1659276" cy="458890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/>
                <a:t>Previous use of immunosuppressants 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868144" y="1664804"/>
              <a:ext cx="1944216" cy="756084"/>
            </a:xfrm>
            <a:prstGeom prst="ellipse">
              <a:avLst/>
            </a:prstGeom>
            <a:noFill/>
            <a:ln w="285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34528" y="1490830"/>
            <a:ext cx="1944216" cy="756084"/>
            <a:chOff x="5868144" y="1664804"/>
            <a:chExt cx="1944216" cy="756084"/>
          </a:xfrm>
        </p:grpSpPr>
        <p:sp>
          <p:nvSpPr>
            <p:cNvPr id="18" name="Rectangle 17"/>
            <p:cNvSpPr/>
            <p:nvPr/>
          </p:nvSpPr>
          <p:spPr>
            <a:xfrm>
              <a:off x="6048164" y="1680817"/>
              <a:ext cx="1584176" cy="738664"/>
            </a:xfrm>
            <a:prstGeom prst="rect">
              <a:avLst/>
            </a:prstGeom>
            <a:ln w="19050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sz="1400" dirty="0"/>
                <a:t>JCV antibody seropositivity and titre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868144" y="1664804"/>
              <a:ext cx="1944216" cy="756084"/>
            </a:xfrm>
            <a:prstGeom prst="ellipse">
              <a:avLst/>
            </a:prstGeom>
            <a:noFill/>
            <a:ln w="285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67652" y="4296712"/>
            <a:ext cx="2172808" cy="867398"/>
            <a:chOff x="5868144" y="1664804"/>
            <a:chExt cx="1958516" cy="756084"/>
          </a:xfrm>
        </p:grpSpPr>
        <p:sp>
          <p:nvSpPr>
            <p:cNvPr id="21" name="Rectangle 20"/>
            <p:cNvSpPr/>
            <p:nvPr/>
          </p:nvSpPr>
          <p:spPr>
            <a:xfrm>
              <a:off x="5884521" y="1816329"/>
              <a:ext cx="1942139" cy="571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dirty="0"/>
                <a:t>Health insurance coverage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5868144" y="1664804"/>
              <a:ext cx="1944216" cy="756084"/>
            </a:xfrm>
            <a:prstGeom prst="ellipse">
              <a:avLst/>
            </a:prstGeom>
            <a:noFill/>
            <a:ln w="285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09955" y="5287358"/>
            <a:ext cx="1944216" cy="756084"/>
            <a:chOff x="5868144" y="1664804"/>
            <a:chExt cx="1944216" cy="756084"/>
          </a:xfrm>
        </p:grpSpPr>
        <p:sp>
          <p:nvSpPr>
            <p:cNvPr id="24" name="Rectangle 23"/>
            <p:cNvSpPr/>
            <p:nvPr/>
          </p:nvSpPr>
          <p:spPr>
            <a:xfrm>
              <a:off x="6048164" y="1719680"/>
              <a:ext cx="1584176" cy="646331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/>
                <a:t>Geographical parameters 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5868144" y="1664804"/>
              <a:ext cx="1944216" cy="756084"/>
            </a:xfrm>
            <a:prstGeom prst="ellipse">
              <a:avLst/>
            </a:prstGeom>
            <a:noFill/>
            <a:ln w="285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35521" y="3061055"/>
            <a:ext cx="1944216" cy="756084"/>
            <a:chOff x="5868144" y="1664804"/>
            <a:chExt cx="1944216" cy="756084"/>
          </a:xfrm>
        </p:grpSpPr>
        <p:sp>
          <p:nvSpPr>
            <p:cNvPr id="27" name="Rectangle 26"/>
            <p:cNvSpPr/>
            <p:nvPr/>
          </p:nvSpPr>
          <p:spPr>
            <a:xfrm>
              <a:off x="5993990" y="1719680"/>
              <a:ext cx="1682359" cy="646331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/>
                <a:t>Monitoring requirements 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5868144" y="1664804"/>
              <a:ext cx="1944216" cy="756084"/>
            </a:xfrm>
            <a:prstGeom prst="ellipse">
              <a:avLst/>
            </a:prstGeom>
            <a:noFill/>
            <a:ln w="285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93372" y="4365869"/>
            <a:ext cx="2012584" cy="756084"/>
            <a:chOff x="5845976" y="1664804"/>
            <a:chExt cx="2012584" cy="756084"/>
          </a:xfrm>
        </p:grpSpPr>
        <p:sp>
          <p:nvSpPr>
            <p:cNvPr id="30" name="Rectangle 29"/>
            <p:cNvSpPr/>
            <p:nvPr/>
          </p:nvSpPr>
          <p:spPr>
            <a:xfrm>
              <a:off x="5845976" y="1705836"/>
              <a:ext cx="2012584" cy="553998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CA" sz="1500" dirty="0"/>
                <a:t>Patient </a:t>
              </a:r>
              <a:br>
                <a:rPr lang="en-CA" sz="1500" dirty="0"/>
              </a:br>
              <a:r>
                <a:rPr lang="en-CA" sz="1500" dirty="0"/>
                <a:t>lifestyle &amp; preference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5868144" y="1664804"/>
              <a:ext cx="1944216" cy="756084"/>
            </a:xfrm>
            <a:prstGeom prst="ellipse">
              <a:avLst/>
            </a:prstGeom>
            <a:noFill/>
            <a:ln w="285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60042" y="5256530"/>
            <a:ext cx="1944216" cy="756084"/>
            <a:chOff x="5868144" y="1664804"/>
            <a:chExt cx="1944216" cy="756084"/>
          </a:xfrm>
        </p:grpSpPr>
        <p:sp>
          <p:nvSpPr>
            <p:cNvPr id="33" name="Rectangle 32"/>
            <p:cNvSpPr/>
            <p:nvPr/>
          </p:nvSpPr>
          <p:spPr>
            <a:xfrm>
              <a:off x="6048164" y="1719680"/>
              <a:ext cx="1584176" cy="646331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/>
                <a:t>Neurologist experience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5868144" y="1664804"/>
              <a:ext cx="1944216" cy="756084"/>
            </a:xfrm>
            <a:prstGeom prst="ellipse">
              <a:avLst/>
            </a:prstGeom>
            <a:noFill/>
            <a:ln w="285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68992" y="3250291"/>
            <a:ext cx="2274048" cy="873926"/>
            <a:chOff x="5868144" y="1664804"/>
            <a:chExt cx="1944216" cy="756084"/>
          </a:xfrm>
        </p:grpSpPr>
        <p:sp>
          <p:nvSpPr>
            <p:cNvPr id="39" name="Oval 38"/>
            <p:cNvSpPr/>
            <p:nvPr/>
          </p:nvSpPr>
          <p:spPr>
            <a:xfrm>
              <a:off x="5868144" y="1664804"/>
              <a:ext cx="1944216" cy="756084"/>
            </a:xfrm>
            <a:prstGeom prst="ellipse">
              <a:avLst/>
            </a:prstGeom>
            <a:solidFill>
              <a:schemeClr val="accent1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>
                <a:solidFill>
                  <a:srgbClr val="C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48164" y="1717470"/>
              <a:ext cx="1584176" cy="665688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CA" sz="2200" b="1" dirty="0">
                  <a:solidFill>
                    <a:schemeClr val="bg1"/>
                  </a:solidFill>
                </a:rPr>
                <a:t>Treatment decisions</a:t>
              </a:r>
              <a:endParaRPr lang="en-CA" sz="2200" b="1" dirty="0">
                <a:solidFill>
                  <a:schemeClr val="bg1"/>
                </a:solidFill>
                <a:cs typeface="Arial"/>
              </a:endParaRPr>
            </a:p>
          </p:txBody>
        </p:sp>
      </p:grpSp>
      <p:cxnSp>
        <p:nvCxnSpPr>
          <p:cNvPr id="21505" name="Straight Connector 21504"/>
          <p:cNvCxnSpPr>
            <a:cxnSpLocks/>
            <a:stCxn id="39" idx="1"/>
            <a:endCxn id="12" idx="5"/>
          </p:cNvCxnSpPr>
          <p:nvPr/>
        </p:nvCxnSpPr>
        <p:spPr>
          <a:xfrm flipH="1" flipV="1">
            <a:off x="3493015" y="2469311"/>
            <a:ext cx="1209005" cy="9089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8" name="Straight Connector 21507"/>
          <p:cNvCxnSpPr>
            <a:cxnSpLocks/>
            <a:stCxn id="39" idx="0"/>
            <a:endCxn id="19" idx="4"/>
          </p:cNvCxnSpPr>
          <p:nvPr/>
        </p:nvCxnSpPr>
        <p:spPr>
          <a:xfrm flipV="1">
            <a:off x="5506016" y="2246914"/>
            <a:ext cx="620" cy="10033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0" name="Straight Connector 21509"/>
          <p:cNvCxnSpPr>
            <a:cxnSpLocks/>
            <a:stCxn id="39" idx="7"/>
            <a:endCxn id="8" idx="3"/>
          </p:cNvCxnSpPr>
          <p:nvPr/>
        </p:nvCxnSpPr>
        <p:spPr>
          <a:xfrm flipV="1">
            <a:off x="6310014" y="2190755"/>
            <a:ext cx="1018985" cy="11875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2" name="Straight Connector 21511"/>
          <p:cNvCxnSpPr>
            <a:cxnSpLocks/>
            <a:stCxn id="39" idx="6"/>
            <a:endCxn id="15" idx="2"/>
          </p:cNvCxnSpPr>
          <p:nvPr/>
        </p:nvCxnSpPr>
        <p:spPr>
          <a:xfrm flipV="1">
            <a:off x="6643040" y="3391765"/>
            <a:ext cx="967321" cy="2954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4" name="Straight Connector 21513"/>
          <p:cNvCxnSpPr>
            <a:cxnSpLocks/>
            <a:stCxn id="39" idx="2"/>
            <a:endCxn id="28" idx="6"/>
          </p:cNvCxnSpPr>
          <p:nvPr/>
        </p:nvCxnSpPr>
        <p:spPr>
          <a:xfrm flipH="1" flipV="1">
            <a:off x="3579738" y="3439097"/>
            <a:ext cx="789255" cy="2481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6" name="Straight Connector 21515"/>
          <p:cNvCxnSpPr>
            <a:cxnSpLocks/>
            <a:stCxn id="39" idx="3"/>
            <a:endCxn id="31" idx="7"/>
          </p:cNvCxnSpPr>
          <p:nvPr/>
        </p:nvCxnSpPr>
        <p:spPr>
          <a:xfrm flipH="1">
            <a:off x="3475033" y="3996233"/>
            <a:ext cx="1226987" cy="4803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8" name="Straight Connector 21517"/>
          <p:cNvCxnSpPr>
            <a:cxnSpLocks/>
            <a:stCxn id="39" idx="5"/>
            <a:endCxn id="22" idx="2"/>
          </p:cNvCxnSpPr>
          <p:nvPr/>
        </p:nvCxnSpPr>
        <p:spPr>
          <a:xfrm>
            <a:off x="6310014" y="3996232"/>
            <a:ext cx="1457637" cy="7341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0" name="Straight Connector 21519"/>
          <p:cNvCxnSpPr/>
          <p:nvPr/>
        </p:nvCxnSpPr>
        <p:spPr>
          <a:xfrm>
            <a:off x="5693139" y="4033502"/>
            <a:ext cx="949901" cy="12538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2" name="Straight Connector 21521"/>
          <p:cNvCxnSpPr>
            <a:endCxn id="25" idx="0"/>
          </p:cNvCxnSpPr>
          <p:nvPr/>
        </p:nvCxnSpPr>
        <p:spPr>
          <a:xfrm flipH="1">
            <a:off x="4582064" y="4124216"/>
            <a:ext cx="745279" cy="1163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FA52-6A24-4869-857C-DF9FD8EF8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/>
          <a:p>
            <a:r>
              <a:rPr lang="en-US" dirty="0"/>
              <a:t>Profiling the Disease:</a:t>
            </a:r>
            <a:br>
              <a:rPr lang="en-US" dirty="0"/>
            </a:br>
            <a:r>
              <a:rPr lang="en-US" dirty="0"/>
              <a:t>Predictors of a Poorer Prognosis in Multiple Sclerosis</a:t>
            </a:r>
          </a:p>
        </p:txBody>
      </p:sp>
      <p:pic>
        <p:nvPicPr>
          <p:cNvPr id="5" name="Picture 4" descr="A diagram of a poor prognosis&#10;&#10;Description automatically generated">
            <a:extLst>
              <a:ext uri="{FF2B5EF4-FFF2-40B4-BE49-F238E27FC236}">
                <a16:creationId xmlns:a16="http://schemas.microsoft.com/office/drawing/2014/main" id="{3DCFE230-089C-4861-9D43-63D18D869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081" y="1519655"/>
            <a:ext cx="9485837" cy="470133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3F93AF-764C-E752-E947-E0D63DBC2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CSF, cerebrospinal fluid; MRI, magnetic resonance imaging.
</a:t>
            </a:r>
            <a:r>
              <a:rPr lang="en-US" dirty="0" err="1"/>
              <a:t>Rotstein</a:t>
            </a:r>
            <a:r>
              <a:rPr lang="en-US" dirty="0"/>
              <a:t> D, et al. </a:t>
            </a:r>
            <a:r>
              <a:rPr lang="en-US" i="1" dirty="0"/>
              <a:t>Nat Rev Neurol</a:t>
            </a:r>
            <a:r>
              <a:rPr lang="en-US" dirty="0"/>
              <a:t>. 2019;15:287-300.</a:t>
            </a:r>
          </a:p>
        </p:txBody>
      </p:sp>
    </p:spTree>
    <p:extLst>
      <p:ext uri="{BB962C8B-B14F-4D97-AF65-F5344CB8AC3E}">
        <p14:creationId xmlns:p14="http://schemas.microsoft.com/office/powerpoint/2010/main" val="9301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9F29-6A70-4082-86D2-A4B43DFB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/>
          <a:p>
            <a:r>
              <a:rPr lang="en-US"/>
              <a:t>Disease Modifying Medications: Categories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0872F0-D2D4-4FB9-8FBD-3C2985BC2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80" y="1933974"/>
            <a:ext cx="3416347" cy="17606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chemeClr val="bg1"/>
                </a:solidFill>
              </a:rPr>
              <a:t>Interferon-</a:t>
            </a:r>
            <a:r>
              <a:rPr lang="en-US" sz="1300" b="1" dirty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br>
              <a:rPr lang="en-US" sz="1300" b="1" dirty="0">
                <a:solidFill>
                  <a:schemeClr val="bg1"/>
                </a:solidFill>
              </a:rPr>
            </a:br>
            <a:r>
              <a:rPr lang="en-US" sz="1300" b="1" dirty="0">
                <a:solidFill>
                  <a:schemeClr val="bg1"/>
                </a:solidFill>
              </a:rPr>
              <a:t>GA</a:t>
            </a:r>
            <a:br>
              <a:rPr lang="en-US" sz="1300" b="1" dirty="0">
                <a:solidFill>
                  <a:schemeClr val="bg1"/>
                </a:solidFill>
              </a:rPr>
            </a:br>
            <a:r>
              <a:rPr lang="en-US" sz="1300" b="1" dirty="0">
                <a:solidFill>
                  <a:schemeClr val="bg1"/>
                </a:solidFill>
              </a:rPr>
              <a:t>DMF</a:t>
            </a:r>
            <a:br>
              <a:rPr lang="en-US" sz="1300" b="1" dirty="0">
                <a:solidFill>
                  <a:schemeClr val="bg1"/>
                </a:solidFill>
              </a:rPr>
            </a:br>
            <a:r>
              <a:rPr lang="en-US" sz="1300" b="1" dirty="0">
                <a:solidFill>
                  <a:schemeClr val="bg1"/>
                </a:solidFill>
              </a:rPr>
              <a:t>Teriflunomide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C1CDE6-29B8-41AD-9B7F-E7A5E06C3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615" y="1933974"/>
            <a:ext cx="3416346" cy="176064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chemeClr val="bg1"/>
                </a:solidFill>
              </a:rPr>
              <a:t>Fingolimod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chemeClr val="bg1"/>
                </a:solidFill>
              </a:rPr>
              <a:t>Natalizumab</a:t>
            </a:r>
            <a:br>
              <a:rPr lang="en-US" sz="1300" b="1" dirty="0">
                <a:solidFill>
                  <a:schemeClr val="bg1"/>
                </a:solidFill>
              </a:rPr>
            </a:br>
            <a:r>
              <a:rPr lang="en-US" sz="1300" b="1" dirty="0">
                <a:solidFill>
                  <a:schemeClr val="bg1"/>
                </a:solidFill>
              </a:rPr>
              <a:t>Ozanimod</a:t>
            </a:r>
            <a:br>
              <a:rPr lang="en-US" sz="1300" b="1" dirty="0">
                <a:solidFill>
                  <a:schemeClr val="bg1"/>
                </a:solidFill>
              </a:rPr>
            </a:br>
            <a:r>
              <a:rPr lang="en-US" sz="1300" b="1" dirty="0">
                <a:solidFill>
                  <a:schemeClr val="bg1"/>
                </a:solidFill>
              </a:rPr>
              <a:t>Ponesimod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chemeClr val="bg1"/>
                </a:solidFill>
              </a:rPr>
              <a:t>Siponimod (SPMS only) 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0C6CA-34CE-48F5-8E25-813BBAD48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649" y="1954269"/>
            <a:ext cx="3896770" cy="174199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chemeClr val="bg1"/>
                </a:solidFill>
              </a:rPr>
              <a:t>Alemtuzumab</a:t>
            </a:r>
            <a:br>
              <a:rPr lang="en-US" sz="1300" b="1" baseline="30000" dirty="0">
                <a:solidFill>
                  <a:schemeClr val="bg1"/>
                </a:solidFill>
                <a:sym typeface="Wingdings 2" panose="05020102010507070707" pitchFamily="18" charset="2"/>
              </a:rPr>
            </a:br>
            <a:r>
              <a:rPr lang="en-US" sz="1300" b="1" dirty="0">
                <a:solidFill>
                  <a:schemeClr val="bg1"/>
                </a:solidFill>
              </a:rPr>
              <a:t>Cladribine Tablets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chemeClr val="bg1"/>
                </a:solidFill>
              </a:rPr>
              <a:t>Ocrelizumab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chemeClr val="bg1"/>
                </a:solidFill>
              </a:rPr>
              <a:t>Ofatumumab</a:t>
            </a:r>
            <a:br>
              <a:rPr lang="en-US" sz="1300" b="1" dirty="0">
                <a:solidFill>
                  <a:schemeClr val="bg1"/>
                </a:solidFill>
              </a:rPr>
            </a:br>
            <a:r>
              <a:rPr lang="en-US" sz="1300" b="1" dirty="0">
                <a:solidFill>
                  <a:schemeClr val="bg1"/>
                </a:solidFill>
              </a:rPr>
              <a:t>Teriflunomide</a:t>
            </a:r>
            <a:br>
              <a:rPr lang="en-US" sz="1300" b="1" dirty="0">
                <a:solidFill>
                  <a:schemeClr val="bg1"/>
                </a:solidFill>
              </a:rPr>
            </a:br>
            <a:r>
              <a:rPr lang="en-US" sz="1300" b="1" dirty="0">
                <a:solidFill>
                  <a:schemeClr val="bg1"/>
                </a:solidFill>
              </a:rPr>
              <a:t>Mitoxantrone</a:t>
            </a:r>
            <a:br>
              <a:rPr lang="en-US" sz="1300" b="1" dirty="0">
                <a:solidFill>
                  <a:schemeClr val="bg1"/>
                </a:solidFill>
              </a:rPr>
            </a:br>
            <a:r>
              <a:rPr lang="en-US" sz="1300" b="1" dirty="0">
                <a:solidFill>
                  <a:schemeClr val="bg1"/>
                </a:solidFill>
              </a:rPr>
              <a:t>Cyclophosphamide</a:t>
            </a:r>
            <a:br>
              <a:rPr lang="en-US" sz="1300" b="1" dirty="0">
                <a:solidFill>
                  <a:schemeClr val="bg1"/>
                </a:solidFill>
              </a:rPr>
            </a:br>
            <a:r>
              <a:rPr lang="en-US" sz="1300" b="1" dirty="0">
                <a:solidFill>
                  <a:schemeClr val="bg1"/>
                </a:solidFill>
              </a:rPr>
              <a:t>AHSCT (BMT)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8805F-D832-47DB-B869-BA222F4CABE7}"/>
              </a:ext>
            </a:extLst>
          </p:cNvPr>
          <p:cNvSpPr txBox="1"/>
          <p:nvPr/>
        </p:nvSpPr>
        <p:spPr>
          <a:xfrm>
            <a:off x="578580" y="1498215"/>
            <a:ext cx="341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Immunomodulators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70B0C7-0861-4340-BC2C-47C946B871BD}"/>
              </a:ext>
            </a:extLst>
          </p:cNvPr>
          <p:cNvSpPr txBox="1"/>
          <p:nvPr/>
        </p:nvSpPr>
        <p:spPr>
          <a:xfrm>
            <a:off x="4160859" y="1190439"/>
            <a:ext cx="3403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Anti-Cell </a:t>
            </a:r>
            <a:br>
              <a:rPr lang="en-US" sz="2000" b="1" dirty="0"/>
            </a:br>
            <a:r>
              <a:rPr lang="en-US" sz="2000" b="1" dirty="0"/>
              <a:t>Trafficking Agents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042CB0-BB1D-4F90-8F83-EDB5D2AF1FAD}"/>
              </a:ext>
            </a:extLst>
          </p:cNvPr>
          <p:cNvSpPr txBox="1"/>
          <p:nvPr/>
        </p:nvSpPr>
        <p:spPr>
          <a:xfrm>
            <a:off x="7716649" y="1190439"/>
            <a:ext cx="3896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Cell Depleting </a:t>
            </a:r>
            <a:br>
              <a:rPr lang="en-US" sz="2000" b="1" dirty="0"/>
            </a:br>
            <a:r>
              <a:rPr lang="en-US" sz="2000" b="1" dirty="0"/>
              <a:t>Therapies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E018234-FE1D-4572-BCAB-B122A03F3607}"/>
              </a:ext>
            </a:extLst>
          </p:cNvPr>
          <p:cNvSpPr txBox="1">
            <a:spLocks/>
          </p:cNvSpPr>
          <p:nvPr/>
        </p:nvSpPr>
        <p:spPr>
          <a:xfrm>
            <a:off x="4160859" y="3750564"/>
            <a:ext cx="3403102" cy="227953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numCol="2" anchor="t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rgbClr val="005DAA"/>
              </a:buClr>
              <a:buSzPct val="100000"/>
              <a:buFont typeface="Wingdings 2"/>
              <a:buChar char=""/>
              <a:defRPr kumimoji="0"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rgbClr val="005DAA"/>
              </a:buClr>
              <a:buSzPct val="100000"/>
              <a:buFont typeface="Calisto MT" pitchFamily="18" charset="0"/>
              <a:buChar char="–"/>
              <a:defRPr kumimoji="0" sz="2200" kern="1200" baseline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rgbClr val="005DAA"/>
              </a:buClr>
              <a:buSzPct val="75000"/>
              <a:buFont typeface="Wingdings" pitchFamily="2" charset="2"/>
              <a:buChar char="§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rgbClr val="005DAA"/>
              </a:buClr>
              <a:buSzPct val="70000"/>
              <a:buFont typeface="Calisto MT" pitchFamily="18" charset="0"/>
              <a:buChar char="–"/>
              <a:defRPr kumimoji="0" sz="2000" kern="1200" baseline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rgbClr val="005DAA"/>
              </a:buClr>
              <a:buFontTx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sz="1400" b="1" dirty="0"/>
              <a:t>Pros</a:t>
            </a:r>
          </a:p>
          <a:p>
            <a:pPr defTabSz="914400"/>
            <a:r>
              <a:rPr lang="en-US" sz="1400" dirty="0"/>
              <a:t>Greater efficacy</a:t>
            </a:r>
          </a:p>
          <a:p>
            <a:pPr defTabSz="914400"/>
            <a:r>
              <a:rPr lang="en-US" sz="1400" dirty="0"/>
              <a:t>Onset of action quick</a:t>
            </a:r>
          </a:p>
          <a:p>
            <a:pPr defTabSz="914400"/>
            <a:r>
              <a:rPr lang="en-US" sz="1400" dirty="0"/>
              <a:t>Well tolerated</a:t>
            </a:r>
          </a:p>
          <a:p>
            <a:pPr marL="0" indent="0" defTabSz="914400">
              <a:buNone/>
            </a:pPr>
            <a:endParaRPr lang="en-US" sz="1400" dirty="0"/>
          </a:p>
          <a:p>
            <a:pPr marL="0" indent="0" defTabSz="914400">
              <a:buNone/>
            </a:pPr>
            <a:endParaRPr lang="en-US" sz="1400" dirty="0"/>
          </a:p>
          <a:p>
            <a:pPr marL="0" indent="0" defTabSz="914400">
              <a:buNone/>
            </a:pPr>
            <a:endParaRPr lang="en-US" sz="1400" dirty="0"/>
          </a:p>
          <a:p>
            <a:pPr marL="0" indent="0" defTabSz="914400">
              <a:buNone/>
            </a:pPr>
            <a:r>
              <a:rPr lang="en-US" sz="1400" b="1" dirty="0"/>
              <a:t>Cons</a:t>
            </a:r>
          </a:p>
          <a:p>
            <a:pPr defTabSz="914400"/>
            <a:r>
              <a:rPr lang="en-US" sz="1400" dirty="0"/>
              <a:t>Opportunistic infections (PML)</a:t>
            </a:r>
          </a:p>
          <a:p>
            <a:pPr defTabSz="914400"/>
            <a:r>
              <a:rPr lang="en-US" sz="1400" dirty="0"/>
              <a:t>Cells still in body</a:t>
            </a:r>
          </a:p>
          <a:p>
            <a:pPr defTabSz="914400"/>
            <a:r>
              <a:rPr lang="en-US" sz="1400" dirty="0"/>
              <a:t>Rebound disease</a:t>
            </a:r>
          </a:p>
          <a:p>
            <a:pPr defTabSz="914400"/>
            <a:r>
              <a:rPr lang="en-US" sz="1400" dirty="0"/>
              <a:t>Long term safety unclear 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F66922DB-0A7F-4F0D-AD14-66302DE9E341}"/>
              </a:ext>
            </a:extLst>
          </p:cNvPr>
          <p:cNvSpPr txBox="1">
            <a:spLocks/>
          </p:cNvSpPr>
          <p:nvPr/>
        </p:nvSpPr>
        <p:spPr>
          <a:xfrm>
            <a:off x="7716649" y="3750565"/>
            <a:ext cx="3896770" cy="227953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numCol="2" anchor="t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rgbClr val="005DAA"/>
              </a:buClr>
              <a:buSzPct val="100000"/>
              <a:buFont typeface="Wingdings 2"/>
              <a:buChar char=""/>
              <a:defRPr kumimoji="0"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rgbClr val="005DAA"/>
              </a:buClr>
              <a:buSzPct val="100000"/>
              <a:buFont typeface="Calisto MT" pitchFamily="18" charset="0"/>
              <a:buChar char="–"/>
              <a:defRPr kumimoji="0" sz="2200" kern="1200" baseline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rgbClr val="005DAA"/>
              </a:buClr>
              <a:buSzPct val="75000"/>
              <a:buFont typeface="Wingdings" pitchFamily="2" charset="2"/>
              <a:buChar char="§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rgbClr val="005DAA"/>
              </a:buClr>
              <a:buSzPct val="70000"/>
              <a:buFont typeface="Calisto MT" pitchFamily="18" charset="0"/>
              <a:buChar char="–"/>
              <a:defRPr kumimoji="0" sz="2000" kern="1200" baseline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rgbClr val="005DAA"/>
              </a:buClr>
              <a:buFontTx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sz="1400" b="1" dirty="0"/>
              <a:t>Pros</a:t>
            </a:r>
          </a:p>
          <a:p>
            <a:pPr defTabSz="914400"/>
            <a:r>
              <a:rPr lang="en-US" sz="1400" dirty="0"/>
              <a:t>Definitive in depleting disease causing cells</a:t>
            </a:r>
          </a:p>
          <a:p>
            <a:pPr defTabSz="914400"/>
            <a:r>
              <a:rPr lang="en-US" sz="1400" dirty="0"/>
              <a:t>Some are IRT</a:t>
            </a:r>
          </a:p>
          <a:p>
            <a:pPr defTabSz="914400"/>
            <a:r>
              <a:rPr lang="en-US" sz="1400" dirty="0"/>
              <a:t>No rebound disease</a:t>
            </a:r>
          </a:p>
          <a:p>
            <a:pPr marL="0" indent="0" defTabSz="914400">
              <a:buNone/>
            </a:pPr>
            <a:endParaRPr lang="en-US" sz="1400" dirty="0"/>
          </a:p>
          <a:p>
            <a:pPr marL="0" indent="0" defTabSz="914400">
              <a:buNone/>
            </a:pPr>
            <a:endParaRPr lang="en-US" sz="1400" dirty="0"/>
          </a:p>
          <a:p>
            <a:pPr marL="0" indent="0" defTabSz="914400">
              <a:buNone/>
            </a:pPr>
            <a:r>
              <a:rPr lang="en-US" sz="1400" b="1" dirty="0"/>
              <a:t>Cons</a:t>
            </a:r>
          </a:p>
          <a:p>
            <a:pPr defTabSz="914400"/>
            <a:r>
              <a:rPr lang="en-US" sz="1400" dirty="0"/>
              <a:t>Opportunistic infections</a:t>
            </a:r>
          </a:p>
          <a:p>
            <a:pPr defTabSz="914400"/>
            <a:r>
              <a:rPr lang="en-US" sz="1400" dirty="0"/>
              <a:t>Secondary autoimmunity (alemtuzumab)</a:t>
            </a:r>
          </a:p>
          <a:p>
            <a:pPr defTabSz="914400"/>
            <a:r>
              <a:rPr lang="en-US" sz="1400" dirty="0"/>
              <a:t>Most cumbersome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F24E772-1DCB-29A9-55FC-71C55B7C0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AHSCT, autologous haematopoietic stem cell transplantation; BMT, bone marrow transplant; DMF, dimethyl fumarate; GA, glatiramer acetate; IRT, immune reconstitution therapy; PML, progressive multifocal leukoencephalopathy; SPMS, secondary progressive multiple sclerosis.</a:t>
            </a:r>
          </a:p>
        </p:txBody>
      </p:sp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AFFEDFE9-BFC9-0384-99FA-C4F42992E9F3}"/>
              </a:ext>
            </a:extLst>
          </p:cNvPr>
          <p:cNvSpPr txBox="1">
            <a:spLocks/>
          </p:cNvSpPr>
          <p:nvPr/>
        </p:nvSpPr>
        <p:spPr>
          <a:xfrm>
            <a:off x="578580" y="3750564"/>
            <a:ext cx="3416345" cy="227953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91440" tIns="45720" rIns="91440" bIns="45720" numCol="2" anchor="t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rgbClr val="005DAA"/>
              </a:buClr>
              <a:buSzPct val="100000"/>
              <a:buFont typeface="Wingdings 2"/>
              <a:buChar char=""/>
              <a:defRPr kumimoji="0"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rgbClr val="005DAA"/>
              </a:buClr>
              <a:buSzPct val="100000"/>
              <a:buFont typeface="Calisto MT" pitchFamily="18" charset="0"/>
              <a:buChar char="–"/>
              <a:defRPr kumimoji="0" sz="2200" kern="1200" baseline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rgbClr val="005DAA"/>
              </a:buClr>
              <a:buSzPct val="75000"/>
              <a:buFont typeface="Wingdings" pitchFamily="2" charset="2"/>
              <a:buChar char="§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rgbClr val="005DAA"/>
              </a:buClr>
              <a:buSzPct val="70000"/>
              <a:buFont typeface="Calisto MT" pitchFamily="18" charset="0"/>
              <a:buChar char="–"/>
              <a:defRPr kumimoji="0" sz="2000" kern="1200" baseline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rgbClr val="005DAA"/>
              </a:buClr>
              <a:buFontTx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Pros</a:t>
            </a:r>
          </a:p>
          <a:p>
            <a:r>
              <a:rPr lang="en-US" sz="1400" dirty="0"/>
              <a:t>Safety</a:t>
            </a:r>
          </a:p>
          <a:p>
            <a:r>
              <a:rPr lang="en-US" sz="1400" dirty="0"/>
              <a:t>Long term experience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Cons</a:t>
            </a:r>
          </a:p>
          <a:p>
            <a:r>
              <a:rPr lang="en-US" sz="1400" dirty="0"/>
              <a:t>Modest efficacy</a:t>
            </a:r>
          </a:p>
          <a:p>
            <a:r>
              <a:rPr lang="en-US" sz="1400" dirty="0"/>
              <a:t>Many injectable</a:t>
            </a:r>
          </a:p>
        </p:txBody>
      </p:sp>
    </p:spTree>
    <p:extLst>
      <p:ext uri="{BB962C8B-B14F-4D97-AF65-F5344CB8AC3E}">
        <p14:creationId xmlns:p14="http://schemas.microsoft.com/office/powerpoint/2010/main" val="37588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855B86E-01BC-329B-E014-B1CE184F6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</p:spPr>
        <p:txBody>
          <a:bodyPr/>
          <a:lstStyle/>
          <a:p>
            <a:r>
              <a:rPr lang="en-CA"/>
              <a:t>BP, blood pressure.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39F29-6A70-4082-86D2-A4B43DFB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/>
          <a:p>
            <a:r>
              <a:rPr lang="en-US" dirty="0"/>
              <a:t>Disease Modifying Medications: Immunomodulators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8B534-90F7-4735-89CE-48183F69B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</p:spPr>
        <p:txBody>
          <a:bodyPr/>
          <a:lstStyle/>
          <a:p>
            <a:r>
              <a:rPr lang="en-CA" dirty="0"/>
              <a:t>No major issues with either Interferon-b; Glatiramer acetate (GA)</a:t>
            </a:r>
          </a:p>
          <a:p>
            <a:r>
              <a:rPr lang="en-CA" dirty="0"/>
              <a:t>DMF</a:t>
            </a:r>
          </a:p>
          <a:p>
            <a:pPr lvl="1"/>
            <a:r>
              <a:rPr lang="en-CA" dirty="0">
                <a:solidFill>
                  <a:schemeClr val="accent1"/>
                </a:solidFill>
              </a:rPr>
              <a:t>Early side effects are flushing and diarrhea</a:t>
            </a:r>
          </a:p>
          <a:p>
            <a:pPr lvl="1"/>
            <a:r>
              <a:rPr lang="en-CA" dirty="0">
                <a:solidFill>
                  <a:schemeClr val="accent2"/>
                </a:solidFill>
              </a:rPr>
              <a:t>Lymphopenia a risk for PML</a:t>
            </a:r>
          </a:p>
          <a:p>
            <a:pPr lvl="1"/>
            <a:r>
              <a:rPr lang="en-CA" dirty="0">
                <a:solidFill>
                  <a:schemeClr val="accent1"/>
                </a:solidFill>
              </a:rPr>
              <a:t>Herpes Zoster not uncommon</a:t>
            </a:r>
          </a:p>
          <a:p>
            <a:r>
              <a:rPr lang="en-CA" dirty="0"/>
              <a:t>Teriflunomide</a:t>
            </a:r>
          </a:p>
          <a:p>
            <a:pPr lvl="1"/>
            <a:r>
              <a:rPr lang="en-CA" dirty="0">
                <a:solidFill>
                  <a:schemeClr val="accent1"/>
                </a:solidFill>
              </a:rPr>
              <a:t>Mild hypertension in borderline hypertensive patients may develop over time: </a:t>
            </a:r>
            <a:br>
              <a:rPr lang="en-CA" dirty="0">
                <a:solidFill>
                  <a:schemeClr val="accent1"/>
                </a:solidFill>
              </a:rPr>
            </a:br>
            <a:r>
              <a:rPr lang="en-CA" dirty="0">
                <a:solidFill>
                  <a:schemeClr val="accent1"/>
                </a:solidFill>
              </a:rPr>
              <a:t>monitor BP</a:t>
            </a:r>
          </a:p>
          <a:p>
            <a:pPr lvl="1"/>
            <a:r>
              <a:rPr lang="en-CA" i="1" dirty="0">
                <a:solidFill>
                  <a:schemeClr val="accent1"/>
                </a:solidFill>
              </a:rPr>
              <a:t>Telogen Effluvium</a:t>
            </a:r>
            <a:r>
              <a:rPr lang="en-CA" dirty="0">
                <a:solidFill>
                  <a:schemeClr val="accent1"/>
                </a:solidFill>
              </a:rPr>
              <a:t>: typical of many drugs and similar to post-partum</a:t>
            </a:r>
          </a:p>
          <a:p>
            <a:pPr lvl="1"/>
            <a:r>
              <a:rPr lang="en-CA" dirty="0">
                <a:solidFill>
                  <a:schemeClr val="accent1"/>
                </a:solidFill>
              </a:rPr>
              <a:t>Early on, mild loose stools</a:t>
            </a:r>
          </a:p>
        </p:txBody>
      </p:sp>
    </p:spTree>
    <p:extLst>
      <p:ext uri="{BB962C8B-B14F-4D97-AF65-F5344CB8AC3E}">
        <p14:creationId xmlns:p14="http://schemas.microsoft.com/office/powerpoint/2010/main" val="194090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DB344E2-C96B-D9CE-987B-832A34D05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</p:spPr>
        <p:txBody>
          <a:bodyPr/>
          <a:lstStyle/>
          <a:p>
            <a:r>
              <a:rPr lang="en-CA"/>
              <a:t>Ab, antibody; S1PR, sphingosine-1-phosphate receptor; WBC, white blood cell.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39F29-6A70-4082-86D2-A4B43DFB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/>
          <a:p>
            <a:r>
              <a:rPr lang="en-US" dirty="0"/>
              <a:t>Disease Modifying Medications: </a:t>
            </a:r>
            <a:br>
              <a:rPr lang="en-US" dirty="0"/>
            </a:br>
            <a:r>
              <a:rPr lang="en-US" dirty="0"/>
              <a:t>Anti-Trafficking Agents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8B534-90F7-4735-89CE-48183F69B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</p:spPr>
        <p:txBody>
          <a:bodyPr/>
          <a:lstStyle/>
          <a:p>
            <a:r>
              <a:rPr lang="en-CA" dirty="0"/>
              <a:t>S1PR agents (Fingolimod, Ozanimod, Siponimod, Ponesimod)</a:t>
            </a:r>
          </a:p>
          <a:p>
            <a:pPr lvl="1"/>
            <a:r>
              <a:rPr lang="en-CA" dirty="0">
                <a:solidFill>
                  <a:schemeClr val="accent1"/>
                </a:solidFill>
              </a:rPr>
              <a:t>Potential for heart arrhythmias (especially on first dose), mostly bradycardia </a:t>
            </a:r>
            <a:br>
              <a:rPr lang="en-CA" dirty="0">
                <a:solidFill>
                  <a:schemeClr val="accent1"/>
                </a:solidFill>
              </a:rPr>
            </a:br>
            <a:r>
              <a:rPr lang="en-CA" dirty="0">
                <a:solidFill>
                  <a:schemeClr val="accent1"/>
                </a:solidFill>
              </a:rPr>
              <a:t>or heart block</a:t>
            </a:r>
          </a:p>
          <a:p>
            <a:pPr lvl="1"/>
            <a:r>
              <a:rPr lang="en-CA" dirty="0">
                <a:solidFill>
                  <a:schemeClr val="accent1"/>
                </a:solidFill>
              </a:rPr>
              <a:t>Macular oedema</a:t>
            </a:r>
          </a:p>
          <a:p>
            <a:pPr lvl="1"/>
            <a:r>
              <a:rPr lang="en-CA" dirty="0">
                <a:solidFill>
                  <a:schemeClr val="accent2"/>
                </a:solidFill>
              </a:rPr>
              <a:t>Immunosuppressive (many opportunistic infections possible including PML)</a:t>
            </a:r>
          </a:p>
          <a:p>
            <a:pPr lvl="1"/>
            <a:r>
              <a:rPr lang="en-CA" dirty="0">
                <a:solidFill>
                  <a:schemeClr val="accent1"/>
                </a:solidFill>
              </a:rPr>
              <a:t>Lymphocyte sequestration (very low lymphocyte counts not uncommon; i.e. &lt;0.02)</a:t>
            </a:r>
          </a:p>
          <a:p>
            <a:pPr lvl="1"/>
            <a:r>
              <a:rPr lang="en-CA" dirty="0">
                <a:solidFill>
                  <a:schemeClr val="accent1"/>
                </a:solidFill>
              </a:rPr>
              <a:t>Occasional reduction in total WBC and neutrophil counts require drug cessation</a:t>
            </a:r>
          </a:p>
          <a:p>
            <a:pPr lvl="1"/>
            <a:r>
              <a:rPr lang="en-CA" dirty="0">
                <a:solidFill>
                  <a:schemeClr val="accent1"/>
                </a:solidFill>
              </a:rPr>
              <a:t>Rebound disease, possibly severe upon cessation</a:t>
            </a:r>
          </a:p>
          <a:p>
            <a:r>
              <a:rPr lang="en-CA" dirty="0"/>
              <a:t>Natalizumab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Immunosuppressive (many opportunistic infections possible, especially PML)</a:t>
            </a:r>
          </a:p>
          <a:p>
            <a:pPr lvl="2"/>
            <a:r>
              <a:rPr lang="en-US" dirty="0"/>
              <a:t>Risk of PML higher in those patients with higher serum anti-JCV Ab </a:t>
            </a:r>
            <a:r>
              <a:rPr lang="en-US" dirty="0" err="1"/>
              <a:t>titres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Rebound disease, possibly severe upon cessation</a:t>
            </a:r>
          </a:p>
        </p:txBody>
      </p:sp>
    </p:spTree>
    <p:extLst>
      <p:ext uri="{BB962C8B-B14F-4D97-AF65-F5344CB8AC3E}">
        <p14:creationId xmlns:p14="http://schemas.microsoft.com/office/powerpoint/2010/main" val="136278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5FC954-82F4-8FFE-E20C-589553412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</p:spPr>
        <p:txBody>
          <a:bodyPr/>
          <a:lstStyle/>
          <a:p>
            <a:r>
              <a:rPr lang="en-CA"/>
              <a:t>HZ, herpes zoster; ITP, immune thrombocytopenic purpura.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39F29-6A70-4082-86D2-A4B43DFB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/>
          <a:p>
            <a:r>
              <a:rPr lang="en-US" dirty="0"/>
              <a:t>Disease Modifying Medications: Cell Depletion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8B534-90F7-4735-89CE-48183F69B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Alemtuzumab (immune reconstitution therapy – IRT)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Immunosuppressive (opportunistic infections possible, but mainly HZ and Listeria)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Hypo/hyperthyroidism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ITP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Goodpasture’s</a:t>
            </a:r>
          </a:p>
          <a:p>
            <a:r>
              <a:rPr lang="en-US" dirty="0"/>
              <a:t>Cladribine (immune reconstitution therapy – IRT)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Immunosuppressive (many opportunistic infections possible, mainly HZ when </a:t>
            </a:r>
            <a:r>
              <a:rPr lang="en-US" dirty="0" err="1">
                <a:solidFill>
                  <a:schemeClr val="accent2"/>
                </a:solidFill>
              </a:rPr>
              <a:t>lymphopenic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Malignancy not really a problem based on extensive long term registry data</a:t>
            </a:r>
          </a:p>
          <a:p>
            <a:pPr lvl="1"/>
            <a:endParaRPr lang="en-US" dirty="0"/>
          </a:p>
          <a:p>
            <a:r>
              <a:rPr lang="en-US" dirty="0"/>
              <a:t>Anti-CD20 monoclonal antibodies (ofatumumab, ocrelizumab, </a:t>
            </a:r>
            <a:br>
              <a:rPr lang="en-US" dirty="0"/>
            </a:br>
            <a:r>
              <a:rPr lang="en-US" dirty="0" err="1"/>
              <a:t>ublituximab</a:t>
            </a:r>
            <a:r>
              <a:rPr lang="en-US" dirty="0"/>
              <a:t>, rituximab)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Immunosuppressive (many opportunistic infections, especially respiratory)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Malignancy (breast) not seen consistently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7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Neurology-Theme-2023">
  <a:themeElements>
    <a:clrScheme name="NeuroPsych23">
      <a:dk1>
        <a:srgbClr val="3F3F3F"/>
      </a:dk1>
      <a:lt1>
        <a:srgbClr val="FFFFFF"/>
      </a:lt1>
      <a:dk2>
        <a:srgbClr val="5E5E5E"/>
      </a:dk2>
      <a:lt2>
        <a:srgbClr val="FFFFFF"/>
      </a:lt2>
      <a:accent1>
        <a:srgbClr val="2B407E"/>
      </a:accent1>
      <a:accent2>
        <a:srgbClr val="A84657"/>
      </a:accent2>
      <a:accent3>
        <a:srgbClr val="98E9ED"/>
      </a:accent3>
      <a:accent4>
        <a:srgbClr val="8589A7"/>
      </a:accent4>
      <a:accent5>
        <a:srgbClr val="642C50"/>
      </a:accent5>
      <a:accent6>
        <a:srgbClr val="1D224C"/>
      </a:accent6>
      <a:hlink>
        <a:srgbClr val="3500FF"/>
      </a:hlink>
      <a:folHlink>
        <a:srgbClr val="9C266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urology-Theme-2023" id="{BF4BFBD8-ACBB-FF46-8521-64AEA4B95199}" vid="{B3AE9A93-9541-9646-821D-9964A1A6F7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5e9ad1-4522-4e5b-8d2e-6f450f6d945f" xsi:nil="true"/>
    <lcf76f155ced4ddcb4097134ff3c332f xmlns="a9d8bbac-cce3-475c-b9fe-65ecbcec7ed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C680350CE9C149837DD9E5879C280B" ma:contentTypeVersion="15" ma:contentTypeDescription="Create a new document." ma:contentTypeScope="" ma:versionID="253f81baf9dbeeb19c3962fd02be5c00">
  <xsd:schema xmlns:xsd="http://www.w3.org/2001/XMLSchema" xmlns:xs="http://www.w3.org/2001/XMLSchema" xmlns:p="http://schemas.microsoft.com/office/2006/metadata/properties" xmlns:ns2="a9d8bbac-cce3-475c-b9fe-65ecbcec7edd" xmlns:ns3="f55e9ad1-4522-4e5b-8d2e-6f450f6d945f" targetNamespace="http://schemas.microsoft.com/office/2006/metadata/properties" ma:root="true" ma:fieldsID="6fed9c7c03c97ba4c9dbb438d9c3bb9b" ns2:_="" ns3:_="">
    <xsd:import namespace="a9d8bbac-cce3-475c-b9fe-65ecbcec7edd"/>
    <xsd:import namespace="f55e9ad1-4522-4e5b-8d2e-6f450f6d94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8bbac-cce3-475c-b9fe-65ecbcec7e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e9ad1-4522-4e5b-8d2e-6f450f6d945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8eb5337-1fcb-4779-9b12-3ebf5b838b56}" ma:internalName="TaxCatchAll" ma:showField="CatchAllData" ma:web="f55e9ad1-4522-4e5b-8d2e-6f450f6d94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AA362A-4E0C-413C-85CF-F7A0EEB13FFF}">
  <ds:schemaRefs>
    <ds:schemaRef ds:uri="e60b9304-eabf-48c7-a974-a298c08a650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27619dc8-f1f2-47fe-8850-2348b3c64a50"/>
    <ds:schemaRef ds:uri="http://www.w3.org/XML/1998/namespace"/>
    <ds:schemaRef ds:uri="http://purl.org/dc/dcmitype/"/>
    <ds:schemaRef ds:uri="f55e9ad1-4522-4e5b-8d2e-6f450f6d945f"/>
    <ds:schemaRef ds:uri="a9d8bbac-cce3-475c-b9fe-65ecbcec7edd"/>
  </ds:schemaRefs>
</ds:datastoreItem>
</file>

<file path=customXml/itemProps2.xml><?xml version="1.0" encoding="utf-8"?>
<ds:datastoreItem xmlns:ds="http://schemas.openxmlformats.org/officeDocument/2006/customXml" ds:itemID="{691A3930-27E6-4BF8-87BD-1358F44CC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BEB66B-A101-46C5-976B-BF569DED8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d8bbac-cce3-475c-b9fe-65ecbcec7edd"/>
    <ds:schemaRef ds:uri="f55e9ad1-4522-4e5b-8d2e-6f450f6d94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DMT and Infection MSF Charcot 2018</Template>
  <TotalTime>9396</TotalTime>
  <Words>766</Words>
  <Application>Microsoft Macintosh PowerPoint</Application>
  <PresentationFormat>Widescreen</PresentationFormat>
  <Paragraphs>144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Calisto MT</vt:lpstr>
      <vt:lpstr>Source Sans Pro</vt:lpstr>
      <vt:lpstr>Symbol</vt:lpstr>
      <vt:lpstr>Times New Roman</vt:lpstr>
      <vt:lpstr>Wingdings</vt:lpstr>
      <vt:lpstr>Wingdings 2</vt:lpstr>
      <vt:lpstr>Neurology-Theme-2023</vt:lpstr>
      <vt:lpstr>Worksheet</vt:lpstr>
      <vt:lpstr>From Prescription to Personalization An HCP’s Guide to Tailoring  MS Therapeutic Management</vt:lpstr>
      <vt:lpstr>Timing of Treatment for MS: Pathological Versus Clinical Course of Disease</vt:lpstr>
      <vt:lpstr>Personalizing Therapy</vt:lpstr>
      <vt:lpstr>Factors Impacting Treatment Decision</vt:lpstr>
      <vt:lpstr>Profiling the Disease: Predictors of a Poorer Prognosis in Multiple Sclerosis</vt:lpstr>
      <vt:lpstr>Disease Modifying Medications: Categories</vt:lpstr>
      <vt:lpstr>Disease Modifying Medications: Immunomodulators</vt:lpstr>
      <vt:lpstr>Disease Modifying Medications:  Anti-Trafficking Agents</vt:lpstr>
      <vt:lpstr>Disease Modifying Medications: Cell Depletion</vt:lpstr>
    </vt:vector>
  </TitlesOfParts>
  <Company>EMD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EMD Serono</dc:title>
  <dc:subject>PowerPoint template</dc:subject>
  <dc:creator>dczylyski</dc:creator>
  <cp:lastModifiedBy>Moriah Diethorn</cp:lastModifiedBy>
  <cp:revision>177</cp:revision>
  <dcterms:created xsi:type="dcterms:W3CDTF">2009-12-14T11:09:06Z</dcterms:created>
  <dcterms:modified xsi:type="dcterms:W3CDTF">2023-12-15T14:32:08Z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0x0101007CC680350CE9C149837DD9E5879C280B</vt:lpwstr>
  </property>
  <property fmtid="{D5CDD505-2E9C-101B-9397-08002B2CF9AE}" pid="3" name="MediaServiceImageTags">
    <vt:lpwstr/>
  </property>
</Properties>
</file>