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1" r:id="rId5"/>
    <p:sldMasterId id="2147483683" r:id="rId6"/>
  </p:sldMasterIdLst>
  <p:notesMasterIdLst>
    <p:notesMasterId r:id="rId17"/>
  </p:notesMasterIdLst>
  <p:sldIdLst>
    <p:sldId id="256" r:id="rId7"/>
    <p:sldId id="265" r:id="rId8"/>
    <p:sldId id="787" r:id="rId9"/>
    <p:sldId id="262" r:id="rId10"/>
    <p:sldId id="257" r:id="rId11"/>
    <p:sldId id="258" r:id="rId12"/>
    <p:sldId id="259" r:id="rId13"/>
    <p:sldId id="260" r:id="rId14"/>
    <p:sldId id="261" r:id="rId15"/>
    <p:sldId id="78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24"/>
    <p:restoredTop sz="96327"/>
  </p:normalViewPr>
  <p:slideViewPr>
    <p:cSldViewPr snapToGrid="0">
      <p:cViewPr varScale="1">
        <p:scale>
          <a:sx n="124" d="100"/>
          <a:sy n="124" d="100"/>
        </p:scale>
        <p:origin x="9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82A63-EB05-47BE-A798-3A19AC17806F}" type="datetimeFigureOut">
              <a:rPr lang="en-US" smtClean="0"/>
              <a:t>12/15/23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3B288A-1920-44CA-B0E5-9050C4F7C451}" type="slidenum">
              <a:rPr lang="en-US" smtClean="0"/>
              <a:t>‹#›</a:t>
            </a:fld>
            <a:endParaRPr lang="en-US"/>
          </a:p>
        </p:txBody>
      </p:sp>
    </p:spTree>
    <p:extLst>
      <p:ext uri="{BB962C8B-B14F-4D97-AF65-F5344CB8AC3E}">
        <p14:creationId xmlns:p14="http://schemas.microsoft.com/office/powerpoint/2010/main" val="238573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884143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9409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90235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21618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33213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18967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9579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52739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65985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2323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7251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753331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83366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12/15/23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84915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821477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218308870"/>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4698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21274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093282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51721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36839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3094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5636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34050079"/>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1087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1-Col: 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dirty="0"/>
          </a:p>
        </p:txBody>
      </p:sp>
      <p:sp>
        <p:nvSpPr>
          <p:cNvPr id="6" name="Text Placeholder 4"/>
          <p:cNvSpPr>
            <a:spLocks noGrp="1"/>
          </p:cNvSpPr>
          <p:nvPr>
            <p:ph type="body" sz="quarter" idx="13"/>
          </p:nvPr>
        </p:nvSpPr>
        <p:spPr>
          <a:xfrm>
            <a:off x="575733" y="6165091"/>
            <a:ext cx="10092267" cy="366183"/>
          </a:xfrm>
        </p:spPr>
        <p:txBody>
          <a:bodyPr lIns="0" tIns="0" rIns="0" bIns="0" anchor="b"/>
          <a:lstStyle>
            <a:lvl1pPr>
              <a:defRPr sz="800">
                <a:solidFill>
                  <a:srgbClr val="333333"/>
                </a:solidFill>
              </a:defRPr>
            </a:lvl1pPr>
            <a:lvl2pPr marL="0" indent="0">
              <a:buNone/>
              <a:defRPr sz="600">
                <a:solidFill>
                  <a:srgbClr val="333333"/>
                </a:solidFill>
              </a:defRPr>
            </a:lvl2pPr>
          </a:lstStyle>
          <a:p>
            <a:pPr lvl="0"/>
            <a:r>
              <a:rPr lang="en-US" dirty="0"/>
              <a:t>Edit Master text styles</a:t>
            </a:r>
          </a:p>
          <a:p>
            <a:pPr lvl="1"/>
            <a:r>
              <a:rPr lang="en-US" dirty="0"/>
              <a:t>Second level</a:t>
            </a:r>
          </a:p>
        </p:txBody>
      </p:sp>
      <p:sp>
        <p:nvSpPr>
          <p:cNvPr id="5" name="Slide Number Placeholder 2">
            <a:extLst>
              <a:ext uri="{FF2B5EF4-FFF2-40B4-BE49-F238E27FC236}">
                <a16:creationId xmlns:a16="http://schemas.microsoft.com/office/drawing/2014/main" id="{9ED1156E-3787-C8EB-46A6-32106479421C}"/>
              </a:ext>
            </a:extLst>
          </p:cNvPr>
          <p:cNvSpPr>
            <a:spLocks noGrp="1"/>
          </p:cNvSpPr>
          <p:nvPr>
            <p:ph type="sldNum" sz="quarter" idx="14"/>
          </p:nvPr>
        </p:nvSpPr>
        <p:spPr/>
        <p:txBody>
          <a:bodyPr/>
          <a:lstStyle>
            <a:lvl1pPr defTabSz="457200" eaLnBrk="1" hangingPunct="1">
              <a:defRPr sz="600">
                <a:solidFill>
                  <a:srgbClr val="7F7F7F"/>
                </a:solidFill>
                <a:latin typeface="Arial" panose="020B0604020202020204" pitchFamily="34" charset="0"/>
              </a:defRPr>
            </a:lvl1pPr>
          </a:lstStyle>
          <a:p>
            <a:pPr>
              <a:defRPr/>
            </a:pPr>
            <a:fld id="{A482BC93-5022-F546-83BF-8FD825999188}" type="slidenum">
              <a:rPr lang="en-US" altLang="en-US"/>
              <a:pPr>
                <a:defRPr/>
              </a:pPr>
              <a:t>‹#›</a:t>
            </a:fld>
            <a:endParaRPr lang="en-US" altLang="en-US"/>
          </a:p>
        </p:txBody>
      </p:sp>
    </p:spTree>
    <p:extLst>
      <p:ext uri="{BB962C8B-B14F-4D97-AF65-F5344CB8AC3E}">
        <p14:creationId xmlns:p14="http://schemas.microsoft.com/office/powerpoint/2010/main" val="4147464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43310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167817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8489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2630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08893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1055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950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12/15/23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01685675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51653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0.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099"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2E379-0514-2417-0497-EDE3165C070E}"/>
              </a:ext>
            </a:extLst>
          </p:cNvPr>
          <p:cNvSpPr>
            <a:spLocks noGrp="1"/>
          </p:cNvSpPr>
          <p:nvPr>
            <p:ph type="title"/>
          </p:nvPr>
        </p:nvSpPr>
        <p:spPr>
          <a:xfrm>
            <a:off x="609600" y="1478844"/>
            <a:ext cx="10515600" cy="3083631"/>
          </a:xfrm>
        </p:spPr>
        <p:txBody>
          <a:bodyPr>
            <a:normAutofit/>
          </a:bodyPr>
          <a:lstStyle/>
          <a:p>
            <a:r>
              <a:rPr lang="en-US" dirty="0"/>
              <a:t>The Role of S1P Receptor Agonists in MS: Strategies for Disease Management </a:t>
            </a:r>
            <a:br>
              <a:rPr lang="en-US" dirty="0"/>
            </a:br>
            <a:endParaRPr lang="en-US" dirty="0"/>
          </a:p>
        </p:txBody>
      </p:sp>
      <p:sp>
        <p:nvSpPr>
          <p:cNvPr id="3" name="Subtitle 2">
            <a:extLst>
              <a:ext uri="{FF2B5EF4-FFF2-40B4-BE49-F238E27FC236}">
                <a16:creationId xmlns:a16="http://schemas.microsoft.com/office/drawing/2014/main" id="{0A775BCB-0D19-6518-5B43-3224151F7B18}"/>
              </a:ext>
            </a:extLst>
          </p:cNvPr>
          <p:cNvSpPr>
            <a:spLocks noGrp="1"/>
          </p:cNvSpPr>
          <p:nvPr>
            <p:ph type="body" idx="1"/>
          </p:nvPr>
        </p:nvSpPr>
        <p:spPr>
          <a:xfrm>
            <a:off x="609600" y="4233333"/>
            <a:ext cx="10515600" cy="2009423"/>
          </a:xfrm>
        </p:spPr>
        <p:txBody>
          <a:bodyPr>
            <a:normAutofit fontScale="92500" lnSpcReduction="20000"/>
          </a:bodyPr>
          <a:lstStyle/>
          <a:p>
            <a:r>
              <a:rPr lang="en-US" dirty="0"/>
              <a:t>Bianca Weinstock-Guttman, MD</a:t>
            </a:r>
          </a:p>
          <a:p>
            <a:r>
              <a:rPr lang="en-US" dirty="0"/>
              <a:t>Professor of Neurology</a:t>
            </a:r>
          </a:p>
          <a:p>
            <a:r>
              <a:rPr lang="en-US" dirty="0"/>
              <a:t>Jacobs School of Medicine and Biomedical Sciences</a:t>
            </a:r>
          </a:p>
          <a:p>
            <a:r>
              <a:rPr lang="en-US" dirty="0"/>
              <a:t>The State University of New York</a:t>
            </a:r>
          </a:p>
          <a:p>
            <a:r>
              <a:rPr lang="en-US" dirty="0"/>
              <a:t>Director Jacobs MS center for Treatment and Research </a:t>
            </a:r>
          </a:p>
          <a:p>
            <a:r>
              <a:rPr lang="en-US" dirty="0"/>
              <a:t>Buffalo, NY</a:t>
            </a:r>
          </a:p>
        </p:txBody>
      </p:sp>
    </p:spTree>
    <p:extLst>
      <p:ext uri="{BB962C8B-B14F-4D97-AF65-F5344CB8AC3E}">
        <p14:creationId xmlns:p14="http://schemas.microsoft.com/office/powerpoint/2010/main" val="985030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Multiple Sclerosis: Using S1P Receptor Modulators to Slow Disease Progression</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metrics and barriers that exclude multiple sclerosis mimics and facilitate early diagnosis and treatment initiation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Provide clinical knowledge regarding the role and impact of the most current S1P modulators for multiple sclerosis symptom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Examine the evolution of the treatment landscape of the past 30 years and outline best practices to enhance decision-making focusing on long- and short-term disease-modifying therapies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61A3EB-DD86-A29F-F8E4-07318709CAFE}"/>
              </a:ext>
            </a:extLst>
          </p:cNvPr>
          <p:cNvSpPr>
            <a:spLocks noGrp="1"/>
          </p:cNvSpPr>
          <p:nvPr>
            <p:ph type="title"/>
          </p:nvPr>
        </p:nvSpPr>
        <p:spPr>
          <a:xfrm>
            <a:off x="609600" y="199505"/>
            <a:ext cx="10744200" cy="1185577"/>
          </a:xfrm>
        </p:spPr>
        <p:txBody>
          <a:bodyPr>
            <a:normAutofit/>
          </a:bodyPr>
          <a:lstStyle/>
          <a:p>
            <a:r>
              <a:rPr lang="en-US" dirty="0"/>
              <a:t>S1P Receptors, Location and Function </a:t>
            </a:r>
          </a:p>
        </p:txBody>
      </p:sp>
      <p:sp>
        <p:nvSpPr>
          <p:cNvPr id="5" name="Content Placeholder 4">
            <a:extLst>
              <a:ext uri="{FF2B5EF4-FFF2-40B4-BE49-F238E27FC236}">
                <a16:creationId xmlns:a16="http://schemas.microsoft.com/office/drawing/2014/main" id="{2969F490-6364-96CB-095B-BCF0E34CB99A}"/>
              </a:ext>
            </a:extLst>
          </p:cNvPr>
          <p:cNvSpPr>
            <a:spLocks noGrp="1"/>
          </p:cNvSpPr>
          <p:nvPr>
            <p:ph sz="half" idx="1"/>
          </p:nvPr>
        </p:nvSpPr>
        <p:spPr>
          <a:xfrm>
            <a:off x="609600" y="1497013"/>
            <a:ext cx="5181600" cy="4679950"/>
          </a:xfrm>
        </p:spPr>
        <p:txBody>
          <a:bodyPr>
            <a:normAutofit fontScale="62500" lnSpcReduction="20000"/>
          </a:bodyPr>
          <a:lstStyle/>
          <a:p>
            <a:r>
              <a:rPr lang="en-US" dirty="0"/>
              <a:t>S1P receptors (S1PRs) have been proposed as a therapeutic target for various diseases due to their involvement in regulation of lymphocyte trafficking, brain and cardiac function, vascular permeability, and vascular and bronchial tone</a:t>
            </a:r>
          </a:p>
          <a:p>
            <a:r>
              <a:rPr lang="en-US" dirty="0"/>
              <a:t>S1PR modulators were first developed to prevent rejection by the immune system following renal transplantation, but the only currently approved indications are MS and ulcerative colitis </a:t>
            </a:r>
          </a:p>
          <a:p>
            <a:r>
              <a:rPr lang="en-US" dirty="0"/>
              <a:t>The primary mechanism of action of S1PR modulators in MS is through binding S1PR subtype 1 on lymphocytes resulting in internalization of the receptor and loss of responsiveness to the S1P gradient that drives lymphocyte egress from lymph nodes</a:t>
            </a:r>
          </a:p>
          <a:p>
            <a:pPr lvl="1"/>
            <a:r>
              <a:rPr lang="en-US" dirty="0"/>
              <a:t>The reduction in circulating lymphocytes presumably </a:t>
            </a:r>
            <a:br>
              <a:rPr lang="en-US" dirty="0"/>
            </a:br>
            <a:r>
              <a:rPr lang="en-US" dirty="0"/>
              <a:t>limits inflammatory cell migration into the CNS</a:t>
            </a:r>
          </a:p>
          <a:p>
            <a:pPr lvl="1"/>
            <a:r>
              <a:rPr lang="en-US" dirty="0"/>
              <a:t>The SPR5 may benefit oligodendrocyte survival </a:t>
            </a:r>
          </a:p>
          <a:p>
            <a:r>
              <a:rPr lang="en-US" dirty="0"/>
              <a:t>Four S1PR modulators (fingolimod, </a:t>
            </a:r>
            <a:r>
              <a:rPr lang="en-US" dirty="0" err="1"/>
              <a:t>siponimod</a:t>
            </a:r>
            <a:r>
              <a:rPr lang="en-US" dirty="0"/>
              <a:t>, ozanimod, and </a:t>
            </a:r>
            <a:r>
              <a:rPr lang="en-US" dirty="0" err="1"/>
              <a:t>ponesimod</a:t>
            </a:r>
            <a:r>
              <a:rPr lang="en-US" dirty="0"/>
              <a:t>) have regulatory approval </a:t>
            </a:r>
            <a:br>
              <a:rPr lang="en-US" dirty="0"/>
            </a:br>
            <a:r>
              <a:rPr lang="en-US" dirty="0"/>
              <a:t>for MS   </a:t>
            </a:r>
          </a:p>
          <a:p>
            <a:endParaRPr lang="en-US" dirty="0"/>
          </a:p>
        </p:txBody>
      </p:sp>
      <p:pic>
        <p:nvPicPr>
          <p:cNvPr id="8" name="Picture 7">
            <a:extLst>
              <a:ext uri="{FF2B5EF4-FFF2-40B4-BE49-F238E27FC236}">
                <a16:creationId xmlns:a16="http://schemas.microsoft.com/office/drawing/2014/main" id="{87DDF369-A504-D51B-FFEB-FF2A91DCE605}"/>
              </a:ext>
            </a:extLst>
          </p:cNvPr>
          <p:cNvPicPr>
            <a:picLocks noChangeAspect="1"/>
          </p:cNvPicPr>
          <p:nvPr/>
        </p:nvPicPr>
        <p:blipFill rotWithShape="1">
          <a:blip r:embed="rId2"/>
          <a:srcRect r="2355" b="961"/>
          <a:stretch/>
        </p:blipFill>
        <p:spPr>
          <a:xfrm>
            <a:off x="6096000" y="1497013"/>
            <a:ext cx="4684295" cy="4309525"/>
          </a:xfrm>
          <a:prstGeom prst="rect">
            <a:avLst/>
          </a:prstGeom>
        </p:spPr>
      </p:pic>
      <p:sp>
        <p:nvSpPr>
          <p:cNvPr id="9" name="Footer Placeholder 8">
            <a:extLst>
              <a:ext uri="{FF2B5EF4-FFF2-40B4-BE49-F238E27FC236}">
                <a16:creationId xmlns:a16="http://schemas.microsoft.com/office/drawing/2014/main" id="{255ABED2-8594-610A-FD01-D7E35ECEE0A1}"/>
              </a:ext>
            </a:extLst>
          </p:cNvPr>
          <p:cNvSpPr>
            <a:spLocks noGrp="1"/>
          </p:cNvSpPr>
          <p:nvPr>
            <p:ph type="ftr" sz="quarter" idx="3"/>
          </p:nvPr>
        </p:nvSpPr>
        <p:spPr/>
        <p:txBody>
          <a:bodyPr/>
          <a:lstStyle/>
          <a:p>
            <a:r>
              <a:rPr lang="en-US" dirty="0"/>
              <a:t>CNS, central nervous system; MS, multiple sclerosis; S1P, sphingosine-1 phosphate; S1PR, sphingosine-1 phosphate receptor.
McGinley MP, et al. </a:t>
            </a:r>
            <a:r>
              <a:rPr lang="en-US" i="1" dirty="0"/>
              <a:t>Lancet</a:t>
            </a:r>
            <a:r>
              <a:rPr lang="en-US" dirty="0"/>
              <a:t>. 2021; 398: 1184–94.</a:t>
            </a:r>
          </a:p>
        </p:txBody>
      </p:sp>
    </p:spTree>
    <p:extLst>
      <p:ext uri="{BB962C8B-B14F-4D97-AF65-F5344CB8AC3E}">
        <p14:creationId xmlns:p14="http://schemas.microsoft.com/office/powerpoint/2010/main" val="1932443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4D0AE508-C77D-5E62-9930-22890C8CC6DE}"/>
              </a:ext>
            </a:extLst>
          </p:cNvPr>
          <p:cNvSpPr>
            <a:spLocks noGrp="1"/>
          </p:cNvSpPr>
          <p:nvPr>
            <p:ph type="ftr" sz="quarter" idx="3"/>
          </p:nvPr>
        </p:nvSpPr>
        <p:spPr>
          <a:xfrm>
            <a:off x="609600" y="6356350"/>
            <a:ext cx="10744199" cy="442131"/>
          </a:xfrm>
        </p:spPr>
        <p:txBody>
          <a:bodyPr/>
          <a:lstStyle/>
          <a:p>
            <a:r>
              <a:rPr lang="en-US"/>
              <a:t>FDA, US Food and Drug Administration.</a:t>
            </a:r>
          </a:p>
        </p:txBody>
      </p:sp>
      <p:sp>
        <p:nvSpPr>
          <p:cNvPr id="2" name="Title 1">
            <a:extLst>
              <a:ext uri="{FF2B5EF4-FFF2-40B4-BE49-F238E27FC236}">
                <a16:creationId xmlns:a16="http://schemas.microsoft.com/office/drawing/2014/main" id="{F9746954-3BC3-ACDB-0737-AE5D8D10375B}"/>
              </a:ext>
            </a:extLst>
          </p:cNvPr>
          <p:cNvSpPr>
            <a:spLocks noGrp="1"/>
          </p:cNvSpPr>
          <p:nvPr>
            <p:ph type="title"/>
          </p:nvPr>
        </p:nvSpPr>
        <p:spPr>
          <a:xfrm>
            <a:off x="609600" y="199505"/>
            <a:ext cx="10744200" cy="1185577"/>
          </a:xfrm>
        </p:spPr>
        <p:txBody>
          <a:bodyPr/>
          <a:lstStyle/>
          <a:p>
            <a:r>
              <a:rPr lang="en-US" dirty="0"/>
              <a:t>S1P Modulators FDA Approved for MS</a:t>
            </a:r>
          </a:p>
        </p:txBody>
      </p:sp>
      <p:sp>
        <p:nvSpPr>
          <p:cNvPr id="3" name="Content Placeholder 2">
            <a:extLst>
              <a:ext uri="{FF2B5EF4-FFF2-40B4-BE49-F238E27FC236}">
                <a16:creationId xmlns:a16="http://schemas.microsoft.com/office/drawing/2014/main" id="{5B3C870D-932F-D023-5CB0-EC2287BE657C}"/>
              </a:ext>
            </a:extLst>
          </p:cNvPr>
          <p:cNvSpPr>
            <a:spLocks noGrp="1"/>
          </p:cNvSpPr>
          <p:nvPr>
            <p:ph idx="1"/>
          </p:nvPr>
        </p:nvSpPr>
        <p:spPr>
          <a:xfrm>
            <a:off x="609600" y="1477906"/>
            <a:ext cx="10744200" cy="4722477"/>
          </a:xfrm>
        </p:spPr>
        <p:txBody>
          <a:bodyPr>
            <a:normAutofit fontScale="77500" lnSpcReduction="20000"/>
          </a:bodyPr>
          <a:lstStyle/>
          <a:p>
            <a:r>
              <a:rPr lang="en-US" dirty="0"/>
              <a:t>S1P modulators have complex actions on receptors, in some cases acting both as agonists with functional antagonism, and as traditional agonists in other cases </a:t>
            </a:r>
          </a:p>
          <a:p>
            <a:pPr lvl="1"/>
            <a:r>
              <a:rPr lang="en-US" dirty="0"/>
              <a:t>Some of the modulators are prodrugs that require phosphorylation or other metabolic steps, resulting in different pharmacokinetics (fingolimod), whereas others are direct modulators of the receptor (second generation S1P) </a:t>
            </a:r>
          </a:p>
          <a:p>
            <a:r>
              <a:rPr lang="en-US" dirty="0"/>
              <a:t>Subsequently developed S1PR modulators are more specific, with the goal of preserving effectiveness while mitigating some of the adverse effects (</a:t>
            </a:r>
            <a:r>
              <a:rPr lang="en-US" dirty="0" err="1"/>
              <a:t>ie</a:t>
            </a:r>
            <a:r>
              <a:rPr lang="en-US" dirty="0"/>
              <a:t>, cardiac, vascular)</a:t>
            </a:r>
          </a:p>
          <a:p>
            <a:r>
              <a:rPr lang="en-US" dirty="0"/>
              <a:t>The improved pharmacodynamics and subtype specificity for S1PR1 and S1PR5 may also contribute to improved bioavailability and potentially greater CNS effects compared with fingolimod</a:t>
            </a:r>
          </a:p>
          <a:p>
            <a:r>
              <a:rPr lang="en-US" dirty="0"/>
              <a:t>Fingolimod, a prodrug that requires phosphorylation  has broad receptor affinity </a:t>
            </a:r>
            <a:br>
              <a:rPr lang="en-US" dirty="0"/>
            </a:br>
            <a:r>
              <a:rPr lang="en-US" dirty="0"/>
              <a:t>(S1PR1, 3, 4, and 5)</a:t>
            </a:r>
          </a:p>
          <a:p>
            <a:r>
              <a:rPr lang="en-US" dirty="0"/>
              <a:t>Ozanimod and </a:t>
            </a:r>
            <a:r>
              <a:rPr lang="en-US" dirty="0" err="1"/>
              <a:t>siponimod</a:t>
            </a:r>
            <a:r>
              <a:rPr lang="en-US" dirty="0"/>
              <a:t> are selective modulators of S1PR1 and S1PR5, and </a:t>
            </a:r>
            <a:r>
              <a:rPr lang="en-US" dirty="0" err="1"/>
              <a:t>ponesimod</a:t>
            </a:r>
            <a:r>
              <a:rPr lang="en-US" dirty="0"/>
              <a:t> is specific for S1PR1</a:t>
            </a:r>
          </a:p>
          <a:p>
            <a:r>
              <a:rPr lang="en-US" dirty="0"/>
              <a:t>All S1PR modulators are thought to have a similar effect on lymphocytes, although their different half lifetime is important when considering adherence and discontinuation therapy</a:t>
            </a:r>
            <a:br>
              <a:rPr lang="en-US" dirty="0"/>
            </a:br>
            <a:endParaRPr lang="en-US" dirty="0"/>
          </a:p>
          <a:p>
            <a:endParaRPr lang="en-US" dirty="0"/>
          </a:p>
        </p:txBody>
      </p:sp>
    </p:spTree>
    <p:extLst>
      <p:ext uri="{BB962C8B-B14F-4D97-AF65-F5344CB8AC3E}">
        <p14:creationId xmlns:p14="http://schemas.microsoft.com/office/powerpoint/2010/main" val="3862762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D9DA7-717F-9C1A-F5B0-163FB434A2D7}"/>
              </a:ext>
            </a:extLst>
          </p:cNvPr>
          <p:cNvSpPr>
            <a:spLocks noGrp="1"/>
          </p:cNvSpPr>
          <p:nvPr>
            <p:ph type="title"/>
          </p:nvPr>
        </p:nvSpPr>
        <p:spPr>
          <a:xfrm>
            <a:off x="609600" y="199505"/>
            <a:ext cx="10744200" cy="1185577"/>
          </a:xfrm>
        </p:spPr>
        <p:txBody>
          <a:bodyPr/>
          <a:lstStyle/>
          <a:p>
            <a:r>
              <a:rPr lang="en-US" dirty="0"/>
              <a:t>S1P Modulators FDA Approved for MS</a:t>
            </a:r>
          </a:p>
        </p:txBody>
      </p:sp>
      <p:sp>
        <p:nvSpPr>
          <p:cNvPr id="3" name="Content Placeholder 2">
            <a:extLst>
              <a:ext uri="{FF2B5EF4-FFF2-40B4-BE49-F238E27FC236}">
                <a16:creationId xmlns:a16="http://schemas.microsoft.com/office/drawing/2014/main" id="{A7B93273-FFA5-E9A7-5D84-2BDCCE2C5F99}"/>
              </a:ext>
            </a:extLst>
          </p:cNvPr>
          <p:cNvSpPr>
            <a:spLocks noGrp="1"/>
          </p:cNvSpPr>
          <p:nvPr>
            <p:ph idx="1"/>
          </p:nvPr>
        </p:nvSpPr>
        <p:spPr>
          <a:xfrm>
            <a:off x="609600" y="1384300"/>
            <a:ext cx="10744200" cy="4722812"/>
          </a:xfrm>
        </p:spPr>
        <p:txBody>
          <a:bodyPr>
            <a:noAutofit/>
          </a:bodyPr>
          <a:lstStyle/>
          <a:p>
            <a:r>
              <a:rPr lang="en-US" sz="1800" dirty="0"/>
              <a:t>Phase 3 clinical trials have been completed for fingolimod, ozanimod, and </a:t>
            </a:r>
            <a:r>
              <a:rPr lang="en-US" sz="1800" dirty="0" err="1"/>
              <a:t>ponesimod</a:t>
            </a:r>
            <a:r>
              <a:rPr lang="en-US" sz="1800" dirty="0"/>
              <a:t> evaluating efficacy in RRMS</a:t>
            </a:r>
          </a:p>
          <a:p>
            <a:r>
              <a:rPr lang="en-US" sz="1800" dirty="0"/>
              <a:t>All studies found a significant reduction in the primary outcome of ARR over 12–24 months, compared with placebo, interferon beta-1a, or teriflunomide </a:t>
            </a:r>
          </a:p>
          <a:p>
            <a:r>
              <a:rPr lang="en-US" sz="1800" dirty="0"/>
              <a:t>There was also significant benefit on MRI markers of inflammatory disease activity (GAD enhancing lesions and new or enlarging lesions on T2-weighted images) and MRI measures of cumulative tissue damage (accrual of T2-hyperintense and T1-hypointense lesions, brain volume loss, and cortical matter and thalamic volume loss)</a:t>
            </a:r>
          </a:p>
          <a:p>
            <a:r>
              <a:rPr lang="en-US" sz="1800" dirty="0"/>
              <a:t>There were variable changes in worsening of disability as measured by the EDSS and the MSFC showing significant benefit in one fingolimod trial and </a:t>
            </a:r>
            <a:r>
              <a:rPr lang="en-US" sz="1800" dirty="0" err="1"/>
              <a:t>siponimod</a:t>
            </a:r>
            <a:r>
              <a:rPr lang="en-US" sz="1800" dirty="0"/>
              <a:t> as compared to placebo, but not reaching significance in the other studies that were evaluated against active comparators (IFN beta or teriflunomide) </a:t>
            </a:r>
          </a:p>
          <a:p>
            <a:r>
              <a:rPr lang="en-US" sz="1800" dirty="0"/>
              <a:t>All S1P modulators are approved for patients with CIS, RRMS and active SPMS. However,  only </a:t>
            </a:r>
            <a:r>
              <a:rPr lang="en-US" sz="1800" dirty="0" err="1"/>
              <a:t>siponimod</a:t>
            </a:r>
            <a:r>
              <a:rPr lang="en-US" sz="1800" dirty="0"/>
              <a:t> has so far demonstrated efficacy in active SPMS contrasting with the absence of clinical effects with fingolimod in primary progressive MS</a:t>
            </a:r>
          </a:p>
        </p:txBody>
      </p:sp>
      <p:sp>
        <p:nvSpPr>
          <p:cNvPr id="7" name="Footer Placeholder 6">
            <a:extLst>
              <a:ext uri="{FF2B5EF4-FFF2-40B4-BE49-F238E27FC236}">
                <a16:creationId xmlns:a16="http://schemas.microsoft.com/office/drawing/2014/main" id="{459228AB-2410-B31C-C7A8-C40BC87FC2F6}"/>
              </a:ext>
            </a:extLst>
          </p:cNvPr>
          <p:cNvSpPr>
            <a:spLocks noGrp="1"/>
          </p:cNvSpPr>
          <p:nvPr>
            <p:ph type="ftr" sz="quarter" idx="3"/>
          </p:nvPr>
        </p:nvSpPr>
        <p:spPr/>
        <p:txBody>
          <a:bodyPr/>
          <a:lstStyle/>
          <a:p>
            <a:r>
              <a:rPr lang="en-US"/>
              <a:t>ARR, annualized relapse rate; CIS, clinically isolated syndrome; EDSS, expanded disability status scale; GAD, gadolinium; IFN, interferon; MRI, magnetic resonance imaging; MSFC, multiple sclerosis functional composite; RRMS, relapsing remitting multiple sclerosis; SPMS, secondary progressive multiple sclerosis. </a:t>
            </a:r>
          </a:p>
        </p:txBody>
      </p:sp>
    </p:spTree>
    <p:extLst>
      <p:ext uri="{BB962C8B-B14F-4D97-AF65-F5344CB8AC3E}">
        <p14:creationId xmlns:p14="http://schemas.microsoft.com/office/powerpoint/2010/main" val="316849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61F58A19-56B0-14B2-C07F-4B931989E17C}"/>
              </a:ext>
            </a:extLst>
          </p:cNvPr>
          <p:cNvSpPr>
            <a:spLocks noGrp="1"/>
          </p:cNvSpPr>
          <p:nvPr>
            <p:ph type="ftr" sz="quarter" idx="3"/>
          </p:nvPr>
        </p:nvSpPr>
        <p:spPr>
          <a:xfrm>
            <a:off x="609600" y="6356350"/>
            <a:ext cx="10744199" cy="442131"/>
          </a:xfrm>
        </p:spPr>
        <p:txBody>
          <a:bodyPr/>
          <a:lstStyle/>
          <a:p>
            <a:r>
              <a:rPr lang="en-US"/>
              <a:t>AV, atrioventricular; ECG, electrocardiogram; FDO, first dose observation. </a:t>
            </a:r>
          </a:p>
        </p:txBody>
      </p:sp>
      <p:sp>
        <p:nvSpPr>
          <p:cNvPr id="2" name="Title 1">
            <a:extLst>
              <a:ext uri="{FF2B5EF4-FFF2-40B4-BE49-F238E27FC236}">
                <a16:creationId xmlns:a16="http://schemas.microsoft.com/office/drawing/2014/main" id="{282CF2EE-C2B8-E570-5CF3-1B10E979833C}"/>
              </a:ext>
            </a:extLst>
          </p:cNvPr>
          <p:cNvSpPr>
            <a:spLocks noGrp="1"/>
          </p:cNvSpPr>
          <p:nvPr>
            <p:ph type="title"/>
          </p:nvPr>
        </p:nvSpPr>
        <p:spPr>
          <a:xfrm>
            <a:off x="609600" y="199505"/>
            <a:ext cx="10744200" cy="1185577"/>
          </a:xfrm>
        </p:spPr>
        <p:txBody>
          <a:bodyPr/>
          <a:lstStyle/>
          <a:p>
            <a:r>
              <a:rPr lang="en-US" dirty="0"/>
              <a:t>S1P Modulators FDA Approved for MS</a:t>
            </a:r>
          </a:p>
        </p:txBody>
      </p:sp>
      <p:sp>
        <p:nvSpPr>
          <p:cNvPr id="3" name="Content Placeholder 2">
            <a:extLst>
              <a:ext uri="{FF2B5EF4-FFF2-40B4-BE49-F238E27FC236}">
                <a16:creationId xmlns:a16="http://schemas.microsoft.com/office/drawing/2014/main" id="{A76B8D36-12E9-EF1B-129A-BFF702DDFA8D}"/>
              </a:ext>
            </a:extLst>
          </p:cNvPr>
          <p:cNvSpPr>
            <a:spLocks noGrp="1"/>
          </p:cNvSpPr>
          <p:nvPr>
            <p:ph idx="1"/>
          </p:nvPr>
        </p:nvSpPr>
        <p:spPr>
          <a:xfrm>
            <a:off x="609600" y="1477906"/>
            <a:ext cx="10744200" cy="4722477"/>
          </a:xfrm>
        </p:spPr>
        <p:txBody>
          <a:bodyPr>
            <a:normAutofit fontScale="92500" lnSpcReduction="10000"/>
          </a:bodyPr>
          <a:lstStyle/>
          <a:p>
            <a:r>
              <a:rPr lang="en-US" dirty="0"/>
              <a:t>Important consideration in the use of S1PR modulators in MS is the slowing of heart rate and AV conduction with initiation of therapy </a:t>
            </a:r>
          </a:p>
          <a:p>
            <a:r>
              <a:rPr lang="en-US" dirty="0"/>
              <a:t>On initiation of therapy, fingolimod acts as an agonist activating S1PR1 leading to transient bradycardia, delayed atrioventricular conduction, and prolongation of the QTc interval</a:t>
            </a:r>
          </a:p>
          <a:p>
            <a:pPr lvl="1"/>
            <a:r>
              <a:rPr lang="en-US" dirty="0"/>
              <a:t>With continued administration, there is downregulation of S1PR1 and resolution of the cardiac effects</a:t>
            </a:r>
          </a:p>
          <a:p>
            <a:pPr lvl="1"/>
            <a:r>
              <a:rPr lang="en-US" dirty="0"/>
              <a:t>First dose effects lead to a requirement for first dose observation (FDO) for at least 6 h for all patients starting fingolimod monitored with pulse and blood pressure hourly, ECG before dosing and at the end of the observational period </a:t>
            </a:r>
          </a:p>
          <a:p>
            <a:r>
              <a:rPr lang="en-US" dirty="0"/>
              <a:t>However, the benefit of dose up-titration of ozanimod and </a:t>
            </a:r>
            <a:r>
              <a:rPr lang="en-US" dirty="0" err="1"/>
              <a:t>siponimod</a:t>
            </a:r>
            <a:r>
              <a:rPr lang="en-US" dirty="0"/>
              <a:t> over the first several days of treatment attenuates the initial cardiac effects, and no second- or third-degree AV block was reported in the phase 3 trials, eliminating the requirement for FDO in the absence of a  cardiac history </a:t>
            </a:r>
          </a:p>
          <a:p>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4146856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33F5-955A-8421-21D5-F46A4245525F}"/>
              </a:ext>
            </a:extLst>
          </p:cNvPr>
          <p:cNvSpPr>
            <a:spLocks noGrp="1"/>
          </p:cNvSpPr>
          <p:nvPr>
            <p:ph type="title"/>
          </p:nvPr>
        </p:nvSpPr>
        <p:spPr>
          <a:xfrm>
            <a:off x="609600" y="199505"/>
            <a:ext cx="10744200" cy="1185577"/>
          </a:xfrm>
        </p:spPr>
        <p:txBody>
          <a:bodyPr/>
          <a:lstStyle/>
          <a:p>
            <a:r>
              <a:rPr lang="en-US" dirty="0"/>
              <a:t>Side Effects Requiring Monitoring</a:t>
            </a:r>
          </a:p>
        </p:txBody>
      </p:sp>
      <p:sp>
        <p:nvSpPr>
          <p:cNvPr id="3" name="Content Placeholder 2">
            <a:extLst>
              <a:ext uri="{FF2B5EF4-FFF2-40B4-BE49-F238E27FC236}">
                <a16:creationId xmlns:a16="http://schemas.microsoft.com/office/drawing/2014/main" id="{9DAB32BA-1DD2-4E78-FDF9-0B7CD86C9CED}"/>
              </a:ext>
            </a:extLst>
          </p:cNvPr>
          <p:cNvSpPr>
            <a:spLocks noGrp="1"/>
          </p:cNvSpPr>
          <p:nvPr>
            <p:ph idx="1"/>
          </p:nvPr>
        </p:nvSpPr>
        <p:spPr>
          <a:xfrm>
            <a:off x="609600" y="1477963"/>
            <a:ext cx="10744200" cy="4722812"/>
          </a:xfrm>
        </p:spPr>
        <p:txBody>
          <a:bodyPr>
            <a:normAutofit fontScale="92500" lnSpcReduction="10000"/>
          </a:bodyPr>
          <a:lstStyle/>
          <a:p>
            <a:r>
              <a:rPr lang="en-US" dirty="0"/>
              <a:t>As related to vascular side effects on S1P:  </a:t>
            </a:r>
          </a:p>
          <a:p>
            <a:pPr lvl="1"/>
            <a:r>
              <a:rPr lang="en-US" dirty="0"/>
              <a:t>Increased blood pressure (vasoconstriction), macular edema (history of diabetes and uveitis) and pulmonary dysfunction (due to constriction of bronchial smooth muscles) </a:t>
            </a:r>
            <a:br>
              <a:rPr lang="en-US" dirty="0"/>
            </a:br>
            <a:r>
              <a:rPr lang="en-US" dirty="0"/>
              <a:t>related to S1PR subtypes 1, 2, 3, 4, which might contribute to airway constriction. </a:t>
            </a:r>
          </a:p>
          <a:p>
            <a:r>
              <a:rPr lang="en-US" dirty="0"/>
              <a:t>Many of the adverse effects observed with fingolimod were thought to be related </a:t>
            </a:r>
            <a:br>
              <a:rPr lang="en-US" dirty="0"/>
            </a:br>
            <a:r>
              <a:rPr lang="en-US" dirty="0"/>
              <a:t>to broader engagement of S1PRs, which led to the development of more selective S1P modulators</a:t>
            </a:r>
          </a:p>
          <a:p>
            <a:r>
              <a:rPr lang="en-US" dirty="0"/>
              <a:t>Infections were reported in all of the phase 3 clinical trials, primarily upper respiratory and urinary tract infections. One death occurred in a phase 3 trial of fingolimod due to disseminated varicella infection, leading to the recommendation to check varicella zoster antibodies before initiation </a:t>
            </a:r>
          </a:p>
          <a:p>
            <a:pPr lvl="1"/>
            <a:r>
              <a:rPr lang="en-US" dirty="0"/>
              <a:t>There are also rare reports of progressive multifocal leukoencephalopathy due </a:t>
            </a:r>
            <a:br>
              <a:rPr lang="en-US" dirty="0"/>
            </a:br>
            <a:r>
              <a:rPr lang="en-US" dirty="0"/>
              <a:t>to reactivation of the John Cunningham virus and cryptococcus meningitis</a:t>
            </a:r>
          </a:p>
          <a:p>
            <a:r>
              <a:rPr lang="en-US" dirty="0"/>
              <a:t>Increased risk for skin malignancy: </a:t>
            </a:r>
            <a:r>
              <a:rPr lang="en-US" dirty="0" err="1"/>
              <a:t>ie</a:t>
            </a:r>
            <a:r>
              <a:rPr lang="en-US" dirty="0"/>
              <a:t>, basal cell carcinoma seen more frequently</a:t>
            </a:r>
          </a:p>
        </p:txBody>
      </p:sp>
    </p:spTree>
    <p:extLst>
      <p:ext uri="{BB962C8B-B14F-4D97-AF65-F5344CB8AC3E}">
        <p14:creationId xmlns:p14="http://schemas.microsoft.com/office/powerpoint/2010/main" val="225801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FDF8B32-3A73-DB2A-9860-FD09820F52F6}"/>
              </a:ext>
            </a:extLst>
          </p:cNvPr>
          <p:cNvSpPr>
            <a:spLocks noGrp="1"/>
          </p:cNvSpPr>
          <p:nvPr>
            <p:ph type="ftr" sz="quarter" idx="3"/>
          </p:nvPr>
        </p:nvSpPr>
        <p:spPr>
          <a:xfrm>
            <a:off x="609600" y="6356350"/>
            <a:ext cx="10744199" cy="442131"/>
          </a:xfrm>
        </p:spPr>
        <p:txBody>
          <a:bodyPr/>
          <a:lstStyle/>
          <a:p>
            <a:r>
              <a:rPr lang="en-US"/>
              <a:t>CBC, complete blood count; LFT, liver function test; MAO, monoamine oxidase inhibitor; MI, myocardial infarction; OCT, optical coherence tomography; TIA, transient ischemic attack. </a:t>
            </a:r>
          </a:p>
        </p:txBody>
      </p:sp>
      <p:sp>
        <p:nvSpPr>
          <p:cNvPr id="2" name="Title 1">
            <a:extLst>
              <a:ext uri="{FF2B5EF4-FFF2-40B4-BE49-F238E27FC236}">
                <a16:creationId xmlns:a16="http://schemas.microsoft.com/office/drawing/2014/main" id="{22CC549B-F5E2-AC16-859B-80629C6A7748}"/>
              </a:ext>
            </a:extLst>
          </p:cNvPr>
          <p:cNvSpPr>
            <a:spLocks noGrp="1"/>
          </p:cNvSpPr>
          <p:nvPr>
            <p:ph type="title"/>
          </p:nvPr>
        </p:nvSpPr>
        <p:spPr>
          <a:xfrm>
            <a:off x="609600" y="199505"/>
            <a:ext cx="10744200" cy="1185577"/>
          </a:xfrm>
        </p:spPr>
        <p:txBody>
          <a:bodyPr/>
          <a:lstStyle/>
          <a:p>
            <a:r>
              <a:rPr lang="en-US" dirty="0"/>
              <a:t>Recommendations for Use of S1P </a:t>
            </a:r>
          </a:p>
        </p:txBody>
      </p:sp>
      <p:sp>
        <p:nvSpPr>
          <p:cNvPr id="3" name="Content Placeholder 2">
            <a:extLst>
              <a:ext uri="{FF2B5EF4-FFF2-40B4-BE49-F238E27FC236}">
                <a16:creationId xmlns:a16="http://schemas.microsoft.com/office/drawing/2014/main" id="{C6A08F6C-9EC9-0881-3553-B6498E08F894}"/>
              </a:ext>
            </a:extLst>
          </p:cNvPr>
          <p:cNvSpPr>
            <a:spLocks noGrp="1"/>
          </p:cNvSpPr>
          <p:nvPr>
            <p:ph idx="1"/>
          </p:nvPr>
        </p:nvSpPr>
        <p:spPr>
          <a:xfrm>
            <a:off x="609600" y="1477906"/>
            <a:ext cx="10744200" cy="4722477"/>
          </a:xfrm>
        </p:spPr>
        <p:txBody>
          <a:bodyPr>
            <a:normAutofit fontScale="62500" lnSpcReduction="20000"/>
          </a:bodyPr>
          <a:lstStyle/>
          <a:p>
            <a:r>
              <a:rPr lang="en-US" dirty="0"/>
              <a:t>Contraindications in the prescribing S1P modulators include primary  history of several cardiovascular conditions (</a:t>
            </a:r>
            <a:r>
              <a:rPr lang="en-US" dirty="0" err="1"/>
              <a:t>eg</a:t>
            </a:r>
            <a:r>
              <a:rPr lang="en-US" dirty="0"/>
              <a:t>, MI, TIA, stroke in the last 6 months, unstable angina, decompensated heart failure, history of Mobitz type II second- or third-degree AV block, sick sinus syndrome, QTc interval more than 500 </a:t>
            </a:r>
            <a:r>
              <a:rPr lang="en-US" dirty="0" err="1"/>
              <a:t>ms</a:t>
            </a:r>
            <a:r>
              <a:rPr lang="en-US" dirty="0"/>
              <a:t>, or cardiac arrhythmia on therapy), severe sleep apnea, MAO inhibitors, pregnancy</a:t>
            </a:r>
          </a:p>
          <a:p>
            <a:r>
              <a:rPr lang="en-US" dirty="0"/>
              <a:t>With </a:t>
            </a:r>
            <a:r>
              <a:rPr lang="en-US" dirty="0" err="1"/>
              <a:t>siponimod</a:t>
            </a:r>
            <a:r>
              <a:rPr lang="en-US" dirty="0"/>
              <a:t>, the majority of patients can initiate treatment without the need for monitoring, whereas FDO is recommended only for patients with sinus bradycardia, first- or second-degree (Mobitz type I) </a:t>
            </a:r>
          </a:p>
          <a:p>
            <a:r>
              <a:rPr lang="en-US" dirty="0"/>
              <a:t>With ozanimod, no monitoring at treatment initiation is required but cardiologist consultation is suggested for patients with conduction abnormalities</a:t>
            </a:r>
          </a:p>
          <a:p>
            <a:r>
              <a:rPr lang="en-US" dirty="0"/>
              <a:t>Consultation is also suggested for both </a:t>
            </a:r>
            <a:r>
              <a:rPr lang="en-US" dirty="0" err="1"/>
              <a:t>siponimod</a:t>
            </a:r>
            <a:r>
              <a:rPr lang="en-US" dirty="0"/>
              <a:t> and ozanimod in cases where patients require concomitant use with other drugs that decrease heart rate</a:t>
            </a:r>
          </a:p>
          <a:p>
            <a:r>
              <a:rPr lang="en-US" dirty="0"/>
              <a:t>Differential pharmacokinetic response to </a:t>
            </a:r>
            <a:r>
              <a:rPr lang="en-US" dirty="0" err="1"/>
              <a:t>siponimod</a:t>
            </a:r>
            <a:r>
              <a:rPr lang="en-US" dirty="0"/>
              <a:t> in patients with CYP2C9 genotypes 1/3 or 2/3, genotyping of patients must be performed and treatment initiated at the relevant maintenance dose (1 mg for CYP2C9 1/3 or 2/3 patients; 2 mg for all other patients), according to the prescribing information</a:t>
            </a:r>
          </a:p>
          <a:p>
            <a:r>
              <a:rPr lang="en-US" dirty="0"/>
              <a:t>Strong CYP2C8 Inhibitors ( as gemfibrozil) contraindicated  and advised to avoid foods containing a large amount of tyramine  </a:t>
            </a:r>
            <a:r>
              <a:rPr lang="en-US"/>
              <a:t>(aged </a:t>
            </a:r>
            <a:r>
              <a:rPr lang="en-US" dirty="0"/>
              <a:t>cheese, pickled herring) while taking recommended doses of ozanimod </a:t>
            </a:r>
          </a:p>
          <a:p>
            <a:r>
              <a:rPr lang="en-US" dirty="0"/>
              <a:t>General Baseline and Monitoring:</a:t>
            </a:r>
          </a:p>
          <a:p>
            <a:pPr lvl="1"/>
            <a:r>
              <a:rPr lang="en-US" dirty="0"/>
              <a:t>Blood w/u baseline and  monitoring (CBC- risk for lymphopenia and LFT)</a:t>
            </a:r>
          </a:p>
          <a:p>
            <a:pPr lvl="1"/>
            <a:r>
              <a:rPr lang="en-US" dirty="0"/>
              <a:t>Varicella Zoster antibodies- if negative vaccination required before initiating therapy </a:t>
            </a:r>
          </a:p>
          <a:p>
            <a:pPr lvl="1"/>
            <a:r>
              <a:rPr lang="en-US" dirty="0"/>
              <a:t>Ophthalmology (including OCT) as related to risk for macular edema, baseline and any there is any change in vision </a:t>
            </a:r>
          </a:p>
          <a:p>
            <a:pPr lvl="1"/>
            <a:r>
              <a:rPr lang="en-US" dirty="0"/>
              <a:t>Dermatology yearly (risk for cutaneous malignancies: </a:t>
            </a:r>
            <a:r>
              <a:rPr lang="en-US" dirty="0" err="1"/>
              <a:t>ie</a:t>
            </a:r>
            <a:r>
              <a:rPr lang="en-US" dirty="0"/>
              <a:t>, basal cell and squamous carcinoma, melanoma)</a:t>
            </a:r>
          </a:p>
          <a:p>
            <a:endParaRPr lang="en-US" dirty="0"/>
          </a:p>
        </p:txBody>
      </p:sp>
    </p:spTree>
    <p:extLst>
      <p:ext uri="{BB962C8B-B14F-4D97-AF65-F5344CB8AC3E}">
        <p14:creationId xmlns:p14="http://schemas.microsoft.com/office/powerpoint/2010/main" val="2955488495"/>
      </p:ext>
    </p:extLst>
  </p:cSld>
  <p:clrMapOvr>
    <a:masterClrMapping/>
  </p:clrMapOvr>
</p:sld>
</file>

<file path=ppt/theme/theme1.xml><?xml version="1.0" encoding="utf-8"?>
<a:theme xmlns:a="http://schemas.openxmlformats.org/drawingml/2006/main" name="Neurology-Theme-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Theme-2023" id="{BF4BFBD8-ACBB-FF46-8521-64AEA4B95199}" vid="{B3AE9A93-9541-9646-821D-9964A1A6F7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eurology-Theme-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Theme-2023" id="{BF4BFBD8-ACBB-FF46-8521-64AEA4B95199}" vid="{B3AE9A93-9541-9646-821D-9964A1A6F72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5" ma:contentTypeDescription="Create a new document." ma:contentTypeScope="" ma:versionID="253f81baf9dbeeb19c3962fd02be5c00">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6fed9c7c03c97ba4c9dbb438d9c3bb9b"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887AFE-607D-4E6A-87E3-39EE7C86CB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5A7554-5E70-4F50-9794-C9AFD86E23A3}">
  <ds:schemaRefs>
    <ds:schemaRef ds:uri="http://schemas.microsoft.com/office/2006/metadata/properties"/>
    <ds:schemaRef ds:uri="http://schemas.microsoft.com/office/infopath/2007/PartnerControls"/>
    <ds:schemaRef ds:uri="f55e9ad1-4522-4e5b-8d2e-6f450f6d945f"/>
    <ds:schemaRef ds:uri="a9d8bbac-cce3-475c-b9fe-65ecbcec7edd"/>
  </ds:schemaRefs>
</ds:datastoreItem>
</file>

<file path=customXml/itemProps3.xml><?xml version="1.0" encoding="utf-8"?>
<ds:datastoreItem xmlns:ds="http://schemas.openxmlformats.org/officeDocument/2006/customXml" ds:itemID="{A0DB2CDF-C008-4C01-AC18-4B67076AE6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Neurology-Theme-2023</Template>
  <TotalTime>457</TotalTime>
  <Words>1707</Words>
  <Application>Microsoft Macintosh PowerPoint</Application>
  <PresentationFormat>Widescreen</PresentationFormat>
  <Paragraphs>88</Paragraphs>
  <Slides>10</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Calibri</vt:lpstr>
      <vt:lpstr>Calibri Light</vt:lpstr>
      <vt:lpstr>Century Gothic</vt:lpstr>
      <vt:lpstr>Trebuchet MS</vt:lpstr>
      <vt:lpstr>Neurology-Theme-2023</vt:lpstr>
      <vt:lpstr>Office Theme</vt:lpstr>
      <vt:lpstr>1_Neurology-Theme-2023</vt:lpstr>
      <vt:lpstr>The Role of S1P Receptor Agonists in MS: Strategies for Disease Management  </vt:lpstr>
      <vt:lpstr>PowerPoint Presentation</vt:lpstr>
      <vt:lpstr>Disclaimer</vt:lpstr>
      <vt:lpstr>S1P Receptors, Location and Function </vt:lpstr>
      <vt:lpstr>S1P Modulators FDA Approved for MS</vt:lpstr>
      <vt:lpstr>S1P Modulators FDA Approved for MS</vt:lpstr>
      <vt:lpstr>S1P Modulators FDA Approved for MS</vt:lpstr>
      <vt:lpstr>Side Effects Requiring Monitoring</vt:lpstr>
      <vt:lpstr>Recommendations for Use of S1P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S1P Receptor Agonists in MS: Strategies for Disease Management  </dc:title>
  <dc:subject/>
  <dc:creator>Bianca Weinstock-Guttman</dc:creator>
  <cp:keywords/>
  <dc:description/>
  <cp:lastModifiedBy>Moriah Diethorn</cp:lastModifiedBy>
  <cp:revision>38</cp:revision>
  <dcterms:created xsi:type="dcterms:W3CDTF">2023-11-02T22:59:46Z</dcterms:created>
  <dcterms:modified xsi:type="dcterms:W3CDTF">2023-12-15T14:33:00Z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