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3" r:id="rId4"/>
    <p:sldMasterId id="2147483684" r:id="rId5"/>
  </p:sldMasterIdLst>
  <p:notesMasterIdLst>
    <p:notesMasterId r:id="rId15"/>
  </p:notesMasterIdLst>
  <p:sldIdLst>
    <p:sldId id="256" r:id="rId6"/>
    <p:sldId id="265" r:id="rId7"/>
    <p:sldId id="297" r:id="rId8"/>
    <p:sldId id="296" r:id="rId9"/>
    <p:sldId id="267" r:id="rId10"/>
    <p:sldId id="268" r:id="rId11"/>
    <p:sldId id="269" r:id="rId12"/>
    <p:sldId id="270" r:id="rId13"/>
    <p:sldId id="264"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47A32F2-A097-A01D-F7FF-2E045A3A27AA}" name="Olivia Marshall" initials="OM" userId="S::omarshall@ushealthconnect.com::ff4eb11f-1293-460e-bc55-670f617c422b"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74747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E820661-E7E2-C347-8F02-CC5D3F10F66E}" v="12" dt="2024-01-11T21:43:34.778"/>
    <p1510:client id="{4675F636-6E4C-0741-AA0A-974868A08D1F}" v="1" dt="2024-01-11T21:53:45.66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74"/>
    <p:restoredTop sz="90068"/>
  </p:normalViewPr>
  <p:slideViewPr>
    <p:cSldViewPr snapToGrid="0">
      <p:cViewPr varScale="1">
        <p:scale>
          <a:sx n="110" d="100"/>
          <a:sy n="110" d="100"/>
        </p:scale>
        <p:origin x="1072"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8/10/relationships/authors" Targe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BCC559-02EB-2542-87DC-733A2D2B685B}" type="datetimeFigureOut">
              <a:t>1/11/24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EB64AA-CF24-A94E-8317-01F0B2ECCB8A}" type="slidenum">
              <a:t>‹#›</a:t>
            </a:fld>
            <a:endParaRPr lang="en-US"/>
          </a:p>
        </p:txBody>
      </p:sp>
    </p:spTree>
    <p:extLst>
      <p:ext uri="{BB962C8B-B14F-4D97-AF65-F5344CB8AC3E}">
        <p14:creationId xmlns:p14="http://schemas.microsoft.com/office/powerpoint/2010/main" val="1359892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51541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A40150-4BBA-4F21-8F91-92BB80E86F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660079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94770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686DA55-3014-A390-F6B9-93C74A03ED5D}"/>
              </a:ext>
            </a:extLst>
          </p:cNvPr>
          <p:cNvPicPr>
            <a:picLocks noChangeAspect="1"/>
          </p:cNvPicPr>
          <p:nvPr userDrawn="1"/>
        </p:nvPicPr>
        <p:blipFill>
          <a:blip r:embed="rId2"/>
          <a:stretch>
            <a:fillRect/>
          </a:stretch>
        </p:blipFill>
        <p:spPr>
          <a:xfrm>
            <a:off x="0" y="-1"/>
            <a:ext cx="12191988" cy="975359"/>
          </a:xfrm>
          <a:prstGeom prst="rect">
            <a:avLst/>
          </a:prstGeom>
        </p:spPr>
      </p:pic>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lvl1pPr>
          </a:lstStyle>
          <a:p>
            <a:r>
              <a:rPr lang="en-US" dirty="0"/>
              <a:t>Click to edit Master title style</a:t>
            </a:r>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4" name="Picture 3">
            <a:extLst>
              <a:ext uri="{FF2B5EF4-FFF2-40B4-BE49-F238E27FC236}">
                <a16:creationId xmlns:a16="http://schemas.microsoft.com/office/drawing/2014/main" id="{7F769840-AFB3-41D5-B8CE-7626D91553B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32382934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1476153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D250C-6EEA-B1A1-B491-10422548427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BBD3599-E485-39AC-03C7-74F93F01CE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FF96DE3-09DA-C553-4E03-25C8490BF4CE}"/>
              </a:ext>
            </a:extLst>
          </p:cNvPr>
          <p:cNvSpPr>
            <a:spLocks noGrp="1"/>
          </p:cNvSpPr>
          <p:nvPr>
            <p:ph type="dt" sz="half" idx="10"/>
          </p:nvPr>
        </p:nvSpPr>
        <p:spPr/>
        <p:txBody>
          <a:bodyPr/>
          <a:lstStyle/>
          <a:p>
            <a:fld id="{68607845-940D-AF42-90E6-0A3F0004BE78}" type="datetimeFigureOut">
              <a:rPr lang="en-US" smtClean="0"/>
              <a:t>1/11/24</a:t>
            </a:fld>
            <a:endParaRPr lang="en-US"/>
          </a:p>
        </p:txBody>
      </p:sp>
      <p:sp>
        <p:nvSpPr>
          <p:cNvPr id="5" name="Footer Placeholder 4">
            <a:extLst>
              <a:ext uri="{FF2B5EF4-FFF2-40B4-BE49-F238E27FC236}">
                <a16:creationId xmlns:a16="http://schemas.microsoft.com/office/drawing/2014/main" id="{EFA9A60E-868C-52C6-C825-19BA338FF8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21579E-803B-BD28-2DBB-13250B0CA552}"/>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2803812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4FC08-534A-8154-8815-A5BFFB686E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84B8B7-FC0D-4F40-EC2B-62E119F7C5C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17CCE6-3E70-D9AF-F696-4DDE3281A5DF}"/>
              </a:ext>
            </a:extLst>
          </p:cNvPr>
          <p:cNvSpPr>
            <a:spLocks noGrp="1"/>
          </p:cNvSpPr>
          <p:nvPr>
            <p:ph type="dt" sz="half" idx="10"/>
          </p:nvPr>
        </p:nvSpPr>
        <p:spPr/>
        <p:txBody>
          <a:bodyPr/>
          <a:lstStyle/>
          <a:p>
            <a:fld id="{68607845-940D-AF42-90E6-0A3F0004BE78}" type="datetimeFigureOut">
              <a:rPr lang="en-US" smtClean="0"/>
              <a:t>1/11/24</a:t>
            </a:fld>
            <a:endParaRPr lang="en-US"/>
          </a:p>
        </p:txBody>
      </p:sp>
      <p:sp>
        <p:nvSpPr>
          <p:cNvPr id="5" name="Footer Placeholder 4">
            <a:extLst>
              <a:ext uri="{FF2B5EF4-FFF2-40B4-BE49-F238E27FC236}">
                <a16:creationId xmlns:a16="http://schemas.microsoft.com/office/drawing/2014/main" id="{3693B666-A55A-067A-E47A-F4A087A8B2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18EFF9-3F62-FFA8-F4BC-890344B8B66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025771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025A2-2765-239F-A15A-3F2C72B2ACC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DEDEC4F-96BF-9190-2B7F-6CE6BF4214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A41C397-E997-3E50-0FFF-FB8BD85539E4}"/>
              </a:ext>
            </a:extLst>
          </p:cNvPr>
          <p:cNvSpPr>
            <a:spLocks noGrp="1"/>
          </p:cNvSpPr>
          <p:nvPr>
            <p:ph type="dt" sz="half" idx="10"/>
          </p:nvPr>
        </p:nvSpPr>
        <p:spPr/>
        <p:txBody>
          <a:bodyPr/>
          <a:lstStyle/>
          <a:p>
            <a:fld id="{68607845-940D-AF42-90E6-0A3F0004BE78}" type="datetimeFigureOut">
              <a:rPr lang="en-US" smtClean="0"/>
              <a:t>1/11/24</a:t>
            </a:fld>
            <a:endParaRPr lang="en-US"/>
          </a:p>
        </p:txBody>
      </p:sp>
      <p:sp>
        <p:nvSpPr>
          <p:cNvPr id="5" name="Footer Placeholder 4">
            <a:extLst>
              <a:ext uri="{FF2B5EF4-FFF2-40B4-BE49-F238E27FC236}">
                <a16:creationId xmlns:a16="http://schemas.microsoft.com/office/drawing/2014/main" id="{54973FE1-6DFF-CDB4-7A32-D3D242B7AD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9263AC-E06E-CCF8-C678-2295416D6BF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8900932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22703-6067-83C5-B7B3-BFB8744510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87963D-72B5-EAAA-B532-937561249D6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D0478CC-A6AE-5BA5-0C93-2ABD2CB91B2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2BF93BF-43F9-E86C-2186-7EE4544814C4}"/>
              </a:ext>
            </a:extLst>
          </p:cNvPr>
          <p:cNvSpPr>
            <a:spLocks noGrp="1"/>
          </p:cNvSpPr>
          <p:nvPr>
            <p:ph type="dt" sz="half" idx="10"/>
          </p:nvPr>
        </p:nvSpPr>
        <p:spPr/>
        <p:txBody>
          <a:bodyPr/>
          <a:lstStyle/>
          <a:p>
            <a:fld id="{68607845-940D-AF42-90E6-0A3F0004BE78}" type="datetimeFigureOut">
              <a:rPr lang="en-US" smtClean="0"/>
              <a:t>1/11/24</a:t>
            </a:fld>
            <a:endParaRPr lang="en-US"/>
          </a:p>
        </p:txBody>
      </p:sp>
      <p:sp>
        <p:nvSpPr>
          <p:cNvPr id="6" name="Footer Placeholder 5">
            <a:extLst>
              <a:ext uri="{FF2B5EF4-FFF2-40B4-BE49-F238E27FC236}">
                <a16:creationId xmlns:a16="http://schemas.microsoft.com/office/drawing/2014/main" id="{42E5678A-92ED-3CA8-25E7-1697F7B109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AA367E-BEF6-76B2-B494-82E3A4FFFA0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6001626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5067C-F02F-CA51-C76E-9AFAA77F467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B7DFFB7-D356-0068-C081-0037355B3B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2F46DE1-B636-ED1B-AB2F-C49A63505C1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FEE0272-F65F-ED84-720C-CA73A9D148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3850EF4-AE51-FB58-8AAB-D7B6106A863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FD4A651-BC82-2322-E0B4-F301EE08EC72}"/>
              </a:ext>
            </a:extLst>
          </p:cNvPr>
          <p:cNvSpPr>
            <a:spLocks noGrp="1"/>
          </p:cNvSpPr>
          <p:nvPr>
            <p:ph type="dt" sz="half" idx="10"/>
          </p:nvPr>
        </p:nvSpPr>
        <p:spPr/>
        <p:txBody>
          <a:bodyPr/>
          <a:lstStyle/>
          <a:p>
            <a:fld id="{68607845-940D-AF42-90E6-0A3F0004BE78}" type="datetimeFigureOut">
              <a:rPr lang="en-US" smtClean="0"/>
              <a:t>1/11/24</a:t>
            </a:fld>
            <a:endParaRPr lang="en-US"/>
          </a:p>
        </p:txBody>
      </p:sp>
      <p:sp>
        <p:nvSpPr>
          <p:cNvPr id="8" name="Footer Placeholder 7">
            <a:extLst>
              <a:ext uri="{FF2B5EF4-FFF2-40B4-BE49-F238E27FC236}">
                <a16:creationId xmlns:a16="http://schemas.microsoft.com/office/drawing/2014/main" id="{36DE80AA-357E-6C98-0356-40E44CEA866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DAEBF76-C709-17B1-7646-653B310FA635}"/>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7942733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A9F76-DC18-5638-D2F2-A8C5E27ACA6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492889F-0B2E-7251-3AFB-6AE4AC334F59}"/>
              </a:ext>
            </a:extLst>
          </p:cNvPr>
          <p:cNvSpPr>
            <a:spLocks noGrp="1"/>
          </p:cNvSpPr>
          <p:nvPr>
            <p:ph type="dt" sz="half" idx="10"/>
          </p:nvPr>
        </p:nvSpPr>
        <p:spPr/>
        <p:txBody>
          <a:bodyPr/>
          <a:lstStyle/>
          <a:p>
            <a:fld id="{68607845-940D-AF42-90E6-0A3F0004BE78}" type="datetimeFigureOut">
              <a:rPr lang="en-US" smtClean="0"/>
              <a:t>1/11/24</a:t>
            </a:fld>
            <a:endParaRPr lang="en-US"/>
          </a:p>
        </p:txBody>
      </p:sp>
      <p:sp>
        <p:nvSpPr>
          <p:cNvPr id="4" name="Footer Placeholder 3">
            <a:extLst>
              <a:ext uri="{FF2B5EF4-FFF2-40B4-BE49-F238E27FC236}">
                <a16:creationId xmlns:a16="http://schemas.microsoft.com/office/drawing/2014/main" id="{7303151B-2399-38C2-5A12-67FB2C49375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D54789-EB7D-63FF-798A-50C671590E5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624874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FAC998-1345-0A1E-D969-E2343D24E5B0}"/>
              </a:ext>
            </a:extLst>
          </p:cNvPr>
          <p:cNvSpPr>
            <a:spLocks noGrp="1"/>
          </p:cNvSpPr>
          <p:nvPr>
            <p:ph type="dt" sz="half" idx="10"/>
          </p:nvPr>
        </p:nvSpPr>
        <p:spPr/>
        <p:txBody>
          <a:bodyPr/>
          <a:lstStyle/>
          <a:p>
            <a:fld id="{68607845-940D-AF42-90E6-0A3F0004BE78}" type="datetimeFigureOut">
              <a:rPr lang="en-US" smtClean="0"/>
              <a:t>1/11/24</a:t>
            </a:fld>
            <a:endParaRPr lang="en-US"/>
          </a:p>
        </p:txBody>
      </p:sp>
      <p:sp>
        <p:nvSpPr>
          <p:cNvPr id="3" name="Footer Placeholder 2">
            <a:extLst>
              <a:ext uri="{FF2B5EF4-FFF2-40B4-BE49-F238E27FC236}">
                <a16:creationId xmlns:a16="http://schemas.microsoft.com/office/drawing/2014/main" id="{24CBE583-98EF-E399-09BA-BD0061BEF48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234487-D257-CCB4-7728-4674E825B93B}"/>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6878485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06936-E1B0-0DD5-1952-04504CECDC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EED911E-6386-4271-B6E9-40C5066E25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FE8560E-7E00-2A07-7AE0-12A12B7093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0F7A04-C019-9FFD-A565-15FD384B2CBA}"/>
              </a:ext>
            </a:extLst>
          </p:cNvPr>
          <p:cNvSpPr>
            <a:spLocks noGrp="1"/>
          </p:cNvSpPr>
          <p:nvPr>
            <p:ph type="dt" sz="half" idx="10"/>
          </p:nvPr>
        </p:nvSpPr>
        <p:spPr/>
        <p:txBody>
          <a:bodyPr/>
          <a:lstStyle/>
          <a:p>
            <a:fld id="{68607845-940D-AF42-90E6-0A3F0004BE78}" type="datetimeFigureOut">
              <a:rPr lang="en-US" smtClean="0"/>
              <a:t>1/11/24</a:t>
            </a:fld>
            <a:endParaRPr lang="en-US"/>
          </a:p>
        </p:txBody>
      </p:sp>
      <p:sp>
        <p:nvSpPr>
          <p:cNvPr id="6" name="Footer Placeholder 5">
            <a:extLst>
              <a:ext uri="{FF2B5EF4-FFF2-40B4-BE49-F238E27FC236}">
                <a16:creationId xmlns:a16="http://schemas.microsoft.com/office/drawing/2014/main" id="{3C619466-C547-5950-58EE-EE1847F6B7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BF1FB8-9D79-225C-2626-783076682BD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4896232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E1F79-9E23-3848-6F69-35488B4C97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AEC5418-1A70-E059-01EC-1D72186415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BA7CE12-2BFD-3001-A50F-144325830B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FFDA66-E22F-675F-FEB8-63150CF7F0F3}"/>
              </a:ext>
            </a:extLst>
          </p:cNvPr>
          <p:cNvSpPr>
            <a:spLocks noGrp="1"/>
          </p:cNvSpPr>
          <p:nvPr>
            <p:ph type="dt" sz="half" idx="10"/>
          </p:nvPr>
        </p:nvSpPr>
        <p:spPr/>
        <p:txBody>
          <a:bodyPr/>
          <a:lstStyle/>
          <a:p>
            <a:fld id="{68607845-940D-AF42-90E6-0A3F0004BE78}" type="datetimeFigureOut">
              <a:rPr lang="en-US" smtClean="0"/>
              <a:t>1/11/24</a:t>
            </a:fld>
            <a:endParaRPr lang="en-US"/>
          </a:p>
        </p:txBody>
      </p:sp>
      <p:sp>
        <p:nvSpPr>
          <p:cNvPr id="6" name="Footer Placeholder 5">
            <a:extLst>
              <a:ext uri="{FF2B5EF4-FFF2-40B4-BE49-F238E27FC236}">
                <a16:creationId xmlns:a16="http://schemas.microsoft.com/office/drawing/2014/main" id="{10C83DCB-B75E-E3B9-1D31-F97DD2D654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41B311-4B71-A04A-F24B-8930E95E38DC}"/>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9144261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Episode Titl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BD7BFDA-BA3F-04E7-5092-F2956F92BE78}"/>
              </a:ext>
            </a:extLst>
          </p:cNvPr>
          <p:cNvPicPr>
            <a:picLocks noChangeAspect="1"/>
          </p:cNvPicPr>
          <p:nvPr userDrawn="1"/>
        </p:nvPicPr>
        <p:blipFill>
          <a:blip r:embed="rId2"/>
          <a:stretch>
            <a:fillRect/>
          </a:stretch>
        </p:blipFill>
        <p:spPr>
          <a:xfrm>
            <a:off x="0" y="-1"/>
            <a:ext cx="12191988" cy="975359"/>
          </a:xfrm>
          <a:prstGeom prst="rect">
            <a:avLst/>
          </a:prstGeom>
        </p:spPr>
      </p:pic>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dirty="0"/>
              <a:t>Click to edit Master title style</a:t>
            </a:r>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2" name="Picture 1">
            <a:extLst>
              <a:ext uri="{FF2B5EF4-FFF2-40B4-BE49-F238E27FC236}">
                <a16:creationId xmlns:a16="http://schemas.microsoft.com/office/drawing/2014/main" id="{B8243155-C1BE-4C8F-A1B8-E05BE1DC5B6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24177334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774C5-0A9B-18F3-9CAF-A2B1A25B925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5D017D1-B693-49B4-3D5E-A85798E9371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AF5442-7CBE-77D1-A385-C70394651352}"/>
              </a:ext>
            </a:extLst>
          </p:cNvPr>
          <p:cNvSpPr>
            <a:spLocks noGrp="1"/>
          </p:cNvSpPr>
          <p:nvPr>
            <p:ph type="dt" sz="half" idx="10"/>
          </p:nvPr>
        </p:nvSpPr>
        <p:spPr/>
        <p:txBody>
          <a:bodyPr/>
          <a:lstStyle/>
          <a:p>
            <a:fld id="{68607845-940D-AF42-90E6-0A3F0004BE78}" type="datetimeFigureOut">
              <a:rPr lang="en-US" smtClean="0"/>
              <a:t>1/11/24</a:t>
            </a:fld>
            <a:endParaRPr lang="en-US"/>
          </a:p>
        </p:txBody>
      </p:sp>
      <p:sp>
        <p:nvSpPr>
          <p:cNvPr id="5" name="Footer Placeholder 4">
            <a:extLst>
              <a:ext uri="{FF2B5EF4-FFF2-40B4-BE49-F238E27FC236}">
                <a16:creationId xmlns:a16="http://schemas.microsoft.com/office/drawing/2014/main" id="{D87A6695-506E-F21D-883F-09C59CE1C5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CE03CC-E804-AE4F-BC35-01C4F6A9E24A}"/>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4335693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70CF5B-1288-5AE1-2A77-4AA7451944B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B6E1E66-A92E-A10E-28AA-282CAF2696D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66E619-06E1-63C2-881D-5EC5E6E70BD2}"/>
              </a:ext>
            </a:extLst>
          </p:cNvPr>
          <p:cNvSpPr>
            <a:spLocks noGrp="1"/>
          </p:cNvSpPr>
          <p:nvPr>
            <p:ph type="dt" sz="half" idx="10"/>
          </p:nvPr>
        </p:nvSpPr>
        <p:spPr/>
        <p:txBody>
          <a:bodyPr/>
          <a:lstStyle/>
          <a:p>
            <a:fld id="{68607845-940D-AF42-90E6-0A3F0004BE78}" type="datetimeFigureOut">
              <a:rPr lang="en-US" smtClean="0"/>
              <a:t>1/11/24</a:t>
            </a:fld>
            <a:endParaRPr lang="en-US"/>
          </a:p>
        </p:txBody>
      </p:sp>
      <p:sp>
        <p:nvSpPr>
          <p:cNvPr id="5" name="Footer Placeholder 4">
            <a:extLst>
              <a:ext uri="{FF2B5EF4-FFF2-40B4-BE49-F238E27FC236}">
                <a16:creationId xmlns:a16="http://schemas.microsoft.com/office/drawing/2014/main" id="{F76803AB-03EE-7B44-B956-081B88BE25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01B24F-3185-E413-DA86-85FF758C4669}"/>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971130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bg>
      <p:bgPr>
        <a:solidFill>
          <a:schemeClr val="bg1"/>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980245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4055618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2"/>
              </a:buClr>
              <a:buSzPct val="100000"/>
              <a:buFont typeface="Arial" panose="020B0604020202020204" pitchFamily="34" charset="0"/>
              <a:buChar char="•"/>
              <a:defRPr/>
            </a:lvl1pPr>
            <a:lvl2pPr marL="685800" indent="-228600">
              <a:buClr>
                <a:schemeClr val="accent2"/>
              </a:buClr>
              <a:buSzPct val="100000"/>
              <a:buFont typeface="Arial" panose="020B0604020202020204" pitchFamily="34" charset="0"/>
              <a:buChar char="•"/>
              <a:defRPr/>
            </a:lvl2pPr>
            <a:lvl3pPr marL="1143000" indent="-228600">
              <a:buClr>
                <a:schemeClr val="accent2"/>
              </a:buClr>
              <a:buSzPct val="100000"/>
              <a:buFont typeface="Arial" panose="020B0604020202020204" pitchFamily="34" charset="0"/>
              <a:buChar char="•"/>
              <a:defRPr/>
            </a:lvl3pPr>
            <a:lvl4pPr marL="1600200" indent="-228600">
              <a:buClr>
                <a:schemeClr val="accent2"/>
              </a:buClr>
              <a:buSzPct val="100000"/>
              <a:buFont typeface="Arial" panose="020B0604020202020204" pitchFamily="34" charset="0"/>
              <a:buChar char="•"/>
              <a:defRPr/>
            </a:lvl4pPr>
            <a:lvl5pPr marL="2057400" indent="-228600">
              <a:buClr>
                <a:schemeClr val="accent2"/>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4"/>
              </a:buClr>
              <a:buFont typeface="Arial" panose="020B0604020202020204" pitchFamily="34" charset="0"/>
              <a:buChar char="•"/>
              <a:defRPr/>
            </a:lvl1pPr>
            <a:lvl2pPr marL="685800" indent="-228600">
              <a:buClr>
                <a:schemeClr val="accent4"/>
              </a:buClr>
              <a:buFont typeface="Arial" panose="020B0604020202020204" pitchFamily="34" charset="0"/>
              <a:buChar char="•"/>
              <a:defRPr/>
            </a:lvl2pPr>
            <a:lvl3pPr marL="1143000" indent="-228600">
              <a:buClr>
                <a:schemeClr val="accent4"/>
              </a:buClr>
              <a:buFont typeface="Arial" panose="020B0604020202020204" pitchFamily="34" charset="0"/>
              <a:buChar char="•"/>
              <a:defRPr/>
            </a:lvl3pPr>
            <a:lvl4pPr marL="1600200" indent="-228600">
              <a:buClr>
                <a:schemeClr val="accent4"/>
              </a:buClr>
              <a:buFont typeface="Arial" panose="020B0604020202020204" pitchFamily="34" charset="0"/>
              <a:buChar char="•"/>
              <a:defRPr/>
            </a:lvl4pPr>
            <a:lvl5pPr marL="2057400" indent="-228600">
              <a:buClr>
                <a:schemeClr val="accent4"/>
              </a:buClr>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7985618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4764851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3686163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807033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457199"/>
            <a:ext cx="4272539" cy="4015047"/>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172200"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3454289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7" name="Rectangle 6">
            <a:extLst>
              <a:ext uri="{FF2B5EF4-FFF2-40B4-BE49-F238E27FC236}">
                <a16:creationId xmlns:a16="http://schemas.microsoft.com/office/drawing/2014/main" id="{28BAFC7C-C4EC-4B09-AB0B-7ABA6DA3C09F}"/>
              </a:ext>
            </a:extLst>
          </p:cNvPr>
          <p:cNvSpPr/>
          <p:nvPr/>
        </p:nvSpPr>
        <p:spPr>
          <a:xfrm>
            <a:off x="0" y="0"/>
            <a:ext cx="12192000" cy="106681"/>
          </a:xfrm>
          <a:prstGeom prst="rect">
            <a:avLst/>
          </a:prstGeom>
          <a:gradFill>
            <a:gsLst>
              <a:gs pos="0">
                <a:srgbClr val="898CAD"/>
              </a:gs>
              <a:gs pos="100000">
                <a:srgbClr val="1C246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58525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Lst>
  <p:hf sldNum="0" hdr="0" dt="0"/>
  <p:txStyles>
    <p:title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1"/>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bg1">
            <a:lumMod val="65000"/>
          </a:schemeClr>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accent2"/>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864">
          <p15:clr>
            <a:srgbClr val="F26B43"/>
          </p15:clr>
        </p15:guide>
        <p15:guide id="4" orient="horz" pos="1056">
          <p15:clr>
            <a:srgbClr val="F26B43"/>
          </p15:clr>
        </p15:guide>
        <p15:guide id="5" pos="6168">
          <p15:clr>
            <a:srgbClr val="F26B43"/>
          </p15:clr>
        </p15:guide>
        <p15:guide id="6" pos="607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BC1509-97F9-9AC9-3004-0444397C1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283713C-9A88-4E7F-B7F0-88A5DDA067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762F71-44E5-6941-7F1B-4DA15FB3D9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607845-940D-AF42-90E6-0A3F0004BE78}" type="datetimeFigureOut">
              <a:rPr lang="en-US" smtClean="0"/>
              <a:t>1/11/24</a:t>
            </a:fld>
            <a:endParaRPr lang="en-US"/>
          </a:p>
        </p:txBody>
      </p:sp>
      <p:sp>
        <p:nvSpPr>
          <p:cNvPr id="5" name="Footer Placeholder 4">
            <a:extLst>
              <a:ext uri="{FF2B5EF4-FFF2-40B4-BE49-F238E27FC236}">
                <a16:creationId xmlns:a16="http://schemas.microsoft.com/office/drawing/2014/main" id="{2D5F44EC-2508-285C-261A-6C6D471B16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8461F35-DC72-C444-9401-DB6D236197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3C78B3-0045-9547-874D-082F52276EB6}" type="slidenum">
              <a:rPr lang="en-US" smtClean="0"/>
              <a:t>‹#›</a:t>
            </a:fld>
            <a:endParaRPr lang="en-US"/>
          </a:p>
        </p:txBody>
      </p:sp>
    </p:spTree>
    <p:extLst>
      <p:ext uri="{BB962C8B-B14F-4D97-AF65-F5344CB8AC3E}">
        <p14:creationId xmlns:p14="http://schemas.microsoft.com/office/powerpoint/2010/main" val="360504631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sv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svg"/></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hyperlink" Target="https://www.mededonthego.com/Video/program/1118" TargetMode="External"/><Relationship Id="rId7" Type="http://schemas.openxmlformats.org/officeDocument/2006/relationships/image" Target="../media/image13.sv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image" Target="../media/image12.png"/><Relationship Id="rId11" Type="http://schemas.openxmlformats.org/officeDocument/2006/relationships/image" Target="../media/image17.svg"/><Relationship Id="rId5" Type="http://schemas.openxmlformats.org/officeDocument/2006/relationships/hyperlink" Target="mailto:support@MedEdOTG.com" TargetMode="External"/><Relationship Id="rId10" Type="http://schemas.openxmlformats.org/officeDocument/2006/relationships/image" Target="../media/image16.png"/><Relationship Id="rId4" Type="http://schemas.openxmlformats.org/officeDocument/2006/relationships/hyperlink" Target="http://www.mededonthego.com/" TargetMode="External"/><Relationship Id="rId9" Type="http://schemas.openxmlformats.org/officeDocument/2006/relationships/image" Target="../media/image15.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19.svg"/></Relationships>
</file>

<file path=ppt/slides/_rels/slide5.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22.png"/><Relationship Id="rId7" Type="http://schemas.openxmlformats.org/officeDocument/2006/relationships/image" Target="../media/image9.png"/><Relationship Id="rId2" Type="http://schemas.openxmlformats.org/officeDocument/2006/relationships/image" Target="../media/image21.png"/><Relationship Id="rId1" Type="http://schemas.openxmlformats.org/officeDocument/2006/relationships/slideLayout" Target="../slideLayouts/slideLayout6.xml"/><Relationship Id="rId6" Type="http://schemas.openxmlformats.org/officeDocument/2006/relationships/image" Target="../media/image20.svg"/><Relationship Id="rId5" Type="http://schemas.openxmlformats.org/officeDocument/2006/relationships/image" Target="../media/image18.png"/><Relationship Id="rId4" Type="http://schemas.openxmlformats.org/officeDocument/2006/relationships/image" Target="../media/image23.sv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hyperlink" Target="https://www.labcorp.com/tests/167139/narcolepsy-evaluation" TargetMode="External"/><Relationship Id="rId7" Type="http://schemas.openxmlformats.org/officeDocument/2006/relationships/image" Target="../media/image27.svg"/><Relationship Id="rId2" Type="http://schemas.openxmlformats.org/officeDocument/2006/relationships/hyperlink" Target="https://jcsm.aasm.org/doi/10.5664/jcsm.9620" TargetMode="External"/><Relationship Id="rId1" Type="http://schemas.openxmlformats.org/officeDocument/2006/relationships/slideLayout" Target="../slideLayouts/slideLayout3.xml"/><Relationship Id="rId6" Type="http://schemas.openxmlformats.org/officeDocument/2006/relationships/image" Target="../media/image26.png"/><Relationship Id="rId5" Type="http://schemas.openxmlformats.org/officeDocument/2006/relationships/image" Target="../media/image25.svg"/><Relationship Id="rId4" Type="http://schemas.openxmlformats.org/officeDocument/2006/relationships/image" Target="../media/image24.png"/><Relationship Id="rId9" Type="http://schemas.openxmlformats.org/officeDocument/2006/relationships/image" Target="../media/image29.svg"/></Relationships>
</file>

<file path=ppt/slides/_rels/slide9.xml.rels><?xml version="1.0" encoding="UTF-8" standalone="yes"?>
<Relationships xmlns="http://schemas.openxmlformats.org/package/2006/relationships"><Relationship Id="rId8" Type="http://schemas.openxmlformats.org/officeDocument/2006/relationships/hyperlink" Target="http://www.mededotg.com/" TargetMode="External"/><Relationship Id="rId3" Type="http://schemas.openxmlformats.org/officeDocument/2006/relationships/image" Target="../media/image30.png"/><Relationship Id="rId7" Type="http://schemas.openxmlformats.org/officeDocument/2006/relationships/hyperlink" Target="http://www.mededonthego.com/" TargetMode="External"/><Relationship Id="rId2" Type="http://schemas.openxmlformats.org/officeDocument/2006/relationships/notesSlide" Target="../notesSlides/notesSlide3.xml"/><Relationship Id="rId1" Type="http://schemas.openxmlformats.org/officeDocument/2006/relationships/slideLayout" Target="../slideLayouts/slideLayout17.xml"/><Relationship Id="rId6" Type="http://schemas.openxmlformats.org/officeDocument/2006/relationships/image" Target="../media/image33.svg"/><Relationship Id="rId5" Type="http://schemas.openxmlformats.org/officeDocument/2006/relationships/image" Target="../media/image32.png"/><Relationship Id="rId10" Type="http://schemas.openxmlformats.org/officeDocument/2006/relationships/image" Target="../media/image35.svg"/><Relationship Id="rId4" Type="http://schemas.openxmlformats.org/officeDocument/2006/relationships/image" Target="../media/image31.svg"/><Relationship Id="rId9"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104C7E-33EE-AB4F-A8C8-03C72C2C7EC1}"/>
              </a:ext>
            </a:extLst>
          </p:cNvPr>
          <p:cNvSpPr>
            <a:spLocks noGrp="1"/>
          </p:cNvSpPr>
          <p:nvPr>
            <p:ph type="title"/>
          </p:nvPr>
        </p:nvSpPr>
        <p:spPr>
          <a:xfrm>
            <a:off x="609600" y="1709738"/>
            <a:ext cx="10515600" cy="2852737"/>
          </a:xfrm>
        </p:spPr>
        <p:txBody>
          <a:bodyPr/>
          <a:lstStyle/>
          <a:p>
            <a:r>
              <a:rPr lang="en-US" dirty="0"/>
              <a:t>Challenges in Recognizing and Diagnosing Narcolepsy</a:t>
            </a:r>
          </a:p>
        </p:txBody>
      </p:sp>
      <p:sp>
        <p:nvSpPr>
          <p:cNvPr id="3" name="Subtitle 2">
            <a:extLst>
              <a:ext uri="{FF2B5EF4-FFF2-40B4-BE49-F238E27FC236}">
                <a16:creationId xmlns:a16="http://schemas.microsoft.com/office/drawing/2014/main" id="{EE98039E-495D-D677-1BBD-D4E87D1074F5}"/>
              </a:ext>
            </a:extLst>
          </p:cNvPr>
          <p:cNvSpPr>
            <a:spLocks noGrp="1"/>
          </p:cNvSpPr>
          <p:nvPr>
            <p:ph type="body" idx="1"/>
          </p:nvPr>
        </p:nvSpPr>
        <p:spPr>
          <a:xfrm>
            <a:off x="609601" y="4589463"/>
            <a:ext cx="10515600" cy="1500187"/>
          </a:xfrm>
        </p:spPr>
        <p:txBody>
          <a:bodyPr>
            <a:noAutofit/>
          </a:bodyPr>
          <a:lstStyle/>
          <a:p>
            <a:r>
              <a:rPr lang="en-US" dirty="0"/>
              <a:t>Kevin Trice, MD, MBA</a:t>
            </a:r>
          </a:p>
          <a:p>
            <a:r>
              <a:rPr lang="en-US" dirty="0"/>
              <a:t>Medical Director, Sleep Medicine</a:t>
            </a:r>
          </a:p>
          <a:p>
            <a:r>
              <a:rPr lang="en-US" dirty="0"/>
              <a:t>Norton Healthcare</a:t>
            </a:r>
          </a:p>
          <a:p>
            <a:r>
              <a:rPr lang="en-US" dirty="0"/>
              <a:t>Louisville, KY</a:t>
            </a:r>
          </a:p>
        </p:txBody>
      </p:sp>
      <p:sp>
        <p:nvSpPr>
          <p:cNvPr id="24" name="Freeform 4">
            <a:extLst>
              <a:ext uri="{FF2B5EF4-FFF2-40B4-BE49-F238E27FC236}">
                <a16:creationId xmlns:a16="http://schemas.microsoft.com/office/drawing/2014/main" id="{03CA4CBA-BC5D-BFA4-D2F9-42CCA06DB4A4}"/>
              </a:ext>
            </a:extLst>
          </p:cNvPr>
          <p:cNvSpPr/>
          <p:nvPr/>
        </p:nvSpPr>
        <p:spPr>
          <a:xfrm rot="536808">
            <a:off x="8815140" y="3136159"/>
            <a:ext cx="1248734" cy="3214937"/>
          </a:xfrm>
          <a:custGeom>
            <a:avLst/>
            <a:gdLst/>
            <a:ahLst/>
            <a:cxnLst/>
            <a:rect l="l" t="t" r="r" b="b"/>
            <a:pathLst>
              <a:path w="2489227" h="6507784">
                <a:moveTo>
                  <a:pt x="0" y="0"/>
                </a:moveTo>
                <a:lnTo>
                  <a:pt x="2489227" y="0"/>
                </a:lnTo>
                <a:lnTo>
                  <a:pt x="2489227" y="6507784"/>
                </a:lnTo>
                <a:lnTo>
                  <a:pt x="0" y="6507784"/>
                </a:lnTo>
                <a:lnTo>
                  <a:pt x="0" y="0"/>
                </a:lnTo>
                <a:close/>
              </a:path>
            </a:pathLst>
          </a:custGeom>
          <a: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a:blipFill>
        </p:spPr>
        <p:txBody>
          <a:bodyPr/>
          <a:lstStyle/>
          <a:p>
            <a:endParaRPr lang="en-US"/>
          </a:p>
        </p:txBody>
      </p:sp>
      <p:sp>
        <p:nvSpPr>
          <p:cNvPr id="25" name="Freeform 13">
            <a:extLst>
              <a:ext uri="{FF2B5EF4-FFF2-40B4-BE49-F238E27FC236}">
                <a16:creationId xmlns:a16="http://schemas.microsoft.com/office/drawing/2014/main" id="{C4F3EBDB-C1FD-D644-2B80-48BCEE64769F}"/>
              </a:ext>
            </a:extLst>
          </p:cNvPr>
          <p:cNvSpPr/>
          <p:nvPr/>
        </p:nvSpPr>
        <p:spPr>
          <a:xfrm flipH="1">
            <a:off x="10211625" y="5261502"/>
            <a:ext cx="2609812" cy="2628932"/>
          </a:xfrm>
          <a:custGeom>
            <a:avLst/>
            <a:gdLst/>
            <a:ahLst/>
            <a:cxnLst/>
            <a:rect l="l" t="t" r="r" b="b"/>
            <a:pathLst>
              <a:path w="3748828" h="3776292">
                <a:moveTo>
                  <a:pt x="3748828" y="0"/>
                </a:moveTo>
                <a:lnTo>
                  <a:pt x="0" y="0"/>
                </a:lnTo>
                <a:lnTo>
                  <a:pt x="0" y="3776292"/>
                </a:lnTo>
                <a:lnTo>
                  <a:pt x="3748828" y="3776292"/>
                </a:lnTo>
                <a:lnTo>
                  <a:pt x="3748828" y="0"/>
                </a:lnTo>
                <a:close/>
              </a:path>
            </a:pathLst>
          </a:custGeom>
          <a:blipFill>
            <a:blip r:embed="rId4" cstate="screen">
              <a:alphaModFix amt="75000"/>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a:blipFill>
        </p:spPr>
        <p:txBody>
          <a:bodyPr/>
          <a:lstStyle/>
          <a:p>
            <a:endParaRPr lang="en-US"/>
          </a:p>
        </p:txBody>
      </p:sp>
      <p:sp>
        <p:nvSpPr>
          <p:cNvPr id="26" name="Freeform 5">
            <a:extLst>
              <a:ext uri="{FF2B5EF4-FFF2-40B4-BE49-F238E27FC236}">
                <a16:creationId xmlns:a16="http://schemas.microsoft.com/office/drawing/2014/main" id="{4ED5D356-2387-C934-76CF-D1B3E6FFDB81}"/>
              </a:ext>
            </a:extLst>
          </p:cNvPr>
          <p:cNvSpPr/>
          <p:nvPr/>
        </p:nvSpPr>
        <p:spPr>
          <a:xfrm rot="1861558" flipH="1">
            <a:off x="5629246" y="5942702"/>
            <a:ext cx="3419606" cy="1213960"/>
          </a:xfrm>
          <a:custGeom>
            <a:avLst/>
            <a:gdLst/>
            <a:ahLst/>
            <a:cxnLst/>
            <a:rect l="l" t="t" r="r" b="b"/>
            <a:pathLst>
              <a:path w="4814391" h="1709109">
                <a:moveTo>
                  <a:pt x="4814392" y="0"/>
                </a:moveTo>
                <a:lnTo>
                  <a:pt x="0" y="0"/>
                </a:lnTo>
                <a:lnTo>
                  <a:pt x="0" y="1709109"/>
                </a:lnTo>
                <a:lnTo>
                  <a:pt x="4814392" y="1709109"/>
                </a:lnTo>
                <a:lnTo>
                  <a:pt x="4814392"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27" name="Freeform 2">
            <a:extLst>
              <a:ext uri="{FF2B5EF4-FFF2-40B4-BE49-F238E27FC236}">
                <a16:creationId xmlns:a16="http://schemas.microsoft.com/office/drawing/2014/main" id="{3B34B65B-4042-8604-C524-8E87667FBB99}"/>
              </a:ext>
            </a:extLst>
          </p:cNvPr>
          <p:cNvSpPr/>
          <p:nvPr/>
        </p:nvSpPr>
        <p:spPr>
          <a:xfrm rot="1401809" flipH="1">
            <a:off x="-224054" y="1098398"/>
            <a:ext cx="1245191" cy="2050464"/>
          </a:xfrm>
          <a:custGeom>
            <a:avLst/>
            <a:gdLst/>
            <a:ahLst/>
            <a:cxnLst/>
            <a:rect l="l" t="t" r="r" b="b"/>
            <a:pathLst>
              <a:path w="1631057" h="2685873">
                <a:moveTo>
                  <a:pt x="0" y="0"/>
                </a:moveTo>
                <a:lnTo>
                  <a:pt x="1631057" y="0"/>
                </a:lnTo>
                <a:lnTo>
                  <a:pt x="1631057" y="2685873"/>
                </a:lnTo>
                <a:lnTo>
                  <a:pt x="0" y="2685873"/>
                </a:lnTo>
                <a:lnTo>
                  <a:pt x="0" y="0"/>
                </a:lnTo>
                <a:close/>
              </a:path>
            </a:pathLst>
          </a:custGeom>
          <a: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a:blipFill>
        </p:spPr>
        <p:txBody>
          <a:bodyPr/>
          <a:lstStyle/>
          <a:p>
            <a:endParaRPr lang="en-US"/>
          </a:p>
        </p:txBody>
      </p:sp>
      <p:sp>
        <p:nvSpPr>
          <p:cNvPr id="29" name="Freeform 3">
            <a:extLst>
              <a:ext uri="{FF2B5EF4-FFF2-40B4-BE49-F238E27FC236}">
                <a16:creationId xmlns:a16="http://schemas.microsoft.com/office/drawing/2014/main" id="{F93A7DE0-8BDD-8F6D-1849-093D8CD833AA}"/>
              </a:ext>
            </a:extLst>
          </p:cNvPr>
          <p:cNvSpPr/>
          <p:nvPr/>
        </p:nvSpPr>
        <p:spPr>
          <a:xfrm>
            <a:off x="9907828" y="1373187"/>
            <a:ext cx="806203" cy="790079"/>
          </a:xfrm>
          <a:custGeom>
            <a:avLst/>
            <a:gdLst/>
            <a:ahLst/>
            <a:cxnLst/>
            <a:rect l="l" t="t" r="r" b="b"/>
            <a:pathLst>
              <a:path w="806203" h="790079">
                <a:moveTo>
                  <a:pt x="0" y="0"/>
                </a:moveTo>
                <a:lnTo>
                  <a:pt x="806203" y="0"/>
                </a:lnTo>
                <a:lnTo>
                  <a:pt x="806203" y="790079"/>
                </a:lnTo>
                <a:lnTo>
                  <a:pt x="0" y="790079"/>
                </a:lnTo>
                <a:lnTo>
                  <a:pt x="0" y="0"/>
                </a:lnTo>
                <a:close/>
              </a:path>
            </a:pathLst>
          </a:custGeom>
          <a:blipFill>
            <a:blip r:embed="rId10" cstate="screen">
              <a:extLst>
                <a:ext uri="{28A0092B-C50C-407E-A947-70E740481C1C}">
                  <a14:useLocalDpi xmlns:a14="http://schemas.microsoft.com/office/drawing/2010/main"/>
                </a:ext>
              </a:extLst>
            </a:blip>
            <a:stretch>
              <a:fillRect/>
            </a:stretch>
          </a:blipFill>
        </p:spPr>
        <p:txBody>
          <a:bodyPr/>
          <a:lstStyle/>
          <a:p>
            <a:endParaRPr lang="en-US"/>
          </a:p>
        </p:txBody>
      </p:sp>
      <p:sp>
        <p:nvSpPr>
          <p:cNvPr id="30" name="Freeform 3">
            <a:extLst>
              <a:ext uri="{FF2B5EF4-FFF2-40B4-BE49-F238E27FC236}">
                <a16:creationId xmlns:a16="http://schemas.microsoft.com/office/drawing/2014/main" id="{2D5F6344-C33E-2328-DEA3-D6A569B39A32}"/>
              </a:ext>
            </a:extLst>
          </p:cNvPr>
          <p:cNvSpPr/>
          <p:nvPr/>
        </p:nvSpPr>
        <p:spPr>
          <a:xfrm>
            <a:off x="11088928" y="2268537"/>
            <a:ext cx="806203" cy="790079"/>
          </a:xfrm>
          <a:custGeom>
            <a:avLst/>
            <a:gdLst/>
            <a:ahLst/>
            <a:cxnLst/>
            <a:rect l="l" t="t" r="r" b="b"/>
            <a:pathLst>
              <a:path w="806203" h="790079">
                <a:moveTo>
                  <a:pt x="0" y="0"/>
                </a:moveTo>
                <a:lnTo>
                  <a:pt x="806203" y="0"/>
                </a:lnTo>
                <a:lnTo>
                  <a:pt x="806203" y="790079"/>
                </a:lnTo>
                <a:lnTo>
                  <a:pt x="0" y="790079"/>
                </a:lnTo>
                <a:lnTo>
                  <a:pt x="0" y="0"/>
                </a:lnTo>
                <a:close/>
              </a:path>
            </a:pathLst>
          </a:custGeom>
          <a:blipFill>
            <a:blip r:embed="rId10" cstate="screen">
              <a:extLst>
                <a:ext uri="{28A0092B-C50C-407E-A947-70E740481C1C}">
                  <a14:useLocalDpi xmlns:a14="http://schemas.microsoft.com/office/drawing/2010/main"/>
                </a:ext>
              </a:extLst>
            </a:blip>
            <a:stretch>
              <a:fillRect/>
            </a:stretch>
          </a:blipFill>
        </p:spPr>
        <p:txBody>
          <a:bodyPr/>
          <a:lstStyle/>
          <a:p>
            <a:endParaRPr lang="en-US"/>
          </a:p>
        </p:txBody>
      </p:sp>
    </p:spTree>
    <p:extLst>
      <p:ext uri="{BB962C8B-B14F-4D97-AF65-F5344CB8AC3E}">
        <p14:creationId xmlns:p14="http://schemas.microsoft.com/office/powerpoint/2010/main" val="34672183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2183204-970A-B111-5DCA-6C0B2E08FD03}"/>
              </a:ext>
            </a:extLst>
          </p:cNvPr>
          <p:cNvSpPr txBox="1"/>
          <p:nvPr/>
        </p:nvSpPr>
        <p:spPr>
          <a:xfrm>
            <a:off x="1557505" y="5707282"/>
            <a:ext cx="261296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or portions thereof may not be published, posted online or used in presentations without permission.</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0EE13496-F6DC-B1E6-63D7-6A65639436E6}"/>
              </a:ext>
            </a:extLst>
          </p:cNvPr>
          <p:cNvSpPr txBox="1"/>
          <p:nvPr/>
        </p:nvSpPr>
        <p:spPr>
          <a:xfrm>
            <a:off x="594592" y="359469"/>
            <a:ext cx="10997719" cy="692468"/>
          </a:xfrm>
          <a:prstGeom prst="roundRect">
            <a:avLst>
              <a:gd name="adj" fmla="val 50000"/>
            </a:avLst>
          </a:prstGeom>
          <a:solidFill>
            <a:srgbClr val="0098EA"/>
          </a:solidFill>
        </p:spPr>
        <p:txBody>
          <a:bodyPr wrap="square" t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Trebuchet MS" panose="020B0703020202090204" pitchFamily="34" charset="0"/>
                <a:ea typeface="+mn-ea"/>
                <a:cs typeface="Calibri" panose="020F0502020204030204" pitchFamily="34" charset="0"/>
              </a:rPr>
              <a:t>Resource Information</a:t>
            </a:r>
          </a:p>
        </p:txBody>
      </p:sp>
      <p:sp>
        <p:nvSpPr>
          <p:cNvPr id="4" name="TextBox 3">
            <a:extLst>
              <a:ext uri="{FF2B5EF4-FFF2-40B4-BE49-F238E27FC236}">
                <a16:creationId xmlns:a16="http://schemas.microsoft.com/office/drawing/2014/main" id="{821270A0-01CF-6D78-64D3-D2393CA1DB1B}"/>
              </a:ext>
            </a:extLst>
          </p:cNvPr>
          <p:cNvSpPr txBox="1"/>
          <p:nvPr/>
        </p:nvSpPr>
        <p:spPr>
          <a:xfrm>
            <a:off x="594592" y="1162619"/>
            <a:ext cx="10997719" cy="338554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mn-cs"/>
              </a:rPr>
              <a:t>About This Resource</a:t>
            </a:r>
          </a:p>
          <a:p>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These slides are one component of a continuing education program available online at </a:t>
            </a:r>
            <a:r>
              <a:rPr kumimoji="0" lang="en-US" sz="1500" b="0" i="0" u="none" strike="noStrike" kern="1200" cap="none" spc="0" normalizeH="0" baseline="0" noProof="0" dirty="0" err="1">
                <a:ln>
                  <a:noFill/>
                </a:ln>
                <a:solidFill>
                  <a:srgbClr val="747474"/>
                </a:solidFill>
                <a:effectLst/>
                <a:uLnTx/>
                <a:uFillTx/>
                <a:latin typeface="Arial" panose="020B0604020202020204" pitchFamily="34" charset="0"/>
                <a:ea typeface="+mn-ea"/>
                <a:cs typeface="Arial" panose="020B0604020202020204" pitchFamily="34" charset="0"/>
              </a:rPr>
              <a:t>MedEd</a:t>
            </a: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 On The Go titled </a:t>
            </a:r>
            <a:r>
              <a:rPr lang="en-US" sz="1600">
                <a:latin typeface="Arial" panose="020B0604020202020204" pitchFamily="34" charset="0"/>
                <a:cs typeface="Arial" panose="020B0604020202020204" pitchFamily="34" charset="0"/>
                <a:hlinkClick r:id="rId3"/>
              </a:rPr>
              <a:t>Narcolepsy: The Life Essential 8 Connection</a:t>
            </a:r>
            <a:endParaRPr kumimoji="0" lang="en-US" sz="1500" b="0" i="0" u="sng" strike="noStrike" kern="1200" cap="none" spc="0" normalizeH="0" baseline="0" noProof="0" dirty="0">
              <a:ln>
                <a:noFill/>
              </a:ln>
              <a:solidFill>
                <a:srgbClr val="0078D7"/>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Program Learning Objectives:</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285750" indent="-285750">
              <a:buFont typeface="Arial" panose="020B0604020202020204" pitchFamily="34" charset="0"/>
              <a:buChar char="•"/>
            </a:pPr>
            <a:r>
              <a:rPr lang="en-US" sz="1500">
                <a:solidFill>
                  <a:srgbClr val="747474"/>
                </a:solidFill>
                <a:effectLst/>
                <a:latin typeface="Arial" panose="020B0604020202020204" pitchFamily="34" charset="0"/>
                <a:cs typeface="Arial" panose="020B0604020202020204" pitchFamily="34" charset="0"/>
              </a:rPr>
              <a:t>Improve the accuracy and timing when diagnosing patients suffering from narcolepsy</a:t>
            </a:r>
          </a:p>
          <a:p>
            <a:pPr marL="285750" indent="-285750">
              <a:buFont typeface="Arial" panose="020B0604020202020204" pitchFamily="34" charset="0"/>
              <a:buChar char="•"/>
            </a:pPr>
            <a:r>
              <a:rPr lang="en-US" sz="1500">
                <a:solidFill>
                  <a:srgbClr val="747474"/>
                </a:solidFill>
                <a:effectLst/>
                <a:latin typeface="Arial" panose="020B0604020202020204" pitchFamily="34" charset="0"/>
                <a:cs typeface="Arial" panose="020B0604020202020204" pitchFamily="34" charset="0"/>
              </a:rPr>
              <a:t>Educate HCPs on how narcolepsy increases cardiovascular risk</a:t>
            </a:r>
          </a:p>
          <a:p>
            <a:pPr marL="285750" indent="-285750">
              <a:buFont typeface="Arial" panose="020B0604020202020204" pitchFamily="34" charset="0"/>
              <a:buChar char="•"/>
            </a:pPr>
            <a:r>
              <a:rPr lang="en-US" sz="1500">
                <a:solidFill>
                  <a:srgbClr val="747474"/>
                </a:solidFill>
                <a:effectLst/>
                <a:latin typeface="Arial" panose="020B0604020202020204" pitchFamily="34" charset="0"/>
                <a:cs typeface="Arial" panose="020B0604020202020204" pitchFamily="34" charset="0"/>
              </a:rPr>
              <a:t>Address how treatment of narcolepsy can improve sleep, which is a pillar of the AHA Life Essential 8, albeit with the caveat of a potentially high salt load</a:t>
            </a:r>
          </a:p>
          <a:p>
            <a:pPr marL="285750" indent="-285750">
              <a:buFont typeface="Arial" panose="020B0604020202020204" pitchFamily="34" charset="0"/>
              <a:buChar char="•"/>
            </a:pPr>
            <a:endParaRPr lang="en-US" sz="1500">
              <a:solidFill>
                <a:srgbClr val="747474"/>
              </a:solidFill>
              <a:effectLst/>
              <a:latin typeface="Arial" panose="020B0604020202020204" pitchFamily="34" charset="0"/>
              <a:cs typeface="Arial" panose="020B0604020202020204" pitchFamily="34" charset="0"/>
            </a:endParaRPr>
          </a:p>
          <a:p>
            <a:pPr marR="0" lvl="0" algn="l" defTabSz="914400" rtl="0" eaLnBrk="1" fontAlgn="auto" latinLnBrk="0" hangingPunct="1">
              <a:lnSpc>
                <a:spcPct val="100000"/>
              </a:lnSpc>
              <a:spcBef>
                <a:spcPts val="0"/>
              </a:spcBef>
              <a:spcAft>
                <a:spcPts val="0"/>
              </a:spcAft>
              <a:buClrTx/>
              <a:buSzTx/>
              <a:tabLst/>
              <a:defRPr/>
            </a:pP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err="1">
                <a:ln>
                  <a:noFill/>
                </a:ln>
                <a:solidFill>
                  <a:srgbClr val="0098EA"/>
                </a:solidFill>
                <a:effectLst/>
                <a:uLnTx/>
                <a:uFillTx/>
                <a:latin typeface="Century Gothic" panose="020B0502020202020204" pitchFamily="34" charset="0"/>
                <a:ea typeface="+mn-ea"/>
                <a:cs typeface="Arial" panose="020B0604020202020204" pitchFamily="34" charset="0"/>
              </a:rPr>
              <a:t>MedEd</a:t>
            </a:r>
            <a:r>
              <a:rPr kumimoji="0" lang="en-US" sz="15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Arial" panose="020B0604020202020204" pitchFamily="34" charset="0"/>
              </a:rPr>
              <a:t> On The Go</a:t>
            </a:r>
            <a:r>
              <a:rPr kumimoji="0" lang="en-US" sz="1500" b="1" i="0" u="none" strike="noStrike" kern="1200" cap="none" spc="0" normalizeH="0" baseline="30000" noProof="0" dirty="0">
                <a:ln>
                  <a:noFill/>
                </a:ln>
                <a:solidFill>
                  <a:srgbClr val="0098EA"/>
                </a:solidFill>
                <a:effectLst/>
                <a:uLnTx/>
                <a:uFillTx/>
                <a:latin typeface="Century Gothic" panose="020B0502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hlinkClick r:id="rId4"/>
              </a:rPr>
              <a:t>www.mededonthego.com</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747474"/>
              </a:solidFill>
              <a:effectLst/>
              <a:uLnTx/>
              <a:uFillTx/>
              <a:latin typeface="Calibri" panose="020F0502020204030204"/>
              <a:ea typeface="+mn-ea"/>
              <a:cs typeface="+mn-cs"/>
            </a:endParaRPr>
          </a:p>
        </p:txBody>
      </p:sp>
      <p:cxnSp>
        <p:nvCxnSpPr>
          <p:cNvPr id="25" name="Straight Connector 24">
            <a:extLst>
              <a:ext uri="{FF2B5EF4-FFF2-40B4-BE49-F238E27FC236}">
                <a16:creationId xmlns:a16="http://schemas.microsoft.com/office/drawing/2014/main" id="{6D57FF65-33DE-661D-FDBA-12500FF6E05A}"/>
              </a:ext>
            </a:extLst>
          </p:cNvPr>
          <p:cNvCxnSpPr>
            <a:cxnSpLocks/>
          </p:cNvCxnSpPr>
          <p:nvPr/>
        </p:nvCxnSpPr>
        <p:spPr>
          <a:xfrm>
            <a:off x="600876" y="5388512"/>
            <a:ext cx="10996532" cy="0"/>
          </a:xfrm>
          <a:prstGeom prst="line">
            <a:avLst/>
          </a:prstGeom>
          <a:ln>
            <a:solidFill>
              <a:srgbClr val="0098EA"/>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2187CAD-40DF-359C-4264-683025719B57}"/>
              </a:ext>
            </a:extLst>
          </p:cNvPr>
          <p:cNvSpPr txBox="1"/>
          <p:nvPr/>
        </p:nvSpPr>
        <p:spPr>
          <a:xfrm>
            <a:off x="9217940" y="5707282"/>
            <a:ext cx="2165677"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747474"/>
                </a:solidFill>
                <a:effectLst/>
                <a:uLnTx/>
                <a:uFillTx/>
                <a:latin typeface="Arial" panose="020B0604020202020204" pitchFamily="34" charset="0"/>
                <a:ea typeface="Times New Roman" panose="02020603050405020304" pitchFamily="18" charset="0"/>
                <a:cs typeface="Arial" panose="020B0604020202020204" pitchFamily="34" charset="0"/>
              </a:rPr>
              <a:t>To contact us regarding inaccuracies, omissions or permissions please email us at </a:t>
            </a:r>
            <a:r>
              <a:rPr kumimoji="0" lang="en-US" sz="1200" b="0" i="0" u="sng" strike="noStrike" kern="1200" cap="none" spc="0" normalizeH="0" baseline="0" noProof="0" dirty="0">
                <a:ln>
                  <a:noFill/>
                </a:ln>
                <a:solidFill>
                  <a:srgbClr val="3898F9"/>
                </a:solidFill>
                <a:effectLst/>
                <a:uLnTx/>
                <a:uFillTx/>
                <a:latin typeface="Arial" panose="020B0604020202020204" pitchFamily="34" charset="0"/>
                <a:ea typeface="Times New Roman" panose="02020603050405020304" pitchFamily="18" charset="0"/>
                <a:cs typeface="Arial" panose="020B0604020202020204" pitchFamily="34" charset="0"/>
                <a:hlinkClick r:id="rId5"/>
              </a:rPr>
              <a:t>support@MedEdOTG.com</a:t>
            </a: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8" name="Graphic 7" descr="Chat bubble outline">
            <a:extLst>
              <a:ext uri="{FF2B5EF4-FFF2-40B4-BE49-F238E27FC236}">
                <a16:creationId xmlns:a16="http://schemas.microsoft.com/office/drawing/2014/main" id="{06F4C142-8867-0F42-B3B7-D4F09FB224B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H="1">
            <a:off x="8375917" y="5590710"/>
            <a:ext cx="787862" cy="787862"/>
          </a:xfrm>
          <a:prstGeom prst="rect">
            <a:avLst/>
          </a:prstGeom>
        </p:spPr>
      </p:pic>
      <p:pic>
        <p:nvPicPr>
          <p:cNvPr id="20" name="Graphic 19">
            <a:extLst>
              <a:ext uri="{FF2B5EF4-FFF2-40B4-BE49-F238E27FC236}">
                <a16:creationId xmlns:a16="http://schemas.microsoft.com/office/drawing/2014/main" id="{9D6FF3C3-E8EB-6F75-281D-7EC60CF26BB5}"/>
              </a:ext>
            </a:extLst>
          </p:cNvPr>
          <p:cNvPicPr>
            <a:picLocks noChangeAspect="1"/>
          </p:cNvPicPr>
          <p:nvPr/>
        </p:nvPicPr>
        <p:blipFill rotWithShape="1">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rcRect b="17964"/>
          <a:stretch/>
        </p:blipFill>
        <p:spPr>
          <a:xfrm>
            <a:off x="618797" y="5731536"/>
            <a:ext cx="787862" cy="646331"/>
          </a:xfrm>
          <a:prstGeom prst="rect">
            <a:avLst/>
          </a:prstGeom>
        </p:spPr>
      </p:pic>
      <p:sp>
        <p:nvSpPr>
          <p:cNvPr id="2" name="TextBox 1">
            <a:extLst>
              <a:ext uri="{FF2B5EF4-FFF2-40B4-BE49-F238E27FC236}">
                <a16:creationId xmlns:a16="http://schemas.microsoft.com/office/drawing/2014/main" id="{6CFC2CE5-F394-6990-63F0-E857AC5C3519}"/>
              </a:ext>
            </a:extLst>
          </p:cNvPr>
          <p:cNvSpPr txBox="1"/>
          <p:nvPr/>
        </p:nvSpPr>
        <p:spPr>
          <a:xfrm>
            <a:off x="5366615" y="5707282"/>
            <a:ext cx="246944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can be saved for personal use (non-commercial use only) with credit given to the resource authors.</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6" name="Graphic 5" descr="Download from cloud outline">
            <a:extLst>
              <a:ext uri="{FF2B5EF4-FFF2-40B4-BE49-F238E27FC236}">
                <a16:creationId xmlns:a16="http://schemas.microsoft.com/office/drawing/2014/main" id="{2D69C189-75F0-6840-CF40-7D57A5931DA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479126" y="5625435"/>
            <a:ext cx="787862" cy="787862"/>
          </a:xfrm>
          <a:prstGeom prst="rect">
            <a:avLst/>
          </a:prstGeom>
        </p:spPr>
      </p:pic>
    </p:spTree>
    <p:extLst>
      <p:ext uri="{BB962C8B-B14F-4D97-AF65-F5344CB8AC3E}">
        <p14:creationId xmlns:p14="http://schemas.microsoft.com/office/powerpoint/2010/main" val="26007701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5B30D-6EBE-AAA4-358F-AC940433A275}"/>
              </a:ext>
            </a:extLst>
          </p:cNvPr>
          <p:cNvSpPr>
            <a:spLocks noGrp="1"/>
          </p:cNvSpPr>
          <p:nvPr>
            <p:ph type="title"/>
          </p:nvPr>
        </p:nvSpPr>
        <p:spPr/>
        <p:txBody>
          <a:bodyPr/>
          <a:lstStyle/>
          <a:p>
            <a:r>
              <a:rPr lang="en-US" dirty="0"/>
              <a:t>Disclaimer</a:t>
            </a:r>
          </a:p>
        </p:txBody>
      </p:sp>
      <p:sp>
        <p:nvSpPr>
          <p:cNvPr id="10" name="Content Placeholder 4">
            <a:extLst>
              <a:ext uri="{FF2B5EF4-FFF2-40B4-BE49-F238E27FC236}">
                <a16:creationId xmlns:a16="http://schemas.microsoft.com/office/drawing/2014/main" id="{ED686F8A-DE79-29E4-3A92-6740BE7B4ED7}"/>
              </a:ext>
            </a:extLst>
          </p:cNvPr>
          <p:cNvSpPr txBox="1">
            <a:spLocks/>
          </p:cNvSpPr>
          <p:nvPr/>
        </p:nvSpPr>
        <p:spPr>
          <a:xfrm>
            <a:off x="838200" y="1825625"/>
            <a:ext cx="10515600" cy="284658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The views and opinions expressed in this educational activity are those of the faculty and do not necessarily represent the views of Total CME, LLC, the CME providers, or the companies providing educational grants. This presentation is not intended to define an exclusive course of patient management; the participant should use their clinical judgment, knowledge, experience, and diagnostic skills in applying or adopting for professional use any of the information provided herein. Any procedures, medications, or other courses of diagnosis or treatment discussed or suggested in this activity should not be used by clinicians without evaluation of their patient's conditions and possible contraindications or dangers in use, review of any applicable manufacturer’s product information, and comparison with recommendations of other authorities. Links to other sites may be provided as additional sources of information. </a:t>
            </a:r>
          </a:p>
        </p:txBody>
      </p:sp>
    </p:spTree>
    <p:extLst>
      <p:ext uri="{BB962C8B-B14F-4D97-AF65-F5344CB8AC3E}">
        <p14:creationId xmlns:p14="http://schemas.microsoft.com/office/powerpoint/2010/main" val="3306514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a:extLst>
              <a:ext uri="{FF2B5EF4-FFF2-40B4-BE49-F238E27FC236}">
                <a16:creationId xmlns:a16="http://schemas.microsoft.com/office/drawing/2014/main" id="{94788726-D139-17C4-389A-A81BEC6400BF}"/>
              </a:ext>
            </a:extLst>
          </p:cNvPr>
          <p:cNvSpPr>
            <a:spLocks noGrp="1"/>
          </p:cNvSpPr>
          <p:nvPr>
            <p:ph type="title"/>
          </p:nvPr>
        </p:nvSpPr>
        <p:spPr>
          <a:xfrm>
            <a:off x="609600" y="199505"/>
            <a:ext cx="10744200" cy="1185577"/>
          </a:xfrm>
        </p:spPr>
        <p:txBody>
          <a:bodyPr/>
          <a:lstStyle/>
          <a:p>
            <a:r>
              <a:rPr lang="en-US" noProof="0" dirty="0"/>
              <a:t>Narcolepsy with Cataplexy</a:t>
            </a:r>
            <a:endParaRPr lang="en-US"/>
          </a:p>
        </p:txBody>
      </p:sp>
      <p:sp>
        <p:nvSpPr>
          <p:cNvPr id="24" name="Content Placeholder 23">
            <a:extLst>
              <a:ext uri="{FF2B5EF4-FFF2-40B4-BE49-F238E27FC236}">
                <a16:creationId xmlns:a16="http://schemas.microsoft.com/office/drawing/2014/main" id="{2B3E6ABB-7527-D62A-FC8A-C50BF2979795}"/>
              </a:ext>
            </a:extLst>
          </p:cNvPr>
          <p:cNvSpPr>
            <a:spLocks noGrp="1"/>
          </p:cNvSpPr>
          <p:nvPr>
            <p:ph idx="1"/>
          </p:nvPr>
        </p:nvSpPr>
        <p:spPr>
          <a:xfrm>
            <a:off x="609600" y="1477906"/>
            <a:ext cx="10744200" cy="4722477"/>
          </a:xfrm>
        </p:spPr>
        <p:txBody>
          <a:bodyPr>
            <a:normAutofit fontScale="92500" lnSpcReduction="20000"/>
          </a:bodyPr>
          <a:lstStyle/>
          <a:p>
            <a:pPr lvl="0">
              <a:lnSpc>
                <a:spcPct val="110000"/>
              </a:lnSpc>
            </a:pPr>
            <a:r>
              <a:rPr lang="en-US" noProof="0" dirty="0"/>
              <a:t>Rare sleep disorder affecting 0.02% of adults worldwide</a:t>
            </a:r>
            <a:r>
              <a:rPr lang="en-US" baseline="30000" noProof="0" dirty="0"/>
              <a:t>[1]</a:t>
            </a:r>
          </a:p>
          <a:p>
            <a:pPr lvl="0">
              <a:lnSpc>
                <a:spcPct val="110000"/>
              </a:lnSpc>
            </a:pPr>
            <a:endParaRPr lang="en-US" noProof="0" dirty="0"/>
          </a:p>
          <a:p>
            <a:pPr>
              <a:lnSpc>
                <a:spcPct val="110000"/>
              </a:lnSpc>
              <a:buClr>
                <a:srgbClr val="FF0000"/>
              </a:buClr>
            </a:pPr>
            <a:r>
              <a:rPr lang="en-US" noProof="0" dirty="0">
                <a:solidFill>
                  <a:srgbClr val="FF0000"/>
                </a:solidFill>
              </a:rPr>
              <a:t>Estimated prevalence of narcolepsy in the United States was around 1 </a:t>
            </a:r>
            <a:br>
              <a:rPr lang="en-US" noProof="0" dirty="0">
                <a:solidFill>
                  <a:srgbClr val="FF0000"/>
                </a:solidFill>
              </a:rPr>
            </a:br>
            <a:r>
              <a:rPr lang="en-US" noProof="0" dirty="0">
                <a:solidFill>
                  <a:srgbClr val="FF0000"/>
                </a:solidFill>
              </a:rPr>
              <a:t>in 2,000 people</a:t>
            </a:r>
          </a:p>
          <a:p>
            <a:pPr lvl="0">
              <a:lnSpc>
                <a:spcPct val="110000"/>
              </a:lnSpc>
            </a:pPr>
            <a:endParaRPr lang="en-US" noProof="0" dirty="0"/>
          </a:p>
          <a:p>
            <a:pPr lvl="0">
              <a:lnSpc>
                <a:spcPct val="110000"/>
              </a:lnSpc>
            </a:pPr>
            <a:r>
              <a:rPr lang="en-US" noProof="0" dirty="0"/>
              <a:t>Syndrome is often associated with weight gain</a:t>
            </a:r>
            <a:r>
              <a:rPr lang="en-US" baseline="30000" noProof="0" dirty="0"/>
              <a:t>[2]</a:t>
            </a:r>
          </a:p>
          <a:p>
            <a:pPr lvl="0">
              <a:lnSpc>
                <a:spcPct val="110000"/>
              </a:lnSpc>
            </a:pPr>
            <a:endParaRPr lang="en-US" noProof="0" dirty="0"/>
          </a:p>
          <a:p>
            <a:pPr lvl="0">
              <a:lnSpc>
                <a:spcPct val="110000"/>
              </a:lnSpc>
            </a:pPr>
            <a:r>
              <a:rPr lang="en-US" noProof="0" dirty="0"/>
              <a:t>Adolescents and young adults are more likely to experience the onset of </a:t>
            </a:r>
            <a:br>
              <a:rPr lang="en-US" noProof="0" dirty="0"/>
            </a:br>
            <a:r>
              <a:rPr lang="en-US" noProof="0" dirty="0"/>
              <a:t>this disorder</a:t>
            </a:r>
            <a:r>
              <a:rPr lang="en-US" baseline="30000" noProof="0" dirty="0"/>
              <a:t>[3]</a:t>
            </a:r>
          </a:p>
          <a:p>
            <a:pPr lvl="0">
              <a:lnSpc>
                <a:spcPct val="110000"/>
              </a:lnSpc>
            </a:pPr>
            <a:endParaRPr lang="en-US" noProof="0" dirty="0"/>
          </a:p>
          <a:p>
            <a:pPr lvl="0">
              <a:lnSpc>
                <a:spcPct val="110000"/>
              </a:lnSpc>
            </a:pPr>
            <a:r>
              <a:rPr lang="en-US" noProof="0" dirty="0"/>
              <a:t>It lasts a lifetime </a:t>
            </a:r>
          </a:p>
        </p:txBody>
      </p:sp>
      <p:grpSp>
        <p:nvGrpSpPr>
          <p:cNvPr id="30" name="Group 2">
            <a:extLst>
              <a:ext uri="{FF2B5EF4-FFF2-40B4-BE49-F238E27FC236}">
                <a16:creationId xmlns:a16="http://schemas.microsoft.com/office/drawing/2014/main" id="{A78AA904-A47C-836A-8587-D0FB99A93A9C}"/>
              </a:ext>
            </a:extLst>
          </p:cNvPr>
          <p:cNvGrpSpPr/>
          <p:nvPr/>
        </p:nvGrpSpPr>
        <p:grpSpPr>
          <a:xfrm>
            <a:off x="11337228" y="2955452"/>
            <a:ext cx="1709544" cy="2428996"/>
            <a:chOff x="0" y="0"/>
            <a:chExt cx="450250" cy="639735"/>
          </a:xfrm>
        </p:grpSpPr>
        <p:sp>
          <p:nvSpPr>
            <p:cNvPr id="31" name="Freeform 3">
              <a:extLst>
                <a:ext uri="{FF2B5EF4-FFF2-40B4-BE49-F238E27FC236}">
                  <a16:creationId xmlns:a16="http://schemas.microsoft.com/office/drawing/2014/main" id="{1AE9910E-5322-7F1E-C4B1-75FF6926F0DA}"/>
                </a:ext>
              </a:extLst>
            </p:cNvPr>
            <p:cNvSpPr/>
            <p:nvPr/>
          </p:nvSpPr>
          <p:spPr>
            <a:xfrm>
              <a:off x="0" y="0"/>
              <a:ext cx="450250" cy="639735"/>
            </a:xfrm>
            <a:custGeom>
              <a:avLst/>
              <a:gdLst/>
              <a:ahLst/>
              <a:cxnLst/>
              <a:rect l="l" t="t" r="r" b="b"/>
              <a:pathLst>
                <a:path w="450250" h="639735">
                  <a:moveTo>
                    <a:pt x="225125" y="0"/>
                  </a:moveTo>
                  <a:lnTo>
                    <a:pt x="225125" y="0"/>
                  </a:lnTo>
                  <a:cubicBezTo>
                    <a:pt x="349458" y="0"/>
                    <a:pt x="450250" y="100792"/>
                    <a:pt x="450250" y="225125"/>
                  </a:cubicBezTo>
                  <a:lnTo>
                    <a:pt x="450250" y="414610"/>
                  </a:lnTo>
                  <a:cubicBezTo>
                    <a:pt x="450250" y="538944"/>
                    <a:pt x="349458" y="639735"/>
                    <a:pt x="225125" y="639735"/>
                  </a:cubicBezTo>
                  <a:lnTo>
                    <a:pt x="225125" y="639735"/>
                  </a:lnTo>
                  <a:cubicBezTo>
                    <a:pt x="100792" y="639735"/>
                    <a:pt x="0" y="538944"/>
                    <a:pt x="0" y="414610"/>
                  </a:cubicBezTo>
                  <a:lnTo>
                    <a:pt x="0" y="225125"/>
                  </a:lnTo>
                  <a:cubicBezTo>
                    <a:pt x="0" y="100792"/>
                    <a:pt x="100792" y="0"/>
                    <a:pt x="225125" y="0"/>
                  </a:cubicBezTo>
                  <a:close/>
                </a:path>
              </a:pathLst>
            </a:custGeom>
            <a:solidFill>
              <a:srgbClr val="FFF0B3"/>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2" name="TextBox 4">
              <a:extLst>
                <a:ext uri="{FF2B5EF4-FFF2-40B4-BE49-F238E27FC236}">
                  <a16:creationId xmlns:a16="http://schemas.microsoft.com/office/drawing/2014/main" id="{8125BD51-2D02-522B-6A6A-8719E05DE3BB}"/>
                </a:ext>
              </a:extLst>
            </p:cNvPr>
            <p:cNvSpPr txBox="1"/>
            <p:nvPr/>
          </p:nvSpPr>
          <p:spPr>
            <a:xfrm>
              <a:off x="0" y="-57150"/>
              <a:ext cx="450250" cy="696885"/>
            </a:xfrm>
            <a:prstGeom prst="rect">
              <a:avLst/>
            </a:prstGeom>
          </p:spPr>
          <p:txBody>
            <a:bodyPr lIns="50800" tIns="50800" rIns="50800" bIns="50800" rtlCol="0" anchor="ctr"/>
            <a:lstStyle/>
            <a:p>
              <a:pPr marL="0" marR="0" lvl="0" indent="0" algn="ctr" defTabSz="914400" rtl="0" eaLnBrk="1" fontAlgn="auto" latinLnBrk="0" hangingPunct="1">
                <a:lnSpc>
                  <a:spcPts val="2737"/>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33" name="Group 12">
            <a:extLst>
              <a:ext uri="{FF2B5EF4-FFF2-40B4-BE49-F238E27FC236}">
                <a16:creationId xmlns:a16="http://schemas.microsoft.com/office/drawing/2014/main" id="{558D9598-2731-910D-E72D-3B731F0038E8}"/>
              </a:ext>
            </a:extLst>
          </p:cNvPr>
          <p:cNvGrpSpPr/>
          <p:nvPr/>
        </p:nvGrpSpPr>
        <p:grpSpPr>
          <a:xfrm>
            <a:off x="11876727" y="5627118"/>
            <a:ext cx="233597" cy="233597"/>
            <a:chOff x="0" y="0"/>
            <a:chExt cx="812800" cy="812800"/>
          </a:xfrm>
        </p:grpSpPr>
        <p:sp>
          <p:nvSpPr>
            <p:cNvPr id="34" name="Freeform 13">
              <a:extLst>
                <a:ext uri="{FF2B5EF4-FFF2-40B4-BE49-F238E27FC236}">
                  <a16:creationId xmlns:a16="http://schemas.microsoft.com/office/drawing/2014/main" id="{C2A9060F-3430-678D-41C8-93E06A0ABCCE}"/>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0B3"/>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5" name="TextBox 14">
              <a:extLst>
                <a:ext uri="{FF2B5EF4-FFF2-40B4-BE49-F238E27FC236}">
                  <a16:creationId xmlns:a16="http://schemas.microsoft.com/office/drawing/2014/main" id="{CD34BB66-C53B-B212-E159-9B11F6E913E0}"/>
                </a:ext>
              </a:extLst>
            </p:cNvPr>
            <p:cNvSpPr txBox="1"/>
            <p:nvPr/>
          </p:nvSpPr>
          <p:spPr>
            <a:xfrm>
              <a:off x="76200" y="19050"/>
              <a:ext cx="660400" cy="717550"/>
            </a:xfrm>
            <a:prstGeom prst="rect">
              <a:avLst/>
            </a:prstGeom>
          </p:spPr>
          <p:txBody>
            <a:bodyPr lIns="50800" tIns="50800" rIns="50800" bIns="50800" rtlCol="0" anchor="ctr"/>
            <a:lstStyle/>
            <a:p>
              <a:pPr marL="0" marR="0" lvl="0" indent="0" algn="ctr" defTabSz="914400" rtl="0" eaLnBrk="1" fontAlgn="auto" latinLnBrk="0" hangingPunct="1">
                <a:lnSpc>
                  <a:spcPts val="2737"/>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37" name="Freeform 15">
            <a:extLst>
              <a:ext uri="{FF2B5EF4-FFF2-40B4-BE49-F238E27FC236}">
                <a16:creationId xmlns:a16="http://schemas.microsoft.com/office/drawing/2014/main" id="{E6CAB00B-8CDA-351F-69BC-13A3CBDC2A6A}"/>
              </a:ext>
            </a:extLst>
          </p:cNvPr>
          <p:cNvSpPr/>
          <p:nvPr/>
        </p:nvSpPr>
        <p:spPr>
          <a:xfrm rot="20366741">
            <a:off x="10301755" y="411065"/>
            <a:ext cx="2344119" cy="1883717"/>
          </a:xfrm>
          <a:custGeom>
            <a:avLst/>
            <a:gdLst/>
            <a:ahLst/>
            <a:cxnLst/>
            <a:rect l="l" t="t" r="r" b="b"/>
            <a:pathLst>
              <a:path w="2937529" h="2137052">
                <a:moveTo>
                  <a:pt x="0" y="0"/>
                </a:moveTo>
                <a:lnTo>
                  <a:pt x="2937529" y="0"/>
                </a:lnTo>
                <a:lnTo>
                  <a:pt x="2937529" y="2137053"/>
                </a:lnTo>
                <a:lnTo>
                  <a:pt x="0" y="2137053"/>
                </a:lnTo>
                <a:lnTo>
                  <a:pt x="0" y="0"/>
                </a:lnTo>
                <a:close/>
              </a:path>
            </a:pathLst>
          </a:custGeom>
          <a: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8" name="Footer Placeholder 37">
            <a:extLst>
              <a:ext uri="{FF2B5EF4-FFF2-40B4-BE49-F238E27FC236}">
                <a16:creationId xmlns:a16="http://schemas.microsoft.com/office/drawing/2014/main" id="{0335B62A-222B-E143-30E0-C391CAC1CA80}"/>
              </a:ext>
            </a:extLst>
          </p:cNvPr>
          <p:cNvSpPr>
            <a:spLocks noGrp="1"/>
          </p:cNvSpPr>
          <p:nvPr>
            <p:ph type="ftr" sz="quarter" idx="3"/>
          </p:nvPr>
        </p:nvSpPr>
        <p:spPr/>
        <p:txBody>
          <a:bodyPr/>
          <a:lstStyle/>
          <a:p>
            <a:pPr algn="l"/>
            <a:r>
              <a:rPr lang="en-US" sz="1200" b="0" i="0" dirty="0">
                <a:effectLst/>
                <a:latin typeface="Arial" panose="020B0604020202020204" pitchFamily="34" charset="0"/>
              </a:rPr>
              <a:t>1. </a:t>
            </a:r>
            <a:r>
              <a:rPr lang="en-US" sz="1200" b="0" i="0" dirty="0" err="1">
                <a:effectLst/>
                <a:latin typeface="Arial" panose="020B0604020202020204" pitchFamily="34" charset="0"/>
              </a:rPr>
              <a:t>Mațotă</a:t>
            </a:r>
            <a:r>
              <a:rPr lang="en-US" sz="1200" b="0" i="0" dirty="0">
                <a:effectLst/>
                <a:latin typeface="Arial" panose="020B0604020202020204" pitchFamily="34" charset="0"/>
              </a:rPr>
              <a:t> AM, et al. </a:t>
            </a:r>
            <a:r>
              <a:rPr lang="en-US" sz="1200" b="0" i="1" dirty="0" err="1">
                <a:effectLst/>
                <a:latin typeface="Arial" panose="020B0604020202020204" pitchFamily="34" charset="0"/>
              </a:rPr>
              <a:t>NeuroSci</a:t>
            </a:r>
            <a:r>
              <a:rPr lang="en-US" sz="1200" b="0" i="0" dirty="0">
                <a:effectLst/>
                <a:latin typeface="Arial" panose="020B0604020202020204" pitchFamily="34" charset="0"/>
              </a:rPr>
              <a:t>, 2023;</a:t>
            </a:r>
            <a:r>
              <a:rPr lang="en-US" sz="1200" b="0" dirty="0">
                <a:effectLst/>
                <a:latin typeface="Arial" panose="020B0604020202020204" pitchFamily="34" charset="0"/>
              </a:rPr>
              <a:t>4(</a:t>
            </a:r>
            <a:r>
              <a:rPr lang="en-US" sz="1200" b="0" i="0" dirty="0">
                <a:effectLst/>
                <a:latin typeface="Arial" panose="020B0604020202020204" pitchFamily="34" charset="0"/>
              </a:rPr>
              <a:t>4):263-79; 2. </a:t>
            </a:r>
            <a:r>
              <a:rPr lang="en-US" sz="1200" b="0" i="0" dirty="0" err="1">
                <a:effectLst/>
                <a:latin typeface="Arial" panose="020B0604020202020204" pitchFamily="34" charset="0"/>
              </a:rPr>
              <a:t>Dhafar</a:t>
            </a:r>
            <a:r>
              <a:rPr lang="en-US" dirty="0">
                <a:latin typeface="Arial" panose="020B0604020202020204" pitchFamily="34" charset="0"/>
              </a:rPr>
              <a:t> HO, </a:t>
            </a:r>
            <a:r>
              <a:rPr lang="en-US" sz="1200" b="0" i="0" dirty="0">
                <a:effectLst/>
                <a:latin typeface="Arial" panose="020B0604020202020204" pitchFamily="34" charset="0"/>
              </a:rPr>
              <a:t>et al. </a:t>
            </a:r>
            <a:r>
              <a:rPr lang="en-US" sz="1200" b="0" i="1" dirty="0">
                <a:effectLst/>
                <a:latin typeface="Arial" panose="020B0604020202020204" pitchFamily="34" charset="0"/>
              </a:rPr>
              <a:t>Metabolites. </a:t>
            </a:r>
            <a:r>
              <a:rPr lang="en-US" sz="1200" b="0" i="0" dirty="0">
                <a:effectLst/>
                <a:latin typeface="Arial" panose="020B0604020202020204" pitchFamily="34" charset="0"/>
              </a:rPr>
              <a:t>2022;</a:t>
            </a:r>
            <a:r>
              <a:rPr lang="en-US" sz="1200" b="0" dirty="0">
                <a:effectLst/>
                <a:latin typeface="Arial" panose="020B0604020202020204" pitchFamily="34" charset="0"/>
              </a:rPr>
              <a:t>12(1</a:t>
            </a:r>
            <a:r>
              <a:rPr lang="en-US" sz="1200" b="0" i="0" dirty="0">
                <a:effectLst/>
                <a:latin typeface="Arial" panose="020B0604020202020204" pitchFamily="34" charset="0"/>
              </a:rPr>
              <a:t>1):1120; </a:t>
            </a:r>
            <a:r>
              <a:rPr lang="en-US" sz="1200" b="0" i="0" dirty="0" err="1">
                <a:effectLst/>
                <a:latin typeface="Arial" panose="020B0604020202020204" pitchFamily="34" charset="0"/>
              </a:rPr>
              <a:t>Lividini</a:t>
            </a:r>
            <a:r>
              <a:rPr lang="en-US" sz="1200" b="0" i="0" dirty="0">
                <a:effectLst/>
                <a:latin typeface="Arial" panose="020B0604020202020204" pitchFamily="34" charset="0"/>
              </a:rPr>
              <a:t> A, et al. </a:t>
            </a:r>
            <a:r>
              <a:rPr lang="en-US" sz="1200" b="0" i="1" dirty="0">
                <a:effectLst/>
                <a:latin typeface="Arial" panose="020B0604020202020204" pitchFamily="34" charset="0"/>
              </a:rPr>
              <a:t>J Clin Sleep Med.</a:t>
            </a:r>
            <a:r>
              <a:rPr lang="en-US" dirty="0">
                <a:latin typeface="Arial" panose="020B0604020202020204" pitchFamily="34" charset="0"/>
              </a:rPr>
              <a:t> 2021;</a:t>
            </a:r>
            <a:r>
              <a:rPr lang="en-US" sz="1200" b="0" dirty="0">
                <a:effectLst/>
                <a:latin typeface="Arial" panose="020B0604020202020204" pitchFamily="34" charset="0"/>
              </a:rPr>
              <a:t>17</a:t>
            </a:r>
            <a:r>
              <a:rPr lang="en-US" sz="1200" b="0" i="0" dirty="0">
                <a:effectLst/>
                <a:latin typeface="Arial" panose="020B0604020202020204" pitchFamily="34" charset="0"/>
              </a:rPr>
              <a:t>(7), 1363-70.</a:t>
            </a:r>
            <a:endParaRPr lang="en-US" sz="1200" dirty="0"/>
          </a:p>
        </p:txBody>
      </p:sp>
    </p:spTree>
    <p:extLst>
      <p:ext uri="{BB962C8B-B14F-4D97-AF65-F5344CB8AC3E}">
        <p14:creationId xmlns:p14="http://schemas.microsoft.com/office/powerpoint/2010/main" val="9843097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530B8F3-5BAE-033B-DE03-F6DA8B73E84F}"/>
              </a:ext>
            </a:extLst>
          </p:cNvPr>
          <p:cNvSpPr>
            <a:spLocks noGrp="1"/>
          </p:cNvSpPr>
          <p:nvPr>
            <p:ph type="ftr" sz="quarter" idx="3"/>
          </p:nvPr>
        </p:nvSpPr>
        <p:spPr>
          <a:xfrm>
            <a:off x="609600" y="6356350"/>
            <a:ext cx="10744199" cy="442131"/>
          </a:xfrm>
        </p:spPr>
        <p:txBody>
          <a:bodyPr/>
          <a:lstStyle/>
          <a:p>
            <a:r>
              <a:rPr lang="en-US" dirty="0"/>
              <a:t>1. </a:t>
            </a:r>
            <a:r>
              <a:rPr lang="en-US" dirty="0" err="1"/>
              <a:t>Maski</a:t>
            </a:r>
            <a:r>
              <a:rPr lang="en-US" dirty="0"/>
              <a:t> K, et al. </a:t>
            </a:r>
            <a:r>
              <a:rPr lang="en-US" i="1" dirty="0"/>
              <a:t>J Clinical Sleep Med. </a:t>
            </a:r>
            <a:r>
              <a:rPr lang="en-US" dirty="0"/>
              <a:t>2022;18(1): 289-304.</a:t>
            </a:r>
          </a:p>
        </p:txBody>
      </p:sp>
      <p:sp>
        <p:nvSpPr>
          <p:cNvPr id="4" name="Title 3">
            <a:extLst>
              <a:ext uri="{FF2B5EF4-FFF2-40B4-BE49-F238E27FC236}">
                <a16:creationId xmlns:a16="http://schemas.microsoft.com/office/drawing/2014/main" id="{7EC750AD-24D2-4770-9E79-122EA6DC23E1}"/>
              </a:ext>
            </a:extLst>
          </p:cNvPr>
          <p:cNvSpPr>
            <a:spLocks noGrp="1"/>
          </p:cNvSpPr>
          <p:nvPr>
            <p:ph type="title"/>
          </p:nvPr>
        </p:nvSpPr>
        <p:spPr>
          <a:xfrm>
            <a:off x="609600" y="199505"/>
            <a:ext cx="10744200" cy="1185577"/>
          </a:xfrm>
        </p:spPr>
        <p:txBody>
          <a:bodyPr/>
          <a:lstStyle/>
          <a:p>
            <a:r>
              <a:rPr lang="en-US" noProof="0" dirty="0"/>
              <a:t>Narcolepsy is characterized by </a:t>
            </a:r>
          </a:p>
        </p:txBody>
      </p:sp>
      <p:sp>
        <p:nvSpPr>
          <p:cNvPr id="5" name="Content Placeholder 4">
            <a:extLst>
              <a:ext uri="{FF2B5EF4-FFF2-40B4-BE49-F238E27FC236}">
                <a16:creationId xmlns:a16="http://schemas.microsoft.com/office/drawing/2014/main" id="{FE83F1C3-E75F-4873-B05E-53FBF212A2E9}"/>
              </a:ext>
            </a:extLst>
          </p:cNvPr>
          <p:cNvSpPr>
            <a:spLocks noGrp="1"/>
          </p:cNvSpPr>
          <p:nvPr>
            <p:ph idx="1"/>
          </p:nvPr>
        </p:nvSpPr>
        <p:spPr>
          <a:xfrm>
            <a:off x="609600" y="1477906"/>
            <a:ext cx="10744200" cy="4722477"/>
          </a:xfrm>
        </p:spPr>
        <p:txBody>
          <a:bodyPr/>
          <a:lstStyle/>
          <a:p>
            <a:pPr marL="457200" lvl="0" indent="-457200">
              <a:buFont typeface="+mj-lt"/>
              <a:buAutoNum type="arabicPeriod"/>
            </a:pPr>
            <a:r>
              <a:rPr lang="en-US" noProof="0" dirty="0"/>
              <a:t>Chronic pathological daytime drowsiness</a:t>
            </a:r>
          </a:p>
          <a:p>
            <a:pPr marL="0" lvl="0" indent="0">
              <a:buNone/>
            </a:pPr>
            <a:endParaRPr lang="en-US" noProof="0" dirty="0"/>
          </a:p>
          <a:p>
            <a:pPr marL="0" lvl="0" indent="0">
              <a:buNone/>
            </a:pPr>
            <a:r>
              <a:rPr lang="en-US" noProof="0" dirty="0"/>
              <a:t>2.   Episodes of sudden loss of muscle tone (cataplexy)</a:t>
            </a:r>
          </a:p>
          <a:p>
            <a:pPr marL="457200" lvl="0" indent="-457200">
              <a:buFont typeface="+mj-lt"/>
              <a:buAutoNum type="arabicPeriod"/>
            </a:pPr>
            <a:endParaRPr lang="en-US" noProof="0" dirty="0"/>
          </a:p>
          <a:p>
            <a:pPr marL="0" lvl="0" indent="0">
              <a:buNone/>
            </a:pPr>
            <a:r>
              <a:rPr lang="en-US" noProof="0" dirty="0"/>
              <a:t>3.   Sleep paralysis</a:t>
            </a:r>
          </a:p>
          <a:p>
            <a:pPr marL="457200" lvl="0" indent="-457200">
              <a:buFont typeface="+mj-lt"/>
              <a:buAutoNum type="arabicPeriod"/>
            </a:pPr>
            <a:endParaRPr lang="en-US" noProof="0" dirty="0"/>
          </a:p>
          <a:p>
            <a:pPr marL="0" lvl="0" indent="0">
              <a:buNone/>
            </a:pPr>
            <a:r>
              <a:rPr lang="en-US" noProof="0" dirty="0"/>
              <a:t>4.   Hypnagogic and hypnopompic hallucinations</a:t>
            </a:r>
          </a:p>
          <a:p>
            <a:pPr marL="457200" lvl="0" indent="-457200">
              <a:buFont typeface="+mj-lt"/>
              <a:buAutoNum type="arabicPeriod"/>
            </a:pPr>
            <a:endParaRPr lang="en-US" noProof="0" dirty="0"/>
          </a:p>
          <a:p>
            <a:pPr marL="0" lvl="0" indent="0">
              <a:buNone/>
            </a:pPr>
            <a:r>
              <a:rPr lang="en-US" noProof="0" dirty="0"/>
              <a:t>5.   Disrupted nighttime sleep</a:t>
            </a:r>
            <a:r>
              <a:rPr lang="en-US" baseline="30000" noProof="0" dirty="0"/>
              <a:t>[</a:t>
            </a:r>
            <a:r>
              <a:rPr lang="en-US" baseline="30000" dirty="0"/>
              <a:t>1</a:t>
            </a:r>
            <a:r>
              <a:rPr lang="en-US" baseline="30000" noProof="0" dirty="0"/>
              <a:t>]</a:t>
            </a:r>
          </a:p>
        </p:txBody>
      </p:sp>
      <p:grpSp>
        <p:nvGrpSpPr>
          <p:cNvPr id="15" name="Group 2">
            <a:extLst>
              <a:ext uri="{FF2B5EF4-FFF2-40B4-BE49-F238E27FC236}">
                <a16:creationId xmlns:a16="http://schemas.microsoft.com/office/drawing/2014/main" id="{851E3CD5-9EB9-65A1-75FB-0557370287C3}"/>
              </a:ext>
            </a:extLst>
          </p:cNvPr>
          <p:cNvGrpSpPr/>
          <p:nvPr/>
        </p:nvGrpSpPr>
        <p:grpSpPr>
          <a:xfrm>
            <a:off x="11582400" y="622383"/>
            <a:ext cx="1207656" cy="1711160"/>
            <a:chOff x="0" y="0"/>
            <a:chExt cx="451495" cy="639735"/>
          </a:xfrm>
        </p:grpSpPr>
        <p:sp>
          <p:nvSpPr>
            <p:cNvPr id="16" name="Freeform 3">
              <a:extLst>
                <a:ext uri="{FF2B5EF4-FFF2-40B4-BE49-F238E27FC236}">
                  <a16:creationId xmlns:a16="http://schemas.microsoft.com/office/drawing/2014/main" id="{B122E8A6-209D-2E37-FC6D-51A4A5D2CCE9}"/>
                </a:ext>
              </a:extLst>
            </p:cNvPr>
            <p:cNvSpPr/>
            <p:nvPr/>
          </p:nvSpPr>
          <p:spPr>
            <a:xfrm>
              <a:off x="0" y="0"/>
              <a:ext cx="451495" cy="639735"/>
            </a:xfrm>
            <a:custGeom>
              <a:avLst/>
              <a:gdLst/>
              <a:ahLst/>
              <a:cxnLst/>
              <a:rect l="l" t="t" r="r" b="b"/>
              <a:pathLst>
                <a:path w="451495" h="639735">
                  <a:moveTo>
                    <a:pt x="225748" y="0"/>
                  </a:moveTo>
                  <a:lnTo>
                    <a:pt x="225748" y="0"/>
                  </a:lnTo>
                  <a:cubicBezTo>
                    <a:pt x="350425" y="0"/>
                    <a:pt x="451495" y="101071"/>
                    <a:pt x="451495" y="225748"/>
                  </a:cubicBezTo>
                  <a:lnTo>
                    <a:pt x="451495" y="413988"/>
                  </a:lnTo>
                  <a:cubicBezTo>
                    <a:pt x="451495" y="538665"/>
                    <a:pt x="350425" y="639735"/>
                    <a:pt x="225748" y="639735"/>
                  </a:cubicBezTo>
                  <a:lnTo>
                    <a:pt x="225748" y="639735"/>
                  </a:lnTo>
                  <a:cubicBezTo>
                    <a:pt x="101071" y="639735"/>
                    <a:pt x="0" y="538665"/>
                    <a:pt x="0" y="413988"/>
                  </a:cubicBezTo>
                  <a:lnTo>
                    <a:pt x="0" y="225748"/>
                  </a:lnTo>
                  <a:cubicBezTo>
                    <a:pt x="0" y="101071"/>
                    <a:pt x="101071" y="0"/>
                    <a:pt x="225748" y="0"/>
                  </a:cubicBezTo>
                  <a:close/>
                </a:path>
              </a:pathLst>
            </a:custGeom>
            <a:solidFill>
              <a:srgbClr val="70B6DE"/>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TextBox 4">
              <a:extLst>
                <a:ext uri="{FF2B5EF4-FFF2-40B4-BE49-F238E27FC236}">
                  <a16:creationId xmlns:a16="http://schemas.microsoft.com/office/drawing/2014/main" id="{6C4A1687-8DDB-70C0-0EE3-CA4B96829D10}"/>
                </a:ext>
              </a:extLst>
            </p:cNvPr>
            <p:cNvSpPr txBox="1"/>
            <p:nvPr/>
          </p:nvSpPr>
          <p:spPr>
            <a:xfrm>
              <a:off x="0" y="-57150"/>
              <a:ext cx="451495" cy="696885"/>
            </a:xfrm>
            <a:prstGeom prst="rect">
              <a:avLst/>
            </a:prstGeom>
          </p:spPr>
          <p:txBody>
            <a:bodyPr lIns="50800" tIns="50800" rIns="50800" bIns="50800" rtlCol="0" anchor="ctr"/>
            <a:lstStyle/>
            <a:p>
              <a:pPr marL="0" marR="0" lvl="0" indent="0" algn="ctr" defTabSz="914400" rtl="0" eaLnBrk="1" fontAlgn="auto" latinLnBrk="0" hangingPunct="1">
                <a:lnSpc>
                  <a:spcPts val="2737"/>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4" name="Freeform 15">
            <a:extLst>
              <a:ext uri="{FF2B5EF4-FFF2-40B4-BE49-F238E27FC236}">
                <a16:creationId xmlns:a16="http://schemas.microsoft.com/office/drawing/2014/main" id="{2AD213AB-EA6A-10DC-6D9D-29C24A85D645}"/>
              </a:ext>
            </a:extLst>
          </p:cNvPr>
          <p:cNvSpPr/>
          <p:nvPr/>
        </p:nvSpPr>
        <p:spPr>
          <a:xfrm rot="620119">
            <a:off x="9253282" y="4420059"/>
            <a:ext cx="2556577" cy="1919957"/>
          </a:xfrm>
          <a:custGeom>
            <a:avLst/>
            <a:gdLst/>
            <a:ahLst/>
            <a:cxnLst/>
            <a:rect l="l" t="t" r="r" b="b"/>
            <a:pathLst>
              <a:path w="4463001" h="3246834">
                <a:moveTo>
                  <a:pt x="0" y="0"/>
                </a:moveTo>
                <a:lnTo>
                  <a:pt x="4463002" y="0"/>
                </a:lnTo>
                <a:lnTo>
                  <a:pt x="4463002" y="3246834"/>
                </a:lnTo>
                <a:lnTo>
                  <a:pt x="0" y="3246834"/>
                </a:lnTo>
                <a:lnTo>
                  <a:pt x="0" y="0"/>
                </a:lnTo>
                <a:close/>
              </a:path>
            </a:pathLst>
          </a:custGeom>
          <a: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28112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6A2B11A-2EF9-A4B2-CA07-5DF7AE4BB590}"/>
              </a:ext>
            </a:extLst>
          </p:cNvPr>
          <p:cNvPicPr>
            <a:picLocks noChangeAspect="1"/>
          </p:cNvPicPr>
          <p:nvPr/>
        </p:nvPicPr>
        <p:blipFill>
          <a:blip r:embed="rId2"/>
          <a:stretch>
            <a:fillRect/>
          </a:stretch>
        </p:blipFill>
        <p:spPr>
          <a:xfrm>
            <a:off x="1360850" y="415583"/>
            <a:ext cx="9470299" cy="6026834"/>
          </a:xfrm>
          <a:prstGeom prst="rect">
            <a:avLst/>
          </a:prstGeom>
        </p:spPr>
      </p:pic>
      <p:grpSp>
        <p:nvGrpSpPr>
          <p:cNvPr id="8" name="Group 2">
            <a:extLst>
              <a:ext uri="{FF2B5EF4-FFF2-40B4-BE49-F238E27FC236}">
                <a16:creationId xmlns:a16="http://schemas.microsoft.com/office/drawing/2014/main" id="{3981C0C1-E51E-1614-BA06-2DA2626B1362}"/>
              </a:ext>
            </a:extLst>
          </p:cNvPr>
          <p:cNvGrpSpPr/>
          <p:nvPr/>
        </p:nvGrpSpPr>
        <p:grpSpPr>
          <a:xfrm>
            <a:off x="11604594" y="415583"/>
            <a:ext cx="1174812" cy="1669225"/>
            <a:chOff x="0" y="0"/>
            <a:chExt cx="450250" cy="639735"/>
          </a:xfrm>
        </p:grpSpPr>
        <p:sp>
          <p:nvSpPr>
            <p:cNvPr id="9" name="Freeform 3">
              <a:extLst>
                <a:ext uri="{FF2B5EF4-FFF2-40B4-BE49-F238E27FC236}">
                  <a16:creationId xmlns:a16="http://schemas.microsoft.com/office/drawing/2014/main" id="{2563E7A3-42C4-15C7-79D2-A018AA3163B4}"/>
                </a:ext>
              </a:extLst>
            </p:cNvPr>
            <p:cNvSpPr/>
            <p:nvPr/>
          </p:nvSpPr>
          <p:spPr>
            <a:xfrm>
              <a:off x="0" y="0"/>
              <a:ext cx="450250" cy="639735"/>
            </a:xfrm>
            <a:custGeom>
              <a:avLst/>
              <a:gdLst/>
              <a:ahLst/>
              <a:cxnLst/>
              <a:rect l="l" t="t" r="r" b="b"/>
              <a:pathLst>
                <a:path w="450250" h="639735">
                  <a:moveTo>
                    <a:pt x="225125" y="0"/>
                  </a:moveTo>
                  <a:lnTo>
                    <a:pt x="225125" y="0"/>
                  </a:lnTo>
                  <a:cubicBezTo>
                    <a:pt x="349458" y="0"/>
                    <a:pt x="450250" y="100792"/>
                    <a:pt x="450250" y="225125"/>
                  </a:cubicBezTo>
                  <a:lnTo>
                    <a:pt x="450250" y="414610"/>
                  </a:lnTo>
                  <a:cubicBezTo>
                    <a:pt x="450250" y="538944"/>
                    <a:pt x="349458" y="639735"/>
                    <a:pt x="225125" y="639735"/>
                  </a:cubicBezTo>
                  <a:lnTo>
                    <a:pt x="225125" y="639735"/>
                  </a:lnTo>
                  <a:cubicBezTo>
                    <a:pt x="100792" y="639735"/>
                    <a:pt x="0" y="538944"/>
                    <a:pt x="0" y="414610"/>
                  </a:cubicBezTo>
                  <a:lnTo>
                    <a:pt x="0" y="225125"/>
                  </a:lnTo>
                  <a:cubicBezTo>
                    <a:pt x="0" y="100792"/>
                    <a:pt x="100792" y="0"/>
                    <a:pt x="225125" y="0"/>
                  </a:cubicBezTo>
                  <a:close/>
                </a:path>
              </a:pathLst>
            </a:custGeom>
            <a:solidFill>
              <a:srgbClr val="FFF0B3"/>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TextBox 4">
              <a:extLst>
                <a:ext uri="{FF2B5EF4-FFF2-40B4-BE49-F238E27FC236}">
                  <a16:creationId xmlns:a16="http://schemas.microsoft.com/office/drawing/2014/main" id="{41E2FE1E-FB55-4314-EC8A-D9F93102752A}"/>
                </a:ext>
              </a:extLst>
            </p:cNvPr>
            <p:cNvSpPr txBox="1"/>
            <p:nvPr/>
          </p:nvSpPr>
          <p:spPr>
            <a:xfrm>
              <a:off x="0" y="-57150"/>
              <a:ext cx="450250" cy="696885"/>
            </a:xfrm>
            <a:prstGeom prst="rect">
              <a:avLst/>
            </a:prstGeom>
          </p:spPr>
          <p:txBody>
            <a:bodyPr lIns="50800" tIns="50800" rIns="50800" bIns="50800" rtlCol="0" anchor="ctr"/>
            <a:lstStyle/>
            <a:p>
              <a:pPr marL="0" marR="0" lvl="0" indent="0" algn="ctr" defTabSz="914400" rtl="0" eaLnBrk="1" fontAlgn="auto" latinLnBrk="0" hangingPunct="1">
                <a:lnSpc>
                  <a:spcPts val="2737"/>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1" name="Group 12">
            <a:extLst>
              <a:ext uri="{FF2B5EF4-FFF2-40B4-BE49-F238E27FC236}">
                <a16:creationId xmlns:a16="http://schemas.microsoft.com/office/drawing/2014/main" id="{93DCB3CC-82F0-528B-BD45-1380312D9444}"/>
              </a:ext>
            </a:extLst>
          </p:cNvPr>
          <p:cNvGrpSpPr/>
          <p:nvPr/>
        </p:nvGrpSpPr>
        <p:grpSpPr>
          <a:xfrm>
            <a:off x="11876727" y="2233926"/>
            <a:ext cx="233597" cy="233597"/>
            <a:chOff x="0" y="0"/>
            <a:chExt cx="812800" cy="812800"/>
          </a:xfrm>
        </p:grpSpPr>
        <p:sp>
          <p:nvSpPr>
            <p:cNvPr id="12" name="Freeform 13">
              <a:extLst>
                <a:ext uri="{FF2B5EF4-FFF2-40B4-BE49-F238E27FC236}">
                  <a16:creationId xmlns:a16="http://schemas.microsoft.com/office/drawing/2014/main" id="{E594F734-9731-91FA-7AAE-0DFD20FD912D}"/>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0B3"/>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TextBox 14">
              <a:extLst>
                <a:ext uri="{FF2B5EF4-FFF2-40B4-BE49-F238E27FC236}">
                  <a16:creationId xmlns:a16="http://schemas.microsoft.com/office/drawing/2014/main" id="{BEDAE15B-0EC1-1988-FEA7-64143A7D19DC}"/>
                </a:ext>
              </a:extLst>
            </p:cNvPr>
            <p:cNvSpPr txBox="1"/>
            <p:nvPr/>
          </p:nvSpPr>
          <p:spPr>
            <a:xfrm>
              <a:off x="76200" y="19050"/>
              <a:ext cx="660400" cy="717550"/>
            </a:xfrm>
            <a:prstGeom prst="rect">
              <a:avLst/>
            </a:prstGeom>
          </p:spPr>
          <p:txBody>
            <a:bodyPr lIns="50800" tIns="50800" rIns="50800" bIns="50800" rtlCol="0" anchor="ctr"/>
            <a:lstStyle/>
            <a:p>
              <a:pPr marL="0" marR="0" lvl="0" indent="0" algn="ctr" defTabSz="914400" rtl="0" eaLnBrk="1" fontAlgn="auto" latinLnBrk="0" hangingPunct="1">
                <a:lnSpc>
                  <a:spcPts val="2737"/>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4" name="Freeform 18">
            <a:extLst>
              <a:ext uri="{FF2B5EF4-FFF2-40B4-BE49-F238E27FC236}">
                <a16:creationId xmlns:a16="http://schemas.microsoft.com/office/drawing/2014/main" id="{7B3637DE-AE10-ABEB-D496-CED39B65CAB7}"/>
              </a:ext>
            </a:extLst>
          </p:cNvPr>
          <p:cNvSpPr/>
          <p:nvPr/>
        </p:nvSpPr>
        <p:spPr>
          <a:xfrm rot="-209364">
            <a:off x="11091741" y="4436570"/>
            <a:ext cx="1569972" cy="1817942"/>
          </a:xfrm>
          <a:custGeom>
            <a:avLst/>
            <a:gdLst/>
            <a:ahLst/>
            <a:cxnLst/>
            <a:rect l="l" t="t" r="r" b="b"/>
            <a:pathLst>
              <a:path w="3265311" h="4656779">
                <a:moveTo>
                  <a:pt x="0" y="0"/>
                </a:moveTo>
                <a:lnTo>
                  <a:pt x="3265311" y="0"/>
                </a:lnTo>
                <a:lnTo>
                  <a:pt x="3265311" y="4656779"/>
                </a:lnTo>
                <a:lnTo>
                  <a:pt x="0" y="4656779"/>
                </a:lnTo>
                <a:lnTo>
                  <a:pt x="0" y="0"/>
                </a:lnTo>
                <a:close/>
              </a:path>
            </a:pathLst>
          </a:custGeom>
          <a: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Freeform 15">
            <a:extLst>
              <a:ext uri="{FF2B5EF4-FFF2-40B4-BE49-F238E27FC236}">
                <a16:creationId xmlns:a16="http://schemas.microsoft.com/office/drawing/2014/main" id="{DFEB09A5-4936-2EDE-2B21-3F14D708029C}"/>
              </a:ext>
            </a:extLst>
          </p:cNvPr>
          <p:cNvSpPr/>
          <p:nvPr/>
        </p:nvSpPr>
        <p:spPr>
          <a:xfrm rot="20768938">
            <a:off x="-970574" y="1128901"/>
            <a:ext cx="2168054" cy="1628181"/>
          </a:xfrm>
          <a:custGeom>
            <a:avLst/>
            <a:gdLst/>
            <a:ahLst/>
            <a:cxnLst/>
            <a:rect l="l" t="t" r="r" b="b"/>
            <a:pathLst>
              <a:path w="4463001" h="3246834">
                <a:moveTo>
                  <a:pt x="0" y="0"/>
                </a:moveTo>
                <a:lnTo>
                  <a:pt x="4463002" y="0"/>
                </a:lnTo>
                <a:lnTo>
                  <a:pt x="4463002" y="3246834"/>
                </a:lnTo>
                <a:lnTo>
                  <a:pt x="0" y="3246834"/>
                </a:lnTo>
                <a:lnTo>
                  <a:pt x="0" y="0"/>
                </a:lnTo>
                <a:close/>
              </a:path>
            </a:pathLst>
          </a:custGeom>
          <a: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Freeform 11">
            <a:extLst>
              <a:ext uri="{FF2B5EF4-FFF2-40B4-BE49-F238E27FC236}">
                <a16:creationId xmlns:a16="http://schemas.microsoft.com/office/drawing/2014/main" id="{766BB8C8-348F-2C08-404D-35558AC2781A}"/>
              </a:ext>
            </a:extLst>
          </p:cNvPr>
          <p:cNvSpPr/>
          <p:nvPr/>
        </p:nvSpPr>
        <p:spPr>
          <a:xfrm rot="807404">
            <a:off x="228505" y="5227756"/>
            <a:ext cx="895344" cy="1474369"/>
          </a:xfrm>
          <a:custGeom>
            <a:avLst/>
            <a:gdLst/>
            <a:ahLst/>
            <a:cxnLst/>
            <a:rect l="l" t="t" r="r" b="b"/>
            <a:pathLst>
              <a:path w="1340817" h="2207932">
                <a:moveTo>
                  <a:pt x="0" y="0"/>
                </a:moveTo>
                <a:lnTo>
                  <a:pt x="1340817" y="0"/>
                </a:lnTo>
                <a:lnTo>
                  <a:pt x="1340817" y="2207932"/>
                </a:lnTo>
                <a:lnTo>
                  <a:pt x="0" y="2207932"/>
                </a:lnTo>
                <a:lnTo>
                  <a:pt x="0" y="0"/>
                </a:lnTo>
                <a:close/>
              </a:path>
            </a:pathLst>
          </a:custGeom>
          <a: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703991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530B8F3-5BAE-033B-DE03-F6DA8B73E84F}"/>
              </a:ext>
            </a:extLst>
          </p:cNvPr>
          <p:cNvSpPr>
            <a:spLocks noGrp="1"/>
          </p:cNvSpPr>
          <p:nvPr>
            <p:ph type="ftr" sz="quarter" idx="3"/>
          </p:nvPr>
        </p:nvSpPr>
        <p:spPr>
          <a:xfrm>
            <a:off x="609600" y="6356350"/>
            <a:ext cx="10744199" cy="442131"/>
          </a:xfrm>
        </p:spPr>
        <p:txBody>
          <a:bodyPr/>
          <a:lstStyle/>
          <a:p>
            <a:pPr>
              <a:defRPr/>
            </a:pPr>
            <a:r>
              <a:rPr lang="en-US" dirty="0">
                <a:latin typeface="Arial" panose="020B0604020202020204" pitchFamily="34" charset="0"/>
              </a:rPr>
              <a:t>1</a:t>
            </a:r>
            <a:r>
              <a:rPr lang="en-US" sz="1200" b="0" i="0" dirty="0">
                <a:effectLst/>
                <a:latin typeface="Arial" panose="020B0604020202020204" pitchFamily="34" charset="0"/>
              </a:rPr>
              <a:t>. </a:t>
            </a:r>
            <a:r>
              <a:rPr lang="en-US" sz="1200" b="0" i="0" dirty="0" err="1">
                <a:effectLst/>
                <a:latin typeface="Arial" panose="020B0604020202020204" pitchFamily="34" charset="0"/>
              </a:rPr>
              <a:t>Dhanju</a:t>
            </a:r>
            <a:r>
              <a:rPr lang="en-US" sz="1200" b="0" i="0" dirty="0">
                <a:effectLst/>
                <a:latin typeface="Arial" panose="020B0604020202020204" pitchFamily="34" charset="0"/>
              </a:rPr>
              <a:t> S, et al. </a:t>
            </a:r>
            <a:r>
              <a:rPr lang="en-US" i="1" dirty="0">
                <a:latin typeface="Arial" panose="020B0604020202020204" pitchFamily="34" charset="0"/>
              </a:rPr>
              <a:t>J </a:t>
            </a:r>
            <a:r>
              <a:rPr lang="en-US" i="1" dirty="0" err="1">
                <a:latin typeface="Arial" panose="020B0604020202020204" pitchFamily="34" charset="0"/>
              </a:rPr>
              <a:t>Paediatr</a:t>
            </a:r>
            <a:r>
              <a:rPr lang="en-US" i="1" dirty="0">
                <a:latin typeface="Arial" panose="020B0604020202020204" pitchFamily="34" charset="0"/>
              </a:rPr>
              <a:t> </a:t>
            </a:r>
            <a:r>
              <a:rPr lang="en-US" sz="1200" b="0" i="1" dirty="0">
                <a:effectLst/>
                <a:latin typeface="Arial" panose="020B0604020202020204" pitchFamily="34" charset="0"/>
              </a:rPr>
              <a:t>Child Health</a:t>
            </a:r>
            <a:r>
              <a:rPr lang="en-US" dirty="0">
                <a:latin typeface="Arial" panose="020B0604020202020204" pitchFamily="34" charset="0"/>
              </a:rPr>
              <a:t>. 2018;</a:t>
            </a:r>
            <a:r>
              <a:rPr lang="en-US" sz="1200" b="0" i="1" dirty="0">
                <a:effectLst/>
                <a:latin typeface="Arial" panose="020B0604020202020204" pitchFamily="34" charset="0"/>
              </a:rPr>
              <a:t>23</a:t>
            </a:r>
            <a:r>
              <a:rPr lang="en-US" sz="1200" b="0" i="0" dirty="0">
                <a:effectLst/>
                <a:latin typeface="Arial" panose="020B0604020202020204" pitchFamily="34" charset="0"/>
              </a:rPr>
              <a:t>(6):e95-e101.</a:t>
            </a:r>
            <a:endParaRPr lang="en-US" sz="1200" dirty="0"/>
          </a:p>
        </p:txBody>
      </p:sp>
      <p:sp>
        <p:nvSpPr>
          <p:cNvPr id="4" name="Title 3">
            <a:extLst>
              <a:ext uri="{FF2B5EF4-FFF2-40B4-BE49-F238E27FC236}">
                <a16:creationId xmlns:a16="http://schemas.microsoft.com/office/drawing/2014/main" id="{7EC750AD-24D2-4770-9E79-122EA6DC23E1}"/>
              </a:ext>
            </a:extLst>
          </p:cNvPr>
          <p:cNvSpPr>
            <a:spLocks noGrp="1"/>
          </p:cNvSpPr>
          <p:nvPr>
            <p:ph type="title"/>
          </p:nvPr>
        </p:nvSpPr>
        <p:spPr>
          <a:xfrm>
            <a:off x="609600" y="199505"/>
            <a:ext cx="10744200" cy="1185577"/>
          </a:xfrm>
        </p:spPr>
        <p:txBody>
          <a:bodyPr/>
          <a:lstStyle/>
          <a:p>
            <a:pPr lvl="0"/>
            <a:r>
              <a:rPr lang="en-US" noProof="0" dirty="0"/>
              <a:t>Features in Children</a:t>
            </a:r>
          </a:p>
        </p:txBody>
      </p:sp>
      <p:sp>
        <p:nvSpPr>
          <p:cNvPr id="5" name="Content Placeholder 4">
            <a:extLst>
              <a:ext uri="{FF2B5EF4-FFF2-40B4-BE49-F238E27FC236}">
                <a16:creationId xmlns:a16="http://schemas.microsoft.com/office/drawing/2014/main" id="{FE83F1C3-E75F-4873-B05E-53FBF212A2E9}"/>
              </a:ext>
            </a:extLst>
          </p:cNvPr>
          <p:cNvSpPr>
            <a:spLocks noGrp="1"/>
          </p:cNvSpPr>
          <p:nvPr>
            <p:ph idx="1"/>
          </p:nvPr>
        </p:nvSpPr>
        <p:spPr>
          <a:xfrm>
            <a:off x="609600" y="1477906"/>
            <a:ext cx="10744200" cy="4722477"/>
          </a:xfrm>
        </p:spPr>
        <p:txBody>
          <a:bodyPr>
            <a:normAutofit/>
          </a:bodyPr>
          <a:lstStyle/>
          <a:p>
            <a:pPr lvl="0">
              <a:spcAft>
                <a:spcPts val="1000"/>
              </a:spcAft>
            </a:pPr>
            <a:r>
              <a:rPr lang="en-US" noProof="0" dirty="0"/>
              <a:t> At disease onset, a wide range of motor disturbances, negative (hypotonia) or active (</a:t>
            </a:r>
            <a:r>
              <a:rPr lang="en-US" noProof="0" dirty="0" err="1"/>
              <a:t>eg</a:t>
            </a:r>
            <a:r>
              <a:rPr lang="en-US" noProof="0" dirty="0"/>
              <a:t>, perioral movements, dyskinetic-dystonic, or </a:t>
            </a:r>
            <a:br>
              <a:rPr lang="en-US" noProof="0" dirty="0"/>
            </a:br>
            <a:r>
              <a:rPr lang="en-US" noProof="0" dirty="0"/>
              <a:t>stereotypic movements)</a:t>
            </a:r>
          </a:p>
          <a:p>
            <a:pPr lvl="0">
              <a:spcAft>
                <a:spcPts val="1000"/>
              </a:spcAft>
            </a:pPr>
            <a:r>
              <a:rPr lang="en-US" noProof="0" dirty="0"/>
              <a:t> Motor disturbances may resolve later in the course of the disorder</a:t>
            </a:r>
          </a:p>
          <a:p>
            <a:pPr lvl="0">
              <a:spcAft>
                <a:spcPts val="1000"/>
              </a:spcAft>
            </a:pPr>
            <a:r>
              <a:rPr lang="en-US" noProof="0" dirty="0"/>
              <a:t> Cataplectic facies is an unusual facial feature</a:t>
            </a:r>
            <a:r>
              <a:rPr lang="en-US" baseline="30000" dirty="0"/>
              <a:t>[1]</a:t>
            </a:r>
            <a:endParaRPr lang="en-US" baseline="30000" noProof="0" dirty="0"/>
          </a:p>
          <a:p>
            <a:pPr lvl="0">
              <a:spcAft>
                <a:spcPts val="1000"/>
              </a:spcAft>
            </a:pPr>
            <a:r>
              <a:rPr lang="en-US" noProof="0" dirty="0"/>
              <a:t> Restlessness and motor overactivity may predominate</a:t>
            </a:r>
          </a:p>
          <a:p>
            <a:pPr lvl="0">
              <a:spcAft>
                <a:spcPts val="1000"/>
              </a:spcAft>
            </a:pPr>
            <a:r>
              <a:rPr lang="en-US" noProof="0" dirty="0"/>
              <a:t> Academic deterioration, inattentiveness, and emotional lability are common</a:t>
            </a:r>
          </a:p>
        </p:txBody>
      </p:sp>
    </p:spTree>
    <p:extLst>
      <p:ext uri="{BB962C8B-B14F-4D97-AF65-F5344CB8AC3E}">
        <p14:creationId xmlns:p14="http://schemas.microsoft.com/office/powerpoint/2010/main" val="15169394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530B8F3-5BAE-033B-DE03-F6DA8B73E84F}"/>
              </a:ext>
            </a:extLst>
          </p:cNvPr>
          <p:cNvSpPr>
            <a:spLocks noGrp="1"/>
          </p:cNvSpPr>
          <p:nvPr>
            <p:ph type="ftr" sz="quarter" idx="3"/>
          </p:nvPr>
        </p:nvSpPr>
        <p:spPr>
          <a:xfrm>
            <a:off x="609600" y="6356350"/>
            <a:ext cx="10744199" cy="442131"/>
          </a:xfrm>
        </p:spPr>
        <p:txBody>
          <a:bodyPr/>
          <a:lstStyle/>
          <a:p>
            <a:r>
              <a:rPr lang="en-US" dirty="0"/>
              <a:t>CSF, cerebrospinal fluid; HLA, human leukocyte antigen; MSLT, multiple sleep latency test; PSG, polysomnography.</a:t>
            </a:r>
          </a:p>
        </p:txBody>
      </p:sp>
      <p:sp>
        <p:nvSpPr>
          <p:cNvPr id="4" name="Title 3">
            <a:extLst>
              <a:ext uri="{FF2B5EF4-FFF2-40B4-BE49-F238E27FC236}">
                <a16:creationId xmlns:a16="http://schemas.microsoft.com/office/drawing/2014/main" id="{7EC750AD-24D2-4770-9E79-122EA6DC23E1}"/>
              </a:ext>
            </a:extLst>
          </p:cNvPr>
          <p:cNvSpPr>
            <a:spLocks noGrp="1"/>
          </p:cNvSpPr>
          <p:nvPr>
            <p:ph type="title"/>
          </p:nvPr>
        </p:nvSpPr>
        <p:spPr>
          <a:xfrm>
            <a:off x="609600" y="199505"/>
            <a:ext cx="10744200" cy="1185577"/>
          </a:xfrm>
        </p:spPr>
        <p:txBody>
          <a:bodyPr/>
          <a:lstStyle/>
          <a:p>
            <a:pPr lvl="0"/>
            <a:r>
              <a:rPr lang="en-US" noProof="0" dirty="0"/>
              <a:t>Narcolepsy Testing</a:t>
            </a:r>
          </a:p>
        </p:txBody>
      </p:sp>
      <p:sp>
        <p:nvSpPr>
          <p:cNvPr id="5" name="Content Placeholder 4">
            <a:extLst>
              <a:ext uri="{FF2B5EF4-FFF2-40B4-BE49-F238E27FC236}">
                <a16:creationId xmlns:a16="http://schemas.microsoft.com/office/drawing/2014/main" id="{FE83F1C3-E75F-4873-B05E-53FBF212A2E9}"/>
              </a:ext>
            </a:extLst>
          </p:cNvPr>
          <p:cNvSpPr>
            <a:spLocks noGrp="1"/>
          </p:cNvSpPr>
          <p:nvPr>
            <p:ph idx="1"/>
          </p:nvPr>
        </p:nvSpPr>
        <p:spPr>
          <a:xfrm>
            <a:off x="609600" y="1477906"/>
            <a:ext cx="10744200" cy="4722477"/>
          </a:xfrm>
        </p:spPr>
        <p:txBody>
          <a:bodyPr/>
          <a:lstStyle/>
          <a:p>
            <a:pPr marL="457200" lvl="0" indent="-457200">
              <a:buFont typeface="+mj-lt"/>
              <a:buAutoNum type="arabicPeriod"/>
            </a:pPr>
            <a:r>
              <a:rPr lang="en-US" noProof="0" dirty="0"/>
              <a:t> Clinical Evaluation</a:t>
            </a:r>
          </a:p>
          <a:p>
            <a:pPr marL="457200" lvl="0" indent="-457200">
              <a:buFont typeface="+mj-lt"/>
              <a:buAutoNum type="arabicPeriod"/>
            </a:pPr>
            <a:endParaRPr lang="en-US" noProof="0" dirty="0"/>
          </a:p>
          <a:p>
            <a:pPr marL="457200" lvl="0" indent="-457200">
              <a:buFont typeface="+mj-lt"/>
              <a:buAutoNum type="arabicPeriod"/>
            </a:pPr>
            <a:r>
              <a:rPr lang="en-US" noProof="0" dirty="0"/>
              <a:t> Epworth Sleepiness Scale</a:t>
            </a:r>
          </a:p>
          <a:p>
            <a:pPr marL="457200" lvl="0" indent="-457200">
              <a:buFont typeface="+mj-lt"/>
              <a:buAutoNum type="arabicPeriod"/>
            </a:pPr>
            <a:endParaRPr lang="en-US" noProof="0" dirty="0"/>
          </a:p>
          <a:p>
            <a:pPr marL="457200" lvl="0" indent="-457200">
              <a:buFont typeface="+mj-lt"/>
              <a:buAutoNum type="arabicPeriod"/>
            </a:pPr>
            <a:r>
              <a:rPr lang="en-US" noProof="0" dirty="0"/>
              <a:t> Polysomnography (PSG)</a:t>
            </a:r>
          </a:p>
          <a:p>
            <a:pPr marL="457200" lvl="0" indent="-457200">
              <a:buFont typeface="+mj-lt"/>
              <a:buAutoNum type="arabicPeriod"/>
            </a:pPr>
            <a:endParaRPr lang="en-US" noProof="0" dirty="0"/>
          </a:p>
          <a:p>
            <a:pPr marL="457200" lvl="0" indent="-457200">
              <a:buFont typeface="+mj-lt"/>
              <a:buAutoNum type="arabicPeriod"/>
            </a:pPr>
            <a:r>
              <a:rPr lang="en-US" noProof="0" dirty="0"/>
              <a:t> Multiple Sleep Latency Test (MSLT) - </a:t>
            </a:r>
            <a:r>
              <a:rPr lang="en-US" noProof="0" dirty="0">
                <a:hlinkClick r:id="rId2"/>
              </a:rPr>
              <a:t>JCSM 2021 guidelines</a:t>
            </a:r>
            <a:endParaRPr lang="en-US" noProof="0" dirty="0"/>
          </a:p>
          <a:p>
            <a:pPr marL="457200" lvl="0" indent="-457200">
              <a:buFont typeface="+mj-lt"/>
              <a:buAutoNum type="arabicPeriod"/>
            </a:pPr>
            <a:endParaRPr lang="en-US" noProof="0" dirty="0"/>
          </a:p>
          <a:p>
            <a:pPr marL="457200" lvl="0" indent="-457200">
              <a:buFont typeface="+mj-lt"/>
              <a:buAutoNum type="arabicPeriod"/>
            </a:pPr>
            <a:r>
              <a:rPr lang="en-US" noProof="0" dirty="0"/>
              <a:t> Invasive – HLA / CSF - </a:t>
            </a:r>
            <a:r>
              <a:rPr lang="en-US" noProof="0" dirty="0" err="1">
                <a:hlinkClick r:id="rId3"/>
              </a:rPr>
              <a:t>Labcorp</a:t>
            </a:r>
            <a:endParaRPr lang="en-US" noProof="0" dirty="0"/>
          </a:p>
        </p:txBody>
      </p:sp>
      <p:sp>
        <p:nvSpPr>
          <p:cNvPr id="14" name="Freeform 23">
            <a:extLst>
              <a:ext uri="{FF2B5EF4-FFF2-40B4-BE49-F238E27FC236}">
                <a16:creationId xmlns:a16="http://schemas.microsoft.com/office/drawing/2014/main" id="{60D19FEA-9860-3E4A-7B72-8AD829AAFF16}"/>
              </a:ext>
            </a:extLst>
          </p:cNvPr>
          <p:cNvSpPr/>
          <p:nvPr/>
        </p:nvSpPr>
        <p:spPr>
          <a:xfrm flipH="1">
            <a:off x="7510224" y="1938163"/>
            <a:ext cx="1468156" cy="1468156"/>
          </a:xfrm>
          <a:custGeom>
            <a:avLst/>
            <a:gdLst/>
            <a:ahLst/>
            <a:cxnLst/>
            <a:rect l="l" t="t" r="r" b="b"/>
            <a:pathLst>
              <a:path w="1468156" h="1468156">
                <a:moveTo>
                  <a:pt x="1468156" y="0"/>
                </a:moveTo>
                <a:lnTo>
                  <a:pt x="0" y="0"/>
                </a:lnTo>
                <a:lnTo>
                  <a:pt x="0" y="1468156"/>
                </a:lnTo>
                <a:lnTo>
                  <a:pt x="1468156" y="1468156"/>
                </a:lnTo>
                <a:lnTo>
                  <a:pt x="1468156"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Freeform 24">
            <a:extLst>
              <a:ext uri="{FF2B5EF4-FFF2-40B4-BE49-F238E27FC236}">
                <a16:creationId xmlns:a16="http://schemas.microsoft.com/office/drawing/2014/main" id="{EC1189DD-0DAD-17E6-EBE5-4EEC904183CB}"/>
              </a:ext>
            </a:extLst>
          </p:cNvPr>
          <p:cNvSpPr/>
          <p:nvPr/>
        </p:nvSpPr>
        <p:spPr>
          <a:xfrm>
            <a:off x="5299643" y="519546"/>
            <a:ext cx="1592714" cy="1916833"/>
          </a:xfrm>
          <a:custGeom>
            <a:avLst/>
            <a:gdLst/>
            <a:ahLst/>
            <a:cxnLst/>
            <a:rect l="l" t="t" r="r" b="b"/>
            <a:pathLst>
              <a:path w="1592714" h="1916833">
                <a:moveTo>
                  <a:pt x="0" y="0"/>
                </a:moveTo>
                <a:lnTo>
                  <a:pt x="1592714" y="0"/>
                </a:lnTo>
                <a:lnTo>
                  <a:pt x="1592714" y="1916833"/>
                </a:lnTo>
                <a:lnTo>
                  <a:pt x="0" y="191683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Freeform 26">
            <a:extLst>
              <a:ext uri="{FF2B5EF4-FFF2-40B4-BE49-F238E27FC236}">
                <a16:creationId xmlns:a16="http://schemas.microsoft.com/office/drawing/2014/main" id="{80C41209-D744-4735-BE50-3BDF4D2FF5BC}"/>
              </a:ext>
            </a:extLst>
          </p:cNvPr>
          <p:cNvSpPr/>
          <p:nvPr/>
        </p:nvSpPr>
        <p:spPr>
          <a:xfrm rot="4828715">
            <a:off x="9872687" y="4806507"/>
            <a:ext cx="863250" cy="1038922"/>
          </a:xfrm>
          <a:custGeom>
            <a:avLst/>
            <a:gdLst/>
            <a:ahLst/>
            <a:cxnLst/>
            <a:rect l="l" t="t" r="r" b="b"/>
            <a:pathLst>
              <a:path w="1592714" h="1916833">
                <a:moveTo>
                  <a:pt x="0" y="0"/>
                </a:moveTo>
                <a:lnTo>
                  <a:pt x="1592714" y="0"/>
                </a:lnTo>
                <a:lnTo>
                  <a:pt x="1592714" y="1916833"/>
                </a:lnTo>
                <a:lnTo>
                  <a:pt x="0" y="191683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Freeform 25">
            <a:extLst>
              <a:ext uri="{FF2B5EF4-FFF2-40B4-BE49-F238E27FC236}">
                <a16:creationId xmlns:a16="http://schemas.microsoft.com/office/drawing/2014/main" id="{3B804C71-3807-33C7-DF6B-5FFE9AEF951A}"/>
              </a:ext>
            </a:extLst>
          </p:cNvPr>
          <p:cNvSpPr/>
          <p:nvPr/>
        </p:nvSpPr>
        <p:spPr>
          <a:xfrm rot="1982675">
            <a:off x="11217398" y="2808694"/>
            <a:ext cx="433435" cy="521639"/>
          </a:xfrm>
          <a:custGeom>
            <a:avLst/>
            <a:gdLst/>
            <a:ahLst/>
            <a:cxnLst/>
            <a:rect l="l" t="t" r="r" b="b"/>
            <a:pathLst>
              <a:path w="562760" h="677282">
                <a:moveTo>
                  <a:pt x="0" y="0"/>
                </a:moveTo>
                <a:lnTo>
                  <a:pt x="562760" y="0"/>
                </a:lnTo>
                <a:lnTo>
                  <a:pt x="562760" y="677282"/>
                </a:lnTo>
                <a:lnTo>
                  <a:pt x="0" y="677282"/>
                </a:lnTo>
                <a:lnTo>
                  <a:pt x="0" y="0"/>
                </a:lnTo>
                <a:close/>
              </a:path>
            </a:pathLst>
          </a:custGeom>
          <a: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Freeform 27">
            <a:extLst>
              <a:ext uri="{FF2B5EF4-FFF2-40B4-BE49-F238E27FC236}">
                <a16:creationId xmlns:a16="http://schemas.microsoft.com/office/drawing/2014/main" id="{12B31F41-D557-056B-6D80-0133E781DE3F}"/>
              </a:ext>
            </a:extLst>
          </p:cNvPr>
          <p:cNvSpPr/>
          <p:nvPr/>
        </p:nvSpPr>
        <p:spPr>
          <a:xfrm rot="1185746">
            <a:off x="10359811" y="2274039"/>
            <a:ext cx="812337" cy="1691042"/>
          </a:xfrm>
          <a:custGeom>
            <a:avLst/>
            <a:gdLst/>
            <a:ahLst/>
            <a:cxnLst/>
            <a:rect l="l" t="t" r="r" b="b"/>
            <a:pathLst>
              <a:path w="1054716" h="2195603">
                <a:moveTo>
                  <a:pt x="0" y="0"/>
                </a:moveTo>
                <a:lnTo>
                  <a:pt x="1054716" y="0"/>
                </a:lnTo>
                <a:lnTo>
                  <a:pt x="1054716" y="2195602"/>
                </a:lnTo>
                <a:lnTo>
                  <a:pt x="0" y="2195602"/>
                </a:lnTo>
                <a:lnTo>
                  <a:pt x="0" y="0"/>
                </a:lnTo>
                <a:close/>
              </a:path>
            </a:pathLst>
          </a:custGeom>
          <a: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9" name="Freeform 25">
            <a:extLst>
              <a:ext uri="{FF2B5EF4-FFF2-40B4-BE49-F238E27FC236}">
                <a16:creationId xmlns:a16="http://schemas.microsoft.com/office/drawing/2014/main" id="{5FE3E6EB-672D-33B5-1543-23B4C79BF7DD}"/>
              </a:ext>
            </a:extLst>
          </p:cNvPr>
          <p:cNvSpPr/>
          <p:nvPr/>
        </p:nvSpPr>
        <p:spPr>
          <a:xfrm rot="19332981">
            <a:off x="9947765" y="187491"/>
            <a:ext cx="1332279" cy="1603398"/>
          </a:xfrm>
          <a:custGeom>
            <a:avLst/>
            <a:gdLst/>
            <a:ahLst/>
            <a:cxnLst/>
            <a:rect l="l" t="t" r="r" b="b"/>
            <a:pathLst>
              <a:path w="562760" h="677282">
                <a:moveTo>
                  <a:pt x="0" y="0"/>
                </a:moveTo>
                <a:lnTo>
                  <a:pt x="562760" y="0"/>
                </a:lnTo>
                <a:lnTo>
                  <a:pt x="562760" y="677282"/>
                </a:lnTo>
                <a:lnTo>
                  <a:pt x="0" y="67728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243086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C52CB23-A893-F3BC-7EE2-D977C82AA838}"/>
              </a:ext>
            </a:extLst>
          </p:cNvPr>
          <p:cNvSpPr/>
          <p:nvPr/>
        </p:nvSpPr>
        <p:spPr>
          <a:xfrm>
            <a:off x="-1" y="0"/>
            <a:ext cx="12192000" cy="6858000"/>
          </a:xfrm>
          <a:prstGeom prst="rect">
            <a:avLst/>
          </a:prstGeom>
          <a:solidFill>
            <a:srgbClr val="009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7" name="Graphic 16" descr="User with solid fill">
            <a:extLst>
              <a:ext uri="{FF2B5EF4-FFF2-40B4-BE49-F238E27FC236}">
                <a16:creationId xmlns:a16="http://schemas.microsoft.com/office/drawing/2014/main" id="{74847793-B893-A93A-FFCC-6C95F2C9FE22}"/>
              </a:ext>
            </a:extLst>
          </p:cNvPr>
          <p:cNvPicPr>
            <a:picLocks noChangeAspect="1"/>
          </p:cNvPicPr>
          <p:nvPr/>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28418" t="35016" r="44861" b="50079"/>
          <a:stretch/>
        </p:blipFill>
        <p:spPr>
          <a:xfrm>
            <a:off x="6250613" y="0"/>
            <a:ext cx="5941387" cy="3314044"/>
          </a:xfrm>
          <a:prstGeom prst="rect">
            <a:avLst/>
          </a:prstGeom>
        </p:spPr>
      </p:pic>
      <p:sp>
        <p:nvSpPr>
          <p:cNvPr id="7" name="TextBox 6">
            <a:extLst>
              <a:ext uri="{FF2B5EF4-FFF2-40B4-BE49-F238E27FC236}">
                <a16:creationId xmlns:a16="http://schemas.microsoft.com/office/drawing/2014/main" id="{FD65D34E-012D-57F2-01D9-E33429ED2AC6}"/>
              </a:ext>
            </a:extLst>
          </p:cNvPr>
          <p:cNvSpPr txBox="1"/>
          <p:nvPr/>
        </p:nvSpPr>
        <p:spPr>
          <a:xfrm>
            <a:off x="870978" y="550718"/>
            <a:ext cx="7793520"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Looking for more resources </a:t>
            </a:r>
            <a:b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on this topic?</a:t>
            </a:r>
          </a:p>
        </p:txBody>
      </p:sp>
      <p:pic>
        <p:nvPicPr>
          <p:cNvPr id="18" name="Graphic 17" descr="User with solid fill">
            <a:extLst>
              <a:ext uri="{FF2B5EF4-FFF2-40B4-BE49-F238E27FC236}">
                <a16:creationId xmlns:a16="http://schemas.microsoft.com/office/drawing/2014/main" id="{5C24E54E-14AB-F843-0853-616E04BAE910}"/>
              </a:ext>
            </a:extLst>
          </p:cNvPr>
          <p:cNvPicPr>
            <a:picLocks noChangeAspect="1"/>
          </p:cNvPicPr>
          <p:nvPr/>
        </p:nvPicPr>
        <p:blipFill rotWithShape="1">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l="28418" t="41261" r="53427" b="50079"/>
          <a:stretch/>
        </p:blipFill>
        <p:spPr>
          <a:xfrm flipH="1" flipV="1">
            <a:off x="-1" y="3543956"/>
            <a:ext cx="6948177" cy="3314044"/>
          </a:xfrm>
          <a:prstGeom prst="rect">
            <a:avLst/>
          </a:prstGeom>
        </p:spPr>
      </p:pic>
      <p:sp>
        <p:nvSpPr>
          <p:cNvPr id="2" name="TextBox 1">
            <a:hlinkClick r:id="rId7" tooltip="MedEd On The Go"/>
            <a:extLst>
              <a:ext uri="{FF2B5EF4-FFF2-40B4-BE49-F238E27FC236}">
                <a16:creationId xmlns:a16="http://schemas.microsoft.com/office/drawing/2014/main" id="{624C7CEC-6FAA-E8C2-47BA-84734D0A035F}"/>
              </a:ext>
            </a:extLst>
          </p:cNvPr>
          <p:cNvSpPr txBox="1"/>
          <p:nvPr/>
        </p:nvSpPr>
        <p:spPr>
          <a:xfrm>
            <a:off x="870978" y="5018509"/>
            <a:ext cx="6077198" cy="1152465"/>
          </a:xfrm>
          <a:prstGeom prst="roundRect">
            <a:avLst>
              <a:gd name="adj" fmla="val 48137"/>
            </a:avLst>
          </a:prstGeom>
          <a:solidFill>
            <a:schemeClr val="bg1"/>
          </a:solidFill>
          <a:ln>
            <a:noFill/>
          </a:ln>
          <a:effectLst/>
        </p:spPr>
        <p:txBody>
          <a:bodyPr wrap="square" tIns="182880" bIns="9144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hlinkClick r:id="rId8" tooltip="Visit us now!"/>
              </a:rPr>
              <a:t>www.MedEdOTG.com</a:t>
            </a:r>
            <a:endPar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endParaRPr>
          </a:p>
        </p:txBody>
      </p:sp>
      <p:sp>
        <p:nvSpPr>
          <p:cNvPr id="3" name="TextBox 2">
            <a:extLst>
              <a:ext uri="{FF2B5EF4-FFF2-40B4-BE49-F238E27FC236}">
                <a16:creationId xmlns:a16="http://schemas.microsoft.com/office/drawing/2014/main" id="{C54A7D02-C060-E473-59D6-ABDD4DCC19A6}"/>
              </a:ext>
            </a:extLst>
          </p:cNvPr>
          <p:cNvSpPr txBox="1"/>
          <p:nvPr/>
        </p:nvSpPr>
        <p:spPr>
          <a:xfrm>
            <a:off x="870979" y="2424875"/>
            <a:ext cx="4310622" cy="203132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CME/CE in minutes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Congress highlights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Late-breaking data</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Quizzes</a:t>
            </a:r>
          </a:p>
        </p:txBody>
      </p:sp>
      <p:sp>
        <p:nvSpPr>
          <p:cNvPr id="8" name="TextBox 7">
            <a:extLst>
              <a:ext uri="{FF2B5EF4-FFF2-40B4-BE49-F238E27FC236}">
                <a16:creationId xmlns:a16="http://schemas.microsoft.com/office/drawing/2014/main" id="{531AC232-9957-4A51-B937-C4AB6A46FA92}"/>
              </a:ext>
            </a:extLst>
          </p:cNvPr>
          <p:cNvSpPr txBox="1"/>
          <p:nvPr/>
        </p:nvSpPr>
        <p:spPr>
          <a:xfrm>
            <a:off x="5058796" y="2424875"/>
            <a:ext cx="5225023" cy="150810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Webinars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In-person events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Slides &amp; resources</a:t>
            </a:r>
          </a:p>
        </p:txBody>
      </p:sp>
      <p:pic>
        <p:nvPicPr>
          <p:cNvPr id="10" name="Graphic 9">
            <a:extLst>
              <a:ext uri="{FF2B5EF4-FFF2-40B4-BE49-F238E27FC236}">
                <a16:creationId xmlns:a16="http://schemas.microsoft.com/office/drawing/2014/main" id="{93E4D248-876E-0145-581A-20C841F43DE5}"/>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9036699" y="446062"/>
            <a:ext cx="2494241" cy="1255751"/>
          </a:xfrm>
          <a:prstGeom prst="rect">
            <a:avLst/>
          </a:prstGeom>
        </p:spPr>
      </p:pic>
    </p:spTree>
    <p:extLst>
      <p:ext uri="{BB962C8B-B14F-4D97-AF65-F5344CB8AC3E}">
        <p14:creationId xmlns:p14="http://schemas.microsoft.com/office/powerpoint/2010/main" val="2405816164"/>
      </p:ext>
    </p:extLst>
  </p:cSld>
  <p:clrMapOvr>
    <a:masterClrMapping/>
  </p:clrMapOvr>
</p:sld>
</file>

<file path=ppt/theme/theme1.xml><?xml version="1.0" encoding="utf-8"?>
<a:theme xmlns:a="http://schemas.openxmlformats.org/drawingml/2006/main" name="Neurology2023">
  <a:themeElements>
    <a:clrScheme name="NeuroPsych23">
      <a:dk1>
        <a:srgbClr val="3F3F3F"/>
      </a:dk1>
      <a:lt1>
        <a:srgbClr val="FFFFFF"/>
      </a:lt1>
      <a:dk2>
        <a:srgbClr val="5E5E5E"/>
      </a:dk2>
      <a:lt2>
        <a:srgbClr val="FFFFFF"/>
      </a:lt2>
      <a:accent1>
        <a:srgbClr val="2B407E"/>
      </a:accent1>
      <a:accent2>
        <a:srgbClr val="A84657"/>
      </a:accent2>
      <a:accent3>
        <a:srgbClr val="98E9ED"/>
      </a:accent3>
      <a:accent4>
        <a:srgbClr val="8589A7"/>
      </a:accent4>
      <a:accent5>
        <a:srgbClr val="642C50"/>
      </a:accent5>
      <a:accent6>
        <a:srgbClr val="1D224C"/>
      </a:accent6>
      <a:hlink>
        <a:srgbClr val="3500FF"/>
      </a:hlink>
      <a:folHlink>
        <a:srgbClr val="9C266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urology2023" id="{6B2DFC96-7B20-6A45-8521-B7802BE8BE55}" vid="{48BB2579-8D5B-E643-8D3E-498541DF600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CC680350CE9C149837DD9E5879C280B" ma:contentTypeVersion="16" ma:contentTypeDescription="Create a new document." ma:contentTypeScope="" ma:versionID="2f7f56acf659d5204f1690785e10765c">
  <xsd:schema xmlns:xsd="http://www.w3.org/2001/XMLSchema" xmlns:xs="http://www.w3.org/2001/XMLSchema" xmlns:p="http://schemas.microsoft.com/office/2006/metadata/properties" xmlns:ns2="a9d8bbac-cce3-475c-b9fe-65ecbcec7edd" xmlns:ns3="f55e9ad1-4522-4e5b-8d2e-6f450f6d945f" targetNamespace="http://schemas.microsoft.com/office/2006/metadata/properties" ma:root="true" ma:fieldsID="70dd0311e77527e67f53108eaeeced06" ns2:_="" ns3:_="">
    <xsd:import namespace="a9d8bbac-cce3-475c-b9fe-65ecbcec7edd"/>
    <xsd:import namespace="f55e9ad1-4522-4e5b-8d2e-6f450f6d945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GenerationTime" minOccurs="0"/>
                <xsd:element ref="ns2:MediaServiceEventHashCode" minOccurs="0"/>
                <xsd:element ref="ns2:lcf76f155ced4ddcb4097134ff3c332f" minOccurs="0"/>
                <xsd:element ref="ns3:TaxCatchAll" minOccurs="0"/>
                <xsd:element ref="ns2:MediaServiceOCR"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d8bbac-cce3-475c-b9fe-65ecbcec7ed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8c65fd77-5e27-4e0a-8152-efffb3417915"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55e9ad1-4522-4e5b-8d2e-6f450f6d945f"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18eb5337-1fcb-4779-9b12-3ebf5b838b56}" ma:internalName="TaxCatchAll" ma:showField="CatchAllData" ma:web="f55e9ad1-4522-4e5b-8d2e-6f450f6d945f">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f55e9ad1-4522-4e5b-8d2e-6f450f6d945f" xsi:nil="true"/>
    <lcf76f155ced4ddcb4097134ff3c332f xmlns="a9d8bbac-cce3-475c-b9fe-65ecbcec7edd">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3F99AC1-E967-4BA3-90C1-B461D92C3097}"/>
</file>

<file path=customXml/itemProps2.xml><?xml version="1.0" encoding="utf-8"?>
<ds:datastoreItem xmlns:ds="http://schemas.openxmlformats.org/officeDocument/2006/customXml" ds:itemID="{832C884E-0F2F-40BC-ACF2-49FD7E192B47}">
  <ds:schemaRefs>
    <ds:schemaRef ds:uri="http://www.w3.org/XML/1998/namespace"/>
    <ds:schemaRef ds:uri="http://purl.org/dc/terms/"/>
    <ds:schemaRef ds:uri="http://schemas.microsoft.com/office/infopath/2007/PartnerControls"/>
    <ds:schemaRef ds:uri="http://schemas.microsoft.com/office/2006/documentManagement/types"/>
    <ds:schemaRef ds:uri="http://purl.org/dc/dcmitype/"/>
    <ds:schemaRef ds:uri="http://schemas.microsoft.com/office/2006/metadata/properties"/>
    <ds:schemaRef ds:uri="f55e9ad1-4522-4e5b-8d2e-6f450f6d945f"/>
    <ds:schemaRef ds:uri="http://schemas.openxmlformats.org/package/2006/metadata/core-properties"/>
    <ds:schemaRef ds:uri="a9d8bbac-cce3-475c-b9fe-65ecbcec7edd"/>
    <ds:schemaRef ds:uri="http://purl.org/dc/elements/1.1/"/>
  </ds:schemaRefs>
</ds:datastoreItem>
</file>

<file path=customXml/itemProps3.xml><?xml version="1.0" encoding="utf-8"?>
<ds:datastoreItem xmlns:ds="http://schemas.openxmlformats.org/officeDocument/2006/customXml" ds:itemID="{D466B7AB-DAFB-4804-B9FC-353E63AD008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Neurology2023</Template>
  <TotalTime>803</TotalTime>
  <Words>663</Words>
  <Application>Microsoft Macintosh PowerPoint</Application>
  <PresentationFormat>Widescreen</PresentationFormat>
  <Paragraphs>74</Paragraphs>
  <Slides>9</Slides>
  <Notes>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9</vt:i4>
      </vt:variant>
    </vt:vector>
  </HeadingPairs>
  <TitlesOfParts>
    <vt:vector size="16" baseType="lpstr">
      <vt:lpstr>Arial</vt:lpstr>
      <vt:lpstr>Calibri</vt:lpstr>
      <vt:lpstr>Calibri Light</vt:lpstr>
      <vt:lpstr>Century Gothic</vt:lpstr>
      <vt:lpstr>Trebuchet MS</vt:lpstr>
      <vt:lpstr>Neurology2023</vt:lpstr>
      <vt:lpstr>Office Theme</vt:lpstr>
      <vt:lpstr>Challenges in Recognizing and Diagnosing Narcolepsy</vt:lpstr>
      <vt:lpstr>PowerPoint Presentation</vt:lpstr>
      <vt:lpstr>Disclaimer</vt:lpstr>
      <vt:lpstr>Narcolepsy with Cataplexy</vt:lpstr>
      <vt:lpstr>Narcolepsy is characterized by </vt:lpstr>
      <vt:lpstr>PowerPoint Presentation</vt:lpstr>
      <vt:lpstr>Features in Children</vt:lpstr>
      <vt:lpstr>Narcolepsy Testing</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Challenges in Recognizing and Diagnosing Narcolepsy</dc:title>
  <dc:subject/>
  <dc:creator>MedEd On The Go</dc:creator>
  <cp:keywords/>
  <dc:description/>
  <cp:lastModifiedBy>Harley Kidner</cp:lastModifiedBy>
  <cp:revision>8</cp:revision>
  <cp:lastPrinted>2023-02-11T00:53:38Z</cp:lastPrinted>
  <dcterms:created xsi:type="dcterms:W3CDTF">2023-02-11T00:50:27Z</dcterms:created>
  <dcterms:modified xsi:type="dcterms:W3CDTF">2024-01-11T21:53:48Z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0x0101007CC680350CE9C149837DD9E5879C280B</vt:lpwstr>
  </property>
</Properties>
</file>