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 id="2147483684" r:id="rId5"/>
  </p:sldMasterIdLst>
  <p:notesMasterIdLst>
    <p:notesMasterId r:id="rId18"/>
  </p:notesMasterIdLst>
  <p:sldIdLst>
    <p:sldId id="256" r:id="rId6"/>
    <p:sldId id="274" r:id="rId7"/>
    <p:sldId id="297" r:id="rId8"/>
    <p:sldId id="265" r:id="rId9"/>
    <p:sldId id="266" r:id="rId10"/>
    <p:sldId id="267" r:id="rId11"/>
    <p:sldId id="268" r:id="rId12"/>
    <p:sldId id="269" r:id="rId13"/>
    <p:sldId id="273" r:id="rId14"/>
    <p:sldId id="270" r:id="rId15"/>
    <p:sldId id="271" r:id="rId16"/>
    <p:sldId id="26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D661BD-7701-604E-8767-711385A3B0B3}" v="6" dt="2024-01-11T21:46:25.2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6327"/>
  </p:normalViewPr>
  <p:slideViewPr>
    <p:cSldViewPr snapToGrid="0">
      <p:cViewPr varScale="1">
        <p:scale>
          <a:sx n="102" d="100"/>
          <a:sy n="102" d="100"/>
        </p:scale>
        <p:origin x="192" y="5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8D52C6-57EE-5C41-824C-E39A85C9D2CB}" type="datetimeFigureOut">
              <a:t>1/11/24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FC3FD7-4BE9-D941-8B18-80E88AA76175}" type="slidenum">
              <a:t>‹#›</a:t>
            </a:fld>
            <a:endParaRPr lang="en-US"/>
          </a:p>
        </p:txBody>
      </p:sp>
    </p:spTree>
    <p:extLst>
      <p:ext uri="{BB962C8B-B14F-4D97-AF65-F5344CB8AC3E}">
        <p14:creationId xmlns:p14="http://schemas.microsoft.com/office/powerpoint/2010/main" val="2801423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686DA55-3014-A390-F6B9-93C74A03ED5D}"/>
              </a:ext>
            </a:extLst>
          </p:cNvPr>
          <p:cNvPicPr>
            <a:picLocks noChangeAspect="1"/>
          </p:cNvPicPr>
          <p:nvPr userDrawn="1"/>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4" name="Picture 3">
            <a:extLst>
              <a:ext uri="{FF2B5EF4-FFF2-40B4-BE49-F238E27FC236}">
                <a16:creationId xmlns:a16="http://schemas.microsoft.com/office/drawing/2014/main" id="{7F769840-AFB3-41D5-B8CE-7626D91553B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3238293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4761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963917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652748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303922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054146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9643255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092356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5859748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547765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135338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D7BFDA-BA3F-04E7-5092-F2956F92BE78}"/>
              </a:ext>
            </a:extLst>
          </p:cNvPr>
          <p:cNvPicPr>
            <a:picLocks noChangeAspect="1"/>
          </p:cNvPicPr>
          <p:nvPr userDrawn="1"/>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2" name="Picture 1">
            <a:extLst>
              <a:ext uri="{FF2B5EF4-FFF2-40B4-BE49-F238E27FC236}">
                <a16:creationId xmlns:a16="http://schemas.microsoft.com/office/drawing/2014/main" id="{B8243155-C1BE-4C8F-A1B8-E05BE1DC5B6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24177334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1645099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99825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98024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40556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2"/>
              </a:buClr>
              <a:buSzPct val="100000"/>
              <a:buFont typeface="Arial" panose="020B0604020202020204" pitchFamily="34" charset="0"/>
              <a:buChar char="•"/>
              <a:defRPr/>
            </a:lvl1pPr>
            <a:lvl2pPr marL="685800" indent="-228600">
              <a:buClr>
                <a:schemeClr val="accent2"/>
              </a:buClr>
              <a:buSzPct val="100000"/>
              <a:buFont typeface="Arial" panose="020B0604020202020204" pitchFamily="34" charset="0"/>
              <a:buChar char="•"/>
              <a:defRPr/>
            </a:lvl2pPr>
            <a:lvl3pPr marL="1143000" indent="-228600">
              <a:buClr>
                <a:schemeClr val="accent2"/>
              </a:buClr>
              <a:buSzPct val="100000"/>
              <a:buFont typeface="Arial" panose="020B0604020202020204" pitchFamily="34" charset="0"/>
              <a:buChar char="•"/>
              <a:defRPr/>
            </a:lvl3pPr>
            <a:lvl4pPr marL="1600200" indent="-228600">
              <a:buClr>
                <a:schemeClr val="accent2"/>
              </a:buClr>
              <a:buSzPct val="100000"/>
              <a:buFont typeface="Arial" panose="020B0604020202020204" pitchFamily="34" charset="0"/>
              <a:buChar char="•"/>
              <a:defRPr/>
            </a:lvl4pPr>
            <a:lvl5pPr marL="2057400" indent="-228600">
              <a:buClr>
                <a:schemeClr val="accent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4"/>
              </a:buClr>
              <a:buFont typeface="Arial" panose="020B0604020202020204" pitchFamily="34" charset="0"/>
              <a:buChar char="•"/>
              <a:defRPr/>
            </a:lvl1pPr>
            <a:lvl2pPr marL="685800" indent="-228600">
              <a:buClr>
                <a:schemeClr val="accent4"/>
              </a:buClr>
              <a:buFont typeface="Arial" panose="020B0604020202020204" pitchFamily="34" charset="0"/>
              <a:buChar char="•"/>
              <a:defRPr/>
            </a:lvl2pPr>
            <a:lvl3pPr marL="1143000" indent="-228600">
              <a:buClr>
                <a:schemeClr val="accent4"/>
              </a:buClr>
              <a:buFont typeface="Arial" panose="020B0604020202020204" pitchFamily="34" charset="0"/>
              <a:buChar char="•"/>
              <a:defRPr/>
            </a:lvl3pPr>
            <a:lvl4pPr marL="1600200" indent="-228600">
              <a:buClr>
                <a:schemeClr val="accent4"/>
              </a:buClr>
              <a:buFont typeface="Arial" panose="020B0604020202020204" pitchFamily="34" charset="0"/>
              <a:buChar char="•"/>
              <a:defRPr/>
            </a:lvl4pPr>
            <a:lvl5pPr marL="2057400" indent="-228600">
              <a:buClr>
                <a:schemeClr val="accent4"/>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79856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47648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68616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807033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34542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28BAFC7C-C4EC-4B09-AB0B-7ABA6DA3C09F}"/>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58525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hf sldNum="0" hdr="0" dt="0"/>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385137700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9.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image" Target="../media/image12.svg"/><Relationship Id="rId5" Type="http://schemas.openxmlformats.org/officeDocument/2006/relationships/image" Target="../media/image11.png"/><Relationship Id="rId10" Type="http://schemas.openxmlformats.org/officeDocument/2006/relationships/image" Target="../media/image14.svg"/><Relationship Id="rId4" Type="http://schemas.openxmlformats.org/officeDocument/2006/relationships/image" Target="../media/image10.svg"/><Relationship Id="rId9"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mededonthego.com/Video/program/1118" TargetMode="External"/><Relationship Id="rId7" Type="http://schemas.openxmlformats.org/officeDocument/2006/relationships/image" Target="../media/image4.sv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hyperlink" Target="mailto:support@MedEdOTG.com" TargetMode="External"/><Relationship Id="rId10" Type="http://schemas.openxmlformats.org/officeDocument/2006/relationships/image" Target="../media/image7.png"/><Relationship Id="rId4" Type="http://schemas.openxmlformats.org/officeDocument/2006/relationships/hyperlink" Target="http://www.mededonthego.com/" TargetMode="External"/><Relationship Id="rId9" Type="http://schemas.openxmlformats.org/officeDocument/2006/relationships/image" Target="../media/image6.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04C7E-33EE-AB4F-A8C8-03C72C2C7EC1}"/>
              </a:ext>
            </a:extLst>
          </p:cNvPr>
          <p:cNvSpPr>
            <a:spLocks noGrp="1"/>
          </p:cNvSpPr>
          <p:nvPr>
            <p:ph type="title"/>
          </p:nvPr>
        </p:nvSpPr>
        <p:spPr>
          <a:xfrm>
            <a:off x="609601" y="1709738"/>
            <a:ext cx="10515600" cy="2852737"/>
          </a:xfrm>
        </p:spPr>
        <p:txBody>
          <a:bodyPr/>
          <a:lstStyle/>
          <a:p>
            <a:r>
              <a:rPr lang="en-US" dirty="0"/>
              <a:t>Case: Clinical Features of Narcolepsy</a:t>
            </a:r>
          </a:p>
        </p:txBody>
      </p:sp>
      <p:sp>
        <p:nvSpPr>
          <p:cNvPr id="3" name="Subtitle 2">
            <a:extLst>
              <a:ext uri="{FF2B5EF4-FFF2-40B4-BE49-F238E27FC236}">
                <a16:creationId xmlns:a16="http://schemas.microsoft.com/office/drawing/2014/main" id="{EE98039E-495D-D677-1BBD-D4E87D1074F5}"/>
              </a:ext>
            </a:extLst>
          </p:cNvPr>
          <p:cNvSpPr>
            <a:spLocks noGrp="1"/>
          </p:cNvSpPr>
          <p:nvPr>
            <p:ph type="body" idx="1"/>
          </p:nvPr>
        </p:nvSpPr>
        <p:spPr>
          <a:xfrm>
            <a:off x="609600" y="4301787"/>
            <a:ext cx="10515600" cy="1500187"/>
          </a:xfrm>
        </p:spPr>
        <p:txBody>
          <a:bodyPr>
            <a:noAutofit/>
          </a:bodyPr>
          <a:lstStyle/>
          <a:p>
            <a:r>
              <a:rPr lang="en-US" dirty="0"/>
              <a:t>Ana C. Krieger, MD, MPH</a:t>
            </a:r>
          </a:p>
          <a:p>
            <a:r>
              <a:rPr lang="en-US" dirty="0"/>
              <a:t>Professor of Clinical Medicine</a:t>
            </a:r>
          </a:p>
          <a:p>
            <a:r>
              <a:rPr lang="en-US" dirty="0"/>
              <a:t>Departments of Medicine, Neurology and Genetic Medicine</a:t>
            </a:r>
          </a:p>
          <a:p>
            <a:r>
              <a:rPr lang="en-US" dirty="0"/>
              <a:t>Weill Cornell Medical College</a:t>
            </a:r>
          </a:p>
          <a:p>
            <a:r>
              <a:rPr lang="en-US" dirty="0"/>
              <a:t>Cornell University</a:t>
            </a:r>
          </a:p>
          <a:p>
            <a:r>
              <a:rPr lang="en-US" dirty="0"/>
              <a:t>New York, NY</a:t>
            </a:r>
          </a:p>
        </p:txBody>
      </p:sp>
    </p:spTree>
    <p:extLst>
      <p:ext uri="{BB962C8B-B14F-4D97-AF65-F5344CB8AC3E}">
        <p14:creationId xmlns:p14="http://schemas.microsoft.com/office/powerpoint/2010/main" val="3467218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7B230-EF2F-6504-3782-EE06AD842DE6}"/>
              </a:ext>
            </a:extLst>
          </p:cNvPr>
          <p:cNvSpPr>
            <a:spLocks noGrp="1"/>
          </p:cNvSpPr>
          <p:nvPr>
            <p:ph type="title"/>
          </p:nvPr>
        </p:nvSpPr>
        <p:spPr>
          <a:xfrm>
            <a:off x="609600" y="199505"/>
            <a:ext cx="10744200" cy="1185577"/>
          </a:xfrm>
        </p:spPr>
        <p:txBody>
          <a:bodyPr/>
          <a:lstStyle/>
          <a:p>
            <a:r>
              <a:rPr lang="en-US" dirty="0"/>
              <a:t>Management</a:t>
            </a:r>
          </a:p>
        </p:txBody>
      </p:sp>
      <p:sp>
        <p:nvSpPr>
          <p:cNvPr id="3" name="Content Placeholder 2">
            <a:extLst>
              <a:ext uri="{FF2B5EF4-FFF2-40B4-BE49-F238E27FC236}">
                <a16:creationId xmlns:a16="http://schemas.microsoft.com/office/drawing/2014/main" id="{A943C7DA-F1E7-6A63-852A-C0D0546135CA}"/>
              </a:ext>
            </a:extLst>
          </p:cNvPr>
          <p:cNvSpPr>
            <a:spLocks noGrp="1"/>
          </p:cNvSpPr>
          <p:nvPr>
            <p:ph idx="1"/>
          </p:nvPr>
        </p:nvSpPr>
        <p:spPr>
          <a:xfrm>
            <a:off x="609600" y="1477906"/>
            <a:ext cx="10744200" cy="4722477"/>
          </a:xfrm>
        </p:spPr>
        <p:txBody>
          <a:bodyPr/>
          <a:lstStyle/>
          <a:p>
            <a:r>
              <a:rPr lang="en-US" dirty="0"/>
              <a:t>Started on modafinil – dose up to 600 mg improved alertness however residual Epworth 16</a:t>
            </a:r>
          </a:p>
          <a:p>
            <a:r>
              <a:rPr lang="en-US" dirty="0"/>
              <a:t>Changed to </a:t>
            </a:r>
            <a:r>
              <a:rPr lang="en-US" dirty="0" err="1"/>
              <a:t>oxybate</a:t>
            </a:r>
            <a:r>
              <a:rPr lang="en-US" dirty="0"/>
              <a:t> – dose started at 2.25 g and titrated up to 4.5 g twice a night with a marked improvement in sleepiness. Reduced the daytime dose of modafinil to 200 mg. Residual Epworth was 7 then 3 at his 3 and 6 months follow-up </a:t>
            </a:r>
            <a:r>
              <a:rPr lang="en-US"/>
              <a:t>visit post-oxybate</a:t>
            </a:r>
            <a:endParaRPr lang="en-US" dirty="0"/>
          </a:p>
          <a:p>
            <a:r>
              <a:rPr lang="en-US" dirty="0"/>
              <a:t>Subsequent neuropsychiatric evaluation was negative for Bipolar Disease and Dyslexia. </a:t>
            </a:r>
          </a:p>
          <a:p>
            <a:endParaRPr lang="en-US" dirty="0"/>
          </a:p>
        </p:txBody>
      </p:sp>
    </p:spTree>
    <p:extLst>
      <p:ext uri="{BB962C8B-B14F-4D97-AF65-F5344CB8AC3E}">
        <p14:creationId xmlns:p14="http://schemas.microsoft.com/office/powerpoint/2010/main" val="3507163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86037-3E96-7CF6-8766-31F0CA7D9A1D}"/>
              </a:ext>
            </a:extLst>
          </p:cNvPr>
          <p:cNvSpPr>
            <a:spLocks noGrp="1"/>
          </p:cNvSpPr>
          <p:nvPr>
            <p:ph type="title"/>
          </p:nvPr>
        </p:nvSpPr>
        <p:spPr>
          <a:xfrm>
            <a:off x="609600" y="199505"/>
            <a:ext cx="10744200" cy="1185577"/>
          </a:xfrm>
        </p:spPr>
        <p:txBody>
          <a:bodyPr/>
          <a:lstStyle/>
          <a:p>
            <a:r>
              <a:rPr lang="en-US" dirty="0"/>
              <a:t>KEY Points</a:t>
            </a:r>
          </a:p>
        </p:txBody>
      </p:sp>
      <p:sp>
        <p:nvSpPr>
          <p:cNvPr id="3" name="Content Placeholder 2">
            <a:extLst>
              <a:ext uri="{FF2B5EF4-FFF2-40B4-BE49-F238E27FC236}">
                <a16:creationId xmlns:a16="http://schemas.microsoft.com/office/drawing/2014/main" id="{141ED83E-A751-419E-4C79-06AE1FAF8115}"/>
              </a:ext>
            </a:extLst>
          </p:cNvPr>
          <p:cNvSpPr>
            <a:spLocks noGrp="1"/>
          </p:cNvSpPr>
          <p:nvPr>
            <p:ph idx="1"/>
          </p:nvPr>
        </p:nvSpPr>
        <p:spPr>
          <a:xfrm>
            <a:off x="609600" y="1477906"/>
            <a:ext cx="10744200" cy="4722477"/>
          </a:xfrm>
        </p:spPr>
        <p:txBody>
          <a:bodyPr>
            <a:normAutofit/>
          </a:bodyPr>
          <a:lstStyle/>
          <a:p>
            <a:r>
              <a:rPr lang="en-US" dirty="0"/>
              <a:t>Detailed history revealed: </a:t>
            </a:r>
          </a:p>
          <a:p>
            <a:r>
              <a:rPr lang="en-US" dirty="0"/>
              <a:t>Severe EDS – not fully explained by other causes </a:t>
            </a:r>
          </a:p>
          <a:p>
            <a:r>
              <a:rPr lang="en-US" dirty="0"/>
              <a:t>Sleep paralysis</a:t>
            </a:r>
          </a:p>
          <a:p>
            <a:r>
              <a:rPr lang="en-US" dirty="0"/>
              <a:t>Vivid dreams</a:t>
            </a:r>
          </a:p>
          <a:p>
            <a:r>
              <a:rPr lang="en-US" dirty="0"/>
              <a:t>Cataplexy</a:t>
            </a:r>
          </a:p>
          <a:p>
            <a:r>
              <a:rPr lang="en-US" dirty="0"/>
              <a:t>Co-morbid RLS</a:t>
            </a:r>
          </a:p>
          <a:p>
            <a:endParaRPr lang="en-US" dirty="0"/>
          </a:p>
          <a:p>
            <a:r>
              <a:rPr lang="en-US" dirty="0"/>
              <a:t>Delayed diagnosis</a:t>
            </a:r>
          </a:p>
          <a:p>
            <a:r>
              <a:rPr lang="en-US" dirty="0"/>
              <a:t>Misdiagnosed as psychiatric illness</a:t>
            </a:r>
          </a:p>
          <a:p>
            <a:endParaRPr lang="en-US" dirty="0"/>
          </a:p>
        </p:txBody>
      </p:sp>
    </p:spTree>
    <p:extLst>
      <p:ext uri="{BB962C8B-B14F-4D97-AF65-F5344CB8AC3E}">
        <p14:creationId xmlns:p14="http://schemas.microsoft.com/office/powerpoint/2010/main" val="439025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38554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6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hlinkClick r:id="rId3"/>
              </a:rPr>
              <a:t>Narcolepsy: The Life Essential 8 Connection</a:t>
            </a:r>
            <a:endPar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Improve the accuracy and timing when diagnosing patients suffering from narcolepsy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Educate HCPs on how narcolepsy increases cardiovascular risk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Address how treatment of narcolepsy can improve sleep, which is a pillar of the AHA Life Essential 8, albeit with the caveat of a potentially high salt load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59F71-DDD5-DE42-89CA-74CE5D78DA5E}"/>
              </a:ext>
            </a:extLst>
          </p:cNvPr>
          <p:cNvSpPr>
            <a:spLocks noGrp="1"/>
          </p:cNvSpPr>
          <p:nvPr>
            <p:ph type="title"/>
          </p:nvPr>
        </p:nvSpPr>
        <p:spPr>
          <a:xfrm>
            <a:off x="609600" y="199505"/>
            <a:ext cx="10744200" cy="1185577"/>
          </a:xfrm>
        </p:spPr>
        <p:txBody>
          <a:bodyPr/>
          <a:lstStyle/>
          <a:p>
            <a:r>
              <a:rPr lang="en-US" dirty="0"/>
              <a:t>Clinical Case</a:t>
            </a:r>
          </a:p>
        </p:txBody>
      </p:sp>
      <p:sp>
        <p:nvSpPr>
          <p:cNvPr id="3" name="Content Placeholder 2">
            <a:extLst>
              <a:ext uri="{FF2B5EF4-FFF2-40B4-BE49-F238E27FC236}">
                <a16:creationId xmlns:a16="http://schemas.microsoft.com/office/drawing/2014/main" id="{343ED1B8-0914-753B-CC6F-5531234BB777}"/>
              </a:ext>
            </a:extLst>
          </p:cNvPr>
          <p:cNvSpPr>
            <a:spLocks noGrp="1"/>
          </p:cNvSpPr>
          <p:nvPr>
            <p:ph idx="1"/>
          </p:nvPr>
        </p:nvSpPr>
        <p:spPr>
          <a:xfrm>
            <a:off x="609600" y="1477906"/>
            <a:ext cx="10744200" cy="4722477"/>
          </a:xfrm>
        </p:spPr>
        <p:txBody>
          <a:bodyPr>
            <a:normAutofit/>
          </a:bodyPr>
          <a:lstStyle/>
          <a:p>
            <a:r>
              <a:rPr lang="en-US" dirty="0"/>
              <a:t>Asked by a neurology colleague to evaluate a 42 </a:t>
            </a:r>
            <a:r>
              <a:rPr lang="en-US" dirty="0" err="1"/>
              <a:t>yo</a:t>
            </a:r>
            <a:r>
              <a:rPr lang="en-US" dirty="0"/>
              <a:t> man with history of ADD and Bipolar disorder who presented to his practice for a consultation. </a:t>
            </a:r>
          </a:p>
          <a:p>
            <a:r>
              <a:rPr lang="en-US" dirty="0"/>
              <a:t>Previously treated with several medications without adequate response, including methylphenidate up to 148 mg, which he had been taken for over a decade. </a:t>
            </a:r>
          </a:p>
          <a:p>
            <a:r>
              <a:rPr lang="en-US" dirty="0"/>
              <a:t>The neurologist found that the patient’s history was unusual and was concerned about the dose of the methylphenidate being prescribed. </a:t>
            </a:r>
          </a:p>
          <a:p>
            <a:r>
              <a:rPr lang="en-US" dirty="0"/>
              <a:t>Pt has not been able to hold a job, describes a possible underlying learning disability not clearly evaluated in the past. </a:t>
            </a:r>
          </a:p>
          <a:p>
            <a:r>
              <a:rPr lang="en-US" dirty="0"/>
              <a:t>Married with 4 children, not actively working. </a:t>
            </a:r>
          </a:p>
          <a:p>
            <a:endParaRPr lang="en-US" dirty="0"/>
          </a:p>
          <a:p>
            <a:endParaRPr lang="en-US" dirty="0"/>
          </a:p>
        </p:txBody>
      </p:sp>
    </p:spTree>
    <p:extLst>
      <p:ext uri="{BB962C8B-B14F-4D97-AF65-F5344CB8AC3E}">
        <p14:creationId xmlns:p14="http://schemas.microsoft.com/office/powerpoint/2010/main" val="1772701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59F71-DDD5-DE42-89CA-74CE5D78DA5E}"/>
              </a:ext>
            </a:extLst>
          </p:cNvPr>
          <p:cNvSpPr>
            <a:spLocks noGrp="1"/>
          </p:cNvSpPr>
          <p:nvPr>
            <p:ph type="title"/>
          </p:nvPr>
        </p:nvSpPr>
        <p:spPr>
          <a:xfrm>
            <a:off x="609600" y="199505"/>
            <a:ext cx="10744200" cy="1185577"/>
          </a:xfrm>
        </p:spPr>
        <p:txBody>
          <a:bodyPr/>
          <a:lstStyle/>
          <a:p>
            <a:r>
              <a:rPr lang="en-US" dirty="0"/>
              <a:t>Clinical Case – a more detailed sleep history!</a:t>
            </a:r>
          </a:p>
        </p:txBody>
      </p:sp>
      <p:sp>
        <p:nvSpPr>
          <p:cNvPr id="3" name="Content Placeholder 2">
            <a:extLst>
              <a:ext uri="{FF2B5EF4-FFF2-40B4-BE49-F238E27FC236}">
                <a16:creationId xmlns:a16="http://schemas.microsoft.com/office/drawing/2014/main" id="{343ED1B8-0914-753B-CC6F-5531234BB777}"/>
              </a:ext>
            </a:extLst>
          </p:cNvPr>
          <p:cNvSpPr>
            <a:spLocks noGrp="1"/>
          </p:cNvSpPr>
          <p:nvPr>
            <p:ph idx="1"/>
          </p:nvPr>
        </p:nvSpPr>
        <p:spPr>
          <a:xfrm>
            <a:off x="609600" y="1477906"/>
            <a:ext cx="10744200" cy="4722477"/>
          </a:xfrm>
        </p:spPr>
        <p:txBody>
          <a:bodyPr>
            <a:normAutofit/>
          </a:bodyPr>
          <a:lstStyle/>
          <a:p>
            <a:r>
              <a:rPr lang="en-US" dirty="0"/>
              <a:t>Patient describes EDS since middle school, unable to concentrate as he was falling asleep in class, failing exams, thought to have learning disabilities. </a:t>
            </a:r>
          </a:p>
          <a:p>
            <a:r>
              <a:rPr lang="en-US" dirty="0"/>
              <a:t>He endorses falling asleep at inappropriate places, missing his stops on the subways. Would drive fast to avoid dozing off, however avoided driving whenever possible.</a:t>
            </a:r>
          </a:p>
          <a:p>
            <a:r>
              <a:rPr lang="en-US" dirty="0"/>
              <a:t>Drinks large amounts of caffeine to offset sleepiness. </a:t>
            </a:r>
          </a:p>
          <a:p>
            <a:r>
              <a:rPr lang="en-US" dirty="0"/>
              <a:t>Immediate sleep onset when going to bed. </a:t>
            </a:r>
          </a:p>
          <a:p>
            <a:r>
              <a:rPr lang="en-US" dirty="0"/>
              <a:t>Score in the Epworth scale is 21</a:t>
            </a:r>
          </a:p>
          <a:p>
            <a:endParaRPr lang="en-US" dirty="0"/>
          </a:p>
        </p:txBody>
      </p:sp>
      <p:sp>
        <p:nvSpPr>
          <p:cNvPr id="9" name="Footer Placeholder 8">
            <a:extLst>
              <a:ext uri="{FF2B5EF4-FFF2-40B4-BE49-F238E27FC236}">
                <a16:creationId xmlns:a16="http://schemas.microsoft.com/office/drawing/2014/main" id="{3AB08F89-FBDD-9B6B-8D80-D10C75CDB4BE}"/>
              </a:ext>
            </a:extLst>
          </p:cNvPr>
          <p:cNvSpPr>
            <a:spLocks noGrp="1"/>
          </p:cNvSpPr>
          <p:nvPr>
            <p:ph type="ftr" sz="quarter" idx="3"/>
          </p:nvPr>
        </p:nvSpPr>
        <p:spPr/>
        <p:txBody>
          <a:bodyPr/>
          <a:lstStyle/>
          <a:p>
            <a:r>
              <a:rPr lang="en-US" dirty="0"/>
              <a:t>EDS = excessive daytime sleepiness</a:t>
            </a:r>
          </a:p>
        </p:txBody>
      </p:sp>
    </p:spTree>
    <p:extLst>
      <p:ext uri="{BB962C8B-B14F-4D97-AF65-F5344CB8AC3E}">
        <p14:creationId xmlns:p14="http://schemas.microsoft.com/office/powerpoint/2010/main" val="3014252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1BDC9-949B-33B3-44E4-F3514790A5DB}"/>
              </a:ext>
            </a:extLst>
          </p:cNvPr>
          <p:cNvSpPr>
            <a:spLocks noGrp="1"/>
          </p:cNvSpPr>
          <p:nvPr>
            <p:ph type="title"/>
          </p:nvPr>
        </p:nvSpPr>
        <p:spPr>
          <a:xfrm>
            <a:off x="609600" y="199505"/>
            <a:ext cx="10744200" cy="1185577"/>
          </a:xfrm>
        </p:spPr>
        <p:txBody>
          <a:bodyPr/>
          <a:lstStyle/>
          <a:p>
            <a:r>
              <a:rPr lang="en-US" dirty="0"/>
              <a:t>Additional sleep information</a:t>
            </a:r>
          </a:p>
        </p:txBody>
      </p:sp>
      <p:sp>
        <p:nvSpPr>
          <p:cNvPr id="3" name="Content Placeholder 2">
            <a:extLst>
              <a:ext uri="{FF2B5EF4-FFF2-40B4-BE49-F238E27FC236}">
                <a16:creationId xmlns:a16="http://schemas.microsoft.com/office/drawing/2014/main" id="{76C1C2CA-93C7-BB3A-C443-A9754547947B}"/>
              </a:ext>
            </a:extLst>
          </p:cNvPr>
          <p:cNvSpPr>
            <a:spLocks noGrp="1"/>
          </p:cNvSpPr>
          <p:nvPr>
            <p:ph idx="1"/>
          </p:nvPr>
        </p:nvSpPr>
        <p:spPr>
          <a:xfrm>
            <a:off x="609600" y="1477906"/>
            <a:ext cx="10744200" cy="4722477"/>
          </a:xfrm>
        </p:spPr>
        <p:txBody>
          <a:bodyPr>
            <a:normAutofit lnSpcReduction="10000"/>
          </a:bodyPr>
          <a:lstStyle/>
          <a:p>
            <a:r>
              <a:rPr lang="en-US" dirty="0"/>
              <a:t>Sleep schedule currently from 11pm to 6:30 am, very vivid dreams at night. </a:t>
            </a:r>
          </a:p>
          <a:p>
            <a:r>
              <a:rPr lang="en-US" dirty="0"/>
              <a:t>Sleep is occasionally fragmented. Denies snoring however has occasional leg kicks.</a:t>
            </a:r>
          </a:p>
          <a:p>
            <a:r>
              <a:rPr lang="en-US" dirty="0"/>
              <a:t>Since childhood, he has had visual hallucinations at sleep onset, often with a repetitive content, without auditory component. Family thought these were psychotic episodes when describing his condition to doctors. </a:t>
            </a:r>
          </a:p>
          <a:p>
            <a:r>
              <a:rPr lang="en-US" dirty="0"/>
              <a:t>Describes sleep paralysis when waking up from sleep or naps.</a:t>
            </a:r>
          </a:p>
          <a:p>
            <a:r>
              <a:rPr lang="en-US" dirty="0"/>
              <a:t>When laughing hard, feels that he is unable to hold his head up, so he avoids loud laughter. </a:t>
            </a:r>
          </a:p>
          <a:p>
            <a:r>
              <a:rPr lang="en-US" dirty="0"/>
              <a:t>Naps daily for up to 3 hours, multiple times during the day, dreams during naps. </a:t>
            </a:r>
          </a:p>
          <a:p>
            <a:endParaRPr lang="en-US" dirty="0"/>
          </a:p>
          <a:p>
            <a:endParaRPr lang="en-US" dirty="0"/>
          </a:p>
        </p:txBody>
      </p:sp>
    </p:spTree>
    <p:extLst>
      <p:ext uri="{BB962C8B-B14F-4D97-AF65-F5344CB8AC3E}">
        <p14:creationId xmlns:p14="http://schemas.microsoft.com/office/powerpoint/2010/main" val="1345321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1BDC9-949B-33B3-44E4-F3514790A5DB}"/>
              </a:ext>
            </a:extLst>
          </p:cNvPr>
          <p:cNvSpPr>
            <a:spLocks noGrp="1"/>
          </p:cNvSpPr>
          <p:nvPr>
            <p:ph type="title"/>
          </p:nvPr>
        </p:nvSpPr>
        <p:spPr>
          <a:xfrm>
            <a:off x="609600" y="199505"/>
            <a:ext cx="10744200" cy="1185577"/>
          </a:xfrm>
        </p:spPr>
        <p:txBody>
          <a:bodyPr/>
          <a:lstStyle/>
          <a:p>
            <a:r>
              <a:rPr lang="en-US" dirty="0"/>
              <a:t>Additional History</a:t>
            </a:r>
          </a:p>
        </p:txBody>
      </p:sp>
      <p:sp>
        <p:nvSpPr>
          <p:cNvPr id="3" name="Content Placeholder 2">
            <a:extLst>
              <a:ext uri="{FF2B5EF4-FFF2-40B4-BE49-F238E27FC236}">
                <a16:creationId xmlns:a16="http://schemas.microsoft.com/office/drawing/2014/main" id="{76C1C2CA-93C7-BB3A-C443-A9754547947B}"/>
              </a:ext>
            </a:extLst>
          </p:cNvPr>
          <p:cNvSpPr>
            <a:spLocks noGrp="1"/>
          </p:cNvSpPr>
          <p:nvPr>
            <p:ph idx="1"/>
          </p:nvPr>
        </p:nvSpPr>
        <p:spPr>
          <a:xfrm>
            <a:off x="609600" y="1477906"/>
            <a:ext cx="10744200" cy="4722477"/>
          </a:xfrm>
        </p:spPr>
        <p:txBody>
          <a:bodyPr>
            <a:normAutofit/>
          </a:bodyPr>
          <a:lstStyle/>
          <a:p>
            <a:r>
              <a:rPr lang="en-US" dirty="0"/>
              <a:t>He has received multiple diagnoses over the years, including dyslexia, ADD, Bipolar, cognitive impairment due to poor memory – however the doctors never agreed on a diagnosis each time he changes providers. </a:t>
            </a:r>
          </a:p>
          <a:p>
            <a:r>
              <a:rPr lang="en-US" dirty="0"/>
              <a:t>Had an episode of depression at age 28, treated with many antidepressants over the years, as well as gabapentin, lamotrigine, aripiprazole, and clonazepam. More recently on Wellbutrin which was discontinued 2 months prior to this visit.</a:t>
            </a:r>
          </a:p>
          <a:p>
            <a:r>
              <a:rPr lang="en-US" dirty="0"/>
              <a:t>Avoids alcohol as it exacerbates his sleepiness. </a:t>
            </a:r>
          </a:p>
        </p:txBody>
      </p:sp>
    </p:spTree>
    <p:extLst>
      <p:ext uri="{BB962C8B-B14F-4D97-AF65-F5344CB8AC3E}">
        <p14:creationId xmlns:p14="http://schemas.microsoft.com/office/powerpoint/2010/main" val="2601625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8CD41-43CD-F411-4F09-9E37BE7B01B9}"/>
              </a:ext>
            </a:extLst>
          </p:cNvPr>
          <p:cNvSpPr>
            <a:spLocks noGrp="1"/>
          </p:cNvSpPr>
          <p:nvPr>
            <p:ph type="title"/>
          </p:nvPr>
        </p:nvSpPr>
        <p:spPr>
          <a:xfrm>
            <a:off x="609600" y="199505"/>
            <a:ext cx="10744200" cy="1185577"/>
          </a:xfrm>
        </p:spPr>
        <p:txBody>
          <a:bodyPr/>
          <a:lstStyle/>
          <a:p>
            <a:r>
              <a:rPr lang="en-US" dirty="0"/>
              <a:t>On Exam</a:t>
            </a:r>
          </a:p>
        </p:txBody>
      </p:sp>
      <p:sp>
        <p:nvSpPr>
          <p:cNvPr id="3" name="Content Placeholder 2">
            <a:extLst>
              <a:ext uri="{FF2B5EF4-FFF2-40B4-BE49-F238E27FC236}">
                <a16:creationId xmlns:a16="http://schemas.microsoft.com/office/drawing/2014/main" id="{3C0D4316-54E5-1C3A-4100-EF82EC9652B8}"/>
              </a:ext>
            </a:extLst>
          </p:cNvPr>
          <p:cNvSpPr>
            <a:spLocks noGrp="1"/>
          </p:cNvSpPr>
          <p:nvPr>
            <p:ph idx="1"/>
          </p:nvPr>
        </p:nvSpPr>
        <p:spPr>
          <a:xfrm>
            <a:off x="609600" y="1477906"/>
            <a:ext cx="10744200" cy="4722477"/>
          </a:xfrm>
        </p:spPr>
        <p:txBody>
          <a:bodyPr vert="horz" lIns="91440" tIns="45720" rIns="91440" bIns="45720" rtlCol="0" anchor="t">
            <a:normAutofit/>
          </a:bodyPr>
          <a:lstStyle/>
          <a:p>
            <a:r>
              <a:rPr lang="en-US" sz="2800" dirty="0"/>
              <a:t>1.93 m, weight 90 kg – BMI 24</a:t>
            </a:r>
            <a:endParaRPr lang="en-US" sz="2800" dirty="0">
              <a:cs typeface="Arial"/>
            </a:endParaRPr>
          </a:p>
          <a:p>
            <a:r>
              <a:rPr lang="en-US" sz="2800" dirty="0"/>
              <a:t>Well appearing, normal VS, normal neuro exam</a:t>
            </a:r>
            <a:endParaRPr lang="en-US" sz="2800" dirty="0">
              <a:cs typeface="Arial"/>
            </a:endParaRPr>
          </a:p>
          <a:p>
            <a:endParaRPr lang="en-US" dirty="0"/>
          </a:p>
          <a:p>
            <a:endParaRPr lang="en-US" dirty="0"/>
          </a:p>
          <a:p>
            <a:endParaRPr lang="en-US" dirty="0"/>
          </a:p>
        </p:txBody>
      </p:sp>
    </p:spTree>
    <p:extLst>
      <p:ext uri="{BB962C8B-B14F-4D97-AF65-F5344CB8AC3E}">
        <p14:creationId xmlns:p14="http://schemas.microsoft.com/office/powerpoint/2010/main" val="1413008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92DD-F371-A0B3-92D3-5370879CE018}"/>
              </a:ext>
            </a:extLst>
          </p:cNvPr>
          <p:cNvSpPr>
            <a:spLocks noGrp="1"/>
          </p:cNvSpPr>
          <p:nvPr>
            <p:ph type="title"/>
          </p:nvPr>
        </p:nvSpPr>
        <p:spPr>
          <a:xfrm>
            <a:off x="609600" y="199505"/>
            <a:ext cx="10744200" cy="1185577"/>
          </a:xfrm>
        </p:spPr>
        <p:txBody>
          <a:bodyPr/>
          <a:lstStyle/>
          <a:p>
            <a:r>
              <a:rPr lang="en-US" dirty="0"/>
              <a:t>Sleep Testing – PSG/MSLT</a:t>
            </a:r>
          </a:p>
        </p:txBody>
      </p:sp>
      <p:sp>
        <p:nvSpPr>
          <p:cNvPr id="3" name="Content Placeholder 2">
            <a:extLst>
              <a:ext uri="{FF2B5EF4-FFF2-40B4-BE49-F238E27FC236}">
                <a16:creationId xmlns:a16="http://schemas.microsoft.com/office/drawing/2014/main" id="{DDB58B8D-C3AC-3B98-77BB-5598BEB7A024}"/>
              </a:ext>
            </a:extLst>
          </p:cNvPr>
          <p:cNvSpPr>
            <a:spLocks noGrp="1"/>
          </p:cNvSpPr>
          <p:nvPr>
            <p:ph idx="1"/>
          </p:nvPr>
        </p:nvSpPr>
        <p:spPr>
          <a:xfrm>
            <a:off x="609600" y="1477906"/>
            <a:ext cx="10744200" cy="4722477"/>
          </a:xfrm>
        </p:spPr>
        <p:txBody>
          <a:bodyPr vert="horz" lIns="91440" tIns="45720" rIns="91440" bIns="45720" rtlCol="0" anchor="t">
            <a:normAutofit/>
          </a:bodyPr>
          <a:lstStyle/>
          <a:p>
            <a:r>
              <a:rPr lang="en-US" sz="2800" dirty="0"/>
              <a:t>PSG scheduled after he was weaned off stimulants for 2 weeks</a:t>
            </a:r>
            <a:endParaRPr lang="en-US" sz="2800" dirty="0">
              <a:cs typeface="Arial"/>
            </a:endParaRPr>
          </a:p>
          <a:p>
            <a:endParaRPr lang="en-US" sz="2800" dirty="0">
              <a:cs typeface="Arial"/>
            </a:endParaRPr>
          </a:p>
          <a:p>
            <a:r>
              <a:rPr lang="en-US" sz="2800" dirty="0"/>
              <a:t>PSG showed TST 460 min, Ahi of 2.3, low sat 93%, + RLS</a:t>
            </a:r>
            <a:endParaRPr lang="en-US" sz="2800" dirty="0">
              <a:cs typeface="Arial"/>
            </a:endParaRPr>
          </a:p>
          <a:p>
            <a:r>
              <a:rPr lang="en-US" sz="2800" dirty="0"/>
              <a:t>MSLT latency of 1.4 minutes, 4/5 SOREMPs</a:t>
            </a:r>
            <a:endParaRPr lang="en-US" sz="2800" dirty="0">
              <a:cs typeface="Arial"/>
            </a:endParaRPr>
          </a:p>
          <a:p>
            <a:endParaRPr lang="en-US" dirty="0"/>
          </a:p>
        </p:txBody>
      </p:sp>
      <p:sp>
        <p:nvSpPr>
          <p:cNvPr id="7" name="Footer Placeholder 6">
            <a:extLst>
              <a:ext uri="{FF2B5EF4-FFF2-40B4-BE49-F238E27FC236}">
                <a16:creationId xmlns:a16="http://schemas.microsoft.com/office/drawing/2014/main" id="{21823251-D11E-11B7-7F31-1DE7175F5353}"/>
              </a:ext>
            </a:extLst>
          </p:cNvPr>
          <p:cNvSpPr>
            <a:spLocks noGrp="1"/>
          </p:cNvSpPr>
          <p:nvPr>
            <p:ph type="ftr" sz="quarter" idx="3"/>
          </p:nvPr>
        </p:nvSpPr>
        <p:spPr/>
        <p:txBody>
          <a:bodyPr/>
          <a:lstStyle/>
          <a:p>
            <a:r>
              <a:rPr lang="en-US"/>
              <a:t>PSG = Polysomnography
MSLT = Multiple Sleep Latency Test</a:t>
            </a:r>
          </a:p>
        </p:txBody>
      </p:sp>
    </p:spTree>
    <p:extLst>
      <p:ext uri="{BB962C8B-B14F-4D97-AF65-F5344CB8AC3E}">
        <p14:creationId xmlns:p14="http://schemas.microsoft.com/office/powerpoint/2010/main" val="811116931"/>
      </p:ext>
    </p:extLst>
  </p:cSld>
  <p:clrMapOvr>
    <a:masterClrMapping/>
  </p:clrMapOvr>
</p:sld>
</file>

<file path=ppt/theme/theme1.xml><?xml version="1.0" encoding="utf-8"?>
<a:theme xmlns:a="http://schemas.openxmlformats.org/drawingml/2006/main" name="Neurology2023">
  <a:themeElements>
    <a:clrScheme name="NeuroPsych23">
      <a:dk1>
        <a:srgbClr val="3F3F3F"/>
      </a:dk1>
      <a:lt1>
        <a:srgbClr val="FFFFFF"/>
      </a:lt1>
      <a:dk2>
        <a:srgbClr val="5E5E5E"/>
      </a:dk2>
      <a:lt2>
        <a:srgbClr val="FFFFFF"/>
      </a:lt2>
      <a:accent1>
        <a:srgbClr val="2B407E"/>
      </a:accent1>
      <a:accent2>
        <a:srgbClr val="A84657"/>
      </a:accent2>
      <a:accent3>
        <a:srgbClr val="98E9ED"/>
      </a:accent3>
      <a:accent4>
        <a:srgbClr val="8589A7"/>
      </a:accent4>
      <a:accent5>
        <a:srgbClr val="642C50"/>
      </a:accent5>
      <a:accent6>
        <a:srgbClr val="1D224C"/>
      </a:accent6>
      <a:hlink>
        <a:srgbClr val="3500FF"/>
      </a:hlink>
      <a:folHlink>
        <a:srgbClr val="9C26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rology2023" id="{6B2DFC96-7B20-6A45-8521-B7802BE8BE55}" vid="{48BB2579-8D5B-E643-8D3E-498541DF6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6" ma:contentTypeDescription="Create a new document." ma:contentTypeScope="" ma:versionID="2f7f56acf659d5204f1690785e10765c">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70dd0311e77527e67f53108eaeeced06"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EC34B2-F627-4313-A922-C21BEA4F2FE9}">
  <ds:schemaRefs>
    <ds:schemaRef ds:uri="http://schemas.microsoft.com/office/infopath/2007/PartnerControls"/>
    <ds:schemaRef ds:uri="http://schemas.microsoft.com/office/2006/metadata/properties"/>
    <ds:schemaRef ds:uri="http://schemas.microsoft.com/office/2006/documentManagement/types"/>
    <ds:schemaRef ds:uri="http://www.w3.org/XML/1998/namespace"/>
    <ds:schemaRef ds:uri="http://purl.org/dc/dcmitype/"/>
    <ds:schemaRef ds:uri="f55e9ad1-4522-4e5b-8d2e-6f450f6d945f"/>
    <ds:schemaRef ds:uri="http://purl.org/dc/terms/"/>
    <ds:schemaRef ds:uri="http://purl.org/dc/elements/1.1/"/>
    <ds:schemaRef ds:uri="http://schemas.openxmlformats.org/package/2006/metadata/core-properties"/>
    <ds:schemaRef ds:uri="a9d8bbac-cce3-475c-b9fe-65ecbcec7edd"/>
  </ds:schemaRefs>
</ds:datastoreItem>
</file>

<file path=customXml/itemProps2.xml><?xml version="1.0" encoding="utf-8"?>
<ds:datastoreItem xmlns:ds="http://schemas.openxmlformats.org/officeDocument/2006/customXml" ds:itemID="{FF92D7FB-190E-44B2-9147-3172D746DBAF}">
  <ds:schemaRefs>
    <ds:schemaRef ds:uri="http://schemas.microsoft.com/sharepoint/v3/contenttype/forms"/>
  </ds:schemaRefs>
</ds:datastoreItem>
</file>

<file path=customXml/itemProps3.xml><?xml version="1.0" encoding="utf-8"?>
<ds:datastoreItem xmlns:ds="http://schemas.openxmlformats.org/officeDocument/2006/customXml" ds:itemID="{2020CC63-6B49-416A-B8E3-371797A5C483}"/>
</file>

<file path=docProps/app.xml><?xml version="1.0" encoding="utf-8"?>
<Properties xmlns="http://schemas.openxmlformats.org/officeDocument/2006/extended-properties" xmlns:vt="http://schemas.openxmlformats.org/officeDocument/2006/docPropsVTypes">
  <Template>Neurology2023</Template>
  <TotalTime>772</TotalTime>
  <Words>952</Words>
  <Application>Microsoft Macintosh PowerPoint</Application>
  <PresentationFormat>Widescreen</PresentationFormat>
  <Paragraphs>83</Paragraphs>
  <Slides>12</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Century Gothic</vt:lpstr>
      <vt:lpstr>Trebuchet MS</vt:lpstr>
      <vt:lpstr>Neurology2023</vt:lpstr>
      <vt:lpstr>Office Theme</vt:lpstr>
      <vt:lpstr>Case: Clinical Features of Narcolepsy</vt:lpstr>
      <vt:lpstr>PowerPoint Presentation</vt:lpstr>
      <vt:lpstr>Disclaimer</vt:lpstr>
      <vt:lpstr>Clinical Case</vt:lpstr>
      <vt:lpstr>Clinical Case – a more detailed sleep history!</vt:lpstr>
      <vt:lpstr>Additional sleep information</vt:lpstr>
      <vt:lpstr>Additional History</vt:lpstr>
      <vt:lpstr>On Exam</vt:lpstr>
      <vt:lpstr>Sleep Testing – PSG/MSLT</vt:lpstr>
      <vt:lpstr>Management</vt:lpstr>
      <vt:lpstr>KEY Points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Clinical Features of Narcolepsy</dc:title>
  <dc:subject/>
  <dc:creator>MedEd On The Go</dc:creator>
  <cp:keywords/>
  <dc:description/>
  <cp:lastModifiedBy>Harley Kidner</cp:lastModifiedBy>
  <cp:revision>12</cp:revision>
  <cp:lastPrinted>2023-02-11T00:53:38Z</cp:lastPrinted>
  <dcterms:created xsi:type="dcterms:W3CDTF">2023-02-11T00:50:27Z</dcterms:created>
  <dcterms:modified xsi:type="dcterms:W3CDTF">2024-01-11T21:46:27Z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y fmtid="{D5CDD505-2E9C-101B-9397-08002B2CF9AE}" pid="3" name="MediaServiceImageTags">
    <vt:lpwstr/>
  </property>
</Properties>
</file>