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 id="2147483684" r:id="rId5"/>
  </p:sldMasterIdLst>
  <p:notesMasterIdLst>
    <p:notesMasterId r:id="rId15"/>
  </p:notesMasterIdLst>
  <p:sldIdLst>
    <p:sldId id="256" r:id="rId6"/>
    <p:sldId id="265" r:id="rId7"/>
    <p:sldId id="297" r:id="rId8"/>
    <p:sldId id="257" r:id="rId9"/>
    <p:sldId id="258" r:id="rId10"/>
    <p:sldId id="268" r:id="rId11"/>
    <p:sldId id="281" r:id="rId12"/>
    <p:sldId id="282"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9"/>
    <p:restoredTop sz="96327"/>
  </p:normalViewPr>
  <p:slideViewPr>
    <p:cSldViewPr snapToGrid="0">
      <p:cViewPr varScale="1">
        <p:scale>
          <a:sx n="119" d="100"/>
          <a:sy n="119" d="100"/>
        </p:scale>
        <p:origin x="80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D42766-9D02-8443-BA77-374838B41ABB}" type="datetimeFigureOut">
              <a:rPr lang="en-US" smtClean="0"/>
              <a:t>1/11/24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7D04EC-A414-5F4E-B582-8CE114B4DCE7}" type="slidenum">
              <a:rPr lang="en-US" smtClean="0"/>
              <a:t>‹#›</a:t>
            </a:fld>
            <a:endParaRPr lang="en-US"/>
          </a:p>
        </p:txBody>
      </p:sp>
    </p:spTree>
    <p:extLst>
      <p:ext uri="{BB962C8B-B14F-4D97-AF65-F5344CB8AC3E}">
        <p14:creationId xmlns:p14="http://schemas.microsoft.com/office/powerpoint/2010/main" val="259802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87D04EC-A414-5F4E-B582-8CE114B4DCE7}" type="slidenum">
              <a:rPr lang="en-US" smtClean="0"/>
              <a:t>1</a:t>
            </a:fld>
            <a:endParaRPr lang="en-US"/>
          </a:p>
        </p:txBody>
      </p:sp>
    </p:spTree>
    <p:extLst>
      <p:ext uri="{BB962C8B-B14F-4D97-AF65-F5344CB8AC3E}">
        <p14:creationId xmlns:p14="http://schemas.microsoft.com/office/powerpoint/2010/main" val="2064070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885DB6-0653-4F61-A0A5-D9C75B481927}" type="slidenum">
              <a:rPr lang="en-US" smtClean="0"/>
              <a:t>4</a:t>
            </a:fld>
            <a:endParaRPr lang="en-US"/>
          </a:p>
        </p:txBody>
      </p:sp>
    </p:spTree>
    <p:extLst>
      <p:ext uri="{BB962C8B-B14F-4D97-AF65-F5344CB8AC3E}">
        <p14:creationId xmlns:p14="http://schemas.microsoft.com/office/powerpoint/2010/main" val="2215016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885DB6-0653-4F61-A0A5-D9C75B481927}" type="slidenum">
              <a:rPr lang="en-US" smtClean="0"/>
              <a:t>5</a:t>
            </a:fld>
            <a:endParaRPr lang="en-US"/>
          </a:p>
        </p:txBody>
      </p:sp>
    </p:spTree>
    <p:extLst>
      <p:ext uri="{BB962C8B-B14F-4D97-AF65-F5344CB8AC3E}">
        <p14:creationId xmlns:p14="http://schemas.microsoft.com/office/powerpoint/2010/main" val="2304007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885DB6-0653-4F61-A0A5-D9C75B481927}" type="slidenum">
              <a:rPr lang="en-US" smtClean="0"/>
              <a:t>6</a:t>
            </a:fld>
            <a:endParaRPr lang="en-US"/>
          </a:p>
        </p:txBody>
      </p:sp>
    </p:spTree>
    <p:extLst>
      <p:ext uri="{BB962C8B-B14F-4D97-AF65-F5344CB8AC3E}">
        <p14:creationId xmlns:p14="http://schemas.microsoft.com/office/powerpoint/2010/main" val="1203134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885DB6-0653-4F61-A0A5-D9C75B481927}" type="slidenum">
              <a:rPr lang="en-US" smtClean="0"/>
              <a:t>7</a:t>
            </a:fld>
            <a:endParaRPr lang="en-US"/>
          </a:p>
        </p:txBody>
      </p:sp>
    </p:spTree>
    <p:extLst>
      <p:ext uri="{BB962C8B-B14F-4D97-AF65-F5344CB8AC3E}">
        <p14:creationId xmlns:p14="http://schemas.microsoft.com/office/powerpoint/2010/main" val="3772904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7885DB6-0653-4F61-A0A5-D9C75B481927}" type="slidenum">
              <a:rPr lang="en-US" smtClean="0"/>
              <a:t>8</a:t>
            </a:fld>
            <a:endParaRPr lang="en-US"/>
          </a:p>
        </p:txBody>
      </p:sp>
    </p:spTree>
    <p:extLst>
      <p:ext uri="{BB962C8B-B14F-4D97-AF65-F5344CB8AC3E}">
        <p14:creationId xmlns:p14="http://schemas.microsoft.com/office/powerpoint/2010/main" val="3424489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686DA55-3014-A390-F6B9-93C74A03ED5D}"/>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3238293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14761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67738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35427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1688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78461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5056127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430381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82942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94752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6221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D7BFDA-BA3F-04E7-5092-F2956F92BE78}"/>
              </a:ext>
            </a:extLst>
          </p:cNvPr>
          <p:cNvPicPr>
            <a:picLocks noChangeAspect="1"/>
          </p:cNvPicPr>
          <p:nvPr userDrawn="1"/>
        </p:nvPicPr>
        <p:blipFill>
          <a:blip r:embed="rId2"/>
          <a:stretch>
            <a:fillRect/>
          </a:stretch>
        </p:blipFill>
        <p:spPr>
          <a:xfrm>
            <a:off x="0" y="-1"/>
            <a:ext cx="12191988" cy="975359"/>
          </a:xfrm>
          <a:prstGeom prst="rect">
            <a:avLst/>
          </a:prstGeom>
        </p:spPr>
      </p:pic>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4177334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5817844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046561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98024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556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4"/>
              </a:buClr>
              <a:buFont typeface="Arial" panose="020B0604020202020204" pitchFamily="34" charset="0"/>
              <a:buChar char="•"/>
              <a:defRPr/>
            </a:lvl1pPr>
            <a:lvl2pPr marL="685800" indent="-228600">
              <a:buClr>
                <a:schemeClr val="accent4"/>
              </a:buClr>
              <a:buFont typeface="Arial" panose="020B0604020202020204" pitchFamily="34" charset="0"/>
              <a:buChar char="•"/>
              <a:defRPr/>
            </a:lvl2pPr>
            <a:lvl3pPr marL="1143000" indent="-228600">
              <a:buClr>
                <a:schemeClr val="accent4"/>
              </a:buClr>
              <a:buFont typeface="Arial" panose="020B0604020202020204" pitchFamily="34" charset="0"/>
              <a:buChar char="•"/>
              <a:defRPr/>
            </a:lvl3pPr>
            <a:lvl4pPr marL="1600200" indent="-228600">
              <a:buClr>
                <a:schemeClr val="accent4"/>
              </a:buClr>
              <a:buFont typeface="Arial" panose="020B0604020202020204" pitchFamily="34" charset="0"/>
              <a:buChar char="•"/>
              <a:defRPr/>
            </a:lvl4pPr>
            <a:lvl5pPr marL="2057400" indent="-228600">
              <a:buClr>
                <a:schemeClr val="accent4"/>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79856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47648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6861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80703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4542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898CAD"/>
              </a:gs>
              <a:gs pos="100000">
                <a:srgbClr val="1C2463"/>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58525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1/11/24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10562664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118" TargetMode="External"/><Relationship Id="rId7" Type="http://schemas.openxmlformats.org/officeDocument/2006/relationships/image" Target="../media/image5.svg"/><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1.png"/><Relationship Id="rId7" Type="http://schemas.openxmlformats.org/officeDocument/2006/relationships/hyperlink" Target="http://www.mededonthego.com/" TargetMode="External"/><Relationship Id="rId2" Type="http://schemas.openxmlformats.org/officeDocument/2006/relationships/notesSlide" Target="../notesSlides/notesSlide8.xml"/><Relationship Id="rId1" Type="http://schemas.openxmlformats.org/officeDocument/2006/relationships/slideLayout" Target="../slideLayouts/slideLayout17.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6.svg"/><Relationship Id="rId4" Type="http://schemas.openxmlformats.org/officeDocument/2006/relationships/image" Target="../media/image12.sv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04C7E-33EE-AB4F-A8C8-03C72C2C7EC1}"/>
              </a:ext>
            </a:extLst>
          </p:cNvPr>
          <p:cNvSpPr>
            <a:spLocks noGrp="1"/>
          </p:cNvSpPr>
          <p:nvPr>
            <p:ph type="title"/>
          </p:nvPr>
        </p:nvSpPr>
        <p:spPr/>
        <p:txBody>
          <a:bodyPr/>
          <a:lstStyle/>
          <a:p>
            <a:r>
              <a:rPr lang="en-US" dirty="0"/>
              <a:t>Life’s Essential 8: Healthy Sleep </a:t>
            </a:r>
            <a:br>
              <a:rPr lang="en-US" dirty="0"/>
            </a:br>
            <a:r>
              <a:rPr lang="en-US" dirty="0"/>
              <a:t>With Narcolepsy</a:t>
            </a:r>
          </a:p>
        </p:txBody>
      </p:sp>
      <p:sp>
        <p:nvSpPr>
          <p:cNvPr id="3" name="Subtitle 2">
            <a:extLst>
              <a:ext uri="{FF2B5EF4-FFF2-40B4-BE49-F238E27FC236}">
                <a16:creationId xmlns:a16="http://schemas.microsoft.com/office/drawing/2014/main" id="{EE98039E-495D-D677-1BBD-D4E87D1074F5}"/>
              </a:ext>
            </a:extLst>
          </p:cNvPr>
          <p:cNvSpPr>
            <a:spLocks noGrp="1"/>
          </p:cNvSpPr>
          <p:nvPr>
            <p:ph type="body" idx="1"/>
          </p:nvPr>
        </p:nvSpPr>
        <p:spPr>
          <a:xfrm>
            <a:off x="609601" y="4216893"/>
            <a:ext cx="10515600" cy="1872757"/>
          </a:xfrm>
        </p:spPr>
        <p:txBody>
          <a:bodyPr>
            <a:normAutofit fontScale="77500" lnSpcReduction="20000"/>
          </a:bodyPr>
          <a:lstStyle/>
          <a:p>
            <a:r>
              <a:rPr lang="en-US" sz="2800" b="1" dirty="0"/>
              <a:t>Lee </a:t>
            </a:r>
            <a:r>
              <a:rPr lang="en-US" sz="2800" b="1" dirty="0" err="1"/>
              <a:t>Surkin</a:t>
            </a:r>
            <a:r>
              <a:rPr lang="en-US" sz="2800" b="1" dirty="0"/>
              <a:t>, MD, </a:t>
            </a:r>
            <a:r>
              <a:rPr lang="en-US" sz="2800" b="1" i="0" dirty="0">
                <a:effectLst/>
              </a:rPr>
              <a:t>FACC, FCCP, FASNC, FAASM</a:t>
            </a:r>
          </a:p>
          <a:p>
            <a:r>
              <a:rPr lang="en-US" dirty="0"/>
              <a:t>Founder, American Academy of Cardiovascular Sleep Medicine</a:t>
            </a:r>
          </a:p>
          <a:p>
            <a:r>
              <a:rPr lang="en-US" dirty="0"/>
              <a:t>President, Empire Sleep Medicine</a:t>
            </a:r>
          </a:p>
          <a:p>
            <a:r>
              <a:rPr lang="en-US" dirty="0"/>
              <a:t>Chief Medical Officer, </a:t>
            </a:r>
            <a:r>
              <a:rPr lang="en-US" dirty="0" err="1"/>
              <a:t>VirtuOx</a:t>
            </a:r>
            <a:r>
              <a:rPr lang="en-US" dirty="0"/>
              <a:t> Inc.</a:t>
            </a:r>
          </a:p>
          <a:p>
            <a:r>
              <a:rPr lang="en-US" dirty="0"/>
              <a:t>Chief Medical Officer, Nexus Dental Systems</a:t>
            </a:r>
          </a:p>
          <a:p>
            <a:r>
              <a:rPr lang="en-US" dirty="0"/>
              <a:t>Greenville, NC</a:t>
            </a:r>
          </a:p>
        </p:txBody>
      </p:sp>
      <p:pic>
        <p:nvPicPr>
          <p:cNvPr id="4" name="Main graphic">
            <a:extLst>
              <a:ext uri="{FF2B5EF4-FFF2-40B4-BE49-F238E27FC236}">
                <a16:creationId xmlns:a16="http://schemas.microsoft.com/office/drawing/2014/main" id="{48366F60-1B38-F093-9BAA-F5000CF39116}"/>
              </a:ext>
            </a:extLst>
          </p:cNvPr>
          <p:cNvPicPr>
            <a:picLocks/>
          </p:cNvPicPr>
          <p:nvPr/>
        </p:nvPicPr>
        <p:blipFill>
          <a:blip r:embed="rId3" cstate="screen">
            <a:extLst>
              <a:ext uri="{28A0092B-C50C-407E-A947-70E740481C1C}">
                <a14:useLocalDpi xmlns:a14="http://schemas.microsoft.com/office/drawing/2010/main"/>
              </a:ext>
            </a:extLst>
          </a:blip>
          <a:stretch/>
        </p:blipFill>
        <p:spPr>
          <a:xfrm>
            <a:off x="8113561" y="3475919"/>
            <a:ext cx="2859240" cy="2852737"/>
          </a:xfrm>
          <a:prstGeom prst="rect">
            <a:avLst/>
          </a:prstGeom>
          <a:ln>
            <a:noFill/>
          </a:ln>
        </p:spPr>
      </p:pic>
      <p:sp>
        <p:nvSpPr>
          <p:cNvPr id="5" name="Footer Placeholder 4">
            <a:extLst>
              <a:ext uri="{FF2B5EF4-FFF2-40B4-BE49-F238E27FC236}">
                <a16:creationId xmlns:a16="http://schemas.microsoft.com/office/drawing/2014/main" id="{674F358B-D7F1-678C-A3D6-9F70DD879B3B}"/>
              </a:ext>
            </a:extLst>
          </p:cNvPr>
          <p:cNvSpPr>
            <a:spLocks noGrp="1"/>
          </p:cNvSpPr>
          <p:nvPr>
            <p:ph type="ftr" sz="quarter" idx="3"/>
          </p:nvPr>
        </p:nvSpPr>
        <p:spPr>
          <a:xfrm>
            <a:off x="7879042" y="6227094"/>
            <a:ext cx="3328278" cy="442131"/>
          </a:xfrm>
        </p:spPr>
        <p:txBody>
          <a:bodyPr/>
          <a:lstStyle/>
          <a:p>
            <a:pPr algn="ctr"/>
            <a:r>
              <a:rPr lang="en-US" dirty="0"/>
              <a:t>© 2022 American Heart Association, Inc</a:t>
            </a:r>
          </a:p>
        </p:txBody>
      </p:sp>
    </p:spTree>
    <p:extLst>
      <p:ext uri="{BB962C8B-B14F-4D97-AF65-F5344CB8AC3E}">
        <p14:creationId xmlns:p14="http://schemas.microsoft.com/office/powerpoint/2010/main" val="3467218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38554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6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hlinkClick r:id="rId3"/>
              </a:rPr>
              <a:t>Narcolepsy: The Life Essential 8 Connection</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Improve the accuracy and timing when diagnosing patients suffering from narcolepsy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Educate HCPs on how narcolepsy increases cardiovascular risk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Address how treatment of narcolepsy can improve sleep, which is a pillar of the AHA Life Essential 8, albeit with the caveat of a potentially high salt load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5A7A91-8E43-1CDA-F5A7-BC2F6E5FFAB9}"/>
              </a:ext>
            </a:extLst>
          </p:cNvPr>
          <p:cNvSpPr>
            <a:spLocks noGrp="1"/>
          </p:cNvSpPr>
          <p:nvPr>
            <p:ph type="title"/>
          </p:nvPr>
        </p:nvSpPr>
        <p:spPr/>
        <p:txBody>
          <a:bodyPr/>
          <a:lstStyle/>
          <a:p>
            <a:r>
              <a:rPr lang="en-US" dirty="0"/>
              <a:t>Life’s Essential 8</a:t>
            </a:r>
          </a:p>
        </p:txBody>
      </p:sp>
      <p:pic>
        <p:nvPicPr>
          <p:cNvPr id="9" name="Main graphic">
            <a:extLst>
              <a:ext uri="{FF2B5EF4-FFF2-40B4-BE49-F238E27FC236}">
                <a16:creationId xmlns:a16="http://schemas.microsoft.com/office/drawing/2014/main" id="{F596B428-17EB-AA02-79EE-50C45FDABBF6}"/>
              </a:ext>
            </a:extLst>
          </p:cNvPr>
          <p:cNvPicPr>
            <a:picLocks noGrp="1"/>
          </p:cNvPicPr>
          <p:nvPr>
            <p:ph sz="half" idx="1"/>
          </p:nvPr>
        </p:nvPicPr>
        <p:blipFill>
          <a:blip r:embed="rId3" cstate="screen">
            <a:extLst>
              <a:ext uri="{28A0092B-C50C-407E-A947-70E740481C1C}">
                <a14:useLocalDpi xmlns:a14="http://schemas.microsoft.com/office/drawing/2010/main"/>
              </a:ext>
            </a:extLst>
          </a:blip>
          <a:stretch/>
        </p:blipFill>
        <p:spPr>
          <a:xfrm>
            <a:off x="914400" y="1479550"/>
            <a:ext cx="3898900" cy="3898900"/>
          </a:xfrm>
          <a:ln>
            <a:noFill/>
          </a:ln>
        </p:spPr>
      </p:pic>
      <p:sp>
        <p:nvSpPr>
          <p:cNvPr id="8" name="Content Placeholder 7">
            <a:extLst>
              <a:ext uri="{FF2B5EF4-FFF2-40B4-BE49-F238E27FC236}">
                <a16:creationId xmlns:a16="http://schemas.microsoft.com/office/drawing/2014/main" id="{842CACD3-4130-8E63-16AD-E0137B31E0C1}"/>
              </a:ext>
            </a:extLst>
          </p:cNvPr>
          <p:cNvSpPr>
            <a:spLocks noGrp="1"/>
          </p:cNvSpPr>
          <p:nvPr>
            <p:ph sz="half" idx="2"/>
          </p:nvPr>
        </p:nvSpPr>
        <p:spPr>
          <a:xfrm>
            <a:off x="5867399" y="1741487"/>
            <a:ext cx="5181600" cy="3636963"/>
          </a:xfrm>
        </p:spPr>
        <p:txBody>
          <a:bodyPr/>
          <a:lstStyle/>
          <a:p>
            <a:r>
              <a:rPr lang="en-US" dirty="0">
                <a:solidFill>
                  <a:schemeClr val="accent2"/>
                </a:solidFill>
              </a:rPr>
              <a:t>Healthy Sleep</a:t>
            </a:r>
          </a:p>
          <a:p>
            <a:r>
              <a:rPr lang="en-US" dirty="0"/>
              <a:t>Healthy Diet</a:t>
            </a:r>
          </a:p>
          <a:p>
            <a:r>
              <a:rPr lang="en-US" dirty="0"/>
              <a:t>Healthy Weight</a:t>
            </a:r>
          </a:p>
          <a:p>
            <a:r>
              <a:rPr lang="en-US" dirty="0"/>
              <a:t>Healthy levels of Blood Lipids, Blood Pressure, Blood Glucose</a:t>
            </a:r>
          </a:p>
          <a:p>
            <a:r>
              <a:rPr lang="en-US" dirty="0"/>
              <a:t>Physical Activity</a:t>
            </a:r>
          </a:p>
          <a:p>
            <a:r>
              <a:rPr lang="en-US" dirty="0"/>
              <a:t>Avoidance of Nicotine</a:t>
            </a:r>
          </a:p>
          <a:p>
            <a:endParaRPr lang="en-US" dirty="0"/>
          </a:p>
        </p:txBody>
      </p:sp>
      <p:sp>
        <p:nvSpPr>
          <p:cNvPr id="11" name="Footer Placeholder 10">
            <a:extLst>
              <a:ext uri="{FF2B5EF4-FFF2-40B4-BE49-F238E27FC236}">
                <a16:creationId xmlns:a16="http://schemas.microsoft.com/office/drawing/2014/main" id="{44AB07B7-FD57-A2F6-2087-7473BD4F7E0E}"/>
              </a:ext>
            </a:extLst>
          </p:cNvPr>
          <p:cNvSpPr>
            <a:spLocks noGrp="1"/>
          </p:cNvSpPr>
          <p:nvPr>
            <p:ph type="ftr" sz="quarter" idx="3"/>
          </p:nvPr>
        </p:nvSpPr>
        <p:spPr/>
        <p:txBody>
          <a:bodyPr/>
          <a:lstStyle/>
          <a:p>
            <a:r>
              <a:rPr lang="en-US"/>
              <a:t>© 2022 American Heart Association, Inc</a:t>
            </a:r>
          </a:p>
        </p:txBody>
      </p:sp>
    </p:spTree>
    <p:extLst>
      <p:ext uri="{BB962C8B-B14F-4D97-AF65-F5344CB8AC3E}">
        <p14:creationId xmlns:p14="http://schemas.microsoft.com/office/powerpoint/2010/main" val="2546856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BCC4A31-A542-A0E8-1151-CEE3DC7704E2}"/>
              </a:ext>
            </a:extLst>
          </p:cNvPr>
          <p:cNvSpPr>
            <a:spLocks noGrp="1"/>
          </p:cNvSpPr>
          <p:nvPr>
            <p:ph type="title"/>
          </p:nvPr>
        </p:nvSpPr>
        <p:spPr>
          <a:xfrm>
            <a:off x="609600" y="199505"/>
            <a:ext cx="10744200" cy="1185577"/>
          </a:xfrm>
        </p:spPr>
        <p:txBody>
          <a:bodyPr>
            <a:normAutofit/>
          </a:bodyPr>
          <a:lstStyle/>
          <a:p>
            <a:r>
              <a:rPr lang="en-US" dirty="0"/>
              <a:t>Life’s Essential 8</a:t>
            </a:r>
          </a:p>
        </p:txBody>
      </p:sp>
      <p:sp>
        <p:nvSpPr>
          <p:cNvPr id="8" name="Content Placeholder 7">
            <a:extLst>
              <a:ext uri="{FF2B5EF4-FFF2-40B4-BE49-F238E27FC236}">
                <a16:creationId xmlns:a16="http://schemas.microsoft.com/office/drawing/2014/main" id="{AF80FAC5-D7AC-4901-2591-9CF9A24E9D70}"/>
              </a:ext>
            </a:extLst>
          </p:cNvPr>
          <p:cNvSpPr>
            <a:spLocks noGrp="1"/>
          </p:cNvSpPr>
          <p:nvPr>
            <p:ph idx="1"/>
          </p:nvPr>
        </p:nvSpPr>
        <p:spPr>
          <a:xfrm>
            <a:off x="609600" y="1477906"/>
            <a:ext cx="10744200" cy="4722477"/>
          </a:xfrm>
        </p:spPr>
        <p:txBody>
          <a:bodyPr>
            <a:normAutofit/>
          </a:bodyPr>
          <a:lstStyle/>
          <a:p>
            <a:r>
              <a:rPr lang="en-US" dirty="0"/>
              <a:t>Prevalence of ideal cardiovascular health (CVH) is very low in USA even in individuals as young as 12 years of age</a:t>
            </a:r>
          </a:p>
          <a:p>
            <a:r>
              <a:rPr lang="en-US" dirty="0"/>
              <a:t>Ideal diet is negligible in all age groups</a:t>
            </a:r>
          </a:p>
          <a:p>
            <a:r>
              <a:rPr lang="en-US" dirty="0"/>
              <a:t>Persistent differences in CVH considering race and ethnicity-worse at younger ages</a:t>
            </a:r>
          </a:p>
          <a:p>
            <a:r>
              <a:rPr lang="en-US" dirty="0"/>
              <a:t>Original 7 metrics associated with health risk</a:t>
            </a:r>
          </a:p>
          <a:p>
            <a:r>
              <a:rPr lang="en-US" dirty="0"/>
              <a:t>Improving original 7 associated with reduced risk of cardiovascular disease (CVD)</a:t>
            </a:r>
          </a:p>
          <a:p>
            <a:r>
              <a:rPr lang="en-US" dirty="0"/>
              <a:t>Improved CVH associated with reduced risk of cancer, dementia, ESRD, and COPD</a:t>
            </a:r>
          </a:p>
          <a:p>
            <a:endParaRPr lang="en-US" dirty="0"/>
          </a:p>
        </p:txBody>
      </p:sp>
    </p:spTree>
    <p:extLst>
      <p:ext uri="{BB962C8B-B14F-4D97-AF65-F5344CB8AC3E}">
        <p14:creationId xmlns:p14="http://schemas.microsoft.com/office/powerpoint/2010/main" val="3409831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5E4F0-5EE3-F907-9598-3432C43F9916}"/>
              </a:ext>
            </a:extLst>
          </p:cNvPr>
          <p:cNvSpPr>
            <a:spLocks noGrp="1"/>
          </p:cNvSpPr>
          <p:nvPr>
            <p:ph type="title"/>
          </p:nvPr>
        </p:nvSpPr>
        <p:spPr>
          <a:xfrm>
            <a:off x="609600" y="199505"/>
            <a:ext cx="10744200" cy="1185577"/>
          </a:xfrm>
        </p:spPr>
        <p:txBody>
          <a:bodyPr>
            <a:normAutofit/>
          </a:bodyPr>
          <a:lstStyle/>
          <a:p>
            <a:r>
              <a:rPr lang="en-US" dirty="0"/>
              <a:t>Life’s Essential 8---</a:t>
            </a:r>
            <a:r>
              <a:rPr lang="en-US" dirty="0">
                <a:solidFill>
                  <a:schemeClr val="accent2"/>
                </a:solidFill>
              </a:rPr>
              <a:t>Sleep Health </a:t>
            </a:r>
            <a:r>
              <a:rPr lang="en-US" dirty="0"/>
              <a:t>as a New Component of CVH</a:t>
            </a:r>
          </a:p>
        </p:txBody>
      </p:sp>
      <p:sp>
        <p:nvSpPr>
          <p:cNvPr id="3" name="Content Placeholder 2">
            <a:extLst>
              <a:ext uri="{FF2B5EF4-FFF2-40B4-BE49-F238E27FC236}">
                <a16:creationId xmlns:a16="http://schemas.microsoft.com/office/drawing/2014/main" id="{5B115120-327F-5393-55E3-7C0B096A7288}"/>
              </a:ext>
            </a:extLst>
          </p:cNvPr>
          <p:cNvSpPr>
            <a:spLocks noGrp="1"/>
          </p:cNvSpPr>
          <p:nvPr>
            <p:ph idx="1"/>
          </p:nvPr>
        </p:nvSpPr>
        <p:spPr>
          <a:xfrm>
            <a:off x="609600" y="1477906"/>
            <a:ext cx="10744200" cy="4722477"/>
          </a:xfrm>
        </p:spPr>
        <p:txBody>
          <a:bodyPr>
            <a:normAutofit/>
          </a:bodyPr>
          <a:lstStyle/>
          <a:p>
            <a:r>
              <a:rPr lang="en-US" sz="3200" dirty="0"/>
              <a:t>Sleep health is a multidimensional construct with overlapping components-duration, timing, regularity, efficiency, satisfaction and impact on alertness during waking hours</a:t>
            </a:r>
          </a:p>
          <a:p>
            <a:r>
              <a:rPr lang="en-US" sz="3200" dirty="0"/>
              <a:t>Significant research focused on sleep duration</a:t>
            </a:r>
          </a:p>
        </p:txBody>
      </p:sp>
    </p:spTree>
    <p:extLst>
      <p:ext uri="{BB962C8B-B14F-4D97-AF65-F5344CB8AC3E}">
        <p14:creationId xmlns:p14="http://schemas.microsoft.com/office/powerpoint/2010/main" val="1317709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C7B94C4-AB9B-16AD-9EA5-D39A6AC3523C}"/>
              </a:ext>
            </a:extLst>
          </p:cNvPr>
          <p:cNvSpPr>
            <a:spLocks noGrp="1"/>
          </p:cNvSpPr>
          <p:nvPr>
            <p:ph type="body" idx="1"/>
          </p:nvPr>
        </p:nvSpPr>
        <p:spPr>
          <a:xfrm>
            <a:off x="609601" y="1459896"/>
            <a:ext cx="5157787" cy="651538"/>
          </a:xfrm>
        </p:spPr>
        <p:txBody>
          <a:bodyPr>
            <a:normAutofit/>
          </a:bodyPr>
          <a:lstStyle/>
          <a:p>
            <a:r>
              <a:rPr lang="en-US" dirty="0"/>
              <a:t>Sleep Duration</a:t>
            </a:r>
          </a:p>
        </p:txBody>
      </p:sp>
      <p:sp>
        <p:nvSpPr>
          <p:cNvPr id="4" name="Content Placeholder 3">
            <a:extLst>
              <a:ext uri="{FF2B5EF4-FFF2-40B4-BE49-F238E27FC236}">
                <a16:creationId xmlns:a16="http://schemas.microsoft.com/office/drawing/2014/main" id="{C8E1E2FA-3C4F-06EC-642D-CA4B6D81CE8F}"/>
              </a:ext>
            </a:extLst>
          </p:cNvPr>
          <p:cNvSpPr>
            <a:spLocks noGrp="1"/>
          </p:cNvSpPr>
          <p:nvPr>
            <p:ph sz="half" idx="2"/>
          </p:nvPr>
        </p:nvSpPr>
        <p:spPr>
          <a:xfrm>
            <a:off x="609601" y="2111434"/>
            <a:ext cx="5157787" cy="3956856"/>
          </a:xfrm>
        </p:spPr>
        <p:txBody>
          <a:bodyPr>
            <a:normAutofit lnSpcReduction="10000"/>
          </a:bodyPr>
          <a:lstStyle/>
          <a:p>
            <a:r>
              <a:rPr lang="en-US" dirty="0"/>
              <a:t>Repeated population studies have shown insufficient or excess sleep are associated with increased CV risk (typically &lt;6 hours and &gt;9 hours)</a:t>
            </a:r>
          </a:p>
          <a:p>
            <a:r>
              <a:rPr lang="en-US" dirty="0">
                <a:solidFill>
                  <a:schemeClr val="accent2"/>
                </a:solidFill>
              </a:rPr>
              <a:t>Insufficient sleep </a:t>
            </a:r>
            <a:r>
              <a:rPr lang="en-US" dirty="0"/>
              <a:t>duration clearly shown to increase cardiovascular disease, major adverse cerebrovascular and cardiovascular events (MACCEs), and mortality</a:t>
            </a:r>
            <a:r>
              <a:rPr lang="en-US" baseline="30000" dirty="0"/>
              <a:t>1</a:t>
            </a:r>
          </a:p>
          <a:p>
            <a:endParaRPr lang="en-US" dirty="0"/>
          </a:p>
        </p:txBody>
      </p:sp>
      <p:sp>
        <p:nvSpPr>
          <p:cNvPr id="5" name="Text Placeholder 4">
            <a:extLst>
              <a:ext uri="{FF2B5EF4-FFF2-40B4-BE49-F238E27FC236}">
                <a16:creationId xmlns:a16="http://schemas.microsoft.com/office/drawing/2014/main" id="{6F8E2AB7-558E-F0BB-40A5-9DF1A61DB813}"/>
              </a:ext>
            </a:extLst>
          </p:cNvPr>
          <p:cNvSpPr>
            <a:spLocks noGrp="1"/>
          </p:cNvSpPr>
          <p:nvPr>
            <p:ph type="body" sz="quarter" idx="3"/>
          </p:nvPr>
        </p:nvSpPr>
        <p:spPr>
          <a:xfrm>
            <a:off x="5942013" y="1459896"/>
            <a:ext cx="5183188" cy="651538"/>
          </a:xfrm>
        </p:spPr>
        <p:txBody>
          <a:bodyPr>
            <a:normAutofit/>
          </a:bodyPr>
          <a:lstStyle/>
          <a:p>
            <a:r>
              <a:rPr lang="en-US" dirty="0"/>
              <a:t>Sleep Quality</a:t>
            </a:r>
          </a:p>
        </p:txBody>
      </p:sp>
      <p:sp>
        <p:nvSpPr>
          <p:cNvPr id="6" name="Content Placeholder 5">
            <a:extLst>
              <a:ext uri="{FF2B5EF4-FFF2-40B4-BE49-F238E27FC236}">
                <a16:creationId xmlns:a16="http://schemas.microsoft.com/office/drawing/2014/main" id="{82074F8B-56A3-FA7B-ABA0-5AD06225E00D}"/>
              </a:ext>
            </a:extLst>
          </p:cNvPr>
          <p:cNvSpPr>
            <a:spLocks noGrp="1"/>
          </p:cNvSpPr>
          <p:nvPr>
            <p:ph sz="quarter" idx="4"/>
          </p:nvPr>
        </p:nvSpPr>
        <p:spPr>
          <a:xfrm>
            <a:off x="5942013" y="2111434"/>
            <a:ext cx="5183188" cy="3956856"/>
          </a:xfrm>
        </p:spPr>
        <p:txBody>
          <a:bodyPr>
            <a:normAutofit/>
          </a:bodyPr>
          <a:lstStyle/>
          <a:p>
            <a:r>
              <a:rPr lang="en-US" dirty="0">
                <a:solidFill>
                  <a:schemeClr val="accent2"/>
                </a:solidFill>
              </a:rPr>
              <a:t>Poor sleep quality </a:t>
            </a:r>
            <a:r>
              <a:rPr lang="en-US" dirty="0"/>
              <a:t>is associated with increased risk of coronary artery disease</a:t>
            </a:r>
            <a:r>
              <a:rPr lang="en-US" baseline="30000" dirty="0"/>
              <a:t>2</a:t>
            </a:r>
          </a:p>
          <a:p>
            <a:r>
              <a:rPr lang="en-US" dirty="0">
                <a:solidFill>
                  <a:schemeClr val="accent2"/>
                </a:solidFill>
              </a:rPr>
              <a:t>Disrupted Nighttime Sleep (DNS) </a:t>
            </a:r>
            <a:r>
              <a:rPr lang="en-US" dirty="0"/>
              <a:t>increases mortality risk from cardiovascular disease</a:t>
            </a:r>
            <a:r>
              <a:rPr lang="en-US" baseline="30000" dirty="0"/>
              <a:t>3</a:t>
            </a:r>
          </a:p>
          <a:p>
            <a:endParaRPr lang="en-US" dirty="0"/>
          </a:p>
        </p:txBody>
      </p:sp>
      <p:sp>
        <p:nvSpPr>
          <p:cNvPr id="2" name="Title 1">
            <a:extLst>
              <a:ext uri="{FF2B5EF4-FFF2-40B4-BE49-F238E27FC236}">
                <a16:creationId xmlns:a16="http://schemas.microsoft.com/office/drawing/2014/main" id="{542B2509-D7C6-077B-1CE2-4DFAD4790D44}"/>
              </a:ext>
            </a:extLst>
          </p:cNvPr>
          <p:cNvSpPr>
            <a:spLocks noGrp="1"/>
          </p:cNvSpPr>
          <p:nvPr>
            <p:ph type="title"/>
          </p:nvPr>
        </p:nvSpPr>
        <p:spPr>
          <a:xfrm>
            <a:off x="609600" y="199505"/>
            <a:ext cx="10744200" cy="1185577"/>
          </a:xfrm>
        </p:spPr>
        <p:txBody>
          <a:bodyPr>
            <a:normAutofit/>
          </a:bodyPr>
          <a:lstStyle/>
          <a:p>
            <a:r>
              <a:rPr lang="en-US" dirty="0"/>
              <a:t>Life’s Essential 8---</a:t>
            </a:r>
            <a:r>
              <a:rPr lang="en-US" dirty="0">
                <a:solidFill>
                  <a:schemeClr val="accent2"/>
                </a:solidFill>
              </a:rPr>
              <a:t>Sleep Health </a:t>
            </a:r>
            <a:r>
              <a:rPr lang="en-US" dirty="0"/>
              <a:t>as a New Component of CVH</a:t>
            </a:r>
          </a:p>
        </p:txBody>
      </p:sp>
      <p:sp>
        <p:nvSpPr>
          <p:cNvPr id="13" name="Footer Placeholder 12">
            <a:extLst>
              <a:ext uri="{FF2B5EF4-FFF2-40B4-BE49-F238E27FC236}">
                <a16:creationId xmlns:a16="http://schemas.microsoft.com/office/drawing/2014/main" id="{B6FBC2B8-859E-9825-EB2A-D86E5BFEB68E}"/>
              </a:ext>
            </a:extLst>
          </p:cNvPr>
          <p:cNvSpPr>
            <a:spLocks noGrp="1"/>
          </p:cNvSpPr>
          <p:nvPr>
            <p:ph type="ftr" sz="quarter" idx="12"/>
          </p:nvPr>
        </p:nvSpPr>
        <p:spPr/>
        <p:txBody>
          <a:bodyPr/>
          <a:lstStyle/>
          <a:p>
            <a:pPr marL="228600" indent="-228600">
              <a:buFont typeface="+mj-lt"/>
              <a:buAutoNum type="arabicPeriod"/>
            </a:pPr>
            <a:r>
              <a:rPr lang="en-US" dirty="0" err="1"/>
              <a:t>Javaheri</a:t>
            </a:r>
            <a:r>
              <a:rPr lang="en-US" dirty="0"/>
              <a:t> S, Barbe F, Campos-Rodriguez F, et al. </a:t>
            </a:r>
            <a:r>
              <a:rPr lang="en-US" i="1" dirty="0"/>
              <a:t>J Am Coll </a:t>
            </a:r>
            <a:r>
              <a:rPr lang="en-US" i="1" dirty="0" err="1"/>
              <a:t>Cardiol</a:t>
            </a:r>
            <a:r>
              <a:rPr lang="en-US" i="1" dirty="0"/>
              <a:t>. </a:t>
            </a:r>
            <a:r>
              <a:rPr lang="en-US" dirty="0"/>
              <a:t>2017 Feb 21;69(7):841-858.</a:t>
            </a:r>
          </a:p>
          <a:p>
            <a:pPr marL="228600" indent="-228600">
              <a:buFont typeface="+mj-lt"/>
              <a:buAutoNum type="arabicPeriod"/>
            </a:pPr>
            <a:r>
              <a:rPr lang="en-US" dirty="0"/>
              <a:t>Lao XQ, Liu X, Deng HB, et al. </a:t>
            </a:r>
            <a:r>
              <a:rPr lang="en-US" i="1" dirty="0"/>
              <a:t>J Clin Sleep Med</a:t>
            </a:r>
            <a:r>
              <a:rPr lang="en-US" dirty="0"/>
              <a:t>. 2018 Jan 15;14(1):109-117. </a:t>
            </a:r>
          </a:p>
          <a:p>
            <a:pPr marL="228600" indent="-228600">
              <a:buFont typeface="+mj-lt"/>
              <a:buAutoNum type="arabicPeriod"/>
            </a:pPr>
            <a:r>
              <a:rPr lang="en-US" dirty="0" err="1"/>
              <a:t>Shahrbabaki</a:t>
            </a:r>
            <a:r>
              <a:rPr lang="en-US" dirty="0"/>
              <a:t> SS, Linz D, Hartmann S, et al. </a:t>
            </a:r>
            <a:r>
              <a:rPr lang="en-US" i="1" dirty="0" err="1"/>
              <a:t>Eur</a:t>
            </a:r>
            <a:r>
              <a:rPr lang="en-US" i="1" dirty="0"/>
              <a:t> Heart J</a:t>
            </a:r>
            <a:r>
              <a:rPr lang="en-US" dirty="0"/>
              <a:t>. 2021 Jun 1;42(21):2088-2099.</a:t>
            </a:r>
          </a:p>
        </p:txBody>
      </p:sp>
    </p:spTree>
    <p:extLst>
      <p:ext uri="{BB962C8B-B14F-4D97-AF65-F5344CB8AC3E}">
        <p14:creationId xmlns:p14="http://schemas.microsoft.com/office/powerpoint/2010/main" val="3210288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E3FA81E-A249-DC53-0164-2F83DA83A234}"/>
              </a:ext>
            </a:extLst>
          </p:cNvPr>
          <p:cNvSpPr>
            <a:spLocks noGrp="1"/>
          </p:cNvSpPr>
          <p:nvPr>
            <p:ph type="title"/>
          </p:nvPr>
        </p:nvSpPr>
        <p:spPr/>
        <p:txBody>
          <a:bodyPr/>
          <a:lstStyle/>
          <a:p>
            <a:r>
              <a:rPr lang="en-US"/>
              <a:t>Healthy Sleep and the Narcolepsy Connection</a:t>
            </a:r>
            <a:endParaRPr lang="en-US" dirty="0"/>
          </a:p>
        </p:txBody>
      </p:sp>
      <p:sp>
        <p:nvSpPr>
          <p:cNvPr id="8" name="Content Placeholder 7">
            <a:extLst>
              <a:ext uri="{FF2B5EF4-FFF2-40B4-BE49-F238E27FC236}">
                <a16:creationId xmlns:a16="http://schemas.microsoft.com/office/drawing/2014/main" id="{351B322D-D071-1F89-EC1F-A8E906705E64}"/>
              </a:ext>
            </a:extLst>
          </p:cNvPr>
          <p:cNvSpPr>
            <a:spLocks noGrp="1"/>
          </p:cNvSpPr>
          <p:nvPr>
            <p:ph idx="1"/>
          </p:nvPr>
        </p:nvSpPr>
        <p:spPr/>
        <p:txBody>
          <a:bodyPr/>
          <a:lstStyle/>
          <a:p>
            <a:r>
              <a:rPr lang="en-US" sz="2800" b="0" dirty="0">
                <a:ea typeface="Century Gothic" charset="0"/>
                <a:cs typeface="Century Gothic" charset="0"/>
              </a:rPr>
              <a:t>Preclinical models suggest the hypocretin deficiency in </a:t>
            </a:r>
            <a:r>
              <a:rPr lang="en-US" sz="2800" dirty="0">
                <a:ea typeface="Century Gothic" charset="0"/>
                <a:cs typeface="Century Gothic" charset="0"/>
              </a:rPr>
              <a:t>narcolepsy</a:t>
            </a:r>
            <a:r>
              <a:rPr lang="en-US" sz="2800" b="0" dirty="0">
                <a:ea typeface="Century Gothic" charset="0"/>
                <a:cs typeface="Century Gothic" charset="0"/>
              </a:rPr>
              <a:t> is linked to </a:t>
            </a:r>
            <a:r>
              <a:rPr lang="en-US" sz="2800" dirty="0">
                <a:ea typeface="Century Gothic" charset="0"/>
                <a:cs typeface="Century Gothic" charset="0"/>
              </a:rPr>
              <a:t>cardiovascular dysregulation</a:t>
            </a:r>
            <a:r>
              <a:rPr lang="en-US" sz="2800" b="0" dirty="0">
                <a:ea typeface="Century Gothic" charset="0"/>
                <a:cs typeface="Century Gothic" charset="0"/>
              </a:rPr>
              <a:t>.</a:t>
            </a:r>
            <a:r>
              <a:rPr lang="en-US" sz="2800" b="0" baseline="30000" dirty="0">
                <a:ea typeface="Century Gothic" charset="0"/>
                <a:cs typeface="Century Gothic" charset="0"/>
              </a:rPr>
              <a:t>1</a:t>
            </a:r>
          </a:p>
          <a:p>
            <a:r>
              <a:rPr lang="en-US" sz="2800" dirty="0">
                <a:ea typeface="Century Gothic" charset="0"/>
                <a:cs typeface="Century Gothic" charset="0"/>
              </a:rPr>
              <a:t>EDS </a:t>
            </a:r>
            <a:r>
              <a:rPr lang="en-US" sz="2800" b="0" dirty="0">
                <a:ea typeface="Century Gothic" charset="0"/>
                <a:cs typeface="Century Gothic" charset="0"/>
              </a:rPr>
              <a:t>and </a:t>
            </a:r>
            <a:r>
              <a:rPr lang="en-US" sz="2800" dirty="0">
                <a:ea typeface="Century Gothic" charset="0"/>
                <a:cs typeface="Century Gothic" charset="0"/>
              </a:rPr>
              <a:t>DNS</a:t>
            </a:r>
            <a:r>
              <a:rPr lang="en-US" sz="2800" b="0" dirty="0">
                <a:ea typeface="Century Gothic" charset="0"/>
                <a:cs typeface="Century Gothic" charset="0"/>
              </a:rPr>
              <a:t>, which are hallmark features of narcolepsy, are known risk factors for </a:t>
            </a:r>
            <a:r>
              <a:rPr lang="en-US" sz="2800" dirty="0">
                <a:ea typeface="Century Gothic" charset="0"/>
                <a:cs typeface="Century Gothic" charset="0"/>
              </a:rPr>
              <a:t>cardiovascular disease.</a:t>
            </a:r>
            <a:r>
              <a:rPr lang="en-US" baseline="30000" dirty="0">
                <a:ea typeface="Century Gothic" charset="0"/>
                <a:cs typeface="Century Gothic" charset="0"/>
              </a:rPr>
              <a:t>1</a:t>
            </a:r>
            <a:endParaRPr lang="en-US" sz="2800" baseline="30000" dirty="0">
              <a:ea typeface="Century Gothic" charset="0"/>
              <a:cs typeface="Century Gothic" charset="0"/>
            </a:endParaRPr>
          </a:p>
          <a:p>
            <a:r>
              <a:rPr lang="en-US" dirty="0"/>
              <a:t>DNS increases mortality risk from cardiovascular disease</a:t>
            </a:r>
            <a:r>
              <a:rPr lang="en-US" baseline="30000" dirty="0"/>
              <a:t>2</a:t>
            </a:r>
          </a:p>
          <a:p>
            <a:endParaRPr lang="en-US" dirty="0"/>
          </a:p>
        </p:txBody>
      </p:sp>
      <p:sp>
        <p:nvSpPr>
          <p:cNvPr id="9" name="TextBox 8">
            <a:extLst>
              <a:ext uri="{FF2B5EF4-FFF2-40B4-BE49-F238E27FC236}">
                <a16:creationId xmlns:a16="http://schemas.microsoft.com/office/drawing/2014/main" id="{90156279-B6FB-FC99-2D85-1D92F9FB359E}"/>
              </a:ext>
            </a:extLst>
          </p:cNvPr>
          <p:cNvSpPr txBox="1"/>
          <p:nvPr/>
        </p:nvSpPr>
        <p:spPr>
          <a:xfrm>
            <a:off x="609600" y="4370542"/>
            <a:ext cx="3469604" cy="646331"/>
          </a:xfrm>
          <a:prstGeom prst="rect">
            <a:avLst/>
          </a:prstGeom>
          <a:noFill/>
        </p:spPr>
        <p:txBody>
          <a:bodyPr wrap="none" rtlCol="0">
            <a:spAutoFit/>
          </a:bodyPr>
          <a:lstStyle/>
          <a:p>
            <a:r>
              <a:rPr lang="en-US" dirty="0"/>
              <a:t>EDS = excessive daytime sleepiness</a:t>
            </a:r>
          </a:p>
          <a:p>
            <a:r>
              <a:rPr lang="en-US" dirty="0"/>
              <a:t>DNS = disrupted nighttime sleep</a:t>
            </a:r>
          </a:p>
        </p:txBody>
      </p:sp>
      <p:sp>
        <p:nvSpPr>
          <p:cNvPr id="6" name="Footer Placeholder 5">
            <a:extLst>
              <a:ext uri="{FF2B5EF4-FFF2-40B4-BE49-F238E27FC236}">
                <a16:creationId xmlns:a16="http://schemas.microsoft.com/office/drawing/2014/main" id="{80DB9240-ED6B-5959-589B-A27CA4146D30}"/>
              </a:ext>
            </a:extLst>
          </p:cNvPr>
          <p:cNvSpPr>
            <a:spLocks noGrp="1"/>
          </p:cNvSpPr>
          <p:nvPr>
            <p:ph type="ftr" sz="quarter" idx="3"/>
          </p:nvPr>
        </p:nvSpPr>
        <p:spPr/>
        <p:txBody>
          <a:bodyPr/>
          <a:lstStyle/>
          <a:p>
            <a:r>
              <a:rPr lang="en-US" dirty="0"/>
              <a:t>1. </a:t>
            </a:r>
            <a:r>
              <a:rPr lang="en-US" dirty="0" err="1"/>
              <a:t>Jennum</a:t>
            </a:r>
            <a:r>
              <a:rPr lang="en-US" dirty="0"/>
              <a:t> PJ, </a:t>
            </a:r>
            <a:r>
              <a:rPr lang="en-US" dirty="0" err="1"/>
              <a:t>Plazzi</a:t>
            </a:r>
            <a:r>
              <a:rPr lang="en-US" dirty="0"/>
              <a:t> G, </a:t>
            </a:r>
            <a:r>
              <a:rPr lang="en-US" dirty="0" err="1"/>
              <a:t>Silvani</a:t>
            </a:r>
            <a:r>
              <a:rPr lang="en-US" dirty="0"/>
              <a:t> A, et al. </a:t>
            </a:r>
            <a:r>
              <a:rPr lang="en-US" i="1" dirty="0"/>
              <a:t>Sleep Med Rev</a:t>
            </a:r>
            <a:r>
              <a:rPr lang="en-US" dirty="0"/>
              <a:t>. 2021.
2. </a:t>
            </a:r>
            <a:r>
              <a:rPr lang="en-US" dirty="0" err="1"/>
              <a:t>Shahrbabaki</a:t>
            </a:r>
            <a:r>
              <a:rPr lang="en-US" dirty="0"/>
              <a:t> SS, Linz D, Hartmann S, et al. </a:t>
            </a:r>
            <a:r>
              <a:rPr lang="en-US" i="1" dirty="0" err="1"/>
              <a:t>Eur</a:t>
            </a:r>
            <a:r>
              <a:rPr lang="en-US" i="1" dirty="0"/>
              <a:t> Heart J. </a:t>
            </a:r>
            <a:r>
              <a:rPr lang="en-US" dirty="0"/>
              <a:t>2021 Jun 1;42(21):2088-2099.</a:t>
            </a:r>
          </a:p>
        </p:txBody>
      </p:sp>
    </p:spTree>
    <p:extLst>
      <p:ext uri="{BB962C8B-B14F-4D97-AF65-F5344CB8AC3E}">
        <p14:creationId xmlns:p14="http://schemas.microsoft.com/office/powerpoint/2010/main" val="1068520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Neurology2023">
  <a:themeElements>
    <a:clrScheme name="NeuroPsych23">
      <a:dk1>
        <a:srgbClr val="3F3F3F"/>
      </a:dk1>
      <a:lt1>
        <a:srgbClr val="FFFFFF"/>
      </a:lt1>
      <a:dk2>
        <a:srgbClr val="5E5E5E"/>
      </a:dk2>
      <a:lt2>
        <a:srgbClr val="FFFFFF"/>
      </a:lt2>
      <a:accent1>
        <a:srgbClr val="2B407E"/>
      </a:accent1>
      <a:accent2>
        <a:srgbClr val="A84657"/>
      </a:accent2>
      <a:accent3>
        <a:srgbClr val="98E9ED"/>
      </a:accent3>
      <a:accent4>
        <a:srgbClr val="8589A7"/>
      </a:accent4>
      <a:accent5>
        <a:srgbClr val="642C50"/>
      </a:accent5>
      <a:accent6>
        <a:srgbClr val="1D224C"/>
      </a:accent6>
      <a:hlink>
        <a:srgbClr val="3500FF"/>
      </a:hlink>
      <a:folHlink>
        <a:srgbClr val="9C266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rology2023" id="{6B2DFC96-7B20-6A45-8521-B7802BE8BE55}" vid="{48BB2579-8D5B-E643-8D3E-498541DF60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A5CBB9-4EE6-47A8-AE8C-36F4B0E9CF28}">
  <ds:schemaRefs>
    <ds:schemaRef ds:uri="http://schemas.openxmlformats.org/package/2006/metadata/core-properties"/>
    <ds:schemaRef ds:uri="http://schemas.microsoft.com/office/2006/documentManagement/types"/>
    <ds:schemaRef ds:uri="http://purl.org/dc/dcmitype/"/>
    <ds:schemaRef ds:uri="http://purl.org/dc/terms/"/>
    <ds:schemaRef ds:uri="a9d8bbac-cce3-475c-b9fe-65ecbcec7edd"/>
    <ds:schemaRef ds:uri="http://schemas.microsoft.com/office/2006/metadata/properties"/>
    <ds:schemaRef ds:uri="http://www.w3.org/XML/1998/namespace"/>
    <ds:schemaRef ds:uri="http://schemas.microsoft.com/office/infopath/2007/PartnerControls"/>
    <ds:schemaRef ds:uri="http://purl.org/dc/elements/1.1/"/>
    <ds:schemaRef ds:uri="f55e9ad1-4522-4e5b-8d2e-6f450f6d945f"/>
  </ds:schemaRefs>
</ds:datastoreItem>
</file>

<file path=customXml/itemProps2.xml><?xml version="1.0" encoding="utf-8"?>
<ds:datastoreItem xmlns:ds="http://schemas.openxmlformats.org/officeDocument/2006/customXml" ds:itemID="{BAB4289D-22DC-4133-8E81-4052C316E0CB}">
  <ds:schemaRefs>
    <ds:schemaRef ds:uri="http://schemas.microsoft.com/sharepoint/v3/contenttype/forms"/>
  </ds:schemaRefs>
</ds:datastoreItem>
</file>

<file path=customXml/itemProps3.xml><?xml version="1.0" encoding="utf-8"?>
<ds:datastoreItem xmlns:ds="http://schemas.openxmlformats.org/officeDocument/2006/customXml" ds:itemID="{985D43B9-92BD-446A-99B8-654C16810AF9}"/>
</file>

<file path=docProps/app.xml><?xml version="1.0" encoding="utf-8"?>
<Properties xmlns="http://schemas.openxmlformats.org/officeDocument/2006/extended-properties" xmlns:vt="http://schemas.openxmlformats.org/officeDocument/2006/docPropsVTypes">
  <Template>Neurology2023</Template>
  <TotalTime>883</TotalTime>
  <Words>807</Words>
  <Application>Microsoft Macintosh PowerPoint</Application>
  <PresentationFormat>Widescreen</PresentationFormat>
  <Paragraphs>77</Paragraphs>
  <Slides>9</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Century Gothic</vt:lpstr>
      <vt:lpstr>Trebuchet MS</vt:lpstr>
      <vt:lpstr>Neurology2023</vt:lpstr>
      <vt:lpstr>Office Theme</vt:lpstr>
      <vt:lpstr>Life’s Essential 8: Healthy Sleep  With Narcolepsy</vt:lpstr>
      <vt:lpstr>PowerPoint Presentation</vt:lpstr>
      <vt:lpstr>Disclaimer</vt:lpstr>
      <vt:lpstr>Life’s Essential 8</vt:lpstr>
      <vt:lpstr>Life’s Essential 8</vt:lpstr>
      <vt:lpstr>Life’s Essential 8---Sleep Health as a New Component of CVH</vt:lpstr>
      <vt:lpstr>Life’s Essential 8---Sleep Health as a New Component of CVH</vt:lpstr>
      <vt:lpstr>Healthy Sleep and the Narcolepsy Connection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Life’s Essential 8: Healthy Sleep  With Narcolepsy</dc:title>
  <dc:subject/>
  <dc:creator>MedEd On The go</dc:creator>
  <cp:keywords/>
  <dc:description/>
  <cp:lastModifiedBy>Harley Kidner</cp:lastModifiedBy>
  <cp:revision>8</cp:revision>
  <cp:lastPrinted>2023-02-11T00:53:38Z</cp:lastPrinted>
  <dcterms:created xsi:type="dcterms:W3CDTF">2023-02-11T00:50:27Z</dcterms:created>
  <dcterms:modified xsi:type="dcterms:W3CDTF">2024-01-11T21:50:19Z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