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4"/>
    <p:sldMasterId id="2147483684" r:id="rId5"/>
  </p:sldMasterIdLst>
  <p:notesMasterIdLst>
    <p:notesMasterId r:id="rId15"/>
  </p:notesMasterIdLst>
  <p:sldIdLst>
    <p:sldId id="256" r:id="rId6"/>
    <p:sldId id="265" r:id="rId7"/>
    <p:sldId id="297" r:id="rId8"/>
    <p:sldId id="257" r:id="rId9"/>
    <p:sldId id="258" r:id="rId10"/>
    <p:sldId id="268" r:id="rId11"/>
    <p:sldId id="281" r:id="rId12"/>
    <p:sldId id="282" r:id="rId13"/>
    <p:sldId id="264"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59"/>
    <p:restoredTop sz="96327"/>
  </p:normalViewPr>
  <p:slideViewPr>
    <p:cSldViewPr snapToGrid="0">
      <p:cViewPr varScale="1">
        <p:scale>
          <a:sx n="119" d="100"/>
          <a:sy n="119" d="100"/>
        </p:scale>
        <p:origin x="808"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0D42766-9D02-8443-BA77-374838B41ABB}" type="datetimeFigureOut">
              <a:rPr lang="en-US" smtClean="0"/>
              <a:t>1/11/24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87D04EC-A414-5F4E-B582-8CE114B4DCE7}" type="slidenum">
              <a:rPr lang="en-US" smtClean="0"/>
              <a:t>‹#›</a:t>
            </a:fld>
            <a:endParaRPr lang="en-US"/>
          </a:p>
        </p:txBody>
      </p:sp>
    </p:spTree>
    <p:extLst>
      <p:ext uri="{BB962C8B-B14F-4D97-AF65-F5344CB8AC3E}">
        <p14:creationId xmlns:p14="http://schemas.microsoft.com/office/powerpoint/2010/main" val="25980280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87D04EC-A414-5F4E-B582-8CE114B4DCE7}" type="slidenum">
              <a:rPr lang="en-US" smtClean="0"/>
              <a:t>1</a:t>
            </a:fld>
            <a:endParaRPr lang="en-US"/>
          </a:p>
        </p:txBody>
      </p:sp>
    </p:spTree>
    <p:extLst>
      <p:ext uri="{BB962C8B-B14F-4D97-AF65-F5344CB8AC3E}">
        <p14:creationId xmlns:p14="http://schemas.microsoft.com/office/powerpoint/2010/main" val="20640709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A65F76-0011-CA4E-92EC-80CC7B898B9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851541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7885DB6-0653-4F61-A0A5-D9C75B481927}" type="slidenum">
              <a:rPr lang="en-US" smtClean="0"/>
              <a:t>4</a:t>
            </a:fld>
            <a:endParaRPr lang="en-US"/>
          </a:p>
        </p:txBody>
      </p:sp>
    </p:spTree>
    <p:extLst>
      <p:ext uri="{BB962C8B-B14F-4D97-AF65-F5344CB8AC3E}">
        <p14:creationId xmlns:p14="http://schemas.microsoft.com/office/powerpoint/2010/main" val="22150165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7885DB6-0653-4F61-A0A5-D9C75B481927}" type="slidenum">
              <a:rPr lang="en-US" smtClean="0"/>
              <a:t>5</a:t>
            </a:fld>
            <a:endParaRPr lang="en-US"/>
          </a:p>
        </p:txBody>
      </p:sp>
    </p:spTree>
    <p:extLst>
      <p:ext uri="{BB962C8B-B14F-4D97-AF65-F5344CB8AC3E}">
        <p14:creationId xmlns:p14="http://schemas.microsoft.com/office/powerpoint/2010/main" val="23040070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7885DB6-0653-4F61-A0A5-D9C75B481927}" type="slidenum">
              <a:rPr lang="en-US" smtClean="0"/>
              <a:t>6</a:t>
            </a:fld>
            <a:endParaRPr lang="en-US"/>
          </a:p>
        </p:txBody>
      </p:sp>
    </p:spTree>
    <p:extLst>
      <p:ext uri="{BB962C8B-B14F-4D97-AF65-F5344CB8AC3E}">
        <p14:creationId xmlns:p14="http://schemas.microsoft.com/office/powerpoint/2010/main" val="12031341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7885DB6-0653-4F61-A0A5-D9C75B481927}" type="slidenum">
              <a:rPr lang="en-US" smtClean="0"/>
              <a:t>7</a:t>
            </a:fld>
            <a:endParaRPr lang="en-US"/>
          </a:p>
        </p:txBody>
      </p:sp>
    </p:spTree>
    <p:extLst>
      <p:ext uri="{BB962C8B-B14F-4D97-AF65-F5344CB8AC3E}">
        <p14:creationId xmlns:p14="http://schemas.microsoft.com/office/powerpoint/2010/main" val="37729046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7885DB6-0653-4F61-A0A5-D9C75B481927}" type="slidenum">
              <a:rPr lang="en-US" smtClean="0"/>
              <a:t>8</a:t>
            </a:fld>
            <a:endParaRPr lang="en-US"/>
          </a:p>
        </p:txBody>
      </p:sp>
    </p:spTree>
    <p:extLst>
      <p:ext uri="{BB962C8B-B14F-4D97-AF65-F5344CB8AC3E}">
        <p14:creationId xmlns:p14="http://schemas.microsoft.com/office/powerpoint/2010/main" val="34244894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A65F76-0011-CA4E-92EC-80CC7B898B9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5947706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8686DA55-3014-A390-F6B9-93C74A03ED5D}"/>
              </a:ext>
            </a:extLst>
          </p:cNvPr>
          <p:cNvPicPr>
            <a:picLocks noChangeAspect="1"/>
          </p:cNvPicPr>
          <p:nvPr userDrawn="1"/>
        </p:nvPicPr>
        <p:blipFill>
          <a:blip r:embed="rId2"/>
          <a:stretch>
            <a:fillRect/>
          </a:stretch>
        </p:blipFill>
        <p:spPr>
          <a:xfrm>
            <a:off x="0" y="-1"/>
            <a:ext cx="12191988" cy="975359"/>
          </a:xfrm>
          <a:prstGeom prst="rect">
            <a:avLst/>
          </a:prstGeom>
        </p:spPr>
      </p:pic>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ctr">
            <a:normAutofit/>
          </a:bodyPr>
          <a:lstStyle>
            <a:lvl1pPr>
              <a:defRPr sz="4800"/>
            </a:lvl1pPr>
          </a:lstStyle>
          <a:p>
            <a:r>
              <a:rPr lang="en-US" dirty="0"/>
              <a:t>Click to edit Master title style</a:t>
            </a:r>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Rectangle 6">
            <a:extLst>
              <a:ext uri="{FF2B5EF4-FFF2-40B4-BE49-F238E27FC236}">
                <a16:creationId xmlns:a16="http://schemas.microsoft.com/office/drawing/2014/main" id="{A632F408-3A85-44BA-9DC9-E8F0D6C40C97}"/>
              </a:ext>
            </a:extLst>
          </p:cNvPr>
          <p:cNvSpPr/>
          <p:nvPr/>
        </p:nvSpPr>
        <p:spPr>
          <a:xfrm>
            <a:off x="10365698" y="6356350"/>
            <a:ext cx="1753850" cy="365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pic>
        <p:nvPicPr>
          <p:cNvPr id="4" name="Picture 3">
            <a:extLst>
              <a:ext uri="{FF2B5EF4-FFF2-40B4-BE49-F238E27FC236}">
                <a16:creationId xmlns:a16="http://schemas.microsoft.com/office/drawing/2014/main" id="{7F769840-AFB3-41D5-B8CE-7626D91553BC}"/>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609600" y="93853"/>
            <a:ext cx="1537746" cy="787653"/>
          </a:xfrm>
          <a:prstGeom prst="rect">
            <a:avLst/>
          </a:prstGeom>
        </p:spPr>
      </p:pic>
    </p:spTree>
    <p:extLst>
      <p:ext uri="{BB962C8B-B14F-4D97-AF65-F5344CB8AC3E}">
        <p14:creationId xmlns:p14="http://schemas.microsoft.com/office/powerpoint/2010/main" val="3238293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8E26C3D8-9015-40F4-B59B-697F1260941D}"/>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147615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D250C-6EEA-B1A1-B491-10422548427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BBD3599-E485-39AC-03C7-74F93F01CE7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FF96DE3-09DA-C553-4E03-25C8490BF4CE}"/>
              </a:ext>
            </a:extLst>
          </p:cNvPr>
          <p:cNvSpPr>
            <a:spLocks noGrp="1"/>
          </p:cNvSpPr>
          <p:nvPr>
            <p:ph type="dt" sz="half" idx="10"/>
          </p:nvPr>
        </p:nvSpPr>
        <p:spPr/>
        <p:txBody>
          <a:bodyPr/>
          <a:lstStyle/>
          <a:p>
            <a:fld id="{68607845-940D-AF42-90E6-0A3F0004BE78}" type="datetimeFigureOut">
              <a:rPr lang="en-US" smtClean="0"/>
              <a:t>1/11/24</a:t>
            </a:fld>
            <a:endParaRPr lang="en-US"/>
          </a:p>
        </p:txBody>
      </p:sp>
      <p:sp>
        <p:nvSpPr>
          <p:cNvPr id="5" name="Footer Placeholder 4">
            <a:extLst>
              <a:ext uri="{FF2B5EF4-FFF2-40B4-BE49-F238E27FC236}">
                <a16:creationId xmlns:a16="http://schemas.microsoft.com/office/drawing/2014/main" id="{EFA9A60E-868C-52C6-C825-19BA338FF8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21579E-803B-BD28-2DBB-13250B0CA552}"/>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167738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4FC08-534A-8154-8815-A5BFFB686EF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E84B8B7-FC0D-4F40-EC2B-62E119F7C5C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17CCE6-3E70-D9AF-F696-4DDE3281A5DF}"/>
              </a:ext>
            </a:extLst>
          </p:cNvPr>
          <p:cNvSpPr>
            <a:spLocks noGrp="1"/>
          </p:cNvSpPr>
          <p:nvPr>
            <p:ph type="dt" sz="half" idx="10"/>
          </p:nvPr>
        </p:nvSpPr>
        <p:spPr/>
        <p:txBody>
          <a:bodyPr/>
          <a:lstStyle/>
          <a:p>
            <a:fld id="{68607845-940D-AF42-90E6-0A3F0004BE78}" type="datetimeFigureOut">
              <a:rPr lang="en-US" smtClean="0"/>
              <a:t>1/11/24</a:t>
            </a:fld>
            <a:endParaRPr lang="en-US"/>
          </a:p>
        </p:txBody>
      </p:sp>
      <p:sp>
        <p:nvSpPr>
          <p:cNvPr id="5" name="Footer Placeholder 4">
            <a:extLst>
              <a:ext uri="{FF2B5EF4-FFF2-40B4-BE49-F238E27FC236}">
                <a16:creationId xmlns:a16="http://schemas.microsoft.com/office/drawing/2014/main" id="{3693B666-A55A-067A-E47A-F4A087A8B2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18EFF9-3F62-FFA8-F4BC-890344B8B66D}"/>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2354272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025A2-2765-239F-A15A-3F2C72B2ACC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DEDEC4F-96BF-9190-2B7F-6CE6BF42144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A41C397-E997-3E50-0FFF-FB8BD85539E4}"/>
              </a:ext>
            </a:extLst>
          </p:cNvPr>
          <p:cNvSpPr>
            <a:spLocks noGrp="1"/>
          </p:cNvSpPr>
          <p:nvPr>
            <p:ph type="dt" sz="half" idx="10"/>
          </p:nvPr>
        </p:nvSpPr>
        <p:spPr/>
        <p:txBody>
          <a:bodyPr/>
          <a:lstStyle/>
          <a:p>
            <a:fld id="{68607845-940D-AF42-90E6-0A3F0004BE78}" type="datetimeFigureOut">
              <a:rPr lang="en-US" smtClean="0"/>
              <a:t>1/11/24</a:t>
            </a:fld>
            <a:endParaRPr lang="en-US"/>
          </a:p>
        </p:txBody>
      </p:sp>
      <p:sp>
        <p:nvSpPr>
          <p:cNvPr id="5" name="Footer Placeholder 4">
            <a:extLst>
              <a:ext uri="{FF2B5EF4-FFF2-40B4-BE49-F238E27FC236}">
                <a16:creationId xmlns:a16="http://schemas.microsoft.com/office/drawing/2014/main" id="{54973FE1-6DFF-CDB4-7A32-D3D242B7AD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9263AC-E06E-CCF8-C678-2295416D6BFD}"/>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2616886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22703-6067-83C5-B7B3-BFB87445104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387963D-72B5-EAAA-B532-937561249D6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D0478CC-A6AE-5BA5-0C93-2ABD2CB91B2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2BF93BF-43F9-E86C-2186-7EE4544814C4}"/>
              </a:ext>
            </a:extLst>
          </p:cNvPr>
          <p:cNvSpPr>
            <a:spLocks noGrp="1"/>
          </p:cNvSpPr>
          <p:nvPr>
            <p:ph type="dt" sz="half" idx="10"/>
          </p:nvPr>
        </p:nvSpPr>
        <p:spPr/>
        <p:txBody>
          <a:bodyPr/>
          <a:lstStyle/>
          <a:p>
            <a:fld id="{68607845-940D-AF42-90E6-0A3F0004BE78}" type="datetimeFigureOut">
              <a:rPr lang="en-US" smtClean="0"/>
              <a:t>1/11/24</a:t>
            </a:fld>
            <a:endParaRPr lang="en-US"/>
          </a:p>
        </p:txBody>
      </p:sp>
      <p:sp>
        <p:nvSpPr>
          <p:cNvPr id="6" name="Footer Placeholder 5">
            <a:extLst>
              <a:ext uri="{FF2B5EF4-FFF2-40B4-BE49-F238E27FC236}">
                <a16:creationId xmlns:a16="http://schemas.microsoft.com/office/drawing/2014/main" id="{42E5678A-92ED-3CA8-25E7-1697F7B109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AA367E-BEF6-76B2-B494-82E3A4FFFA0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26784615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55067C-F02F-CA51-C76E-9AFAA77F467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B7DFFB7-D356-0068-C081-0037355B3B7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2F46DE1-B636-ED1B-AB2F-C49A63505C1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FEE0272-F65F-ED84-720C-CA73A9D148E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3850EF4-AE51-FB58-8AAB-D7B6106A863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FD4A651-BC82-2322-E0B4-F301EE08EC72}"/>
              </a:ext>
            </a:extLst>
          </p:cNvPr>
          <p:cNvSpPr>
            <a:spLocks noGrp="1"/>
          </p:cNvSpPr>
          <p:nvPr>
            <p:ph type="dt" sz="half" idx="10"/>
          </p:nvPr>
        </p:nvSpPr>
        <p:spPr/>
        <p:txBody>
          <a:bodyPr/>
          <a:lstStyle/>
          <a:p>
            <a:fld id="{68607845-940D-AF42-90E6-0A3F0004BE78}" type="datetimeFigureOut">
              <a:rPr lang="en-US" smtClean="0"/>
              <a:t>1/11/24</a:t>
            </a:fld>
            <a:endParaRPr lang="en-US"/>
          </a:p>
        </p:txBody>
      </p:sp>
      <p:sp>
        <p:nvSpPr>
          <p:cNvPr id="8" name="Footer Placeholder 7">
            <a:extLst>
              <a:ext uri="{FF2B5EF4-FFF2-40B4-BE49-F238E27FC236}">
                <a16:creationId xmlns:a16="http://schemas.microsoft.com/office/drawing/2014/main" id="{36DE80AA-357E-6C98-0356-40E44CEA866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DAEBF76-C709-17B1-7646-653B310FA635}"/>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5056127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A9F76-DC18-5638-D2F2-A8C5E27ACA6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492889F-0B2E-7251-3AFB-6AE4AC334F59}"/>
              </a:ext>
            </a:extLst>
          </p:cNvPr>
          <p:cNvSpPr>
            <a:spLocks noGrp="1"/>
          </p:cNvSpPr>
          <p:nvPr>
            <p:ph type="dt" sz="half" idx="10"/>
          </p:nvPr>
        </p:nvSpPr>
        <p:spPr/>
        <p:txBody>
          <a:bodyPr/>
          <a:lstStyle/>
          <a:p>
            <a:fld id="{68607845-940D-AF42-90E6-0A3F0004BE78}" type="datetimeFigureOut">
              <a:rPr lang="en-US" smtClean="0"/>
              <a:t>1/11/24</a:t>
            </a:fld>
            <a:endParaRPr lang="en-US"/>
          </a:p>
        </p:txBody>
      </p:sp>
      <p:sp>
        <p:nvSpPr>
          <p:cNvPr id="4" name="Footer Placeholder 3">
            <a:extLst>
              <a:ext uri="{FF2B5EF4-FFF2-40B4-BE49-F238E27FC236}">
                <a16:creationId xmlns:a16="http://schemas.microsoft.com/office/drawing/2014/main" id="{7303151B-2399-38C2-5A12-67FB2C49375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8D54789-EB7D-63FF-798A-50C671590E5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23430381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FAC998-1345-0A1E-D969-E2343D24E5B0}"/>
              </a:ext>
            </a:extLst>
          </p:cNvPr>
          <p:cNvSpPr>
            <a:spLocks noGrp="1"/>
          </p:cNvSpPr>
          <p:nvPr>
            <p:ph type="dt" sz="half" idx="10"/>
          </p:nvPr>
        </p:nvSpPr>
        <p:spPr/>
        <p:txBody>
          <a:bodyPr/>
          <a:lstStyle/>
          <a:p>
            <a:fld id="{68607845-940D-AF42-90E6-0A3F0004BE78}" type="datetimeFigureOut">
              <a:rPr lang="en-US" smtClean="0"/>
              <a:t>1/11/24</a:t>
            </a:fld>
            <a:endParaRPr lang="en-US"/>
          </a:p>
        </p:txBody>
      </p:sp>
      <p:sp>
        <p:nvSpPr>
          <p:cNvPr id="3" name="Footer Placeholder 2">
            <a:extLst>
              <a:ext uri="{FF2B5EF4-FFF2-40B4-BE49-F238E27FC236}">
                <a16:creationId xmlns:a16="http://schemas.microsoft.com/office/drawing/2014/main" id="{24CBE583-98EF-E399-09BA-BD0061BEF48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9234487-D257-CCB4-7728-4674E825B93B}"/>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3829429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06936-E1B0-0DD5-1952-04504CECDC6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EED911E-6386-4271-B6E9-40C5066E25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FE8560E-7E00-2A07-7AE0-12A12B7093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0F7A04-C019-9FFD-A565-15FD384B2CBA}"/>
              </a:ext>
            </a:extLst>
          </p:cNvPr>
          <p:cNvSpPr>
            <a:spLocks noGrp="1"/>
          </p:cNvSpPr>
          <p:nvPr>
            <p:ph type="dt" sz="half" idx="10"/>
          </p:nvPr>
        </p:nvSpPr>
        <p:spPr/>
        <p:txBody>
          <a:bodyPr/>
          <a:lstStyle/>
          <a:p>
            <a:fld id="{68607845-940D-AF42-90E6-0A3F0004BE78}" type="datetimeFigureOut">
              <a:rPr lang="en-US" smtClean="0"/>
              <a:t>1/11/24</a:t>
            </a:fld>
            <a:endParaRPr lang="en-US"/>
          </a:p>
        </p:txBody>
      </p:sp>
      <p:sp>
        <p:nvSpPr>
          <p:cNvPr id="6" name="Footer Placeholder 5">
            <a:extLst>
              <a:ext uri="{FF2B5EF4-FFF2-40B4-BE49-F238E27FC236}">
                <a16:creationId xmlns:a16="http://schemas.microsoft.com/office/drawing/2014/main" id="{3C619466-C547-5950-58EE-EE1847F6B7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BF1FB8-9D79-225C-2626-783076682BD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8947521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E1F79-9E23-3848-6F69-35488B4C972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AEC5418-1A70-E059-01EC-1D72186415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BA7CE12-2BFD-3001-A50F-144325830B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1FFDA66-E22F-675F-FEB8-63150CF7F0F3}"/>
              </a:ext>
            </a:extLst>
          </p:cNvPr>
          <p:cNvSpPr>
            <a:spLocks noGrp="1"/>
          </p:cNvSpPr>
          <p:nvPr>
            <p:ph type="dt" sz="half" idx="10"/>
          </p:nvPr>
        </p:nvSpPr>
        <p:spPr/>
        <p:txBody>
          <a:bodyPr/>
          <a:lstStyle/>
          <a:p>
            <a:fld id="{68607845-940D-AF42-90E6-0A3F0004BE78}" type="datetimeFigureOut">
              <a:rPr lang="en-US" smtClean="0"/>
              <a:t>1/11/24</a:t>
            </a:fld>
            <a:endParaRPr lang="en-US"/>
          </a:p>
        </p:txBody>
      </p:sp>
      <p:sp>
        <p:nvSpPr>
          <p:cNvPr id="6" name="Footer Placeholder 5">
            <a:extLst>
              <a:ext uri="{FF2B5EF4-FFF2-40B4-BE49-F238E27FC236}">
                <a16:creationId xmlns:a16="http://schemas.microsoft.com/office/drawing/2014/main" id="{10C83DCB-B75E-E3B9-1D31-F97DD2D654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F41B311-4B71-A04A-F24B-8930E95E38DC}"/>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2862217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Episode Titl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6BD7BFDA-BA3F-04E7-5092-F2956F92BE78}"/>
              </a:ext>
            </a:extLst>
          </p:cNvPr>
          <p:cNvPicPr>
            <a:picLocks noChangeAspect="1"/>
          </p:cNvPicPr>
          <p:nvPr userDrawn="1"/>
        </p:nvPicPr>
        <p:blipFill>
          <a:blip r:embed="rId2"/>
          <a:stretch>
            <a:fillRect/>
          </a:stretch>
        </p:blipFill>
        <p:spPr>
          <a:xfrm>
            <a:off x="0" y="-1"/>
            <a:ext cx="12191988" cy="975359"/>
          </a:xfrm>
          <a:prstGeom prst="rect">
            <a:avLst/>
          </a:prstGeom>
        </p:spPr>
      </p:pic>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b">
            <a:normAutofit/>
          </a:bodyPr>
          <a:lstStyle>
            <a:lvl1pPr algn="r">
              <a:defRPr sz="3600"/>
            </a:lvl1pPr>
          </a:lstStyle>
          <a:p>
            <a:r>
              <a:rPr lang="en-US" dirty="0"/>
              <a:t>Click to edit Master title style</a:t>
            </a:r>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lgn="r">
              <a:buNone/>
              <a:defRPr sz="16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Rectangle 6">
            <a:extLst>
              <a:ext uri="{FF2B5EF4-FFF2-40B4-BE49-F238E27FC236}">
                <a16:creationId xmlns:a16="http://schemas.microsoft.com/office/drawing/2014/main" id="{A632F408-3A85-44BA-9DC9-E8F0D6C40C97}"/>
              </a:ext>
            </a:extLst>
          </p:cNvPr>
          <p:cNvSpPr/>
          <p:nvPr/>
        </p:nvSpPr>
        <p:spPr>
          <a:xfrm>
            <a:off x="10365698" y="6356350"/>
            <a:ext cx="1753850" cy="365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pic>
        <p:nvPicPr>
          <p:cNvPr id="2" name="Picture 1">
            <a:extLst>
              <a:ext uri="{FF2B5EF4-FFF2-40B4-BE49-F238E27FC236}">
                <a16:creationId xmlns:a16="http://schemas.microsoft.com/office/drawing/2014/main" id="{B8243155-C1BE-4C8F-A1B8-E05BE1DC5B68}"/>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609600" y="93853"/>
            <a:ext cx="1537746" cy="787653"/>
          </a:xfrm>
          <a:prstGeom prst="rect">
            <a:avLst/>
          </a:prstGeom>
        </p:spPr>
      </p:pic>
    </p:spTree>
    <p:extLst>
      <p:ext uri="{BB962C8B-B14F-4D97-AF65-F5344CB8AC3E}">
        <p14:creationId xmlns:p14="http://schemas.microsoft.com/office/powerpoint/2010/main" val="241773342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774C5-0A9B-18F3-9CAF-A2B1A25B925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5D017D1-B693-49B4-3D5E-A85798E9371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AF5442-7CBE-77D1-A385-C70394651352}"/>
              </a:ext>
            </a:extLst>
          </p:cNvPr>
          <p:cNvSpPr>
            <a:spLocks noGrp="1"/>
          </p:cNvSpPr>
          <p:nvPr>
            <p:ph type="dt" sz="half" idx="10"/>
          </p:nvPr>
        </p:nvSpPr>
        <p:spPr/>
        <p:txBody>
          <a:bodyPr/>
          <a:lstStyle/>
          <a:p>
            <a:fld id="{68607845-940D-AF42-90E6-0A3F0004BE78}" type="datetimeFigureOut">
              <a:rPr lang="en-US" smtClean="0"/>
              <a:t>1/11/24</a:t>
            </a:fld>
            <a:endParaRPr lang="en-US"/>
          </a:p>
        </p:txBody>
      </p:sp>
      <p:sp>
        <p:nvSpPr>
          <p:cNvPr id="5" name="Footer Placeholder 4">
            <a:extLst>
              <a:ext uri="{FF2B5EF4-FFF2-40B4-BE49-F238E27FC236}">
                <a16:creationId xmlns:a16="http://schemas.microsoft.com/office/drawing/2014/main" id="{D87A6695-506E-F21D-883F-09C59CE1C5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CE03CC-E804-AE4F-BC35-01C4F6A9E24A}"/>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258178444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70CF5B-1288-5AE1-2A77-4AA7451944B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B6E1E66-A92E-A10E-28AA-282CAF2696D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66E619-06E1-63C2-881D-5EC5E6E70BD2}"/>
              </a:ext>
            </a:extLst>
          </p:cNvPr>
          <p:cNvSpPr>
            <a:spLocks noGrp="1"/>
          </p:cNvSpPr>
          <p:nvPr>
            <p:ph type="dt" sz="half" idx="10"/>
          </p:nvPr>
        </p:nvSpPr>
        <p:spPr/>
        <p:txBody>
          <a:bodyPr/>
          <a:lstStyle/>
          <a:p>
            <a:fld id="{68607845-940D-AF42-90E6-0A3F0004BE78}" type="datetimeFigureOut">
              <a:rPr lang="en-US" smtClean="0"/>
              <a:t>1/11/24</a:t>
            </a:fld>
            <a:endParaRPr lang="en-US"/>
          </a:p>
        </p:txBody>
      </p:sp>
      <p:sp>
        <p:nvSpPr>
          <p:cNvPr id="5" name="Footer Placeholder 4">
            <a:extLst>
              <a:ext uri="{FF2B5EF4-FFF2-40B4-BE49-F238E27FC236}">
                <a16:creationId xmlns:a16="http://schemas.microsoft.com/office/drawing/2014/main" id="{F76803AB-03EE-7B44-B956-081B88BE25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01B24F-3185-E413-DA86-85FF758C4669}"/>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2046561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p:bg>
      <p:bgPr>
        <a:solidFill>
          <a:schemeClr val="bg1"/>
        </a:solidFill>
        <a:effectLst/>
      </p:bgPr>
    </p:bg>
    <p:spTree>
      <p:nvGrpSpPr>
        <p:cNvPr id="1" name=""/>
        <p:cNvGrpSpPr/>
        <p:nvPr/>
      </p:nvGrpSpPr>
      <p:grpSpPr>
        <a:xfrm>
          <a:off x="0" y="0"/>
          <a:ext cx="0" cy="0"/>
          <a:chOff x="0" y="0"/>
          <a:chExt cx="0" cy="0"/>
        </a:xfrm>
      </p:grpSpPr>
      <p:sp>
        <p:nvSpPr>
          <p:cNvPr id="9" name="Footer Placeholder 4">
            <a:extLst>
              <a:ext uri="{FF2B5EF4-FFF2-40B4-BE49-F238E27FC236}">
                <a16:creationId xmlns:a16="http://schemas.microsoft.com/office/drawing/2014/main" id="{F68C6A00-68E4-474E-9AA8-0891DD87D051}"/>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6" name="Title Placeholder 1">
            <a:extLst>
              <a:ext uri="{FF2B5EF4-FFF2-40B4-BE49-F238E27FC236}">
                <a16:creationId xmlns:a16="http://schemas.microsoft.com/office/drawing/2014/main" id="{C3A58A5E-CE8B-4381-B491-4E79B68F618B}"/>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7" name="Text Placeholder 2">
            <a:extLst>
              <a:ext uri="{FF2B5EF4-FFF2-40B4-BE49-F238E27FC236}">
                <a16:creationId xmlns:a16="http://schemas.microsoft.com/office/drawing/2014/main" id="{B8793117-580E-4BE7-82EC-6BE8CEEDED56}"/>
              </a:ext>
            </a:extLst>
          </p:cNvPr>
          <p:cNvSpPr>
            <a:spLocks noGrp="1"/>
          </p:cNvSpPr>
          <p:nvPr>
            <p:ph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7980245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F8544-5F66-42F5-A339-E46C7881EF7F}"/>
              </a:ext>
            </a:extLst>
          </p:cNvPr>
          <p:cNvSpPr>
            <a:spLocks noGrp="1"/>
          </p:cNvSpPr>
          <p:nvPr>
            <p:ph type="title"/>
          </p:nvPr>
        </p:nvSpPr>
        <p:spPr/>
        <p:txBody>
          <a:bodyPr>
            <a:normAutofit/>
          </a:bodyPr>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E98E0E9-1525-4AB4-A8AF-8BF10D89D4E7}"/>
              </a:ext>
            </a:extLst>
          </p:cNvPr>
          <p:cNvSpPr>
            <a:spLocks noGrp="1"/>
          </p:cNvSpPr>
          <p:nvPr>
            <p:ph sz="half" idx="1"/>
          </p:nvPr>
        </p:nvSpPr>
        <p:spPr>
          <a:xfrm>
            <a:off x="609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CFA8448F-6F16-4184-A898-7F06CF6766C6}"/>
              </a:ext>
            </a:extLst>
          </p:cNvPr>
          <p:cNvSpPr>
            <a:spLocks noGrp="1"/>
          </p:cNvSpPr>
          <p:nvPr>
            <p:ph sz="half" idx="2"/>
          </p:nvPr>
        </p:nvSpPr>
        <p:spPr>
          <a:xfrm>
            <a:off x="5943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4">
            <a:extLst>
              <a:ext uri="{FF2B5EF4-FFF2-40B4-BE49-F238E27FC236}">
                <a16:creationId xmlns:a16="http://schemas.microsoft.com/office/drawing/2014/main" id="{DE44C219-F83B-4E76-BAE0-A183B894069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14055618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322D2BB-B893-45AC-B4B9-21CF5F89EABD}"/>
              </a:ext>
            </a:extLst>
          </p:cNvPr>
          <p:cNvSpPr>
            <a:spLocks noGrp="1"/>
          </p:cNvSpPr>
          <p:nvPr>
            <p:ph type="body" idx="1"/>
          </p:nvPr>
        </p:nvSpPr>
        <p:spPr>
          <a:xfrm>
            <a:off x="609601" y="1459896"/>
            <a:ext cx="5157787" cy="651538"/>
          </a:xfrm>
          <a:prstGeom prst="rect">
            <a:avLst/>
          </a:prstGeom>
        </p:spPr>
        <p:txBody>
          <a:bodyPr anchor="b"/>
          <a:lstStyle>
            <a:lvl1pPr marL="0" indent="0">
              <a:buNone/>
              <a:defRPr sz="24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527EFEE-C04A-49BE-8AC8-1C93672FAC03}"/>
              </a:ext>
            </a:extLst>
          </p:cNvPr>
          <p:cNvSpPr>
            <a:spLocks noGrp="1"/>
          </p:cNvSpPr>
          <p:nvPr>
            <p:ph sz="half" idx="2"/>
          </p:nvPr>
        </p:nvSpPr>
        <p:spPr>
          <a:xfrm>
            <a:off x="609601" y="2111434"/>
            <a:ext cx="5157787" cy="3956856"/>
          </a:xfrm>
          <a:prstGeom prst="rect">
            <a:avLst/>
          </a:prstGeom>
        </p:spPr>
        <p:txBody>
          <a:bodyPr/>
          <a:lstStyle>
            <a:lvl1pPr marL="228600" indent="-228600">
              <a:buClr>
                <a:schemeClr val="accent2"/>
              </a:buClr>
              <a:buSzPct val="100000"/>
              <a:buFont typeface="Arial" panose="020B0604020202020204" pitchFamily="34" charset="0"/>
              <a:buChar char="•"/>
              <a:defRPr/>
            </a:lvl1pPr>
            <a:lvl2pPr marL="685800" indent="-228600">
              <a:buClr>
                <a:schemeClr val="accent2"/>
              </a:buClr>
              <a:buSzPct val="100000"/>
              <a:buFont typeface="Arial" panose="020B0604020202020204" pitchFamily="34" charset="0"/>
              <a:buChar char="•"/>
              <a:defRPr/>
            </a:lvl2pPr>
            <a:lvl3pPr marL="1143000" indent="-228600">
              <a:buClr>
                <a:schemeClr val="accent2"/>
              </a:buClr>
              <a:buSzPct val="100000"/>
              <a:buFont typeface="Arial" panose="020B0604020202020204" pitchFamily="34" charset="0"/>
              <a:buChar char="•"/>
              <a:defRPr/>
            </a:lvl3pPr>
            <a:lvl4pPr marL="1600200" indent="-228600">
              <a:buClr>
                <a:schemeClr val="accent2"/>
              </a:buClr>
              <a:buSzPct val="100000"/>
              <a:buFont typeface="Arial" panose="020B0604020202020204" pitchFamily="34" charset="0"/>
              <a:buChar char="•"/>
              <a:defRPr/>
            </a:lvl4pPr>
            <a:lvl5pPr marL="2057400" indent="-228600">
              <a:buClr>
                <a:schemeClr val="accent2"/>
              </a:buClr>
              <a:buSzPct val="100000"/>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3B977BB-61BD-47AD-991E-2E6E5CEC0643}"/>
              </a:ext>
            </a:extLst>
          </p:cNvPr>
          <p:cNvSpPr>
            <a:spLocks noGrp="1"/>
          </p:cNvSpPr>
          <p:nvPr>
            <p:ph type="body" sz="quarter" idx="3"/>
          </p:nvPr>
        </p:nvSpPr>
        <p:spPr>
          <a:xfrm>
            <a:off x="5942013" y="1459896"/>
            <a:ext cx="5183188" cy="651538"/>
          </a:xfrm>
          <a:prstGeom prst="rect">
            <a:avLst/>
          </a:prstGeom>
        </p:spPr>
        <p:txBody>
          <a:bodyPr anchor="b"/>
          <a:lstStyle>
            <a:lvl1pPr marL="0" indent="0">
              <a:buNone/>
              <a:defRPr sz="2400" b="1">
                <a:solidFill>
                  <a:schemeClr val="accent4"/>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B34560-D90F-4AA9-86F0-EA373D1678B8}"/>
              </a:ext>
            </a:extLst>
          </p:cNvPr>
          <p:cNvSpPr>
            <a:spLocks noGrp="1"/>
          </p:cNvSpPr>
          <p:nvPr>
            <p:ph sz="quarter" idx="4"/>
          </p:nvPr>
        </p:nvSpPr>
        <p:spPr>
          <a:xfrm>
            <a:off x="5942013" y="2111434"/>
            <a:ext cx="5183188" cy="3956856"/>
          </a:xfrm>
          <a:prstGeom prst="rect">
            <a:avLst/>
          </a:prstGeom>
        </p:spPr>
        <p:txBody>
          <a:bodyPr/>
          <a:lstStyle>
            <a:lvl1pPr marL="228600" indent="-228600">
              <a:buClr>
                <a:schemeClr val="accent4"/>
              </a:buClr>
              <a:buFont typeface="Arial" panose="020B0604020202020204" pitchFamily="34" charset="0"/>
              <a:buChar char="•"/>
              <a:defRPr/>
            </a:lvl1pPr>
            <a:lvl2pPr marL="685800" indent="-228600">
              <a:buClr>
                <a:schemeClr val="accent4"/>
              </a:buClr>
              <a:buFont typeface="Arial" panose="020B0604020202020204" pitchFamily="34" charset="0"/>
              <a:buChar char="•"/>
              <a:defRPr/>
            </a:lvl2pPr>
            <a:lvl3pPr marL="1143000" indent="-228600">
              <a:buClr>
                <a:schemeClr val="accent4"/>
              </a:buClr>
              <a:buFont typeface="Arial" panose="020B0604020202020204" pitchFamily="34" charset="0"/>
              <a:buChar char="•"/>
              <a:defRPr/>
            </a:lvl3pPr>
            <a:lvl4pPr marL="1600200" indent="-228600">
              <a:buClr>
                <a:schemeClr val="accent4"/>
              </a:buClr>
              <a:buFont typeface="Arial" panose="020B0604020202020204" pitchFamily="34" charset="0"/>
              <a:buChar char="•"/>
              <a:defRPr/>
            </a:lvl4pPr>
            <a:lvl5pPr marL="2057400" indent="-228600">
              <a:buClr>
                <a:schemeClr val="accent4"/>
              </a:buClr>
              <a:buFont typeface="Arial" panose="020B0604020202020204"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Footer Placeholder 4">
            <a:extLst>
              <a:ext uri="{FF2B5EF4-FFF2-40B4-BE49-F238E27FC236}">
                <a16:creationId xmlns:a16="http://schemas.microsoft.com/office/drawing/2014/main" id="{1994057A-1166-4C4D-AF69-0BF68EE85991}"/>
              </a:ext>
            </a:extLst>
          </p:cNvPr>
          <p:cNvSpPr>
            <a:spLocks noGrp="1"/>
          </p:cNvSpPr>
          <p:nvPr>
            <p:ph type="ftr" sz="quarter" idx="12"/>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10" name="Title 1">
            <a:extLst>
              <a:ext uri="{FF2B5EF4-FFF2-40B4-BE49-F238E27FC236}">
                <a16:creationId xmlns:a16="http://schemas.microsoft.com/office/drawing/2014/main" id="{DAD82D1D-D8EA-40A0-9D3E-9683300C0F61}"/>
              </a:ext>
            </a:extLst>
          </p:cNvPr>
          <p:cNvSpPr>
            <a:spLocks noGrp="1"/>
          </p:cNvSpPr>
          <p:nvPr>
            <p:ph type="title"/>
          </p:nvPr>
        </p:nvSpPr>
        <p:spPr>
          <a:xfrm>
            <a:off x="609600" y="199505"/>
            <a:ext cx="10744200" cy="1185577"/>
          </a:xfrm>
        </p:spPr>
        <p:txBody>
          <a:bodyPr>
            <a:normAutofit/>
          </a:bodyPr>
          <a:lstStyle>
            <a:lvl1pPr>
              <a:defRPr sz="3200"/>
            </a:lvl1pPr>
          </a:lstStyle>
          <a:p>
            <a:r>
              <a:rPr lang="en-US"/>
              <a:t>Click to edit Master title style</a:t>
            </a:r>
          </a:p>
        </p:txBody>
      </p:sp>
    </p:spTree>
    <p:extLst>
      <p:ext uri="{BB962C8B-B14F-4D97-AF65-F5344CB8AC3E}">
        <p14:creationId xmlns:p14="http://schemas.microsoft.com/office/powerpoint/2010/main" val="7985618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72062-0692-44AF-80AA-510E920DCD1B}"/>
              </a:ext>
            </a:extLst>
          </p:cNvPr>
          <p:cNvSpPr>
            <a:spLocks noGrp="1"/>
          </p:cNvSpPr>
          <p:nvPr>
            <p:ph type="title"/>
          </p:nvPr>
        </p:nvSpPr>
        <p:spPr/>
        <p:txBody>
          <a:bodyPr/>
          <a:lstStyle/>
          <a:p>
            <a:r>
              <a:rPr lang="en-US"/>
              <a:t>Click to edit Master title style</a:t>
            </a:r>
          </a:p>
        </p:txBody>
      </p:sp>
      <p:sp>
        <p:nvSpPr>
          <p:cNvPr id="5" name="Footer Placeholder 4">
            <a:extLst>
              <a:ext uri="{FF2B5EF4-FFF2-40B4-BE49-F238E27FC236}">
                <a16:creationId xmlns:a16="http://schemas.microsoft.com/office/drawing/2014/main" id="{42D517FC-F71A-47DC-8036-78E7C8941DC5}"/>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24764851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Footer Placeholder 4">
            <a:extLst>
              <a:ext uri="{FF2B5EF4-FFF2-40B4-BE49-F238E27FC236}">
                <a16:creationId xmlns:a16="http://schemas.microsoft.com/office/drawing/2014/main" id="{B2F6B2D7-D2F9-4F1B-8FB7-00DCD968C2C6}"/>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3686163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426E8-50A6-47D6-B45F-134145E070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5C1316-9B30-4E35-91A7-4F8799CAE8FC}"/>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8B594DE-1DED-4824-B3AF-6D8B99419FD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67258FC2-34FC-49D0-A161-40DD5BA51713}"/>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8070334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1_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382588" y="457199"/>
            <a:ext cx="4272539" cy="4015047"/>
          </a:xfrm>
        </p:spPr>
        <p:txBody>
          <a:bodyPr anchor="ctr"/>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606829"/>
            <a:ext cx="6172200" cy="525422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23454289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BE5A1C-F765-4923-B698-01CBA0052385}"/>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FE3F89C-32B6-4955-824F-31AA77424000}"/>
              </a:ext>
            </a:extLst>
          </p:cNvPr>
          <p:cNvSpPr>
            <a:spLocks noGrp="1"/>
          </p:cNvSpPr>
          <p:nvPr>
            <p:ph type="body"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A300410A-8F64-41F0-A611-DD8C96B97C6E}"/>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7" name="Rectangle 6">
            <a:extLst>
              <a:ext uri="{FF2B5EF4-FFF2-40B4-BE49-F238E27FC236}">
                <a16:creationId xmlns:a16="http://schemas.microsoft.com/office/drawing/2014/main" id="{28BAFC7C-C4EC-4B09-AB0B-7ABA6DA3C09F}"/>
              </a:ext>
            </a:extLst>
          </p:cNvPr>
          <p:cNvSpPr/>
          <p:nvPr/>
        </p:nvSpPr>
        <p:spPr>
          <a:xfrm>
            <a:off x="0" y="0"/>
            <a:ext cx="12192000" cy="106681"/>
          </a:xfrm>
          <a:prstGeom prst="rect">
            <a:avLst/>
          </a:prstGeom>
          <a:gradFill>
            <a:gsLst>
              <a:gs pos="0">
                <a:srgbClr val="898CAD"/>
              </a:gs>
              <a:gs pos="100000">
                <a:srgbClr val="1C2463"/>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258525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Lst>
  <p:txStyles>
    <p:titleStyle>
      <a:lvl1pPr algn="l" defTabSz="914400" rtl="0" eaLnBrk="1" latinLnBrk="0" hangingPunct="1">
        <a:lnSpc>
          <a:spcPct val="100000"/>
        </a:lnSpc>
        <a:spcBef>
          <a:spcPct val="0"/>
        </a:spcBef>
        <a:buNone/>
        <a:defRPr sz="3200" b="1" i="0" kern="1200">
          <a:solidFill>
            <a:srgbClr val="4D4E4D"/>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1"/>
        </a:buClr>
        <a:buFont typeface="Arial" panose="020B0604020202020204" pitchFamily="34" charset="0"/>
        <a:buChar char="•"/>
        <a:defRPr sz="2400" kern="1200">
          <a:solidFill>
            <a:schemeClr val="tx1">
              <a:lumMod val="75000"/>
            </a:schemeClr>
          </a:solidFill>
          <a:latin typeface="+mn-lt"/>
          <a:ea typeface="+mn-ea"/>
          <a:cs typeface="+mn-cs"/>
        </a:defRPr>
      </a:lvl1pPr>
      <a:lvl2pPr marL="685800" indent="-228600" algn="l" defTabSz="914400" rtl="0" eaLnBrk="1" latinLnBrk="0" hangingPunct="1">
        <a:lnSpc>
          <a:spcPct val="100000"/>
        </a:lnSpc>
        <a:spcBef>
          <a:spcPts val="500"/>
        </a:spcBef>
        <a:buClr>
          <a:schemeClr val="bg1">
            <a:lumMod val="65000"/>
          </a:schemeClr>
        </a:buClr>
        <a:buFont typeface="Arial" panose="020B0604020202020204" pitchFamily="34" charset="0"/>
        <a:buChar char="•"/>
        <a:defRPr sz="2000" kern="1200">
          <a:solidFill>
            <a:schemeClr val="tx1">
              <a:lumMod val="75000"/>
            </a:schemeClr>
          </a:solidFill>
          <a:latin typeface="+mn-lt"/>
          <a:ea typeface="+mn-ea"/>
          <a:cs typeface="+mn-cs"/>
        </a:defRPr>
      </a:lvl2pPr>
      <a:lvl3pPr marL="1143000" indent="-228600" algn="l" defTabSz="914400" rtl="0" eaLnBrk="1" latinLnBrk="0" hangingPunct="1">
        <a:lnSpc>
          <a:spcPct val="100000"/>
        </a:lnSpc>
        <a:spcBef>
          <a:spcPts val="500"/>
        </a:spcBef>
        <a:buClr>
          <a:schemeClr val="accent2"/>
        </a:buClr>
        <a:buFont typeface="Arial" panose="020B0604020202020204" pitchFamily="34" charset="0"/>
        <a:buChar char="–"/>
        <a:defRPr sz="1800" kern="1200">
          <a:solidFill>
            <a:schemeClr val="tx1">
              <a:lumMod val="75000"/>
            </a:schemeClr>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orient="horz" pos="864">
          <p15:clr>
            <a:srgbClr val="F26B43"/>
          </p15:clr>
        </p15:guide>
        <p15:guide id="4" orient="horz" pos="1056">
          <p15:clr>
            <a:srgbClr val="F26B43"/>
          </p15:clr>
        </p15:guide>
        <p15:guide id="5" pos="6168">
          <p15:clr>
            <a:srgbClr val="F26B43"/>
          </p15:clr>
        </p15:guide>
        <p15:guide id="6" pos="6072">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FBC1509-97F9-9AC9-3004-0444397C1F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83713C-9A88-4E7F-B7F0-88A5DDA067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762F71-44E5-6941-7F1B-4DA15FB3D9F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607845-940D-AF42-90E6-0A3F0004BE78}" type="datetimeFigureOut">
              <a:rPr lang="en-US" smtClean="0"/>
              <a:t>1/11/24</a:t>
            </a:fld>
            <a:endParaRPr lang="en-US"/>
          </a:p>
        </p:txBody>
      </p:sp>
      <p:sp>
        <p:nvSpPr>
          <p:cNvPr id="5" name="Footer Placeholder 4">
            <a:extLst>
              <a:ext uri="{FF2B5EF4-FFF2-40B4-BE49-F238E27FC236}">
                <a16:creationId xmlns:a16="http://schemas.microsoft.com/office/drawing/2014/main" id="{2D5F44EC-2508-285C-261A-6C6D471B16D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8461F35-DC72-C444-9401-DB6D2361974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3C78B3-0045-9547-874D-082F52276EB6}" type="slidenum">
              <a:rPr lang="en-US" smtClean="0"/>
              <a:t>‹#›</a:t>
            </a:fld>
            <a:endParaRPr lang="en-US"/>
          </a:p>
        </p:txBody>
      </p:sp>
    </p:spTree>
    <p:extLst>
      <p:ext uri="{BB962C8B-B14F-4D97-AF65-F5344CB8AC3E}">
        <p14:creationId xmlns:p14="http://schemas.microsoft.com/office/powerpoint/2010/main" val="105626646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hyperlink" Target="https://www.mededonthego.com/Video/program/1118" TargetMode="External"/><Relationship Id="rId7" Type="http://schemas.openxmlformats.org/officeDocument/2006/relationships/image" Target="../media/image5.svg"/><Relationship Id="rId2" Type="http://schemas.openxmlformats.org/officeDocument/2006/relationships/notesSlide" Target="../notesSlides/notesSlide2.xml"/><Relationship Id="rId1" Type="http://schemas.openxmlformats.org/officeDocument/2006/relationships/slideLayout" Target="../slideLayouts/slideLayout17.xml"/><Relationship Id="rId6" Type="http://schemas.openxmlformats.org/officeDocument/2006/relationships/image" Target="../media/image4.png"/><Relationship Id="rId11" Type="http://schemas.openxmlformats.org/officeDocument/2006/relationships/image" Target="../media/image9.svg"/><Relationship Id="rId5" Type="http://schemas.openxmlformats.org/officeDocument/2006/relationships/hyperlink" Target="mailto:support@MedEdOTG.com" TargetMode="External"/><Relationship Id="rId10" Type="http://schemas.openxmlformats.org/officeDocument/2006/relationships/image" Target="../media/image8.png"/><Relationship Id="rId4" Type="http://schemas.openxmlformats.org/officeDocument/2006/relationships/hyperlink" Target="http://www.mededonthego.com/" TargetMode="External"/><Relationship Id="rId9" Type="http://schemas.openxmlformats.org/officeDocument/2006/relationships/image" Target="../media/image7.sv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8" Type="http://schemas.openxmlformats.org/officeDocument/2006/relationships/hyperlink" Target="http://www.mededotg.com/" TargetMode="External"/><Relationship Id="rId3" Type="http://schemas.openxmlformats.org/officeDocument/2006/relationships/image" Target="../media/image11.png"/><Relationship Id="rId7" Type="http://schemas.openxmlformats.org/officeDocument/2006/relationships/hyperlink" Target="http://www.mededonthego.com/" TargetMode="External"/><Relationship Id="rId2" Type="http://schemas.openxmlformats.org/officeDocument/2006/relationships/notesSlide" Target="../notesSlides/notesSlide8.xml"/><Relationship Id="rId1" Type="http://schemas.openxmlformats.org/officeDocument/2006/relationships/slideLayout" Target="../slideLayouts/slideLayout17.xml"/><Relationship Id="rId6" Type="http://schemas.openxmlformats.org/officeDocument/2006/relationships/image" Target="../media/image14.svg"/><Relationship Id="rId5" Type="http://schemas.openxmlformats.org/officeDocument/2006/relationships/image" Target="../media/image13.png"/><Relationship Id="rId10" Type="http://schemas.openxmlformats.org/officeDocument/2006/relationships/image" Target="../media/image16.svg"/><Relationship Id="rId4" Type="http://schemas.openxmlformats.org/officeDocument/2006/relationships/image" Target="../media/image12.svg"/><Relationship Id="rId9"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104C7E-33EE-AB4F-A8C8-03C72C2C7EC1}"/>
              </a:ext>
            </a:extLst>
          </p:cNvPr>
          <p:cNvSpPr>
            <a:spLocks noGrp="1"/>
          </p:cNvSpPr>
          <p:nvPr>
            <p:ph type="title"/>
          </p:nvPr>
        </p:nvSpPr>
        <p:spPr/>
        <p:txBody>
          <a:bodyPr/>
          <a:lstStyle/>
          <a:p>
            <a:r>
              <a:rPr lang="en-US" dirty="0"/>
              <a:t>Life’s Essential 8: Healthy Sleep </a:t>
            </a:r>
            <a:br>
              <a:rPr lang="en-US" dirty="0"/>
            </a:br>
            <a:r>
              <a:rPr lang="en-US" dirty="0"/>
              <a:t>With Narcolepsy</a:t>
            </a:r>
          </a:p>
        </p:txBody>
      </p:sp>
      <p:sp>
        <p:nvSpPr>
          <p:cNvPr id="3" name="Subtitle 2">
            <a:extLst>
              <a:ext uri="{FF2B5EF4-FFF2-40B4-BE49-F238E27FC236}">
                <a16:creationId xmlns:a16="http://schemas.microsoft.com/office/drawing/2014/main" id="{EE98039E-495D-D677-1BBD-D4E87D1074F5}"/>
              </a:ext>
            </a:extLst>
          </p:cNvPr>
          <p:cNvSpPr>
            <a:spLocks noGrp="1"/>
          </p:cNvSpPr>
          <p:nvPr>
            <p:ph type="body" idx="1"/>
          </p:nvPr>
        </p:nvSpPr>
        <p:spPr>
          <a:xfrm>
            <a:off x="609601" y="4216893"/>
            <a:ext cx="10515600" cy="1872757"/>
          </a:xfrm>
        </p:spPr>
        <p:txBody>
          <a:bodyPr>
            <a:normAutofit fontScale="77500" lnSpcReduction="20000"/>
          </a:bodyPr>
          <a:lstStyle/>
          <a:p>
            <a:r>
              <a:rPr lang="en-US" sz="2800" b="1" dirty="0"/>
              <a:t>Lee </a:t>
            </a:r>
            <a:r>
              <a:rPr lang="en-US" sz="2800" b="1" dirty="0" err="1"/>
              <a:t>Surkin</a:t>
            </a:r>
            <a:r>
              <a:rPr lang="en-US" sz="2800" b="1" dirty="0"/>
              <a:t>, MD, </a:t>
            </a:r>
            <a:r>
              <a:rPr lang="en-US" sz="2800" b="1" i="0" dirty="0">
                <a:effectLst/>
              </a:rPr>
              <a:t>FACC, FCCP, FASNC, FAASM</a:t>
            </a:r>
          </a:p>
          <a:p>
            <a:r>
              <a:rPr lang="en-US" dirty="0"/>
              <a:t>Founder, American Academy of Cardiovascular Sleep Medicine</a:t>
            </a:r>
          </a:p>
          <a:p>
            <a:r>
              <a:rPr lang="en-US" dirty="0"/>
              <a:t>President, Empire Sleep Medicine</a:t>
            </a:r>
          </a:p>
          <a:p>
            <a:r>
              <a:rPr lang="en-US" dirty="0"/>
              <a:t>Chief Medical Officer, </a:t>
            </a:r>
            <a:r>
              <a:rPr lang="en-US" dirty="0" err="1"/>
              <a:t>VirtuOx</a:t>
            </a:r>
            <a:r>
              <a:rPr lang="en-US" dirty="0"/>
              <a:t> Inc.</a:t>
            </a:r>
          </a:p>
          <a:p>
            <a:r>
              <a:rPr lang="en-US" dirty="0"/>
              <a:t>Chief Medical Officer, Nexus Dental Systems</a:t>
            </a:r>
          </a:p>
          <a:p>
            <a:r>
              <a:rPr lang="en-US" dirty="0"/>
              <a:t>Greenville, NC</a:t>
            </a:r>
          </a:p>
        </p:txBody>
      </p:sp>
      <p:pic>
        <p:nvPicPr>
          <p:cNvPr id="4" name="Main graphic">
            <a:extLst>
              <a:ext uri="{FF2B5EF4-FFF2-40B4-BE49-F238E27FC236}">
                <a16:creationId xmlns:a16="http://schemas.microsoft.com/office/drawing/2014/main" id="{48366F60-1B38-F093-9BAA-F5000CF39116}"/>
              </a:ext>
            </a:extLst>
          </p:cNvPr>
          <p:cNvPicPr>
            <a:picLocks/>
          </p:cNvPicPr>
          <p:nvPr/>
        </p:nvPicPr>
        <p:blipFill>
          <a:blip r:embed="rId3" cstate="screen">
            <a:extLst>
              <a:ext uri="{28A0092B-C50C-407E-A947-70E740481C1C}">
                <a14:useLocalDpi xmlns:a14="http://schemas.microsoft.com/office/drawing/2010/main"/>
              </a:ext>
            </a:extLst>
          </a:blip>
          <a:stretch/>
        </p:blipFill>
        <p:spPr>
          <a:xfrm>
            <a:off x="8113561" y="3475919"/>
            <a:ext cx="2859240" cy="2852737"/>
          </a:xfrm>
          <a:prstGeom prst="rect">
            <a:avLst/>
          </a:prstGeom>
          <a:ln>
            <a:noFill/>
          </a:ln>
        </p:spPr>
      </p:pic>
      <p:sp>
        <p:nvSpPr>
          <p:cNvPr id="5" name="Footer Placeholder 4">
            <a:extLst>
              <a:ext uri="{FF2B5EF4-FFF2-40B4-BE49-F238E27FC236}">
                <a16:creationId xmlns:a16="http://schemas.microsoft.com/office/drawing/2014/main" id="{674F358B-D7F1-678C-A3D6-9F70DD879B3B}"/>
              </a:ext>
            </a:extLst>
          </p:cNvPr>
          <p:cNvSpPr>
            <a:spLocks noGrp="1"/>
          </p:cNvSpPr>
          <p:nvPr>
            <p:ph type="ftr" sz="quarter" idx="3"/>
          </p:nvPr>
        </p:nvSpPr>
        <p:spPr>
          <a:xfrm>
            <a:off x="7879042" y="6227094"/>
            <a:ext cx="3328278" cy="442131"/>
          </a:xfrm>
        </p:spPr>
        <p:txBody>
          <a:bodyPr/>
          <a:lstStyle/>
          <a:p>
            <a:pPr algn="ctr"/>
            <a:r>
              <a:rPr lang="en-US" dirty="0"/>
              <a:t>© 2022 American Heart Association, Inc</a:t>
            </a:r>
          </a:p>
        </p:txBody>
      </p:sp>
    </p:spTree>
    <p:extLst>
      <p:ext uri="{BB962C8B-B14F-4D97-AF65-F5344CB8AC3E}">
        <p14:creationId xmlns:p14="http://schemas.microsoft.com/office/powerpoint/2010/main" val="34672183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12183204-970A-B111-5DCA-6C0B2E08FD03}"/>
              </a:ext>
            </a:extLst>
          </p:cNvPr>
          <p:cNvSpPr txBox="1"/>
          <p:nvPr/>
        </p:nvSpPr>
        <p:spPr>
          <a:xfrm>
            <a:off x="1557505" y="5707282"/>
            <a:ext cx="2612964"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This content or portions thereof may not be published, posted online or used in presentations without permission.</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9" name="TextBox 8">
            <a:extLst>
              <a:ext uri="{FF2B5EF4-FFF2-40B4-BE49-F238E27FC236}">
                <a16:creationId xmlns:a16="http://schemas.microsoft.com/office/drawing/2014/main" id="{0EE13496-F6DC-B1E6-63D7-6A65639436E6}"/>
              </a:ext>
            </a:extLst>
          </p:cNvPr>
          <p:cNvSpPr txBox="1"/>
          <p:nvPr/>
        </p:nvSpPr>
        <p:spPr>
          <a:xfrm>
            <a:off x="594592" y="359469"/>
            <a:ext cx="10997719" cy="692468"/>
          </a:xfrm>
          <a:prstGeom prst="roundRect">
            <a:avLst>
              <a:gd name="adj" fmla="val 50000"/>
            </a:avLst>
          </a:prstGeom>
          <a:solidFill>
            <a:srgbClr val="0098EA"/>
          </a:solidFill>
        </p:spPr>
        <p:txBody>
          <a:bodyPr wrap="square" tIns="0" bIns="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Trebuchet MS" panose="020B0703020202090204" pitchFamily="34" charset="0"/>
                <a:ea typeface="+mn-ea"/>
                <a:cs typeface="Calibri" panose="020F0502020204030204" pitchFamily="34" charset="0"/>
              </a:rPr>
              <a:t>Resource Information</a:t>
            </a:r>
          </a:p>
        </p:txBody>
      </p:sp>
      <p:sp>
        <p:nvSpPr>
          <p:cNvPr id="4" name="TextBox 3">
            <a:extLst>
              <a:ext uri="{FF2B5EF4-FFF2-40B4-BE49-F238E27FC236}">
                <a16:creationId xmlns:a16="http://schemas.microsoft.com/office/drawing/2014/main" id="{821270A0-01CF-6D78-64D3-D2393CA1DB1B}"/>
              </a:ext>
            </a:extLst>
          </p:cNvPr>
          <p:cNvSpPr txBox="1"/>
          <p:nvPr/>
        </p:nvSpPr>
        <p:spPr>
          <a:xfrm>
            <a:off x="594592" y="1162619"/>
            <a:ext cx="10997719" cy="338554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98EA"/>
                </a:solidFill>
                <a:effectLst/>
                <a:uLnTx/>
                <a:uFillTx/>
                <a:latin typeface="Century Gothic" panose="020B0502020202020204" pitchFamily="34" charset="0"/>
                <a:ea typeface="+mn-ea"/>
                <a:cs typeface="+mn-cs"/>
              </a:rPr>
              <a:t>About This Resource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These slides are one component of a continuing education program available online at </a:t>
            </a:r>
            <a:r>
              <a:rPr kumimoji="0" lang="en-US" sz="1500" b="0" i="0" u="none" strike="noStrike" kern="1200" cap="none" spc="0" normalizeH="0" baseline="0" noProof="0" dirty="0" err="1">
                <a:ln>
                  <a:noFill/>
                </a:ln>
                <a:solidFill>
                  <a:srgbClr val="747474"/>
                </a:solidFill>
                <a:effectLst/>
                <a:uLnTx/>
                <a:uFillTx/>
                <a:latin typeface="Arial" panose="020B0604020202020204" pitchFamily="34" charset="0"/>
                <a:ea typeface="+mn-ea"/>
                <a:cs typeface="Arial" panose="020B0604020202020204" pitchFamily="34" charset="0"/>
              </a:rPr>
              <a:t>MedEd</a:t>
            </a: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 On The Go titled </a:t>
            </a:r>
            <a:r>
              <a:rPr kumimoji="0" lang="en-US" sz="16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hlinkClick r:id="rId3"/>
              </a:rPr>
              <a:t>Narcolepsy: The Life Essential 8 Connection</a:t>
            </a:r>
            <a:endParaRPr kumimoji="0" lang="en-US" sz="1500" b="0" i="0" u="sng" strike="noStrike" kern="1200" cap="none" spc="0" normalizeH="0" baseline="0" noProof="0" dirty="0">
              <a:ln>
                <a:noFill/>
              </a:ln>
              <a:solidFill>
                <a:srgbClr val="0078D7"/>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00" b="1"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Program Learning Objectives:</a:t>
            </a: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a:ln>
                  <a:noFill/>
                </a:ln>
                <a:solidFill>
                  <a:srgbClr val="747474"/>
                </a:solidFill>
                <a:effectLst/>
                <a:uLnTx/>
                <a:uFillTx/>
                <a:latin typeface="Arial" panose="020B0604020202020204" pitchFamily="34" charset="0"/>
                <a:ea typeface="+mn-ea"/>
                <a:cs typeface="Arial" panose="020B0604020202020204" pitchFamily="34" charset="0"/>
              </a:rPr>
              <a:t>Improve the accuracy and timing when diagnosing patients suffering from narcolepsy</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a:ln>
                  <a:noFill/>
                </a:ln>
                <a:solidFill>
                  <a:srgbClr val="747474"/>
                </a:solidFill>
                <a:effectLst/>
                <a:uLnTx/>
                <a:uFillTx/>
                <a:latin typeface="Arial" panose="020B0604020202020204" pitchFamily="34" charset="0"/>
                <a:ea typeface="+mn-ea"/>
                <a:cs typeface="Arial" panose="020B0604020202020204" pitchFamily="34" charset="0"/>
              </a:rPr>
              <a:t>Educate HCPs on how narcolepsy increases cardiovascular risk</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a:ln>
                  <a:noFill/>
                </a:ln>
                <a:solidFill>
                  <a:srgbClr val="747474"/>
                </a:solidFill>
                <a:effectLst/>
                <a:uLnTx/>
                <a:uFillTx/>
                <a:latin typeface="Arial" panose="020B0604020202020204" pitchFamily="34" charset="0"/>
                <a:ea typeface="+mn-ea"/>
                <a:cs typeface="Arial" panose="020B0604020202020204" pitchFamily="34" charset="0"/>
              </a:rPr>
              <a:t>Address how treatment of narcolepsy can improve sleep, which is a pillar of the AHA Life Essential 8, albeit with the caveat of a potentially high salt load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500" b="0" i="0" u="none" strike="noStrike" kern="1200" cap="none" spc="0" normalizeH="0" baseline="0" noProof="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dirty="0" err="1">
                <a:ln>
                  <a:noFill/>
                </a:ln>
                <a:solidFill>
                  <a:srgbClr val="0098EA"/>
                </a:solidFill>
                <a:effectLst/>
                <a:uLnTx/>
                <a:uFillTx/>
                <a:latin typeface="Century Gothic" panose="020B0502020202020204" pitchFamily="34" charset="0"/>
                <a:ea typeface="+mn-ea"/>
                <a:cs typeface="Arial" panose="020B0604020202020204" pitchFamily="34" charset="0"/>
              </a:rPr>
              <a:t>MedEd</a:t>
            </a:r>
            <a:r>
              <a:rPr kumimoji="0" lang="en-US" sz="1500" b="1" i="0" u="none" strike="noStrike" kern="1200" cap="none" spc="0" normalizeH="0" baseline="0" noProof="0" dirty="0">
                <a:ln>
                  <a:noFill/>
                </a:ln>
                <a:solidFill>
                  <a:srgbClr val="0098EA"/>
                </a:solidFill>
                <a:effectLst/>
                <a:uLnTx/>
                <a:uFillTx/>
                <a:latin typeface="Century Gothic" panose="020B0502020202020204" pitchFamily="34" charset="0"/>
                <a:ea typeface="+mn-ea"/>
                <a:cs typeface="Arial" panose="020B0604020202020204" pitchFamily="34" charset="0"/>
              </a:rPr>
              <a:t> On The Go</a:t>
            </a:r>
            <a:r>
              <a:rPr kumimoji="0" lang="en-US" sz="1500" b="1" i="0" u="none" strike="noStrike" kern="1200" cap="none" spc="0" normalizeH="0" baseline="30000" noProof="0" dirty="0">
                <a:ln>
                  <a:noFill/>
                </a:ln>
                <a:solidFill>
                  <a:srgbClr val="0098EA"/>
                </a:solidFill>
                <a:effectLst/>
                <a:uLnTx/>
                <a:uFillTx/>
                <a:latin typeface="Century Gothic" panose="020B0502020202020204" pitchFamily="34" charset="0"/>
                <a:ea typeface="+mn-ea"/>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hlinkClick r:id="rId4"/>
              </a:rPr>
              <a:t>www.mededonthego.com</a:t>
            </a: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747474"/>
              </a:solidFill>
              <a:effectLst/>
              <a:uLnTx/>
              <a:uFillTx/>
              <a:latin typeface="Calibri" panose="020F0502020204030204"/>
              <a:ea typeface="+mn-ea"/>
              <a:cs typeface="+mn-cs"/>
            </a:endParaRPr>
          </a:p>
        </p:txBody>
      </p:sp>
      <p:cxnSp>
        <p:nvCxnSpPr>
          <p:cNvPr id="25" name="Straight Connector 24">
            <a:extLst>
              <a:ext uri="{FF2B5EF4-FFF2-40B4-BE49-F238E27FC236}">
                <a16:creationId xmlns:a16="http://schemas.microsoft.com/office/drawing/2014/main" id="{6D57FF65-33DE-661D-FDBA-12500FF6E05A}"/>
              </a:ext>
            </a:extLst>
          </p:cNvPr>
          <p:cNvCxnSpPr>
            <a:cxnSpLocks/>
          </p:cNvCxnSpPr>
          <p:nvPr/>
        </p:nvCxnSpPr>
        <p:spPr>
          <a:xfrm>
            <a:off x="600876" y="5388512"/>
            <a:ext cx="10996532" cy="0"/>
          </a:xfrm>
          <a:prstGeom prst="line">
            <a:avLst/>
          </a:prstGeom>
          <a:ln>
            <a:solidFill>
              <a:srgbClr val="0098EA"/>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92187CAD-40DF-359C-4264-683025719B57}"/>
              </a:ext>
            </a:extLst>
          </p:cNvPr>
          <p:cNvSpPr txBox="1"/>
          <p:nvPr/>
        </p:nvSpPr>
        <p:spPr>
          <a:xfrm>
            <a:off x="9217940" y="5707282"/>
            <a:ext cx="2165677"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747474"/>
                </a:solidFill>
                <a:effectLst/>
                <a:uLnTx/>
                <a:uFillTx/>
                <a:latin typeface="Arial" panose="020B0604020202020204" pitchFamily="34" charset="0"/>
                <a:ea typeface="Times New Roman" panose="02020603050405020304" pitchFamily="18" charset="0"/>
                <a:cs typeface="Arial" panose="020B0604020202020204" pitchFamily="34" charset="0"/>
              </a:rPr>
              <a:t>To contact us regarding inaccuracies, omissions or permissions please email us at </a:t>
            </a:r>
            <a:r>
              <a:rPr kumimoji="0" lang="en-US" sz="1200" b="0" i="0" u="sng" strike="noStrike" kern="1200" cap="none" spc="0" normalizeH="0" baseline="0" noProof="0" dirty="0">
                <a:ln>
                  <a:noFill/>
                </a:ln>
                <a:solidFill>
                  <a:srgbClr val="3898F9"/>
                </a:solidFill>
                <a:effectLst/>
                <a:uLnTx/>
                <a:uFillTx/>
                <a:latin typeface="Arial" panose="020B0604020202020204" pitchFamily="34" charset="0"/>
                <a:ea typeface="Times New Roman" panose="02020603050405020304" pitchFamily="18" charset="0"/>
                <a:cs typeface="Arial" panose="020B0604020202020204" pitchFamily="34" charset="0"/>
                <a:hlinkClick r:id="rId5"/>
              </a:rPr>
              <a:t>support@MedEdOTG.com</a:t>
            </a: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 </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8" name="Graphic 7" descr="Chat bubble outline">
            <a:extLst>
              <a:ext uri="{FF2B5EF4-FFF2-40B4-BE49-F238E27FC236}">
                <a16:creationId xmlns:a16="http://schemas.microsoft.com/office/drawing/2014/main" id="{06F4C142-8867-0F42-B3B7-D4F09FB224B9}"/>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flipH="1">
            <a:off x="8375917" y="5590710"/>
            <a:ext cx="787862" cy="787862"/>
          </a:xfrm>
          <a:prstGeom prst="rect">
            <a:avLst/>
          </a:prstGeom>
        </p:spPr>
      </p:pic>
      <p:pic>
        <p:nvPicPr>
          <p:cNvPr id="20" name="Graphic 19">
            <a:extLst>
              <a:ext uri="{FF2B5EF4-FFF2-40B4-BE49-F238E27FC236}">
                <a16:creationId xmlns:a16="http://schemas.microsoft.com/office/drawing/2014/main" id="{9D6FF3C3-E8EB-6F75-281D-7EC60CF26BB5}"/>
              </a:ext>
            </a:extLst>
          </p:cNvPr>
          <p:cNvPicPr>
            <a:picLocks noChangeAspect="1"/>
          </p:cNvPicPr>
          <p:nvPr/>
        </p:nvPicPr>
        <p:blipFill rotWithShape="1">
          <a:blip r:embed="rId8" cstate="screen">
            <a:extLst>
              <a:ext uri="{28A0092B-C50C-407E-A947-70E740481C1C}">
                <a14:useLocalDpi xmlns:a14="http://schemas.microsoft.com/office/drawing/2010/main"/>
              </a:ext>
              <a:ext uri="{96DAC541-7B7A-43D3-8B79-37D633B846F1}">
                <asvg:svgBlip xmlns:asvg="http://schemas.microsoft.com/office/drawing/2016/SVG/main" r:embed="rId9"/>
              </a:ext>
            </a:extLst>
          </a:blip>
          <a:srcRect b="17964"/>
          <a:stretch/>
        </p:blipFill>
        <p:spPr>
          <a:xfrm>
            <a:off x="618797" y="5731536"/>
            <a:ext cx="787862" cy="646331"/>
          </a:xfrm>
          <a:prstGeom prst="rect">
            <a:avLst/>
          </a:prstGeom>
        </p:spPr>
      </p:pic>
      <p:sp>
        <p:nvSpPr>
          <p:cNvPr id="2" name="TextBox 1">
            <a:extLst>
              <a:ext uri="{FF2B5EF4-FFF2-40B4-BE49-F238E27FC236}">
                <a16:creationId xmlns:a16="http://schemas.microsoft.com/office/drawing/2014/main" id="{6CFC2CE5-F394-6990-63F0-E857AC5C3519}"/>
              </a:ext>
            </a:extLst>
          </p:cNvPr>
          <p:cNvSpPr txBox="1"/>
          <p:nvPr/>
        </p:nvSpPr>
        <p:spPr>
          <a:xfrm>
            <a:off x="5366615" y="5707282"/>
            <a:ext cx="2469444"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This content can be saved for personal use (non-commercial use only) with credit given to the resource authors.</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6" name="Graphic 5" descr="Download from cloud outline">
            <a:extLst>
              <a:ext uri="{FF2B5EF4-FFF2-40B4-BE49-F238E27FC236}">
                <a16:creationId xmlns:a16="http://schemas.microsoft.com/office/drawing/2014/main" id="{2D69C189-75F0-6840-CF40-7D57A5931DA0}"/>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4479126" y="5625435"/>
            <a:ext cx="787862" cy="787862"/>
          </a:xfrm>
          <a:prstGeom prst="rect">
            <a:avLst/>
          </a:prstGeom>
        </p:spPr>
      </p:pic>
    </p:spTree>
    <p:extLst>
      <p:ext uri="{BB962C8B-B14F-4D97-AF65-F5344CB8AC3E}">
        <p14:creationId xmlns:p14="http://schemas.microsoft.com/office/powerpoint/2010/main" val="26007701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A5B30D-6EBE-AAA4-358F-AC940433A275}"/>
              </a:ext>
            </a:extLst>
          </p:cNvPr>
          <p:cNvSpPr>
            <a:spLocks noGrp="1"/>
          </p:cNvSpPr>
          <p:nvPr>
            <p:ph type="title"/>
          </p:nvPr>
        </p:nvSpPr>
        <p:spPr/>
        <p:txBody>
          <a:bodyPr/>
          <a:lstStyle/>
          <a:p>
            <a:r>
              <a:rPr lang="en-US" dirty="0"/>
              <a:t>Disclaimer</a:t>
            </a:r>
          </a:p>
        </p:txBody>
      </p:sp>
      <p:sp>
        <p:nvSpPr>
          <p:cNvPr id="10" name="Content Placeholder 4">
            <a:extLst>
              <a:ext uri="{FF2B5EF4-FFF2-40B4-BE49-F238E27FC236}">
                <a16:creationId xmlns:a16="http://schemas.microsoft.com/office/drawing/2014/main" id="{ED686F8A-DE79-29E4-3A92-6740BE7B4ED7}"/>
              </a:ext>
            </a:extLst>
          </p:cNvPr>
          <p:cNvSpPr txBox="1">
            <a:spLocks/>
          </p:cNvSpPr>
          <p:nvPr/>
        </p:nvSpPr>
        <p:spPr>
          <a:xfrm>
            <a:off x="838200" y="1825625"/>
            <a:ext cx="10515600" cy="284658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The views and opinions expressed in this educational activity are those of the faculty and do not necessarily represent the views of Total CME, LLC, the CME providers, or the companies providing educational grants. This presentation is not intended to define an exclusive course of patient management; the participant should use their clinical judgment, knowledge, experience, and diagnostic skills in applying or adopting for professional use any of the information provided herein. Any procedures, medications, or other courses of diagnosis or treatment discussed or suggested in this activity should not be used by clinicians without evaluation of their patient's conditions and possible contraindications or dangers in use, review of any applicable manufacturer’s product information, and comparison with recommendations of other authorities. Links to other sites may be provided as additional sources of information. </a:t>
            </a:r>
          </a:p>
        </p:txBody>
      </p:sp>
    </p:spTree>
    <p:extLst>
      <p:ext uri="{BB962C8B-B14F-4D97-AF65-F5344CB8AC3E}">
        <p14:creationId xmlns:p14="http://schemas.microsoft.com/office/powerpoint/2010/main" val="3306514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05A7A91-8E43-1CDA-F5A7-BC2F6E5FFAB9}"/>
              </a:ext>
            </a:extLst>
          </p:cNvPr>
          <p:cNvSpPr>
            <a:spLocks noGrp="1"/>
          </p:cNvSpPr>
          <p:nvPr>
            <p:ph type="title"/>
          </p:nvPr>
        </p:nvSpPr>
        <p:spPr/>
        <p:txBody>
          <a:bodyPr/>
          <a:lstStyle/>
          <a:p>
            <a:r>
              <a:rPr lang="en-US" dirty="0"/>
              <a:t>Life’s Essential 8</a:t>
            </a:r>
          </a:p>
        </p:txBody>
      </p:sp>
      <p:pic>
        <p:nvPicPr>
          <p:cNvPr id="9" name="Main graphic">
            <a:extLst>
              <a:ext uri="{FF2B5EF4-FFF2-40B4-BE49-F238E27FC236}">
                <a16:creationId xmlns:a16="http://schemas.microsoft.com/office/drawing/2014/main" id="{F596B428-17EB-AA02-79EE-50C45FDABBF6}"/>
              </a:ext>
            </a:extLst>
          </p:cNvPr>
          <p:cNvPicPr>
            <a:picLocks noGrp="1"/>
          </p:cNvPicPr>
          <p:nvPr>
            <p:ph sz="half" idx="1"/>
          </p:nvPr>
        </p:nvPicPr>
        <p:blipFill>
          <a:blip r:embed="rId3" cstate="screen">
            <a:extLst>
              <a:ext uri="{28A0092B-C50C-407E-A947-70E740481C1C}">
                <a14:useLocalDpi xmlns:a14="http://schemas.microsoft.com/office/drawing/2010/main"/>
              </a:ext>
            </a:extLst>
          </a:blip>
          <a:stretch/>
        </p:blipFill>
        <p:spPr>
          <a:xfrm>
            <a:off x="914400" y="1479550"/>
            <a:ext cx="3898900" cy="3898900"/>
          </a:xfrm>
          <a:ln>
            <a:noFill/>
          </a:ln>
        </p:spPr>
      </p:pic>
      <p:sp>
        <p:nvSpPr>
          <p:cNvPr id="8" name="Content Placeholder 7">
            <a:extLst>
              <a:ext uri="{FF2B5EF4-FFF2-40B4-BE49-F238E27FC236}">
                <a16:creationId xmlns:a16="http://schemas.microsoft.com/office/drawing/2014/main" id="{842CACD3-4130-8E63-16AD-E0137B31E0C1}"/>
              </a:ext>
            </a:extLst>
          </p:cNvPr>
          <p:cNvSpPr>
            <a:spLocks noGrp="1"/>
          </p:cNvSpPr>
          <p:nvPr>
            <p:ph sz="half" idx="2"/>
          </p:nvPr>
        </p:nvSpPr>
        <p:spPr>
          <a:xfrm>
            <a:off x="5867399" y="1741487"/>
            <a:ext cx="5181600" cy="3636963"/>
          </a:xfrm>
        </p:spPr>
        <p:txBody>
          <a:bodyPr/>
          <a:lstStyle/>
          <a:p>
            <a:r>
              <a:rPr lang="en-US" dirty="0">
                <a:solidFill>
                  <a:schemeClr val="accent2"/>
                </a:solidFill>
              </a:rPr>
              <a:t>Healthy Sleep</a:t>
            </a:r>
          </a:p>
          <a:p>
            <a:r>
              <a:rPr lang="en-US" dirty="0"/>
              <a:t>Healthy Diet</a:t>
            </a:r>
          </a:p>
          <a:p>
            <a:r>
              <a:rPr lang="en-US" dirty="0"/>
              <a:t>Healthy Weight</a:t>
            </a:r>
          </a:p>
          <a:p>
            <a:r>
              <a:rPr lang="en-US" dirty="0"/>
              <a:t>Healthy levels of Blood Lipids, Blood Pressure, Blood Glucose</a:t>
            </a:r>
          </a:p>
          <a:p>
            <a:r>
              <a:rPr lang="en-US" dirty="0"/>
              <a:t>Physical Activity</a:t>
            </a:r>
          </a:p>
          <a:p>
            <a:r>
              <a:rPr lang="en-US" dirty="0"/>
              <a:t>Avoidance of Nicotine</a:t>
            </a:r>
          </a:p>
          <a:p>
            <a:endParaRPr lang="en-US" dirty="0"/>
          </a:p>
        </p:txBody>
      </p:sp>
      <p:sp>
        <p:nvSpPr>
          <p:cNvPr id="11" name="Footer Placeholder 10">
            <a:extLst>
              <a:ext uri="{FF2B5EF4-FFF2-40B4-BE49-F238E27FC236}">
                <a16:creationId xmlns:a16="http://schemas.microsoft.com/office/drawing/2014/main" id="{44AB07B7-FD57-A2F6-2087-7473BD4F7E0E}"/>
              </a:ext>
            </a:extLst>
          </p:cNvPr>
          <p:cNvSpPr>
            <a:spLocks noGrp="1"/>
          </p:cNvSpPr>
          <p:nvPr>
            <p:ph type="ftr" sz="quarter" idx="3"/>
          </p:nvPr>
        </p:nvSpPr>
        <p:spPr/>
        <p:txBody>
          <a:bodyPr/>
          <a:lstStyle/>
          <a:p>
            <a:r>
              <a:rPr lang="en-US"/>
              <a:t>© 2022 American Heart Association, Inc</a:t>
            </a:r>
          </a:p>
        </p:txBody>
      </p:sp>
    </p:spTree>
    <p:extLst>
      <p:ext uri="{BB962C8B-B14F-4D97-AF65-F5344CB8AC3E}">
        <p14:creationId xmlns:p14="http://schemas.microsoft.com/office/powerpoint/2010/main" val="25468569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BCC4A31-A542-A0E8-1151-CEE3DC7704E2}"/>
              </a:ext>
            </a:extLst>
          </p:cNvPr>
          <p:cNvSpPr>
            <a:spLocks noGrp="1"/>
          </p:cNvSpPr>
          <p:nvPr>
            <p:ph type="title"/>
          </p:nvPr>
        </p:nvSpPr>
        <p:spPr>
          <a:xfrm>
            <a:off x="609600" y="199505"/>
            <a:ext cx="10744200" cy="1185577"/>
          </a:xfrm>
        </p:spPr>
        <p:txBody>
          <a:bodyPr>
            <a:normAutofit/>
          </a:bodyPr>
          <a:lstStyle/>
          <a:p>
            <a:r>
              <a:rPr lang="en-US" dirty="0"/>
              <a:t>Life’s Essential 8</a:t>
            </a:r>
          </a:p>
        </p:txBody>
      </p:sp>
      <p:sp>
        <p:nvSpPr>
          <p:cNvPr id="8" name="Content Placeholder 7">
            <a:extLst>
              <a:ext uri="{FF2B5EF4-FFF2-40B4-BE49-F238E27FC236}">
                <a16:creationId xmlns:a16="http://schemas.microsoft.com/office/drawing/2014/main" id="{AF80FAC5-D7AC-4901-2591-9CF9A24E9D70}"/>
              </a:ext>
            </a:extLst>
          </p:cNvPr>
          <p:cNvSpPr>
            <a:spLocks noGrp="1"/>
          </p:cNvSpPr>
          <p:nvPr>
            <p:ph idx="1"/>
          </p:nvPr>
        </p:nvSpPr>
        <p:spPr>
          <a:xfrm>
            <a:off x="609600" y="1477906"/>
            <a:ext cx="10744200" cy="4722477"/>
          </a:xfrm>
        </p:spPr>
        <p:txBody>
          <a:bodyPr>
            <a:normAutofit/>
          </a:bodyPr>
          <a:lstStyle/>
          <a:p>
            <a:r>
              <a:rPr lang="en-US" dirty="0"/>
              <a:t>Prevalence of ideal cardiovascular health (CVH) is very low in USA even in individuals as young as 12 years of age</a:t>
            </a:r>
          </a:p>
          <a:p>
            <a:r>
              <a:rPr lang="en-US" dirty="0"/>
              <a:t>Ideal diet is negligible in all age groups</a:t>
            </a:r>
          </a:p>
          <a:p>
            <a:r>
              <a:rPr lang="en-US" dirty="0"/>
              <a:t>Persistent differences in CVH considering race and ethnicity-worse at younger ages</a:t>
            </a:r>
          </a:p>
          <a:p>
            <a:r>
              <a:rPr lang="en-US" dirty="0"/>
              <a:t>Original 7 metrics associated with health risk</a:t>
            </a:r>
          </a:p>
          <a:p>
            <a:r>
              <a:rPr lang="en-US" dirty="0"/>
              <a:t>Improving original 7 associated with reduced risk of cardiovascular disease (CVD)</a:t>
            </a:r>
          </a:p>
          <a:p>
            <a:r>
              <a:rPr lang="en-US" dirty="0"/>
              <a:t>Improved CVH associated with reduced risk of cancer, dementia, ESRD, and COPD</a:t>
            </a:r>
          </a:p>
          <a:p>
            <a:endParaRPr lang="en-US" dirty="0"/>
          </a:p>
        </p:txBody>
      </p:sp>
    </p:spTree>
    <p:extLst>
      <p:ext uri="{BB962C8B-B14F-4D97-AF65-F5344CB8AC3E}">
        <p14:creationId xmlns:p14="http://schemas.microsoft.com/office/powerpoint/2010/main" val="34098311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65E4F0-5EE3-F907-9598-3432C43F9916}"/>
              </a:ext>
            </a:extLst>
          </p:cNvPr>
          <p:cNvSpPr>
            <a:spLocks noGrp="1"/>
          </p:cNvSpPr>
          <p:nvPr>
            <p:ph type="title"/>
          </p:nvPr>
        </p:nvSpPr>
        <p:spPr>
          <a:xfrm>
            <a:off x="609600" y="199505"/>
            <a:ext cx="10744200" cy="1185577"/>
          </a:xfrm>
        </p:spPr>
        <p:txBody>
          <a:bodyPr>
            <a:normAutofit/>
          </a:bodyPr>
          <a:lstStyle/>
          <a:p>
            <a:r>
              <a:rPr lang="en-US" dirty="0"/>
              <a:t>Life’s Essential 8---</a:t>
            </a:r>
            <a:r>
              <a:rPr lang="en-US" dirty="0">
                <a:solidFill>
                  <a:schemeClr val="accent2"/>
                </a:solidFill>
              </a:rPr>
              <a:t>Sleep Health </a:t>
            </a:r>
            <a:r>
              <a:rPr lang="en-US" dirty="0"/>
              <a:t>as a New Component of CVH</a:t>
            </a:r>
          </a:p>
        </p:txBody>
      </p:sp>
      <p:sp>
        <p:nvSpPr>
          <p:cNvPr id="3" name="Content Placeholder 2">
            <a:extLst>
              <a:ext uri="{FF2B5EF4-FFF2-40B4-BE49-F238E27FC236}">
                <a16:creationId xmlns:a16="http://schemas.microsoft.com/office/drawing/2014/main" id="{5B115120-327F-5393-55E3-7C0B096A7288}"/>
              </a:ext>
            </a:extLst>
          </p:cNvPr>
          <p:cNvSpPr>
            <a:spLocks noGrp="1"/>
          </p:cNvSpPr>
          <p:nvPr>
            <p:ph idx="1"/>
          </p:nvPr>
        </p:nvSpPr>
        <p:spPr>
          <a:xfrm>
            <a:off x="609600" y="1477906"/>
            <a:ext cx="10744200" cy="4722477"/>
          </a:xfrm>
        </p:spPr>
        <p:txBody>
          <a:bodyPr>
            <a:normAutofit/>
          </a:bodyPr>
          <a:lstStyle/>
          <a:p>
            <a:r>
              <a:rPr lang="en-US" sz="3200" dirty="0"/>
              <a:t>Sleep health is a multidimensional construct with overlapping components-duration, timing, regularity, efficiency, satisfaction and impact on alertness during waking hours</a:t>
            </a:r>
          </a:p>
          <a:p>
            <a:r>
              <a:rPr lang="en-US" sz="3200" dirty="0"/>
              <a:t>Significant research focused on sleep duration</a:t>
            </a:r>
          </a:p>
        </p:txBody>
      </p:sp>
    </p:spTree>
    <p:extLst>
      <p:ext uri="{BB962C8B-B14F-4D97-AF65-F5344CB8AC3E}">
        <p14:creationId xmlns:p14="http://schemas.microsoft.com/office/powerpoint/2010/main" val="13177095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C7B94C4-AB9B-16AD-9EA5-D39A6AC3523C}"/>
              </a:ext>
            </a:extLst>
          </p:cNvPr>
          <p:cNvSpPr>
            <a:spLocks noGrp="1"/>
          </p:cNvSpPr>
          <p:nvPr>
            <p:ph type="body" idx="1"/>
          </p:nvPr>
        </p:nvSpPr>
        <p:spPr>
          <a:xfrm>
            <a:off x="609601" y="1459896"/>
            <a:ext cx="5157787" cy="651538"/>
          </a:xfrm>
        </p:spPr>
        <p:txBody>
          <a:bodyPr>
            <a:normAutofit/>
          </a:bodyPr>
          <a:lstStyle/>
          <a:p>
            <a:r>
              <a:rPr lang="en-US" dirty="0"/>
              <a:t>Sleep Duration</a:t>
            </a:r>
          </a:p>
        </p:txBody>
      </p:sp>
      <p:sp>
        <p:nvSpPr>
          <p:cNvPr id="4" name="Content Placeholder 3">
            <a:extLst>
              <a:ext uri="{FF2B5EF4-FFF2-40B4-BE49-F238E27FC236}">
                <a16:creationId xmlns:a16="http://schemas.microsoft.com/office/drawing/2014/main" id="{C8E1E2FA-3C4F-06EC-642D-CA4B6D81CE8F}"/>
              </a:ext>
            </a:extLst>
          </p:cNvPr>
          <p:cNvSpPr>
            <a:spLocks noGrp="1"/>
          </p:cNvSpPr>
          <p:nvPr>
            <p:ph sz="half" idx="2"/>
          </p:nvPr>
        </p:nvSpPr>
        <p:spPr>
          <a:xfrm>
            <a:off x="609601" y="2111434"/>
            <a:ext cx="5157787" cy="3956856"/>
          </a:xfrm>
        </p:spPr>
        <p:txBody>
          <a:bodyPr>
            <a:normAutofit lnSpcReduction="10000"/>
          </a:bodyPr>
          <a:lstStyle/>
          <a:p>
            <a:r>
              <a:rPr lang="en-US" dirty="0"/>
              <a:t>Repeated population studies have shown insufficient or excess sleep are associated with increased CV risk (typically &lt;6 hours and &gt;9 hours)</a:t>
            </a:r>
          </a:p>
          <a:p>
            <a:r>
              <a:rPr lang="en-US" dirty="0">
                <a:solidFill>
                  <a:schemeClr val="accent2"/>
                </a:solidFill>
              </a:rPr>
              <a:t>Insufficient sleep </a:t>
            </a:r>
            <a:r>
              <a:rPr lang="en-US" dirty="0"/>
              <a:t>duration clearly shown to increase cardiovascular disease, major adverse cerebrovascular and cardiovascular events (MACCEs), and mortality</a:t>
            </a:r>
            <a:r>
              <a:rPr lang="en-US" baseline="30000" dirty="0"/>
              <a:t>1</a:t>
            </a:r>
          </a:p>
          <a:p>
            <a:endParaRPr lang="en-US" dirty="0"/>
          </a:p>
        </p:txBody>
      </p:sp>
      <p:sp>
        <p:nvSpPr>
          <p:cNvPr id="5" name="Text Placeholder 4">
            <a:extLst>
              <a:ext uri="{FF2B5EF4-FFF2-40B4-BE49-F238E27FC236}">
                <a16:creationId xmlns:a16="http://schemas.microsoft.com/office/drawing/2014/main" id="{6F8E2AB7-558E-F0BB-40A5-9DF1A61DB813}"/>
              </a:ext>
            </a:extLst>
          </p:cNvPr>
          <p:cNvSpPr>
            <a:spLocks noGrp="1"/>
          </p:cNvSpPr>
          <p:nvPr>
            <p:ph type="body" sz="quarter" idx="3"/>
          </p:nvPr>
        </p:nvSpPr>
        <p:spPr>
          <a:xfrm>
            <a:off x="5942013" y="1459896"/>
            <a:ext cx="5183188" cy="651538"/>
          </a:xfrm>
        </p:spPr>
        <p:txBody>
          <a:bodyPr>
            <a:normAutofit/>
          </a:bodyPr>
          <a:lstStyle/>
          <a:p>
            <a:r>
              <a:rPr lang="en-US" dirty="0"/>
              <a:t>Sleep Quality</a:t>
            </a:r>
          </a:p>
        </p:txBody>
      </p:sp>
      <p:sp>
        <p:nvSpPr>
          <p:cNvPr id="6" name="Content Placeholder 5">
            <a:extLst>
              <a:ext uri="{FF2B5EF4-FFF2-40B4-BE49-F238E27FC236}">
                <a16:creationId xmlns:a16="http://schemas.microsoft.com/office/drawing/2014/main" id="{82074F8B-56A3-FA7B-ABA0-5AD06225E00D}"/>
              </a:ext>
            </a:extLst>
          </p:cNvPr>
          <p:cNvSpPr>
            <a:spLocks noGrp="1"/>
          </p:cNvSpPr>
          <p:nvPr>
            <p:ph sz="quarter" idx="4"/>
          </p:nvPr>
        </p:nvSpPr>
        <p:spPr>
          <a:xfrm>
            <a:off x="5942013" y="2111434"/>
            <a:ext cx="5183188" cy="3956856"/>
          </a:xfrm>
        </p:spPr>
        <p:txBody>
          <a:bodyPr>
            <a:normAutofit/>
          </a:bodyPr>
          <a:lstStyle/>
          <a:p>
            <a:r>
              <a:rPr lang="en-US" dirty="0">
                <a:solidFill>
                  <a:schemeClr val="accent2"/>
                </a:solidFill>
              </a:rPr>
              <a:t>Poor sleep quality </a:t>
            </a:r>
            <a:r>
              <a:rPr lang="en-US" dirty="0"/>
              <a:t>is associated with increased risk of coronary artery disease</a:t>
            </a:r>
            <a:r>
              <a:rPr lang="en-US" baseline="30000" dirty="0"/>
              <a:t>2</a:t>
            </a:r>
          </a:p>
          <a:p>
            <a:r>
              <a:rPr lang="en-US" dirty="0">
                <a:solidFill>
                  <a:schemeClr val="accent2"/>
                </a:solidFill>
              </a:rPr>
              <a:t>Disrupted Nighttime Sleep (DNS) </a:t>
            </a:r>
            <a:r>
              <a:rPr lang="en-US" dirty="0"/>
              <a:t>increases mortality risk from cardiovascular disease</a:t>
            </a:r>
            <a:r>
              <a:rPr lang="en-US" baseline="30000" dirty="0"/>
              <a:t>3</a:t>
            </a:r>
          </a:p>
          <a:p>
            <a:endParaRPr lang="en-US" dirty="0"/>
          </a:p>
        </p:txBody>
      </p:sp>
      <p:sp>
        <p:nvSpPr>
          <p:cNvPr id="2" name="Title 1">
            <a:extLst>
              <a:ext uri="{FF2B5EF4-FFF2-40B4-BE49-F238E27FC236}">
                <a16:creationId xmlns:a16="http://schemas.microsoft.com/office/drawing/2014/main" id="{542B2509-D7C6-077B-1CE2-4DFAD4790D44}"/>
              </a:ext>
            </a:extLst>
          </p:cNvPr>
          <p:cNvSpPr>
            <a:spLocks noGrp="1"/>
          </p:cNvSpPr>
          <p:nvPr>
            <p:ph type="title"/>
          </p:nvPr>
        </p:nvSpPr>
        <p:spPr>
          <a:xfrm>
            <a:off x="609600" y="199505"/>
            <a:ext cx="10744200" cy="1185577"/>
          </a:xfrm>
        </p:spPr>
        <p:txBody>
          <a:bodyPr>
            <a:normAutofit/>
          </a:bodyPr>
          <a:lstStyle/>
          <a:p>
            <a:r>
              <a:rPr lang="en-US" dirty="0"/>
              <a:t>Life’s Essential 8---</a:t>
            </a:r>
            <a:r>
              <a:rPr lang="en-US" dirty="0">
                <a:solidFill>
                  <a:schemeClr val="accent2"/>
                </a:solidFill>
              </a:rPr>
              <a:t>Sleep Health </a:t>
            </a:r>
            <a:r>
              <a:rPr lang="en-US" dirty="0"/>
              <a:t>as a New Component of CVH</a:t>
            </a:r>
          </a:p>
        </p:txBody>
      </p:sp>
      <p:sp>
        <p:nvSpPr>
          <p:cNvPr id="13" name="Footer Placeholder 12">
            <a:extLst>
              <a:ext uri="{FF2B5EF4-FFF2-40B4-BE49-F238E27FC236}">
                <a16:creationId xmlns:a16="http://schemas.microsoft.com/office/drawing/2014/main" id="{B6FBC2B8-859E-9825-EB2A-D86E5BFEB68E}"/>
              </a:ext>
            </a:extLst>
          </p:cNvPr>
          <p:cNvSpPr>
            <a:spLocks noGrp="1"/>
          </p:cNvSpPr>
          <p:nvPr>
            <p:ph type="ftr" sz="quarter" idx="12"/>
          </p:nvPr>
        </p:nvSpPr>
        <p:spPr/>
        <p:txBody>
          <a:bodyPr/>
          <a:lstStyle/>
          <a:p>
            <a:pPr marL="228600" indent="-228600">
              <a:buFont typeface="+mj-lt"/>
              <a:buAutoNum type="arabicPeriod"/>
            </a:pPr>
            <a:r>
              <a:rPr lang="en-US" dirty="0" err="1"/>
              <a:t>Javaheri</a:t>
            </a:r>
            <a:r>
              <a:rPr lang="en-US" dirty="0"/>
              <a:t> S, Barbe F, Campos-Rodriguez F, et al. </a:t>
            </a:r>
            <a:r>
              <a:rPr lang="en-US" i="1" dirty="0"/>
              <a:t>J Am Coll </a:t>
            </a:r>
            <a:r>
              <a:rPr lang="en-US" i="1" dirty="0" err="1"/>
              <a:t>Cardiol</a:t>
            </a:r>
            <a:r>
              <a:rPr lang="en-US" i="1" dirty="0"/>
              <a:t>. </a:t>
            </a:r>
            <a:r>
              <a:rPr lang="en-US" dirty="0"/>
              <a:t>2017 Feb 21;69(7):841-858.</a:t>
            </a:r>
          </a:p>
          <a:p>
            <a:pPr marL="228600" indent="-228600">
              <a:buFont typeface="+mj-lt"/>
              <a:buAutoNum type="arabicPeriod"/>
            </a:pPr>
            <a:r>
              <a:rPr lang="en-US" dirty="0"/>
              <a:t>Lao XQ, Liu X, Deng HB, et al. </a:t>
            </a:r>
            <a:r>
              <a:rPr lang="en-US" i="1" dirty="0"/>
              <a:t>J Clin Sleep Med</a:t>
            </a:r>
            <a:r>
              <a:rPr lang="en-US" dirty="0"/>
              <a:t>. 2018 Jan 15;14(1):109-117. </a:t>
            </a:r>
          </a:p>
          <a:p>
            <a:pPr marL="228600" indent="-228600">
              <a:buFont typeface="+mj-lt"/>
              <a:buAutoNum type="arabicPeriod"/>
            </a:pPr>
            <a:r>
              <a:rPr lang="en-US" dirty="0" err="1"/>
              <a:t>Shahrbabaki</a:t>
            </a:r>
            <a:r>
              <a:rPr lang="en-US" dirty="0"/>
              <a:t> SS, Linz D, Hartmann S, et al. </a:t>
            </a:r>
            <a:r>
              <a:rPr lang="en-US" i="1" dirty="0" err="1"/>
              <a:t>Eur</a:t>
            </a:r>
            <a:r>
              <a:rPr lang="en-US" i="1" dirty="0"/>
              <a:t> Heart J</a:t>
            </a:r>
            <a:r>
              <a:rPr lang="en-US" dirty="0"/>
              <a:t>. 2021 Jun 1;42(21):2088-2099.</a:t>
            </a:r>
          </a:p>
        </p:txBody>
      </p:sp>
    </p:spTree>
    <p:extLst>
      <p:ext uri="{BB962C8B-B14F-4D97-AF65-F5344CB8AC3E}">
        <p14:creationId xmlns:p14="http://schemas.microsoft.com/office/powerpoint/2010/main" val="32102887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E3FA81E-A249-DC53-0164-2F83DA83A234}"/>
              </a:ext>
            </a:extLst>
          </p:cNvPr>
          <p:cNvSpPr>
            <a:spLocks noGrp="1"/>
          </p:cNvSpPr>
          <p:nvPr>
            <p:ph type="title"/>
          </p:nvPr>
        </p:nvSpPr>
        <p:spPr/>
        <p:txBody>
          <a:bodyPr/>
          <a:lstStyle/>
          <a:p>
            <a:r>
              <a:rPr lang="en-US"/>
              <a:t>Healthy Sleep and the Narcolepsy Connection</a:t>
            </a:r>
            <a:endParaRPr lang="en-US" dirty="0"/>
          </a:p>
        </p:txBody>
      </p:sp>
      <p:sp>
        <p:nvSpPr>
          <p:cNvPr id="8" name="Content Placeholder 7">
            <a:extLst>
              <a:ext uri="{FF2B5EF4-FFF2-40B4-BE49-F238E27FC236}">
                <a16:creationId xmlns:a16="http://schemas.microsoft.com/office/drawing/2014/main" id="{351B322D-D071-1F89-EC1F-A8E906705E64}"/>
              </a:ext>
            </a:extLst>
          </p:cNvPr>
          <p:cNvSpPr>
            <a:spLocks noGrp="1"/>
          </p:cNvSpPr>
          <p:nvPr>
            <p:ph idx="1"/>
          </p:nvPr>
        </p:nvSpPr>
        <p:spPr/>
        <p:txBody>
          <a:bodyPr/>
          <a:lstStyle/>
          <a:p>
            <a:r>
              <a:rPr lang="en-US" sz="2800" b="0" dirty="0">
                <a:ea typeface="Century Gothic" charset="0"/>
                <a:cs typeface="Century Gothic" charset="0"/>
              </a:rPr>
              <a:t>Preclinical models suggest the hypocretin deficiency in </a:t>
            </a:r>
            <a:r>
              <a:rPr lang="en-US" sz="2800" dirty="0">
                <a:ea typeface="Century Gothic" charset="0"/>
                <a:cs typeface="Century Gothic" charset="0"/>
              </a:rPr>
              <a:t>narcolepsy</a:t>
            </a:r>
            <a:r>
              <a:rPr lang="en-US" sz="2800" b="0" dirty="0">
                <a:ea typeface="Century Gothic" charset="0"/>
                <a:cs typeface="Century Gothic" charset="0"/>
              </a:rPr>
              <a:t> is linked to </a:t>
            </a:r>
            <a:r>
              <a:rPr lang="en-US" sz="2800" dirty="0">
                <a:ea typeface="Century Gothic" charset="0"/>
                <a:cs typeface="Century Gothic" charset="0"/>
              </a:rPr>
              <a:t>cardiovascular dysregulation</a:t>
            </a:r>
            <a:r>
              <a:rPr lang="en-US" sz="2800" b="0" dirty="0">
                <a:ea typeface="Century Gothic" charset="0"/>
                <a:cs typeface="Century Gothic" charset="0"/>
              </a:rPr>
              <a:t>.</a:t>
            </a:r>
            <a:r>
              <a:rPr lang="en-US" sz="2800" b="0" baseline="30000" dirty="0">
                <a:ea typeface="Century Gothic" charset="0"/>
                <a:cs typeface="Century Gothic" charset="0"/>
              </a:rPr>
              <a:t>1</a:t>
            </a:r>
          </a:p>
          <a:p>
            <a:r>
              <a:rPr lang="en-US" sz="2800" dirty="0">
                <a:ea typeface="Century Gothic" charset="0"/>
                <a:cs typeface="Century Gothic" charset="0"/>
              </a:rPr>
              <a:t>EDS </a:t>
            </a:r>
            <a:r>
              <a:rPr lang="en-US" sz="2800" b="0" dirty="0">
                <a:ea typeface="Century Gothic" charset="0"/>
                <a:cs typeface="Century Gothic" charset="0"/>
              </a:rPr>
              <a:t>and </a:t>
            </a:r>
            <a:r>
              <a:rPr lang="en-US" sz="2800" dirty="0">
                <a:ea typeface="Century Gothic" charset="0"/>
                <a:cs typeface="Century Gothic" charset="0"/>
              </a:rPr>
              <a:t>DNS</a:t>
            </a:r>
            <a:r>
              <a:rPr lang="en-US" sz="2800" b="0" dirty="0">
                <a:ea typeface="Century Gothic" charset="0"/>
                <a:cs typeface="Century Gothic" charset="0"/>
              </a:rPr>
              <a:t>, which are hallmark features of narcolepsy, are known risk factors for </a:t>
            </a:r>
            <a:r>
              <a:rPr lang="en-US" sz="2800" dirty="0">
                <a:ea typeface="Century Gothic" charset="0"/>
                <a:cs typeface="Century Gothic" charset="0"/>
              </a:rPr>
              <a:t>cardiovascular disease.</a:t>
            </a:r>
            <a:r>
              <a:rPr lang="en-US" baseline="30000" dirty="0">
                <a:ea typeface="Century Gothic" charset="0"/>
                <a:cs typeface="Century Gothic" charset="0"/>
              </a:rPr>
              <a:t>1</a:t>
            </a:r>
            <a:endParaRPr lang="en-US" sz="2800" baseline="30000" dirty="0">
              <a:ea typeface="Century Gothic" charset="0"/>
              <a:cs typeface="Century Gothic" charset="0"/>
            </a:endParaRPr>
          </a:p>
          <a:p>
            <a:r>
              <a:rPr lang="en-US" dirty="0"/>
              <a:t>DNS increases mortality risk from cardiovascular disease</a:t>
            </a:r>
            <a:r>
              <a:rPr lang="en-US" baseline="30000" dirty="0"/>
              <a:t>2</a:t>
            </a:r>
          </a:p>
          <a:p>
            <a:endParaRPr lang="en-US" dirty="0"/>
          </a:p>
        </p:txBody>
      </p:sp>
      <p:sp>
        <p:nvSpPr>
          <p:cNvPr id="9" name="TextBox 8">
            <a:extLst>
              <a:ext uri="{FF2B5EF4-FFF2-40B4-BE49-F238E27FC236}">
                <a16:creationId xmlns:a16="http://schemas.microsoft.com/office/drawing/2014/main" id="{90156279-B6FB-FC99-2D85-1D92F9FB359E}"/>
              </a:ext>
            </a:extLst>
          </p:cNvPr>
          <p:cNvSpPr txBox="1"/>
          <p:nvPr/>
        </p:nvSpPr>
        <p:spPr>
          <a:xfrm>
            <a:off x="609600" y="4370542"/>
            <a:ext cx="3469604" cy="646331"/>
          </a:xfrm>
          <a:prstGeom prst="rect">
            <a:avLst/>
          </a:prstGeom>
          <a:noFill/>
        </p:spPr>
        <p:txBody>
          <a:bodyPr wrap="none" rtlCol="0">
            <a:spAutoFit/>
          </a:bodyPr>
          <a:lstStyle/>
          <a:p>
            <a:r>
              <a:rPr lang="en-US" dirty="0"/>
              <a:t>EDS = excessive daytime sleepiness</a:t>
            </a:r>
          </a:p>
          <a:p>
            <a:r>
              <a:rPr lang="en-US" dirty="0"/>
              <a:t>DNS = disrupted nighttime sleep</a:t>
            </a:r>
          </a:p>
        </p:txBody>
      </p:sp>
      <p:sp>
        <p:nvSpPr>
          <p:cNvPr id="6" name="Footer Placeholder 5">
            <a:extLst>
              <a:ext uri="{FF2B5EF4-FFF2-40B4-BE49-F238E27FC236}">
                <a16:creationId xmlns:a16="http://schemas.microsoft.com/office/drawing/2014/main" id="{80DB9240-ED6B-5959-589B-A27CA4146D30}"/>
              </a:ext>
            </a:extLst>
          </p:cNvPr>
          <p:cNvSpPr>
            <a:spLocks noGrp="1"/>
          </p:cNvSpPr>
          <p:nvPr>
            <p:ph type="ftr" sz="quarter" idx="3"/>
          </p:nvPr>
        </p:nvSpPr>
        <p:spPr/>
        <p:txBody>
          <a:bodyPr/>
          <a:lstStyle/>
          <a:p>
            <a:r>
              <a:rPr lang="en-US" dirty="0"/>
              <a:t>1. </a:t>
            </a:r>
            <a:r>
              <a:rPr lang="en-US" dirty="0" err="1"/>
              <a:t>Jennum</a:t>
            </a:r>
            <a:r>
              <a:rPr lang="en-US" dirty="0"/>
              <a:t> PJ, </a:t>
            </a:r>
            <a:r>
              <a:rPr lang="en-US" dirty="0" err="1"/>
              <a:t>Plazzi</a:t>
            </a:r>
            <a:r>
              <a:rPr lang="en-US" dirty="0"/>
              <a:t> G, </a:t>
            </a:r>
            <a:r>
              <a:rPr lang="en-US" dirty="0" err="1"/>
              <a:t>Silvani</a:t>
            </a:r>
            <a:r>
              <a:rPr lang="en-US" dirty="0"/>
              <a:t> A, et al. </a:t>
            </a:r>
            <a:r>
              <a:rPr lang="en-US" i="1" dirty="0"/>
              <a:t>Sleep Med Rev</a:t>
            </a:r>
            <a:r>
              <a:rPr lang="en-US" dirty="0"/>
              <a:t>. 2021.
2. </a:t>
            </a:r>
            <a:r>
              <a:rPr lang="en-US" dirty="0" err="1"/>
              <a:t>Shahrbabaki</a:t>
            </a:r>
            <a:r>
              <a:rPr lang="en-US" dirty="0"/>
              <a:t> SS, Linz D, Hartmann S, et al. </a:t>
            </a:r>
            <a:r>
              <a:rPr lang="en-US" i="1" dirty="0" err="1"/>
              <a:t>Eur</a:t>
            </a:r>
            <a:r>
              <a:rPr lang="en-US" i="1" dirty="0"/>
              <a:t> Heart J. </a:t>
            </a:r>
            <a:r>
              <a:rPr lang="en-US" dirty="0"/>
              <a:t>2021 Jun 1;42(21):2088-2099.</a:t>
            </a:r>
          </a:p>
        </p:txBody>
      </p:sp>
    </p:spTree>
    <p:extLst>
      <p:ext uri="{BB962C8B-B14F-4D97-AF65-F5344CB8AC3E}">
        <p14:creationId xmlns:p14="http://schemas.microsoft.com/office/powerpoint/2010/main" val="10685205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DC52CB23-A893-F3BC-7EE2-D977C82AA838}"/>
              </a:ext>
            </a:extLst>
          </p:cNvPr>
          <p:cNvSpPr/>
          <p:nvPr/>
        </p:nvSpPr>
        <p:spPr>
          <a:xfrm>
            <a:off x="-1" y="0"/>
            <a:ext cx="12192000" cy="6858000"/>
          </a:xfrm>
          <a:prstGeom prst="rect">
            <a:avLst/>
          </a:prstGeom>
          <a:solidFill>
            <a:srgbClr val="0098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7" name="Graphic 16" descr="User with solid fill">
            <a:extLst>
              <a:ext uri="{FF2B5EF4-FFF2-40B4-BE49-F238E27FC236}">
                <a16:creationId xmlns:a16="http://schemas.microsoft.com/office/drawing/2014/main" id="{74847793-B893-A93A-FFCC-6C95F2C9FE22}"/>
              </a:ext>
            </a:extLst>
          </p:cNvPr>
          <p:cNvPicPr>
            <a:picLocks noChangeAspect="1"/>
          </p:cNvPicPr>
          <p:nvPr/>
        </p:nvPicPr>
        <p:blipFill rotWithShape="1">
          <a:blip r:embed="rId3" cstate="screen">
            <a:extLst>
              <a:ext uri="{28A0092B-C50C-407E-A947-70E740481C1C}">
                <a14:useLocalDpi xmlns:a14="http://schemas.microsoft.com/office/drawing/2010/main"/>
              </a:ext>
              <a:ext uri="{96DAC541-7B7A-43D3-8B79-37D633B846F1}">
                <asvg:svgBlip xmlns:asvg="http://schemas.microsoft.com/office/drawing/2016/SVG/main" r:embed="rId4"/>
              </a:ext>
            </a:extLst>
          </a:blip>
          <a:srcRect l="28418" t="35016" r="44861" b="50079"/>
          <a:stretch/>
        </p:blipFill>
        <p:spPr>
          <a:xfrm>
            <a:off x="6250613" y="0"/>
            <a:ext cx="5941387" cy="3314044"/>
          </a:xfrm>
          <a:prstGeom prst="rect">
            <a:avLst/>
          </a:prstGeom>
        </p:spPr>
      </p:pic>
      <p:sp>
        <p:nvSpPr>
          <p:cNvPr id="7" name="TextBox 6">
            <a:extLst>
              <a:ext uri="{FF2B5EF4-FFF2-40B4-BE49-F238E27FC236}">
                <a16:creationId xmlns:a16="http://schemas.microsoft.com/office/drawing/2014/main" id="{FD65D34E-012D-57F2-01D9-E33429ED2AC6}"/>
              </a:ext>
            </a:extLst>
          </p:cNvPr>
          <p:cNvSpPr txBox="1"/>
          <p:nvPr/>
        </p:nvSpPr>
        <p:spPr>
          <a:xfrm>
            <a:off x="870978" y="550718"/>
            <a:ext cx="7793520" cy="132343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Looking for more resources </a:t>
            </a:r>
            <a:b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br>
            <a: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on this topic?</a:t>
            </a:r>
          </a:p>
        </p:txBody>
      </p:sp>
      <p:pic>
        <p:nvPicPr>
          <p:cNvPr id="18" name="Graphic 17" descr="User with solid fill">
            <a:extLst>
              <a:ext uri="{FF2B5EF4-FFF2-40B4-BE49-F238E27FC236}">
                <a16:creationId xmlns:a16="http://schemas.microsoft.com/office/drawing/2014/main" id="{5C24E54E-14AB-F843-0853-616E04BAE910}"/>
              </a:ext>
            </a:extLst>
          </p:cNvPr>
          <p:cNvPicPr>
            <a:picLocks noChangeAspect="1"/>
          </p:cNvPicPr>
          <p:nvPr/>
        </p:nvPicPr>
        <p:blipFill rotWithShape="1">
          <a:blip r:embed="rId5" cstate="screen">
            <a:extLst>
              <a:ext uri="{28A0092B-C50C-407E-A947-70E740481C1C}">
                <a14:useLocalDpi xmlns:a14="http://schemas.microsoft.com/office/drawing/2010/main"/>
              </a:ext>
              <a:ext uri="{96DAC541-7B7A-43D3-8B79-37D633B846F1}">
                <asvg:svgBlip xmlns:asvg="http://schemas.microsoft.com/office/drawing/2016/SVG/main" r:embed="rId6"/>
              </a:ext>
            </a:extLst>
          </a:blip>
          <a:srcRect l="28418" t="41261" r="53427" b="50079"/>
          <a:stretch/>
        </p:blipFill>
        <p:spPr>
          <a:xfrm flipH="1" flipV="1">
            <a:off x="-1" y="3543956"/>
            <a:ext cx="6948177" cy="3314044"/>
          </a:xfrm>
          <a:prstGeom prst="rect">
            <a:avLst/>
          </a:prstGeom>
        </p:spPr>
      </p:pic>
      <p:sp>
        <p:nvSpPr>
          <p:cNvPr id="2" name="TextBox 1">
            <a:hlinkClick r:id="rId7" tooltip="MedEd On The Go"/>
            <a:extLst>
              <a:ext uri="{FF2B5EF4-FFF2-40B4-BE49-F238E27FC236}">
                <a16:creationId xmlns:a16="http://schemas.microsoft.com/office/drawing/2014/main" id="{624C7CEC-6FAA-E8C2-47BA-84734D0A035F}"/>
              </a:ext>
            </a:extLst>
          </p:cNvPr>
          <p:cNvSpPr txBox="1"/>
          <p:nvPr/>
        </p:nvSpPr>
        <p:spPr>
          <a:xfrm>
            <a:off x="870978" y="5018509"/>
            <a:ext cx="6077198" cy="1152465"/>
          </a:xfrm>
          <a:prstGeom prst="roundRect">
            <a:avLst>
              <a:gd name="adj" fmla="val 48137"/>
            </a:avLst>
          </a:prstGeom>
          <a:solidFill>
            <a:schemeClr val="bg1"/>
          </a:solidFill>
          <a:ln>
            <a:noFill/>
          </a:ln>
          <a:effectLst/>
        </p:spPr>
        <p:txBody>
          <a:bodyPr wrap="square" tIns="182880" bIns="9144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0098EA"/>
                </a:solidFill>
                <a:effectLst/>
                <a:uLnTx/>
                <a:uFillTx/>
                <a:latin typeface="Century Gothic" panose="020B0502020202020204" pitchFamily="34" charset="0"/>
                <a:ea typeface="+mn-ea"/>
                <a:cs typeface="Calibri" panose="020F0502020204030204" pitchFamily="34" charset="0"/>
                <a:hlinkClick r:id="rId8" tooltip="Visit us now!"/>
              </a:rPr>
              <a:t>www.MedEdOTG.com</a:t>
            </a:r>
            <a:endParaRPr kumimoji="0" lang="en-US" sz="3600" b="0" i="0" u="none" strike="noStrike" kern="1200" cap="none" spc="0" normalizeH="0" baseline="0" noProof="0" dirty="0">
              <a:ln>
                <a:noFill/>
              </a:ln>
              <a:solidFill>
                <a:srgbClr val="0098EA"/>
              </a:solidFill>
              <a:effectLst/>
              <a:uLnTx/>
              <a:uFillTx/>
              <a:latin typeface="Century Gothic" panose="020B0502020202020204" pitchFamily="34" charset="0"/>
              <a:ea typeface="+mn-ea"/>
              <a:cs typeface="Calibri" panose="020F0502020204030204" pitchFamily="34" charset="0"/>
            </a:endParaRPr>
          </a:p>
        </p:txBody>
      </p:sp>
      <p:sp>
        <p:nvSpPr>
          <p:cNvPr id="3" name="TextBox 2">
            <a:extLst>
              <a:ext uri="{FF2B5EF4-FFF2-40B4-BE49-F238E27FC236}">
                <a16:creationId xmlns:a16="http://schemas.microsoft.com/office/drawing/2014/main" id="{C54A7D02-C060-E473-59D6-ABDD4DCC19A6}"/>
              </a:ext>
            </a:extLst>
          </p:cNvPr>
          <p:cNvSpPr txBox="1"/>
          <p:nvPr/>
        </p:nvSpPr>
        <p:spPr>
          <a:xfrm>
            <a:off x="870979" y="2424875"/>
            <a:ext cx="4310622" cy="2031325"/>
          </a:xfrm>
          <a:prstGeom prst="rect">
            <a:avLst/>
          </a:prstGeom>
          <a:noFill/>
        </p:spPr>
        <p:txBody>
          <a:bodyPr wrap="square">
            <a:spAutoFit/>
          </a:bodyPr>
          <a:lstStyle/>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CME/CE in minutes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Congress highlights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Late-breaking data</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Quizzes</a:t>
            </a:r>
          </a:p>
        </p:txBody>
      </p:sp>
      <p:sp>
        <p:nvSpPr>
          <p:cNvPr id="8" name="TextBox 7">
            <a:extLst>
              <a:ext uri="{FF2B5EF4-FFF2-40B4-BE49-F238E27FC236}">
                <a16:creationId xmlns:a16="http://schemas.microsoft.com/office/drawing/2014/main" id="{531AC232-9957-4A51-B937-C4AB6A46FA92}"/>
              </a:ext>
            </a:extLst>
          </p:cNvPr>
          <p:cNvSpPr txBox="1"/>
          <p:nvPr/>
        </p:nvSpPr>
        <p:spPr>
          <a:xfrm>
            <a:off x="5058796" y="2424875"/>
            <a:ext cx="5225023" cy="1508105"/>
          </a:xfrm>
          <a:prstGeom prst="rect">
            <a:avLst/>
          </a:prstGeom>
          <a:noFill/>
        </p:spPr>
        <p:txBody>
          <a:bodyPr wrap="square">
            <a:spAutoFit/>
          </a:bodyPr>
          <a:lstStyle/>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Webinars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In-person events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Slides &amp; resources</a:t>
            </a:r>
          </a:p>
        </p:txBody>
      </p:sp>
      <p:pic>
        <p:nvPicPr>
          <p:cNvPr id="10" name="Graphic 9">
            <a:extLst>
              <a:ext uri="{FF2B5EF4-FFF2-40B4-BE49-F238E27FC236}">
                <a16:creationId xmlns:a16="http://schemas.microsoft.com/office/drawing/2014/main" id="{93E4D248-876E-0145-581A-20C841F43DE5}"/>
              </a:ext>
            </a:extLst>
          </p:cNvPr>
          <p:cNvPicPr>
            <a:picLocks noChangeAspect="1"/>
          </p:cNvPicPr>
          <p:nvPr/>
        </p:nvPicPr>
        <p:blipFill>
          <a:blip r:embed="rId9" cstate="screen">
            <a:extLst>
              <a:ext uri="{28A0092B-C50C-407E-A947-70E740481C1C}">
                <a14:useLocalDpi xmlns:a14="http://schemas.microsoft.com/office/drawing/2010/main"/>
              </a:ext>
              <a:ext uri="{96DAC541-7B7A-43D3-8B79-37D633B846F1}">
                <asvg:svgBlip xmlns:asvg="http://schemas.microsoft.com/office/drawing/2016/SVG/main" r:embed="rId10"/>
              </a:ext>
            </a:extLst>
          </a:blip>
          <a:stretch>
            <a:fillRect/>
          </a:stretch>
        </p:blipFill>
        <p:spPr>
          <a:xfrm>
            <a:off x="9036699" y="446062"/>
            <a:ext cx="2494241" cy="1255751"/>
          </a:xfrm>
          <a:prstGeom prst="rect">
            <a:avLst/>
          </a:prstGeom>
        </p:spPr>
      </p:pic>
    </p:spTree>
    <p:extLst>
      <p:ext uri="{BB962C8B-B14F-4D97-AF65-F5344CB8AC3E}">
        <p14:creationId xmlns:p14="http://schemas.microsoft.com/office/powerpoint/2010/main" val="2405816164"/>
      </p:ext>
    </p:extLst>
  </p:cSld>
  <p:clrMapOvr>
    <a:masterClrMapping/>
  </p:clrMapOvr>
</p:sld>
</file>

<file path=ppt/theme/theme1.xml><?xml version="1.0" encoding="utf-8"?>
<a:theme xmlns:a="http://schemas.openxmlformats.org/drawingml/2006/main" name="Neurology2023">
  <a:themeElements>
    <a:clrScheme name="NeuroPsych23">
      <a:dk1>
        <a:srgbClr val="3F3F3F"/>
      </a:dk1>
      <a:lt1>
        <a:srgbClr val="FFFFFF"/>
      </a:lt1>
      <a:dk2>
        <a:srgbClr val="5E5E5E"/>
      </a:dk2>
      <a:lt2>
        <a:srgbClr val="FFFFFF"/>
      </a:lt2>
      <a:accent1>
        <a:srgbClr val="2B407E"/>
      </a:accent1>
      <a:accent2>
        <a:srgbClr val="A84657"/>
      </a:accent2>
      <a:accent3>
        <a:srgbClr val="98E9ED"/>
      </a:accent3>
      <a:accent4>
        <a:srgbClr val="8589A7"/>
      </a:accent4>
      <a:accent5>
        <a:srgbClr val="642C50"/>
      </a:accent5>
      <a:accent6>
        <a:srgbClr val="1D224C"/>
      </a:accent6>
      <a:hlink>
        <a:srgbClr val="3500FF"/>
      </a:hlink>
      <a:folHlink>
        <a:srgbClr val="9C2667"/>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eurology2023" id="{6B2DFC96-7B20-6A45-8521-B7802BE8BE55}" vid="{48BB2579-8D5B-E643-8D3E-498541DF600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f55e9ad1-4522-4e5b-8d2e-6f450f6d945f" xsi:nil="true"/>
    <lcf76f155ced4ddcb4097134ff3c332f xmlns="a9d8bbac-cce3-475c-b9fe-65ecbcec7edd">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CC680350CE9C149837DD9E5879C280B" ma:contentTypeVersion="16" ma:contentTypeDescription="Create a new document." ma:contentTypeScope="" ma:versionID="2f7f56acf659d5204f1690785e10765c">
  <xsd:schema xmlns:xsd="http://www.w3.org/2001/XMLSchema" xmlns:xs="http://www.w3.org/2001/XMLSchema" xmlns:p="http://schemas.microsoft.com/office/2006/metadata/properties" xmlns:ns2="a9d8bbac-cce3-475c-b9fe-65ecbcec7edd" xmlns:ns3="f55e9ad1-4522-4e5b-8d2e-6f450f6d945f" targetNamespace="http://schemas.microsoft.com/office/2006/metadata/properties" ma:root="true" ma:fieldsID="70dd0311e77527e67f53108eaeeced06" ns2:_="" ns3:_="">
    <xsd:import namespace="a9d8bbac-cce3-475c-b9fe-65ecbcec7edd"/>
    <xsd:import namespace="f55e9ad1-4522-4e5b-8d2e-6f450f6d945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GenerationTime" minOccurs="0"/>
                <xsd:element ref="ns2:MediaServiceEventHashCode" minOccurs="0"/>
                <xsd:element ref="ns2:lcf76f155ced4ddcb4097134ff3c332f" minOccurs="0"/>
                <xsd:element ref="ns3:TaxCatchAll" minOccurs="0"/>
                <xsd:element ref="ns2:MediaServiceOCR"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9d8bbac-cce3-475c-b9fe-65ecbcec7ed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8c65fd77-5e27-4e0a-8152-efffb3417915" ma:termSetId="09814cd3-568e-fe90-9814-8d621ff8fb84" ma:anchorId="fba54fb3-c3e1-fe81-a776-ca4b69148c4d" ma:open="true" ma:isKeyword="false">
      <xsd:complexType>
        <xsd:sequence>
          <xsd:element ref="pc:Terms" minOccurs="0" maxOccurs="1"/>
        </xsd:sequence>
      </xsd:complexType>
    </xsd:element>
    <xsd:element name="MediaServiceOCR" ma:index="18" nillable="true" ma:displayName="Extracted Text" ma:internalName="MediaServiceOCR" ma:readOnly="true">
      <xsd:simpleType>
        <xsd:restriction base="dms:Note">
          <xsd:maxLength value="255"/>
        </xsd:restriction>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55e9ad1-4522-4e5b-8d2e-6f450f6d945f"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18eb5337-1fcb-4779-9b12-3ebf5b838b56}" ma:internalName="TaxCatchAll" ma:showField="CatchAllData" ma:web="f55e9ad1-4522-4e5b-8d2e-6f450f6d945f">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8A5CBB9-4EE6-47A8-AE8C-36F4B0E9CF28}">
  <ds:schemaRefs>
    <ds:schemaRef ds:uri="http://schemas.openxmlformats.org/package/2006/metadata/core-properties"/>
    <ds:schemaRef ds:uri="http://schemas.microsoft.com/office/2006/documentManagement/types"/>
    <ds:schemaRef ds:uri="http://purl.org/dc/dcmitype/"/>
    <ds:schemaRef ds:uri="http://purl.org/dc/terms/"/>
    <ds:schemaRef ds:uri="a9d8bbac-cce3-475c-b9fe-65ecbcec7edd"/>
    <ds:schemaRef ds:uri="http://schemas.microsoft.com/office/2006/metadata/properties"/>
    <ds:schemaRef ds:uri="http://www.w3.org/XML/1998/namespace"/>
    <ds:schemaRef ds:uri="http://schemas.microsoft.com/office/infopath/2007/PartnerControls"/>
    <ds:schemaRef ds:uri="http://purl.org/dc/elements/1.1/"/>
    <ds:schemaRef ds:uri="f55e9ad1-4522-4e5b-8d2e-6f450f6d945f"/>
  </ds:schemaRefs>
</ds:datastoreItem>
</file>

<file path=customXml/itemProps2.xml><?xml version="1.0" encoding="utf-8"?>
<ds:datastoreItem xmlns:ds="http://schemas.openxmlformats.org/officeDocument/2006/customXml" ds:itemID="{BAB4289D-22DC-4133-8E81-4052C316E0CB}">
  <ds:schemaRefs>
    <ds:schemaRef ds:uri="http://schemas.microsoft.com/sharepoint/v3/contenttype/forms"/>
  </ds:schemaRefs>
</ds:datastoreItem>
</file>

<file path=customXml/itemProps3.xml><?xml version="1.0" encoding="utf-8"?>
<ds:datastoreItem xmlns:ds="http://schemas.openxmlformats.org/officeDocument/2006/customXml" ds:itemID="{985D43B9-92BD-446A-99B8-654C16810AF9}"/>
</file>

<file path=docProps/app.xml><?xml version="1.0" encoding="utf-8"?>
<Properties xmlns="http://schemas.openxmlformats.org/officeDocument/2006/extended-properties" xmlns:vt="http://schemas.openxmlformats.org/officeDocument/2006/docPropsVTypes">
  <Template>Neurology2023</Template>
  <TotalTime>883</TotalTime>
  <Words>807</Words>
  <Application>Microsoft Macintosh PowerPoint</Application>
  <PresentationFormat>Widescreen</PresentationFormat>
  <Paragraphs>77</Paragraphs>
  <Slides>9</Slides>
  <Notes>8</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9</vt:i4>
      </vt:variant>
    </vt:vector>
  </HeadingPairs>
  <TitlesOfParts>
    <vt:vector size="16" baseType="lpstr">
      <vt:lpstr>Arial</vt:lpstr>
      <vt:lpstr>Calibri</vt:lpstr>
      <vt:lpstr>Calibri Light</vt:lpstr>
      <vt:lpstr>Century Gothic</vt:lpstr>
      <vt:lpstr>Trebuchet MS</vt:lpstr>
      <vt:lpstr>Neurology2023</vt:lpstr>
      <vt:lpstr>Office Theme</vt:lpstr>
      <vt:lpstr>Life’s Essential 8: Healthy Sleep  With Narcolepsy</vt:lpstr>
      <vt:lpstr>PowerPoint Presentation</vt:lpstr>
      <vt:lpstr>Disclaimer</vt:lpstr>
      <vt:lpstr>Life’s Essential 8</vt:lpstr>
      <vt:lpstr>Life’s Essential 8</vt:lpstr>
      <vt:lpstr>Life’s Essential 8---Sleep Health as a New Component of CVH</vt:lpstr>
      <vt:lpstr>Life’s Essential 8---Sleep Health as a New Component of CVH</vt:lpstr>
      <vt:lpstr>Healthy Sleep and the Narcolepsy Connection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Life’s Essential 8: Healthy Sleep  With Narcolepsy</dc:title>
  <dc:subject/>
  <dc:creator>MedEd On The go</dc:creator>
  <cp:keywords/>
  <dc:description/>
  <cp:lastModifiedBy>Harley Kidner</cp:lastModifiedBy>
  <cp:revision>8</cp:revision>
  <cp:lastPrinted>2023-02-11T00:53:38Z</cp:lastPrinted>
  <dcterms:created xsi:type="dcterms:W3CDTF">2023-02-11T00:50:27Z</dcterms:created>
  <dcterms:modified xsi:type="dcterms:W3CDTF">2024-01-11T21:50:19Z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0x0101007CC680350CE9C149837DD9E5879C280B</vt:lpwstr>
  </property>
</Properties>
</file>