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685" r:id="rId5"/>
  </p:sldMasterIdLst>
  <p:notesMasterIdLst>
    <p:notesMasterId r:id="rId16"/>
  </p:notesMasterIdLst>
  <p:sldIdLst>
    <p:sldId id="256" r:id="rId6"/>
    <p:sldId id="265" r:id="rId7"/>
    <p:sldId id="297" r:id="rId8"/>
    <p:sldId id="279" r:id="rId9"/>
    <p:sldId id="280" r:id="rId10"/>
    <p:sldId id="257" r:id="rId11"/>
    <p:sldId id="258" r:id="rId12"/>
    <p:sldId id="259" r:id="rId13"/>
    <p:sldId id="282"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C2C9A8-9AAE-D6DF-3CF7-B2793E33894C}" name="Lee Harrington" initials="LH" userId="S::lharrington@ushealthconnect.com::09ae970a-6481-4433-93a7-0e35f117f14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E10F98-9A18-E84A-84C3-0D926C6CDB54}" v="6" dt="2024-01-11T21:53:14.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8"/>
    <p:restoredTop sz="96327"/>
  </p:normalViewPr>
  <p:slideViewPr>
    <p:cSldViewPr snapToGrid="0">
      <p:cViewPr varScale="1">
        <p:scale>
          <a:sx n="119" d="100"/>
          <a:sy n="119" d="100"/>
        </p:scale>
        <p:origin x="8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F60C4-7409-AD4A-BD74-873A3470B2B3}" type="datetimeFigureOut">
              <a:rPr lang="en-US" smtClean="0"/>
              <a:t>1/11/24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790CA-67D0-8F44-889E-663332E1A532}" type="slidenum">
              <a:rPr lang="en-US" smtClean="0"/>
              <a:t>‹#›</a:t>
            </a:fld>
            <a:endParaRPr lang="en-US"/>
          </a:p>
        </p:txBody>
      </p:sp>
    </p:spTree>
    <p:extLst>
      <p:ext uri="{BB962C8B-B14F-4D97-AF65-F5344CB8AC3E}">
        <p14:creationId xmlns:p14="http://schemas.microsoft.com/office/powerpoint/2010/main" val="89221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DE7AB5-884E-4137-BC44-B2385614E163}" type="slidenum">
              <a:rPr lang="en-US" smtClean="0"/>
              <a:t>9</a:t>
            </a:fld>
            <a:endParaRPr lang="en-US"/>
          </a:p>
        </p:txBody>
      </p:sp>
    </p:spTree>
    <p:extLst>
      <p:ext uri="{BB962C8B-B14F-4D97-AF65-F5344CB8AC3E}">
        <p14:creationId xmlns:p14="http://schemas.microsoft.com/office/powerpoint/2010/main" val="2029078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400482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6047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39231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97925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67325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8309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60666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74128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0758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42771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41611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6575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87665745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3.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18"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4C7E-33EE-AB4F-A8C8-03C72C2C7EC1}"/>
              </a:ext>
            </a:extLst>
          </p:cNvPr>
          <p:cNvSpPr>
            <a:spLocks noGrp="1"/>
          </p:cNvSpPr>
          <p:nvPr>
            <p:ph type="title"/>
          </p:nvPr>
        </p:nvSpPr>
        <p:spPr/>
        <p:txBody>
          <a:bodyPr/>
          <a:lstStyle/>
          <a:p>
            <a:r>
              <a:rPr lang="en-US" dirty="0"/>
              <a:t>Life’s Essential 8 Diet Paradigm: The Narcolepsy Connection</a:t>
            </a:r>
          </a:p>
        </p:txBody>
      </p:sp>
      <p:sp>
        <p:nvSpPr>
          <p:cNvPr id="3" name="Subtitle 2">
            <a:extLst>
              <a:ext uri="{FF2B5EF4-FFF2-40B4-BE49-F238E27FC236}">
                <a16:creationId xmlns:a16="http://schemas.microsoft.com/office/drawing/2014/main" id="{EE98039E-495D-D677-1BBD-D4E87D1074F5}"/>
              </a:ext>
            </a:extLst>
          </p:cNvPr>
          <p:cNvSpPr>
            <a:spLocks noGrp="1"/>
          </p:cNvSpPr>
          <p:nvPr>
            <p:ph type="body" idx="1"/>
          </p:nvPr>
        </p:nvSpPr>
        <p:spPr>
          <a:xfrm>
            <a:off x="609601" y="4325693"/>
            <a:ext cx="10515600" cy="1934429"/>
          </a:xfrm>
        </p:spPr>
        <p:txBody>
          <a:bodyPr>
            <a:normAutofit fontScale="85000" lnSpcReduction="20000"/>
          </a:bodyPr>
          <a:lstStyle/>
          <a:p>
            <a:r>
              <a:rPr lang="en-US" b="1" dirty="0"/>
              <a:t>Lee </a:t>
            </a:r>
            <a:r>
              <a:rPr lang="en-US" b="1" dirty="0" err="1"/>
              <a:t>Surkin</a:t>
            </a:r>
            <a:r>
              <a:rPr lang="en-US" b="1" dirty="0"/>
              <a:t>, MD, FACC, FCCP, FASNC, FAASM</a:t>
            </a:r>
          </a:p>
          <a:p>
            <a:r>
              <a:rPr lang="en-US" dirty="0"/>
              <a:t>Founder, American Academy of Cardiovascular Sleep Medicine</a:t>
            </a:r>
          </a:p>
          <a:p>
            <a:r>
              <a:rPr lang="en-US" dirty="0"/>
              <a:t>President, Empire Sleep Medicine</a:t>
            </a:r>
          </a:p>
          <a:p>
            <a:r>
              <a:rPr lang="en-US" dirty="0"/>
              <a:t>Chief Medical Officer, </a:t>
            </a:r>
            <a:r>
              <a:rPr lang="en-US" dirty="0" err="1"/>
              <a:t>VirtuOx</a:t>
            </a:r>
            <a:r>
              <a:rPr lang="en-US" dirty="0"/>
              <a:t> Inc.</a:t>
            </a:r>
          </a:p>
          <a:p>
            <a:r>
              <a:rPr lang="en-US" dirty="0"/>
              <a:t>Chief Medical Officer, Nexus Dental Systems</a:t>
            </a:r>
          </a:p>
          <a:p>
            <a:r>
              <a:rPr lang="en-US" dirty="0"/>
              <a:t>Greenville, NC</a:t>
            </a:r>
          </a:p>
        </p:txBody>
      </p:sp>
      <p:pic>
        <p:nvPicPr>
          <p:cNvPr id="4" name="Main graphic">
            <a:extLst>
              <a:ext uri="{FF2B5EF4-FFF2-40B4-BE49-F238E27FC236}">
                <a16:creationId xmlns:a16="http://schemas.microsoft.com/office/drawing/2014/main" id="{8A3B8F14-6DD3-9B26-842C-3FFFA951F913}"/>
              </a:ext>
            </a:extLst>
          </p:cNvPr>
          <p:cNvPicPr>
            <a:picLocks/>
          </p:cNvPicPr>
          <p:nvPr/>
        </p:nvPicPr>
        <p:blipFill>
          <a:blip r:embed="rId2" cstate="screen">
            <a:extLst>
              <a:ext uri="{28A0092B-C50C-407E-A947-70E740481C1C}">
                <a14:useLocalDpi xmlns:a14="http://schemas.microsoft.com/office/drawing/2010/main"/>
              </a:ext>
            </a:extLst>
          </a:blip>
          <a:stretch/>
        </p:blipFill>
        <p:spPr>
          <a:xfrm>
            <a:off x="8316761" y="3891533"/>
            <a:ext cx="2442679" cy="2437123"/>
          </a:xfrm>
          <a:prstGeom prst="rect">
            <a:avLst/>
          </a:prstGeom>
          <a:ln>
            <a:noFill/>
          </a:ln>
        </p:spPr>
      </p:pic>
      <p:sp>
        <p:nvSpPr>
          <p:cNvPr id="5" name="Footer Placeholder 4">
            <a:extLst>
              <a:ext uri="{FF2B5EF4-FFF2-40B4-BE49-F238E27FC236}">
                <a16:creationId xmlns:a16="http://schemas.microsoft.com/office/drawing/2014/main" id="{9A821AA4-E998-18C2-3B59-C2A279E4DBA5}"/>
              </a:ext>
            </a:extLst>
          </p:cNvPr>
          <p:cNvSpPr>
            <a:spLocks noGrp="1"/>
          </p:cNvSpPr>
          <p:nvPr>
            <p:ph type="ftr" sz="quarter" idx="3"/>
          </p:nvPr>
        </p:nvSpPr>
        <p:spPr>
          <a:xfrm>
            <a:off x="7879042" y="6227094"/>
            <a:ext cx="3328278" cy="442131"/>
          </a:xfrm>
        </p:spPr>
        <p:txBody>
          <a:bodyPr/>
          <a:lstStyle/>
          <a:p>
            <a:pPr algn="ctr"/>
            <a:r>
              <a:rPr lang="en-US" dirty="0"/>
              <a:t>© 2022 American Heart Association, Inc</a:t>
            </a:r>
          </a:p>
        </p:txBody>
      </p:sp>
    </p:spTree>
    <p:extLst>
      <p:ext uri="{BB962C8B-B14F-4D97-AF65-F5344CB8AC3E}">
        <p14:creationId xmlns:p14="http://schemas.microsoft.com/office/powerpoint/2010/main" val="346721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855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3"/>
              </a:rPr>
              <a:t>Narcolepsy: The Life Essential 8 Connection</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Improve the accuracy and timing when diagnosing patients suffering from narcolepsy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Educate HCPs on how narcolepsy increases cardiovascular risk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Address how treatment of narcolepsy can improve sleep, which is a pillar of the AHA Life Essential 8, albeit with the caveat of a potentially high salt load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BB189-FB3E-FA55-E1A1-1A9EE860A229}"/>
              </a:ext>
            </a:extLst>
          </p:cNvPr>
          <p:cNvSpPr>
            <a:spLocks noGrp="1"/>
          </p:cNvSpPr>
          <p:nvPr>
            <p:ph type="title"/>
          </p:nvPr>
        </p:nvSpPr>
        <p:spPr/>
        <p:txBody>
          <a:bodyPr/>
          <a:lstStyle/>
          <a:p>
            <a:r>
              <a:rPr lang="en-US" sz="4400" dirty="0">
                <a:latin typeface="+mn-lt"/>
              </a:rPr>
              <a:t>Sodium and Cardiovascular Health</a:t>
            </a:r>
            <a:endParaRPr lang="en-US" dirty="0"/>
          </a:p>
        </p:txBody>
      </p:sp>
      <p:pic>
        <p:nvPicPr>
          <p:cNvPr id="5" name="Content Placeholder 4" descr="A close-up of a blue and white sign&#10;&#10;Description automatically generated">
            <a:extLst>
              <a:ext uri="{FF2B5EF4-FFF2-40B4-BE49-F238E27FC236}">
                <a16:creationId xmlns:a16="http://schemas.microsoft.com/office/drawing/2014/main" id="{0432FE75-F8C0-BE53-C1DF-524E706E4A36}"/>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rot="16200000">
            <a:off x="3500769" y="-1313831"/>
            <a:ext cx="4961862" cy="10021828"/>
          </a:xfrm>
        </p:spPr>
      </p:pic>
    </p:spTree>
    <p:extLst>
      <p:ext uri="{BB962C8B-B14F-4D97-AF65-F5344CB8AC3E}">
        <p14:creationId xmlns:p14="http://schemas.microsoft.com/office/powerpoint/2010/main" val="1001100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7751B-9072-6EEC-F8DF-D9B19FBD7514}"/>
              </a:ext>
            </a:extLst>
          </p:cNvPr>
          <p:cNvSpPr>
            <a:spLocks noGrp="1"/>
          </p:cNvSpPr>
          <p:nvPr>
            <p:ph type="title"/>
          </p:nvPr>
        </p:nvSpPr>
        <p:spPr/>
        <p:txBody>
          <a:bodyPr/>
          <a:lstStyle/>
          <a:p>
            <a:r>
              <a:rPr lang="en-US" sz="4400" dirty="0">
                <a:latin typeface="+mn-lt"/>
              </a:rPr>
              <a:t>Sodium and Cardiovascular Health</a:t>
            </a:r>
            <a:endParaRPr lang="en-US" dirty="0"/>
          </a:p>
        </p:txBody>
      </p:sp>
      <p:pic>
        <p:nvPicPr>
          <p:cNvPr id="5" name="Content Placeholder 4" descr="A close-up of a medical information">
            <a:extLst>
              <a:ext uri="{FF2B5EF4-FFF2-40B4-BE49-F238E27FC236}">
                <a16:creationId xmlns:a16="http://schemas.microsoft.com/office/drawing/2014/main" id="{2B0E4AD1-1F99-8D64-3346-732CAF604043}"/>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rot="16200000">
            <a:off x="3467099" y="-1867945"/>
            <a:ext cx="5257801" cy="11297976"/>
          </a:xfrm>
        </p:spPr>
      </p:pic>
    </p:spTree>
    <p:extLst>
      <p:ext uri="{BB962C8B-B14F-4D97-AF65-F5344CB8AC3E}">
        <p14:creationId xmlns:p14="http://schemas.microsoft.com/office/powerpoint/2010/main" val="1612466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Main graphic"/>
          <p:cNvPicPr/>
          <p:nvPr/>
        </p:nvPicPr>
        <p:blipFill>
          <a:blip r:embed="rId2" cstate="screen">
            <a:extLst>
              <a:ext uri="{28A0092B-C50C-407E-A947-70E740481C1C}">
                <a14:useLocalDpi xmlns:a14="http://schemas.microsoft.com/office/drawing/2010/main"/>
              </a:ext>
            </a:extLst>
          </a:blip>
          <a:stretch/>
        </p:blipFill>
        <p:spPr>
          <a:xfrm>
            <a:off x="324641" y="629827"/>
            <a:ext cx="11542717" cy="5428073"/>
          </a:xfrm>
          <a:prstGeom prst="rect">
            <a:avLst/>
          </a:prstGeom>
          <a:ln>
            <a:noFill/>
          </a:ln>
        </p:spPr>
      </p:pic>
      <p:sp>
        <p:nvSpPr>
          <p:cNvPr id="3" name="Footer Placeholder 2">
            <a:extLst>
              <a:ext uri="{FF2B5EF4-FFF2-40B4-BE49-F238E27FC236}">
                <a16:creationId xmlns:a16="http://schemas.microsoft.com/office/drawing/2014/main" id="{3E056E05-A6E9-AC6A-E74F-8992DB9AC8CD}"/>
              </a:ext>
            </a:extLst>
          </p:cNvPr>
          <p:cNvSpPr>
            <a:spLocks noGrp="1"/>
          </p:cNvSpPr>
          <p:nvPr>
            <p:ph type="ftr" sz="quarter" idx="3"/>
          </p:nvPr>
        </p:nvSpPr>
        <p:spPr/>
        <p:txBody>
          <a:bodyPr/>
          <a:lstStyle/>
          <a:p>
            <a:r>
              <a:rPr lang="en-US" dirty="0"/>
              <a:t>Donald M. Lloyd-Jones. </a:t>
            </a:r>
            <a:r>
              <a:rPr lang="en-US" i="1" dirty="0"/>
              <a:t>Circulation</a:t>
            </a:r>
            <a:r>
              <a:rPr lang="en-US" dirty="0"/>
              <a:t>. Volume: 146, Issue: 5, Pages: e18-e43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9F23-FD09-CDFC-19FC-44CC22990CAC}"/>
              </a:ext>
            </a:extLst>
          </p:cNvPr>
          <p:cNvSpPr>
            <a:spLocks noGrp="1"/>
          </p:cNvSpPr>
          <p:nvPr>
            <p:ph type="title"/>
          </p:nvPr>
        </p:nvSpPr>
        <p:spPr>
          <a:xfrm>
            <a:off x="609600" y="199505"/>
            <a:ext cx="10744200" cy="1185577"/>
          </a:xfrm>
        </p:spPr>
        <p:txBody>
          <a:bodyPr>
            <a:normAutofit/>
          </a:bodyPr>
          <a:lstStyle/>
          <a:p>
            <a:r>
              <a:rPr lang="en-US" dirty="0"/>
              <a:t>CARDIA-SSBP Trial</a:t>
            </a:r>
          </a:p>
        </p:txBody>
      </p:sp>
      <p:sp>
        <p:nvSpPr>
          <p:cNvPr id="3" name="Content Placeholder 2">
            <a:extLst>
              <a:ext uri="{FF2B5EF4-FFF2-40B4-BE49-F238E27FC236}">
                <a16:creationId xmlns:a16="http://schemas.microsoft.com/office/drawing/2014/main" id="{6FDF4A8C-15AC-A1D3-23A8-85B26C386350}"/>
              </a:ext>
            </a:extLst>
          </p:cNvPr>
          <p:cNvSpPr>
            <a:spLocks noGrp="1"/>
          </p:cNvSpPr>
          <p:nvPr>
            <p:ph idx="1"/>
          </p:nvPr>
        </p:nvSpPr>
        <p:spPr>
          <a:xfrm>
            <a:off x="609600" y="1477906"/>
            <a:ext cx="10744200" cy="4722477"/>
          </a:xfrm>
        </p:spPr>
        <p:txBody>
          <a:bodyPr/>
          <a:lstStyle/>
          <a:p>
            <a:r>
              <a:rPr lang="en-US" dirty="0"/>
              <a:t>213 individuals, 50-75 years old with and without HTN</a:t>
            </a:r>
          </a:p>
          <a:p>
            <a:r>
              <a:rPr lang="en-US" dirty="0"/>
              <a:t>Usual diet: 5g/day; Low-sodium diet: 1.3g/day</a:t>
            </a:r>
          </a:p>
          <a:p>
            <a:r>
              <a:rPr lang="en-US" dirty="0"/>
              <a:t>73.4% on low sodium diet reduced SBP by 4 mmHg (0-8 mmHg)</a:t>
            </a:r>
          </a:p>
          <a:p>
            <a:r>
              <a:rPr lang="en-US" dirty="0"/>
              <a:t>Diabetics reduced SBP by 17 mmHg</a:t>
            </a:r>
          </a:p>
          <a:p>
            <a:r>
              <a:rPr lang="en-US" dirty="0"/>
              <a:t>HTN affects 1.3B people worldwide and is major CV risk factor</a:t>
            </a:r>
          </a:p>
          <a:p>
            <a:pPr marL="0" indent="0">
              <a:buNone/>
            </a:pPr>
            <a:endParaRPr lang="en-US" sz="1400" dirty="0"/>
          </a:p>
          <a:p>
            <a:pPr marL="0" indent="0">
              <a:buNone/>
            </a:pPr>
            <a:r>
              <a:rPr lang="en-US" sz="1400" dirty="0"/>
              <a:t>HTN = hypertension</a:t>
            </a:r>
          </a:p>
          <a:p>
            <a:pPr marL="0" indent="0">
              <a:buNone/>
            </a:pPr>
            <a:r>
              <a:rPr lang="en-US" sz="1400" dirty="0"/>
              <a:t>SBP = systolic blood pressure</a:t>
            </a:r>
          </a:p>
        </p:txBody>
      </p:sp>
      <p:sp>
        <p:nvSpPr>
          <p:cNvPr id="13" name="Footer Placeholder 4">
            <a:extLst>
              <a:ext uri="{FF2B5EF4-FFF2-40B4-BE49-F238E27FC236}">
                <a16:creationId xmlns:a16="http://schemas.microsoft.com/office/drawing/2014/main" id="{2D0AD211-98C7-EEF5-0329-C31E780B3021}"/>
              </a:ext>
            </a:extLst>
          </p:cNvPr>
          <p:cNvSpPr>
            <a:spLocks noGrp="1"/>
          </p:cNvSpPr>
          <p:nvPr>
            <p:ph type="ftr" sz="quarter" idx="3"/>
          </p:nvPr>
        </p:nvSpPr>
        <p:spPr>
          <a:xfrm>
            <a:off x="609600" y="6356350"/>
            <a:ext cx="10744199" cy="442131"/>
          </a:xfrm>
        </p:spPr>
        <p:txBody>
          <a:bodyPr/>
          <a:lstStyle/>
          <a:p>
            <a:r>
              <a:rPr lang="en-US" dirty="0"/>
              <a:t>Gupta DK, Lewis CE, </a:t>
            </a:r>
            <a:r>
              <a:rPr lang="en-US" dirty="0" err="1"/>
              <a:t>Varady</a:t>
            </a:r>
            <a:r>
              <a:rPr lang="en-US" dirty="0"/>
              <a:t> KA, et al. </a:t>
            </a:r>
            <a:r>
              <a:rPr lang="en-US" i="1" dirty="0"/>
              <a:t>JAMA</a:t>
            </a:r>
            <a:r>
              <a:rPr lang="en-US" dirty="0"/>
              <a:t>. 2023 Nov 11:e2323651.</a:t>
            </a:r>
          </a:p>
        </p:txBody>
      </p:sp>
    </p:spTree>
    <p:extLst>
      <p:ext uri="{BB962C8B-B14F-4D97-AF65-F5344CB8AC3E}">
        <p14:creationId xmlns:p14="http://schemas.microsoft.com/office/powerpoint/2010/main" val="3036278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FAB6-A912-E07D-16B2-E3132279BBEB}"/>
              </a:ext>
            </a:extLst>
          </p:cNvPr>
          <p:cNvSpPr>
            <a:spLocks noGrp="1"/>
          </p:cNvSpPr>
          <p:nvPr>
            <p:ph type="title"/>
          </p:nvPr>
        </p:nvSpPr>
        <p:spPr/>
        <p:txBody>
          <a:bodyPr>
            <a:normAutofit/>
          </a:bodyPr>
          <a:lstStyle/>
          <a:p>
            <a:r>
              <a:rPr lang="en-US" sz="3600" dirty="0">
                <a:latin typeface="+mn-lt"/>
              </a:rPr>
              <a:t>FDA Position on Sodium</a:t>
            </a:r>
            <a:endParaRPr lang="en-US" sz="1200" dirty="0">
              <a:latin typeface="+mn-lt"/>
            </a:endParaRPr>
          </a:p>
        </p:txBody>
      </p:sp>
      <p:sp>
        <p:nvSpPr>
          <p:cNvPr id="3" name="Content Placeholder 2">
            <a:extLst>
              <a:ext uri="{FF2B5EF4-FFF2-40B4-BE49-F238E27FC236}">
                <a16:creationId xmlns:a16="http://schemas.microsoft.com/office/drawing/2014/main" id="{247A3B2C-A74F-AFC6-62BB-F9F74B8470B2}"/>
              </a:ext>
            </a:extLst>
          </p:cNvPr>
          <p:cNvSpPr>
            <a:spLocks noGrp="1"/>
          </p:cNvSpPr>
          <p:nvPr>
            <p:ph idx="1"/>
          </p:nvPr>
        </p:nvSpPr>
        <p:spPr>
          <a:xfrm>
            <a:off x="838200" y="1570982"/>
            <a:ext cx="10515600" cy="4351338"/>
          </a:xfrm>
        </p:spPr>
        <p:txBody>
          <a:bodyPr>
            <a:normAutofit/>
          </a:bodyPr>
          <a:lstStyle/>
          <a:p>
            <a:r>
              <a:rPr lang="en-US" b="0" i="0" dirty="0">
                <a:solidFill>
                  <a:srgbClr val="333333"/>
                </a:solidFill>
                <a:effectLst/>
              </a:rPr>
              <a:t>“The tendency for blood pressure to rise with age is seen mostly in western countries where sodium intakes are high.”</a:t>
            </a:r>
          </a:p>
          <a:p>
            <a:r>
              <a:rPr lang="en-US" dirty="0">
                <a:solidFill>
                  <a:srgbClr val="333333"/>
                </a:solidFill>
              </a:rPr>
              <a:t>&gt;100M American adults have high blood pressure which generally rises with age.</a:t>
            </a:r>
          </a:p>
          <a:p>
            <a:r>
              <a:rPr lang="en-US" dirty="0">
                <a:solidFill>
                  <a:srgbClr val="333333"/>
                </a:solidFill>
              </a:rPr>
              <a:t>Children and adolescents more likely to have high blood pressure associated with higher sodium intake.</a:t>
            </a:r>
          </a:p>
          <a:p>
            <a:r>
              <a:rPr lang="en-US" dirty="0">
                <a:solidFill>
                  <a:srgbClr val="333333"/>
                </a:solidFill>
              </a:rPr>
              <a:t>High blood pressure is a major risk factor for heart disease and stroke.</a:t>
            </a:r>
          </a:p>
          <a:p>
            <a:r>
              <a:rPr lang="en-US" b="0" i="0" dirty="0">
                <a:solidFill>
                  <a:srgbClr val="333333"/>
                </a:solidFill>
                <a:effectLst/>
              </a:rPr>
              <a:t>“Reducing sodium intake has the potential to prevent hundreds of thousands of premature deaths and illnesses in the coming years.”</a:t>
            </a:r>
            <a:endParaRPr lang="en-US" dirty="0"/>
          </a:p>
        </p:txBody>
      </p:sp>
      <p:sp>
        <p:nvSpPr>
          <p:cNvPr id="5" name="Footer Placeholder 4">
            <a:extLst>
              <a:ext uri="{FF2B5EF4-FFF2-40B4-BE49-F238E27FC236}">
                <a16:creationId xmlns:a16="http://schemas.microsoft.com/office/drawing/2014/main" id="{7E3B553E-02D0-32B1-DBC4-3FC93232789E}"/>
              </a:ext>
            </a:extLst>
          </p:cNvPr>
          <p:cNvSpPr>
            <a:spLocks noGrp="1"/>
          </p:cNvSpPr>
          <p:nvPr>
            <p:ph type="ftr" sz="quarter" idx="3"/>
          </p:nvPr>
        </p:nvSpPr>
        <p:spPr/>
        <p:txBody>
          <a:bodyPr/>
          <a:lstStyle/>
          <a:p>
            <a:r>
              <a:rPr lang="en-US"/>
              <a:t>https://www.fda.gov/food/food-additives-petitions/sodium-reduction</a:t>
            </a:r>
          </a:p>
        </p:txBody>
      </p:sp>
    </p:spTree>
    <p:extLst>
      <p:ext uri="{BB962C8B-B14F-4D97-AF65-F5344CB8AC3E}">
        <p14:creationId xmlns:p14="http://schemas.microsoft.com/office/powerpoint/2010/main" val="908972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85894C5-FAF4-AC6A-3D11-CF4C8B08C9AA}"/>
              </a:ext>
            </a:extLst>
          </p:cNvPr>
          <p:cNvSpPr>
            <a:spLocks noGrp="1"/>
          </p:cNvSpPr>
          <p:nvPr>
            <p:ph type="ftr" sz="quarter" idx="3"/>
          </p:nvPr>
        </p:nvSpPr>
        <p:spPr>
          <a:xfrm>
            <a:off x="609600" y="6356350"/>
            <a:ext cx="10744199" cy="442131"/>
          </a:xfrm>
        </p:spPr>
        <p:txBody>
          <a:bodyPr/>
          <a:lstStyle/>
          <a:p>
            <a:r>
              <a:rPr lang="en-US" dirty="0"/>
              <a:t>Perrin G, </a:t>
            </a:r>
            <a:r>
              <a:rPr lang="en-US" dirty="0" err="1"/>
              <a:t>Korb-Savoldelli</a:t>
            </a:r>
            <a:r>
              <a:rPr lang="en-US" dirty="0"/>
              <a:t> V, </a:t>
            </a:r>
            <a:r>
              <a:rPr lang="en-US" dirty="0" err="1"/>
              <a:t>Karras</a:t>
            </a:r>
            <a:r>
              <a:rPr lang="en-US" dirty="0"/>
              <a:t> A, et al. </a:t>
            </a:r>
            <a:r>
              <a:rPr lang="en-US" dirty="0" err="1"/>
              <a:t>PLoS</a:t>
            </a:r>
            <a:r>
              <a:rPr lang="en-US" dirty="0"/>
              <a:t> One. 2017 Jul 6;12(7):e0180634.</a:t>
            </a:r>
          </a:p>
        </p:txBody>
      </p:sp>
      <p:sp>
        <p:nvSpPr>
          <p:cNvPr id="2" name="Title 1">
            <a:extLst>
              <a:ext uri="{FF2B5EF4-FFF2-40B4-BE49-F238E27FC236}">
                <a16:creationId xmlns:a16="http://schemas.microsoft.com/office/drawing/2014/main" id="{A7BF0A15-915B-19F3-5AFB-E48929B4C025}"/>
              </a:ext>
            </a:extLst>
          </p:cNvPr>
          <p:cNvSpPr>
            <a:spLocks noGrp="1"/>
          </p:cNvSpPr>
          <p:nvPr>
            <p:ph type="title"/>
          </p:nvPr>
        </p:nvSpPr>
        <p:spPr>
          <a:xfrm>
            <a:off x="609600" y="199505"/>
            <a:ext cx="10744200" cy="1185577"/>
          </a:xfrm>
        </p:spPr>
        <p:txBody>
          <a:bodyPr/>
          <a:lstStyle/>
          <a:p>
            <a:r>
              <a:rPr lang="en-US"/>
              <a:t>Consider Sodium Intake When Treating Narcolepsy Patients</a:t>
            </a:r>
            <a:endParaRPr lang="en-US" dirty="0"/>
          </a:p>
        </p:txBody>
      </p:sp>
      <p:sp>
        <p:nvSpPr>
          <p:cNvPr id="4" name="Content Placeholder 3">
            <a:extLst>
              <a:ext uri="{FF2B5EF4-FFF2-40B4-BE49-F238E27FC236}">
                <a16:creationId xmlns:a16="http://schemas.microsoft.com/office/drawing/2014/main" id="{0D4EF7E2-BCB8-0C31-878B-06EE6295ADCA}"/>
              </a:ext>
            </a:extLst>
          </p:cNvPr>
          <p:cNvSpPr>
            <a:spLocks noGrp="1"/>
          </p:cNvSpPr>
          <p:nvPr>
            <p:ph idx="1"/>
          </p:nvPr>
        </p:nvSpPr>
        <p:spPr>
          <a:xfrm>
            <a:off x="609600" y="1477906"/>
            <a:ext cx="10744200" cy="4722477"/>
          </a:xfrm>
        </p:spPr>
        <p:txBody>
          <a:bodyPr>
            <a:normAutofit/>
          </a:bodyPr>
          <a:lstStyle/>
          <a:p>
            <a:r>
              <a:rPr lang="en-US" dirty="0"/>
              <a:t>Sodium intake matters for </a:t>
            </a:r>
            <a:r>
              <a:rPr lang="en-US" b="1" i="1" dirty="0"/>
              <a:t>everyone</a:t>
            </a:r>
          </a:p>
          <a:p>
            <a:r>
              <a:rPr lang="en-US" dirty="0"/>
              <a:t>High sodium containing drugs, which offer beneficial symptomatic relief for patients with narcolepsy, may potentially increase blood pressure and risk for cardiovascular events</a:t>
            </a:r>
            <a:r>
              <a:rPr lang="en-US" baseline="30000" dirty="0"/>
              <a:t>3</a:t>
            </a:r>
          </a:p>
          <a:p>
            <a:r>
              <a:rPr lang="en-US" dirty="0"/>
              <a:t>Counseling patients on dietary modification is essential when using higher sodium containing pharmacotherapy</a:t>
            </a:r>
          </a:p>
          <a:p>
            <a:r>
              <a:rPr lang="en-US" dirty="0"/>
              <a:t>Now available is a low-sodium drug option for management of narcolepsy symptoms </a:t>
            </a:r>
          </a:p>
          <a:p>
            <a:endParaRPr lang="en-US" dirty="0"/>
          </a:p>
          <a:p>
            <a:endParaRPr lang="en-US" dirty="0"/>
          </a:p>
        </p:txBody>
      </p:sp>
    </p:spTree>
    <p:extLst>
      <p:ext uri="{BB962C8B-B14F-4D97-AF65-F5344CB8AC3E}">
        <p14:creationId xmlns:p14="http://schemas.microsoft.com/office/powerpoint/2010/main" val="3668360699"/>
      </p:ext>
    </p:extLst>
  </p:cSld>
  <p:clrMapOvr>
    <a:masterClrMapping/>
  </p:clrMapOvr>
</p:sld>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A5CBB9-4EE6-47A8-AE8C-36F4B0E9CF28}">
  <ds:schemaRefs>
    <ds:schemaRef ds:uri="f55e9ad1-4522-4e5b-8d2e-6f450f6d945f"/>
    <ds:schemaRef ds:uri="http://purl.org/dc/terms/"/>
    <ds:schemaRef ds:uri="http://purl.org/dc/dcmitype/"/>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 ds:uri="a9d8bbac-cce3-475c-b9fe-65ecbcec7edd"/>
  </ds:schemaRefs>
</ds:datastoreItem>
</file>

<file path=customXml/itemProps2.xml><?xml version="1.0" encoding="utf-8"?>
<ds:datastoreItem xmlns:ds="http://schemas.openxmlformats.org/officeDocument/2006/customXml" ds:itemID="{65622416-0FEA-42B1-9148-EC075368FA4C}"/>
</file>

<file path=customXml/itemProps3.xml><?xml version="1.0" encoding="utf-8"?>
<ds:datastoreItem xmlns:ds="http://schemas.openxmlformats.org/officeDocument/2006/customXml" ds:itemID="{BAB4289D-22DC-4133-8E81-4052C316E0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Neurology2023</Template>
  <TotalTime>894</TotalTime>
  <Words>690</Words>
  <Application>Microsoft Macintosh PowerPoint</Application>
  <PresentationFormat>Widescreen</PresentationFormat>
  <Paragraphs>63</Paragraphs>
  <Slides>10</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Century Gothic</vt:lpstr>
      <vt:lpstr>Trebuchet MS</vt:lpstr>
      <vt:lpstr>Neurology2023</vt:lpstr>
      <vt:lpstr>Office Theme</vt:lpstr>
      <vt:lpstr>Life’s Essential 8 Diet Paradigm: The Narcolepsy Connection</vt:lpstr>
      <vt:lpstr>PowerPoint Presentation</vt:lpstr>
      <vt:lpstr>Disclaimer</vt:lpstr>
      <vt:lpstr>Sodium and Cardiovascular Health</vt:lpstr>
      <vt:lpstr>Sodium and Cardiovascular Health</vt:lpstr>
      <vt:lpstr>PowerPoint Presentation</vt:lpstr>
      <vt:lpstr>CARDIA-SSBP Trial</vt:lpstr>
      <vt:lpstr>FDA Position on Sodium</vt:lpstr>
      <vt:lpstr>Consider Sodium Intake When Treating Narcolepsy Patients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 Essential 8 Diet Paradigm: The Narcolepsy Connection</dc:title>
  <dc:subject/>
  <dc:creator>MedEd On The Go</dc:creator>
  <cp:keywords/>
  <dc:description/>
  <cp:lastModifiedBy>Harley Kidner</cp:lastModifiedBy>
  <cp:revision>8</cp:revision>
  <cp:lastPrinted>2023-02-11T00:53:38Z</cp:lastPrinted>
  <dcterms:created xsi:type="dcterms:W3CDTF">2023-02-11T00:50:27Z</dcterms:created>
  <dcterms:modified xsi:type="dcterms:W3CDTF">2024-01-11T21:53:20Z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