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0" r:id="rId5"/>
  </p:sldMasterIdLst>
  <p:notesMasterIdLst>
    <p:notesMasterId r:id="rId15"/>
  </p:notesMasterIdLst>
  <p:sldIdLst>
    <p:sldId id="256" r:id="rId6"/>
    <p:sldId id="265" r:id="rId7"/>
    <p:sldId id="382" r:id="rId8"/>
    <p:sldId id="318" r:id="rId9"/>
    <p:sldId id="320" r:id="rId10"/>
    <p:sldId id="264" r:id="rId11"/>
    <p:sldId id="380" r:id="rId12"/>
    <p:sldId id="381" r:id="rId13"/>
    <p:sldId id="38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9E6F2A-39BB-C595-2B1B-E0E41582E05F}" name="Robert Knight" initials="RK" userId="6061f2fc072689fa" providerId="Windows Live"/>
  <p188:author id="{B2634391-5F65-7D45-FB3F-D1EF4E8F513D}" name="Caitlin Roat" initials="CR" userId="0dad00d9dd685b97" providerId="Windows Live"/>
  <p188:author id="{7D2AE8A2-9C36-844F-AA13-DBE32EC7C616}" name="Leticia Samaras" initials="LS" userId="S::lsamaras@ushealthconnect.com::87a3a337-ec96-4281-937c-72cbce62bff0" providerId="AD"/>
  <p188:author id="{D47A32F2-A097-A01D-F7FF-2E045A3A27AA}" name="Olivia Marshall" initials="OM" userId="S::omarshall@ushealthconnect.com::ff4eb11f-1293-460e-bc55-670f617c422b" providerId="AD"/>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68BBC-1CFE-1C49-8FD1-9E518AF09324}" v="4" dt="2024-03-19T18:39:10.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26" autoAdjust="0"/>
    <p:restoredTop sz="94694"/>
  </p:normalViewPr>
  <p:slideViewPr>
    <p:cSldViewPr snapToGrid="0">
      <p:cViewPr varScale="1">
        <p:scale>
          <a:sx n="117" d="100"/>
          <a:sy n="117" d="100"/>
        </p:scale>
        <p:origin x="60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54A5-AFCF-41B0-A09E-BFFBE663F826}" type="datetimeFigureOut">
              <a:rPr lang="en-US" smtClean="0"/>
              <a:t>3/19/24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F16C5-74D4-40FC-B330-F8BE9C7341F8}" type="slidenum">
              <a:rPr lang="en-US" smtClean="0"/>
              <a:t>‹#›</a:t>
            </a:fld>
            <a:endParaRPr lang="en-US"/>
          </a:p>
        </p:txBody>
      </p:sp>
    </p:spTree>
    <p:extLst>
      <p:ext uri="{BB962C8B-B14F-4D97-AF65-F5344CB8AC3E}">
        <p14:creationId xmlns:p14="http://schemas.microsoft.com/office/powerpoint/2010/main" val="287548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10AE76F-C939-76EC-E7E6-FB9D1D806D4F}"/>
              </a:ext>
            </a:extLst>
          </p:cNvPr>
          <p:cNvPicPr>
            <a:picLocks noChangeAspect="1"/>
          </p:cNvPicPr>
          <p:nvPr/>
        </p:nvPicPr>
        <p:blipFill>
          <a:blip r:embed="rId2"/>
          <a:stretch>
            <a:fillRect/>
          </a:stretch>
        </p:blipFill>
        <p:spPr>
          <a:xfrm>
            <a:off x="0" y="-2933"/>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9035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1922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9555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4443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227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0183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5845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80942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65990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8708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30186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10904000-0A7A-2857-D9A1-D638CB970994}"/>
              </a:ext>
            </a:extLst>
          </p:cNvPr>
          <p:cNvPicPr>
            <a:picLocks noChangeAspect="1"/>
          </p:cNvPicPr>
          <p:nvPr/>
        </p:nvPicPr>
        <p:blipFill>
          <a:blip r:embed="rId2"/>
          <a:stretch>
            <a:fillRect/>
          </a:stretch>
        </p:blipFill>
        <p:spPr>
          <a:xfrm>
            <a:off x="0" y="-2933"/>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790590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7771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lvl1pPr>
              <a:buClr>
                <a:schemeClr val="accent2"/>
              </a:buClr>
              <a:defRPr/>
            </a:lvl1pPr>
            <a:lvl3pPr>
              <a:buClr>
                <a:schemeClr val="accent3"/>
              </a:buCl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3289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436808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483496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03600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74286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649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78305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ACD274"/>
              </a:gs>
              <a:gs pos="100000">
                <a:srgbClr val="759A4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0605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3/19/24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8360062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35"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encephalapp.co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2.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7.svg"/><Relationship Id="rId4" Type="http://schemas.openxmlformats.org/officeDocument/2006/relationships/image" Target="../media/image13.sv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A96B-0AA5-50F7-98A4-1CF72106ECFA}"/>
              </a:ext>
            </a:extLst>
          </p:cNvPr>
          <p:cNvSpPr>
            <a:spLocks noGrp="1"/>
          </p:cNvSpPr>
          <p:nvPr>
            <p:ph type="title"/>
          </p:nvPr>
        </p:nvSpPr>
        <p:spPr/>
        <p:txBody>
          <a:bodyPr>
            <a:normAutofit/>
          </a:bodyPr>
          <a:lstStyle/>
          <a:p>
            <a:r>
              <a:rPr lang="en-US" dirty="0"/>
              <a:t>Tackling the Unmet Need </a:t>
            </a:r>
            <a:r>
              <a:rPr lang="en-US" dirty="0" err="1"/>
              <a:t>HEad</a:t>
            </a:r>
            <a:r>
              <a:rPr lang="en-US" dirty="0"/>
              <a:t> On—What Does HE Look Like? </a:t>
            </a:r>
          </a:p>
        </p:txBody>
      </p:sp>
      <p:sp>
        <p:nvSpPr>
          <p:cNvPr id="3" name="Subtitle 2">
            <a:extLst>
              <a:ext uri="{FF2B5EF4-FFF2-40B4-BE49-F238E27FC236}">
                <a16:creationId xmlns:a16="http://schemas.microsoft.com/office/drawing/2014/main" id="{71479F75-8C7E-5F13-AD5A-7F9712C8DBF6}"/>
              </a:ext>
            </a:extLst>
          </p:cNvPr>
          <p:cNvSpPr>
            <a:spLocks noGrp="1"/>
          </p:cNvSpPr>
          <p:nvPr>
            <p:ph type="body" idx="1"/>
          </p:nvPr>
        </p:nvSpPr>
        <p:spPr/>
        <p:txBody>
          <a:bodyPr>
            <a:normAutofit/>
          </a:bodyPr>
          <a:lstStyle/>
          <a:p>
            <a:pPr marL="0" marR="0">
              <a:spcBef>
                <a:spcPts val="0"/>
              </a:spcBef>
              <a:spcAft>
                <a:spcPts val="0"/>
              </a:spcAft>
            </a:pPr>
            <a:r>
              <a:rPr lang="en-US" sz="1800" dirty="0">
                <a:effectLst/>
                <a:ea typeface="Calibri" panose="020F0502020204030204" pitchFamily="34" charset="0"/>
              </a:rPr>
              <a:t>Arun B. Jesudian, MD</a:t>
            </a:r>
          </a:p>
          <a:p>
            <a:pPr marL="0" marR="0">
              <a:spcBef>
                <a:spcPts val="0"/>
              </a:spcBef>
              <a:spcAft>
                <a:spcPts val="0"/>
              </a:spcAft>
            </a:pPr>
            <a:r>
              <a:rPr lang="en-US" sz="1800" dirty="0">
                <a:effectLst/>
                <a:ea typeface="Calibri" panose="020F0502020204030204" pitchFamily="34" charset="0"/>
              </a:rPr>
              <a:t>Associate Professor of Clinical Medicine</a:t>
            </a:r>
          </a:p>
          <a:p>
            <a:pPr marL="0" marR="0">
              <a:spcBef>
                <a:spcPts val="0"/>
              </a:spcBef>
              <a:spcAft>
                <a:spcPts val="0"/>
              </a:spcAft>
            </a:pPr>
            <a:r>
              <a:rPr lang="en-US" sz="1800" dirty="0">
                <a:effectLst/>
                <a:ea typeface="Calibri" panose="020F0502020204030204" pitchFamily="34" charset="0"/>
              </a:rPr>
              <a:t>Director of Liver Quality and Inpatient Liver Services</a:t>
            </a:r>
          </a:p>
          <a:p>
            <a:pPr marL="0" marR="0">
              <a:spcBef>
                <a:spcPts val="0"/>
              </a:spcBef>
              <a:spcAft>
                <a:spcPts val="0"/>
              </a:spcAft>
            </a:pPr>
            <a:r>
              <a:rPr lang="en-US" sz="1800" dirty="0">
                <a:effectLst/>
                <a:ea typeface="Calibri" panose="020F0502020204030204" pitchFamily="34" charset="0"/>
              </a:rPr>
              <a:t>Weill Cornell Medicine</a:t>
            </a:r>
          </a:p>
          <a:p>
            <a:pPr marL="0" marR="0">
              <a:spcBef>
                <a:spcPts val="0"/>
              </a:spcBef>
              <a:spcAft>
                <a:spcPts val="0"/>
              </a:spcAft>
            </a:pPr>
            <a:r>
              <a:rPr lang="en-US" sz="1800" dirty="0">
                <a:effectLst/>
                <a:ea typeface="Calibri" panose="020F0502020204030204" pitchFamily="34" charset="0"/>
              </a:rPr>
              <a:t>New York, NY</a:t>
            </a:r>
          </a:p>
        </p:txBody>
      </p:sp>
    </p:spTree>
    <p:extLst>
      <p:ext uri="{BB962C8B-B14F-4D97-AF65-F5344CB8AC3E}">
        <p14:creationId xmlns:p14="http://schemas.microsoft.com/office/powerpoint/2010/main" val="2109518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93926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Addressing the Core Unmet Needs to Our Approach for Hepatic Encephalopathy</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approaches for clinicians to aid in the symptomatic recognition of 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Improve the referral process to specialists in the initial onset of 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Narrow the gap in care for the underserved population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D95099-9E76-4FF6-B115-C0C2CEF5EB29}"/>
              </a:ext>
            </a:extLst>
          </p:cNvPr>
          <p:cNvPicPr>
            <a:picLocks noChangeAspect="1"/>
          </p:cNvPicPr>
          <p:nvPr/>
        </p:nvPicPr>
        <p:blipFill>
          <a:blip r:embed="rId2"/>
          <a:stretch>
            <a:fillRect/>
          </a:stretch>
        </p:blipFill>
        <p:spPr>
          <a:xfrm>
            <a:off x="2169619" y="384585"/>
            <a:ext cx="7852762" cy="5889572"/>
          </a:xfrm>
          <a:prstGeom prst="rect">
            <a:avLst/>
          </a:prstGeom>
        </p:spPr>
      </p:pic>
      <p:sp>
        <p:nvSpPr>
          <p:cNvPr id="3" name="Footer Placeholder 2">
            <a:extLst>
              <a:ext uri="{FF2B5EF4-FFF2-40B4-BE49-F238E27FC236}">
                <a16:creationId xmlns:a16="http://schemas.microsoft.com/office/drawing/2014/main" id="{73E241B7-B3EA-7D2F-8A2D-D8C5B65C47C0}"/>
              </a:ext>
            </a:extLst>
          </p:cNvPr>
          <p:cNvSpPr>
            <a:spLocks noGrp="1"/>
          </p:cNvSpPr>
          <p:nvPr>
            <p:ph type="ftr" sz="quarter" idx="3"/>
          </p:nvPr>
        </p:nvSpPr>
        <p:spPr/>
        <p:txBody>
          <a:bodyPr/>
          <a:lstStyle/>
          <a:p>
            <a:r>
              <a:rPr lang="en-US"/>
              <a:t>Zakariah, R. Hepatic encephalopathy: A short review &amp; update. Presented June 4, 2012.</a:t>
            </a:r>
          </a:p>
        </p:txBody>
      </p:sp>
    </p:spTree>
    <p:extLst>
      <p:ext uri="{BB962C8B-B14F-4D97-AF65-F5344CB8AC3E}">
        <p14:creationId xmlns:p14="http://schemas.microsoft.com/office/powerpoint/2010/main" val="262071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ADC1D55C-E25E-FAB9-6D9C-FB2B1A398715}"/>
              </a:ext>
            </a:extLst>
          </p:cNvPr>
          <p:cNvSpPr>
            <a:spLocks noGrp="1"/>
          </p:cNvSpPr>
          <p:nvPr>
            <p:ph type="ftr" sz="quarter" idx="3"/>
          </p:nvPr>
        </p:nvSpPr>
        <p:spPr/>
        <p:txBody>
          <a:bodyPr/>
          <a:lstStyle/>
          <a:p>
            <a:r>
              <a:rPr lang="en-US"/>
              <a:t>Zakariah, R. Hepatic encephalopathy: A short review &amp; update. Presented June 4, 2012.</a:t>
            </a:r>
          </a:p>
        </p:txBody>
      </p:sp>
      <p:sp>
        <p:nvSpPr>
          <p:cNvPr id="2" name="Title 1">
            <a:extLst>
              <a:ext uri="{FF2B5EF4-FFF2-40B4-BE49-F238E27FC236}">
                <a16:creationId xmlns:a16="http://schemas.microsoft.com/office/drawing/2014/main" id="{716871A3-718B-411E-9044-62614E03CAC1}"/>
              </a:ext>
            </a:extLst>
          </p:cNvPr>
          <p:cNvSpPr>
            <a:spLocks noGrp="1"/>
          </p:cNvSpPr>
          <p:nvPr>
            <p:ph type="title"/>
          </p:nvPr>
        </p:nvSpPr>
        <p:spPr/>
        <p:txBody>
          <a:bodyPr/>
          <a:lstStyle/>
          <a:p>
            <a:r>
              <a:rPr lang="en-US" dirty="0"/>
              <a:t>Clinical Manifestations of HE</a:t>
            </a:r>
          </a:p>
        </p:txBody>
      </p:sp>
      <p:sp>
        <p:nvSpPr>
          <p:cNvPr id="3" name="Content Placeholder 2">
            <a:extLst>
              <a:ext uri="{FF2B5EF4-FFF2-40B4-BE49-F238E27FC236}">
                <a16:creationId xmlns:a16="http://schemas.microsoft.com/office/drawing/2014/main" id="{F4C98239-12A9-4FD9-9CAF-9161BAECCC00}"/>
              </a:ext>
            </a:extLst>
          </p:cNvPr>
          <p:cNvSpPr>
            <a:spLocks noGrp="1"/>
          </p:cNvSpPr>
          <p:nvPr>
            <p:ph idx="1"/>
          </p:nvPr>
        </p:nvSpPr>
        <p:spPr>
          <a:xfrm>
            <a:off x="609600" y="1477906"/>
            <a:ext cx="4239802" cy="4722477"/>
          </a:xfrm>
        </p:spPr>
        <p:txBody>
          <a:bodyPr/>
          <a:lstStyle/>
          <a:p>
            <a:r>
              <a:rPr lang="en-US" u="sng" dirty="0"/>
              <a:t>Reversible</a:t>
            </a:r>
            <a:r>
              <a:rPr lang="en-US" dirty="0"/>
              <a:t> neuropsychiatric syndrome</a:t>
            </a:r>
          </a:p>
          <a:p>
            <a:r>
              <a:rPr lang="en-US" dirty="0"/>
              <a:t>Symptoms range from mild cognitive impairment </a:t>
            </a:r>
            <a:br>
              <a:rPr lang="en-US" dirty="0"/>
            </a:br>
            <a:r>
              <a:rPr lang="en-US" dirty="0"/>
              <a:t>to coma</a:t>
            </a:r>
          </a:p>
          <a:p>
            <a:r>
              <a:rPr lang="en-US" dirty="0"/>
              <a:t>Clinical diagnosis</a:t>
            </a:r>
          </a:p>
          <a:p>
            <a:r>
              <a:rPr lang="en-US" dirty="0"/>
              <a:t>Serum ammonia unhelpful</a:t>
            </a:r>
          </a:p>
          <a:p>
            <a:endParaRPr lang="en-US" dirty="0"/>
          </a:p>
        </p:txBody>
      </p:sp>
      <p:pic>
        <p:nvPicPr>
          <p:cNvPr id="4" name="Picture 3">
            <a:extLst>
              <a:ext uri="{FF2B5EF4-FFF2-40B4-BE49-F238E27FC236}">
                <a16:creationId xmlns:a16="http://schemas.microsoft.com/office/drawing/2014/main" id="{1327593D-6645-4867-9A81-7DA1D12EE596}"/>
              </a:ext>
            </a:extLst>
          </p:cNvPr>
          <p:cNvPicPr>
            <a:picLocks noChangeAspect="1"/>
          </p:cNvPicPr>
          <p:nvPr/>
        </p:nvPicPr>
        <p:blipFill>
          <a:blip r:embed="rId2"/>
          <a:stretch>
            <a:fillRect/>
          </a:stretch>
        </p:blipFill>
        <p:spPr>
          <a:xfrm>
            <a:off x="5082810" y="1496291"/>
            <a:ext cx="6270989" cy="4703242"/>
          </a:xfrm>
          <a:prstGeom prst="rect">
            <a:avLst/>
          </a:prstGeom>
        </p:spPr>
      </p:pic>
    </p:spTree>
    <p:extLst>
      <p:ext uri="{BB962C8B-B14F-4D97-AF65-F5344CB8AC3E}">
        <p14:creationId xmlns:p14="http://schemas.microsoft.com/office/powerpoint/2010/main" val="153393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bwMode="auto">
          <a:xfrm>
            <a:off x="3129996" y="415774"/>
            <a:ext cx="5932007" cy="621123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81D26ED6-F635-6E61-4FA6-0EB4F3A03E70}"/>
              </a:ext>
            </a:extLst>
          </p:cNvPr>
          <p:cNvSpPr>
            <a:spLocks noGrp="1"/>
          </p:cNvSpPr>
          <p:nvPr>
            <p:ph type="ftr" sz="quarter" idx="3"/>
          </p:nvPr>
        </p:nvSpPr>
        <p:spPr/>
        <p:txBody>
          <a:bodyPr/>
          <a:lstStyle/>
          <a:p>
            <a:r>
              <a:rPr lang="en-US" dirty="0"/>
              <a:t>Elias E. The Hepatic Coma Syndromes and Lactulose</a:t>
            </a:r>
            <a:r>
              <a:rPr lang="en-US" i="1" dirty="0"/>
              <a:t>. Yale J Biol Med</a:t>
            </a:r>
            <a:r>
              <a:rPr lang="en-US" dirty="0"/>
              <a:t>. 1979 Sep-Oct;52(5):487–8. PMCID: PMC2595775.</a:t>
            </a:r>
          </a:p>
        </p:txBody>
      </p:sp>
    </p:spTree>
    <p:extLst>
      <p:ext uri="{BB962C8B-B14F-4D97-AF65-F5344CB8AC3E}">
        <p14:creationId xmlns:p14="http://schemas.microsoft.com/office/powerpoint/2010/main" val="167979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599DA-26BE-309C-9AA0-B8449360DD89}"/>
              </a:ext>
            </a:extLst>
          </p:cNvPr>
          <p:cNvSpPr>
            <a:spLocks noGrp="1"/>
          </p:cNvSpPr>
          <p:nvPr>
            <p:ph type="title"/>
          </p:nvPr>
        </p:nvSpPr>
        <p:spPr/>
        <p:txBody>
          <a:bodyPr>
            <a:normAutofit/>
          </a:bodyPr>
          <a:lstStyle/>
          <a:p>
            <a:r>
              <a:rPr lang="en-US" dirty="0"/>
              <a:t>Non-HE Related Cognitive Decline</a:t>
            </a:r>
          </a:p>
        </p:txBody>
      </p:sp>
      <p:sp>
        <p:nvSpPr>
          <p:cNvPr id="3" name="Content Placeholder 2">
            <a:extLst>
              <a:ext uri="{FF2B5EF4-FFF2-40B4-BE49-F238E27FC236}">
                <a16:creationId xmlns:a16="http://schemas.microsoft.com/office/drawing/2014/main" id="{6BD7C946-F765-B37D-AB1B-A7E1B67D9B0D}"/>
              </a:ext>
            </a:extLst>
          </p:cNvPr>
          <p:cNvSpPr>
            <a:spLocks noGrp="1"/>
          </p:cNvSpPr>
          <p:nvPr>
            <p:ph idx="1"/>
          </p:nvPr>
        </p:nvSpPr>
        <p:spPr/>
        <p:txBody>
          <a:bodyPr>
            <a:normAutofit/>
          </a:bodyPr>
          <a:lstStyle/>
          <a:p>
            <a:r>
              <a:rPr lang="en-US" dirty="0"/>
              <a:t>Parkinson’s disease</a:t>
            </a:r>
          </a:p>
          <a:p>
            <a:r>
              <a:rPr lang="en-US" dirty="0"/>
              <a:t>Alcohol-related cognitive impairment</a:t>
            </a:r>
          </a:p>
          <a:p>
            <a:pPr lvl="1"/>
            <a:r>
              <a:rPr lang="en-US" dirty="0"/>
              <a:t>Wernicke encephalopathy</a:t>
            </a:r>
          </a:p>
          <a:p>
            <a:r>
              <a:rPr lang="en-US" dirty="0"/>
              <a:t>Mild cognitive impairment</a:t>
            </a:r>
          </a:p>
          <a:p>
            <a:pPr lvl="1"/>
            <a:r>
              <a:rPr lang="en-US" dirty="0"/>
              <a:t>Cognitive decline unrelated to acute medical/neurological condition</a:t>
            </a:r>
          </a:p>
          <a:p>
            <a:pPr lvl="1"/>
            <a:r>
              <a:rPr lang="en-US" dirty="0"/>
              <a:t>Greater than expected for normal aging</a:t>
            </a:r>
          </a:p>
          <a:p>
            <a:pPr lvl="1"/>
            <a:r>
              <a:rPr lang="en-US" dirty="0"/>
              <a:t>Does not affect daily function</a:t>
            </a:r>
          </a:p>
          <a:p>
            <a:r>
              <a:rPr lang="en-US" dirty="0"/>
              <a:t>Dementia</a:t>
            </a:r>
          </a:p>
          <a:p>
            <a:pPr lvl="1"/>
            <a:r>
              <a:rPr lang="en-US" dirty="0"/>
              <a:t>Alzheimer’s disease</a:t>
            </a:r>
          </a:p>
          <a:p>
            <a:pPr lvl="1"/>
            <a:r>
              <a:rPr lang="en-US" dirty="0"/>
              <a:t>Vascular</a:t>
            </a:r>
          </a:p>
          <a:p>
            <a:pPr lvl="1"/>
            <a:r>
              <a:rPr lang="en-US" dirty="0"/>
              <a:t>Parkinson’s dementia and dementia with Lewy bodies</a:t>
            </a:r>
          </a:p>
        </p:txBody>
      </p:sp>
      <p:sp>
        <p:nvSpPr>
          <p:cNvPr id="5" name="Footer Placeholder 4">
            <a:extLst>
              <a:ext uri="{FF2B5EF4-FFF2-40B4-BE49-F238E27FC236}">
                <a16:creationId xmlns:a16="http://schemas.microsoft.com/office/drawing/2014/main" id="{B9FC126C-2E69-DDA7-2EC6-686702975344}"/>
              </a:ext>
            </a:extLst>
          </p:cNvPr>
          <p:cNvSpPr>
            <a:spLocks noGrp="1"/>
          </p:cNvSpPr>
          <p:nvPr>
            <p:ph type="ftr" sz="quarter" idx="3"/>
          </p:nvPr>
        </p:nvSpPr>
        <p:spPr/>
        <p:txBody>
          <a:bodyPr/>
          <a:lstStyle/>
          <a:p>
            <a:r>
              <a:rPr lang="en-US" dirty="0"/>
              <a:t>Bajaj JS, et al. </a:t>
            </a:r>
            <a:r>
              <a:rPr lang="en-US" i="1" dirty="0"/>
              <a:t>Clin Gastroenterol Hepatol</a:t>
            </a:r>
            <a:r>
              <a:rPr lang="en-US" dirty="0"/>
              <a:t>. 2022;20(8):S20-S29.</a:t>
            </a:r>
          </a:p>
        </p:txBody>
      </p:sp>
    </p:spTree>
    <p:extLst>
      <p:ext uri="{BB962C8B-B14F-4D97-AF65-F5344CB8AC3E}">
        <p14:creationId xmlns:p14="http://schemas.microsoft.com/office/powerpoint/2010/main" val="54842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E1276-58F7-4B88-314A-28339A09C355}"/>
              </a:ext>
            </a:extLst>
          </p:cNvPr>
          <p:cNvSpPr>
            <a:spLocks noGrp="1"/>
          </p:cNvSpPr>
          <p:nvPr>
            <p:ph type="title"/>
          </p:nvPr>
        </p:nvSpPr>
        <p:spPr>
          <a:xfrm>
            <a:off x="609600" y="199505"/>
            <a:ext cx="10744200" cy="1185577"/>
          </a:xfrm>
        </p:spPr>
        <p:txBody>
          <a:bodyPr/>
          <a:lstStyle/>
          <a:p>
            <a:r>
              <a:rPr lang="en-US" dirty="0"/>
              <a:t>Distinguishing HE from Dementia</a:t>
            </a:r>
          </a:p>
        </p:txBody>
      </p:sp>
      <p:sp>
        <p:nvSpPr>
          <p:cNvPr id="3" name="Content Placeholder 2">
            <a:extLst>
              <a:ext uri="{FF2B5EF4-FFF2-40B4-BE49-F238E27FC236}">
                <a16:creationId xmlns:a16="http://schemas.microsoft.com/office/drawing/2014/main" id="{2BE59A27-39F8-D0C3-2D61-F07C475402A4}"/>
              </a:ext>
            </a:extLst>
          </p:cNvPr>
          <p:cNvSpPr>
            <a:spLocks noGrp="1"/>
          </p:cNvSpPr>
          <p:nvPr>
            <p:ph idx="1"/>
          </p:nvPr>
        </p:nvSpPr>
        <p:spPr>
          <a:xfrm>
            <a:off x="609600" y="1477906"/>
            <a:ext cx="10744200" cy="4722477"/>
          </a:xfrm>
        </p:spPr>
        <p:txBody>
          <a:bodyPr>
            <a:normAutofit/>
          </a:bodyPr>
          <a:lstStyle/>
          <a:p>
            <a:r>
              <a:rPr lang="en-US" dirty="0"/>
              <a:t>Fluctuating versus progressive course</a:t>
            </a:r>
          </a:p>
          <a:p>
            <a:r>
              <a:rPr lang="en-US" dirty="0"/>
              <a:t>Reversible versus generally irreversible cognitive impairment</a:t>
            </a:r>
          </a:p>
          <a:p>
            <a:r>
              <a:rPr lang="en-US" dirty="0"/>
              <a:t>Asterixis </a:t>
            </a:r>
          </a:p>
          <a:p>
            <a:r>
              <a:rPr lang="en-US" dirty="0"/>
              <a:t>Elevated serum ammonia (generally not advised to send)</a:t>
            </a:r>
          </a:p>
          <a:p>
            <a:r>
              <a:rPr lang="en-US" dirty="0"/>
              <a:t>Evidence of underlying cirrhosis</a:t>
            </a:r>
          </a:p>
          <a:p>
            <a:pPr lvl="1"/>
            <a:r>
              <a:rPr lang="en-US" dirty="0"/>
              <a:t>i.e., platelets less than 150k, risk factors (alcohol use disorder, metabolic syndrome)</a:t>
            </a:r>
          </a:p>
          <a:p>
            <a:r>
              <a:rPr lang="en-US" dirty="0"/>
              <a:t>Cognitive testing</a:t>
            </a:r>
          </a:p>
          <a:p>
            <a:pPr lvl="1"/>
            <a:r>
              <a:rPr lang="en-US" dirty="0" err="1"/>
              <a:t>EncephalApp</a:t>
            </a:r>
            <a:r>
              <a:rPr lang="en-US" dirty="0"/>
              <a:t> Stroop test (</a:t>
            </a:r>
            <a:r>
              <a:rPr lang="en-US" dirty="0">
                <a:hlinkClick r:id="rId2"/>
              </a:rPr>
              <a:t>www.encephalapp.com</a:t>
            </a:r>
            <a:r>
              <a:rPr lang="en-US" dirty="0"/>
              <a:t>)</a:t>
            </a:r>
          </a:p>
          <a:p>
            <a:pPr lvl="1"/>
            <a:r>
              <a:rPr lang="en-US" dirty="0"/>
              <a:t>1-minute animal naming test (ANT)</a:t>
            </a:r>
          </a:p>
        </p:txBody>
      </p:sp>
      <p:sp>
        <p:nvSpPr>
          <p:cNvPr id="7" name="Footer Placeholder 6">
            <a:extLst>
              <a:ext uri="{FF2B5EF4-FFF2-40B4-BE49-F238E27FC236}">
                <a16:creationId xmlns:a16="http://schemas.microsoft.com/office/drawing/2014/main" id="{99F3CCCF-7CCE-EEDE-B889-47AC5921FFF6}"/>
              </a:ext>
            </a:extLst>
          </p:cNvPr>
          <p:cNvSpPr>
            <a:spLocks noGrp="1"/>
          </p:cNvSpPr>
          <p:nvPr>
            <p:ph type="ftr" sz="quarter" idx="3"/>
          </p:nvPr>
        </p:nvSpPr>
        <p:spPr/>
        <p:txBody>
          <a:bodyPr/>
          <a:lstStyle/>
          <a:p>
            <a:r>
              <a:rPr lang="en-US" dirty="0"/>
              <a:t>Bajaj JS, et al. </a:t>
            </a:r>
            <a:r>
              <a:rPr lang="en-US" i="1" dirty="0"/>
              <a:t>Clin Gastroenterol Hepatol</a:t>
            </a:r>
            <a:r>
              <a:rPr lang="en-US" dirty="0"/>
              <a:t>. 2022;20(8):S20-S29.</a:t>
            </a:r>
          </a:p>
        </p:txBody>
      </p:sp>
    </p:spTree>
    <p:extLst>
      <p:ext uri="{BB962C8B-B14F-4D97-AF65-F5344CB8AC3E}">
        <p14:creationId xmlns:p14="http://schemas.microsoft.com/office/powerpoint/2010/main" val="215029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MedEd Gastro_Theme">
  <a:themeElements>
    <a:clrScheme name="MedEd_Gastro24">
      <a:dk1>
        <a:srgbClr val="3F3F3F"/>
      </a:dk1>
      <a:lt1>
        <a:srgbClr val="FFFFFF"/>
      </a:lt1>
      <a:dk2>
        <a:srgbClr val="5E5E5E"/>
      </a:dk2>
      <a:lt2>
        <a:srgbClr val="FFFFFF"/>
      </a:lt2>
      <a:accent1>
        <a:srgbClr val="4886D9"/>
      </a:accent1>
      <a:accent2>
        <a:srgbClr val="A3CA69"/>
      </a:accent2>
      <a:accent3>
        <a:srgbClr val="7E7CFF"/>
      </a:accent3>
      <a:accent4>
        <a:srgbClr val="FF7680"/>
      </a:accent4>
      <a:accent5>
        <a:srgbClr val="FAE58E"/>
      </a:accent5>
      <a:accent6>
        <a:srgbClr val="D9B082"/>
      </a:accent6>
      <a:hlink>
        <a:srgbClr val="4A86D9"/>
      </a:hlink>
      <a:folHlink>
        <a:srgbClr val="7E7C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dEd Gastro_Theme" id="{EB72BBCC-854D-7044-BA96-9DCB6091A310}" vid="{59E8AE92-15DF-7D47-871F-8F67B560FC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BD636D-3BDC-420B-B45B-CEF3AEDFE6A2}">
  <ds:schemaRefs>
    <ds:schemaRef ds:uri="http://purl.org/dc/dcmitype/"/>
    <ds:schemaRef ds:uri="f55e9ad1-4522-4e5b-8d2e-6f450f6d945f"/>
    <ds:schemaRef ds:uri="http://schemas.microsoft.com/office/2006/documentManagement/types"/>
    <ds:schemaRef ds:uri="http://purl.org/dc/elements/1.1/"/>
    <ds:schemaRef ds:uri="http://purl.org/dc/terms/"/>
    <ds:schemaRef ds:uri="a9d8bbac-cce3-475c-b9fe-65ecbcec7edd"/>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C583381-747D-4738-8629-D1DA64F39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F3001-F46A-4A0B-A6AC-4A23CE7864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MedEd Gastro_Theme</Template>
  <TotalTime>258</TotalTime>
  <Words>584</Words>
  <Application>Microsoft Macintosh PowerPoint</Application>
  <PresentationFormat>Widescreen</PresentationFormat>
  <Paragraphs>65</Paragraphs>
  <Slides>9</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Calibri Light</vt:lpstr>
      <vt:lpstr>Century Gothic</vt:lpstr>
      <vt:lpstr>Trebuchet MS</vt:lpstr>
      <vt:lpstr>MedEd Gastro_Theme</vt:lpstr>
      <vt:lpstr>Office Theme</vt:lpstr>
      <vt:lpstr>Tackling the Unmet Need HEad On—What Does HE Look Like? </vt:lpstr>
      <vt:lpstr>PowerPoint Presentation</vt:lpstr>
      <vt:lpstr>Disclaimer</vt:lpstr>
      <vt:lpstr>PowerPoint Presentation</vt:lpstr>
      <vt:lpstr>Clinical Manifestations of HE</vt:lpstr>
      <vt:lpstr>PowerPoint Presentation</vt:lpstr>
      <vt:lpstr>Non-HE Related Cognitive Decline</vt:lpstr>
      <vt:lpstr>Distinguishing HE from Dementia</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Tackling the Unmet Need HEad On—What Does HE Look Like? </dc:title>
  <dc:subject/>
  <dc:creator>MedEd On The Go</dc:creator>
  <cp:keywords/>
  <dc:description/>
  <cp:lastModifiedBy>Harley Kidner</cp:lastModifiedBy>
  <cp:revision>40</cp:revision>
  <dcterms:created xsi:type="dcterms:W3CDTF">2024-01-20T15:23:19Z</dcterms:created>
  <dcterms:modified xsi:type="dcterms:W3CDTF">2024-03-19T18:39:28Z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