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70" r:id="rId5"/>
  </p:sldMasterIdLst>
  <p:notesMasterIdLst>
    <p:notesMasterId r:id="rId15"/>
  </p:notesMasterIdLst>
  <p:sldIdLst>
    <p:sldId id="256" r:id="rId6"/>
    <p:sldId id="265" r:id="rId7"/>
    <p:sldId id="382" r:id="rId8"/>
    <p:sldId id="318" r:id="rId9"/>
    <p:sldId id="320" r:id="rId10"/>
    <p:sldId id="264" r:id="rId11"/>
    <p:sldId id="380" r:id="rId12"/>
    <p:sldId id="381" r:id="rId13"/>
    <p:sldId id="38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9E6F2A-39BB-C595-2B1B-E0E41582E05F}" name="Robert Knight" initials="RK" userId="6061f2fc072689fa" providerId="Windows Live"/>
  <p188:author id="{B2634391-5F65-7D45-FB3F-D1EF4E8F513D}" name="Caitlin Roat" initials="CR" userId="0dad00d9dd685b97" providerId="Windows Live"/>
  <p188:author id="{7D2AE8A2-9C36-844F-AA13-DBE32EC7C616}" name="Leticia Samaras" initials="LS" userId="S::lsamaras@ushealthconnect.com::87a3a337-ec96-4281-937c-72cbce62bff0" providerId="AD"/>
  <p188:author id="{D47A32F2-A097-A01D-F7FF-2E045A3A27AA}" name="Olivia Marshall" initials="OM" userId="S::omarshall@ushealthconnect.com::ff4eb11f-1293-460e-bc55-670f617c422b" providerId="AD"/>
  <p188:author id="{587B9DF8-07B2-1036-2560-F7CDD8CC9D9E}" name="Prerna Poojary" initials="PP" userId="S::ppoojary@ushealthconnect.com::784d81cb-4d8e-4a43-8c2e-8d8d9a5cf0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068BBC-1CFE-1C49-8FD1-9E518AF09324}" v="4" dt="2024-03-19T18:39:10.7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26" autoAdjust="0"/>
    <p:restoredTop sz="94694"/>
  </p:normalViewPr>
  <p:slideViewPr>
    <p:cSldViewPr snapToGrid="0">
      <p:cViewPr varScale="1">
        <p:scale>
          <a:sx n="117" d="100"/>
          <a:sy n="117" d="100"/>
        </p:scale>
        <p:origin x="608" y="16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B254A5-AFCF-41B0-A09E-BFFBE663F826}" type="datetimeFigureOut">
              <a:rPr lang="en-US" smtClean="0"/>
              <a:t>3/19/24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CF16C5-74D4-40FC-B330-F8BE9C7341F8}" type="slidenum">
              <a:rPr lang="en-US" smtClean="0"/>
              <a:t>‹#›</a:t>
            </a:fld>
            <a:endParaRPr lang="en-US"/>
          </a:p>
        </p:txBody>
      </p:sp>
    </p:spTree>
    <p:extLst>
      <p:ext uri="{BB962C8B-B14F-4D97-AF65-F5344CB8AC3E}">
        <p14:creationId xmlns:p14="http://schemas.microsoft.com/office/powerpoint/2010/main" val="2875484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65F76-0011-CA4E-92EC-80CC7B898B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154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A65F76-0011-CA4E-92EC-80CC7B898B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4770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ctr">
            <a:normAutofit/>
          </a:bodyPr>
          <a:lstStyle>
            <a:lvl1pPr>
              <a:defRPr sz="48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10AE76F-C939-76EC-E7E6-FB9D1D806D4F}"/>
              </a:ext>
            </a:extLst>
          </p:cNvPr>
          <p:cNvPicPr>
            <a:picLocks noChangeAspect="1"/>
          </p:cNvPicPr>
          <p:nvPr/>
        </p:nvPicPr>
        <p:blipFill>
          <a:blip r:embed="rId2"/>
          <a:stretch>
            <a:fillRect/>
          </a:stretch>
        </p:blipFill>
        <p:spPr>
          <a:xfrm>
            <a:off x="0" y="-2933"/>
            <a:ext cx="12192000" cy="975360"/>
          </a:xfrm>
          <a:prstGeom prst="rect">
            <a:avLst/>
          </a:prstGeom>
        </p:spPr>
      </p:pic>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pic>
        <p:nvPicPr>
          <p:cNvPr id="4" name="Picture 3">
            <a:extLst>
              <a:ext uri="{FF2B5EF4-FFF2-40B4-BE49-F238E27FC236}">
                <a16:creationId xmlns:a16="http://schemas.microsoft.com/office/drawing/2014/main" id="{7F769840-AFB3-41D5-B8CE-7626D91553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 y="93853"/>
            <a:ext cx="1537746" cy="787653"/>
          </a:xfrm>
          <a:prstGeom prst="rect">
            <a:avLst/>
          </a:prstGeom>
        </p:spPr>
      </p:pic>
    </p:spTree>
    <p:extLst>
      <p:ext uri="{BB962C8B-B14F-4D97-AF65-F5344CB8AC3E}">
        <p14:creationId xmlns:p14="http://schemas.microsoft.com/office/powerpoint/2010/main" val="4290351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D250C-6EEA-B1A1-B491-1042254842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BD3599-E485-39AC-03C7-74F93F01CE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F96DE3-09DA-C553-4E03-25C8490BF4CE}"/>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EFA9A60E-868C-52C6-C825-19BA338FF8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21579E-803B-BD28-2DBB-13250B0CA552}"/>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519229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4FC08-534A-8154-8815-A5BFFB686E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84B8B7-FC0D-4F40-EC2B-62E119F7C5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17CCE6-3E70-D9AF-F696-4DDE3281A5DF}"/>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3693B666-A55A-067A-E47A-F4A087A8B2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18EFF9-3F62-FFA8-F4BC-890344B8B66D}"/>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2195556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025A2-2765-239F-A15A-3F2C72B2AC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EDEC4F-96BF-9190-2B7F-6CE6BF4214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41C397-E997-3E50-0FFF-FB8BD85539E4}"/>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54973FE1-6DFF-CDB4-7A32-D3D242B7AD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9263AC-E06E-CCF8-C678-2295416D6BFD}"/>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84443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22703-6067-83C5-B7B3-BFB8744510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87963D-72B5-EAAA-B532-937561249D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0478CC-A6AE-5BA5-0C93-2ABD2CB91B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BF93BF-43F9-E86C-2186-7EE4544814C4}"/>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42E5678A-92ED-3CA8-25E7-1697F7B109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AA367E-BEF6-76B2-B494-82E3A4FFFA0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33227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5067C-F02F-CA51-C76E-9AFAA77F46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B7DFFB7-D356-0068-C081-0037355B3B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F46DE1-B636-ED1B-AB2F-C49A63505C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EE0272-F65F-ED84-720C-CA73A9D148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850EF4-AE51-FB58-8AAB-D7B6106A86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D4A651-BC82-2322-E0B4-F301EE08EC7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8" name="Footer Placeholder 7">
            <a:extLst>
              <a:ext uri="{FF2B5EF4-FFF2-40B4-BE49-F238E27FC236}">
                <a16:creationId xmlns:a16="http://schemas.microsoft.com/office/drawing/2014/main" id="{36DE80AA-357E-6C98-0356-40E44CEA86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DAEBF76-C709-17B1-7646-653B310FA635}"/>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2390183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A9F76-DC18-5638-D2F2-A8C5E27ACA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92889F-0B2E-7251-3AFB-6AE4AC334F59}"/>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4" name="Footer Placeholder 3">
            <a:extLst>
              <a:ext uri="{FF2B5EF4-FFF2-40B4-BE49-F238E27FC236}">
                <a16:creationId xmlns:a16="http://schemas.microsoft.com/office/drawing/2014/main" id="{7303151B-2399-38C2-5A12-67FB2C4937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D54789-EB7D-63FF-798A-50C671590E5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458452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FAC998-1345-0A1E-D969-E2343D24E5B0}"/>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3" name="Footer Placeholder 2">
            <a:extLst>
              <a:ext uri="{FF2B5EF4-FFF2-40B4-BE49-F238E27FC236}">
                <a16:creationId xmlns:a16="http://schemas.microsoft.com/office/drawing/2014/main" id="{24CBE583-98EF-E399-09BA-BD0061BEF4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234487-D257-CCB4-7728-4674E825B93B}"/>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5809425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06936-E1B0-0DD5-1952-04504CECDC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ED911E-6386-4271-B6E9-40C5066E25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E8560E-7E00-2A07-7AE0-12A12B7093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0F7A04-C019-9FFD-A565-15FD384B2CBA}"/>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3C619466-C547-5950-58EE-EE1847F6B7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BF1FB8-9D79-225C-2626-783076682BD3}"/>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2765990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E1F79-9E23-3848-6F69-35488B4C97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EC5418-1A70-E059-01EC-1D72186415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A7CE12-2BFD-3001-A50F-144325830B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FFDA66-E22F-675F-FEB8-63150CF7F0F3}"/>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6" name="Footer Placeholder 5">
            <a:extLst>
              <a:ext uri="{FF2B5EF4-FFF2-40B4-BE49-F238E27FC236}">
                <a16:creationId xmlns:a16="http://schemas.microsoft.com/office/drawing/2014/main" id="{10C83DCB-B75E-E3B9-1D31-F97DD2D654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41B311-4B71-A04A-F24B-8930E95E38DC}"/>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7587082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74C5-0A9B-18F3-9CAF-A2B1A25B925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D017D1-B693-49B4-3D5E-A85798E937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AF5442-7CBE-77D1-A385-C7039465135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D87A6695-506E-F21D-883F-09C59CE1C5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CE03CC-E804-AE4F-BC35-01C4F6A9E24A}"/>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1830186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Episode Titl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E5AE574C-C01D-4451-B818-78560B1180FA}"/>
              </a:ext>
            </a:extLst>
          </p:cNvPr>
          <p:cNvSpPr>
            <a:spLocks noGrp="1"/>
          </p:cNvSpPr>
          <p:nvPr>
            <p:ph type="title"/>
          </p:nvPr>
        </p:nvSpPr>
        <p:spPr>
          <a:xfrm>
            <a:off x="609601" y="1709738"/>
            <a:ext cx="10515600" cy="2852737"/>
          </a:xfrm>
        </p:spPr>
        <p:txBody>
          <a:bodyPr anchor="b">
            <a:normAutofit/>
          </a:bodyPr>
          <a:lstStyle>
            <a:lvl1pPr algn="r">
              <a:defRPr sz="3600"/>
            </a:lvl1pPr>
          </a:lstStyle>
          <a:p>
            <a:r>
              <a:rPr lang="en-US"/>
              <a:t>Click to edit Master title style</a:t>
            </a:r>
            <a:endParaRPr lang="en-US" dirty="0"/>
          </a:p>
        </p:txBody>
      </p:sp>
      <p:sp>
        <p:nvSpPr>
          <p:cNvPr id="15" name="Text Placeholder 2">
            <a:extLst>
              <a:ext uri="{FF2B5EF4-FFF2-40B4-BE49-F238E27FC236}">
                <a16:creationId xmlns:a16="http://schemas.microsoft.com/office/drawing/2014/main" id="{1ECCB66C-05CB-49D9-B7E7-0C427D6D7F53}"/>
              </a:ext>
            </a:extLst>
          </p:cNvPr>
          <p:cNvSpPr>
            <a:spLocks noGrp="1"/>
          </p:cNvSpPr>
          <p:nvPr>
            <p:ph type="body" idx="1"/>
          </p:nvPr>
        </p:nvSpPr>
        <p:spPr>
          <a:xfrm>
            <a:off x="609601" y="4589463"/>
            <a:ext cx="10515600" cy="1500187"/>
          </a:xfrm>
          <a:prstGeom prst="rect">
            <a:avLst/>
          </a:prstGeom>
        </p:spPr>
        <p:txBody>
          <a:bodyPr>
            <a:normAutofit/>
          </a:bodyPr>
          <a:lstStyle>
            <a:lvl1pPr marL="0" indent="0" algn="r">
              <a:buNone/>
              <a:defRPr sz="16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 name="Picture 2">
            <a:extLst>
              <a:ext uri="{FF2B5EF4-FFF2-40B4-BE49-F238E27FC236}">
                <a16:creationId xmlns:a16="http://schemas.microsoft.com/office/drawing/2014/main" id="{10904000-0A7A-2857-D9A1-D638CB970994}"/>
              </a:ext>
            </a:extLst>
          </p:cNvPr>
          <p:cNvPicPr>
            <a:picLocks noChangeAspect="1"/>
          </p:cNvPicPr>
          <p:nvPr/>
        </p:nvPicPr>
        <p:blipFill>
          <a:blip r:embed="rId2"/>
          <a:stretch>
            <a:fillRect/>
          </a:stretch>
        </p:blipFill>
        <p:spPr>
          <a:xfrm>
            <a:off x="0" y="-2933"/>
            <a:ext cx="12192000" cy="975360"/>
          </a:xfrm>
          <a:prstGeom prst="rect">
            <a:avLst/>
          </a:prstGeom>
        </p:spPr>
      </p:pic>
      <p:sp>
        <p:nvSpPr>
          <p:cNvPr id="7" name="Rectangle 6">
            <a:extLst>
              <a:ext uri="{FF2B5EF4-FFF2-40B4-BE49-F238E27FC236}">
                <a16:creationId xmlns:a16="http://schemas.microsoft.com/office/drawing/2014/main" id="{A632F408-3A85-44BA-9DC9-E8F0D6C40C97}"/>
              </a:ext>
            </a:extLst>
          </p:cNvPr>
          <p:cNvSpPr/>
          <p:nvPr/>
        </p:nvSpPr>
        <p:spPr>
          <a:xfrm>
            <a:off x="10365698" y="6356350"/>
            <a:ext cx="175385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4">
            <a:extLst>
              <a:ext uri="{FF2B5EF4-FFF2-40B4-BE49-F238E27FC236}">
                <a16:creationId xmlns:a16="http://schemas.microsoft.com/office/drawing/2014/main" id="{5CD80B2F-AB86-4AC5-ADB1-2230734739B0}"/>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pic>
        <p:nvPicPr>
          <p:cNvPr id="2" name="Picture 1">
            <a:extLst>
              <a:ext uri="{FF2B5EF4-FFF2-40B4-BE49-F238E27FC236}">
                <a16:creationId xmlns:a16="http://schemas.microsoft.com/office/drawing/2014/main" id="{B8243155-C1BE-4C8F-A1B8-E05BE1DC5B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 y="93853"/>
            <a:ext cx="1537746" cy="787653"/>
          </a:xfrm>
          <a:prstGeom prst="rect">
            <a:avLst/>
          </a:prstGeom>
        </p:spPr>
      </p:pic>
    </p:spTree>
    <p:extLst>
      <p:ext uri="{BB962C8B-B14F-4D97-AF65-F5344CB8AC3E}">
        <p14:creationId xmlns:p14="http://schemas.microsoft.com/office/powerpoint/2010/main" val="37905905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70CF5B-1288-5AE1-2A77-4AA7451944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6E1E66-A92E-A10E-28AA-282CAF2696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66E619-06E1-63C2-881D-5EC5E6E70BD2}"/>
              </a:ext>
            </a:extLst>
          </p:cNvPr>
          <p:cNvSpPr>
            <a:spLocks noGrp="1"/>
          </p:cNvSpPr>
          <p:nvPr>
            <p:ph type="dt" sz="half" idx="10"/>
          </p:nvPr>
        </p:nvSpPr>
        <p:spPr/>
        <p:txBody>
          <a:body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F76803AB-03EE-7B44-B956-081B88BE25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01B24F-3185-E413-DA86-85FF758C4669}"/>
              </a:ext>
            </a:extLst>
          </p:cNvPr>
          <p:cNvSpPr>
            <a:spLocks noGrp="1"/>
          </p:cNvSpPr>
          <p:nvPr>
            <p:ph type="sldNum" sz="quarter" idx="12"/>
          </p:nvPr>
        </p:nvSpPr>
        <p:spPr/>
        <p:txBody>
          <a:bodyPr/>
          <a:lstStyle/>
          <a:p>
            <a:fld id="{C73C78B3-0045-9547-874D-082F52276EB6}" type="slidenum">
              <a:rPr lang="en-US" smtClean="0"/>
              <a:t>‹#›</a:t>
            </a:fld>
            <a:endParaRPr lang="en-US"/>
          </a:p>
        </p:txBody>
      </p:sp>
    </p:spTree>
    <p:extLst>
      <p:ext uri="{BB962C8B-B14F-4D97-AF65-F5344CB8AC3E}">
        <p14:creationId xmlns:p14="http://schemas.microsoft.com/office/powerpoint/2010/main" val="577715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bg>
      <p:bgPr>
        <a:solidFill>
          <a:schemeClr val="bg1"/>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68C6A00-68E4-474E-9AA8-0891DD87D051}"/>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
        <p:nvSpPr>
          <p:cNvPr id="6" name="Title Placeholder 1">
            <a:extLst>
              <a:ext uri="{FF2B5EF4-FFF2-40B4-BE49-F238E27FC236}">
                <a16:creationId xmlns:a16="http://schemas.microsoft.com/office/drawing/2014/main" id="{C3A58A5E-CE8B-4381-B491-4E79B68F618B}"/>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7" name="Text Placeholder 2">
            <a:extLst>
              <a:ext uri="{FF2B5EF4-FFF2-40B4-BE49-F238E27FC236}">
                <a16:creationId xmlns:a16="http://schemas.microsoft.com/office/drawing/2014/main" id="{B8793117-580E-4BE7-82EC-6BE8CEEDED56}"/>
              </a:ext>
            </a:extLst>
          </p:cNvPr>
          <p:cNvSpPr>
            <a:spLocks noGrp="1"/>
          </p:cNvSpPr>
          <p:nvPr>
            <p:ph idx="1"/>
          </p:nvPr>
        </p:nvSpPr>
        <p:spPr>
          <a:xfrm>
            <a:off x="609600" y="1477906"/>
            <a:ext cx="10744200" cy="4722477"/>
          </a:xfrm>
          <a:prstGeom prst="rect">
            <a:avLst/>
          </a:prstGeom>
        </p:spPr>
        <p:txBody>
          <a:bodyPr vert="horz" lIns="91440" tIns="45720" rIns="91440" bIns="45720" rtlCol="0">
            <a:normAutofit/>
          </a:bodyPr>
          <a:lstStyle>
            <a:lvl1pPr>
              <a:buClr>
                <a:schemeClr val="accent2"/>
              </a:buClr>
              <a:defRPr/>
            </a:lvl1pPr>
            <a:lvl3pPr>
              <a:buClr>
                <a:schemeClr val="accent3"/>
              </a:buCl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53289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8544-5F66-42F5-A339-E46C7881EF7F}"/>
              </a:ext>
            </a:extLst>
          </p:cNvPr>
          <p:cNvSpPr>
            <a:spLocks noGrp="1"/>
          </p:cNvSpPr>
          <p:nvPr>
            <p:ph type="title"/>
          </p:nvPr>
        </p:nvSpPr>
        <p:spPr/>
        <p:txBody>
          <a:bodyPr>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98E0E9-1525-4AB4-A8AF-8BF10D89D4E7}"/>
              </a:ext>
            </a:extLst>
          </p:cNvPr>
          <p:cNvSpPr>
            <a:spLocks noGrp="1"/>
          </p:cNvSpPr>
          <p:nvPr>
            <p:ph sz="half" idx="1"/>
          </p:nvPr>
        </p:nvSpPr>
        <p:spPr>
          <a:xfrm>
            <a:off x="609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CFA8448F-6F16-4184-A898-7F06CF6766C6}"/>
              </a:ext>
            </a:extLst>
          </p:cNvPr>
          <p:cNvSpPr>
            <a:spLocks noGrp="1"/>
          </p:cNvSpPr>
          <p:nvPr>
            <p:ph sz="half" idx="2"/>
          </p:nvPr>
        </p:nvSpPr>
        <p:spPr>
          <a:xfrm>
            <a:off x="5943600" y="1496291"/>
            <a:ext cx="5181600" cy="46806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DE44C219-F83B-4E76-BAE0-A183B8940696}"/>
              </a:ext>
            </a:extLst>
          </p:cNvPr>
          <p:cNvSpPr>
            <a:spLocks noGrp="1"/>
          </p:cNvSpPr>
          <p:nvPr>
            <p:ph type="ftr" sz="quarter" idx="3"/>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3436808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22D2BB-B893-45AC-B4B9-21CF5F89EABD}"/>
              </a:ext>
            </a:extLst>
          </p:cNvPr>
          <p:cNvSpPr>
            <a:spLocks noGrp="1"/>
          </p:cNvSpPr>
          <p:nvPr>
            <p:ph type="body" idx="1"/>
          </p:nvPr>
        </p:nvSpPr>
        <p:spPr>
          <a:xfrm>
            <a:off x="609601" y="1459896"/>
            <a:ext cx="5157787" cy="651538"/>
          </a:xfrm>
          <a:prstGeom prst="rect">
            <a:avLst/>
          </a:prstGeo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27EFEE-C04A-49BE-8AC8-1C93672FAC03}"/>
              </a:ext>
            </a:extLst>
          </p:cNvPr>
          <p:cNvSpPr>
            <a:spLocks noGrp="1"/>
          </p:cNvSpPr>
          <p:nvPr>
            <p:ph sz="half" idx="2"/>
          </p:nvPr>
        </p:nvSpPr>
        <p:spPr>
          <a:xfrm>
            <a:off x="609601" y="2111434"/>
            <a:ext cx="5157787" cy="3956856"/>
          </a:xfrm>
          <a:prstGeom prst="rect">
            <a:avLst/>
          </a:prstGeom>
        </p:spPr>
        <p:txBody>
          <a:bodyPr/>
          <a:lstStyle>
            <a:lvl1pPr marL="228600" indent="-228600">
              <a:buClr>
                <a:schemeClr val="accent2"/>
              </a:buClr>
              <a:buSzPct val="100000"/>
              <a:buFont typeface="Arial" panose="020B0604020202020204" pitchFamily="34" charset="0"/>
              <a:buChar char="•"/>
              <a:defRPr/>
            </a:lvl1pPr>
            <a:lvl2pPr marL="685800" indent="-228600">
              <a:buClr>
                <a:schemeClr val="accent2"/>
              </a:buClr>
              <a:buSzPct val="100000"/>
              <a:buFont typeface="Arial" panose="020B0604020202020204" pitchFamily="34" charset="0"/>
              <a:buChar char="•"/>
              <a:defRPr/>
            </a:lvl2pPr>
            <a:lvl3pPr marL="1143000" indent="-228600">
              <a:buClr>
                <a:schemeClr val="accent2"/>
              </a:buClr>
              <a:buSzPct val="100000"/>
              <a:buFont typeface="Arial" panose="020B0604020202020204" pitchFamily="34" charset="0"/>
              <a:buChar char="•"/>
              <a:defRPr/>
            </a:lvl3pPr>
            <a:lvl4pPr marL="1600200" indent="-228600">
              <a:buClr>
                <a:schemeClr val="accent2"/>
              </a:buClr>
              <a:buSzPct val="100000"/>
              <a:buFont typeface="Arial" panose="020B0604020202020204" pitchFamily="34" charset="0"/>
              <a:buChar char="•"/>
              <a:defRPr/>
            </a:lvl4pPr>
            <a:lvl5pPr marL="2057400" indent="-228600">
              <a:buClr>
                <a:schemeClr val="accent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3B977BB-61BD-47AD-991E-2E6E5CEC0643}"/>
              </a:ext>
            </a:extLst>
          </p:cNvPr>
          <p:cNvSpPr>
            <a:spLocks noGrp="1"/>
          </p:cNvSpPr>
          <p:nvPr>
            <p:ph type="body" sz="quarter" idx="3"/>
          </p:nvPr>
        </p:nvSpPr>
        <p:spPr>
          <a:xfrm>
            <a:off x="5942013" y="1459896"/>
            <a:ext cx="5183188" cy="651538"/>
          </a:xfrm>
          <a:prstGeom prst="rect">
            <a:avLst/>
          </a:prstGeom>
        </p:spPr>
        <p:txBody>
          <a:bodyPr anchor="b"/>
          <a:lstStyle>
            <a:lvl1pPr marL="0" indent="0">
              <a:buNone/>
              <a:defRPr sz="24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B34560-D90F-4AA9-86F0-EA373D1678B8}"/>
              </a:ext>
            </a:extLst>
          </p:cNvPr>
          <p:cNvSpPr>
            <a:spLocks noGrp="1"/>
          </p:cNvSpPr>
          <p:nvPr>
            <p:ph sz="quarter" idx="4"/>
          </p:nvPr>
        </p:nvSpPr>
        <p:spPr>
          <a:xfrm>
            <a:off x="5942013" y="2111434"/>
            <a:ext cx="5183188" cy="3956856"/>
          </a:xfrm>
          <a:prstGeom prst="rect">
            <a:avLst/>
          </a:prstGeom>
        </p:spPr>
        <p:txBody>
          <a:bodyPr/>
          <a:lstStyle>
            <a:lvl1pPr marL="228600" indent="-228600">
              <a:buClr>
                <a:schemeClr val="accent3"/>
              </a:buClr>
              <a:buFont typeface="Arial" panose="020B0604020202020204" pitchFamily="34" charset="0"/>
              <a:buChar char="•"/>
              <a:defRPr/>
            </a:lvl1pPr>
            <a:lvl2pPr marL="685800" indent="-228600">
              <a:buClr>
                <a:schemeClr val="accent3"/>
              </a:buClr>
              <a:buFont typeface="Arial" panose="020B0604020202020204" pitchFamily="34" charset="0"/>
              <a:buChar char="•"/>
              <a:defRPr/>
            </a:lvl2pPr>
            <a:lvl3pPr marL="1143000" indent="-228600">
              <a:buClr>
                <a:schemeClr val="accent3"/>
              </a:buClr>
              <a:buFont typeface="Arial" panose="020B0604020202020204" pitchFamily="34" charset="0"/>
              <a:buChar char="•"/>
              <a:defRPr/>
            </a:lvl3pPr>
            <a:lvl4pPr marL="1600200" indent="-228600">
              <a:buClr>
                <a:schemeClr val="accent3"/>
              </a:buClr>
              <a:buFont typeface="Arial" panose="020B0604020202020204" pitchFamily="34" charset="0"/>
              <a:buChar char="•"/>
              <a:defRPr/>
            </a:lvl4pPr>
            <a:lvl5pPr marL="2057400" indent="-228600">
              <a:buClr>
                <a:schemeClr val="accent3"/>
              </a:buClr>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4">
            <a:extLst>
              <a:ext uri="{FF2B5EF4-FFF2-40B4-BE49-F238E27FC236}">
                <a16:creationId xmlns:a16="http://schemas.microsoft.com/office/drawing/2014/main" id="{1994057A-1166-4C4D-AF69-0BF68EE85991}"/>
              </a:ext>
            </a:extLst>
          </p:cNvPr>
          <p:cNvSpPr>
            <a:spLocks noGrp="1"/>
          </p:cNvSpPr>
          <p:nvPr>
            <p:ph type="ftr" sz="quarter" idx="12"/>
          </p:nvPr>
        </p:nvSpPr>
        <p:spPr>
          <a:xfrm>
            <a:off x="609600" y="6356350"/>
            <a:ext cx="105155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
        <p:nvSpPr>
          <p:cNvPr id="10" name="Title 1">
            <a:extLst>
              <a:ext uri="{FF2B5EF4-FFF2-40B4-BE49-F238E27FC236}">
                <a16:creationId xmlns:a16="http://schemas.microsoft.com/office/drawing/2014/main" id="{DAD82D1D-D8EA-40A0-9D3E-9683300C0F61}"/>
              </a:ext>
            </a:extLst>
          </p:cNvPr>
          <p:cNvSpPr>
            <a:spLocks noGrp="1"/>
          </p:cNvSpPr>
          <p:nvPr>
            <p:ph type="title"/>
          </p:nvPr>
        </p:nvSpPr>
        <p:spPr>
          <a:xfrm>
            <a:off x="609600" y="199505"/>
            <a:ext cx="10744200" cy="1185577"/>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483496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72062-0692-44AF-80AA-510E920DCD1B}"/>
              </a:ext>
            </a:extLst>
          </p:cNvPr>
          <p:cNvSpPr>
            <a:spLocks noGrp="1"/>
          </p:cNvSpPr>
          <p:nvPr>
            <p:ph type="title"/>
          </p:nvPr>
        </p:nvSpPr>
        <p:spPr/>
        <p:txBody>
          <a:bodyPr/>
          <a:lstStyle/>
          <a:p>
            <a:r>
              <a:rPr lang="en-US"/>
              <a:t>Click to edit Master title style</a:t>
            </a:r>
          </a:p>
        </p:txBody>
      </p:sp>
      <p:sp>
        <p:nvSpPr>
          <p:cNvPr id="5" name="Footer Placeholder 4">
            <a:extLst>
              <a:ext uri="{FF2B5EF4-FFF2-40B4-BE49-F238E27FC236}">
                <a16:creationId xmlns:a16="http://schemas.microsoft.com/office/drawing/2014/main" id="{42D517FC-F71A-47DC-8036-78E7C8941DC5}"/>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503600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B2F6B2D7-D2F9-4F1B-8FB7-00DCD968C2C6}"/>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3742863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26E8-50A6-47D6-B45F-134145E07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5C1316-9B30-4E35-91A7-4F8799CAE8F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B594DE-1DED-4824-B3AF-6D8B99419F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67258FC2-34FC-49D0-A161-40DD5BA51713}"/>
              </a:ext>
            </a:extLst>
          </p:cNvPr>
          <p:cNvSpPr>
            <a:spLocks noGrp="1"/>
          </p:cNvSpPr>
          <p:nvPr>
            <p:ph type="ftr" sz="quarter" idx="3"/>
          </p:nvPr>
        </p:nvSpPr>
        <p:spPr>
          <a:xfrm>
            <a:off x="609601" y="6356350"/>
            <a:ext cx="9020174"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66498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0E2D-A488-4CA5-B001-14767B8D0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DFDA90-9E3C-451C-9A65-E0C0C3E6FB0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E26C3D8-9015-40F4-B59B-697F1260941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Footer Placeholder 4">
            <a:extLst>
              <a:ext uri="{FF2B5EF4-FFF2-40B4-BE49-F238E27FC236}">
                <a16:creationId xmlns:a16="http://schemas.microsoft.com/office/drawing/2014/main" id="{9FB64453-E8A2-48FD-8B67-B9DC2A133255}"/>
              </a:ext>
            </a:extLst>
          </p:cNvPr>
          <p:cNvSpPr>
            <a:spLocks noGrp="1"/>
          </p:cNvSpPr>
          <p:nvPr>
            <p:ph type="ftr" sz="quarter" idx="3"/>
          </p:nvPr>
        </p:nvSpPr>
        <p:spPr>
          <a:xfrm>
            <a:off x="609600" y="6356350"/>
            <a:ext cx="10745787"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Tree>
    <p:extLst>
      <p:ext uri="{BB962C8B-B14F-4D97-AF65-F5344CB8AC3E}">
        <p14:creationId xmlns:p14="http://schemas.microsoft.com/office/powerpoint/2010/main" val="1783051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BE5A1C-F765-4923-B698-01CBA0052385}"/>
              </a:ext>
            </a:extLst>
          </p:cNvPr>
          <p:cNvSpPr>
            <a:spLocks noGrp="1"/>
          </p:cNvSpPr>
          <p:nvPr>
            <p:ph type="title"/>
          </p:nvPr>
        </p:nvSpPr>
        <p:spPr>
          <a:xfrm>
            <a:off x="609600" y="199505"/>
            <a:ext cx="10744200" cy="1185577"/>
          </a:xfrm>
          <a:prstGeom prst="rect">
            <a:avLst/>
          </a:prstGeom>
        </p:spPr>
        <p:txBody>
          <a:bodyPr vert="horz" lIns="91440" tIns="45720" rIns="91440" bIns="45720" rtlCol="0" anchor="ctr"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FE3F89C-32B6-4955-824F-31AA77424000}"/>
              </a:ext>
            </a:extLst>
          </p:cNvPr>
          <p:cNvSpPr>
            <a:spLocks noGrp="1"/>
          </p:cNvSpPr>
          <p:nvPr>
            <p:ph type="body" idx="1"/>
          </p:nvPr>
        </p:nvSpPr>
        <p:spPr>
          <a:xfrm>
            <a:off x="609600" y="1477906"/>
            <a:ext cx="10744200" cy="472247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300410A-8F64-41F0-A611-DD8C96B97C6E}"/>
              </a:ext>
            </a:extLst>
          </p:cNvPr>
          <p:cNvSpPr>
            <a:spLocks noGrp="1"/>
          </p:cNvSpPr>
          <p:nvPr>
            <p:ph type="ftr" sz="quarter" idx="3"/>
          </p:nvPr>
        </p:nvSpPr>
        <p:spPr>
          <a:xfrm>
            <a:off x="609600" y="6356350"/>
            <a:ext cx="10744199" cy="442131"/>
          </a:xfrm>
          <a:prstGeom prst="rect">
            <a:avLst/>
          </a:prstGeom>
        </p:spPr>
        <p:txBody>
          <a:bodyPr vert="horz" lIns="91440" tIns="45720" rIns="91440" bIns="45720" rtlCol="0" anchor="b"/>
          <a:lstStyle>
            <a:lvl1pPr algn="l">
              <a:defRPr sz="1000">
                <a:solidFill>
                  <a:schemeClr val="tx1">
                    <a:tint val="75000"/>
                  </a:schemeClr>
                </a:solidFill>
              </a:defRPr>
            </a:lvl1pPr>
          </a:lstStyle>
          <a:p>
            <a:endParaRPr lang="en-US"/>
          </a:p>
        </p:txBody>
      </p:sp>
      <p:sp>
        <p:nvSpPr>
          <p:cNvPr id="7" name="Rectangle 6">
            <a:extLst>
              <a:ext uri="{FF2B5EF4-FFF2-40B4-BE49-F238E27FC236}">
                <a16:creationId xmlns:a16="http://schemas.microsoft.com/office/drawing/2014/main" id="{28BAFC7C-C4EC-4B09-AB0B-7ABA6DA3C09F}"/>
              </a:ext>
            </a:extLst>
          </p:cNvPr>
          <p:cNvSpPr/>
          <p:nvPr/>
        </p:nvSpPr>
        <p:spPr>
          <a:xfrm>
            <a:off x="0" y="0"/>
            <a:ext cx="12192000" cy="106681"/>
          </a:xfrm>
          <a:prstGeom prst="rect">
            <a:avLst/>
          </a:prstGeom>
          <a:gradFill>
            <a:gsLst>
              <a:gs pos="0">
                <a:srgbClr val="ACD274"/>
              </a:gs>
              <a:gs pos="100000">
                <a:srgbClr val="759A4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06056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100000"/>
        </a:lnSpc>
        <a:spcBef>
          <a:spcPct val="0"/>
        </a:spcBef>
        <a:buNone/>
        <a:defRPr sz="3200" b="1" i="0" kern="1200">
          <a:solidFill>
            <a:srgbClr val="4D4E4D"/>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400" kern="1200">
          <a:solidFill>
            <a:schemeClr val="tx1">
              <a:lumMod val="75000"/>
            </a:schemeClr>
          </a:solidFill>
          <a:latin typeface="+mn-lt"/>
          <a:ea typeface="+mn-ea"/>
          <a:cs typeface="+mn-cs"/>
        </a:defRPr>
      </a:lvl1pPr>
      <a:lvl2pPr marL="685800" indent="-228600" algn="l" defTabSz="914400" rtl="0" eaLnBrk="1" latinLnBrk="0" hangingPunct="1">
        <a:lnSpc>
          <a:spcPct val="100000"/>
        </a:lnSpc>
        <a:spcBef>
          <a:spcPts val="500"/>
        </a:spcBef>
        <a:buClr>
          <a:schemeClr val="bg1">
            <a:lumMod val="65000"/>
          </a:schemeClr>
        </a:buClr>
        <a:buFont typeface="Arial" panose="020B0604020202020204" pitchFamily="34" charset="0"/>
        <a:buChar char="•"/>
        <a:defRPr sz="2000" kern="1200">
          <a:solidFill>
            <a:schemeClr val="tx1">
              <a:lumMod val="75000"/>
            </a:schemeClr>
          </a:solidFill>
          <a:latin typeface="+mn-lt"/>
          <a:ea typeface="+mn-ea"/>
          <a:cs typeface="+mn-cs"/>
        </a:defRPr>
      </a:lvl2pPr>
      <a:lvl3pPr marL="1143000" indent="-228600" algn="l" defTabSz="914400" rtl="0" eaLnBrk="1" latinLnBrk="0" hangingPunct="1">
        <a:lnSpc>
          <a:spcPct val="100000"/>
        </a:lnSpc>
        <a:spcBef>
          <a:spcPts val="500"/>
        </a:spcBef>
        <a:buClr>
          <a:schemeClr val="accent2"/>
        </a:buClr>
        <a:buFont typeface="Arial" panose="020B0604020202020204" pitchFamily="34" charset="0"/>
        <a:buChar char="–"/>
        <a:defRPr sz="1800" kern="1200">
          <a:solidFill>
            <a:schemeClr val="tx1">
              <a:lumMod val="75000"/>
            </a:schemeClr>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864">
          <p15:clr>
            <a:srgbClr val="F26B43"/>
          </p15:clr>
        </p15:guide>
        <p15:guide id="4" orient="horz" pos="1056">
          <p15:clr>
            <a:srgbClr val="F26B43"/>
          </p15:clr>
        </p15:guide>
        <p15:guide id="5" pos="6168">
          <p15:clr>
            <a:srgbClr val="F26B43"/>
          </p15:clr>
        </p15:guide>
        <p15:guide id="6" pos="607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BC1509-97F9-9AC9-3004-0444397C1F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83713C-9A88-4E7F-B7F0-88A5DDA067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762F71-44E5-6941-7F1B-4DA15FB3D9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607845-940D-AF42-90E6-0A3F0004BE78}" type="datetimeFigureOut">
              <a:rPr lang="en-US" smtClean="0"/>
              <a:t>3/19/24</a:t>
            </a:fld>
            <a:endParaRPr lang="en-US"/>
          </a:p>
        </p:txBody>
      </p:sp>
      <p:sp>
        <p:nvSpPr>
          <p:cNvPr id="5" name="Footer Placeholder 4">
            <a:extLst>
              <a:ext uri="{FF2B5EF4-FFF2-40B4-BE49-F238E27FC236}">
                <a16:creationId xmlns:a16="http://schemas.microsoft.com/office/drawing/2014/main" id="{2D5F44EC-2508-285C-261A-6C6D471B16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461F35-DC72-C444-9401-DB6D236197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C78B3-0045-9547-874D-082F52276EB6}" type="slidenum">
              <a:rPr lang="en-US" smtClean="0"/>
              <a:t>‹#›</a:t>
            </a:fld>
            <a:endParaRPr lang="en-US"/>
          </a:p>
        </p:txBody>
      </p:sp>
    </p:spTree>
    <p:extLst>
      <p:ext uri="{BB962C8B-B14F-4D97-AF65-F5344CB8AC3E}">
        <p14:creationId xmlns:p14="http://schemas.microsoft.com/office/powerpoint/2010/main" val="283600625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mededonthego.com/Video/program/1135" TargetMode="External"/><Relationship Id="rId7"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hyperlink" Target="mailto:support@MedEdOTG.com" TargetMode="External"/><Relationship Id="rId10" Type="http://schemas.openxmlformats.org/officeDocument/2006/relationships/image" Target="../media/image7.png"/><Relationship Id="rId4" Type="http://schemas.openxmlformats.org/officeDocument/2006/relationships/hyperlink" Target="http://www.mededonthego.com/" TargetMode="External"/><Relationship Id="rId9" Type="http://schemas.openxmlformats.org/officeDocument/2006/relationships/image" Target="../media/image6.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www.encephalapp.com/"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hyperlink" Target="http://www.mededotg.com/" TargetMode="External"/><Relationship Id="rId3" Type="http://schemas.openxmlformats.org/officeDocument/2006/relationships/image" Target="../media/image12.png"/><Relationship Id="rId7" Type="http://schemas.openxmlformats.org/officeDocument/2006/relationships/hyperlink" Target="http://www.mededonthego.com/" TargetMode="External"/><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7.svg"/><Relationship Id="rId4" Type="http://schemas.openxmlformats.org/officeDocument/2006/relationships/image" Target="../media/image13.sv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2A96B-0AA5-50F7-98A4-1CF72106ECFA}"/>
              </a:ext>
            </a:extLst>
          </p:cNvPr>
          <p:cNvSpPr>
            <a:spLocks noGrp="1"/>
          </p:cNvSpPr>
          <p:nvPr>
            <p:ph type="title"/>
          </p:nvPr>
        </p:nvSpPr>
        <p:spPr/>
        <p:txBody>
          <a:bodyPr>
            <a:normAutofit/>
          </a:bodyPr>
          <a:lstStyle/>
          <a:p>
            <a:r>
              <a:rPr lang="en-US" dirty="0"/>
              <a:t>Tackling the Unmet Need </a:t>
            </a:r>
            <a:r>
              <a:rPr lang="en-US" dirty="0" err="1"/>
              <a:t>HEad</a:t>
            </a:r>
            <a:r>
              <a:rPr lang="en-US" dirty="0"/>
              <a:t> On—What Does HE Look Like? </a:t>
            </a:r>
          </a:p>
        </p:txBody>
      </p:sp>
      <p:sp>
        <p:nvSpPr>
          <p:cNvPr id="3" name="Subtitle 2">
            <a:extLst>
              <a:ext uri="{FF2B5EF4-FFF2-40B4-BE49-F238E27FC236}">
                <a16:creationId xmlns:a16="http://schemas.microsoft.com/office/drawing/2014/main" id="{71479F75-8C7E-5F13-AD5A-7F9712C8DBF6}"/>
              </a:ext>
            </a:extLst>
          </p:cNvPr>
          <p:cNvSpPr>
            <a:spLocks noGrp="1"/>
          </p:cNvSpPr>
          <p:nvPr>
            <p:ph type="body" idx="1"/>
          </p:nvPr>
        </p:nvSpPr>
        <p:spPr/>
        <p:txBody>
          <a:bodyPr>
            <a:normAutofit/>
          </a:bodyPr>
          <a:lstStyle/>
          <a:p>
            <a:pPr marL="0" marR="0">
              <a:spcBef>
                <a:spcPts val="0"/>
              </a:spcBef>
              <a:spcAft>
                <a:spcPts val="0"/>
              </a:spcAft>
            </a:pPr>
            <a:r>
              <a:rPr lang="en-US" sz="1800" dirty="0">
                <a:effectLst/>
                <a:ea typeface="Calibri" panose="020F0502020204030204" pitchFamily="34" charset="0"/>
              </a:rPr>
              <a:t>Arun B. Jesudian, MD</a:t>
            </a:r>
          </a:p>
          <a:p>
            <a:pPr marL="0" marR="0">
              <a:spcBef>
                <a:spcPts val="0"/>
              </a:spcBef>
              <a:spcAft>
                <a:spcPts val="0"/>
              </a:spcAft>
            </a:pPr>
            <a:r>
              <a:rPr lang="en-US" sz="1800" dirty="0">
                <a:effectLst/>
                <a:ea typeface="Calibri" panose="020F0502020204030204" pitchFamily="34" charset="0"/>
              </a:rPr>
              <a:t>Associate Professor of Clinical Medicine</a:t>
            </a:r>
          </a:p>
          <a:p>
            <a:pPr marL="0" marR="0">
              <a:spcBef>
                <a:spcPts val="0"/>
              </a:spcBef>
              <a:spcAft>
                <a:spcPts val="0"/>
              </a:spcAft>
            </a:pPr>
            <a:r>
              <a:rPr lang="en-US" sz="1800" dirty="0">
                <a:effectLst/>
                <a:ea typeface="Calibri" panose="020F0502020204030204" pitchFamily="34" charset="0"/>
              </a:rPr>
              <a:t>Director of Liver Quality and Inpatient Liver Services</a:t>
            </a:r>
          </a:p>
          <a:p>
            <a:pPr marL="0" marR="0">
              <a:spcBef>
                <a:spcPts val="0"/>
              </a:spcBef>
              <a:spcAft>
                <a:spcPts val="0"/>
              </a:spcAft>
            </a:pPr>
            <a:r>
              <a:rPr lang="en-US" sz="1800" dirty="0">
                <a:effectLst/>
                <a:ea typeface="Calibri" panose="020F0502020204030204" pitchFamily="34" charset="0"/>
              </a:rPr>
              <a:t>Weill Cornell Medicine</a:t>
            </a:r>
          </a:p>
          <a:p>
            <a:pPr marL="0" marR="0">
              <a:spcBef>
                <a:spcPts val="0"/>
              </a:spcBef>
              <a:spcAft>
                <a:spcPts val="0"/>
              </a:spcAft>
            </a:pPr>
            <a:r>
              <a:rPr lang="en-US" sz="1800" dirty="0">
                <a:effectLst/>
                <a:ea typeface="Calibri" panose="020F0502020204030204" pitchFamily="34" charset="0"/>
              </a:rPr>
              <a:t>New York, NY</a:t>
            </a:r>
          </a:p>
        </p:txBody>
      </p:sp>
    </p:spTree>
    <p:extLst>
      <p:ext uri="{BB962C8B-B14F-4D97-AF65-F5344CB8AC3E}">
        <p14:creationId xmlns:p14="http://schemas.microsoft.com/office/powerpoint/2010/main" val="2109518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183204-970A-B111-5DCA-6C0B2E08FD03}"/>
              </a:ext>
            </a:extLst>
          </p:cNvPr>
          <p:cNvSpPr txBox="1"/>
          <p:nvPr/>
        </p:nvSpPr>
        <p:spPr>
          <a:xfrm>
            <a:off x="1557505" y="5707282"/>
            <a:ext cx="261296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This content or portions thereof may not be published, posted online or used in presentations without permission.</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0EE13496-F6DC-B1E6-63D7-6A65639436E6}"/>
              </a:ext>
            </a:extLst>
          </p:cNvPr>
          <p:cNvSpPr txBox="1"/>
          <p:nvPr/>
        </p:nvSpPr>
        <p:spPr>
          <a:xfrm>
            <a:off x="594592" y="359469"/>
            <a:ext cx="10997719" cy="692468"/>
          </a:xfrm>
          <a:prstGeom prst="roundRect">
            <a:avLst>
              <a:gd name="adj" fmla="val 50000"/>
            </a:avLst>
          </a:prstGeom>
          <a:solidFill>
            <a:srgbClr val="0098EA"/>
          </a:solidFill>
        </p:spPr>
        <p:txBody>
          <a:bodyPr wrap="square" t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Calibri" panose="020F0502020204030204" pitchFamily="34" charset="0"/>
              </a:rPr>
              <a:t>Resource Information</a:t>
            </a:r>
          </a:p>
        </p:txBody>
      </p:sp>
      <p:sp>
        <p:nvSpPr>
          <p:cNvPr id="4" name="TextBox 3">
            <a:extLst>
              <a:ext uri="{FF2B5EF4-FFF2-40B4-BE49-F238E27FC236}">
                <a16:creationId xmlns:a16="http://schemas.microsoft.com/office/drawing/2014/main" id="{821270A0-01CF-6D78-64D3-D2393CA1DB1B}"/>
              </a:ext>
            </a:extLst>
          </p:cNvPr>
          <p:cNvSpPr txBox="1"/>
          <p:nvPr/>
        </p:nvSpPr>
        <p:spPr>
          <a:xfrm>
            <a:off x="594592" y="1162619"/>
            <a:ext cx="10997719" cy="2939266"/>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98EA"/>
                </a:solidFill>
                <a:effectLst/>
                <a:uLnTx/>
                <a:uFillTx/>
                <a:latin typeface="Century Gothic" panose="020B0502020202020204" pitchFamily="34" charset="0"/>
                <a:ea typeface="+mn-ea"/>
                <a:cs typeface="+mn-cs"/>
              </a:rPr>
              <a:t>About This Resource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These slides are one component of a continuing education program available online at </a:t>
            </a:r>
            <a:r>
              <a:rPr kumimoji="0" lang="en-US" sz="1500" b="0" i="0" u="none" strike="noStrike" kern="1200" cap="none" spc="0" normalizeH="0" baseline="0" noProof="0" dirty="0" err="1">
                <a:ln>
                  <a:noFill/>
                </a:ln>
                <a:solidFill>
                  <a:srgbClr val="747474"/>
                </a:solidFill>
                <a:effectLst/>
                <a:uLnTx/>
                <a:uFillTx/>
                <a:latin typeface="Arial" panose="020B0604020202020204" pitchFamily="34" charset="0"/>
                <a:ea typeface="+mn-ea"/>
                <a:cs typeface="Arial" panose="020B0604020202020204" pitchFamily="34" charset="0"/>
              </a:rPr>
              <a:t>MedEd</a:t>
            </a: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 On The Go titled </a:t>
            </a:r>
            <a:r>
              <a:rPr kumimoji="0" lang="en-US" sz="15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hlinkClick r:id="rId3"/>
              </a:rPr>
              <a:t>Addressing the Core Unmet Needs to Our Approach for Hepatic Encephalopathy</a:t>
            </a:r>
            <a:endParaRPr kumimoji="0" lang="en-US" sz="1500" b="0" i="0" u="sng"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1"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rPr>
              <a:t>Program Learning Objectives:</a:t>
            </a: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Identify approaches for clinicians to aid in the symptomatic recognition of HE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Improve the referral process to specialists in the initial onset of HE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747474"/>
                </a:solidFill>
                <a:effectLst/>
                <a:uLnTx/>
                <a:uFillTx/>
                <a:latin typeface="Arial" panose="020B0604020202020204" pitchFamily="34" charset="0"/>
                <a:ea typeface="+mn-ea"/>
                <a:cs typeface="Arial" panose="020B0604020202020204" pitchFamily="34" charset="0"/>
              </a:rPr>
              <a:t>Narrow the gap in care for the underserved population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err="1">
                <a:ln>
                  <a:noFill/>
                </a:ln>
                <a:solidFill>
                  <a:srgbClr val="0098EA"/>
                </a:solidFill>
                <a:effectLst/>
                <a:uLnTx/>
                <a:uFillTx/>
                <a:latin typeface="Century Gothic" panose="020B0502020202020204" pitchFamily="34" charset="0"/>
                <a:ea typeface="+mn-ea"/>
                <a:cs typeface="Arial" panose="020B0604020202020204" pitchFamily="34" charset="0"/>
              </a:rPr>
              <a:t>MedEd</a:t>
            </a:r>
            <a:r>
              <a:rPr kumimoji="0" lang="en-US" sz="1500" b="1" i="0" u="none" strike="noStrike" kern="1200" cap="none" spc="0" normalizeH="0" baseline="0" noProof="0" dirty="0">
                <a:ln>
                  <a:noFill/>
                </a:ln>
                <a:solidFill>
                  <a:srgbClr val="0098EA"/>
                </a:solidFill>
                <a:effectLst/>
                <a:uLnTx/>
                <a:uFillTx/>
                <a:latin typeface="Century Gothic" panose="020B0502020202020204" pitchFamily="34" charset="0"/>
                <a:ea typeface="+mn-ea"/>
                <a:cs typeface="Arial" panose="020B0604020202020204" pitchFamily="34" charset="0"/>
              </a:rPr>
              <a:t> On The Go</a:t>
            </a:r>
            <a:r>
              <a:rPr kumimoji="0" lang="en-US" sz="1500" b="1" i="0" u="none" strike="noStrike" kern="1200" cap="none" spc="0" normalizeH="0" baseline="30000" noProof="0" dirty="0">
                <a:ln>
                  <a:noFill/>
                </a:ln>
                <a:solidFill>
                  <a:srgbClr val="0098EA"/>
                </a:solidFill>
                <a:effectLst/>
                <a:uLnTx/>
                <a:uFillTx/>
                <a:latin typeface="Century Gothic" panose="020B0502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hlinkClick r:id="rId4"/>
              </a:rPr>
              <a:t>www.mededonthego.com</a:t>
            </a:r>
            <a:endParaRPr kumimoji="0" lang="en-US" sz="1500" b="0" i="0" u="none" strike="noStrike" kern="1200" cap="none" spc="0" normalizeH="0" baseline="0" noProof="0" dirty="0">
              <a:ln>
                <a:noFill/>
              </a:ln>
              <a:solidFill>
                <a:srgbClr val="747474"/>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747474"/>
              </a:solidFill>
              <a:effectLst/>
              <a:uLnTx/>
              <a:uFillTx/>
              <a:latin typeface="Calibri" panose="020F0502020204030204"/>
              <a:ea typeface="+mn-ea"/>
              <a:cs typeface="+mn-cs"/>
            </a:endParaRPr>
          </a:p>
        </p:txBody>
      </p:sp>
      <p:cxnSp>
        <p:nvCxnSpPr>
          <p:cNvPr id="25" name="Straight Connector 24">
            <a:extLst>
              <a:ext uri="{FF2B5EF4-FFF2-40B4-BE49-F238E27FC236}">
                <a16:creationId xmlns:a16="http://schemas.microsoft.com/office/drawing/2014/main" id="{6D57FF65-33DE-661D-FDBA-12500FF6E05A}"/>
              </a:ext>
            </a:extLst>
          </p:cNvPr>
          <p:cNvCxnSpPr>
            <a:cxnSpLocks/>
          </p:cNvCxnSpPr>
          <p:nvPr/>
        </p:nvCxnSpPr>
        <p:spPr>
          <a:xfrm>
            <a:off x="600876" y="5388512"/>
            <a:ext cx="10996532" cy="0"/>
          </a:xfrm>
          <a:prstGeom prst="line">
            <a:avLst/>
          </a:prstGeom>
          <a:ln>
            <a:solidFill>
              <a:srgbClr val="0098EA"/>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2187CAD-40DF-359C-4264-683025719B57}"/>
              </a:ext>
            </a:extLst>
          </p:cNvPr>
          <p:cNvSpPr txBox="1"/>
          <p:nvPr/>
        </p:nvSpPr>
        <p:spPr>
          <a:xfrm>
            <a:off x="9217940" y="5707282"/>
            <a:ext cx="2165677"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747474"/>
                </a:solidFill>
                <a:effectLst/>
                <a:uLnTx/>
                <a:uFillTx/>
                <a:latin typeface="Arial" panose="020B0604020202020204" pitchFamily="34" charset="0"/>
                <a:ea typeface="Times New Roman" panose="02020603050405020304" pitchFamily="18" charset="0"/>
                <a:cs typeface="Arial" panose="020B0604020202020204" pitchFamily="34" charset="0"/>
              </a:rPr>
              <a:t>To contact us regarding inaccuracies, omissions or permissions please email us at </a:t>
            </a:r>
            <a:r>
              <a:rPr kumimoji="0" lang="en-US" sz="1200" b="0" i="0" u="sng" strike="noStrike" kern="1200" cap="none" spc="0" normalizeH="0" baseline="0" noProof="0" dirty="0">
                <a:ln>
                  <a:noFill/>
                </a:ln>
                <a:solidFill>
                  <a:srgbClr val="3898F9"/>
                </a:solidFill>
                <a:effectLst/>
                <a:uLnTx/>
                <a:uFillTx/>
                <a:latin typeface="Arial" panose="020B0604020202020204" pitchFamily="34" charset="0"/>
                <a:ea typeface="Times New Roman" panose="02020603050405020304" pitchFamily="18" charset="0"/>
                <a:cs typeface="Arial" panose="020B0604020202020204" pitchFamily="34" charset="0"/>
                <a:hlinkClick r:id="rId5"/>
              </a:rPr>
              <a:t>support@MedEdOTG.com</a:t>
            </a: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8" name="Graphic 7" descr="Chat bubble outline">
            <a:extLst>
              <a:ext uri="{FF2B5EF4-FFF2-40B4-BE49-F238E27FC236}">
                <a16:creationId xmlns:a16="http://schemas.microsoft.com/office/drawing/2014/main" id="{06F4C142-8867-0F42-B3B7-D4F09FB224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8375917" y="5590710"/>
            <a:ext cx="787862" cy="787862"/>
          </a:xfrm>
          <a:prstGeom prst="rect">
            <a:avLst/>
          </a:prstGeom>
        </p:spPr>
      </p:pic>
      <p:pic>
        <p:nvPicPr>
          <p:cNvPr id="20" name="Graphic 19">
            <a:extLst>
              <a:ext uri="{FF2B5EF4-FFF2-40B4-BE49-F238E27FC236}">
                <a16:creationId xmlns:a16="http://schemas.microsoft.com/office/drawing/2014/main" id="{9D6FF3C3-E8EB-6F75-281D-7EC60CF26BB5}"/>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b="17964"/>
          <a:stretch/>
        </p:blipFill>
        <p:spPr>
          <a:xfrm>
            <a:off x="618797" y="5731536"/>
            <a:ext cx="787862" cy="646331"/>
          </a:xfrm>
          <a:prstGeom prst="rect">
            <a:avLst/>
          </a:prstGeom>
        </p:spPr>
      </p:pic>
      <p:sp>
        <p:nvSpPr>
          <p:cNvPr id="2" name="TextBox 1">
            <a:extLst>
              <a:ext uri="{FF2B5EF4-FFF2-40B4-BE49-F238E27FC236}">
                <a16:creationId xmlns:a16="http://schemas.microsoft.com/office/drawing/2014/main" id="{6CFC2CE5-F394-6990-63F0-E857AC5C3519}"/>
              </a:ext>
            </a:extLst>
          </p:cNvPr>
          <p:cNvSpPr txBox="1"/>
          <p:nvPr/>
        </p:nvSpPr>
        <p:spPr>
          <a:xfrm>
            <a:off x="5366615" y="5707282"/>
            <a:ext cx="246944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95959"/>
                </a:solidFill>
                <a:effectLst/>
                <a:uLnTx/>
                <a:uFillTx/>
                <a:latin typeface="Arial" panose="020B0604020202020204" pitchFamily="34" charset="0"/>
                <a:ea typeface="Times New Roman" panose="02020603050405020304" pitchFamily="18" charset="0"/>
                <a:cs typeface="Arial" panose="020B0604020202020204" pitchFamily="34" charset="0"/>
              </a:rPr>
              <a:t>This content can be saved for personal use (non-commercial use only) with credit given to the resource authors.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Graphic 5" descr="Download from cloud outline">
            <a:extLst>
              <a:ext uri="{FF2B5EF4-FFF2-40B4-BE49-F238E27FC236}">
                <a16:creationId xmlns:a16="http://schemas.microsoft.com/office/drawing/2014/main" id="{2D69C189-75F0-6840-CF40-7D57A5931DA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79126" y="5625435"/>
            <a:ext cx="787862" cy="787862"/>
          </a:xfrm>
          <a:prstGeom prst="rect">
            <a:avLst/>
          </a:prstGeom>
        </p:spPr>
      </p:pic>
    </p:spTree>
    <p:extLst>
      <p:ext uri="{BB962C8B-B14F-4D97-AF65-F5344CB8AC3E}">
        <p14:creationId xmlns:p14="http://schemas.microsoft.com/office/powerpoint/2010/main" val="2600770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A5B30D-6EBE-AAA4-358F-AC940433A275}"/>
              </a:ext>
            </a:extLst>
          </p:cNvPr>
          <p:cNvSpPr>
            <a:spLocks noGrp="1"/>
          </p:cNvSpPr>
          <p:nvPr>
            <p:ph type="title"/>
          </p:nvPr>
        </p:nvSpPr>
        <p:spPr/>
        <p:txBody>
          <a:bodyPr/>
          <a:lstStyle/>
          <a:p>
            <a:r>
              <a:rPr lang="en-US" dirty="0"/>
              <a:t>Disclaimer</a:t>
            </a:r>
          </a:p>
        </p:txBody>
      </p:sp>
      <p:sp>
        <p:nvSpPr>
          <p:cNvPr id="10" name="Content Placeholder 4">
            <a:extLst>
              <a:ext uri="{FF2B5EF4-FFF2-40B4-BE49-F238E27FC236}">
                <a16:creationId xmlns:a16="http://schemas.microsoft.com/office/drawing/2014/main" id="{ED686F8A-DE79-29E4-3A92-6740BE7B4ED7}"/>
              </a:ext>
            </a:extLst>
          </p:cNvPr>
          <p:cNvSpPr txBox="1">
            <a:spLocks/>
          </p:cNvSpPr>
          <p:nvPr/>
        </p:nvSpPr>
        <p:spPr>
          <a:xfrm>
            <a:off x="838200" y="1825625"/>
            <a:ext cx="10515600" cy="284658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The views and opinions expressed in this educational activity are those of the faculty and do not necessarily represent the views of Total CME, LLC, the CME providers, or the companies providing educational grants. This presentation is not intended to define an exclusive course of patient management; the participant should use their clinical judgment, knowledge, experience, and diagnostic skills in applying or adopting for professional use any of the information provided herein. Any procedures, medications, or other courses of diagnosis or treatment discussed or suggested in this activity should not be used by clinicians without evaluation of their patient's conditions and possible contraindications or dangers in use, review of any applicable manufacturer’s product information, and comparison with recommendations of other authorities. Links to other sites may be provided as additional sources of information. </a:t>
            </a:r>
          </a:p>
        </p:txBody>
      </p:sp>
    </p:spTree>
    <p:extLst>
      <p:ext uri="{BB962C8B-B14F-4D97-AF65-F5344CB8AC3E}">
        <p14:creationId xmlns:p14="http://schemas.microsoft.com/office/powerpoint/2010/main" val="3306514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D95099-9E76-4FF6-B115-C0C2CEF5EB29}"/>
              </a:ext>
            </a:extLst>
          </p:cNvPr>
          <p:cNvPicPr>
            <a:picLocks noChangeAspect="1"/>
          </p:cNvPicPr>
          <p:nvPr/>
        </p:nvPicPr>
        <p:blipFill>
          <a:blip r:embed="rId2"/>
          <a:stretch>
            <a:fillRect/>
          </a:stretch>
        </p:blipFill>
        <p:spPr>
          <a:xfrm>
            <a:off x="2169619" y="384585"/>
            <a:ext cx="7852762" cy="5889572"/>
          </a:xfrm>
          <a:prstGeom prst="rect">
            <a:avLst/>
          </a:prstGeom>
        </p:spPr>
      </p:pic>
      <p:sp>
        <p:nvSpPr>
          <p:cNvPr id="3" name="Footer Placeholder 2">
            <a:extLst>
              <a:ext uri="{FF2B5EF4-FFF2-40B4-BE49-F238E27FC236}">
                <a16:creationId xmlns:a16="http://schemas.microsoft.com/office/drawing/2014/main" id="{73E241B7-B3EA-7D2F-8A2D-D8C5B65C47C0}"/>
              </a:ext>
            </a:extLst>
          </p:cNvPr>
          <p:cNvSpPr>
            <a:spLocks noGrp="1"/>
          </p:cNvSpPr>
          <p:nvPr>
            <p:ph type="ftr" sz="quarter" idx="3"/>
          </p:nvPr>
        </p:nvSpPr>
        <p:spPr/>
        <p:txBody>
          <a:bodyPr/>
          <a:lstStyle/>
          <a:p>
            <a:r>
              <a:rPr lang="en-US"/>
              <a:t>Zakariah, R. Hepatic encephalopathy: A short review &amp; update. Presented June 4, 2012.</a:t>
            </a:r>
          </a:p>
        </p:txBody>
      </p:sp>
    </p:spTree>
    <p:extLst>
      <p:ext uri="{BB962C8B-B14F-4D97-AF65-F5344CB8AC3E}">
        <p14:creationId xmlns:p14="http://schemas.microsoft.com/office/powerpoint/2010/main" val="2620710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ADC1D55C-E25E-FAB9-6D9C-FB2B1A398715}"/>
              </a:ext>
            </a:extLst>
          </p:cNvPr>
          <p:cNvSpPr>
            <a:spLocks noGrp="1"/>
          </p:cNvSpPr>
          <p:nvPr>
            <p:ph type="ftr" sz="quarter" idx="3"/>
          </p:nvPr>
        </p:nvSpPr>
        <p:spPr/>
        <p:txBody>
          <a:bodyPr/>
          <a:lstStyle/>
          <a:p>
            <a:r>
              <a:rPr lang="en-US"/>
              <a:t>Zakariah, R. Hepatic encephalopathy: A short review &amp; update. Presented June 4, 2012.</a:t>
            </a:r>
          </a:p>
        </p:txBody>
      </p:sp>
      <p:sp>
        <p:nvSpPr>
          <p:cNvPr id="2" name="Title 1">
            <a:extLst>
              <a:ext uri="{FF2B5EF4-FFF2-40B4-BE49-F238E27FC236}">
                <a16:creationId xmlns:a16="http://schemas.microsoft.com/office/drawing/2014/main" id="{716871A3-718B-411E-9044-62614E03CAC1}"/>
              </a:ext>
            </a:extLst>
          </p:cNvPr>
          <p:cNvSpPr>
            <a:spLocks noGrp="1"/>
          </p:cNvSpPr>
          <p:nvPr>
            <p:ph type="title"/>
          </p:nvPr>
        </p:nvSpPr>
        <p:spPr/>
        <p:txBody>
          <a:bodyPr/>
          <a:lstStyle/>
          <a:p>
            <a:r>
              <a:rPr lang="en-US" dirty="0"/>
              <a:t>Clinical Manifestations of HE</a:t>
            </a:r>
          </a:p>
        </p:txBody>
      </p:sp>
      <p:sp>
        <p:nvSpPr>
          <p:cNvPr id="3" name="Content Placeholder 2">
            <a:extLst>
              <a:ext uri="{FF2B5EF4-FFF2-40B4-BE49-F238E27FC236}">
                <a16:creationId xmlns:a16="http://schemas.microsoft.com/office/drawing/2014/main" id="{F4C98239-12A9-4FD9-9CAF-9161BAECCC00}"/>
              </a:ext>
            </a:extLst>
          </p:cNvPr>
          <p:cNvSpPr>
            <a:spLocks noGrp="1"/>
          </p:cNvSpPr>
          <p:nvPr>
            <p:ph idx="1"/>
          </p:nvPr>
        </p:nvSpPr>
        <p:spPr>
          <a:xfrm>
            <a:off x="609600" y="1477906"/>
            <a:ext cx="4239802" cy="4722477"/>
          </a:xfrm>
        </p:spPr>
        <p:txBody>
          <a:bodyPr/>
          <a:lstStyle/>
          <a:p>
            <a:r>
              <a:rPr lang="en-US" u="sng" dirty="0"/>
              <a:t>Reversible</a:t>
            </a:r>
            <a:r>
              <a:rPr lang="en-US" dirty="0"/>
              <a:t> neuropsychiatric syndrome</a:t>
            </a:r>
          </a:p>
          <a:p>
            <a:r>
              <a:rPr lang="en-US" dirty="0"/>
              <a:t>Symptoms range from mild cognitive impairment </a:t>
            </a:r>
            <a:br>
              <a:rPr lang="en-US" dirty="0"/>
            </a:br>
            <a:r>
              <a:rPr lang="en-US" dirty="0"/>
              <a:t>to coma</a:t>
            </a:r>
          </a:p>
          <a:p>
            <a:r>
              <a:rPr lang="en-US" dirty="0"/>
              <a:t>Clinical diagnosis</a:t>
            </a:r>
          </a:p>
          <a:p>
            <a:r>
              <a:rPr lang="en-US" dirty="0"/>
              <a:t>Serum ammonia unhelpful</a:t>
            </a:r>
          </a:p>
          <a:p>
            <a:endParaRPr lang="en-US" dirty="0"/>
          </a:p>
        </p:txBody>
      </p:sp>
      <p:pic>
        <p:nvPicPr>
          <p:cNvPr id="4" name="Picture 3">
            <a:extLst>
              <a:ext uri="{FF2B5EF4-FFF2-40B4-BE49-F238E27FC236}">
                <a16:creationId xmlns:a16="http://schemas.microsoft.com/office/drawing/2014/main" id="{1327593D-6645-4867-9A81-7DA1D12EE596}"/>
              </a:ext>
            </a:extLst>
          </p:cNvPr>
          <p:cNvPicPr>
            <a:picLocks noChangeAspect="1"/>
          </p:cNvPicPr>
          <p:nvPr/>
        </p:nvPicPr>
        <p:blipFill>
          <a:blip r:embed="rId2"/>
          <a:stretch>
            <a:fillRect/>
          </a:stretch>
        </p:blipFill>
        <p:spPr>
          <a:xfrm>
            <a:off x="5082810" y="1496291"/>
            <a:ext cx="6270989" cy="4703242"/>
          </a:xfrm>
          <a:prstGeom prst="rect">
            <a:avLst/>
          </a:prstGeom>
        </p:spPr>
      </p:pic>
    </p:spTree>
    <p:extLst>
      <p:ext uri="{BB962C8B-B14F-4D97-AF65-F5344CB8AC3E}">
        <p14:creationId xmlns:p14="http://schemas.microsoft.com/office/powerpoint/2010/main" val="15339324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cstate="screen">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a:stretch/>
        </p:blipFill>
        <p:spPr bwMode="auto">
          <a:xfrm>
            <a:off x="3129996" y="415774"/>
            <a:ext cx="5932007" cy="621123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81D26ED6-F635-6E61-4FA6-0EB4F3A03E70}"/>
              </a:ext>
            </a:extLst>
          </p:cNvPr>
          <p:cNvSpPr>
            <a:spLocks noGrp="1"/>
          </p:cNvSpPr>
          <p:nvPr>
            <p:ph type="ftr" sz="quarter" idx="3"/>
          </p:nvPr>
        </p:nvSpPr>
        <p:spPr/>
        <p:txBody>
          <a:bodyPr/>
          <a:lstStyle/>
          <a:p>
            <a:r>
              <a:rPr lang="en-US" dirty="0"/>
              <a:t>Elias E. The Hepatic Coma Syndromes and Lactulose</a:t>
            </a:r>
            <a:r>
              <a:rPr lang="en-US" i="1" dirty="0"/>
              <a:t>. Yale J Biol Med</a:t>
            </a:r>
            <a:r>
              <a:rPr lang="en-US" dirty="0"/>
              <a:t>. 1979 Sep-Oct;52(5):487–8. PMCID: PMC2595775.</a:t>
            </a:r>
          </a:p>
        </p:txBody>
      </p:sp>
    </p:spTree>
    <p:extLst>
      <p:ext uri="{BB962C8B-B14F-4D97-AF65-F5344CB8AC3E}">
        <p14:creationId xmlns:p14="http://schemas.microsoft.com/office/powerpoint/2010/main" val="1679798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599DA-26BE-309C-9AA0-B8449360DD89}"/>
              </a:ext>
            </a:extLst>
          </p:cNvPr>
          <p:cNvSpPr>
            <a:spLocks noGrp="1"/>
          </p:cNvSpPr>
          <p:nvPr>
            <p:ph type="title"/>
          </p:nvPr>
        </p:nvSpPr>
        <p:spPr/>
        <p:txBody>
          <a:bodyPr>
            <a:normAutofit/>
          </a:bodyPr>
          <a:lstStyle/>
          <a:p>
            <a:r>
              <a:rPr lang="en-US" dirty="0"/>
              <a:t>Non-HE Related Cognitive Decline</a:t>
            </a:r>
          </a:p>
        </p:txBody>
      </p:sp>
      <p:sp>
        <p:nvSpPr>
          <p:cNvPr id="3" name="Content Placeholder 2">
            <a:extLst>
              <a:ext uri="{FF2B5EF4-FFF2-40B4-BE49-F238E27FC236}">
                <a16:creationId xmlns:a16="http://schemas.microsoft.com/office/drawing/2014/main" id="{6BD7C946-F765-B37D-AB1B-A7E1B67D9B0D}"/>
              </a:ext>
            </a:extLst>
          </p:cNvPr>
          <p:cNvSpPr>
            <a:spLocks noGrp="1"/>
          </p:cNvSpPr>
          <p:nvPr>
            <p:ph idx="1"/>
          </p:nvPr>
        </p:nvSpPr>
        <p:spPr/>
        <p:txBody>
          <a:bodyPr>
            <a:normAutofit/>
          </a:bodyPr>
          <a:lstStyle/>
          <a:p>
            <a:r>
              <a:rPr lang="en-US" dirty="0"/>
              <a:t>Parkinson’s disease</a:t>
            </a:r>
          </a:p>
          <a:p>
            <a:r>
              <a:rPr lang="en-US" dirty="0"/>
              <a:t>Alcohol-related cognitive impairment</a:t>
            </a:r>
          </a:p>
          <a:p>
            <a:pPr lvl="1"/>
            <a:r>
              <a:rPr lang="en-US" dirty="0"/>
              <a:t>Wernicke encephalopathy</a:t>
            </a:r>
          </a:p>
          <a:p>
            <a:r>
              <a:rPr lang="en-US" dirty="0"/>
              <a:t>Mild cognitive impairment</a:t>
            </a:r>
          </a:p>
          <a:p>
            <a:pPr lvl="1"/>
            <a:r>
              <a:rPr lang="en-US" dirty="0"/>
              <a:t>Cognitive decline unrelated to acute medical/neurological condition</a:t>
            </a:r>
          </a:p>
          <a:p>
            <a:pPr lvl="1"/>
            <a:r>
              <a:rPr lang="en-US" dirty="0"/>
              <a:t>Greater than expected for normal aging</a:t>
            </a:r>
          </a:p>
          <a:p>
            <a:pPr lvl="1"/>
            <a:r>
              <a:rPr lang="en-US" dirty="0"/>
              <a:t>Does not affect daily function</a:t>
            </a:r>
          </a:p>
          <a:p>
            <a:r>
              <a:rPr lang="en-US" dirty="0"/>
              <a:t>Dementia</a:t>
            </a:r>
          </a:p>
          <a:p>
            <a:pPr lvl="1"/>
            <a:r>
              <a:rPr lang="en-US" dirty="0"/>
              <a:t>Alzheimer’s disease</a:t>
            </a:r>
          </a:p>
          <a:p>
            <a:pPr lvl="1"/>
            <a:r>
              <a:rPr lang="en-US" dirty="0"/>
              <a:t>Vascular</a:t>
            </a:r>
          </a:p>
          <a:p>
            <a:pPr lvl="1"/>
            <a:r>
              <a:rPr lang="en-US" dirty="0"/>
              <a:t>Parkinson’s dementia and dementia with Lewy bodies</a:t>
            </a:r>
          </a:p>
        </p:txBody>
      </p:sp>
      <p:sp>
        <p:nvSpPr>
          <p:cNvPr id="5" name="Footer Placeholder 4">
            <a:extLst>
              <a:ext uri="{FF2B5EF4-FFF2-40B4-BE49-F238E27FC236}">
                <a16:creationId xmlns:a16="http://schemas.microsoft.com/office/drawing/2014/main" id="{B9FC126C-2E69-DDA7-2EC6-686702975344}"/>
              </a:ext>
            </a:extLst>
          </p:cNvPr>
          <p:cNvSpPr>
            <a:spLocks noGrp="1"/>
          </p:cNvSpPr>
          <p:nvPr>
            <p:ph type="ftr" sz="quarter" idx="3"/>
          </p:nvPr>
        </p:nvSpPr>
        <p:spPr/>
        <p:txBody>
          <a:bodyPr/>
          <a:lstStyle/>
          <a:p>
            <a:r>
              <a:rPr lang="en-US" dirty="0"/>
              <a:t>Bajaj JS, et al. </a:t>
            </a:r>
            <a:r>
              <a:rPr lang="en-US" i="1" dirty="0"/>
              <a:t>Clin Gastroenterol Hepatol</a:t>
            </a:r>
            <a:r>
              <a:rPr lang="en-US" dirty="0"/>
              <a:t>. 2022;20(8):S20-S29.</a:t>
            </a:r>
          </a:p>
        </p:txBody>
      </p:sp>
    </p:spTree>
    <p:extLst>
      <p:ext uri="{BB962C8B-B14F-4D97-AF65-F5344CB8AC3E}">
        <p14:creationId xmlns:p14="http://schemas.microsoft.com/office/powerpoint/2010/main" val="54842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E1276-58F7-4B88-314A-28339A09C355}"/>
              </a:ext>
            </a:extLst>
          </p:cNvPr>
          <p:cNvSpPr>
            <a:spLocks noGrp="1"/>
          </p:cNvSpPr>
          <p:nvPr>
            <p:ph type="title"/>
          </p:nvPr>
        </p:nvSpPr>
        <p:spPr>
          <a:xfrm>
            <a:off x="609600" y="199505"/>
            <a:ext cx="10744200" cy="1185577"/>
          </a:xfrm>
        </p:spPr>
        <p:txBody>
          <a:bodyPr/>
          <a:lstStyle/>
          <a:p>
            <a:r>
              <a:rPr lang="en-US" dirty="0"/>
              <a:t>Distinguishing HE from Dementia</a:t>
            </a:r>
          </a:p>
        </p:txBody>
      </p:sp>
      <p:sp>
        <p:nvSpPr>
          <p:cNvPr id="3" name="Content Placeholder 2">
            <a:extLst>
              <a:ext uri="{FF2B5EF4-FFF2-40B4-BE49-F238E27FC236}">
                <a16:creationId xmlns:a16="http://schemas.microsoft.com/office/drawing/2014/main" id="{2BE59A27-39F8-D0C3-2D61-F07C475402A4}"/>
              </a:ext>
            </a:extLst>
          </p:cNvPr>
          <p:cNvSpPr>
            <a:spLocks noGrp="1"/>
          </p:cNvSpPr>
          <p:nvPr>
            <p:ph idx="1"/>
          </p:nvPr>
        </p:nvSpPr>
        <p:spPr>
          <a:xfrm>
            <a:off x="609600" y="1477906"/>
            <a:ext cx="10744200" cy="4722477"/>
          </a:xfrm>
        </p:spPr>
        <p:txBody>
          <a:bodyPr>
            <a:normAutofit/>
          </a:bodyPr>
          <a:lstStyle/>
          <a:p>
            <a:r>
              <a:rPr lang="en-US" dirty="0"/>
              <a:t>Fluctuating versus progressive course</a:t>
            </a:r>
          </a:p>
          <a:p>
            <a:r>
              <a:rPr lang="en-US" dirty="0"/>
              <a:t>Reversible versus generally irreversible cognitive impairment</a:t>
            </a:r>
          </a:p>
          <a:p>
            <a:r>
              <a:rPr lang="en-US" dirty="0"/>
              <a:t>Asterixis </a:t>
            </a:r>
          </a:p>
          <a:p>
            <a:r>
              <a:rPr lang="en-US" dirty="0"/>
              <a:t>Elevated serum ammonia (generally not advised to send)</a:t>
            </a:r>
          </a:p>
          <a:p>
            <a:r>
              <a:rPr lang="en-US" dirty="0"/>
              <a:t>Evidence of underlying cirrhosis</a:t>
            </a:r>
          </a:p>
          <a:p>
            <a:pPr lvl="1"/>
            <a:r>
              <a:rPr lang="en-US" dirty="0"/>
              <a:t>i.e., platelets less than 150k, risk factors (alcohol use disorder, metabolic syndrome)</a:t>
            </a:r>
          </a:p>
          <a:p>
            <a:r>
              <a:rPr lang="en-US" dirty="0"/>
              <a:t>Cognitive testing</a:t>
            </a:r>
          </a:p>
          <a:p>
            <a:pPr lvl="1"/>
            <a:r>
              <a:rPr lang="en-US" dirty="0" err="1"/>
              <a:t>EncephalApp</a:t>
            </a:r>
            <a:r>
              <a:rPr lang="en-US" dirty="0"/>
              <a:t> Stroop test (</a:t>
            </a:r>
            <a:r>
              <a:rPr lang="en-US" dirty="0">
                <a:hlinkClick r:id="rId2"/>
              </a:rPr>
              <a:t>www.encephalapp.com</a:t>
            </a:r>
            <a:r>
              <a:rPr lang="en-US" dirty="0"/>
              <a:t>)</a:t>
            </a:r>
          </a:p>
          <a:p>
            <a:pPr lvl="1"/>
            <a:r>
              <a:rPr lang="en-US" dirty="0"/>
              <a:t>1-minute animal naming test (ANT)</a:t>
            </a:r>
          </a:p>
        </p:txBody>
      </p:sp>
      <p:sp>
        <p:nvSpPr>
          <p:cNvPr id="7" name="Footer Placeholder 6">
            <a:extLst>
              <a:ext uri="{FF2B5EF4-FFF2-40B4-BE49-F238E27FC236}">
                <a16:creationId xmlns:a16="http://schemas.microsoft.com/office/drawing/2014/main" id="{99F3CCCF-7CCE-EEDE-B889-47AC5921FFF6}"/>
              </a:ext>
            </a:extLst>
          </p:cNvPr>
          <p:cNvSpPr>
            <a:spLocks noGrp="1"/>
          </p:cNvSpPr>
          <p:nvPr>
            <p:ph type="ftr" sz="quarter" idx="3"/>
          </p:nvPr>
        </p:nvSpPr>
        <p:spPr/>
        <p:txBody>
          <a:bodyPr/>
          <a:lstStyle/>
          <a:p>
            <a:r>
              <a:rPr lang="en-US" dirty="0"/>
              <a:t>Bajaj JS, et al. </a:t>
            </a:r>
            <a:r>
              <a:rPr lang="en-US" i="1" dirty="0"/>
              <a:t>Clin Gastroenterol Hepatol</a:t>
            </a:r>
            <a:r>
              <a:rPr lang="en-US" dirty="0"/>
              <a:t>. 2022;20(8):S20-S29.</a:t>
            </a:r>
          </a:p>
        </p:txBody>
      </p:sp>
    </p:spTree>
    <p:extLst>
      <p:ext uri="{BB962C8B-B14F-4D97-AF65-F5344CB8AC3E}">
        <p14:creationId xmlns:p14="http://schemas.microsoft.com/office/powerpoint/2010/main" val="2150296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C52CB23-A893-F3BC-7EE2-D977C82AA838}"/>
              </a:ext>
            </a:extLst>
          </p:cNvPr>
          <p:cNvSpPr/>
          <p:nvPr/>
        </p:nvSpPr>
        <p:spPr>
          <a:xfrm>
            <a:off x="-1" y="0"/>
            <a:ext cx="12192000" cy="6858000"/>
          </a:xfrm>
          <a:prstGeom prst="rect">
            <a:avLst/>
          </a:prstGeom>
          <a:solidFill>
            <a:srgbClr val="009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Graphic 16" descr="User with solid fill">
            <a:extLst>
              <a:ext uri="{FF2B5EF4-FFF2-40B4-BE49-F238E27FC236}">
                <a16:creationId xmlns:a16="http://schemas.microsoft.com/office/drawing/2014/main" id="{74847793-B893-A93A-FFCC-6C95F2C9FE2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8418" t="35016" r="44861" b="50079"/>
          <a:stretch/>
        </p:blipFill>
        <p:spPr>
          <a:xfrm>
            <a:off x="6250613" y="0"/>
            <a:ext cx="5941387" cy="3314044"/>
          </a:xfrm>
          <a:prstGeom prst="rect">
            <a:avLst/>
          </a:prstGeom>
        </p:spPr>
      </p:pic>
      <p:sp>
        <p:nvSpPr>
          <p:cNvPr id="7" name="TextBox 6">
            <a:extLst>
              <a:ext uri="{FF2B5EF4-FFF2-40B4-BE49-F238E27FC236}">
                <a16:creationId xmlns:a16="http://schemas.microsoft.com/office/drawing/2014/main" id="{FD65D34E-012D-57F2-01D9-E33429ED2AC6}"/>
              </a:ext>
            </a:extLst>
          </p:cNvPr>
          <p:cNvSpPr txBox="1"/>
          <p:nvPr/>
        </p:nvSpPr>
        <p:spPr>
          <a:xfrm>
            <a:off x="870978" y="550718"/>
            <a:ext cx="779352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Looking for more resources </a:t>
            </a:r>
            <a:b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b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on this topic?</a:t>
            </a:r>
          </a:p>
        </p:txBody>
      </p:sp>
      <p:pic>
        <p:nvPicPr>
          <p:cNvPr id="18" name="Graphic 17" descr="User with solid fill">
            <a:extLst>
              <a:ext uri="{FF2B5EF4-FFF2-40B4-BE49-F238E27FC236}">
                <a16:creationId xmlns:a16="http://schemas.microsoft.com/office/drawing/2014/main" id="{5C24E54E-14AB-F843-0853-616E04BAE910}"/>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8418" t="41261" r="53427" b="50079"/>
          <a:stretch/>
        </p:blipFill>
        <p:spPr>
          <a:xfrm flipH="1" flipV="1">
            <a:off x="-1" y="3543956"/>
            <a:ext cx="6948177" cy="3314044"/>
          </a:xfrm>
          <a:prstGeom prst="rect">
            <a:avLst/>
          </a:prstGeom>
        </p:spPr>
      </p:pic>
      <p:sp>
        <p:nvSpPr>
          <p:cNvPr id="2" name="TextBox 1">
            <a:hlinkClick r:id="rId7" tooltip="MedEd On The Go"/>
            <a:extLst>
              <a:ext uri="{FF2B5EF4-FFF2-40B4-BE49-F238E27FC236}">
                <a16:creationId xmlns:a16="http://schemas.microsoft.com/office/drawing/2014/main" id="{624C7CEC-6FAA-E8C2-47BA-84734D0A035F}"/>
              </a:ext>
            </a:extLst>
          </p:cNvPr>
          <p:cNvSpPr txBox="1"/>
          <p:nvPr/>
        </p:nvSpPr>
        <p:spPr>
          <a:xfrm>
            <a:off x="870978" y="5018509"/>
            <a:ext cx="6077198" cy="1152465"/>
          </a:xfrm>
          <a:prstGeom prst="roundRect">
            <a:avLst>
              <a:gd name="adj" fmla="val 48137"/>
            </a:avLst>
          </a:prstGeom>
          <a:solidFill>
            <a:schemeClr val="bg1"/>
          </a:solidFill>
          <a:ln>
            <a:noFill/>
          </a:ln>
          <a:effectLst/>
        </p:spPr>
        <p:txBody>
          <a:bodyPr wrap="square" tIns="182880" bIns="9144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98EA"/>
                </a:solidFill>
                <a:effectLst/>
                <a:uLnTx/>
                <a:uFillTx/>
                <a:latin typeface="Century Gothic" panose="020B0502020202020204" pitchFamily="34" charset="0"/>
                <a:ea typeface="+mn-ea"/>
                <a:cs typeface="Calibri" panose="020F0502020204030204" pitchFamily="34" charset="0"/>
                <a:hlinkClick r:id="rId8" tooltip="Visit us now!"/>
              </a:rPr>
              <a:t>www.MedEdOTG.com</a:t>
            </a:r>
            <a:endParaRPr kumimoji="0" lang="en-US" sz="3600" b="0" i="0" u="none" strike="noStrike" kern="1200" cap="none" spc="0" normalizeH="0" baseline="0" noProof="0" dirty="0">
              <a:ln>
                <a:noFill/>
              </a:ln>
              <a:solidFill>
                <a:srgbClr val="0098EA"/>
              </a:solidFill>
              <a:effectLst/>
              <a:uLnTx/>
              <a:uFillTx/>
              <a:latin typeface="Century Gothic" panose="020B050202020202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C54A7D02-C060-E473-59D6-ABDD4DCC19A6}"/>
              </a:ext>
            </a:extLst>
          </p:cNvPr>
          <p:cNvSpPr txBox="1"/>
          <p:nvPr/>
        </p:nvSpPr>
        <p:spPr>
          <a:xfrm>
            <a:off x="870979" y="2424875"/>
            <a:ext cx="4310622" cy="203132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CME/CE in minutes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Congress highlights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Late-breaking data</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Quizzes</a:t>
            </a:r>
          </a:p>
        </p:txBody>
      </p:sp>
      <p:sp>
        <p:nvSpPr>
          <p:cNvPr id="8" name="TextBox 7">
            <a:extLst>
              <a:ext uri="{FF2B5EF4-FFF2-40B4-BE49-F238E27FC236}">
                <a16:creationId xmlns:a16="http://schemas.microsoft.com/office/drawing/2014/main" id="{531AC232-9957-4A51-B937-C4AB6A46FA92}"/>
              </a:ext>
            </a:extLst>
          </p:cNvPr>
          <p:cNvSpPr txBox="1"/>
          <p:nvPr/>
        </p:nvSpPr>
        <p:spPr>
          <a:xfrm>
            <a:off x="5058796" y="2424875"/>
            <a:ext cx="5225023" cy="1508105"/>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Webinars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In-person events</a:t>
            </a:r>
          </a:p>
          <a:p>
            <a:pPr marL="457200" marR="0" lvl="0" indent="-4572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Slides &amp; resources</a:t>
            </a:r>
          </a:p>
        </p:txBody>
      </p:sp>
      <p:pic>
        <p:nvPicPr>
          <p:cNvPr id="10" name="Graphic 9">
            <a:extLst>
              <a:ext uri="{FF2B5EF4-FFF2-40B4-BE49-F238E27FC236}">
                <a16:creationId xmlns:a16="http://schemas.microsoft.com/office/drawing/2014/main" id="{93E4D248-876E-0145-581A-20C841F43D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36699" y="446062"/>
            <a:ext cx="2494241" cy="1255751"/>
          </a:xfrm>
          <a:prstGeom prst="rect">
            <a:avLst/>
          </a:prstGeom>
        </p:spPr>
      </p:pic>
    </p:spTree>
    <p:extLst>
      <p:ext uri="{BB962C8B-B14F-4D97-AF65-F5344CB8AC3E}">
        <p14:creationId xmlns:p14="http://schemas.microsoft.com/office/powerpoint/2010/main" val="2405816164"/>
      </p:ext>
    </p:extLst>
  </p:cSld>
  <p:clrMapOvr>
    <a:masterClrMapping/>
  </p:clrMapOvr>
</p:sld>
</file>

<file path=ppt/theme/theme1.xml><?xml version="1.0" encoding="utf-8"?>
<a:theme xmlns:a="http://schemas.openxmlformats.org/drawingml/2006/main" name="MedEd Gastro_Theme">
  <a:themeElements>
    <a:clrScheme name="MedEd_Gastro24">
      <a:dk1>
        <a:srgbClr val="3F3F3F"/>
      </a:dk1>
      <a:lt1>
        <a:srgbClr val="FFFFFF"/>
      </a:lt1>
      <a:dk2>
        <a:srgbClr val="5E5E5E"/>
      </a:dk2>
      <a:lt2>
        <a:srgbClr val="FFFFFF"/>
      </a:lt2>
      <a:accent1>
        <a:srgbClr val="4886D9"/>
      </a:accent1>
      <a:accent2>
        <a:srgbClr val="A3CA69"/>
      </a:accent2>
      <a:accent3>
        <a:srgbClr val="7E7CFF"/>
      </a:accent3>
      <a:accent4>
        <a:srgbClr val="FF7680"/>
      </a:accent4>
      <a:accent5>
        <a:srgbClr val="FAE58E"/>
      </a:accent5>
      <a:accent6>
        <a:srgbClr val="D9B082"/>
      </a:accent6>
      <a:hlink>
        <a:srgbClr val="4A86D9"/>
      </a:hlink>
      <a:folHlink>
        <a:srgbClr val="7E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dEd Gastro_Theme" id="{EB72BBCC-854D-7044-BA96-9DCB6091A310}" vid="{59E8AE92-15DF-7D47-871F-8F67B560FC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55e9ad1-4522-4e5b-8d2e-6f450f6d945f" xsi:nil="true"/>
    <lcf76f155ced4ddcb4097134ff3c332f xmlns="a9d8bbac-cce3-475c-b9fe-65ecbcec7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CC680350CE9C149837DD9E5879C280B" ma:contentTypeVersion="16" ma:contentTypeDescription="Create a new document." ma:contentTypeScope="" ma:versionID="2f7f56acf659d5204f1690785e10765c">
  <xsd:schema xmlns:xsd="http://www.w3.org/2001/XMLSchema" xmlns:xs="http://www.w3.org/2001/XMLSchema" xmlns:p="http://schemas.microsoft.com/office/2006/metadata/properties" xmlns:ns2="a9d8bbac-cce3-475c-b9fe-65ecbcec7edd" xmlns:ns3="f55e9ad1-4522-4e5b-8d2e-6f450f6d945f" targetNamespace="http://schemas.microsoft.com/office/2006/metadata/properties" ma:root="true" ma:fieldsID="70dd0311e77527e67f53108eaeeced06" ns2:_="" ns3:_="">
    <xsd:import namespace="a9d8bbac-cce3-475c-b9fe-65ecbcec7edd"/>
    <xsd:import namespace="f55e9ad1-4522-4e5b-8d2e-6f450f6d94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d8bbac-cce3-475c-b9fe-65ecbcec7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8c65fd77-5e27-4e0a-8152-efffb341791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5e9ad1-4522-4e5b-8d2e-6f450f6d945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8eb5337-1fcb-4779-9b12-3ebf5b838b56}" ma:internalName="TaxCatchAll" ma:showField="CatchAllData" ma:web="f55e9ad1-4522-4e5b-8d2e-6f450f6d94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BD636D-3BDC-420B-B45B-CEF3AEDFE6A2}">
  <ds:schemaRefs>
    <ds:schemaRef ds:uri="http://purl.org/dc/dcmitype/"/>
    <ds:schemaRef ds:uri="f55e9ad1-4522-4e5b-8d2e-6f450f6d945f"/>
    <ds:schemaRef ds:uri="http://schemas.microsoft.com/office/2006/documentManagement/types"/>
    <ds:schemaRef ds:uri="http://purl.org/dc/elements/1.1/"/>
    <ds:schemaRef ds:uri="http://purl.org/dc/terms/"/>
    <ds:schemaRef ds:uri="a9d8bbac-cce3-475c-b9fe-65ecbcec7edd"/>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5C583381-747D-4738-8629-D1DA64F39D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d8bbac-cce3-475c-b9fe-65ecbcec7edd"/>
    <ds:schemaRef ds:uri="f55e9ad1-4522-4e5b-8d2e-6f450f6d94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27F3001-F46A-4A0B-A6AC-4A23CE7864E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MedEd Gastro_Theme</Template>
  <TotalTime>258</TotalTime>
  <Words>584</Words>
  <Application>Microsoft Macintosh PowerPoint</Application>
  <PresentationFormat>Widescreen</PresentationFormat>
  <Paragraphs>65</Paragraphs>
  <Slides>9</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Arial</vt:lpstr>
      <vt:lpstr>Calibri</vt:lpstr>
      <vt:lpstr>Calibri Light</vt:lpstr>
      <vt:lpstr>Century Gothic</vt:lpstr>
      <vt:lpstr>Trebuchet MS</vt:lpstr>
      <vt:lpstr>MedEd Gastro_Theme</vt:lpstr>
      <vt:lpstr>Office Theme</vt:lpstr>
      <vt:lpstr>Tackling the Unmet Need HEad On—What Does HE Look Like? </vt:lpstr>
      <vt:lpstr>PowerPoint Presentation</vt:lpstr>
      <vt:lpstr>Disclaimer</vt:lpstr>
      <vt:lpstr>PowerPoint Presentation</vt:lpstr>
      <vt:lpstr>Clinical Manifestations of HE</vt:lpstr>
      <vt:lpstr>PowerPoint Presentation</vt:lpstr>
      <vt:lpstr>Non-HE Related Cognitive Decline</vt:lpstr>
      <vt:lpstr>Distinguishing HE from Dementia</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Tackling the Unmet Need HEad On—What Does HE Look Like? </dc:title>
  <dc:subject/>
  <dc:creator>MedEd On The Go</dc:creator>
  <cp:keywords/>
  <dc:description/>
  <cp:lastModifiedBy>Harley Kidner</cp:lastModifiedBy>
  <cp:revision>40</cp:revision>
  <dcterms:created xsi:type="dcterms:W3CDTF">2024-01-20T15:23:19Z</dcterms:created>
  <dcterms:modified xsi:type="dcterms:W3CDTF">2024-03-19T18:39:28Z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0x0101007CC680350CE9C149837DD9E5879C280B</vt:lpwstr>
  </property>
  <property fmtid="{D5CDD505-2E9C-101B-9397-08002B2CF9AE}" pid="3" name="MediaServiceImageTags">
    <vt:lpwstr/>
  </property>
</Properties>
</file>