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 id="2147483672" r:id="rId5"/>
  </p:sldMasterIdLst>
  <p:notesMasterIdLst>
    <p:notesMasterId r:id="rId14"/>
  </p:notesMasterIdLst>
  <p:sldIdLst>
    <p:sldId id="256" r:id="rId6"/>
    <p:sldId id="265" r:id="rId7"/>
    <p:sldId id="372" r:id="rId8"/>
    <p:sldId id="371" r:id="rId9"/>
    <p:sldId id="264" r:id="rId10"/>
    <p:sldId id="346" r:id="rId11"/>
    <p:sldId id="344" r:id="rId12"/>
    <p:sldId id="3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9E6F2A-39BB-C595-2B1B-E0E41582E05F}" name="Robert Knight" initials="RK" userId="6061f2fc072689fa" providerId="Windows Live"/>
  <p188:author id="{B2634391-5F65-7D45-FB3F-D1EF4E8F513D}" name="Caitlin Roat" initials="CR" userId="0dad00d9dd685b97" providerId="Windows Live"/>
  <p188:author id="{05341193-EDEB-15BA-A04D-1C19DAE92384}" name="William Uptegraph" initials="WU" userId="S::wuptegraph@ushealthconnect.com::b7ecc398-b3fc-407a-aa03-a771d983fb2c" providerId="AD"/>
  <p188:author id="{D47A32F2-A097-A01D-F7FF-2E045A3A27AA}" name="Olivia Marshall" initials="OM" userId="S::omarshall@ushealthconnect.com::ff4eb11f-1293-460e-bc55-670f617c422b" providerId="AD"/>
  <p188:author id="{587B9DF8-07B2-1036-2560-F7CDD8CC9D9E}" name="Prerna Poojary" initials="PP" userId="S::ppoojary@ushealthconnect.com::784d81cb-4d8e-4a43-8c2e-8d8d9a5cf0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09CEEC-FA49-7340-97C6-42618A18EF65}" v="4" dt="2024-03-19T18:41:20.6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94694"/>
  </p:normalViewPr>
  <p:slideViewPr>
    <p:cSldViewPr snapToGrid="0">
      <p:cViewPr varScale="1">
        <p:scale>
          <a:sx n="117" d="100"/>
          <a:sy n="117" d="100"/>
        </p:scale>
        <p:origin x="72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AB8751-DC4B-489B-977B-A30853765F6B}" type="datetimeFigureOut">
              <a:rPr lang="en-US" smtClean="0"/>
              <a:t>3/19/24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EACAE9-F73F-4EE2-A14B-F9D57512CACA}" type="slidenum">
              <a:rPr lang="en-US" smtClean="0"/>
              <a:t>‹#›</a:t>
            </a:fld>
            <a:endParaRPr lang="en-US"/>
          </a:p>
        </p:txBody>
      </p:sp>
    </p:spTree>
    <p:extLst>
      <p:ext uri="{BB962C8B-B14F-4D97-AF65-F5344CB8AC3E}">
        <p14:creationId xmlns:p14="http://schemas.microsoft.com/office/powerpoint/2010/main" val="4260378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154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a:p>
        </p:txBody>
      </p:sp>
      <p:sp>
        <p:nvSpPr>
          <p:cNvPr id="4" name="Slide Number Placeholder 3"/>
          <p:cNvSpPr>
            <a:spLocks noGrp="1"/>
          </p:cNvSpPr>
          <p:nvPr>
            <p:ph type="sldNum" sz="quarter" idx="10"/>
          </p:nvPr>
        </p:nvSpPr>
        <p:spPr/>
        <p:txBody>
          <a:bodyPr/>
          <a:lstStyle/>
          <a:p>
            <a:fld id="{6F066883-58C6-4E96-AD02-C1592D55E102}" type="slidenum">
              <a:rPr lang="en-US" smtClean="0"/>
              <a:pPr/>
              <a:t>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900" dirty="0"/>
          </a:p>
        </p:txBody>
      </p:sp>
      <p:sp>
        <p:nvSpPr>
          <p:cNvPr id="4" name="Slide Number Placeholder 3"/>
          <p:cNvSpPr>
            <a:spLocks noGrp="1"/>
          </p:cNvSpPr>
          <p:nvPr>
            <p:ph type="sldNum" sz="quarter" idx="10"/>
          </p:nvPr>
        </p:nvSpPr>
        <p:spPr/>
        <p:txBody>
          <a:bodyPr/>
          <a:lstStyle/>
          <a:p>
            <a:fld id="{6F066883-58C6-4E96-AD02-C1592D55E102}" type="slidenum">
              <a:rPr lang="en-US" smtClean="0"/>
              <a:pPr/>
              <a:t>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4770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ctr">
            <a:normAutofit/>
          </a:bodyPr>
          <a:lstStyle>
            <a:lvl1pPr>
              <a:defRPr sz="48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10AE76F-C939-76EC-E7E6-FB9D1D806D4F}"/>
              </a:ext>
            </a:extLst>
          </p:cNvPr>
          <p:cNvPicPr>
            <a:picLocks noChangeAspect="1"/>
          </p:cNvPicPr>
          <p:nvPr/>
        </p:nvPicPr>
        <p:blipFill>
          <a:blip r:embed="rId2"/>
          <a:stretch>
            <a:fillRect/>
          </a:stretch>
        </p:blipFill>
        <p:spPr>
          <a:xfrm>
            <a:off x="0" y="-2933"/>
            <a:ext cx="12192000" cy="975360"/>
          </a:xfrm>
          <a:prstGeom prst="rect">
            <a:avLst/>
          </a:prstGeom>
        </p:spPr>
      </p:pic>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4" name="Picture 3">
            <a:extLst>
              <a:ext uri="{FF2B5EF4-FFF2-40B4-BE49-F238E27FC236}">
                <a16:creationId xmlns:a16="http://schemas.microsoft.com/office/drawing/2014/main" id="{7F769840-AFB3-41D5-B8CE-7626D91553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2827408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8" name="Title 1"/>
          <p:cNvSpPr>
            <a:spLocks noGrp="1"/>
          </p:cNvSpPr>
          <p:nvPr>
            <p:ph type="title"/>
          </p:nvPr>
        </p:nvSpPr>
        <p:spPr>
          <a:xfrm>
            <a:off x="609646" y="122888"/>
            <a:ext cx="9218932" cy="1020112"/>
          </a:xfrm>
          <a:prstGeom prst="rect">
            <a:avLst/>
          </a:prstGeom>
        </p:spPr>
        <p:txBody>
          <a:bodyPr lIns="74409" tIns="37201" rIns="74409" bIns="37201" anchor="b">
            <a:normAutofit/>
          </a:bodyPr>
          <a:lstStyle>
            <a:lvl1pPr algn="l">
              <a:defRPr sz="2600" b="1">
                <a:solidFill>
                  <a:srgbClr val="00B0F0"/>
                </a:solidFill>
                <a:latin typeface="Calibri" pitchFamily="34" charset="0"/>
              </a:defRPr>
            </a:lvl1pPr>
          </a:lstStyle>
          <a:p>
            <a:r>
              <a:rPr lang="en-US" dirty="0"/>
              <a:t>Click to edit Master title style</a:t>
            </a:r>
          </a:p>
        </p:txBody>
      </p:sp>
      <p:sp>
        <p:nvSpPr>
          <p:cNvPr id="5" name="Text Placeholder 4"/>
          <p:cNvSpPr>
            <a:spLocks noGrp="1"/>
          </p:cNvSpPr>
          <p:nvPr>
            <p:ph type="body" idx="10"/>
          </p:nvPr>
        </p:nvSpPr>
        <p:spPr>
          <a:xfrm>
            <a:off x="590455" y="1590578"/>
            <a:ext cx="9975947" cy="4443704"/>
          </a:xfrm>
          <a:prstGeom prst="rect">
            <a:avLst/>
          </a:prstGeom>
        </p:spPr>
        <p:txBody>
          <a:bodyPr/>
          <a:lstStyle>
            <a:lvl1pPr>
              <a:buClr>
                <a:srgbClr val="ADC236"/>
              </a:buClr>
              <a:defRPr>
                <a:solidFill>
                  <a:schemeClr val="tx1">
                    <a:lumMod val="65000"/>
                    <a:lumOff val="35000"/>
                  </a:schemeClr>
                </a:solidFill>
              </a:defRPr>
            </a:lvl1pPr>
            <a:lvl2pPr>
              <a:buClr>
                <a:srgbClr val="ADC236"/>
              </a:buClr>
              <a:defRPr/>
            </a:lvl2pPr>
            <a:lvl3pPr>
              <a:buClr>
                <a:srgbClr val="ADC236"/>
              </a:buClr>
              <a:defRPr/>
            </a:lvl3pPr>
            <a:lvl4pPr>
              <a:buClr>
                <a:srgbClr val="ADC236"/>
              </a:buClr>
              <a:defRPr/>
            </a:lvl4pPr>
            <a:lvl5pPr>
              <a:buClr>
                <a:srgbClr val="ADC23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a:xfrm>
            <a:off x="213254" y="6235478"/>
            <a:ext cx="5164213" cy="482567"/>
          </a:xfrm>
          <a:prstGeom prst="rect">
            <a:avLst/>
          </a:prstGeom>
        </p:spPr>
        <p:txBody>
          <a:bodyPr/>
          <a:lstStyle>
            <a:lvl1pPr>
              <a:defRPr/>
            </a:lvl1pPr>
          </a:lstStyle>
          <a:p>
            <a:pPr>
              <a:defRPr/>
            </a:pPr>
            <a:endParaRPr dirty="0"/>
          </a:p>
        </p:txBody>
      </p:sp>
    </p:spTree>
    <p:extLst>
      <p:ext uri="{BB962C8B-B14F-4D97-AF65-F5344CB8AC3E}">
        <p14:creationId xmlns:p14="http://schemas.microsoft.com/office/powerpoint/2010/main" val="526391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D250C-6EEA-B1A1-B491-1042254842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BD3599-E485-39AC-03C7-74F93F01CE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F96DE3-09DA-C553-4E03-25C8490BF4CE}"/>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EFA9A60E-868C-52C6-C825-19BA338FF8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21579E-803B-BD28-2DBB-13250B0CA552}"/>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418749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4FC08-534A-8154-8815-A5BFFB686E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84B8B7-FC0D-4F40-EC2B-62E119F7C5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17CCE6-3E70-D9AF-F696-4DDE3281A5DF}"/>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3693B666-A55A-067A-E47A-F4A087A8B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8EFF9-3F62-FFA8-F4BC-890344B8B66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464428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25A2-2765-239F-A15A-3F2C72B2AC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EDEC4F-96BF-9190-2B7F-6CE6BF4214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1C397-E997-3E50-0FFF-FB8BD85539E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54973FE1-6DFF-CDB4-7A32-D3D242B7AD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263AC-E06E-CCF8-C678-2295416D6BF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696684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2703-6067-83C5-B7B3-BFB8744510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7963D-72B5-EAAA-B532-937561249D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478CC-A6AE-5BA5-0C93-2ABD2CB91B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BF93BF-43F9-E86C-2186-7EE4544814C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42E5678A-92ED-3CA8-25E7-1697F7B109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AA367E-BEF6-76B2-B494-82E3A4FFFA0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192000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067C-F02F-CA51-C76E-9AFAA77F46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7DFFB7-D356-0068-C081-0037355B3B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F46DE1-B636-ED1B-AB2F-C49A63505C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EE0272-F65F-ED84-720C-CA73A9D148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50EF4-AE51-FB58-8AAB-D7B6106A8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D4A651-BC82-2322-E0B4-F301EE08EC7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8" name="Footer Placeholder 7">
            <a:extLst>
              <a:ext uri="{FF2B5EF4-FFF2-40B4-BE49-F238E27FC236}">
                <a16:creationId xmlns:a16="http://schemas.microsoft.com/office/drawing/2014/main" id="{36DE80AA-357E-6C98-0356-40E44CEA86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AEBF76-C709-17B1-7646-653B310FA635}"/>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371261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9F76-DC18-5638-D2F2-A8C5E27ACA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92889F-0B2E-7251-3AFB-6AE4AC334F59}"/>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4" name="Footer Placeholder 3">
            <a:extLst>
              <a:ext uri="{FF2B5EF4-FFF2-40B4-BE49-F238E27FC236}">
                <a16:creationId xmlns:a16="http://schemas.microsoft.com/office/drawing/2014/main" id="{7303151B-2399-38C2-5A12-67FB2C4937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D54789-EB7D-63FF-798A-50C671590E5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60543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FAC998-1345-0A1E-D969-E2343D24E5B0}"/>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3" name="Footer Placeholder 2">
            <a:extLst>
              <a:ext uri="{FF2B5EF4-FFF2-40B4-BE49-F238E27FC236}">
                <a16:creationId xmlns:a16="http://schemas.microsoft.com/office/drawing/2014/main" id="{24CBE583-98EF-E399-09BA-BD0061BEF4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234487-D257-CCB4-7728-4674E825B93B}"/>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4524208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06936-E1B0-0DD5-1952-04504CECDC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ED911E-6386-4271-B6E9-40C5066E2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E8560E-7E00-2A07-7AE0-12A12B7093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0F7A04-C019-9FFD-A565-15FD384B2CBA}"/>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3C619466-C547-5950-58EE-EE1847F6B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BF1FB8-9D79-225C-2626-783076682BD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8330875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E1F79-9E23-3848-6F69-35488B4C97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EC5418-1A70-E059-01EC-1D7218641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A7CE12-2BFD-3001-A50F-144325830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FDA66-E22F-675F-FEB8-63150CF7F0F3}"/>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10C83DCB-B75E-E3B9-1D31-F97DD2D654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41B311-4B71-A04A-F24B-8930E95E38DC}"/>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349641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pisode Titl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b">
            <a:normAutofit/>
          </a:bodyPr>
          <a:lstStyle>
            <a:lvl1pPr algn="r">
              <a:defRPr sz="36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10904000-0A7A-2857-D9A1-D638CB970994}"/>
              </a:ext>
            </a:extLst>
          </p:cNvPr>
          <p:cNvPicPr>
            <a:picLocks noChangeAspect="1"/>
          </p:cNvPicPr>
          <p:nvPr/>
        </p:nvPicPr>
        <p:blipFill>
          <a:blip r:embed="rId2"/>
          <a:stretch>
            <a:fillRect/>
          </a:stretch>
        </p:blipFill>
        <p:spPr>
          <a:xfrm>
            <a:off x="0" y="-2933"/>
            <a:ext cx="12192000" cy="975360"/>
          </a:xfrm>
          <a:prstGeom prst="rect">
            <a:avLst/>
          </a:prstGeom>
        </p:spPr>
      </p:pic>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2" name="Picture 1">
            <a:extLst>
              <a:ext uri="{FF2B5EF4-FFF2-40B4-BE49-F238E27FC236}">
                <a16:creationId xmlns:a16="http://schemas.microsoft.com/office/drawing/2014/main" id="{B8243155-C1BE-4C8F-A1B8-E05BE1DC5B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25603455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74C5-0A9B-18F3-9CAF-A2B1A25B92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D017D1-B693-49B4-3D5E-A85798E937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AF5442-7CBE-77D1-A385-C7039465135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D87A6695-506E-F21D-883F-09C59CE1C5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E03CC-E804-AE4F-BC35-01C4F6A9E24A}"/>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868146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70CF5B-1288-5AE1-2A77-4AA7451944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6E1E66-A92E-A10E-28AA-282CAF2696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6E619-06E1-63C2-881D-5EC5E6E70BD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F76803AB-03EE-7B44-B956-081B88BE25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01B24F-3185-E413-DA86-85FF758C4669}"/>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971683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68C6A00-68E4-474E-9AA8-0891DD87D051}"/>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6" name="Title Placeholder 1">
            <a:extLst>
              <a:ext uri="{FF2B5EF4-FFF2-40B4-BE49-F238E27FC236}">
                <a16:creationId xmlns:a16="http://schemas.microsoft.com/office/drawing/2014/main" id="{C3A58A5E-CE8B-4381-B491-4E79B68F618B}"/>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B8793117-580E-4BE7-82EC-6BE8CEEDED56}"/>
              </a:ext>
            </a:extLst>
          </p:cNvPr>
          <p:cNvSpPr>
            <a:spLocks noGrp="1"/>
          </p:cNvSpPr>
          <p:nvPr>
            <p:ph idx="1"/>
          </p:nvPr>
        </p:nvSpPr>
        <p:spPr>
          <a:xfrm>
            <a:off x="609600" y="1477906"/>
            <a:ext cx="10744200" cy="4722477"/>
          </a:xfrm>
          <a:prstGeom prst="rect">
            <a:avLst/>
          </a:prstGeom>
        </p:spPr>
        <p:txBody>
          <a:bodyPr vert="horz" lIns="91440" tIns="45720" rIns="91440" bIns="45720" rtlCol="0">
            <a:normAutofit/>
          </a:bodyPr>
          <a:lstStyle>
            <a:lvl1pPr>
              <a:buClr>
                <a:schemeClr val="accent2"/>
              </a:buClr>
              <a:defRPr/>
            </a:lvl1pPr>
            <a:lvl3pPr>
              <a:buClr>
                <a:schemeClr val="accent3"/>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12764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544-5F66-42F5-A339-E46C7881EF7F}"/>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8E0E9-1525-4AB4-A8AF-8BF10D89D4E7}"/>
              </a:ext>
            </a:extLst>
          </p:cNvPr>
          <p:cNvSpPr>
            <a:spLocks noGrp="1"/>
          </p:cNvSpPr>
          <p:nvPr>
            <p:ph sz="half" idx="1"/>
          </p:nvPr>
        </p:nvSpPr>
        <p:spPr>
          <a:xfrm>
            <a:off x="609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FA8448F-6F16-4184-A898-7F06CF6766C6}"/>
              </a:ext>
            </a:extLst>
          </p:cNvPr>
          <p:cNvSpPr>
            <a:spLocks noGrp="1"/>
          </p:cNvSpPr>
          <p:nvPr>
            <p:ph sz="half" idx="2"/>
          </p:nvPr>
        </p:nvSpPr>
        <p:spPr>
          <a:xfrm>
            <a:off x="5943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DE44C219-F83B-4E76-BAE0-A183B894069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1034909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2D2BB-B893-45AC-B4B9-21CF5F89EABD}"/>
              </a:ext>
            </a:extLst>
          </p:cNvPr>
          <p:cNvSpPr>
            <a:spLocks noGrp="1"/>
          </p:cNvSpPr>
          <p:nvPr>
            <p:ph type="body" idx="1"/>
          </p:nvPr>
        </p:nvSpPr>
        <p:spPr>
          <a:xfrm>
            <a:off x="609601" y="1459896"/>
            <a:ext cx="5157787" cy="651538"/>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7EFEE-C04A-49BE-8AC8-1C93672FAC03}"/>
              </a:ext>
            </a:extLst>
          </p:cNvPr>
          <p:cNvSpPr>
            <a:spLocks noGrp="1"/>
          </p:cNvSpPr>
          <p:nvPr>
            <p:ph sz="half" idx="2"/>
          </p:nvPr>
        </p:nvSpPr>
        <p:spPr>
          <a:xfrm>
            <a:off x="609601" y="2111434"/>
            <a:ext cx="5157787" cy="3956856"/>
          </a:xfrm>
          <a:prstGeom prst="rect">
            <a:avLst/>
          </a:prstGeom>
        </p:spPr>
        <p:txBody>
          <a:bodyPr/>
          <a:lstStyle>
            <a:lvl1pPr marL="228600" indent="-228600">
              <a:buClr>
                <a:schemeClr val="accent2"/>
              </a:buClr>
              <a:buSzPct val="100000"/>
              <a:buFont typeface="Arial" panose="020B0604020202020204" pitchFamily="34" charset="0"/>
              <a:buChar char="•"/>
              <a:defRPr/>
            </a:lvl1pPr>
            <a:lvl2pPr marL="685800" indent="-228600">
              <a:buClr>
                <a:schemeClr val="accent2"/>
              </a:buClr>
              <a:buSzPct val="100000"/>
              <a:buFont typeface="Arial" panose="020B0604020202020204" pitchFamily="34" charset="0"/>
              <a:buChar char="•"/>
              <a:defRPr/>
            </a:lvl2pPr>
            <a:lvl3pPr marL="1143000" indent="-228600">
              <a:buClr>
                <a:schemeClr val="accent2"/>
              </a:buClr>
              <a:buSzPct val="100000"/>
              <a:buFont typeface="Arial" panose="020B0604020202020204" pitchFamily="34" charset="0"/>
              <a:buChar char="•"/>
              <a:defRPr/>
            </a:lvl3pPr>
            <a:lvl4pPr marL="1600200" indent="-228600">
              <a:buClr>
                <a:schemeClr val="accent2"/>
              </a:buClr>
              <a:buSzPct val="100000"/>
              <a:buFont typeface="Arial" panose="020B0604020202020204" pitchFamily="34" charset="0"/>
              <a:buChar char="•"/>
              <a:defRPr/>
            </a:lvl4pPr>
            <a:lvl5pPr marL="2057400" indent="-228600">
              <a:buClr>
                <a:schemeClr val="accent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3B977BB-61BD-47AD-991E-2E6E5CEC0643}"/>
              </a:ext>
            </a:extLst>
          </p:cNvPr>
          <p:cNvSpPr>
            <a:spLocks noGrp="1"/>
          </p:cNvSpPr>
          <p:nvPr>
            <p:ph type="body" sz="quarter" idx="3"/>
          </p:nvPr>
        </p:nvSpPr>
        <p:spPr>
          <a:xfrm>
            <a:off x="5942013" y="1459896"/>
            <a:ext cx="5183188" cy="651538"/>
          </a:xfrm>
          <a:prstGeom prst="rect">
            <a:avLst/>
          </a:prstGeo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B34560-D90F-4AA9-86F0-EA373D1678B8}"/>
              </a:ext>
            </a:extLst>
          </p:cNvPr>
          <p:cNvSpPr>
            <a:spLocks noGrp="1"/>
          </p:cNvSpPr>
          <p:nvPr>
            <p:ph sz="quarter" idx="4"/>
          </p:nvPr>
        </p:nvSpPr>
        <p:spPr>
          <a:xfrm>
            <a:off x="5942013" y="2111434"/>
            <a:ext cx="5183188" cy="3956856"/>
          </a:xfrm>
          <a:prstGeom prst="rect">
            <a:avLst/>
          </a:prstGeom>
        </p:spPr>
        <p:txBody>
          <a:bodyPr/>
          <a:lstStyle>
            <a:lvl1pPr marL="228600" indent="-228600">
              <a:buClr>
                <a:schemeClr val="accent3"/>
              </a:buClr>
              <a:buFont typeface="Arial" panose="020B0604020202020204" pitchFamily="34" charset="0"/>
              <a:buChar char="•"/>
              <a:defRPr/>
            </a:lvl1pPr>
            <a:lvl2pPr marL="685800" indent="-22860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1994057A-1166-4C4D-AF69-0BF68EE85991}"/>
              </a:ext>
            </a:extLst>
          </p:cNvPr>
          <p:cNvSpPr>
            <a:spLocks noGrp="1"/>
          </p:cNvSpPr>
          <p:nvPr>
            <p:ph type="ftr" sz="quarter" idx="12"/>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10" name="Title 1">
            <a:extLst>
              <a:ext uri="{FF2B5EF4-FFF2-40B4-BE49-F238E27FC236}">
                <a16:creationId xmlns:a16="http://schemas.microsoft.com/office/drawing/2014/main" id="{DAD82D1D-D8EA-40A0-9D3E-9683300C0F61}"/>
              </a:ext>
            </a:extLst>
          </p:cNvPr>
          <p:cNvSpPr>
            <a:spLocks noGrp="1"/>
          </p:cNvSpPr>
          <p:nvPr>
            <p:ph type="title"/>
          </p:nvPr>
        </p:nvSpPr>
        <p:spPr>
          <a:xfrm>
            <a:off x="609600" y="199505"/>
            <a:ext cx="10744200" cy="1185577"/>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193201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062-0692-44AF-80AA-510E920DCD1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42D517FC-F71A-47DC-8036-78E7C8941DC5}"/>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4038284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B2F6B2D7-D2F9-4F1B-8FB7-00DCD968C2C6}"/>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1821865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26E8-50A6-47D6-B45F-134145E07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C1316-9B30-4E35-91A7-4F8799CAE8F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594DE-1DED-4824-B3AF-6D8B99419F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67258FC2-34FC-49D0-A161-40DD5BA51713}"/>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1501538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E26C3D8-9015-40F4-B59B-697F1260941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0" y="6356350"/>
            <a:ext cx="10745787"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623315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E5A1C-F765-4923-B698-01CBA0052385}"/>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E3F89C-32B6-4955-824F-31AA77424000}"/>
              </a:ext>
            </a:extLst>
          </p:cNvPr>
          <p:cNvSpPr>
            <a:spLocks noGrp="1"/>
          </p:cNvSpPr>
          <p:nvPr>
            <p:ph type="body"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300410A-8F64-41F0-A611-DD8C96B97C6E}"/>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7" name="Rectangle 6">
            <a:extLst>
              <a:ext uri="{FF2B5EF4-FFF2-40B4-BE49-F238E27FC236}">
                <a16:creationId xmlns:a16="http://schemas.microsoft.com/office/drawing/2014/main" id="{28BAFC7C-C4EC-4B09-AB0B-7ABA6DA3C09F}"/>
              </a:ext>
            </a:extLst>
          </p:cNvPr>
          <p:cNvSpPr/>
          <p:nvPr/>
        </p:nvSpPr>
        <p:spPr>
          <a:xfrm>
            <a:off x="0" y="0"/>
            <a:ext cx="12192000" cy="106681"/>
          </a:xfrm>
          <a:prstGeom prst="rect">
            <a:avLst/>
          </a:prstGeom>
          <a:gradFill>
            <a:gsLst>
              <a:gs pos="0">
                <a:srgbClr val="ACD274"/>
              </a:gs>
              <a:gs pos="100000">
                <a:srgbClr val="759A4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423274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100000"/>
        </a:lnSpc>
        <a:spcBef>
          <a:spcPct val="0"/>
        </a:spcBef>
        <a:buNone/>
        <a:defRPr sz="3200" b="1" i="0" kern="1200">
          <a:solidFill>
            <a:srgbClr val="4D4E4D"/>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400" kern="1200">
          <a:solidFill>
            <a:schemeClr val="tx1">
              <a:lumMod val="75000"/>
            </a:schemeClr>
          </a:solidFill>
          <a:latin typeface="+mn-lt"/>
          <a:ea typeface="+mn-ea"/>
          <a:cs typeface="+mn-cs"/>
        </a:defRPr>
      </a:lvl1pPr>
      <a:lvl2pPr marL="685800" indent="-228600" algn="l" defTabSz="914400" rtl="0" eaLnBrk="1" latinLnBrk="0" hangingPunct="1">
        <a:lnSpc>
          <a:spcPct val="100000"/>
        </a:lnSpc>
        <a:spcBef>
          <a:spcPts val="500"/>
        </a:spcBef>
        <a:buClr>
          <a:schemeClr val="bg1">
            <a:lumMod val="65000"/>
          </a:schemeClr>
        </a:buClr>
        <a:buFont typeface="Arial" panose="020B0604020202020204" pitchFamily="34" charset="0"/>
        <a:buChar char="•"/>
        <a:defRPr sz="2000" kern="1200">
          <a:solidFill>
            <a:schemeClr val="tx1">
              <a:lumMod val="75000"/>
            </a:schemeClr>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tx1">
              <a:lumMod val="75000"/>
            </a:schemeClr>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64">
          <p15:clr>
            <a:srgbClr val="F26B43"/>
          </p15:clr>
        </p15:guide>
        <p15:guide id="4" orient="horz" pos="1056">
          <p15:clr>
            <a:srgbClr val="F26B43"/>
          </p15:clr>
        </p15:guide>
        <p15:guide id="5" pos="6168">
          <p15:clr>
            <a:srgbClr val="F26B43"/>
          </p15:clr>
        </p15:guide>
        <p15:guide id="6" pos="60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C1509-97F9-9AC9-3004-0444397C1F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83713C-9A88-4E7F-B7F0-88A5DDA067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62F71-44E5-6941-7F1B-4DA15FB3D9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2D5F44EC-2508-285C-261A-6C6D471B16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461F35-DC72-C444-9401-DB6D236197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C78B3-0045-9547-874D-082F52276EB6}" type="slidenum">
              <a:rPr lang="en-US" smtClean="0"/>
              <a:t>‹#›</a:t>
            </a:fld>
            <a:endParaRPr lang="en-US"/>
          </a:p>
        </p:txBody>
      </p:sp>
    </p:spTree>
    <p:extLst>
      <p:ext uri="{BB962C8B-B14F-4D97-AF65-F5344CB8AC3E}">
        <p14:creationId xmlns:p14="http://schemas.microsoft.com/office/powerpoint/2010/main" val="17011284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mededonthego.com/Video/program/1135" TargetMode="External"/><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hyperlink" Target="mailto:support@MedEdOTG.com" TargetMode="External"/><Relationship Id="rId10" Type="http://schemas.openxmlformats.org/officeDocument/2006/relationships/image" Target="../media/image7.png"/><Relationship Id="rId4" Type="http://schemas.openxmlformats.org/officeDocument/2006/relationships/hyperlink" Target="http://www.mededonthego.com/" TargetMode="External"/><Relationship Id="rId9" Type="http://schemas.openxmlformats.org/officeDocument/2006/relationships/image" Target="../media/image6.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hyperlink" Target="http://www.mededotg.com/" TargetMode="External"/><Relationship Id="rId3" Type="http://schemas.openxmlformats.org/officeDocument/2006/relationships/image" Target="../media/image11.png"/><Relationship Id="rId7" Type="http://schemas.openxmlformats.org/officeDocument/2006/relationships/hyperlink" Target="http://www.mededonthego.com/"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6.svg"/><Relationship Id="rId4" Type="http://schemas.openxmlformats.org/officeDocument/2006/relationships/image" Target="../media/image12.sv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78F57-902A-54FE-EF21-D663754E6E2A}"/>
              </a:ext>
            </a:extLst>
          </p:cNvPr>
          <p:cNvSpPr>
            <a:spLocks noGrp="1"/>
          </p:cNvSpPr>
          <p:nvPr>
            <p:ph type="title"/>
          </p:nvPr>
        </p:nvSpPr>
        <p:spPr/>
        <p:txBody>
          <a:bodyPr>
            <a:normAutofit/>
          </a:bodyPr>
          <a:lstStyle/>
          <a:p>
            <a:r>
              <a:rPr lang="en-US" dirty="0"/>
              <a:t>West </a:t>
            </a:r>
            <a:r>
              <a:rPr lang="en-US" dirty="0" err="1"/>
              <a:t>HavEn</a:t>
            </a:r>
            <a:r>
              <a:rPr lang="en-US" dirty="0"/>
              <a:t> Criteria—Meaningfulness Into Clinical Practice </a:t>
            </a:r>
          </a:p>
        </p:txBody>
      </p:sp>
      <p:sp>
        <p:nvSpPr>
          <p:cNvPr id="3" name="Subtitle 2">
            <a:extLst>
              <a:ext uri="{FF2B5EF4-FFF2-40B4-BE49-F238E27FC236}">
                <a16:creationId xmlns:a16="http://schemas.microsoft.com/office/drawing/2014/main" id="{A2CE856B-774C-F3F3-C377-D0C6D5E98958}"/>
              </a:ext>
            </a:extLst>
          </p:cNvPr>
          <p:cNvSpPr>
            <a:spLocks noGrp="1"/>
          </p:cNvSpPr>
          <p:nvPr>
            <p:ph type="body" idx="1"/>
          </p:nvPr>
        </p:nvSpPr>
        <p:spPr/>
        <p:txBody>
          <a:bodyPr>
            <a:normAutofit/>
          </a:bodyPr>
          <a:lstStyle/>
          <a:p>
            <a:pPr marL="0" marR="0">
              <a:spcBef>
                <a:spcPts val="0"/>
              </a:spcBef>
              <a:spcAft>
                <a:spcPts val="0"/>
              </a:spcAft>
            </a:pPr>
            <a:r>
              <a:rPr lang="en-US" sz="1800" dirty="0">
                <a:effectLst/>
                <a:ea typeface="Calibri" panose="020F0502020204030204" pitchFamily="34" charset="0"/>
              </a:rPr>
              <a:t>Arun B. Jesudian, MD</a:t>
            </a:r>
          </a:p>
          <a:p>
            <a:pPr marL="0" marR="0">
              <a:spcBef>
                <a:spcPts val="0"/>
              </a:spcBef>
              <a:spcAft>
                <a:spcPts val="0"/>
              </a:spcAft>
            </a:pPr>
            <a:r>
              <a:rPr lang="en-US" sz="1800" dirty="0">
                <a:effectLst/>
                <a:ea typeface="Calibri" panose="020F0502020204030204" pitchFamily="34" charset="0"/>
              </a:rPr>
              <a:t>Associate Professor of Clinical Medicine</a:t>
            </a:r>
          </a:p>
          <a:p>
            <a:pPr marL="0" marR="0">
              <a:spcBef>
                <a:spcPts val="0"/>
              </a:spcBef>
              <a:spcAft>
                <a:spcPts val="0"/>
              </a:spcAft>
            </a:pPr>
            <a:r>
              <a:rPr lang="en-US" sz="1800" dirty="0">
                <a:effectLst/>
                <a:ea typeface="Calibri" panose="020F0502020204030204" pitchFamily="34" charset="0"/>
              </a:rPr>
              <a:t>Director of Liver Quality and Inpatient Liver Services</a:t>
            </a:r>
          </a:p>
          <a:p>
            <a:pPr marL="0" marR="0">
              <a:spcBef>
                <a:spcPts val="0"/>
              </a:spcBef>
              <a:spcAft>
                <a:spcPts val="0"/>
              </a:spcAft>
            </a:pPr>
            <a:r>
              <a:rPr lang="en-US" sz="1800" dirty="0">
                <a:effectLst/>
                <a:ea typeface="Calibri" panose="020F0502020204030204" pitchFamily="34" charset="0"/>
              </a:rPr>
              <a:t>Weill Cornell Medicine</a:t>
            </a:r>
          </a:p>
          <a:p>
            <a:pPr marL="0" marR="0">
              <a:spcBef>
                <a:spcPts val="0"/>
              </a:spcBef>
              <a:spcAft>
                <a:spcPts val="0"/>
              </a:spcAft>
            </a:pPr>
            <a:r>
              <a:rPr lang="en-US" sz="1800" dirty="0">
                <a:effectLst/>
                <a:ea typeface="Calibri" panose="020F0502020204030204" pitchFamily="34" charset="0"/>
              </a:rPr>
              <a:t>New York, NY</a:t>
            </a:r>
          </a:p>
          <a:p>
            <a:endParaRPr lang="en-US" dirty="0"/>
          </a:p>
        </p:txBody>
      </p:sp>
    </p:spTree>
    <p:extLst>
      <p:ext uri="{BB962C8B-B14F-4D97-AF65-F5344CB8AC3E}">
        <p14:creationId xmlns:p14="http://schemas.microsoft.com/office/powerpoint/2010/main" val="2670349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183204-970A-B111-5DCA-6C0B2E08FD03}"/>
              </a:ext>
            </a:extLst>
          </p:cNvPr>
          <p:cNvSpPr txBox="1"/>
          <p:nvPr/>
        </p:nvSpPr>
        <p:spPr>
          <a:xfrm>
            <a:off x="1557505" y="5707282"/>
            <a:ext cx="261296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or portions thereof may not be published, posted online or used in presentations without permission.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EE13496-F6DC-B1E6-63D7-6A65639436E6}"/>
              </a:ext>
            </a:extLst>
          </p:cNvPr>
          <p:cNvSpPr txBox="1"/>
          <p:nvPr/>
        </p:nvSpPr>
        <p:spPr>
          <a:xfrm>
            <a:off x="594592" y="359469"/>
            <a:ext cx="10997719" cy="692468"/>
          </a:xfrm>
          <a:prstGeom prst="roundRect">
            <a:avLst>
              <a:gd name="adj" fmla="val 50000"/>
            </a:avLst>
          </a:prstGeom>
          <a:solidFill>
            <a:srgbClr val="0098EA"/>
          </a:solidFill>
        </p:spPr>
        <p:txBody>
          <a:bodyPr wrap="square" t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Calibri" panose="020F0502020204030204" pitchFamily="34" charset="0"/>
              </a:rPr>
              <a:t>Resource Information</a:t>
            </a:r>
          </a:p>
        </p:txBody>
      </p:sp>
      <p:sp>
        <p:nvSpPr>
          <p:cNvPr id="4" name="TextBox 3">
            <a:extLst>
              <a:ext uri="{FF2B5EF4-FFF2-40B4-BE49-F238E27FC236}">
                <a16:creationId xmlns:a16="http://schemas.microsoft.com/office/drawing/2014/main" id="{821270A0-01CF-6D78-64D3-D2393CA1DB1B}"/>
              </a:ext>
            </a:extLst>
          </p:cNvPr>
          <p:cNvSpPr txBox="1"/>
          <p:nvPr/>
        </p:nvSpPr>
        <p:spPr>
          <a:xfrm>
            <a:off x="594592" y="1162619"/>
            <a:ext cx="10997719" cy="2939266"/>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mn-cs"/>
              </a:rPr>
              <a:t>About This Resource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These slides are one component of a continuing education program available online at </a:t>
            </a:r>
            <a:r>
              <a:rPr kumimoji="0" lang="en-US" sz="1500" b="0" i="0" u="none" strike="noStrike" kern="1200" cap="none" spc="0" normalizeH="0" baseline="0" noProof="0" dirty="0" err="1">
                <a:ln>
                  <a:noFill/>
                </a:ln>
                <a:solidFill>
                  <a:srgbClr val="747474"/>
                </a:solidFill>
                <a:effectLst/>
                <a:uLnTx/>
                <a:uFillTx/>
                <a:latin typeface="Arial" panose="020B0604020202020204" pitchFamily="34" charset="0"/>
                <a:ea typeface="+mn-ea"/>
                <a:cs typeface="Arial" panose="020B0604020202020204" pitchFamily="34" charset="0"/>
              </a:rPr>
              <a:t>MedEd</a:t>
            </a: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 On The Go titled </a:t>
            </a:r>
            <a:r>
              <a:rPr kumimoji="0" lang="en-US" sz="15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hlinkClick r:id="rId3"/>
              </a:rPr>
              <a:t>Addressing the Core Unmet Needs to Our Approach for Hepatic Encephalopathy</a:t>
            </a:r>
            <a:endParaRPr kumimoji="0" lang="en-US" sz="1500" b="0" i="0" u="sng"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Program Learning Objectives:</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Identify approaches for clinicians to aid in the symptomatic recognition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Improve the referral process to specialists in the initial onset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Narrow the gap in care for the underserved population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err="1">
                <a:ln>
                  <a:noFill/>
                </a:ln>
                <a:solidFill>
                  <a:srgbClr val="0098EA"/>
                </a:solidFill>
                <a:effectLst/>
                <a:uLnTx/>
                <a:uFillTx/>
                <a:latin typeface="Century Gothic" panose="020B0502020202020204" pitchFamily="34" charset="0"/>
                <a:ea typeface="+mn-ea"/>
                <a:cs typeface="Arial" panose="020B0604020202020204" pitchFamily="34" charset="0"/>
              </a:rPr>
              <a:t>MedEd</a:t>
            </a:r>
            <a:r>
              <a:rPr kumimoji="0" lang="en-US" sz="15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Arial" panose="020B0604020202020204" pitchFamily="34" charset="0"/>
              </a:rPr>
              <a:t> On The Go</a:t>
            </a:r>
            <a:r>
              <a:rPr kumimoji="0" lang="en-US" sz="1500" b="1" i="0" u="none" strike="noStrike" kern="1200" cap="none" spc="0" normalizeH="0" baseline="30000" noProof="0" dirty="0">
                <a:ln>
                  <a:noFill/>
                </a:ln>
                <a:solidFill>
                  <a:srgbClr val="0098EA"/>
                </a:solidFill>
                <a:effectLst/>
                <a:uLnTx/>
                <a:uFillTx/>
                <a:latin typeface="Century Gothic" panose="020B0502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hlinkClick r:id="rId4"/>
              </a:rPr>
              <a:t>www.mededonthego.com</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747474"/>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6D57FF65-33DE-661D-FDBA-12500FF6E05A}"/>
              </a:ext>
            </a:extLst>
          </p:cNvPr>
          <p:cNvCxnSpPr>
            <a:cxnSpLocks/>
          </p:cNvCxnSpPr>
          <p:nvPr/>
        </p:nvCxnSpPr>
        <p:spPr>
          <a:xfrm>
            <a:off x="600876" y="5388512"/>
            <a:ext cx="10996532" cy="0"/>
          </a:xfrm>
          <a:prstGeom prst="line">
            <a:avLst/>
          </a:prstGeom>
          <a:ln>
            <a:solidFill>
              <a:srgbClr val="0098EA"/>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2187CAD-40DF-359C-4264-683025719B57}"/>
              </a:ext>
            </a:extLst>
          </p:cNvPr>
          <p:cNvSpPr txBox="1"/>
          <p:nvPr/>
        </p:nvSpPr>
        <p:spPr>
          <a:xfrm>
            <a:off x="9217940" y="5707282"/>
            <a:ext cx="216567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47474"/>
                </a:solidFill>
                <a:effectLst/>
                <a:uLnTx/>
                <a:uFillTx/>
                <a:latin typeface="Arial" panose="020B0604020202020204" pitchFamily="34" charset="0"/>
                <a:ea typeface="Times New Roman" panose="02020603050405020304" pitchFamily="18" charset="0"/>
                <a:cs typeface="Arial" panose="020B0604020202020204" pitchFamily="34" charset="0"/>
              </a:rPr>
              <a:t>To contact us regarding inaccuracies, omissions or permissions please email us at </a:t>
            </a:r>
            <a:r>
              <a:rPr kumimoji="0" lang="en-US" sz="1200" b="0" i="0" u="sng" strike="noStrike" kern="1200" cap="none" spc="0" normalizeH="0" baseline="0" noProof="0" dirty="0">
                <a:ln>
                  <a:noFill/>
                </a:ln>
                <a:solidFill>
                  <a:srgbClr val="3898F9"/>
                </a:solidFill>
                <a:effectLst/>
                <a:uLnTx/>
                <a:uFillTx/>
                <a:latin typeface="Arial" panose="020B0604020202020204" pitchFamily="34" charset="0"/>
                <a:ea typeface="Times New Roman" panose="02020603050405020304" pitchFamily="18" charset="0"/>
                <a:cs typeface="Arial" panose="020B0604020202020204" pitchFamily="34" charset="0"/>
                <a:hlinkClick r:id="rId5"/>
              </a:rPr>
              <a:t>support@MedEdOTG.com</a:t>
            </a: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Graphic 7" descr="Chat bubble outline">
            <a:extLst>
              <a:ext uri="{FF2B5EF4-FFF2-40B4-BE49-F238E27FC236}">
                <a16:creationId xmlns:a16="http://schemas.microsoft.com/office/drawing/2014/main" id="{06F4C142-8867-0F42-B3B7-D4F09FB224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8375917" y="5590710"/>
            <a:ext cx="787862" cy="787862"/>
          </a:xfrm>
          <a:prstGeom prst="rect">
            <a:avLst/>
          </a:prstGeom>
        </p:spPr>
      </p:pic>
      <p:pic>
        <p:nvPicPr>
          <p:cNvPr id="20" name="Graphic 19">
            <a:extLst>
              <a:ext uri="{FF2B5EF4-FFF2-40B4-BE49-F238E27FC236}">
                <a16:creationId xmlns:a16="http://schemas.microsoft.com/office/drawing/2014/main" id="{9D6FF3C3-E8EB-6F75-281D-7EC60CF26BB5}"/>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17964"/>
          <a:stretch/>
        </p:blipFill>
        <p:spPr>
          <a:xfrm>
            <a:off x="618797" y="5731536"/>
            <a:ext cx="787862" cy="646331"/>
          </a:xfrm>
          <a:prstGeom prst="rect">
            <a:avLst/>
          </a:prstGeom>
        </p:spPr>
      </p:pic>
      <p:sp>
        <p:nvSpPr>
          <p:cNvPr id="2" name="TextBox 1">
            <a:extLst>
              <a:ext uri="{FF2B5EF4-FFF2-40B4-BE49-F238E27FC236}">
                <a16:creationId xmlns:a16="http://schemas.microsoft.com/office/drawing/2014/main" id="{6CFC2CE5-F394-6990-63F0-E857AC5C3519}"/>
              </a:ext>
            </a:extLst>
          </p:cNvPr>
          <p:cNvSpPr txBox="1"/>
          <p:nvPr/>
        </p:nvSpPr>
        <p:spPr>
          <a:xfrm>
            <a:off x="5366615" y="5707282"/>
            <a:ext cx="246944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can be saved for personal use (non-commercial use only) with credit given to the resource authors.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Graphic 5" descr="Download from cloud outline">
            <a:extLst>
              <a:ext uri="{FF2B5EF4-FFF2-40B4-BE49-F238E27FC236}">
                <a16:creationId xmlns:a16="http://schemas.microsoft.com/office/drawing/2014/main" id="{2D69C189-75F0-6840-CF40-7D57A5931DA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79126" y="5625435"/>
            <a:ext cx="787862" cy="787862"/>
          </a:xfrm>
          <a:prstGeom prst="rect">
            <a:avLst/>
          </a:prstGeom>
        </p:spPr>
      </p:pic>
    </p:spTree>
    <p:extLst>
      <p:ext uri="{BB962C8B-B14F-4D97-AF65-F5344CB8AC3E}">
        <p14:creationId xmlns:p14="http://schemas.microsoft.com/office/powerpoint/2010/main" val="260077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5B30D-6EBE-AAA4-358F-AC940433A275}"/>
              </a:ext>
            </a:extLst>
          </p:cNvPr>
          <p:cNvSpPr>
            <a:spLocks noGrp="1"/>
          </p:cNvSpPr>
          <p:nvPr>
            <p:ph type="title"/>
          </p:nvPr>
        </p:nvSpPr>
        <p:spPr/>
        <p:txBody>
          <a:bodyPr/>
          <a:lstStyle/>
          <a:p>
            <a:r>
              <a:rPr lang="en-US" dirty="0"/>
              <a:t>Disclaimer</a:t>
            </a:r>
          </a:p>
        </p:txBody>
      </p:sp>
      <p:sp>
        <p:nvSpPr>
          <p:cNvPr id="10" name="Content Placeholder 4">
            <a:extLst>
              <a:ext uri="{FF2B5EF4-FFF2-40B4-BE49-F238E27FC236}">
                <a16:creationId xmlns:a16="http://schemas.microsoft.com/office/drawing/2014/main" id="{ED686F8A-DE79-29E4-3A92-6740BE7B4ED7}"/>
              </a:ext>
            </a:extLst>
          </p:cNvPr>
          <p:cNvSpPr txBox="1">
            <a:spLocks/>
          </p:cNvSpPr>
          <p:nvPr/>
        </p:nvSpPr>
        <p:spPr>
          <a:xfrm>
            <a:off x="838200" y="1825625"/>
            <a:ext cx="10515600" cy="28465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views and opinions expressed in this educational activity are those of the faculty and do not necessarily represent the views of Total CME, LLC, the CME providers, or the companies providing educational grants. This presentation is not intended to define an exclusive course of patient management; the participant should use their clinical judgment, knowledge, experience, and diagnostic skills in applying or adopting for professional use any of the information provided herein. Any procedures, medications, or other courses of diagnosis or treatment discussed or suggested in this activity should not be used by clinicians without evaluation of their patient's conditions and possible contraindications or dangers in use, review of any applicable manufacturer’s product information, and comparison with recommendations of other authorities. Links to other sites may be provided as additional sources of information. </a:t>
            </a:r>
          </a:p>
        </p:txBody>
      </p:sp>
    </p:spTree>
    <p:extLst>
      <p:ext uri="{BB962C8B-B14F-4D97-AF65-F5344CB8AC3E}">
        <p14:creationId xmlns:p14="http://schemas.microsoft.com/office/powerpoint/2010/main" val="3306514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ooter Placeholder 25">
            <a:extLst>
              <a:ext uri="{FF2B5EF4-FFF2-40B4-BE49-F238E27FC236}">
                <a16:creationId xmlns:a16="http://schemas.microsoft.com/office/drawing/2014/main" id="{B82ADAA9-3071-017C-F0F6-B0CF32BF37D1}"/>
              </a:ext>
            </a:extLst>
          </p:cNvPr>
          <p:cNvSpPr>
            <a:spLocks noGrp="1"/>
          </p:cNvSpPr>
          <p:nvPr>
            <p:ph type="ftr" sz="quarter" idx="3"/>
          </p:nvPr>
        </p:nvSpPr>
        <p:spPr>
          <a:xfrm>
            <a:off x="609600" y="6356350"/>
            <a:ext cx="10744199" cy="442131"/>
          </a:xfrm>
        </p:spPr>
        <p:txBody>
          <a:bodyPr/>
          <a:lstStyle/>
          <a:p>
            <a:r>
              <a:rPr lang="en-US" dirty="0" err="1"/>
              <a:t>Vilstrup</a:t>
            </a:r>
            <a:r>
              <a:rPr lang="en-US" dirty="0"/>
              <a:t> H, et al. </a:t>
            </a:r>
            <a:r>
              <a:rPr lang="en-US" i="1" dirty="0"/>
              <a:t>Hepatology</a:t>
            </a:r>
            <a:r>
              <a:rPr lang="en-US" dirty="0"/>
              <a:t>. 2014;60(2):715-735; Bajaj J. </a:t>
            </a:r>
            <a:r>
              <a:rPr lang="en-US" i="1" dirty="0"/>
              <a:t>Clin Liver Dis</a:t>
            </a:r>
            <a:r>
              <a:rPr lang="en-US" dirty="0"/>
              <a:t>. 2017:9(2):48-51; </a:t>
            </a:r>
            <a:r>
              <a:rPr lang="en-US" dirty="0" err="1"/>
              <a:t>DeMorrow</a:t>
            </a:r>
            <a:r>
              <a:rPr lang="en-US" dirty="0"/>
              <a:t> S. </a:t>
            </a:r>
            <a:r>
              <a:rPr lang="en-US" i="1" dirty="0"/>
              <a:t>Dig Dis Sci</a:t>
            </a:r>
            <a:r>
              <a:rPr lang="en-US" dirty="0"/>
              <a:t>. 2019;64(6):1458-1459; </a:t>
            </a:r>
            <a:r>
              <a:rPr lang="en-US" dirty="0" err="1"/>
              <a:t>Montagnese</a:t>
            </a:r>
            <a:r>
              <a:rPr lang="en-US" dirty="0"/>
              <a:t> S &amp; Bajaj JS. </a:t>
            </a:r>
            <a:r>
              <a:rPr lang="en-US" i="1" dirty="0"/>
              <a:t>Drugs</a:t>
            </a:r>
            <a:r>
              <a:rPr lang="en-US" dirty="0"/>
              <a:t>. 2019;79(Suppl 1):11-16. </a:t>
            </a:r>
          </a:p>
        </p:txBody>
      </p:sp>
      <p:sp>
        <p:nvSpPr>
          <p:cNvPr id="2" name="Title 1">
            <a:extLst>
              <a:ext uri="{FF2B5EF4-FFF2-40B4-BE49-F238E27FC236}">
                <a16:creationId xmlns:a16="http://schemas.microsoft.com/office/drawing/2014/main" id="{97986EF9-1B44-82EF-53EF-363F568A9359}"/>
              </a:ext>
            </a:extLst>
          </p:cNvPr>
          <p:cNvSpPr>
            <a:spLocks noGrp="1"/>
          </p:cNvSpPr>
          <p:nvPr>
            <p:ph type="title"/>
          </p:nvPr>
        </p:nvSpPr>
        <p:spPr>
          <a:xfrm>
            <a:off x="609600" y="199505"/>
            <a:ext cx="10744200" cy="1185577"/>
          </a:xfrm>
        </p:spPr>
        <p:txBody>
          <a:bodyPr/>
          <a:lstStyle/>
          <a:p>
            <a:r>
              <a:rPr lang="en-US" dirty="0"/>
              <a:t>Grading the Severity of HE</a:t>
            </a:r>
          </a:p>
        </p:txBody>
      </p:sp>
      <p:sp>
        <p:nvSpPr>
          <p:cNvPr id="25" name="Content Placeholder 24">
            <a:extLst>
              <a:ext uri="{FF2B5EF4-FFF2-40B4-BE49-F238E27FC236}">
                <a16:creationId xmlns:a16="http://schemas.microsoft.com/office/drawing/2014/main" id="{6AD1E0B5-EF33-AABA-DE78-CC052F3216AC}"/>
              </a:ext>
            </a:extLst>
          </p:cNvPr>
          <p:cNvSpPr>
            <a:spLocks noGrp="1"/>
          </p:cNvSpPr>
          <p:nvPr>
            <p:ph idx="1"/>
          </p:nvPr>
        </p:nvSpPr>
        <p:spPr>
          <a:xfrm>
            <a:off x="609600" y="1200306"/>
            <a:ext cx="10744200" cy="629322"/>
          </a:xfrm>
        </p:spPr>
        <p:txBody>
          <a:bodyPr/>
          <a:lstStyle/>
          <a:p>
            <a:r>
              <a:rPr lang="en-US" dirty="0"/>
              <a:t>The West Haven Criteria can be used to measure the severity of HE1</a:t>
            </a:r>
          </a:p>
        </p:txBody>
      </p:sp>
      <p:sp>
        <p:nvSpPr>
          <p:cNvPr id="4" name="Rounded Rectangle 11">
            <a:extLst>
              <a:ext uri="{FF2B5EF4-FFF2-40B4-BE49-F238E27FC236}">
                <a16:creationId xmlns:a16="http://schemas.microsoft.com/office/drawing/2014/main" id="{2FCFEF43-67E9-A965-2254-D89677A2ECC7}"/>
              </a:ext>
            </a:extLst>
          </p:cNvPr>
          <p:cNvSpPr/>
          <p:nvPr/>
        </p:nvSpPr>
        <p:spPr>
          <a:xfrm>
            <a:off x="740719" y="1861632"/>
            <a:ext cx="10893631" cy="3366235"/>
          </a:xfrm>
          <a:prstGeom prst="roundRect">
            <a:avLst>
              <a:gd name="adj" fmla="val 1643"/>
            </a:avLst>
          </a:prstGeom>
          <a:solidFill>
            <a:schemeClr val="bg1"/>
          </a:solidFill>
          <a:ln w="38100">
            <a:solidFill>
              <a:schemeClr val="accent1"/>
            </a:solidFill>
          </a:ln>
          <a:effectLst>
            <a:innerShdw blurRad="88900">
              <a:prstClr val="black">
                <a:alpha val="70000"/>
              </a:prstClr>
            </a:innerShdw>
          </a:effectLst>
        </p:spPr>
        <p:style>
          <a:lnRef idx="1">
            <a:schemeClr val="accent1"/>
          </a:lnRef>
          <a:fillRef idx="3">
            <a:schemeClr val="accent1"/>
          </a:fillRef>
          <a:effectRef idx="2">
            <a:schemeClr val="accent1"/>
          </a:effectRef>
          <a:fontRef idx="minor">
            <a:schemeClr val="lt1"/>
          </a:fontRef>
        </p:style>
        <p:txBody>
          <a:bodyPr lIns="1188720" rIns="365760" rtlCol="0" anchor="ctr"/>
          <a:lstStyle/>
          <a:p>
            <a:endParaRPr lang="en-US" b="1" baseline="30000" dirty="0">
              <a:solidFill>
                <a:schemeClr val="accent1"/>
              </a:solidFill>
            </a:endParaRPr>
          </a:p>
        </p:txBody>
      </p:sp>
      <p:graphicFrame>
        <p:nvGraphicFramePr>
          <p:cNvPr id="9" name="Table 8">
            <a:extLst>
              <a:ext uri="{FF2B5EF4-FFF2-40B4-BE49-F238E27FC236}">
                <a16:creationId xmlns:a16="http://schemas.microsoft.com/office/drawing/2014/main" id="{389C5578-4A14-C6DD-4D61-B4075C0F9018}"/>
              </a:ext>
            </a:extLst>
          </p:cNvPr>
          <p:cNvGraphicFramePr>
            <a:graphicFrameLocks noGrp="1"/>
          </p:cNvGraphicFramePr>
          <p:nvPr>
            <p:extLst>
              <p:ext uri="{D42A27DB-BD31-4B8C-83A1-F6EECF244321}">
                <p14:modId xmlns:p14="http://schemas.microsoft.com/office/powerpoint/2010/main" val="2192508660"/>
              </p:ext>
            </p:extLst>
          </p:nvPr>
        </p:nvGraphicFramePr>
        <p:xfrm>
          <a:off x="890151" y="2182651"/>
          <a:ext cx="10621487" cy="1933188"/>
        </p:xfrm>
        <a:graphic>
          <a:graphicData uri="http://schemas.openxmlformats.org/drawingml/2006/table">
            <a:tbl>
              <a:tblPr/>
              <a:tblGrid>
                <a:gridCol w="2165480">
                  <a:extLst>
                    <a:ext uri="{9D8B030D-6E8A-4147-A177-3AD203B41FA5}">
                      <a16:colId xmlns:a16="http://schemas.microsoft.com/office/drawing/2014/main" val="20000"/>
                    </a:ext>
                  </a:extLst>
                </a:gridCol>
                <a:gridCol w="2165480">
                  <a:extLst>
                    <a:ext uri="{9D8B030D-6E8A-4147-A177-3AD203B41FA5}">
                      <a16:colId xmlns:a16="http://schemas.microsoft.com/office/drawing/2014/main" val="20001"/>
                    </a:ext>
                  </a:extLst>
                </a:gridCol>
                <a:gridCol w="2165480">
                  <a:extLst>
                    <a:ext uri="{9D8B030D-6E8A-4147-A177-3AD203B41FA5}">
                      <a16:colId xmlns:a16="http://schemas.microsoft.com/office/drawing/2014/main" val="20002"/>
                    </a:ext>
                  </a:extLst>
                </a:gridCol>
                <a:gridCol w="2165480">
                  <a:extLst>
                    <a:ext uri="{9D8B030D-6E8A-4147-A177-3AD203B41FA5}">
                      <a16:colId xmlns:a16="http://schemas.microsoft.com/office/drawing/2014/main" val="20003"/>
                    </a:ext>
                  </a:extLst>
                </a:gridCol>
                <a:gridCol w="1959567">
                  <a:extLst>
                    <a:ext uri="{9D8B030D-6E8A-4147-A177-3AD203B41FA5}">
                      <a16:colId xmlns:a16="http://schemas.microsoft.com/office/drawing/2014/main" val="20004"/>
                    </a:ext>
                  </a:extLst>
                </a:gridCol>
              </a:tblGrid>
              <a:tr h="269240">
                <a:tc gridSpan="2">
                  <a:txBody>
                    <a:bodyPr/>
                    <a:lstStyle/>
                    <a:p>
                      <a:pPr marL="0" marR="0" lvl="0" indent="0" algn="ctr" defTabSz="914400" rtl="0" eaLnBrk="1" fontAlgn="base" latinLnBrk="0" hangingPunct="1">
                        <a:lnSpc>
                          <a:spcPct val="100000"/>
                        </a:lnSpc>
                        <a:spcBef>
                          <a:spcPct val="0"/>
                        </a:spcBef>
                        <a:spcAft>
                          <a:spcPct val="0"/>
                        </a:spcAft>
                        <a:buClrTx/>
                        <a:buSzTx/>
                        <a:buFont typeface="+mj-lt"/>
                        <a:buNone/>
                        <a:tabLst/>
                        <a:defRPr/>
                      </a:pPr>
                      <a:r>
                        <a:rPr lang="en-US" sz="1500" b="1" dirty="0">
                          <a:solidFill>
                            <a:schemeClr val="accent1"/>
                          </a:solidFill>
                        </a:rPr>
                        <a:t>Covert HE</a:t>
                      </a:r>
                      <a:r>
                        <a:rPr lang="en-US" sz="1500" b="1" baseline="30000" dirty="0">
                          <a:solidFill>
                            <a:schemeClr val="accent1"/>
                          </a:solidFill>
                        </a:rPr>
                        <a:t>1</a:t>
                      </a:r>
                      <a:endParaRPr lang="en-US" sz="1500" b="1" dirty="0">
                        <a:solidFill>
                          <a:schemeClr val="accent1"/>
                        </a:solidFill>
                      </a:endParaRPr>
                    </a:p>
                  </a:txBody>
                  <a:tcPr marL="0" marR="0" marT="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90000"/>
                        </a:lnSpc>
                        <a:spcBef>
                          <a:spcPts val="600"/>
                        </a:spcBef>
                        <a:spcAft>
                          <a:spcPct val="0"/>
                        </a:spcAft>
                        <a:buClrTx/>
                        <a:buSzTx/>
                        <a:buFontTx/>
                        <a:buNone/>
                        <a:tabLst/>
                      </a:pPr>
                      <a:endParaRPr kumimoji="0" lang="en-US" altLang="x-none" sz="1600" b="1" i="0" u="none" strike="noStrike" cap="none" normalizeH="0" baseline="0" dirty="0">
                        <a:ln>
                          <a:noFill/>
                        </a:ln>
                        <a:solidFill>
                          <a:schemeClr val="bg1"/>
                        </a:solidFill>
                        <a:effectLst/>
                        <a:latin typeface="+mn-lt"/>
                        <a:ea typeface="ＭＳ Ｐゴシック" charset="-128"/>
                      </a:endParaRPr>
                    </a:p>
                  </a:txBody>
                  <a:tcPr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a:noFill/>
                    </a:lnTlToBr>
                    <a:lnBlToTr>
                      <a:noFill/>
                    </a:lnBlToTr>
                    <a:solidFill>
                      <a:schemeClr val="tx2"/>
                    </a:solidFill>
                  </a:tcPr>
                </a:tc>
                <a:tc gridSpan="3">
                  <a:txBody>
                    <a:bodyPr/>
                    <a:lstStyle/>
                    <a:p>
                      <a:pPr marL="0" marR="0" lvl="0" indent="0" algn="ctr" defTabSz="914400" rtl="0" eaLnBrk="1" fontAlgn="base" latinLnBrk="0" hangingPunct="1">
                        <a:lnSpc>
                          <a:spcPct val="90000"/>
                        </a:lnSpc>
                        <a:spcBef>
                          <a:spcPts val="600"/>
                        </a:spcBef>
                        <a:spcAft>
                          <a:spcPct val="0"/>
                        </a:spcAft>
                        <a:buClrTx/>
                        <a:buSzTx/>
                        <a:buFont typeface="Arial" charset="0"/>
                        <a:buNone/>
                        <a:tabLst/>
                        <a:defRPr/>
                      </a:pPr>
                      <a:r>
                        <a:rPr lang="en-US" sz="1500" b="1" dirty="0">
                          <a:solidFill>
                            <a:schemeClr val="tx1">
                              <a:lumMod val="75000"/>
                            </a:schemeClr>
                          </a:solidFill>
                        </a:rPr>
                        <a:t>Overt HE</a:t>
                      </a:r>
                      <a:r>
                        <a:rPr lang="en-US" sz="1500" b="1" baseline="30000" dirty="0">
                          <a:solidFill>
                            <a:schemeClr val="tx1">
                              <a:lumMod val="75000"/>
                            </a:schemeClr>
                          </a:solidFill>
                        </a:rPr>
                        <a:t>1</a:t>
                      </a:r>
                      <a:endParaRPr lang="en-US" sz="1500" b="1" dirty="0">
                        <a:solidFill>
                          <a:schemeClr val="tx1">
                            <a:lumMod val="75000"/>
                          </a:schemeClr>
                        </a:solidFill>
                      </a:endParaRPr>
                    </a:p>
                  </a:txBody>
                  <a:tcPr marL="0" marR="0" marT="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90000"/>
                        </a:lnSpc>
                        <a:spcBef>
                          <a:spcPts val="600"/>
                        </a:spcBef>
                        <a:spcAft>
                          <a:spcPct val="0"/>
                        </a:spcAft>
                        <a:buClrTx/>
                        <a:buSzTx/>
                        <a:buFont typeface="Arial" charset="0"/>
                        <a:buNone/>
                        <a:tabLst/>
                      </a:pPr>
                      <a:endParaRPr kumimoji="0" lang="en-US" altLang="x-none" sz="1600" b="1" i="0" u="none" strike="noStrike" cap="none" normalizeH="0" baseline="0" dirty="0">
                        <a:ln>
                          <a:noFill/>
                        </a:ln>
                        <a:solidFill>
                          <a:schemeClr val="bg1"/>
                        </a:solidFill>
                        <a:effectLst/>
                        <a:latin typeface="+mn-lt"/>
                        <a:ea typeface="ＭＳ Ｐゴシック" charset="-128"/>
                      </a:endParaRPr>
                    </a:p>
                  </a:txBody>
                  <a:tcPr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ctr" defTabSz="914400" rtl="0" eaLnBrk="1" fontAlgn="base" latinLnBrk="0" hangingPunct="1">
                        <a:lnSpc>
                          <a:spcPct val="90000"/>
                        </a:lnSpc>
                        <a:spcBef>
                          <a:spcPts val="600"/>
                        </a:spcBef>
                        <a:spcAft>
                          <a:spcPct val="0"/>
                        </a:spcAft>
                        <a:buClrTx/>
                        <a:buSzTx/>
                        <a:buFont typeface="Arial" charset="0"/>
                        <a:buNone/>
                        <a:tabLst/>
                      </a:pPr>
                      <a:endParaRPr kumimoji="0" lang="en-US" altLang="x-none" sz="1600" b="1" i="0" u="none" strike="noStrike" cap="none" normalizeH="0" baseline="0" dirty="0">
                        <a:ln>
                          <a:noFill/>
                        </a:ln>
                        <a:solidFill>
                          <a:schemeClr val="bg1"/>
                        </a:solidFill>
                        <a:effectLst/>
                        <a:latin typeface="+mn-lt"/>
                        <a:ea typeface="ＭＳ Ｐゴシック" charset="-128"/>
                      </a:endParaRPr>
                    </a:p>
                  </a:txBody>
                  <a:tcPr marT="0" marB="0" anchor="ctr" horzOverflow="overflow">
                    <a:lnL w="1270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91764">
                <a:tc>
                  <a:txBody>
                    <a:bodyPr/>
                    <a:lstStyle/>
                    <a:p>
                      <a:pPr marL="0" marR="0" lvl="0" indent="0" algn="ctr" defTabSz="914400" rtl="0" eaLnBrk="1" fontAlgn="base" latinLnBrk="0" hangingPunct="1">
                        <a:lnSpc>
                          <a:spcPct val="100000"/>
                        </a:lnSpc>
                        <a:spcBef>
                          <a:spcPct val="0"/>
                        </a:spcBef>
                        <a:spcAft>
                          <a:spcPct val="0"/>
                        </a:spcAft>
                        <a:buClrTx/>
                        <a:buSzTx/>
                        <a:buFont typeface="+mj-lt"/>
                        <a:buNone/>
                        <a:tabLst/>
                      </a:pPr>
                      <a:r>
                        <a:rPr kumimoji="0" lang="en-US" altLang="x-none" sz="1200" b="1" i="0" u="none" strike="noStrike" cap="none" normalizeH="0" baseline="0" dirty="0">
                          <a:ln>
                            <a:noFill/>
                          </a:ln>
                          <a:solidFill>
                            <a:schemeClr val="bg1"/>
                          </a:solidFill>
                          <a:effectLst/>
                          <a:latin typeface="+mn-lt"/>
                          <a:ea typeface="ＭＳ Ｐゴシック" charset="-128"/>
                        </a:rPr>
                        <a:t>Minimal</a:t>
                      </a:r>
                    </a:p>
                  </a:txBody>
                  <a:tcPr marT="0" marB="0" anchor="ctr" horzOverflow="overflow">
                    <a:lnL w="12700" cap="flat" cmpd="sng" algn="ctr">
                      <a:solidFill>
                        <a:schemeClr val="accent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ts val="600"/>
                        </a:spcBef>
                        <a:spcAft>
                          <a:spcPct val="0"/>
                        </a:spcAft>
                        <a:buClrTx/>
                        <a:buSzTx/>
                        <a:buFontTx/>
                        <a:buNone/>
                        <a:tabLst/>
                      </a:pPr>
                      <a:r>
                        <a:rPr kumimoji="0" lang="en-US" altLang="x-none" sz="1200" b="1" i="0" u="none" strike="noStrike" cap="none" normalizeH="0" baseline="0" dirty="0">
                          <a:ln>
                            <a:noFill/>
                          </a:ln>
                          <a:solidFill>
                            <a:schemeClr val="bg1"/>
                          </a:solidFill>
                          <a:effectLst/>
                          <a:latin typeface="+mn-lt"/>
                          <a:ea typeface="ＭＳ Ｐゴシック" charset="-128"/>
                        </a:rPr>
                        <a:t>I</a:t>
                      </a:r>
                    </a:p>
                  </a:txBody>
                  <a:tcPr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75000"/>
                      </a:schemeClr>
                    </a:solidFill>
                  </a:tcPr>
                </a:tc>
                <a:tc>
                  <a:txBody>
                    <a:bodyPr/>
                    <a:lstStyle/>
                    <a:p>
                      <a:pPr marL="0" marR="0" lvl="0" indent="0" algn="ctr" defTabSz="914400" rtl="0" eaLnBrk="1" fontAlgn="base" latinLnBrk="0" hangingPunct="1">
                        <a:lnSpc>
                          <a:spcPct val="90000"/>
                        </a:lnSpc>
                        <a:spcBef>
                          <a:spcPts val="600"/>
                        </a:spcBef>
                        <a:spcAft>
                          <a:spcPct val="0"/>
                        </a:spcAft>
                        <a:buClrTx/>
                        <a:buSzTx/>
                        <a:buFont typeface="Arial" charset="0"/>
                        <a:buNone/>
                        <a:tabLst/>
                      </a:pPr>
                      <a:r>
                        <a:rPr kumimoji="0" lang="en-US" altLang="x-none" sz="1200" b="1" i="0" u="none" strike="noStrike" cap="none" normalizeH="0" baseline="0" dirty="0">
                          <a:ln>
                            <a:noFill/>
                          </a:ln>
                          <a:solidFill>
                            <a:schemeClr val="bg1"/>
                          </a:solidFill>
                          <a:effectLst/>
                          <a:latin typeface="+mn-lt"/>
                          <a:ea typeface="ＭＳ Ｐゴシック" charset="-128"/>
                        </a:rPr>
                        <a:t>II</a:t>
                      </a:r>
                    </a:p>
                  </a:txBody>
                  <a:tcPr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90000"/>
                        </a:lnSpc>
                        <a:spcBef>
                          <a:spcPts val="600"/>
                        </a:spcBef>
                        <a:spcAft>
                          <a:spcPct val="0"/>
                        </a:spcAft>
                        <a:buClrTx/>
                        <a:buSzTx/>
                        <a:buFont typeface="Arial" charset="0"/>
                        <a:buNone/>
                        <a:tabLst/>
                      </a:pPr>
                      <a:r>
                        <a:rPr kumimoji="0" lang="en-US" altLang="x-none" sz="1200" b="1" i="0" u="none" strike="noStrike" cap="none" normalizeH="0" baseline="0" dirty="0">
                          <a:ln>
                            <a:noFill/>
                          </a:ln>
                          <a:solidFill>
                            <a:schemeClr val="bg1"/>
                          </a:solidFill>
                          <a:effectLst/>
                          <a:latin typeface="+mn-lt"/>
                          <a:ea typeface="ＭＳ Ｐゴシック" charset="-128"/>
                        </a:rPr>
                        <a:t>III</a:t>
                      </a:r>
                    </a:p>
                  </a:txBody>
                  <a:tcPr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2">
                        <a:lumMod val="75000"/>
                      </a:schemeClr>
                    </a:solidFill>
                  </a:tcPr>
                </a:tc>
                <a:tc>
                  <a:txBody>
                    <a:bodyPr/>
                    <a:lstStyle/>
                    <a:p>
                      <a:pPr marL="0" marR="0" lvl="0" indent="0" algn="ctr" defTabSz="914400" rtl="0" eaLnBrk="1" fontAlgn="base" latinLnBrk="0" hangingPunct="1">
                        <a:lnSpc>
                          <a:spcPct val="90000"/>
                        </a:lnSpc>
                        <a:spcBef>
                          <a:spcPts val="600"/>
                        </a:spcBef>
                        <a:spcAft>
                          <a:spcPct val="0"/>
                        </a:spcAft>
                        <a:buClrTx/>
                        <a:buSzTx/>
                        <a:buFont typeface="Arial" charset="0"/>
                        <a:buNone/>
                        <a:tabLst/>
                      </a:pPr>
                      <a:r>
                        <a:rPr kumimoji="0" lang="en-US" altLang="x-none" sz="1200" b="1" i="0" u="none" strike="noStrike" cap="none" normalizeH="0" baseline="0" dirty="0">
                          <a:ln>
                            <a:noFill/>
                          </a:ln>
                          <a:solidFill>
                            <a:schemeClr val="bg1"/>
                          </a:solidFill>
                          <a:effectLst/>
                          <a:latin typeface="+mn-lt"/>
                          <a:ea typeface="ＭＳ Ｐゴシック" charset="-128"/>
                        </a:rPr>
                        <a:t>IV</a:t>
                      </a:r>
                    </a:p>
                  </a:txBody>
                  <a:tcPr marT="0" marB="0" anchor="ctr" horzOverflow="overflow">
                    <a:lnL w="12700" cap="flat" cmpd="sng" algn="ctr">
                      <a:solidFill>
                        <a:schemeClr val="bg1"/>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2">
                        <a:lumMod val="50000"/>
                      </a:schemeClr>
                    </a:solidFill>
                  </a:tcPr>
                </a:tc>
                <a:extLst>
                  <a:ext uri="{0D108BD9-81ED-4DB2-BD59-A6C34878D82A}">
                    <a16:rowId xmlns:a16="http://schemas.microsoft.com/office/drawing/2014/main" val="10001"/>
                  </a:ext>
                </a:extLst>
              </a:tr>
              <a:tr h="1467104">
                <a:tc>
                  <a:txBody>
                    <a:bodyPr/>
                    <a:lstStyle>
                      <a:lvl1pPr eaLnBrk="0" hangingPunct="0">
                        <a:spcBef>
                          <a:spcPct val="20000"/>
                        </a:spcBef>
                        <a:buClr>
                          <a:srgbClr val="FF6C0C"/>
                        </a:buClr>
                        <a:buFont typeface="Arial" charset="0"/>
                        <a:defRPr sz="2100">
                          <a:solidFill>
                            <a:srgbClr val="266ABC"/>
                          </a:solidFill>
                          <a:latin typeface="Arial" charset="0"/>
                          <a:ea typeface="ＭＳ Ｐゴシック" charset="-128"/>
                          <a:cs typeface="Arial Narrow" charset="0"/>
                        </a:defRPr>
                      </a:lvl1pPr>
                      <a:lvl2pPr marL="5588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2pPr>
                      <a:lvl3pPr marL="11176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3pPr>
                      <a:lvl4pPr marL="16779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4pPr>
                      <a:lvl5pPr marL="22367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5pPr>
                      <a:lvl6pPr marL="26939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6pPr>
                      <a:lvl7pPr marL="31511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7pPr>
                      <a:lvl8pPr marL="36083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8pPr>
                      <a:lvl9pPr marL="40655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9pPr>
                    </a:lstStyle>
                    <a:p>
                      <a:pPr marL="182880" marR="0" lvl="0" indent="-182880" algn="l" defTabSz="914400" rtl="0" eaLnBrk="1" fontAlgn="base" latinLnBrk="0" hangingPunct="1">
                        <a:lnSpc>
                          <a:spcPct val="10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No observable symptoms</a:t>
                      </a:r>
                    </a:p>
                    <a:p>
                      <a:pPr marL="182880" marR="0" lvl="0" indent="-182880" algn="l" defTabSz="914400" rtl="0" eaLnBrk="1" fontAlgn="base" latinLnBrk="0" hangingPunct="1">
                        <a:lnSpc>
                          <a:spcPct val="10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Detectable only by psychometric testing</a:t>
                      </a:r>
                    </a:p>
                  </a:txBody>
                  <a:tcPr marT="91440" marB="91440"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lvl1pPr marL="234950" indent="-234950" eaLnBrk="0" hangingPunct="0">
                        <a:spcBef>
                          <a:spcPct val="20000"/>
                        </a:spcBef>
                        <a:buClr>
                          <a:srgbClr val="FF6C0C"/>
                        </a:buClr>
                        <a:buFont typeface="Arial" charset="0"/>
                        <a:defRPr sz="2100">
                          <a:solidFill>
                            <a:srgbClr val="266ABC"/>
                          </a:solidFill>
                          <a:latin typeface="Arial" charset="0"/>
                          <a:ea typeface="ＭＳ Ｐゴシック" charset="-128"/>
                          <a:cs typeface="Arial Narrow" charset="0"/>
                        </a:defRPr>
                      </a:lvl1pPr>
                      <a:lvl2pPr marL="5588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2pPr>
                      <a:lvl3pPr marL="11176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3pPr>
                      <a:lvl4pPr marL="16779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4pPr>
                      <a:lvl5pPr marL="22367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5pPr>
                      <a:lvl6pPr marL="26939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6pPr>
                      <a:lvl7pPr marL="31511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7pPr>
                      <a:lvl8pPr marL="36083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8pPr>
                      <a:lvl9pPr marL="40655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9pPr>
                    </a:lstStyle>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Euphoria or anxiety</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Trivial lack of awareness</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Shortened attention span</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Impaired ability to add or subtract</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Altered sleep rhythm</a:t>
                      </a:r>
                    </a:p>
                  </a:txBody>
                  <a:tcPr marT="91440" marB="91440" horzOverflow="overflow">
                    <a:lnL w="12700" cap="flat" cmpd="sng" algn="ctr">
                      <a:solidFill>
                        <a:schemeClr val="accent1"/>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lvl1pPr marL="234950" indent="-234950" eaLnBrk="0" hangingPunct="0">
                        <a:spcBef>
                          <a:spcPct val="20000"/>
                        </a:spcBef>
                        <a:buClr>
                          <a:srgbClr val="FF6C0C"/>
                        </a:buClr>
                        <a:buFont typeface="Arial" charset="0"/>
                        <a:defRPr sz="2100">
                          <a:solidFill>
                            <a:srgbClr val="266ABC"/>
                          </a:solidFill>
                          <a:latin typeface="Arial" charset="0"/>
                          <a:ea typeface="ＭＳ Ｐゴシック" charset="-128"/>
                          <a:cs typeface="Arial Narrow" charset="0"/>
                        </a:defRPr>
                      </a:lvl1pPr>
                      <a:lvl2pPr marL="5588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2pPr>
                      <a:lvl3pPr marL="11176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3pPr>
                      <a:lvl4pPr marL="16779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4pPr>
                      <a:lvl5pPr marL="22367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5pPr>
                      <a:lvl6pPr marL="26939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6pPr>
                      <a:lvl7pPr marL="31511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7pPr>
                      <a:lvl8pPr marL="36083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8pPr>
                      <a:lvl9pPr marL="40655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9pPr>
                    </a:lstStyle>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Lethargy or apathy</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Disorientation with respect to time</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Obvious personality change</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Inappropriate behavior</a:t>
                      </a:r>
                    </a:p>
                  </a:txBody>
                  <a:tcPr marT="91440" marB="91440" horzOverflow="overflow">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a:noFill/>
                    </a:lnTlToBr>
                    <a:lnBlToTr>
                      <a:noFill/>
                    </a:lnBlToTr>
                    <a:noFill/>
                  </a:tcPr>
                </a:tc>
                <a:tc>
                  <a:txBody>
                    <a:bodyPr/>
                    <a:lstStyle>
                      <a:lvl1pPr marL="234950" indent="-234950" eaLnBrk="0" hangingPunct="0">
                        <a:spcBef>
                          <a:spcPct val="20000"/>
                        </a:spcBef>
                        <a:buClr>
                          <a:srgbClr val="FF6C0C"/>
                        </a:buClr>
                        <a:buFont typeface="Arial" charset="0"/>
                        <a:defRPr sz="2100">
                          <a:solidFill>
                            <a:srgbClr val="266ABC"/>
                          </a:solidFill>
                          <a:latin typeface="Arial" charset="0"/>
                          <a:ea typeface="ＭＳ Ｐゴシック" charset="-128"/>
                          <a:cs typeface="Arial Narrow" charset="0"/>
                        </a:defRPr>
                      </a:lvl1pPr>
                      <a:lvl2pPr marL="5588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2pPr>
                      <a:lvl3pPr marL="11176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3pPr>
                      <a:lvl4pPr marL="16779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4pPr>
                      <a:lvl5pPr marL="22367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5pPr>
                      <a:lvl6pPr marL="26939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6pPr>
                      <a:lvl7pPr marL="31511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7pPr>
                      <a:lvl8pPr marL="36083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8pPr>
                      <a:lvl9pPr marL="40655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9pPr>
                    </a:lstStyle>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Somnolence to semi-stupor</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Confusion </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Responsive to stimuli</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Gross disorientation</a:t>
                      </a:r>
                    </a:p>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Bizarre behavior</a:t>
                      </a:r>
                    </a:p>
                  </a:txBody>
                  <a:tcPr marT="91440" marB="91440" horzOverflow="overflow">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a:noFill/>
                    </a:lnTlToBr>
                    <a:lnBlToTr>
                      <a:noFill/>
                    </a:lnBlToTr>
                    <a:noFill/>
                  </a:tcPr>
                </a:tc>
                <a:tc>
                  <a:txBody>
                    <a:bodyPr/>
                    <a:lstStyle>
                      <a:lvl1pPr marL="234950" indent="-234950" eaLnBrk="0" hangingPunct="0">
                        <a:spcBef>
                          <a:spcPct val="20000"/>
                        </a:spcBef>
                        <a:buClr>
                          <a:srgbClr val="FF6C0C"/>
                        </a:buClr>
                        <a:buFont typeface="Arial" charset="0"/>
                        <a:defRPr sz="2100">
                          <a:solidFill>
                            <a:srgbClr val="266ABC"/>
                          </a:solidFill>
                          <a:latin typeface="Arial" charset="0"/>
                          <a:ea typeface="ＭＳ Ｐゴシック" charset="-128"/>
                          <a:cs typeface="Arial Narrow" charset="0"/>
                        </a:defRPr>
                      </a:lvl1pPr>
                      <a:lvl2pPr marL="5588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2pPr>
                      <a:lvl3pPr marL="1117600"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3pPr>
                      <a:lvl4pPr marL="16779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4pPr>
                      <a:lvl5pPr marL="2236788" eaLnBrk="0" hangingPunct="0">
                        <a:spcBef>
                          <a:spcPct val="20000"/>
                        </a:spcBef>
                        <a:buClr>
                          <a:srgbClr val="FF6C0C"/>
                        </a:buClr>
                        <a:buFont typeface="Arial" charset="0"/>
                        <a:defRPr sz="1900">
                          <a:solidFill>
                            <a:srgbClr val="595959"/>
                          </a:solidFill>
                          <a:latin typeface="Arial" charset="0"/>
                          <a:ea typeface="ＭＳ Ｐゴシック" charset="-128"/>
                          <a:cs typeface="Arial Narrow" charset="0"/>
                        </a:defRPr>
                      </a:lvl5pPr>
                      <a:lvl6pPr marL="26939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6pPr>
                      <a:lvl7pPr marL="31511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7pPr>
                      <a:lvl8pPr marL="36083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8pPr>
                      <a:lvl9pPr marL="4065588" indent="-412750" eaLnBrk="0" fontAlgn="base" hangingPunct="0">
                        <a:spcBef>
                          <a:spcPct val="20000"/>
                        </a:spcBef>
                        <a:spcAft>
                          <a:spcPct val="0"/>
                        </a:spcAft>
                        <a:buClr>
                          <a:srgbClr val="FF6C0C"/>
                        </a:buClr>
                        <a:buFont typeface="Arial" charset="0"/>
                        <a:defRPr sz="1900">
                          <a:solidFill>
                            <a:srgbClr val="595959"/>
                          </a:solidFill>
                          <a:latin typeface="Arial" charset="0"/>
                          <a:ea typeface="ＭＳ Ｐゴシック" charset="-128"/>
                          <a:cs typeface="Arial Narrow" charset="0"/>
                        </a:defRPr>
                      </a:lvl9pPr>
                    </a:lstStyle>
                    <a:p>
                      <a:pPr marL="182880" marR="0" lvl="0" indent="-182880" algn="l" defTabSz="914400" rtl="0" eaLnBrk="1" fontAlgn="base" latinLnBrk="0" hangingPunct="1">
                        <a:lnSpc>
                          <a:spcPct val="90000"/>
                        </a:lnSpc>
                        <a:spcBef>
                          <a:spcPts val="600"/>
                        </a:spcBef>
                        <a:spcAft>
                          <a:spcPct val="0"/>
                        </a:spcAft>
                        <a:buClr>
                          <a:schemeClr val="accent1"/>
                        </a:buClr>
                        <a:buSzTx/>
                        <a:buFont typeface="Arial" panose="020B0604020202020204" pitchFamily="34" charset="0"/>
                        <a:buChar char="•"/>
                        <a:tabLst/>
                      </a:pPr>
                      <a:r>
                        <a:rPr kumimoji="0" lang="en-US" altLang="x-none" sz="1100" b="1" i="0" u="none" strike="noStrike" cap="none" normalizeH="0" baseline="0" dirty="0">
                          <a:ln>
                            <a:noFill/>
                          </a:ln>
                          <a:solidFill>
                            <a:schemeClr val="tx1">
                              <a:lumMod val="75000"/>
                              <a:lumOff val="25000"/>
                            </a:schemeClr>
                          </a:solidFill>
                          <a:effectLst/>
                          <a:latin typeface="+mn-lt"/>
                          <a:ea typeface="ＭＳ Ｐゴシック" charset="-128"/>
                        </a:rPr>
                        <a:t>Coma</a:t>
                      </a:r>
                    </a:p>
                  </a:txBody>
                  <a:tcPr marT="91440" marB="91440" horzOverflow="overflow">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0" name="Arrow: Right 10">
            <a:extLst>
              <a:ext uri="{FF2B5EF4-FFF2-40B4-BE49-F238E27FC236}">
                <a16:creationId xmlns:a16="http://schemas.microsoft.com/office/drawing/2014/main" id="{2C9A3054-801B-EDFF-1E3A-58E45759777F}"/>
              </a:ext>
            </a:extLst>
          </p:cNvPr>
          <p:cNvSpPr/>
          <p:nvPr/>
        </p:nvSpPr>
        <p:spPr>
          <a:xfrm>
            <a:off x="902108" y="3925203"/>
            <a:ext cx="10966948" cy="446893"/>
          </a:xfrm>
          <a:prstGeom prst="rightArrow">
            <a:avLst>
              <a:gd name="adj1" fmla="val 61702"/>
              <a:gd name="adj2" fmla="val 77560"/>
            </a:avLst>
          </a:prstGeom>
          <a:gradFill flip="none" rotWithShape="1">
            <a:gsLst>
              <a:gs pos="0">
                <a:schemeClr val="accent1"/>
              </a:gs>
              <a:gs pos="27000">
                <a:schemeClr val="accent1">
                  <a:lumMod val="50000"/>
                </a:schemeClr>
              </a:gs>
              <a:gs pos="49000">
                <a:schemeClr val="tx2"/>
              </a:gs>
              <a:gs pos="73000">
                <a:schemeClr val="tx2"/>
              </a:gs>
              <a:gs pos="100000">
                <a:schemeClr val="tx1">
                  <a:lumMod val="50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b="1" dirty="0"/>
              <a:t>Worsening cognitive function</a:t>
            </a:r>
            <a:r>
              <a:rPr lang="en-US" sz="1400" b="1" baseline="30000" dirty="0"/>
              <a:t>2 </a:t>
            </a:r>
            <a:endParaRPr lang="en-US" sz="1400" b="1" dirty="0"/>
          </a:p>
        </p:txBody>
      </p:sp>
      <p:sp>
        <p:nvSpPr>
          <p:cNvPr id="11" name="TextBox 10">
            <a:extLst>
              <a:ext uri="{FF2B5EF4-FFF2-40B4-BE49-F238E27FC236}">
                <a16:creationId xmlns:a16="http://schemas.microsoft.com/office/drawing/2014/main" id="{D1BE102A-7872-11E1-62B6-043EADC873C6}"/>
              </a:ext>
            </a:extLst>
          </p:cNvPr>
          <p:cNvSpPr txBox="1"/>
          <p:nvPr/>
        </p:nvSpPr>
        <p:spPr>
          <a:xfrm>
            <a:off x="740718" y="1871158"/>
            <a:ext cx="10893631" cy="338554"/>
          </a:xfrm>
          <a:prstGeom prst="rect">
            <a:avLst/>
          </a:prstGeom>
          <a:noFill/>
          <a:ln>
            <a:noFill/>
          </a:ln>
        </p:spPr>
        <p:txBody>
          <a:bodyPr wrap="square" rtlCol="0">
            <a:spAutoFit/>
          </a:bodyPr>
          <a:lstStyle/>
          <a:p>
            <a:pPr algn="ctr"/>
            <a:r>
              <a:rPr lang="en-US" sz="1600" b="1" dirty="0">
                <a:solidFill>
                  <a:schemeClr val="tx1">
                    <a:lumMod val="75000"/>
                    <a:lumOff val="25000"/>
                  </a:schemeClr>
                </a:solidFill>
              </a:rPr>
              <a:t>West Haven Criteria</a:t>
            </a:r>
            <a:endParaRPr lang="en-US" sz="1600" b="1" baseline="30000" dirty="0">
              <a:solidFill>
                <a:schemeClr val="tx1">
                  <a:lumMod val="75000"/>
                  <a:lumOff val="25000"/>
                </a:schemeClr>
              </a:solidFill>
            </a:endParaRPr>
          </a:p>
        </p:txBody>
      </p:sp>
      <p:sp>
        <p:nvSpPr>
          <p:cNvPr id="12" name="TextBox 11">
            <a:extLst>
              <a:ext uri="{FF2B5EF4-FFF2-40B4-BE49-F238E27FC236}">
                <a16:creationId xmlns:a16="http://schemas.microsoft.com/office/drawing/2014/main" id="{17422EF4-1110-2BAB-2805-7F2A80AD8C77}"/>
              </a:ext>
            </a:extLst>
          </p:cNvPr>
          <p:cNvSpPr txBox="1"/>
          <p:nvPr/>
        </p:nvSpPr>
        <p:spPr>
          <a:xfrm>
            <a:off x="5229591" y="4251507"/>
            <a:ext cx="6282047" cy="276999"/>
          </a:xfrm>
          <a:prstGeom prst="rect">
            <a:avLst/>
          </a:prstGeom>
          <a:noFill/>
          <a:ln>
            <a:noFill/>
          </a:ln>
        </p:spPr>
        <p:txBody>
          <a:bodyPr wrap="square" rtlCol="0">
            <a:spAutoFit/>
          </a:bodyPr>
          <a:lstStyle/>
          <a:p>
            <a:pPr algn="ctr"/>
            <a:r>
              <a:rPr lang="en-US" sz="1200" b="1" dirty="0">
                <a:solidFill>
                  <a:schemeClr val="accent2">
                    <a:lumMod val="75000"/>
                  </a:schemeClr>
                </a:solidFill>
              </a:rPr>
              <a:t>Higher stages (ie, overt HE) are associated with</a:t>
            </a:r>
            <a:r>
              <a:rPr lang="en-US" sz="1200" b="1" baseline="30000" dirty="0">
                <a:solidFill>
                  <a:schemeClr val="accent2">
                    <a:lumMod val="75000"/>
                  </a:schemeClr>
                </a:solidFill>
              </a:rPr>
              <a:t>1-4</a:t>
            </a:r>
            <a:r>
              <a:rPr lang="en-US" sz="1200" b="1" dirty="0">
                <a:solidFill>
                  <a:schemeClr val="accent2">
                    <a:lumMod val="75000"/>
                  </a:schemeClr>
                </a:solidFill>
              </a:rPr>
              <a:t>: </a:t>
            </a:r>
          </a:p>
        </p:txBody>
      </p:sp>
      <p:sp>
        <p:nvSpPr>
          <p:cNvPr id="13" name="Right Brace 12">
            <a:extLst>
              <a:ext uri="{FF2B5EF4-FFF2-40B4-BE49-F238E27FC236}">
                <a16:creationId xmlns:a16="http://schemas.microsoft.com/office/drawing/2014/main" id="{DCA16EF5-D6ED-3EF1-D79C-FAEF05ADA93C}"/>
              </a:ext>
            </a:extLst>
          </p:cNvPr>
          <p:cNvSpPr/>
          <p:nvPr/>
        </p:nvSpPr>
        <p:spPr>
          <a:xfrm rot="5400000">
            <a:off x="8177384" y="1425981"/>
            <a:ext cx="359740" cy="6255327"/>
          </a:xfrm>
          <a:prstGeom prst="rightBrace">
            <a:avLst>
              <a:gd name="adj1" fmla="val 39336"/>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D89A6F3-DEE8-90A6-0802-9C9146975689}"/>
              </a:ext>
            </a:extLst>
          </p:cNvPr>
          <p:cNvSpPr/>
          <p:nvPr/>
        </p:nvSpPr>
        <p:spPr>
          <a:xfrm>
            <a:off x="5302156" y="4679353"/>
            <a:ext cx="1463040" cy="461665"/>
          </a:xfrm>
          <a:prstGeom prst="rect">
            <a:avLst/>
          </a:prstGeom>
        </p:spPr>
        <p:txBody>
          <a:bodyPr wrap="none">
            <a:noAutofit/>
          </a:bodyPr>
          <a:lstStyle/>
          <a:p>
            <a:pPr algn="ctr">
              <a:buClr>
                <a:schemeClr val="accent1"/>
              </a:buClr>
            </a:pPr>
            <a:r>
              <a:rPr lang="en-US" sz="1100" b="1" dirty="0">
                <a:solidFill>
                  <a:schemeClr val="tx1">
                    <a:lumMod val="75000"/>
                    <a:lumOff val="25000"/>
                  </a:schemeClr>
                </a:solidFill>
              </a:rPr>
              <a:t>More prominent </a:t>
            </a:r>
            <a:br>
              <a:rPr lang="en-US" sz="1100" b="1" dirty="0">
                <a:solidFill>
                  <a:schemeClr val="tx1">
                    <a:lumMod val="75000"/>
                    <a:lumOff val="25000"/>
                  </a:schemeClr>
                </a:solidFill>
              </a:rPr>
            </a:br>
            <a:r>
              <a:rPr lang="en-US" sz="1100" b="1" dirty="0">
                <a:solidFill>
                  <a:schemeClr val="tx1">
                    <a:lumMod val="75000"/>
                    <a:lumOff val="25000"/>
                  </a:schemeClr>
                </a:solidFill>
              </a:rPr>
              <a:t>symptoms</a:t>
            </a:r>
          </a:p>
        </p:txBody>
      </p:sp>
      <p:sp>
        <p:nvSpPr>
          <p:cNvPr id="15" name="Rectangle 14">
            <a:extLst>
              <a:ext uri="{FF2B5EF4-FFF2-40B4-BE49-F238E27FC236}">
                <a16:creationId xmlns:a16="http://schemas.microsoft.com/office/drawing/2014/main" id="{BF0C24AF-D989-E2C3-2601-65E30835C35E}"/>
              </a:ext>
            </a:extLst>
          </p:cNvPr>
          <p:cNvSpPr/>
          <p:nvPr/>
        </p:nvSpPr>
        <p:spPr>
          <a:xfrm>
            <a:off x="6856478" y="4679353"/>
            <a:ext cx="1463040" cy="461665"/>
          </a:xfrm>
          <a:prstGeom prst="rect">
            <a:avLst/>
          </a:prstGeom>
        </p:spPr>
        <p:txBody>
          <a:bodyPr wrap="none">
            <a:noAutofit/>
          </a:bodyPr>
          <a:lstStyle/>
          <a:p>
            <a:pPr algn="ctr">
              <a:buClr>
                <a:schemeClr val="accent1"/>
              </a:buClr>
            </a:pPr>
            <a:r>
              <a:rPr lang="en-US" sz="1100" b="1" dirty="0">
                <a:solidFill>
                  <a:schemeClr val="tx1">
                    <a:lumMod val="75000"/>
                    <a:lumOff val="25000"/>
                  </a:schemeClr>
                </a:solidFill>
              </a:rPr>
              <a:t>Worsening </a:t>
            </a:r>
            <a:br>
              <a:rPr lang="en-US" sz="1100" b="1" dirty="0">
                <a:solidFill>
                  <a:schemeClr val="tx1">
                    <a:lumMod val="75000"/>
                    <a:lumOff val="25000"/>
                  </a:schemeClr>
                </a:solidFill>
              </a:rPr>
            </a:br>
            <a:r>
              <a:rPr lang="en-US" sz="1100" b="1" dirty="0">
                <a:solidFill>
                  <a:schemeClr val="tx1">
                    <a:lumMod val="75000"/>
                    <a:lumOff val="25000"/>
                  </a:schemeClr>
                </a:solidFill>
              </a:rPr>
              <a:t>cognitive function</a:t>
            </a:r>
          </a:p>
        </p:txBody>
      </p:sp>
      <p:sp>
        <p:nvSpPr>
          <p:cNvPr id="16" name="Rectangle 15">
            <a:extLst>
              <a:ext uri="{FF2B5EF4-FFF2-40B4-BE49-F238E27FC236}">
                <a16:creationId xmlns:a16="http://schemas.microsoft.com/office/drawing/2014/main" id="{B3994CFE-8AC2-4B70-C19E-2050CAFBCB55}"/>
              </a:ext>
            </a:extLst>
          </p:cNvPr>
          <p:cNvSpPr/>
          <p:nvPr/>
        </p:nvSpPr>
        <p:spPr>
          <a:xfrm>
            <a:off x="8410800" y="4679353"/>
            <a:ext cx="1463040" cy="461665"/>
          </a:xfrm>
          <a:prstGeom prst="rect">
            <a:avLst/>
          </a:prstGeom>
        </p:spPr>
        <p:txBody>
          <a:bodyPr wrap="none">
            <a:noAutofit/>
          </a:bodyPr>
          <a:lstStyle/>
          <a:p>
            <a:pPr algn="ctr">
              <a:buClr>
                <a:schemeClr val="accent1"/>
              </a:buClr>
            </a:pPr>
            <a:r>
              <a:rPr lang="en-US" sz="1100" b="1" dirty="0">
                <a:solidFill>
                  <a:schemeClr val="tx1">
                    <a:lumMod val="75000"/>
                    <a:lumOff val="25000"/>
                  </a:schemeClr>
                </a:solidFill>
              </a:rPr>
              <a:t>Poor </a:t>
            </a:r>
            <a:br>
              <a:rPr lang="en-US" sz="1100" b="1" dirty="0">
                <a:solidFill>
                  <a:schemeClr val="tx1">
                    <a:lumMod val="75000"/>
                    <a:lumOff val="25000"/>
                  </a:schemeClr>
                </a:solidFill>
              </a:rPr>
            </a:br>
            <a:r>
              <a:rPr lang="en-US" sz="1100" b="1" dirty="0">
                <a:solidFill>
                  <a:schemeClr val="tx1">
                    <a:lumMod val="75000"/>
                    <a:lumOff val="25000"/>
                  </a:schemeClr>
                </a:solidFill>
              </a:rPr>
              <a:t>prognosis</a:t>
            </a:r>
          </a:p>
        </p:txBody>
      </p:sp>
      <p:sp>
        <p:nvSpPr>
          <p:cNvPr id="17" name="Rectangle 16">
            <a:extLst>
              <a:ext uri="{FF2B5EF4-FFF2-40B4-BE49-F238E27FC236}">
                <a16:creationId xmlns:a16="http://schemas.microsoft.com/office/drawing/2014/main" id="{5C0711F3-0112-2DB5-3E98-43BF4F68937D}"/>
              </a:ext>
            </a:extLst>
          </p:cNvPr>
          <p:cNvSpPr/>
          <p:nvPr/>
        </p:nvSpPr>
        <p:spPr>
          <a:xfrm>
            <a:off x="9965124" y="4679353"/>
            <a:ext cx="1463040" cy="461665"/>
          </a:xfrm>
          <a:prstGeom prst="rect">
            <a:avLst/>
          </a:prstGeom>
        </p:spPr>
        <p:txBody>
          <a:bodyPr wrap="none">
            <a:noAutofit/>
          </a:bodyPr>
          <a:lstStyle/>
          <a:p>
            <a:pPr algn="ctr">
              <a:buClr>
                <a:schemeClr val="accent1"/>
              </a:buClr>
            </a:pPr>
            <a:r>
              <a:rPr lang="en-US" sz="1100" b="1" dirty="0">
                <a:solidFill>
                  <a:schemeClr val="tx1">
                    <a:lumMod val="75000"/>
                    <a:lumOff val="25000"/>
                  </a:schemeClr>
                </a:solidFill>
              </a:rPr>
              <a:t>Increased risk of </a:t>
            </a:r>
            <a:br>
              <a:rPr lang="en-US" sz="1100" b="1" dirty="0">
                <a:solidFill>
                  <a:schemeClr val="tx1">
                    <a:lumMod val="75000"/>
                    <a:lumOff val="25000"/>
                  </a:schemeClr>
                </a:solidFill>
              </a:rPr>
            </a:br>
            <a:r>
              <a:rPr lang="en-US" sz="1100" b="1" dirty="0">
                <a:solidFill>
                  <a:schemeClr val="tx1">
                    <a:lumMod val="75000"/>
                    <a:lumOff val="25000"/>
                  </a:schemeClr>
                </a:solidFill>
              </a:rPr>
              <a:t>hospitalization </a:t>
            </a:r>
          </a:p>
        </p:txBody>
      </p:sp>
      <p:grpSp>
        <p:nvGrpSpPr>
          <p:cNvPr id="18" name="Group 17">
            <a:extLst>
              <a:ext uri="{FF2B5EF4-FFF2-40B4-BE49-F238E27FC236}">
                <a16:creationId xmlns:a16="http://schemas.microsoft.com/office/drawing/2014/main" id="{4A1F4BC3-596C-12F1-53D3-21CA5350153E}"/>
              </a:ext>
            </a:extLst>
          </p:cNvPr>
          <p:cNvGrpSpPr/>
          <p:nvPr/>
        </p:nvGrpSpPr>
        <p:grpSpPr>
          <a:xfrm>
            <a:off x="6806762" y="4740697"/>
            <a:ext cx="3102707" cy="329067"/>
            <a:chOff x="6754813" y="5198730"/>
            <a:chExt cx="3102706" cy="420511"/>
          </a:xfrm>
        </p:grpSpPr>
        <p:cxnSp>
          <p:nvCxnSpPr>
            <p:cNvPr id="19" name="Straight Connector 18">
              <a:extLst>
                <a:ext uri="{FF2B5EF4-FFF2-40B4-BE49-F238E27FC236}">
                  <a16:creationId xmlns:a16="http://schemas.microsoft.com/office/drawing/2014/main" id="{CD6F2181-BBE4-9A6B-1356-6ED5C90A4AF9}"/>
                </a:ext>
              </a:extLst>
            </p:cNvPr>
            <p:cNvCxnSpPr/>
            <p:nvPr/>
          </p:nvCxnSpPr>
          <p:spPr>
            <a:xfrm>
              <a:off x="6754813" y="5198730"/>
              <a:ext cx="0" cy="42051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062EBC4-9453-F66C-109E-186555E399CB}"/>
                </a:ext>
              </a:extLst>
            </p:cNvPr>
            <p:cNvCxnSpPr/>
            <p:nvPr/>
          </p:nvCxnSpPr>
          <p:spPr>
            <a:xfrm>
              <a:off x="8306166" y="5198730"/>
              <a:ext cx="0" cy="42051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72034E2-855F-BB17-5F42-3DDD0BB2C79A}"/>
                </a:ext>
              </a:extLst>
            </p:cNvPr>
            <p:cNvCxnSpPr/>
            <p:nvPr/>
          </p:nvCxnSpPr>
          <p:spPr>
            <a:xfrm>
              <a:off x="9857519" y="5198730"/>
              <a:ext cx="0" cy="42051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90C03DD4-35A5-05BE-B99B-357E149AEA9B}"/>
              </a:ext>
            </a:extLst>
          </p:cNvPr>
          <p:cNvSpPr/>
          <p:nvPr/>
        </p:nvSpPr>
        <p:spPr>
          <a:xfrm>
            <a:off x="5218988" y="2685398"/>
            <a:ext cx="6292648" cy="1361099"/>
          </a:xfrm>
          <a:prstGeom prst="rect">
            <a:avLst/>
          </a:prstGeom>
          <a:solidFill>
            <a:srgbClr val="88983A">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6B5C4F8-0664-87D4-BAB5-9CF1C750610B}"/>
              </a:ext>
            </a:extLst>
          </p:cNvPr>
          <p:cNvSpPr/>
          <p:nvPr/>
        </p:nvSpPr>
        <p:spPr>
          <a:xfrm>
            <a:off x="902108" y="2685399"/>
            <a:ext cx="4316880" cy="1361098"/>
          </a:xfrm>
          <a:prstGeom prst="rect">
            <a:avLst/>
          </a:prstGeom>
          <a:solidFill>
            <a:srgbClr val="167FC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ounded Rectangle 87">
            <a:extLst>
              <a:ext uri="{FF2B5EF4-FFF2-40B4-BE49-F238E27FC236}">
                <a16:creationId xmlns:a16="http://schemas.microsoft.com/office/drawing/2014/main" id="{88717A66-6077-2848-F1CC-8659CE96D6FF}"/>
              </a:ext>
            </a:extLst>
          </p:cNvPr>
          <p:cNvSpPr/>
          <p:nvPr/>
        </p:nvSpPr>
        <p:spPr>
          <a:xfrm>
            <a:off x="5490377" y="5372836"/>
            <a:ext cx="5843016" cy="713232"/>
          </a:xfrm>
          <a:prstGeom prst="roundRect">
            <a:avLst>
              <a:gd name="adj" fmla="val 1643"/>
            </a:avLst>
          </a:prstGeom>
          <a:solidFill>
            <a:schemeClr val="bg1"/>
          </a:solidFill>
          <a:ln w="25400">
            <a:solidFill>
              <a:schemeClr val="accent2"/>
            </a:solidFill>
          </a:ln>
          <a:effectLst>
            <a:innerShdw blurRad="88900">
              <a:prstClr val="black">
                <a:alpha val="70000"/>
              </a:prstClr>
            </a:innerShdw>
          </a:effectLst>
        </p:spPr>
        <p:style>
          <a:lnRef idx="1">
            <a:schemeClr val="accent1"/>
          </a:lnRef>
          <a:fillRef idx="3">
            <a:schemeClr val="accent1"/>
          </a:fillRef>
          <a:effectRef idx="2">
            <a:schemeClr val="accent1"/>
          </a:effectRef>
          <a:fontRef idx="minor">
            <a:schemeClr val="lt1"/>
          </a:fontRef>
        </p:style>
        <p:txBody>
          <a:bodyPr lIns="91440" rIns="91440" rtlCol="0" anchor="ctr"/>
          <a:lstStyle/>
          <a:p>
            <a:pPr algn="ctr"/>
            <a:r>
              <a:rPr lang="en-US" sz="1600" b="1" dirty="0">
                <a:solidFill>
                  <a:schemeClr val="tx1">
                    <a:lumMod val="75000"/>
                    <a:lumOff val="25000"/>
                  </a:schemeClr>
                </a:solidFill>
              </a:rPr>
              <a:t>30%</a:t>
            </a:r>
            <a:r>
              <a:rPr lang="en-US" sz="1600" b="1" dirty="0">
                <a:solidFill>
                  <a:srgbClr val="FF0000"/>
                </a:solidFill>
              </a:rPr>
              <a:t> </a:t>
            </a:r>
            <a:r>
              <a:rPr lang="en-US" sz="1600" b="1" dirty="0">
                <a:solidFill>
                  <a:schemeClr val="tx1"/>
                </a:solidFill>
              </a:rPr>
              <a:t>to </a:t>
            </a:r>
            <a:r>
              <a:rPr lang="en-US" sz="1600" b="1" dirty="0">
                <a:solidFill>
                  <a:schemeClr val="tx1">
                    <a:lumMod val="75000"/>
                    <a:lumOff val="25000"/>
                  </a:schemeClr>
                </a:solidFill>
              </a:rPr>
              <a:t>40% of patients with cirrhosis </a:t>
            </a:r>
            <a:br>
              <a:rPr lang="en-US" sz="1600" b="1" dirty="0">
                <a:solidFill>
                  <a:schemeClr val="tx1">
                    <a:lumMod val="75000"/>
                    <a:lumOff val="25000"/>
                  </a:schemeClr>
                </a:solidFill>
              </a:rPr>
            </a:br>
            <a:r>
              <a:rPr lang="en-US" sz="1600" b="1" dirty="0">
                <a:solidFill>
                  <a:schemeClr val="tx1">
                    <a:lumMod val="75000"/>
                    <a:lumOff val="25000"/>
                  </a:schemeClr>
                </a:solidFill>
              </a:rPr>
              <a:t>will develop overt HE at some point</a:t>
            </a:r>
            <a:endParaRPr lang="en-US" sz="1600" b="1" baseline="30000" dirty="0">
              <a:solidFill>
                <a:schemeClr val="tx1">
                  <a:lumMod val="75000"/>
                  <a:lumOff val="25000"/>
                </a:schemeClr>
              </a:solidFill>
            </a:endParaRPr>
          </a:p>
        </p:txBody>
      </p:sp>
    </p:spTree>
    <p:extLst>
      <p:ext uri="{BB962C8B-B14F-4D97-AF65-F5344CB8AC3E}">
        <p14:creationId xmlns:p14="http://schemas.microsoft.com/office/powerpoint/2010/main" val="3526053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2D378C4-EA3A-4D99-BD9E-3A9465AE2CA6}"/>
              </a:ext>
            </a:extLst>
          </p:cNvPr>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p:blipFill>
        <p:spPr bwMode="auto">
          <a:xfrm>
            <a:off x="3129996" y="415774"/>
            <a:ext cx="5932007" cy="621123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B8448D40-4A70-7047-0D92-0D12EAA5553F}"/>
              </a:ext>
            </a:extLst>
          </p:cNvPr>
          <p:cNvSpPr>
            <a:spLocks noGrp="1"/>
          </p:cNvSpPr>
          <p:nvPr>
            <p:ph type="ftr" sz="quarter" idx="3"/>
          </p:nvPr>
        </p:nvSpPr>
        <p:spPr/>
        <p:txBody>
          <a:bodyPr/>
          <a:lstStyle/>
          <a:p>
            <a:r>
              <a:rPr lang="en-US" dirty="0"/>
              <a:t>Elias E. The Hepatic Coma Syndromes and Lactulose</a:t>
            </a:r>
            <a:r>
              <a:rPr lang="en-US" i="1" dirty="0"/>
              <a:t>. Yale J Biol Med</a:t>
            </a:r>
            <a:r>
              <a:rPr lang="en-US" dirty="0"/>
              <a:t>. 1979 Sep-Oct;52(5):487–8. PMCID: PMC2595775.</a:t>
            </a:r>
          </a:p>
        </p:txBody>
      </p:sp>
    </p:spTree>
    <p:extLst>
      <p:ext uri="{BB962C8B-B14F-4D97-AF65-F5344CB8AC3E}">
        <p14:creationId xmlns:p14="http://schemas.microsoft.com/office/powerpoint/2010/main" val="1679798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9505"/>
            <a:ext cx="10744200" cy="1185577"/>
          </a:xfrm>
        </p:spPr>
        <p:txBody>
          <a:bodyPr>
            <a:normAutofit/>
          </a:bodyPr>
          <a:lstStyle/>
          <a:p>
            <a:r>
              <a:rPr lang="en-US" dirty="0"/>
              <a:t>Diagnosis &amp; Grading</a:t>
            </a:r>
          </a:p>
        </p:txBody>
      </p:sp>
      <p:sp>
        <p:nvSpPr>
          <p:cNvPr id="3" name="Text Placeholder 2"/>
          <p:cNvSpPr>
            <a:spLocks noGrp="1"/>
          </p:cNvSpPr>
          <p:nvPr>
            <p:ph idx="1"/>
          </p:nvPr>
        </p:nvSpPr>
        <p:spPr>
          <a:xfrm>
            <a:off x="609600" y="1477906"/>
            <a:ext cx="10744200" cy="4722477"/>
          </a:xfrm>
        </p:spPr>
        <p:txBody>
          <a:bodyPr/>
          <a:lstStyle/>
          <a:p>
            <a:r>
              <a:rPr lang="en-US" dirty="0"/>
              <a:t>Diagnosis and grading of HE is based on a clinical examination and a clinical decision</a:t>
            </a:r>
          </a:p>
        </p:txBody>
      </p:sp>
      <p:sp>
        <p:nvSpPr>
          <p:cNvPr id="6" name="Rectangle 5"/>
          <p:cNvSpPr/>
          <p:nvPr/>
        </p:nvSpPr>
        <p:spPr>
          <a:xfrm>
            <a:off x="1790700" y="2630396"/>
            <a:ext cx="8610600" cy="369332"/>
          </a:xfrm>
          <a:prstGeom prst="rect">
            <a:avLst/>
          </a:prstGeom>
        </p:spPr>
        <p:txBody>
          <a:bodyPr wrap="square">
            <a:spAutoFit/>
          </a:bodyPr>
          <a:lstStyle/>
          <a:p>
            <a:pPr lvl="0"/>
            <a:r>
              <a:rPr lang="en-US" b="1" dirty="0"/>
              <a:t>Clinical Description of HE per West-Haven Criteria</a:t>
            </a:r>
            <a:endParaRPr lang="en-US" b="1" baseline="30000" dirty="0"/>
          </a:p>
        </p:txBody>
      </p:sp>
      <p:graphicFrame>
        <p:nvGraphicFramePr>
          <p:cNvPr id="7" name="Table 6"/>
          <p:cNvGraphicFramePr>
            <a:graphicFrameLocks noGrp="1"/>
          </p:cNvGraphicFramePr>
          <p:nvPr>
            <p:extLst>
              <p:ext uri="{D42A27DB-BD31-4B8C-83A1-F6EECF244321}">
                <p14:modId xmlns:p14="http://schemas.microsoft.com/office/powerpoint/2010/main" val="2585925647"/>
              </p:ext>
            </p:extLst>
          </p:nvPr>
        </p:nvGraphicFramePr>
        <p:xfrm>
          <a:off x="1790700" y="3093391"/>
          <a:ext cx="8610600" cy="2676497"/>
        </p:xfrm>
        <a:graphic>
          <a:graphicData uri="http://schemas.openxmlformats.org/drawingml/2006/table">
            <a:tbl>
              <a:tblPr firstRow="1" bandRow="1">
                <a:tableStyleId>{5C22544A-7EE6-4342-B048-85BDC9FD1C3A}</a:tableStyleId>
              </a:tblPr>
              <a:tblGrid>
                <a:gridCol w="1086022">
                  <a:extLst>
                    <a:ext uri="{9D8B030D-6E8A-4147-A177-3AD203B41FA5}">
                      <a16:colId xmlns:a16="http://schemas.microsoft.com/office/drawing/2014/main" val="20000"/>
                    </a:ext>
                  </a:extLst>
                </a:gridCol>
                <a:gridCol w="1473886">
                  <a:extLst>
                    <a:ext uri="{9D8B030D-6E8A-4147-A177-3AD203B41FA5}">
                      <a16:colId xmlns:a16="http://schemas.microsoft.com/office/drawing/2014/main" val="20001"/>
                    </a:ext>
                  </a:extLst>
                </a:gridCol>
                <a:gridCol w="6050692">
                  <a:extLst>
                    <a:ext uri="{9D8B030D-6E8A-4147-A177-3AD203B41FA5}">
                      <a16:colId xmlns:a16="http://schemas.microsoft.com/office/drawing/2014/main" val="20002"/>
                    </a:ext>
                  </a:extLst>
                </a:gridCol>
              </a:tblGrid>
              <a:tr h="919981">
                <a:tc>
                  <a:txBody>
                    <a:bodyPr/>
                    <a:lstStyle/>
                    <a:p>
                      <a:pPr marL="0" marR="0" lvl="0" indent="0" algn="ctr" defTabSz="455470" rtl="0" eaLnBrk="1" fontAlgn="auto" latinLnBrk="0" hangingPunct="1">
                        <a:lnSpc>
                          <a:spcPct val="100000"/>
                        </a:lnSpc>
                        <a:spcBef>
                          <a:spcPts val="0"/>
                        </a:spcBef>
                        <a:spcAft>
                          <a:spcPts val="0"/>
                        </a:spcAft>
                        <a:buClrTx/>
                        <a:buSzTx/>
                        <a:buFontTx/>
                        <a:buNone/>
                        <a:tabLst/>
                        <a:defRPr/>
                      </a:pPr>
                      <a:r>
                        <a:rPr lang="en-US" sz="1400" b="1" kern="1200" dirty="0">
                          <a:solidFill>
                            <a:schemeClr val="bg1"/>
                          </a:solidFill>
                        </a:rPr>
                        <a:t>Grade</a:t>
                      </a:r>
                      <a:r>
                        <a:rPr lang="en-US" sz="1400" b="1" kern="1200" baseline="30000" dirty="0">
                          <a:solidFill>
                            <a:schemeClr val="bg1"/>
                          </a:solidFill>
                        </a:rPr>
                        <a:t> </a:t>
                      </a:r>
                      <a:r>
                        <a:rPr lang="en-US" sz="1400" b="1" kern="1200" dirty="0">
                          <a:solidFill>
                            <a:schemeClr val="bg1"/>
                          </a:solidFill>
                        </a:rPr>
                        <a:t>I</a:t>
                      </a:r>
                    </a:p>
                  </a:txBody>
                  <a:tcPr anchor="ctr"/>
                </a:tc>
                <a:tc>
                  <a:txBody>
                    <a:bodyPr/>
                    <a:lstStyle/>
                    <a:p>
                      <a:pPr marL="0" marR="0" indent="0" algn="ctr" defTabSz="45547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Covert/</a:t>
                      </a:r>
                    </a:p>
                    <a:p>
                      <a:pPr marL="0" marR="0" indent="0" algn="ctr" defTabSz="45547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Minimal HE</a:t>
                      </a:r>
                      <a:endParaRPr lang="en-US" sz="1400" b="1" dirty="0">
                        <a:solidFill>
                          <a:schemeClr val="bg1"/>
                        </a:solidFill>
                        <a:latin typeface="+mn-lt"/>
                      </a:endParaRPr>
                    </a:p>
                  </a:txBody>
                  <a:tcPr anchor="ctr"/>
                </a:tc>
                <a:tc>
                  <a:txBody>
                    <a:bodyPr/>
                    <a:lstStyle/>
                    <a:p>
                      <a:pPr marL="0" marR="0" lvl="0" indent="0" algn="l" defTabSz="455470" rtl="0" eaLnBrk="1" fontAlgn="auto" latinLnBrk="0" hangingPunct="1">
                        <a:lnSpc>
                          <a:spcPct val="100000"/>
                        </a:lnSpc>
                        <a:spcBef>
                          <a:spcPts val="0"/>
                        </a:spcBef>
                        <a:spcAft>
                          <a:spcPts val="0"/>
                        </a:spcAft>
                        <a:buClrTx/>
                        <a:buSzTx/>
                        <a:buFontTx/>
                        <a:buNone/>
                        <a:tabLst/>
                        <a:defRPr/>
                      </a:pPr>
                      <a:endParaRPr lang="en-US" sz="2000" b="0" baseline="30000" dirty="0">
                        <a:solidFill>
                          <a:schemeClr val="bg1"/>
                        </a:solidFill>
                      </a:endParaRPr>
                    </a:p>
                    <a:p>
                      <a:pPr marL="0" marR="0" lvl="0" indent="0" algn="l" defTabSz="455470" rtl="0" eaLnBrk="1" fontAlgn="auto" latinLnBrk="0" hangingPunct="1">
                        <a:lnSpc>
                          <a:spcPct val="100000"/>
                        </a:lnSpc>
                        <a:spcBef>
                          <a:spcPts val="0"/>
                        </a:spcBef>
                        <a:spcAft>
                          <a:spcPts val="0"/>
                        </a:spcAft>
                        <a:buClrTx/>
                        <a:buSzTx/>
                        <a:buFontTx/>
                        <a:buNone/>
                        <a:tabLst/>
                        <a:defRPr/>
                      </a:pPr>
                      <a:r>
                        <a:rPr lang="en-US" sz="2000" b="0" baseline="30000" dirty="0">
                          <a:solidFill>
                            <a:schemeClr val="bg1"/>
                          </a:solidFill>
                        </a:rPr>
                        <a:t>Trivial lack of awareness, euphoria or anxiety, shortened attention span, impairment of addition or subtraction, altered sleep rhythm</a:t>
                      </a:r>
                      <a:endParaRPr lang="en-US" sz="2000" b="0" baseline="30000" dirty="0">
                        <a:solidFill>
                          <a:schemeClr val="bg1"/>
                        </a:solidFill>
                        <a:latin typeface="+mn-lt"/>
                      </a:endParaRPr>
                    </a:p>
                  </a:txBody>
                  <a:tcPr anchor="ctr"/>
                </a:tc>
                <a:extLst>
                  <a:ext uri="{0D108BD9-81ED-4DB2-BD59-A6C34878D82A}">
                    <a16:rowId xmlns:a16="http://schemas.microsoft.com/office/drawing/2014/main" val="10000"/>
                  </a:ext>
                </a:extLst>
              </a:tr>
              <a:tr h="611756">
                <a:tc>
                  <a:txBody>
                    <a:bodyPr/>
                    <a:lstStyle/>
                    <a:p>
                      <a:pPr marL="0" marR="0" lvl="0" indent="0" algn="ctr" defTabSz="455470" rtl="0" eaLnBrk="1" fontAlgn="auto" latinLnBrk="0" hangingPunct="1">
                        <a:lnSpc>
                          <a:spcPct val="100000"/>
                        </a:lnSpc>
                        <a:spcBef>
                          <a:spcPts val="0"/>
                        </a:spcBef>
                        <a:spcAft>
                          <a:spcPts val="0"/>
                        </a:spcAft>
                        <a:buClrTx/>
                        <a:buSzTx/>
                        <a:buFontTx/>
                        <a:buNone/>
                        <a:tabLst/>
                        <a:defRPr/>
                      </a:pPr>
                      <a:r>
                        <a:rPr lang="en-US" sz="1400" b="1" kern="1200" dirty="0">
                          <a:solidFill>
                            <a:schemeClr val="tx2"/>
                          </a:solidFill>
                        </a:rPr>
                        <a:t>Grade</a:t>
                      </a:r>
                      <a:r>
                        <a:rPr lang="en-US" sz="1400" b="1" kern="1200" baseline="0" dirty="0">
                          <a:solidFill>
                            <a:schemeClr val="tx2"/>
                          </a:solidFill>
                        </a:rPr>
                        <a:t> </a:t>
                      </a:r>
                      <a:r>
                        <a:rPr lang="en-US" sz="1400" b="1" kern="1200" dirty="0">
                          <a:solidFill>
                            <a:schemeClr val="tx2"/>
                          </a:solidFill>
                        </a:rPr>
                        <a:t>II</a:t>
                      </a:r>
                      <a:endParaRPr lang="en-US" sz="1400" b="1" kern="1200" dirty="0">
                        <a:solidFill>
                          <a:schemeClr val="tx2"/>
                        </a:solidFill>
                        <a:latin typeface="+mn-lt"/>
                        <a:ea typeface="+mn-ea"/>
                        <a:cs typeface="+mn-cs"/>
                      </a:endParaRPr>
                    </a:p>
                  </a:txBody>
                  <a:tcPr anchor="ctr"/>
                </a:tc>
                <a:tc rowSpan="3">
                  <a:txBody>
                    <a:bodyPr/>
                    <a:lstStyle/>
                    <a:p>
                      <a:pPr marL="0" marR="0" indent="0" algn="ctr" defTabSz="455470" rtl="0" eaLnBrk="1" fontAlgn="auto" latinLnBrk="0" hangingPunct="1">
                        <a:lnSpc>
                          <a:spcPct val="100000"/>
                        </a:lnSpc>
                        <a:spcBef>
                          <a:spcPts val="0"/>
                        </a:spcBef>
                        <a:spcAft>
                          <a:spcPts val="0"/>
                        </a:spcAft>
                        <a:buClrTx/>
                        <a:buSzTx/>
                        <a:buFontTx/>
                        <a:buNone/>
                        <a:tabLst/>
                        <a:defRPr/>
                      </a:pPr>
                      <a:r>
                        <a:rPr lang="en-US" sz="1400" b="1" kern="1200" dirty="0">
                          <a:solidFill>
                            <a:schemeClr val="tx2"/>
                          </a:solidFill>
                        </a:rPr>
                        <a:t>Overt</a:t>
                      </a:r>
                    </a:p>
                  </a:txBody>
                  <a:tcPr anchor="ctr"/>
                </a:tc>
                <a:tc>
                  <a:txBody>
                    <a:bodyPr/>
                    <a:lstStyle/>
                    <a:p>
                      <a:pPr marL="0" marR="0" lvl="0" indent="0" algn="l" defTabSz="455470" rtl="0" eaLnBrk="1" fontAlgn="auto" latinLnBrk="0" hangingPunct="1">
                        <a:lnSpc>
                          <a:spcPct val="100000"/>
                        </a:lnSpc>
                        <a:spcBef>
                          <a:spcPts val="0"/>
                        </a:spcBef>
                        <a:spcAft>
                          <a:spcPts val="0"/>
                        </a:spcAft>
                        <a:buClrTx/>
                        <a:buSzTx/>
                        <a:buFontTx/>
                        <a:buNone/>
                        <a:tabLst/>
                        <a:defRPr/>
                      </a:pPr>
                      <a:r>
                        <a:rPr lang="en-US" sz="1400" dirty="0">
                          <a:solidFill>
                            <a:schemeClr val="tx2"/>
                          </a:solidFill>
                        </a:rPr>
                        <a:t>Lethargy or apathy, disorientation of time, obvious personality change, inappropriate behavior, dyspraxia, asterixis</a:t>
                      </a:r>
                    </a:p>
                  </a:txBody>
                  <a:tcPr anchor="ctr"/>
                </a:tc>
                <a:extLst>
                  <a:ext uri="{0D108BD9-81ED-4DB2-BD59-A6C34878D82A}">
                    <a16:rowId xmlns:a16="http://schemas.microsoft.com/office/drawing/2014/main" val="10001"/>
                  </a:ext>
                </a:extLst>
              </a:tr>
              <a:tr h="611756">
                <a:tc>
                  <a:txBody>
                    <a:bodyPr/>
                    <a:lstStyle/>
                    <a:p>
                      <a:pPr marL="0" marR="0" lvl="0" indent="0" algn="ctr" defTabSz="455470" rtl="0" eaLnBrk="1" fontAlgn="auto" latinLnBrk="0" hangingPunct="1">
                        <a:lnSpc>
                          <a:spcPct val="100000"/>
                        </a:lnSpc>
                        <a:spcBef>
                          <a:spcPts val="0"/>
                        </a:spcBef>
                        <a:spcAft>
                          <a:spcPts val="0"/>
                        </a:spcAft>
                        <a:buClrTx/>
                        <a:buSzTx/>
                        <a:buFontTx/>
                        <a:buNone/>
                        <a:tabLst/>
                        <a:defRPr/>
                      </a:pPr>
                      <a:r>
                        <a:rPr lang="en-US" sz="1400" b="1" kern="1200" dirty="0">
                          <a:solidFill>
                            <a:schemeClr val="tx2"/>
                          </a:solidFill>
                        </a:rPr>
                        <a:t>Grade III</a:t>
                      </a:r>
                      <a:endParaRPr lang="en-US" sz="1400" b="1" kern="1200" dirty="0">
                        <a:solidFill>
                          <a:schemeClr val="tx2"/>
                        </a:solidFill>
                        <a:latin typeface="+mn-lt"/>
                        <a:ea typeface="+mn-ea"/>
                        <a:cs typeface="+mn-cs"/>
                      </a:endParaRPr>
                    </a:p>
                  </a:txBody>
                  <a:tcPr anchor="ctr"/>
                </a:tc>
                <a:tc vMerge="1">
                  <a:txBody>
                    <a:bodyPr/>
                    <a:lstStyle/>
                    <a:p>
                      <a:pPr marL="0" marR="0" indent="0" algn="l" defTabSz="455470" rtl="0" eaLnBrk="1" fontAlgn="auto" latinLnBrk="0" hangingPunct="1">
                        <a:lnSpc>
                          <a:spcPct val="100000"/>
                        </a:lnSpc>
                        <a:spcBef>
                          <a:spcPts val="0"/>
                        </a:spcBef>
                        <a:spcAft>
                          <a:spcPts val="0"/>
                        </a:spcAft>
                        <a:buClrTx/>
                        <a:buSzTx/>
                        <a:buFontTx/>
                        <a:buNone/>
                        <a:tabLst/>
                        <a:defRPr/>
                      </a:pPr>
                      <a:endParaRPr lang="en-US" sz="1800" b="1" kern="1200" dirty="0">
                        <a:solidFill>
                          <a:schemeClr val="tx1">
                            <a:lumMod val="75000"/>
                            <a:lumOff val="25000"/>
                          </a:schemeClr>
                        </a:solidFill>
                        <a:latin typeface="+mn-lt"/>
                        <a:ea typeface="+mn-ea"/>
                        <a:cs typeface="+mn-cs"/>
                      </a:endParaRPr>
                    </a:p>
                  </a:txBody>
                  <a:tcPr>
                    <a:solidFill>
                      <a:srgbClr val="0092D2">
                        <a:alpha val="34000"/>
                      </a:srgbClr>
                    </a:solidFill>
                  </a:tcPr>
                </a:tc>
                <a:tc>
                  <a:txBody>
                    <a:bodyPr/>
                    <a:lstStyle/>
                    <a:p>
                      <a:pPr marL="0" marR="0" lvl="0" indent="0" algn="l" defTabSz="455470" rtl="0" eaLnBrk="1" fontAlgn="auto" latinLnBrk="0" hangingPunct="1">
                        <a:lnSpc>
                          <a:spcPct val="100000"/>
                        </a:lnSpc>
                        <a:spcBef>
                          <a:spcPts val="0"/>
                        </a:spcBef>
                        <a:spcAft>
                          <a:spcPts val="0"/>
                        </a:spcAft>
                        <a:buClrTx/>
                        <a:buSzTx/>
                        <a:buFontTx/>
                        <a:buNone/>
                        <a:tabLst/>
                        <a:defRPr/>
                      </a:pPr>
                      <a:r>
                        <a:rPr lang="en-US" sz="1400" dirty="0">
                          <a:solidFill>
                            <a:schemeClr val="tx2"/>
                          </a:solidFill>
                        </a:rPr>
                        <a:t>Somnolence to semistupor, responsive to stimuli, confused, gross disorientation, bizarre behavior</a:t>
                      </a:r>
                    </a:p>
                  </a:txBody>
                  <a:tcPr anchor="ctr"/>
                </a:tc>
                <a:extLst>
                  <a:ext uri="{0D108BD9-81ED-4DB2-BD59-A6C34878D82A}">
                    <a16:rowId xmlns:a16="http://schemas.microsoft.com/office/drawing/2014/main" val="10002"/>
                  </a:ext>
                </a:extLst>
              </a:tr>
              <a:tr h="533004">
                <a:tc>
                  <a:txBody>
                    <a:bodyPr/>
                    <a:lstStyle/>
                    <a:p>
                      <a:pPr marL="0" marR="0" lvl="0" indent="0" algn="ctr" defTabSz="455470" rtl="0" eaLnBrk="1" fontAlgn="auto" latinLnBrk="0" hangingPunct="1">
                        <a:lnSpc>
                          <a:spcPct val="100000"/>
                        </a:lnSpc>
                        <a:spcBef>
                          <a:spcPts val="0"/>
                        </a:spcBef>
                        <a:spcAft>
                          <a:spcPts val="0"/>
                        </a:spcAft>
                        <a:buClrTx/>
                        <a:buSzTx/>
                        <a:buFontTx/>
                        <a:buNone/>
                        <a:tabLst/>
                        <a:defRPr/>
                      </a:pPr>
                      <a:endParaRPr lang="en-US" sz="100" b="1" kern="1200" dirty="0">
                        <a:solidFill>
                          <a:schemeClr val="tx2"/>
                        </a:solidFill>
                      </a:endParaRPr>
                    </a:p>
                    <a:p>
                      <a:pPr marL="0" marR="0" lvl="0" indent="0" algn="ctr" defTabSz="455470" rtl="0" eaLnBrk="1" fontAlgn="auto" latinLnBrk="0" hangingPunct="1">
                        <a:lnSpc>
                          <a:spcPct val="100000"/>
                        </a:lnSpc>
                        <a:spcBef>
                          <a:spcPts val="0"/>
                        </a:spcBef>
                        <a:spcAft>
                          <a:spcPts val="0"/>
                        </a:spcAft>
                        <a:buClrTx/>
                        <a:buSzTx/>
                        <a:buFontTx/>
                        <a:buNone/>
                        <a:tabLst/>
                        <a:defRPr/>
                      </a:pPr>
                      <a:r>
                        <a:rPr lang="en-US" sz="1400" b="1" kern="1200" dirty="0">
                          <a:solidFill>
                            <a:schemeClr val="tx2"/>
                          </a:solidFill>
                        </a:rPr>
                        <a:t>Grade IV</a:t>
                      </a:r>
                      <a:endParaRPr lang="en-US" sz="1400" b="1" kern="1200" dirty="0">
                        <a:solidFill>
                          <a:schemeClr val="tx2"/>
                        </a:solidFill>
                        <a:latin typeface="+mn-lt"/>
                        <a:ea typeface="+mn-ea"/>
                        <a:cs typeface="+mn-cs"/>
                      </a:endParaRPr>
                    </a:p>
                  </a:txBody>
                  <a:tcPr anchor="ctr"/>
                </a:tc>
                <a:tc vMerge="1">
                  <a:txBody>
                    <a:bodyPr/>
                    <a:lstStyle/>
                    <a:p>
                      <a:endParaRPr lang="en-US" sz="1800" b="1" dirty="0">
                        <a:solidFill>
                          <a:schemeClr val="bg1"/>
                        </a:solidFill>
                        <a:latin typeface="+mj-lt"/>
                      </a:endParaRPr>
                    </a:p>
                  </a:txBody>
                  <a:tcPr>
                    <a:solidFill>
                      <a:srgbClr val="0092D2">
                        <a:alpha val="34000"/>
                      </a:srgbClr>
                    </a:solidFill>
                  </a:tcPr>
                </a:tc>
                <a:tc>
                  <a:txBody>
                    <a:bodyPr/>
                    <a:lstStyle/>
                    <a:p>
                      <a:pPr marL="0" marR="0" lvl="0" indent="0" algn="l" defTabSz="455470" rtl="0" eaLnBrk="1" fontAlgn="auto" latinLnBrk="0" hangingPunct="1">
                        <a:lnSpc>
                          <a:spcPct val="100000"/>
                        </a:lnSpc>
                        <a:spcBef>
                          <a:spcPts val="0"/>
                        </a:spcBef>
                        <a:spcAft>
                          <a:spcPts val="0"/>
                        </a:spcAft>
                        <a:buClrTx/>
                        <a:buSzTx/>
                        <a:buFontTx/>
                        <a:buNone/>
                        <a:tabLst/>
                        <a:defRPr/>
                      </a:pPr>
                      <a:r>
                        <a:rPr lang="en-US" sz="1400" dirty="0">
                          <a:solidFill>
                            <a:schemeClr val="tx2"/>
                          </a:solidFill>
                        </a:rPr>
                        <a:t>Coma</a:t>
                      </a:r>
                    </a:p>
                  </a:txBody>
                  <a:tcPr anchor="ctr"/>
                </a:tc>
                <a:extLst>
                  <a:ext uri="{0D108BD9-81ED-4DB2-BD59-A6C34878D82A}">
                    <a16:rowId xmlns:a16="http://schemas.microsoft.com/office/drawing/2014/main" val="10003"/>
                  </a:ext>
                </a:extLst>
              </a:tr>
            </a:tbl>
          </a:graphicData>
        </a:graphic>
      </p:graphicFrame>
      <p:sp>
        <p:nvSpPr>
          <p:cNvPr id="9" name="Footer Placeholder 8">
            <a:extLst>
              <a:ext uri="{FF2B5EF4-FFF2-40B4-BE49-F238E27FC236}">
                <a16:creationId xmlns:a16="http://schemas.microsoft.com/office/drawing/2014/main" id="{207FF93F-61DC-0D12-F153-657EFB9B6830}"/>
              </a:ext>
            </a:extLst>
          </p:cNvPr>
          <p:cNvSpPr>
            <a:spLocks noGrp="1"/>
          </p:cNvSpPr>
          <p:nvPr>
            <p:ph type="ftr" sz="quarter" idx="3"/>
          </p:nvPr>
        </p:nvSpPr>
        <p:spPr/>
        <p:txBody>
          <a:bodyPr/>
          <a:lstStyle/>
          <a:p>
            <a:r>
              <a:rPr lang="en-US" dirty="0" err="1"/>
              <a:t>Vilstrup</a:t>
            </a:r>
            <a:r>
              <a:rPr lang="en-US" dirty="0"/>
              <a:t> H, et al. </a:t>
            </a:r>
            <a:r>
              <a:rPr lang="en-US" i="1" dirty="0"/>
              <a:t>Hepatology</a:t>
            </a:r>
            <a:r>
              <a:rPr lang="en-US" dirty="0"/>
              <a:t>. 2014;60(2):715-735.</a:t>
            </a:r>
          </a:p>
        </p:txBody>
      </p:sp>
    </p:spTree>
    <p:extLst>
      <p:ext uri="{BB962C8B-B14F-4D97-AF65-F5344CB8AC3E}">
        <p14:creationId xmlns:p14="http://schemas.microsoft.com/office/powerpoint/2010/main" val="3484465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E9A814F8-9703-06C3-B9A0-73E6858FDB57}"/>
              </a:ext>
            </a:extLst>
          </p:cNvPr>
          <p:cNvSpPr>
            <a:spLocks noGrp="1"/>
          </p:cNvSpPr>
          <p:nvPr>
            <p:ph type="ftr" sz="quarter" idx="3"/>
          </p:nvPr>
        </p:nvSpPr>
        <p:spPr>
          <a:xfrm>
            <a:off x="609600" y="6356350"/>
            <a:ext cx="10744199" cy="442131"/>
          </a:xfrm>
        </p:spPr>
        <p:txBody>
          <a:bodyPr/>
          <a:lstStyle/>
          <a:p>
            <a:r>
              <a:rPr lang="en-US" dirty="0"/>
              <a:t>*Risk for recurrence is cumulative in the given time periods. </a:t>
            </a:r>
          </a:p>
          <a:p>
            <a:r>
              <a:rPr lang="en-US" dirty="0"/>
              <a:t>OHE, overt hepatic encephalopathy.</a:t>
            </a:r>
          </a:p>
          <a:p>
            <a:r>
              <a:rPr lang="en-US" dirty="0" err="1"/>
              <a:t>Vilstrup</a:t>
            </a:r>
            <a:r>
              <a:rPr lang="en-US" dirty="0"/>
              <a:t> H, et al. </a:t>
            </a:r>
            <a:r>
              <a:rPr lang="en-US" i="1" dirty="0"/>
              <a:t>Hepatology</a:t>
            </a:r>
            <a:r>
              <a:rPr lang="en-US" dirty="0"/>
              <a:t>. 2014;60(2):715-735.</a:t>
            </a:r>
          </a:p>
        </p:txBody>
      </p:sp>
      <p:sp>
        <p:nvSpPr>
          <p:cNvPr id="2" name="Title 1"/>
          <p:cNvSpPr>
            <a:spLocks noGrp="1"/>
          </p:cNvSpPr>
          <p:nvPr>
            <p:ph type="title"/>
          </p:nvPr>
        </p:nvSpPr>
        <p:spPr>
          <a:xfrm>
            <a:off x="609600" y="199505"/>
            <a:ext cx="10744200" cy="1185577"/>
          </a:xfrm>
        </p:spPr>
        <p:txBody>
          <a:bodyPr>
            <a:noAutofit/>
          </a:bodyPr>
          <a:lstStyle/>
          <a:p>
            <a:r>
              <a:rPr lang="en-US" dirty="0"/>
              <a:t>Once Overt Hepatic Encephalopathy Occurs, Patients Are at High Risk for Recurrence</a:t>
            </a:r>
          </a:p>
        </p:txBody>
      </p:sp>
      <p:sp>
        <p:nvSpPr>
          <p:cNvPr id="9" name="Content Placeholder 8">
            <a:extLst>
              <a:ext uri="{FF2B5EF4-FFF2-40B4-BE49-F238E27FC236}">
                <a16:creationId xmlns:a16="http://schemas.microsoft.com/office/drawing/2014/main" id="{0BF6476B-8208-86A8-7C8C-0F7DDE8B2385}"/>
              </a:ext>
            </a:extLst>
          </p:cNvPr>
          <p:cNvSpPr>
            <a:spLocks noGrp="1"/>
          </p:cNvSpPr>
          <p:nvPr>
            <p:ph idx="1"/>
          </p:nvPr>
        </p:nvSpPr>
        <p:spPr>
          <a:xfrm>
            <a:off x="609600" y="1477963"/>
            <a:ext cx="10744200" cy="4722812"/>
          </a:xfrm>
        </p:spPr>
        <p:txBody>
          <a:bodyPr>
            <a:normAutofit/>
          </a:bodyPr>
          <a:lstStyle/>
          <a:p>
            <a:r>
              <a:rPr lang="en-US" altLang="en-US" sz="1800" dirty="0"/>
              <a:t>Patients who have experienced an episode of OHE have a 40% cumulative risk for a recurrence of OHE within 1 year</a:t>
            </a:r>
          </a:p>
          <a:p>
            <a:r>
              <a:rPr lang="en-US" altLang="en-US" sz="1800" dirty="0"/>
              <a:t>Patients who have experienced a recurrence of OHE have a 40% cumulative risk for another recurrence of OHE within 6 months, </a:t>
            </a:r>
            <a:br>
              <a:rPr lang="en-US" altLang="en-US" sz="1800" dirty="0"/>
            </a:br>
            <a:r>
              <a:rPr lang="en-US" altLang="en-US" sz="1800" dirty="0"/>
              <a:t>despite standard treatment with lactulose</a:t>
            </a:r>
          </a:p>
        </p:txBody>
      </p:sp>
      <p:pic>
        <p:nvPicPr>
          <p:cNvPr id="7" name="Picture 6" descr="SalixCombo_SlideDeck.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27454" y="3428999"/>
            <a:ext cx="8337091" cy="2771775"/>
          </a:xfrm>
          <a:prstGeom prst="rect">
            <a:avLst/>
          </a:prstGeom>
        </p:spPr>
      </p:pic>
    </p:spTree>
    <p:extLst>
      <p:ext uri="{BB962C8B-B14F-4D97-AF65-F5344CB8AC3E}">
        <p14:creationId xmlns:p14="http://schemas.microsoft.com/office/powerpoint/2010/main" val="4224853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C52CB23-A893-F3BC-7EE2-D977C82AA838}"/>
              </a:ext>
            </a:extLst>
          </p:cNvPr>
          <p:cNvSpPr/>
          <p:nvPr/>
        </p:nvSpPr>
        <p:spPr>
          <a:xfrm>
            <a:off x="-1" y="0"/>
            <a:ext cx="12192000" cy="6858000"/>
          </a:xfrm>
          <a:prstGeom prst="rect">
            <a:avLst/>
          </a:prstGeom>
          <a:solidFill>
            <a:srgbClr val="009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Graphic 16" descr="User with solid fill">
            <a:extLst>
              <a:ext uri="{FF2B5EF4-FFF2-40B4-BE49-F238E27FC236}">
                <a16:creationId xmlns:a16="http://schemas.microsoft.com/office/drawing/2014/main" id="{74847793-B893-A93A-FFCC-6C95F2C9FE2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8418" t="35016" r="44861" b="50079"/>
          <a:stretch/>
        </p:blipFill>
        <p:spPr>
          <a:xfrm>
            <a:off x="6250613" y="0"/>
            <a:ext cx="5941387" cy="3314044"/>
          </a:xfrm>
          <a:prstGeom prst="rect">
            <a:avLst/>
          </a:prstGeom>
        </p:spPr>
      </p:pic>
      <p:sp>
        <p:nvSpPr>
          <p:cNvPr id="7" name="TextBox 6">
            <a:extLst>
              <a:ext uri="{FF2B5EF4-FFF2-40B4-BE49-F238E27FC236}">
                <a16:creationId xmlns:a16="http://schemas.microsoft.com/office/drawing/2014/main" id="{FD65D34E-012D-57F2-01D9-E33429ED2AC6}"/>
              </a:ext>
            </a:extLst>
          </p:cNvPr>
          <p:cNvSpPr txBox="1"/>
          <p:nvPr/>
        </p:nvSpPr>
        <p:spPr>
          <a:xfrm>
            <a:off x="870978" y="550718"/>
            <a:ext cx="779352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Looking for more resources </a:t>
            </a:r>
            <a:b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on this topic?</a:t>
            </a:r>
          </a:p>
        </p:txBody>
      </p:sp>
      <p:pic>
        <p:nvPicPr>
          <p:cNvPr id="18" name="Graphic 17" descr="User with solid fill">
            <a:extLst>
              <a:ext uri="{FF2B5EF4-FFF2-40B4-BE49-F238E27FC236}">
                <a16:creationId xmlns:a16="http://schemas.microsoft.com/office/drawing/2014/main" id="{5C24E54E-14AB-F843-0853-616E04BAE910}"/>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8418" t="41261" r="53427" b="50079"/>
          <a:stretch/>
        </p:blipFill>
        <p:spPr>
          <a:xfrm flipH="1" flipV="1">
            <a:off x="-1" y="3543956"/>
            <a:ext cx="6948177" cy="3314044"/>
          </a:xfrm>
          <a:prstGeom prst="rect">
            <a:avLst/>
          </a:prstGeom>
        </p:spPr>
      </p:pic>
      <p:sp>
        <p:nvSpPr>
          <p:cNvPr id="2" name="TextBox 1">
            <a:hlinkClick r:id="rId7" tooltip="MedEd On The Go"/>
            <a:extLst>
              <a:ext uri="{FF2B5EF4-FFF2-40B4-BE49-F238E27FC236}">
                <a16:creationId xmlns:a16="http://schemas.microsoft.com/office/drawing/2014/main" id="{624C7CEC-6FAA-E8C2-47BA-84734D0A035F}"/>
              </a:ext>
            </a:extLst>
          </p:cNvPr>
          <p:cNvSpPr txBox="1"/>
          <p:nvPr/>
        </p:nvSpPr>
        <p:spPr>
          <a:xfrm>
            <a:off x="870978" y="5018509"/>
            <a:ext cx="6077198" cy="1152465"/>
          </a:xfrm>
          <a:prstGeom prst="roundRect">
            <a:avLst>
              <a:gd name="adj" fmla="val 48137"/>
            </a:avLst>
          </a:prstGeom>
          <a:solidFill>
            <a:schemeClr val="bg1"/>
          </a:solidFill>
          <a:ln>
            <a:noFill/>
          </a:ln>
          <a:effectLst/>
        </p:spPr>
        <p:txBody>
          <a:bodyPr wrap="square" tIns="182880" bIns="9144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hlinkClick r:id="rId8" tooltip="Visit us now!"/>
              </a:rPr>
              <a:t>www.MedEdOTG.com</a:t>
            </a:r>
            <a:endPar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C54A7D02-C060-E473-59D6-ABDD4DCC19A6}"/>
              </a:ext>
            </a:extLst>
          </p:cNvPr>
          <p:cNvSpPr txBox="1"/>
          <p:nvPr/>
        </p:nvSpPr>
        <p:spPr>
          <a:xfrm>
            <a:off x="870979" y="2424875"/>
            <a:ext cx="4310622" cy="203132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CME/CE in minutes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Congress highlights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Late-breaking data</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Quizzes</a:t>
            </a:r>
          </a:p>
        </p:txBody>
      </p:sp>
      <p:sp>
        <p:nvSpPr>
          <p:cNvPr id="8" name="TextBox 7">
            <a:extLst>
              <a:ext uri="{FF2B5EF4-FFF2-40B4-BE49-F238E27FC236}">
                <a16:creationId xmlns:a16="http://schemas.microsoft.com/office/drawing/2014/main" id="{531AC232-9957-4A51-B937-C4AB6A46FA92}"/>
              </a:ext>
            </a:extLst>
          </p:cNvPr>
          <p:cNvSpPr txBox="1"/>
          <p:nvPr/>
        </p:nvSpPr>
        <p:spPr>
          <a:xfrm>
            <a:off x="5058796" y="2424875"/>
            <a:ext cx="5225023" cy="150810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Webinars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In-person events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Slides &amp; resources</a:t>
            </a:r>
          </a:p>
        </p:txBody>
      </p:sp>
      <p:pic>
        <p:nvPicPr>
          <p:cNvPr id="10" name="Graphic 9">
            <a:extLst>
              <a:ext uri="{FF2B5EF4-FFF2-40B4-BE49-F238E27FC236}">
                <a16:creationId xmlns:a16="http://schemas.microsoft.com/office/drawing/2014/main" id="{93E4D248-876E-0145-581A-20C841F43D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36699" y="446062"/>
            <a:ext cx="2494241" cy="1255751"/>
          </a:xfrm>
          <a:prstGeom prst="rect">
            <a:avLst/>
          </a:prstGeom>
        </p:spPr>
      </p:pic>
    </p:spTree>
    <p:extLst>
      <p:ext uri="{BB962C8B-B14F-4D97-AF65-F5344CB8AC3E}">
        <p14:creationId xmlns:p14="http://schemas.microsoft.com/office/powerpoint/2010/main" val="2405816164"/>
      </p:ext>
    </p:extLst>
  </p:cSld>
  <p:clrMapOvr>
    <a:masterClrMapping/>
  </p:clrMapOvr>
</p:sld>
</file>

<file path=ppt/theme/theme1.xml><?xml version="1.0" encoding="utf-8"?>
<a:theme xmlns:a="http://schemas.openxmlformats.org/drawingml/2006/main" name="MedEd Gastro_Theme">
  <a:themeElements>
    <a:clrScheme name="MedEd_Gastro24">
      <a:dk1>
        <a:srgbClr val="3F3F3F"/>
      </a:dk1>
      <a:lt1>
        <a:srgbClr val="FFFFFF"/>
      </a:lt1>
      <a:dk2>
        <a:srgbClr val="5E5E5E"/>
      </a:dk2>
      <a:lt2>
        <a:srgbClr val="FFFFFF"/>
      </a:lt2>
      <a:accent1>
        <a:srgbClr val="4886D9"/>
      </a:accent1>
      <a:accent2>
        <a:srgbClr val="A3CA69"/>
      </a:accent2>
      <a:accent3>
        <a:srgbClr val="7E7CFF"/>
      </a:accent3>
      <a:accent4>
        <a:srgbClr val="FF7680"/>
      </a:accent4>
      <a:accent5>
        <a:srgbClr val="FAE58E"/>
      </a:accent5>
      <a:accent6>
        <a:srgbClr val="D9B082"/>
      </a:accent6>
      <a:hlink>
        <a:srgbClr val="4A86D9"/>
      </a:hlink>
      <a:folHlink>
        <a:srgbClr val="7E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dEd Gastro_Theme" id="{EB72BBCC-854D-7044-BA96-9DCB6091A310}" vid="{59E8AE92-15DF-7D47-871F-8F67B560FC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C680350CE9C149837DD9E5879C280B" ma:contentTypeVersion="16" ma:contentTypeDescription="Create a new document." ma:contentTypeScope="" ma:versionID="2f7f56acf659d5204f1690785e10765c">
  <xsd:schema xmlns:xsd="http://www.w3.org/2001/XMLSchema" xmlns:xs="http://www.w3.org/2001/XMLSchema" xmlns:p="http://schemas.microsoft.com/office/2006/metadata/properties" xmlns:ns2="a9d8bbac-cce3-475c-b9fe-65ecbcec7edd" xmlns:ns3="f55e9ad1-4522-4e5b-8d2e-6f450f6d945f" targetNamespace="http://schemas.microsoft.com/office/2006/metadata/properties" ma:root="true" ma:fieldsID="70dd0311e77527e67f53108eaeeced06" ns2:_="" ns3:_="">
    <xsd:import namespace="a9d8bbac-cce3-475c-b9fe-65ecbcec7edd"/>
    <xsd:import namespace="f55e9ad1-4522-4e5b-8d2e-6f450f6d94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d8bbac-cce3-475c-b9fe-65ecbcec7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c65fd77-5e27-4e0a-8152-efffb341791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5e9ad1-4522-4e5b-8d2e-6f450f6d94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8eb5337-1fcb-4779-9b12-3ebf5b838b56}" ma:internalName="TaxCatchAll" ma:showField="CatchAllData" ma:web="f55e9ad1-4522-4e5b-8d2e-6f450f6d94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55e9ad1-4522-4e5b-8d2e-6f450f6d945f" xsi:nil="true"/>
    <lcf76f155ced4ddcb4097134ff3c332f xmlns="a9d8bbac-cce3-475c-b9fe-65ecbcec7ed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1D76F1-81E5-4E67-9915-DE9AE1814B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d8bbac-cce3-475c-b9fe-65ecbcec7edd"/>
    <ds:schemaRef ds:uri="f55e9ad1-4522-4e5b-8d2e-6f450f6d94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D3AF2A-796B-49AE-9163-118568CC0719}">
  <ds:schemaRefs>
    <ds:schemaRef ds:uri="http://schemas.microsoft.com/office/2006/documentManagement/types"/>
    <ds:schemaRef ds:uri="http://schemas.microsoft.com/office/2006/metadata/properties"/>
    <ds:schemaRef ds:uri="http://schemas.microsoft.com/office/infopath/2007/PartnerControls"/>
    <ds:schemaRef ds:uri="http://purl.org/dc/dcmitype/"/>
    <ds:schemaRef ds:uri="f55e9ad1-4522-4e5b-8d2e-6f450f6d945f"/>
    <ds:schemaRef ds:uri="http://purl.org/dc/terms/"/>
    <ds:schemaRef ds:uri="http://purl.org/dc/elements/1.1/"/>
    <ds:schemaRef ds:uri="a9d8bbac-cce3-475c-b9fe-65ecbcec7edd"/>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3AC0942-509A-4C97-A063-6A4E9CBFEE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MedEd Gastro_Theme</Template>
  <TotalTime>710</TotalTime>
  <Words>761</Words>
  <Application>Microsoft Macintosh PowerPoint</Application>
  <PresentationFormat>Widescreen</PresentationFormat>
  <Paragraphs>94</Paragraphs>
  <Slides>8</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Arial</vt:lpstr>
      <vt:lpstr>Calibri</vt:lpstr>
      <vt:lpstr>Calibri Light</vt:lpstr>
      <vt:lpstr>Century Gothic</vt:lpstr>
      <vt:lpstr>Trebuchet MS</vt:lpstr>
      <vt:lpstr>MedEd Gastro_Theme</vt:lpstr>
      <vt:lpstr>Office Theme</vt:lpstr>
      <vt:lpstr>West HavEn Criteria—Meaningfulness Into Clinical Practice </vt:lpstr>
      <vt:lpstr>PowerPoint Presentation</vt:lpstr>
      <vt:lpstr>Disclaimer</vt:lpstr>
      <vt:lpstr>Grading the Severity of HE</vt:lpstr>
      <vt:lpstr>PowerPoint Presentation</vt:lpstr>
      <vt:lpstr>Diagnosis &amp; Grading</vt:lpstr>
      <vt:lpstr>Once Overt Hepatic Encephalopathy Occurs, Patients Are at High Risk for Recurrence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West HavEn Criteria—Meaningfulness Into Clinical Practice </dc:title>
  <dc:subject/>
  <dc:creator>MedEd On The Go</dc:creator>
  <cp:keywords/>
  <dc:description/>
  <cp:lastModifiedBy>Harley Kidner</cp:lastModifiedBy>
  <cp:revision>20</cp:revision>
  <dcterms:created xsi:type="dcterms:W3CDTF">2024-01-20T15:43:23Z</dcterms:created>
  <dcterms:modified xsi:type="dcterms:W3CDTF">2024-03-19T18:41:27Z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0x0101007CC680350CE9C149837DD9E5879C280B</vt:lpwstr>
  </property>
  <property fmtid="{D5CDD505-2E9C-101B-9397-08002B2CF9AE}" pid="3" name="MediaServiceImageTags">
    <vt:lpwstr/>
  </property>
</Properties>
</file>