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1.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4" r:id="rId4"/>
    <p:sldMasterId id="2147483704" r:id="rId5"/>
  </p:sldMasterIdLst>
  <p:notesMasterIdLst>
    <p:notesMasterId r:id="rId24"/>
  </p:notesMasterIdLst>
  <p:sldIdLst>
    <p:sldId id="256" r:id="rId6"/>
    <p:sldId id="265" r:id="rId7"/>
    <p:sldId id="534" r:id="rId8"/>
    <p:sldId id="278" r:id="rId9"/>
    <p:sldId id="509" r:id="rId10"/>
    <p:sldId id="510" r:id="rId11"/>
    <p:sldId id="511" r:id="rId12"/>
    <p:sldId id="512" r:id="rId13"/>
    <p:sldId id="513" r:id="rId14"/>
    <p:sldId id="310" r:id="rId15"/>
    <p:sldId id="528" r:id="rId16"/>
    <p:sldId id="533" r:id="rId17"/>
    <p:sldId id="529" r:id="rId18"/>
    <p:sldId id="532" r:id="rId19"/>
    <p:sldId id="530" r:id="rId20"/>
    <p:sldId id="526" r:id="rId21"/>
    <p:sldId id="330" r:id="rId22"/>
    <p:sldId id="2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9E6F2A-39BB-C595-2B1B-E0E41582E05F}" name="Robert Knight" initials="RK" userId="6061f2fc072689fa" providerId="Windows Live"/>
  <p188:author id="{B2634391-5F65-7D45-FB3F-D1EF4E8F513D}" name="Caitlin Roat" initials="CR" userId="0dad00d9dd685b97" providerId="Windows Live"/>
  <p188:author id="{05341193-EDEB-15BA-A04D-1C19DAE92384}" name="William Uptegraph" initials="WU" userId="S::wuptegraph@ushealthconnect.com::b7ecc398-b3fc-407a-aa03-a771d983fb2c" providerId="AD"/>
  <p188:author id="{587B9DF8-07B2-1036-2560-F7CDD8CC9D9E}" name="Prerna Poojary" initials="PP" userId="S::ppoojary@ushealthconnect.com::784d81cb-4d8e-4a43-8c2e-8d8d9a5cf0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DF8"/>
    <a:srgbClr val="EF6D01"/>
    <a:srgbClr val="0067B1"/>
    <a:srgbClr val="4D4D4D"/>
    <a:srgbClr val="0090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1B60F4-9F4E-7C41-A6B5-5EAE453056BE}" v="4" dt="2024-03-19T18:57:28.0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6330" autoAdjust="0"/>
  </p:normalViewPr>
  <p:slideViewPr>
    <p:cSldViewPr showGuides="1">
      <p:cViewPr varScale="1">
        <p:scale>
          <a:sx n="136" d="100"/>
          <a:sy n="136" d="100"/>
        </p:scale>
        <p:origin x="632" y="192"/>
      </p:cViewPr>
      <p:guideLst>
        <p:guide orient="horz" pos="4032"/>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ley Kidner" userId="5b13863f-857f-45ba-b29d-d3555fa5f842" providerId="ADAL" clId="{A11B60F4-9F4E-7C41-A6B5-5EAE453056BE}"/>
    <pc:docChg chg="addSld delSld modSld sldOrd">
      <pc:chgData name="Harley Kidner" userId="5b13863f-857f-45ba-b29d-d3555fa5f842" providerId="ADAL" clId="{A11B60F4-9F4E-7C41-A6B5-5EAE453056BE}" dt="2024-03-19T18:57:36.446" v="3" actId="20578"/>
      <pc:docMkLst>
        <pc:docMk/>
      </pc:docMkLst>
      <pc:sldChg chg="add del ord">
        <pc:chgData name="Harley Kidner" userId="5b13863f-857f-45ba-b29d-d3555fa5f842" providerId="ADAL" clId="{A11B60F4-9F4E-7C41-A6B5-5EAE453056BE}" dt="2024-03-19T18:57:36.446" v="3" actId="20578"/>
        <pc:sldMkLst>
          <pc:docMk/>
          <pc:sldMk cId="2405816164" sldId="264"/>
        </pc:sldMkLst>
      </pc:sldChg>
      <pc:sldChg chg="add del">
        <pc:chgData name="Harley Kidner" userId="5b13863f-857f-45ba-b29d-d3555fa5f842" providerId="ADAL" clId="{A11B60F4-9F4E-7C41-A6B5-5EAE453056BE}" dt="2024-03-19T18:57:28.091" v="2"/>
        <pc:sldMkLst>
          <pc:docMk/>
          <pc:sldMk cId="2600770121" sldId="265"/>
        </pc:sldMkLst>
      </pc:sldChg>
      <pc:sldChg chg="add del">
        <pc:chgData name="Harley Kidner" userId="5b13863f-857f-45ba-b29d-d3555fa5f842" providerId="ADAL" clId="{A11B60F4-9F4E-7C41-A6B5-5EAE453056BE}" dt="2024-03-19T18:57:28.091" v="2"/>
        <pc:sldMkLst>
          <pc:docMk/>
          <pc:sldMk cId="3306514557" sldId="534"/>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Sheet4!$L$2</c:f>
              <c:strCache>
                <c:ptCount val="1"/>
                <c:pt idx="0">
                  <c:v>RIX (n=140)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Sheet4!$M$1:$N$1</c:f>
              <c:strCache>
                <c:ptCount val="2"/>
                <c:pt idx="0">
                  <c:v>Breakthrough episodes of HE</c:v>
                </c:pt>
                <c:pt idx="1">
                  <c:v>HE-related hospitalizations</c:v>
                </c:pt>
              </c:strCache>
            </c:strRef>
          </c:cat>
          <c:val>
            <c:numRef>
              <c:f>Sheet4!$M$2:$N$2</c:f>
              <c:numCache>
                <c:formatCode>General</c:formatCode>
                <c:ptCount val="2"/>
                <c:pt idx="0">
                  <c:v>22.1</c:v>
                </c:pt>
                <c:pt idx="1">
                  <c:v>13.6</c:v>
                </c:pt>
              </c:numCache>
            </c:numRef>
          </c:val>
          <c:extLst>
            <c:ext xmlns:c16="http://schemas.microsoft.com/office/drawing/2014/chart" uri="{C3380CC4-5D6E-409C-BE32-E72D297353CC}">
              <c16:uniqueId val="{00000000-846C-4991-A7FE-9EBA4EB2C4D2}"/>
            </c:ext>
          </c:extLst>
        </c:ser>
        <c:ser>
          <c:idx val="1"/>
          <c:order val="1"/>
          <c:tx>
            <c:strRef>
              <c:f>Sheet4!$L$3</c:f>
              <c:strCache>
                <c:ptCount val="1"/>
                <c:pt idx="0">
                  <c:v>Placebo (n=159)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Sheet4!$M$1:$N$1</c:f>
              <c:strCache>
                <c:ptCount val="2"/>
                <c:pt idx="0">
                  <c:v>Breakthrough episodes of HE</c:v>
                </c:pt>
                <c:pt idx="1">
                  <c:v>HE-related hospitalizations</c:v>
                </c:pt>
              </c:strCache>
            </c:strRef>
          </c:cat>
          <c:val>
            <c:numRef>
              <c:f>Sheet4!$M$3:$N$3</c:f>
              <c:numCache>
                <c:formatCode>General</c:formatCode>
                <c:ptCount val="2"/>
                <c:pt idx="0">
                  <c:v>45.9</c:v>
                </c:pt>
                <c:pt idx="1">
                  <c:v>22.6</c:v>
                </c:pt>
              </c:numCache>
            </c:numRef>
          </c:val>
          <c:extLst>
            <c:ext xmlns:c16="http://schemas.microsoft.com/office/drawing/2014/chart" uri="{C3380CC4-5D6E-409C-BE32-E72D297353CC}">
              <c16:uniqueId val="{00000001-846C-4991-A7FE-9EBA4EB2C4D2}"/>
            </c:ext>
          </c:extLst>
        </c:ser>
        <c:dLbls>
          <c:showLegendKey val="0"/>
          <c:showVal val="0"/>
          <c:showCatName val="0"/>
          <c:showSerName val="0"/>
          <c:showPercent val="0"/>
          <c:showBubbleSize val="0"/>
        </c:dLbls>
        <c:gapWidth val="219"/>
        <c:overlap val="-27"/>
        <c:axId val="248178760"/>
        <c:axId val="248179152"/>
      </c:barChart>
      <c:catAx>
        <c:axId val="248178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8179152"/>
        <c:crosses val="autoZero"/>
        <c:auto val="1"/>
        <c:lblAlgn val="ctr"/>
        <c:lblOffset val="100"/>
        <c:noMultiLvlLbl val="0"/>
      </c:catAx>
      <c:valAx>
        <c:axId val="248179152"/>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Patients (%)</a:t>
                </a:r>
              </a:p>
            </c:rich>
          </c:tx>
          <c:layout>
            <c:manualLayout>
              <c:xMode val="edge"/>
              <c:yMode val="edge"/>
              <c:x val="4.545475667160773E-3"/>
              <c:y val="0.16153512649522919"/>
            </c:manualLayout>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481787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D5A8D-AF39-48C2-A6FB-148A415D3F19}" type="datetimeFigureOut">
              <a:rPr lang="en-US" smtClean="0"/>
              <a:t>3/19/24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39A440-5223-4FC6-B56B-C0387157EFFA}" type="slidenum">
              <a:rPr lang="en-US" smtClean="0"/>
              <a:t>‹#›</a:t>
            </a:fld>
            <a:endParaRPr lang="en-US"/>
          </a:p>
        </p:txBody>
      </p:sp>
    </p:spTree>
    <p:extLst>
      <p:ext uri="{BB962C8B-B14F-4D97-AF65-F5344CB8AC3E}">
        <p14:creationId xmlns:p14="http://schemas.microsoft.com/office/powerpoint/2010/main" val="111664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39A440-5223-4FC6-B56B-C0387157EFFA}" type="slidenum">
              <a:rPr lang="en-US" smtClean="0"/>
              <a:t>0</a:t>
            </a:fld>
            <a:endParaRPr lang="en-US"/>
          </a:p>
        </p:txBody>
      </p:sp>
    </p:spTree>
    <p:extLst>
      <p:ext uri="{BB962C8B-B14F-4D97-AF65-F5344CB8AC3E}">
        <p14:creationId xmlns:p14="http://schemas.microsoft.com/office/powerpoint/2010/main" val="1983668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96259" name="Notes Placeholder 2"/>
          <p:cNvSpPr>
            <a:spLocks noGrp="1"/>
          </p:cNvSpPr>
          <p:nvPr>
            <p:ph type="body" idx="1"/>
          </p:nvPr>
        </p:nvSpPr>
        <p:spPr bwMode="auto">
          <a:noFill/>
        </p:spPr>
        <p:txBody>
          <a:bodyPr/>
          <a:lstStyle/>
          <a:p>
            <a:pPr eaLnBrk="1" hangingPunct="1">
              <a:spcBef>
                <a:spcPct val="0"/>
              </a:spcBef>
            </a:pPr>
            <a:endParaRPr lang="en-US">
              <a:ea typeface="ＭＳ Ｐゴシック" pitchFamily="34" charset="-128"/>
            </a:endParaRPr>
          </a:p>
        </p:txBody>
      </p:sp>
      <p:sp>
        <p:nvSpPr>
          <p:cNvPr id="96260" name="Slide Number Placeholder 3"/>
          <p:cNvSpPr>
            <a:spLocks noGrp="1"/>
          </p:cNvSpPr>
          <p:nvPr>
            <p:ph type="sldNum" sz="quarter" idx="5"/>
          </p:nvPr>
        </p:nvSpPr>
        <p:spPr bwMode="auto">
          <a:noFill/>
          <a:ln>
            <a:miter lim="800000"/>
            <a:headEnd/>
            <a:tailEnd/>
          </a:ln>
        </p:spPr>
        <p:txBody>
          <a:bodyPr/>
          <a:lstStyle/>
          <a:p>
            <a:fld id="{9ED0E634-5406-4800-BE68-E60590D61949}" type="slidenum">
              <a:rPr lang="en-US" smtClean="0">
                <a:latin typeface="Arial" charset="0"/>
              </a:rPr>
              <a:pPr/>
              <a:t>3</a:t>
            </a:fld>
            <a:endParaRPr lang="en-US">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39A440-5223-4FC6-B56B-C0387157EFFA}" type="slidenum">
              <a:rPr lang="en-US" smtClean="0"/>
              <a:t>4</a:t>
            </a:fld>
            <a:endParaRPr lang="en-US"/>
          </a:p>
        </p:txBody>
      </p:sp>
    </p:spTree>
    <p:extLst>
      <p:ext uri="{BB962C8B-B14F-4D97-AF65-F5344CB8AC3E}">
        <p14:creationId xmlns:p14="http://schemas.microsoft.com/office/powerpoint/2010/main" val="1180302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4575" y="527050"/>
            <a:ext cx="4679950" cy="263366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B5FFCB-27E1-46AF-A685-94BEB11ECED3}" type="slidenum">
              <a:rPr lang="en-US" smtClean="0"/>
              <a:t>14</a:t>
            </a:fld>
            <a:endParaRPr lang="en-US" dirty="0"/>
          </a:p>
        </p:txBody>
      </p:sp>
    </p:spTree>
    <p:extLst>
      <p:ext uri="{BB962C8B-B14F-4D97-AF65-F5344CB8AC3E}">
        <p14:creationId xmlns:p14="http://schemas.microsoft.com/office/powerpoint/2010/main" val="37790019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39A440-5223-4FC6-B56B-C0387157EFFA}" type="slidenum">
              <a:rPr lang="en-US" smtClean="0"/>
              <a:t>15</a:t>
            </a:fld>
            <a:endParaRPr lang="en-US"/>
          </a:p>
        </p:txBody>
      </p:sp>
    </p:spTree>
    <p:extLst>
      <p:ext uri="{BB962C8B-B14F-4D97-AF65-F5344CB8AC3E}">
        <p14:creationId xmlns:p14="http://schemas.microsoft.com/office/powerpoint/2010/main" val="114883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10AE76F-C939-76EC-E7E6-FB9D1D806D4F}"/>
              </a:ext>
            </a:extLst>
          </p:cNvPr>
          <p:cNvPicPr>
            <a:picLocks noChangeAspect="1"/>
          </p:cNvPicPr>
          <p:nvPr/>
        </p:nvPicPr>
        <p:blipFill>
          <a:blip r:embed="rId2"/>
          <a:stretch>
            <a:fillRect/>
          </a:stretch>
        </p:blipFill>
        <p:spPr>
          <a:xfrm>
            <a:off x="0" y="-2933"/>
            <a:ext cx="12192000" cy="975360"/>
          </a:xfrm>
          <a:prstGeom prst="rect">
            <a:avLst/>
          </a:prstGeom>
        </p:spPr>
      </p:pic>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a:p>
        </p:txBody>
      </p:sp>
      <p:pic>
        <p:nvPicPr>
          <p:cNvPr id="4" name="Picture 3">
            <a:extLst>
              <a:ext uri="{FF2B5EF4-FFF2-40B4-BE49-F238E27FC236}">
                <a16:creationId xmlns:a16="http://schemas.microsoft.com/office/drawing/2014/main" id="{7F769840-AFB3-41D5-B8CE-7626D91553BC}"/>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864626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389374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61821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11717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814395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2477808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07664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62559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468322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697571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08116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3" name="Picture 2">
            <a:extLst>
              <a:ext uri="{FF2B5EF4-FFF2-40B4-BE49-F238E27FC236}">
                <a16:creationId xmlns:a16="http://schemas.microsoft.com/office/drawing/2014/main" id="{10904000-0A7A-2857-D9A1-D638CB970994}"/>
              </a:ext>
            </a:extLst>
          </p:cNvPr>
          <p:cNvPicPr>
            <a:picLocks noChangeAspect="1"/>
          </p:cNvPicPr>
          <p:nvPr/>
        </p:nvPicPr>
        <p:blipFill>
          <a:blip r:embed="rId2"/>
          <a:stretch>
            <a:fillRect/>
          </a:stretch>
        </p:blipFill>
        <p:spPr>
          <a:xfrm>
            <a:off x="0" y="-2933"/>
            <a:ext cx="12192000" cy="975360"/>
          </a:xfrm>
          <a:prstGeom prst="rect">
            <a:avLst/>
          </a:prstGeom>
        </p:spPr>
      </p:pic>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a:p>
        </p:txBody>
      </p:sp>
      <p:pic>
        <p:nvPicPr>
          <p:cNvPr id="2" name="Picture 1">
            <a:extLst>
              <a:ext uri="{FF2B5EF4-FFF2-40B4-BE49-F238E27FC236}">
                <a16:creationId xmlns:a16="http://schemas.microsoft.com/office/drawing/2014/main" id="{B8243155-C1BE-4C8F-A1B8-E05BE1DC5B68}"/>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09600" y="93853"/>
            <a:ext cx="1537746" cy="787653"/>
          </a:xfrm>
          <a:prstGeom prst="rect">
            <a:avLst/>
          </a:prstGeom>
        </p:spPr>
      </p:pic>
    </p:spTree>
    <p:extLst>
      <p:ext uri="{BB962C8B-B14F-4D97-AF65-F5344CB8AC3E}">
        <p14:creationId xmlns:p14="http://schemas.microsoft.com/office/powerpoint/2010/main" val="1581680761"/>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3/19/24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945236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dirty="0"/>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lvl1pPr>
              <a:buClr>
                <a:schemeClr val="accent2"/>
              </a:buClr>
              <a:defRPr/>
            </a:lvl1pPr>
            <a:lvl3pPr>
              <a:buClr>
                <a:schemeClr val="accent3"/>
              </a:buClr>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58296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a:p>
        </p:txBody>
      </p:sp>
    </p:spTree>
    <p:extLst>
      <p:ext uri="{BB962C8B-B14F-4D97-AF65-F5344CB8AC3E}">
        <p14:creationId xmlns:p14="http://schemas.microsoft.com/office/powerpoint/2010/main" val="172526383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2"/>
              </a:buClr>
              <a:buSzPct val="100000"/>
              <a:buFont typeface="Arial" panose="020B0604020202020204" pitchFamily="34" charset="0"/>
              <a:buChar char="•"/>
              <a:defRPr/>
            </a:lvl1pPr>
            <a:lvl2pPr marL="685800" indent="-228600">
              <a:buClr>
                <a:schemeClr val="accent2"/>
              </a:buClr>
              <a:buSzPct val="100000"/>
              <a:buFont typeface="Arial" panose="020B0604020202020204" pitchFamily="34" charset="0"/>
              <a:buChar char="•"/>
              <a:defRPr/>
            </a:lvl2pPr>
            <a:lvl3pPr marL="1143000" indent="-228600">
              <a:buClr>
                <a:schemeClr val="accent2"/>
              </a:buClr>
              <a:buSzPct val="100000"/>
              <a:buFont typeface="Arial" panose="020B0604020202020204" pitchFamily="34" charset="0"/>
              <a:buChar char="•"/>
              <a:defRPr/>
            </a:lvl3pPr>
            <a:lvl4pPr marL="1600200" indent="-228600">
              <a:buClr>
                <a:schemeClr val="accent2"/>
              </a:buClr>
              <a:buSzPct val="100000"/>
              <a:buFont typeface="Arial" panose="020B0604020202020204" pitchFamily="34" charset="0"/>
              <a:buChar char="•"/>
              <a:defRPr/>
            </a:lvl4pPr>
            <a:lvl5pPr marL="2057400" indent="-228600">
              <a:buClr>
                <a:schemeClr val="accent2"/>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3"/>
              </a:buClr>
              <a:buFont typeface="Arial" panose="020B0604020202020204" pitchFamily="34" charset="0"/>
              <a:buChar char="•"/>
              <a:defRPr/>
            </a:lvl1pPr>
            <a:lvl2pPr marL="685800" indent="-228600">
              <a:buClr>
                <a:schemeClr val="accent3"/>
              </a:buClr>
              <a:buFont typeface="Arial" panose="020B0604020202020204" pitchFamily="34" charset="0"/>
              <a:buChar char="•"/>
              <a:defRPr/>
            </a:lvl2pPr>
            <a:lvl3pPr marL="1143000" indent="-228600">
              <a:buClr>
                <a:schemeClr val="accent3"/>
              </a:buClr>
              <a:buFont typeface="Arial" panose="020B0604020202020204" pitchFamily="34" charset="0"/>
              <a:buChar char="•"/>
              <a:defRPr/>
            </a:lvl3pPr>
            <a:lvl4pPr marL="1600200" indent="-228600">
              <a:buClr>
                <a:schemeClr val="accent3"/>
              </a:buClr>
              <a:buFont typeface="Arial" panose="020B0604020202020204" pitchFamily="34" charset="0"/>
              <a:buChar char="•"/>
              <a:defRPr/>
            </a:lvl4pPr>
            <a:lvl5pPr marL="2057400" indent="-228600">
              <a:buClr>
                <a:schemeClr val="accent3"/>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2678211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a:p>
        </p:txBody>
      </p:sp>
    </p:spTree>
    <p:extLst>
      <p:ext uri="{BB962C8B-B14F-4D97-AF65-F5344CB8AC3E}">
        <p14:creationId xmlns:p14="http://schemas.microsoft.com/office/powerpoint/2010/main" val="294972158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a:p>
        </p:txBody>
      </p:sp>
    </p:spTree>
    <p:extLst>
      <p:ext uri="{BB962C8B-B14F-4D97-AF65-F5344CB8AC3E}">
        <p14:creationId xmlns:p14="http://schemas.microsoft.com/office/powerpoint/2010/main" val="131793077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a:p>
        </p:txBody>
      </p:sp>
    </p:spTree>
    <p:extLst>
      <p:ext uri="{BB962C8B-B14F-4D97-AF65-F5344CB8AC3E}">
        <p14:creationId xmlns:p14="http://schemas.microsoft.com/office/powerpoint/2010/main" val="42682865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0" y="6356350"/>
            <a:ext cx="10745787"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a:p>
        </p:txBody>
      </p:sp>
    </p:spTree>
    <p:extLst>
      <p:ext uri="{BB962C8B-B14F-4D97-AF65-F5344CB8AC3E}">
        <p14:creationId xmlns:p14="http://schemas.microsoft.com/office/powerpoint/2010/main" val="338903139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000">
                <a:solidFill>
                  <a:schemeClr val="tx1">
                    <a:tint val="75000"/>
                  </a:schemeClr>
                </a:solidFill>
              </a:defRPr>
            </a:lvl1pPr>
          </a:lstStyle>
          <a:p>
            <a:endParaRPr lang="en-US"/>
          </a:p>
        </p:txBody>
      </p:sp>
      <p:sp>
        <p:nvSpPr>
          <p:cNvPr id="7" name="Rectangle 6">
            <a:extLst>
              <a:ext uri="{FF2B5EF4-FFF2-40B4-BE49-F238E27FC236}">
                <a16:creationId xmlns:a16="http://schemas.microsoft.com/office/drawing/2014/main" id="{28BAFC7C-C4EC-4B09-AB0B-7ABA6DA3C09F}"/>
              </a:ext>
            </a:extLst>
          </p:cNvPr>
          <p:cNvSpPr/>
          <p:nvPr/>
        </p:nvSpPr>
        <p:spPr>
          <a:xfrm>
            <a:off x="0" y="0"/>
            <a:ext cx="12192000" cy="106681"/>
          </a:xfrm>
          <a:prstGeom prst="rect">
            <a:avLst/>
          </a:prstGeom>
          <a:gradFill>
            <a:gsLst>
              <a:gs pos="0">
                <a:srgbClr val="ACD274"/>
              </a:gs>
              <a:gs pos="100000">
                <a:srgbClr val="759A4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93522635"/>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Lst>
  <p:hf hdr="0" ftr="0" dt="0"/>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1"/>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bg1">
            <a:lumMod val="65000"/>
          </a:schemeClr>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3/19/24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190701644"/>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1.png"/><Relationship Id="rId7" Type="http://schemas.openxmlformats.org/officeDocument/2006/relationships/hyperlink" Target="http://www.mededonthego.com/" TargetMode="External"/><Relationship Id="rId2" Type="http://schemas.openxmlformats.org/officeDocument/2006/relationships/notesSlide" Target="../notesSlides/notesSlide7.xml"/><Relationship Id="rId1" Type="http://schemas.openxmlformats.org/officeDocument/2006/relationships/slideLayout" Target="../slideLayouts/slideLayout16.xml"/><Relationship Id="rId6" Type="http://schemas.openxmlformats.org/officeDocument/2006/relationships/image" Target="../media/image14.svg"/><Relationship Id="rId5" Type="http://schemas.openxmlformats.org/officeDocument/2006/relationships/image" Target="../media/image13.png"/><Relationship Id="rId10" Type="http://schemas.openxmlformats.org/officeDocument/2006/relationships/image" Target="../media/image16.svg"/><Relationship Id="rId4" Type="http://schemas.openxmlformats.org/officeDocument/2006/relationships/image" Target="../media/image12.svg"/><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www.mededonthego.com/Video/program/1135" TargetMode="External"/><Relationship Id="rId7" Type="http://schemas.openxmlformats.org/officeDocument/2006/relationships/image" Target="../media/image4.svg"/><Relationship Id="rId2" Type="http://schemas.openxmlformats.org/officeDocument/2006/relationships/notesSlide" Target="../notesSlides/notesSlide2.xml"/><Relationship Id="rId1" Type="http://schemas.openxmlformats.org/officeDocument/2006/relationships/slideLayout" Target="../slideLayouts/slideLayout16.xml"/><Relationship Id="rId6" Type="http://schemas.openxmlformats.org/officeDocument/2006/relationships/image" Target="../media/image3.png"/><Relationship Id="rId11" Type="http://schemas.openxmlformats.org/officeDocument/2006/relationships/image" Target="../media/image8.svg"/><Relationship Id="rId5" Type="http://schemas.openxmlformats.org/officeDocument/2006/relationships/hyperlink" Target="mailto:support@MedEdOTG.com" TargetMode="External"/><Relationship Id="rId10" Type="http://schemas.openxmlformats.org/officeDocument/2006/relationships/image" Target="../media/image7.png"/><Relationship Id="rId4" Type="http://schemas.openxmlformats.org/officeDocument/2006/relationships/hyperlink" Target="http://www.mededonthego.com/" TargetMode="External"/><Relationship Id="rId9" Type="http://schemas.openxmlformats.org/officeDocument/2006/relationships/image" Target="../media/image6.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371601"/>
            <a:ext cx="10515600" cy="2660652"/>
          </a:xfrm>
        </p:spPr>
        <p:txBody>
          <a:bodyPr>
            <a:noAutofit/>
          </a:bodyPr>
          <a:lstStyle/>
          <a:p>
            <a:r>
              <a:rPr lang="en-US" dirty="0" err="1"/>
              <a:t>HElp</a:t>
            </a:r>
            <a:r>
              <a:rPr lang="en-US" dirty="0"/>
              <a:t>! AASLD Guidelines Related to Diagnosis of HE  </a:t>
            </a:r>
            <a:br>
              <a:rPr lang="en-US" dirty="0"/>
            </a:br>
            <a:endParaRPr lang="de-DE" dirty="0"/>
          </a:p>
        </p:txBody>
      </p:sp>
      <p:sp>
        <p:nvSpPr>
          <p:cNvPr id="3" name="Subtitle 2"/>
          <p:cNvSpPr>
            <a:spLocks noGrp="1"/>
          </p:cNvSpPr>
          <p:nvPr>
            <p:ph type="body" idx="1"/>
          </p:nvPr>
        </p:nvSpPr>
        <p:spPr>
          <a:xfrm>
            <a:off x="609600" y="3429000"/>
            <a:ext cx="10515600" cy="2895600"/>
          </a:xfrm>
        </p:spPr>
        <p:txBody>
          <a:bodyPr vert="horz" lIns="91440" tIns="45720" rIns="91440" bIns="45720" rtlCol="0" anchor="t">
            <a:normAutofit/>
          </a:bodyPr>
          <a:lstStyle/>
          <a:p>
            <a:r>
              <a:rPr lang="en-US" dirty="0"/>
              <a:t>Robert Rahimi, MD, MSCR</a:t>
            </a:r>
          </a:p>
          <a:p>
            <a:r>
              <a:rPr lang="en-US" dirty="0"/>
              <a:t>Transplant Hepatology</a:t>
            </a:r>
          </a:p>
          <a:p>
            <a:r>
              <a:rPr lang="en-US" dirty="0"/>
              <a:t>Baylor University Medical Center</a:t>
            </a:r>
          </a:p>
          <a:p>
            <a:r>
              <a:rPr lang="en-US" dirty="0"/>
              <a:t>Associate Professor</a:t>
            </a:r>
          </a:p>
          <a:p>
            <a:r>
              <a:rPr lang="en-US" dirty="0"/>
              <a:t>Department of Medicine</a:t>
            </a:r>
          </a:p>
          <a:p>
            <a:r>
              <a:rPr lang="en-US" dirty="0"/>
              <a:t>Texas A&amp;M Health Science Center, College of Medicine</a:t>
            </a:r>
          </a:p>
          <a:p>
            <a:r>
              <a:rPr lang="en-US" dirty="0"/>
              <a:t>Dallas, TX </a:t>
            </a:r>
          </a:p>
        </p:txBody>
      </p:sp>
    </p:spTree>
    <p:extLst>
      <p:ext uri="{BB962C8B-B14F-4D97-AF65-F5344CB8AC3E}">
        <p14:creationId xmlns:p14="http://schemas.microsoft.com/office/powerpoint/2010/main" val="3077818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9505"/>
            <a:ext cx="10744200" cy="1185577"/>
          </a:xfrm>
        </p:spPr>
        <p:txBody>
          <a:bodyPr>
            <a:noAutofit/>
          </a:bodyPr>
          <a:lstStyle/>
          <a:p>
            <a:r>
              <a:rPr lang="en-US" dirty="0"/>
              <a:t>Lactulose</a:t>
            </a:r>
          </a:p>
        </p:txBody>
      </p:sp>
      <p:sp>
        <p:nvSpPr>
          <p:cNvPr id="4" name="Content Placeholder 2"/>
          <p:cNvSpPr>
            <a:spLocks noGrp="1"/>
          </p:cNvSpPr>
          <p:nvPr>
            <p:ph idx="1"/>
          </p:nvPr>
        </p:nvSpPr>
        <p:spPr>
          <a:xfrm>
            <a:off x="609600" y="1477906"/>
            <a:ext cx="10744200" cy="4722477"/>
          </a:xfrm>
        </p:spPr>
        <p:txBody>
          <a:bodyPr>
            <a:noAutofit/>
          </a:bodyPr>
          <a:lstStyle/>
          <a:p>
            <a:r>
              <a:rPr lang="en-US" dirty="0"/>
              <a:t>Non-absorbable disaccharide (Beta-</a:t>
            </a:r>
            <a:r>
              <a:rPr lang="en-US" dirty="0" err="1"/>
              <a:t>galactosidofructose</a:t>
            </a:r>
            <a:r>
              <a:rPr lang="en-US" dirty="0"/>
              <a:t>)</a:t>
            </a:r>
          </a:p>
          <a:p>
            <a:r>
              <a:rPr lang="en-US" dirty="0"/>
              <a:t>Causes an osmotic diarrhea</a:t>
            </a:r>
          </a:p>
          <a:p>
            <a:pPr lvl="1"/>
            <a:r>
              <a:rPr lang="en-US" dirty="0"/>
              <a:t>      fecal nitrogen excretion,        ammonia levels</a:t>
            </a:r>
          </a:p>
          <a:p>
            <a:r>
              <a:rPr lang="en-US" dirty="0"/>
              <a:t>Catabolized by bacterial flora to short chain fatty acids</a:t>
            </a:r>
          </a:p>
          <a:p>
            <a:r>
              <a:rPr lang="en-US" dirty="0"/>
              <a:t>Considered </a:t>
            </a:r>
            <a:r>
              <a:rPr lang="ja-JP" altLang="en-US" dirty="0"/>
              <a:t>“</a:t>
            </a:r>
            <a:r>
              <a:rPr lang="en-US" altLang="ja-JP" dirty="0"/>
              <a:t>gold-standard</a:t>
            </a:r>
            <a:r>
              <a:rPr lang="ja-JP" altLang="en-US" dirty="0"/>
              <a:t>”</a:t>
            </a:r>
            <a:r>
              <a:rPr lang="en-US" altLang="ja-JP" dirty="0"/>
              <a:t> treatment for HE</a:t>
            </a:r>
          </a:p>
          <a:p>
            <a:r>
              <a:rPr lang="en-US" altLang="ja-JP" dirty="0"/>
              <a:t>Titrate to 2-4 bowel movements a day</a:t>
            </a:r>
          </a:p>
        </p:txBody>
      </p:sp>
      <p:sp>
        <p:nvSpPr>
          <p:cNvPr id="5" name="Down Arrow 4"/>
          <p:cNvSpPr/>
          <p:nvPr/>
        </p:nvSpPr>
        <p:spPr>
          <a:xfrm rot="10800000">
            <a:off x="1390650" y="2438400"/>
            <a:ext cx="285750" cy="342900"/>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srgbClr val="FFFFFF"/>
              </a:solidFill>
              <a:cs typeface="Arial" charset="0"/>
            </a:endParaRPr>
          </a:p>
        </p:txBody>
      </p:sp>
      <p:sp>
        <p:nvSpPr>
          <p:cNvPr id="6" name="Down Arrow 5"/>
          <p:cNvSpPr/>
          <p:nvPr/>
        </p:nvSpPr>
        <p:spPr>
          <a:xfrm>
            <a:off x="4648200" y="2438400"/>
            <a:ext cx="285750" cy="342900"/>
          </a:xfrm>
          <a:prstGeom prst="down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350">
              <a:solidFill>
                <a:srgbClr val="FFFFFF"/>
              </a:solidFill>
              <a:cs typeface="Arial" charset="0"/>
            </a:endParaRPr>
          </a:p>
        </p:txBody>
      </p:sp>
      <p:sp>
        <p:nvSpPr>
          <p:cNvPr id="9" name="Footer Placeholder 8">
            <a:extLst>
              <a:ext uri="{FF2B5EF4-FFF2-40B4-BE49-F238E27FC236}">
                <a16:creationId xmlns:a16="http://schemas.microsoft.com/office/drawing/2014/main" id="{3ADC2F58-A77A-D84B-9894-039D34EF550C}"/>
              </a:ext>
            </a:extLst>
          </p:cNvPr>
          <p:cNvSpPr>
            <a:spLocks noGrp="1"/>
          </p:cNvSpPr>
          <p:nvPr>
            <p:ph type="ftr" sz="quarter" idx="3"/>
          </p:nvPr>
        </p:nvSpPr>
        <p:spPr/>
        <p:txBody>
          <a:bodyPr/>
          <a:lstStyle/>
          <a:p>
            <a:r>
              <a:rPr lang="en-US" dirty="0"/>
              <a:t>Als-Nielsen B, et al. </a:t>
            </a:r>
            <a:r>
              <a:rPr lang="en-US" i="1" dirty="0"/>
              <a:t>BMJ</a:t>
            </a:r>
            <a:r>
              <a:rPr lang="en-US" dirty="0"/>
              <a:t>. 2004;328(7447):1046.</a:t>
            </a:r>
          </a:p>
        </p:txBody>
      </p:sp>
    </p:spTree>
    <p:extLst>
      <p:ext uri="{BB962C8B-B14F-4D97-AF65-F5344CB8AC3E}">
        <p14:creationId xmlns:p14="http://schemas.microsoft.com/office/powerpoint/2010/main" val="1765393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AEA6F-4E33-4933-BEB1-2D16D72497A3}"/>
              </a:ext>
            </a:extLst>
          </p:cNvPr>
          <p:cNvSpPr>
            <a:spLocks noGrp="1"/>
          </p:cNvSpPr>
          <p:nvPr>
            <p:ph type="title"/>
          </p:nvPr>
        </p:nvSpPr>
        <p:spPr>
          <a:xfrm>
            <a:off x="609600" y="199505"/>
            <a:ext cx="10744200" cy="1185577"/>
          </a:xfrm>
        </p:spPr>
        <p:txBody>
          <a:bodyPr>
            <a:noAutofit/>
          </a:bodyPr>
          <a:lstStyle/>
          <a:p>
            <a:r>
              <a:rPr lang="en-US" dirty="0"/>
              <a:t>Lactulose Prevents Recurrence of HE</a:t>
            </a:r>
          </a:p>
        </p:txBody>
      </p:sp>
      <p:grpSp>
        <p:nvGrpSpPr>
          <p:cNvPr id="5" name="Group 4">
            <a:extLst>
              <a:ext uri="{FF2B5EF4-FFF2-40B4-BE49-F238E27FC236}">
                <a16:creationId xmlns:a16="http://schemas.microsoft.com/office/drawing/2014/main" id="{0D05C498-362F-4745-BF30-A91407EAA853}"/>
              </a:ext>
            </a:extLst>
          </p:cNvPr>
          <p:cNvGrpSpPr/>
          <p:nvPr/>
        </p:nvGrpSpPr>
        <p:grpSpPr>
          <a:xfrm>
            <a:off x="1917015" y="1828800"/>
            <a:ext cx="8143217" cy="3991558"/>
            <a:chOff x="922870" y="1215241"/>
            <a:chExt cx="7027915" cy="3393106"/>
          </a:xfrm>
        </p:grpSpPr>
        <p:sp>
          <p:nvSpPr>
            <p:cNvPr id="6" name="Text Box 2">
              <a:extLst>
                <a:ext uri="{FF2B5EF4-FFF2-40B4-BE49-F238E27FC236}">
                  <a16:creationId xmlns:a16="http://schemas.microsoft.com/office/drawing/2014/main" id="{E36CCD6A-52E9-4577-881D-A25316F71F7E}"/>
                </a:ext>
              </a:extLst>
            </p:cNvPr>
            <p:cNvSpPr txBox="1">
              <a:spLocks noChangeArrowheads="1"/>
            </p:cNvSpPr>
            <p:nvPr/>
          </p:nvSpPr>
          <p:spPr bwMode="auto">
            <a:xfrm rot="16200000">
              <a:off x="331219" y="2529355"/>
              <a:ext cx="1454238" cy="270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spAutoFit/>
            </a:bodyPr>
            <a:lstStyle>
              <a:lvl1pPr eaLnBrk="0" hangingPunct="0">
                <a:spcBef>
                  <a:spcPct val="20000"/>
                </a:spcBef>
                <a:buChar char="•"/>
                <a:defRPr sz="2400">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sz="1600">
                  <a:solidFill>
                    <a:schemeClr val="tx1"/>
                  </a:solidFill>
                  <a:latin typeface="Arial" charset="0"/>
                </a:defRPr>
              </a:lvl4pPr>
              <a:lvl5pPr marL="2057400" indent="-228600" eaLnBrk="0" hangingPunct="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lgn="ctr" eaLnBrk="1" hangingPunct="1">
                <a:lnSpc>
                  <a:spcPct val="90000"/>
                </a:lnSpc>
                <a:spcBef>
                  <a:spcPct val="0"/>
                </a:spcBef>
                <a:buFontTx/>
                <a:buNone/>
              </a:pPr>
              <a:r>
                <a:rPr lang="en-US" altLang="en-US" sz="1600" dirty="0">
                  <a:latin typeface="Arial" panose="020B0604020202020204" pitchFamily="34" charset="0"/>
                </a:rPr>
                <a:t>Probability of HE</a:t>
              </a:r>
            </a:p>
          </p:txBody>
        </p:sp>
        <p:grpSp>
          <p:nvGrpSpPr>
            <p:cNvPr id="7" name="Group 6">
              <a:extLst>
                <a:ext uri="{FF2B5EF4-FFF2-40B4-BE49-F238E27FC236}">
                  <a16:creationId xmlns:a16="http://schemas.microsoft.com/office/drawing/2014/main" id="{723CE40C-468D-4E09-84EC-B538ABCB33F0}"/>
                </a:ext>
              </a:extLst>
            </p:cNvPr>
            <p:cNvGrpSpPr/>
            <p:nvPr/>
          </p:nvGrpSpPr>
          <p:grpSpPr>
            <a:xfrm>
              <a:off x="1766332" y="1395130"/>
              <a:ext cx="5389845" cy="2614120"/>
              <a:chOff x="1766332" y="1395130"/>
              <a:chExt cx="5389845" cy="2614120"/>
            </a:xfrm>
          </p:grpSpPr>
          <p:sp>
            <p:nvSpPr>
              <p:cNvPr id="33" name="Line 8">
                <a:extLst>
                  <a:ext uri="{FF2B5EF4-FFF2-40B4-BE49-F238E27FC236}">
                    <a16:creationId xmlns:a16="http://schemas.microsoft.com/office/drawing/2014/main" id="{8191DE30-EF26-4EA1-B02A-B402144B3CD2}"/>
                  </a:ext>
                </a:extLst>
              </p:cNvPr>
              <p:cNvSpPr>
                <a:spLocks noChangeShapeType="1"/>
              </p:cNvSpPr>
              <p:nvPr/>
            </p:nvSpPr>
            <p:spPr bwMode="auto">
              <a:xfrm>
                <a:off x="1869040" y="1395130"/>
                <a:ext cx="0" cy="2513683"/>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34" name="Line 9">
                <a:extLst>
                  <a:ext uri="{FF2B5EF4-FFF2-40B4-BE49-F238E27FC236}">
                    <a16:creationId xmlns:a16="http://schemas.microsoft.com/office/drawing/2014/main" id="{66262B20-6CB3-45CC-9197-CD95D7B8E079}"/>
                  </a:ext>
                </a:extLst>
              </p:cNvPr>
              <p:cNvSpPr>
                <a:spLocks noChangeShapeType="1"/>
              </p:cNvSpPr>
              <p:nvPr/>
            </p:nvSpPr>
            <p:spPr bwMode="auto">
              <a:xfrm>
                <a:off x="1860573" y="3912669"/>
                <a:ext cx="529560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35" name="Line 10">
                <a:extLst>
                  <a:ext uri="{FF2B5EF4-FFF2-40B4-BE49-F238E27FC236}">
                    <a16:creationId xmlns:a16="http://schemas.microsoft.com/office/drawing/2014/main" id="{67DC5097-E51C-4EC2-996A-5E6C1E52F19D}"/>
                  </a:ext>
                </a:extLst>
              </p:cNvPr>
              <p:cNvSpPr>
                <a:spLocks noChangeShapeType="1"/>
              </p:cNvSpPr>
              <p:nvPr/>
            </p:nvSpPr>
            <p:spPr bwMode="auto">
              <a:xfrm>
                <a:off x="1766332" y="3776418"/>
                <a:ext cx="914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36" name="Line 11">
                <a:extLst>
                  <a:ext uri="{FF2B5EF4-FFF2-40B4-BE49-F238E27FC236}">
                    <a16:creationId xmlns:a16="http://schemas.microsoft.com/office/drawing/2014/main" id="{607AC1E7-C676-4878-BD6A-50D4C54DEAC6}"/>
                  </a:ext>
                </a:extLst>
              </p:cNvPr>
              <p:cNvSpPr>
                <a:spLocks noChangeShapeType="1"/>
              </p:cNvSpPr>
              <p:nvPr/>
            </p:nvSpPr>
            <p:spPr bwMode="auto">
              <a:xfrm>
                <a:off x="1766332" y="3300982"/>
                <a:ext cx="914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37" name="Line 13">
                <a:extLst>
                  <a:ext uri="{FF2B5EF4-FFF2-40B4-BE49-F238E27FC236}">
                    <a16:creationId xmlns:a16="http://schemas.microsoft.com/office/drawing/2014/main" id="{A3C809EF-35C7-48E2-BAC0-83D85C68B92C}"/>
                  </a:ext>
                </a:extLst>
              </p:cNvPr>
              <p:cNvSpPr>
                <a:spLocks noChangeShapeType="1"/>
              </p:cNvSpPr>
              <p:nvPr/>
            </p:nvSpPr>
            <p:spPr bwMode="auto">
              <a:xfrm>
                <a:off x="1766332" y="2824198"/>
                <a:ext cx="914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38" name="Line 15">
                <a:extLst>
                  <a:ext uri="{FF2B5EF4-FFF2-40B4-BE49-F238E27FC236}">
                    <a16:creationId xmlns:a16="http://schemas.microsoft.com/office/drawing/2014/main" id="{1874B3AF-2AC1-441D-90AC-845FA2F57675}"/>
                  </a:ext>
                </a:extLst>
              </p:cNvPr>
              <p:cNvSpPr>
                <a:spLocks noChangeShapeType="1"/>
              </p:cNvSpPr>
              <p:nvPr/>
            </p:nvSpPr>
            <p:spPr bwMode="auto">
              <a:xfrm>
                <a:off x="1768313" y="2342276"/>
                <a:ext cx="914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39" name="Line 17">
                <a:extLst>
                  <a:ext uri="{FF2B5EF4-FFF2-40B4-BE49-F238E27FC236}">
                    <a16:creationId xmlns:a16="http://schemas.microsoft.com/office/drawing/2014/main" id="{C80EBB80-9862-40B3-81CA-198639B5CBED}"/>
                  </a:ext>
                </a:extLst>
              </p:cNvPr>
              <p:cNvSpPr>
                <a:spLocks noChangeShapeType="1"/>
              </p:cNvSpPr>
              <p:nvPr/>
            </p:nvSpPr>
            <p:spPr bwMode="auto">
              <a:xfrm>
                <a:off x="1768313" y="1884763"/>
                <a:ext cx="914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0" name="Line 19">
                <a:extLst>
                  <a:ext uri="{FF2B5EF4-FFF2-40B4-BE49-F238E27FC236}">
                    <a16:creationId xmlns:a16="http://schemas.microsoft.com/office/drawing/2014/main" id="{1C77FD13-25A9-4AFC-A5B6-39A398594620}"/>
                  </a:ext>
                </a:extLst>
              </p:cNvPr>
              <p:cNvSpPr>
                <a:spLocks noChangeShapeType="1"/>
              </p:cNvSpPr>
              <p:nvPr/>
            </p:nvSpPr>
            <p:spPr bwMode="auto">
              <a:xfrm>
                <a:off x="1768313" y="1397001"/>
                <a:ext cx="91440"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1" name="Line 20">
                <a:extLst>
                  <a:ext uri="{FF2B5EF4-FFF2-40B4-BE49-F238E27FC236}">
                    <a16:creationId xmlns:a16="http://schemas.microsoft.com/office/drawing/2014/main" id="{32E73FDB-689B-42BD-BBE3-E017530C9D9C}"/>
                  </a:ext>
                </a:extLst>
              </p:cNvPr>
              <p:cNvSpPr>
                <a:spLocks noChangeShapeType="1"/>
              </p:cNvSpPr>
              <p:nvPr/>
            </p:nvSpPr>
            <p:spPr bwMode="auto">
              <a:xfrm>
                <a:off x="2121343" y="3917810"/>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2" name="Line 21">
                <a:extLst>
                  <a:ext uri="{FF2B5EF4-FFF2-40B4-BE49-F238E27FC236}">
                    <a16:creationId xmlns:a16="http://schemas.microsoft.com/office/drawing/2014/main" id="{2477D865-F225-4671-B3F0-8F340FB695E8}"/>
                  </a:ext>
                </a:extLst>
              </p:cNvPr>
              <p:cNvSpPr>
                <a:spLocks noChangeShapeType="1"/>
              </p:cNvSpPr>
              <p:nvPr/>
            </p:nvSpPr>
            <p:spPr bwMode="auto">
              <a:xfrm>
                <a:off x="2582381" y="3916523"/>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3" name="Line 22">
                <a:extLst>
                  <a:ext uri="{FF2B5EF4-FFF2-40B4-BE49-F238E27FC236}">
                    <a16:creationId xmlns:a16="http://schemas.microsoft.com/office/drawing/2014/main" id="{8614B55F-6DE8-4DB0-A541-812D986B511E}"/>
                  </a:ext>
                </a:extLst>
              </p:cNvPr>
              <p:cNvSpPr>
                <a:spLocks noChangeShapeType="1"/>
              </p:cNvSpPr>
              <p:nvPr/>
            </p:nvSpPr>
            <p:spPr bwMode="auto">
              <a:xfrm>
                <a:off x="3062431" y="3916523"/>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4" name="Line 23">
                <a:extLst>
                  <a:ext uri="{FF2B5EF4-FFF2-40B4-BE49-F238E27FC236}">
                    <a16:creationId xmlns:a16="http://schemas.microsoft.com/office/drawing/2014/main" id="{90D6EF8E-32EE-4E21-AC03-C0F18D729C32}"/>
                  </a:ext>
                </a:extLst>
              </p:cNvPr>
              <p:cNvSpPr>
                <a:spLocks noChangeShapeType="1"/>
              </p:cNvSpPr>
              <p:nvPr/>
            </p:nvSpPr>
            <p:spPr bwMode="auto">
              <a:xfrm>
                <a:off x="3506439" y="3917810"/>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5" name="Line 24">
                <a:extLst>
                  <a:ext uri="{FF2B5EF4-FFF2-40B4-BE49-F238E27FC236}">
                    <a16:creationId xmlns:a16="http://schemas.microsoft.com/office/drawing/2014/main" id="{D9A324D0-80D5-4C8E-8BEA-76FD5109DD92}"/>
                  </a:ext>
                </a:extLst>
              </p:cNvPr>
              <p:cNvSpPr>
                <a:spLocks noChangeShapeType="1"/>
              </p:cNvSpPr>
              <p:nvPr/>
            </p:nvSpPr>
            <p:spPr bwMode="auto">
              <a:xfrm>
                <a:off x="3976983" y="3916523"/>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6" name="Line 25">
                <a:extLst>
                  <a:ext uri="{FF2B5EF4-FFF2-40B4-BE49-F238E27FC236}">
                    <a16:creationId xmlns:a16="http://schemas.microsoft.com/office/drawing/2014/main" id="{9D99B37E-5A36-4633-8C48-C18A41CC7790}"/>
                  </a:ext>
                </a:extLst>
              </p:cNvPr>
              <p:cNvSpPr>
                <a:spLocks noChangeShapeType="1"/>
              </p:cNvSpPr>
              <p:nvPr/>
            </p:nvSpPr>
            <p:spPr bwMode="auto">
              <a:xfrm>
                <a:off x="4420197" y="3916523"/>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7" name="Line 26">
                <a:extLst>
                  <a:ext uri="{FF2B5EF4-FFF2-40B4-BE49-F238E27FC236}">
                    <a16:creationId xmlns:a16="http://schemas.microsoft.com/office/drawing/2014/main" id="{FCD69D49-72CA-4AC0-AE60-6DD08BCE6B69}"/>
                  </a:ext>
                </a:extLst>
              </p:cNvPr>
              <p:cNvSpPr>
                <a:spLocks noChangeShapeType="1"/>
              </p:cNvSpPr>
              <p:nvPr/>
            </p:nvSpPr>
            <p:spPr bwMode="auto">
              <a:xfrm>
                <a:off x="4895495" y="3916523"/>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8" name="Line 27">
                <a:extLst>
                  <a:ext uri="{FF2B5EF4-FFF2-40B4-BE49-F238E27FC236}">
                    <a16:creationId xmlns:a16="http://schemas.microsoft.com/office/drawing/2014/main" id="{A2DF9977-6651-4F00-9DDC-D69B2A9599D7}"/>
                  </a:ext>
                </a:extLst>
              </p:cNvPr>
              <p:cNvSpPr>
                <a:spLocks noChangeShapeType="1"/>
              </p:cNvSpPr>
              <p:nvPr/>
            </p:nvSpPr>
            <p:spPr bwMode="auto">
              <a:xfrm>
                <a:off x="5351780" y="3917810"/>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49" name="Line 28">
                <a:extLst>
                  <a:ext uri="{FF2B5EF4-FFF2-40B4-BE49-F238E27FC236}">
                    <a16:creationId xmlns:a16="http://schemas.microsoft.com/office/drawing/2014/main" id="{4A0BC898-F3B2-48C8-A2D2-9C78E3C00137}"/>
                  </a:ext>
                </a:extLst>
              </p:cNvPr>
              <p:cNvSpPr>
                <a:spLocks noChangeShapeType="1"/>
              </p:cNvSpPr>
              <p:nvPr/>
            </p:nvSpPr>
            <p:spPr bwMode="auto">
              <a:xfrm>
                <a:off x="5817571" y="3917810"/>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50" name="Line 29">
                <a:extLst>
                  <a:ext uri="{FF2B5EF4-FFF2-40B4-BE49-F238E27FC236}">
                    <a16:creationId xmlns:a16="http://schemas.microsoft.com/office/drawing/2014/main" id="{123C4C59-1A77-462E-8D42-11BC90599F51}"/>
                  </a:ext>
                </a:extLst>
              </p:cNvPr>
              <p:cNvSpPr>
                <a:spLocks noChangeShapeType="1"/>
              </p:cNvSpPr>
              <p:nvPr/>
            </p:nvSpPr>
            <p:spPr bwMode="auto">
              <a:xfrm>
                <a:off x="6281170" y="3910712"/>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sp>
            <p:nvSpPr>
              <p:cNvPr id="51" name="Line 29">
                <a:extLst>
                  <a:ext uri="{FF2B5EF4-FFF2-40B4-BE49-F238E27FC236}">
                    <a16:creationId xmlns:a16="http://schemas.microsoft.com/office/drawing/2014/main" id="{16E9A710-DF71-46D9-A300-F3B502AF1C4C}"/>
                  </a:ext>
                </a:extLst>
              </p:cNvPr>
              <p:cNvSpPr>
                <a:spLocks noChangeShapeType="1"/>
              </p:cNvSpPr>
              <p:nvPr/>
            </p:nvSpPr>
            <p:spPr bwMode="auto">
              <a:xfrm>
                <a:off x="6739648" y="3910712"/>
                <a:ext cx="0" cy="9144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a:latin typeface="Arial" panose="020B0604020202020204" pitchFamily="34" charset="0"/>
                </a:endParaRPr>
              </a:p>
            </p:txBody>
          </p:sp>
        </p:grpSp>
        <p:sp>
          <p:nvSpPr>
            <p:cNvPr id="8" name="Freeform 6">
              <a:extLst>
                <a:ext uri="{FF2B5EF4-FFF2-40B4-BE49-F238E27FC236}">
                  <a16:creationId xmlns:a16="http://schemas.microsoft.com/office/drawing/2014/main" id="{C0AF1C43-A2B2-4046-B760-64781DCD9622}"/>
                </a:ext>
              </a:extLst>
            </p:cNvPr>
            <p:cNvSpPr/>
            <p:nvPr/>
          </p:nvSpPr>
          <p:spPr bwMode="grayWhite">
            <a:xfrm>
              <a:off x="2353446" y="2534917"/>
              <a:ext cx="4400460" cy="1247316"/>
            </a:xfrm>
            <a:custGeom>
              <a:avLst/>
              <a:gdLst>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6125 w 3527425"/>
                <a:gd name="connsiteY7" fmla="*/ 11334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30300 w 3527425"/>
                <a:gd name="connsiteY12" fmla="*/ 441325 h 1473200"/>
                <a:gd name="connsiteX13" fmla="*/ 1301750 w 3527425"/>
                <a:gd name="connsiteY13" fmla="*/ 438150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616200 w 3527425"/>
                <a:gd name="connsiteY22" fmla="*/ 0 h 1473200"/>
                <a:gd name="connsiteX23" fmla="*/ 3527425 w 3527425"/>
                <a:gd name="connsiteY23" fmla="*/ 9525 h 1473200"/>
                <a:gd name="connsiteX0" fmla="*/ 0 w 3527425"/>
                <a:gd name="connsiteY0" fmla="*/ 1476375 h 1476375"/>
                <a:gd name="connsiteX1" fmla="*/ 190500 w 3527425"/>
                <a:gd name="connsiteY1" fmla="*/ 1470025 h 1476375"/>
                <a:gd name="connsiteX2" fmla="*/ 190500 w 3527425"/>
                <a:gd name="connsiteY2" fmla="*/ 1412875 h 1476375"/>
                <a:gd name="connsiteX3" fmla="*/ 368300 w 3527425"/>
                <a:gd name="connsiteY3" fmla="*/ 1412875 h 1476375"/>
                <a:gd name="connsiteX4" fmla="*/ 374650 w 3527425"/>
                <a:gd name="connsiteY4" fmla="*/ 1333500 h 1476375"/>
                <a:gd name="connsiteX5" fmla="*/ 555625 w 3527425"/>
                <a:gd name="connsiteY5" fmla="*/ 1333500 h 1476375"/>
                <a:gd name="connsiteX6" fmla="*/ 565150 w 3527425"/>
                <a:gd name="connsiteY6" fmla="*/ 1146175 h 1476375"/>
                <a:gd name="connsiteX7" fmla="*/ 746125 w 3527425"/>
                <a:gd name="connsiteY7" fmla="*/ 1136650 h 1476375"/>
                <a:gd name="connsiteX8" fmla="*/ 749300 w 3527425"/>
                <a:gd name="connsiteY8" fmla="*/ 936625 h 1476375"/>
                <a:gd name="connsiteX9" fmla="*/ 923925 w 3527425"/>
                <a:gd name="connsiteY9" fmla="*/ 936625 h 1476375"/>
                <a:gd name="connsiteX10" fmla="*/ 933450 w 3527425"/>
                <a:gd name="connsiteY10" fmla="*/ 714375 h 1476375"/>
                <a:gd name="connsiteX11" fmla="*/ 1117600 w 3527425"/>
                <a:gd name="connsiteY11" fmla="*/ 711200 h 1476375"/>
                <a:gd name="connsiteX12" fmla="*/ 1130300 w 3527425"/>
                <a:gd name="connsiteY12" fmla="*/ 444500 h 1476375"/>
                <a:gd name="connsiteX13" fmla="*/ 1301750 w 3527425"/>
                <a:gd name="connsiteY13" fmla="*/ 441325 h 1476375"/>
                <a:gd name="connsiteX14" fmla="*/ 1304925 w 3527425"/>
                <a:gd name="connsiteY14" fmla="*/ 304800 h 1476375"/>
                <a:gd name="connsiteX15" fmla="*/ 1673225 w 3527425"/>
                <a:gd name="connsiteY15" fmla="*/ 298450 h 1476375"/>
                <a:gd name="connsiteX16" fmla="*/ 1666875 w 3527425"/>
                <a:gd name="connsiteY16" fmla="*/ 244475 h 1476375"/>
                <a:gd name="connsiteX17" fmla="*/ 2222500 w 3527425"/>
                <a:gd name="connsiteY17" fmla="*/ 244475 h 1476375"/>
                <a:gd name="connsiteX18" fmla="*/ 2225675 w 3527425"/>
                <a:gd name="connsiteY18" fmla="*/ 196850 h 1476375"/>
                <a:gd name="connsiteX19" fmla="*/ 2406650 w 3527425"/>
                <a:gd name="connsiteY19" fmla="*/ 196850 h 1476375"/>
                <a:gd name="connsiteX20" fmla="*/ 2413000 w 3527425"/>
                <a:gd name="connsiteY20" fmla="*/ 98425 h 1476375"/>
                <a:gd name="connsiteX21" fmla="*/ 2593975 w 3527425"/>
                <a:gd name="connsiteY21" fmla="*/ 101600 h 1476375"/>
                <a:gd name="connsiteX22" fmla="*/ 2584450 w 3527425"/>
                <a:gd name="connsiteY22" fmla="*/ 0 h 1476375"/>
                <a:gd name="connsiteX23" fmla="*/ 3527425 w 3527425"/>
                <a:gd name="connsiteY23" fmla="*/ 12700 h 1476375"/>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6125 w 3527425"/>
                <a:gd name="connsiteY7" fmla="*/ 11334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30300 w 3527425"/>
                <a:gd name="connsiteY12" fmla="*/ 441325 h 1473200"/>
                <a:gd name="connsiteX13" fmla="*/ 1301750 w 3527425"/>
                <a:gd name="connsiteY13" fmla="*/ 438150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6125 w 3527425"/>
                <a:gd name="connsiteY7" fmla="*/ 11334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38150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6125 w 3527425"/>
                <a:gd name="connsiteY7" fmla="*/ 11334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28625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6125 w 3527425"/>
                <a:gd name="connsiteY7" fmla="*/ 11334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28625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6125 w 3527425"/>
                <a:gd name="connsiteY7" fmla="*/ 11334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28625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6125 w 3527425"/>
                <a:gd name="connsiteY7" fmla="*/ 11334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28625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9300 w 3527425"/>
                <a:gd name="connsiteY7" fmla="*/ 11461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28625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9300 w 3527425"/>
                <a:gd name="connsiteY7" fmla="*/ 11461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28625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9300 w 3527425"/>
                <a:gd name="connsiteY7" fmla="*/ 11461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28625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9300 w 3527425"/>
                <a:gd name="connsiteY7" fmla="*/ 11461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41325 h 1473200"/>
                <a:gd name="connsiteX14" fmla="*/ 1304925 w 3527425"/>
                <a:gd name="connsiteY14" fmla="*/ 301625 h 1473200"/>
                <a:gd name="connsiteX15" fmla="*/ 1673225 w 3527425"/>
                <a:gd name="connsiteY15" fmla="*/ 29527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9300 w 3527425"/>
                <a:gd name="connsiteY7" fmla="*/ 11461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41325 h 1473200"/>
                <a:gd name="connsiteX14" fmla="*/ 1304925 w 3527425"/>
                <a:gd name="connsiteY14" fmla="*/ 301625 h 1473200"/>
                <a:gd name="connsiteX15" fmla="*/ 1660525 w 3527425"/>
                <a:gd name="connsiteY15" fmla="*/ 30162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9300 w 3527425"/>
                <a:gd name="connsiteY7" fmla="*/ 11461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41325 h 1473200"/>
                <a:gd name="connsiteX14" fmla="*/ 1304925 w 3527425"/>
                <a:gd name="connsiteY14" fmla="*/ 301625 h 1473200"/>
                <a:gd name="connsiteX15" fmla="*/ 1670050 w 3527425"/>
                <a:gd name="connsiteY15" fmla="*/ 30162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066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3200 h 1473200"/>
                <a:gd name="connsiteX1" fmla="*/ 190500 w 3527425"/>
                <a:gd name="connsiteY1" fmla="*/ 1466850 h 1473200"/>
                <a:gd name="connsiteX2" fmla="*/ 190500 w 3527425"/>
                <a:gd name="connsiteY2" fmla="*/ 1409700 h 1473200"/>
                <a:gd name="connsiteX3" fmla="*/ 368300 w 3527425"/>
                <a:gd name="connsiteY3" fmla="*/ 1409700 h 1473200"/>
                <a:gd name="connsiteX4" fmla="*/ 374650 w 3527425"/>
                <a:gd name="connsiteY4" fmla="*/ 1330325 h 1473200"/>
                <a:gd name="connsiteX5" fmla="*/ 555625 w 3527425"/>
                <a:gd name="connsiteY5" fmla="*/ 1330325 h 1473200"/>
                <a:gd name="connsiteX6" fmla="*/ 565150 w 3527425"/>
                <a:gd name="connsiteY6" fmla="*/ 1143000 h 1473200"/>
                <a:gd name="connsiteX7" fmla="*/ 749300 w 3527425"/>
                <a:gd name="connsiteY7" fmla="*/ 1146175 h 1473200"/>
                <a:gd name="connsiteX8" fmla="*/ 749300 w 3527425"/>
                <a:gd name="connsiteY8" fmla="*/ 933450 h 1473200"/>
                <a:gd name="connsiteX9" fmla="*/ 923925 w 3527425"/>
                <a:gd name="connsiteY9" fmla="*/ 933450 h 1473200"/>
                <a:gd name="connsiteX10" fmla="*/ 933450 w 3527425"/>
                <a:gd name="connsiteY10" fmla="*/ 711200 h 1473200"/>
                <a:gd name="connsiteX11" fmla="*/ 1117600 w 3527425"/>
                <a:gd name="connsiteY11" fmla="*/ 708025 h 1473200"/>
                <a:gd name="connsiteX12" fmla="*/ 1117600 w 3527425"/>
                <a:gd name="connsiteY12" fmla="*/ 441325 h 1473200"/>
                <a:gd name="connsiteX13" fmla="*/ 1301750 w 3527425"/>
                <a:gd name="connsiteY13" fmla="*/ 441325 h 1473200"/>
                <a:gd name="connsiteX14" fmla="*/ 1304925 w 3527425"/>
                <a:gd name="connsiteY14" fmla="*/ 301625 h 1473200"/>
                <a:gd name="connsiteX15" fmla="*/ 1670050 w 3527425"/>
                <a:gd name="connsiteY15" fmla="*/ 301625 h 1473200"/>
                <a:gd name="connsiteX16" fmla="*/ 1666875 w 3527425"/>
                <a:gd name="connsiteY16" fmla="*/ 241300 h 1473200"/>
                <a:gd name="connsiteX17" fmla="*/ 2222500 w 3527425"/>
                <a:gd name="connsiteY17" fmla="*/ 241300 h 1473200"/>
                <a:gd name="connsiteX18" fmla="*/ 2225675 w 3527425"/>
                <a:gd name="connsiteY18" fmla="*/ 193675 h 1473200"/>
                <a:gd name="connsiteX19" fmla="*/ 2419350 w 3527425"/>
                <a:gd name="connsiteY19" fmla="*/ 193675 h 1473200"/>
                <a:gd name="connsiteX20" fmla="*/ 2413000 w 3527425"/>
                <a:gd name="connsiteY20" fmla="*/ 95250 h 1473200"/>
                <a:gd name="connsiteX21" fmla="*/ 2593975 w 3527425"/>
                <a:gd name="connsiteY21" fmla="*/ 98425 h 1473200"/>
                <a:gd name="connsiteX22" fmla="*/ 2597150 w 3527425"/>
                <a:gd name="connsiteY22" fmla="*/ 0 h 1473200"/>
                <a:gd name="connsiteX23" fmla="*/ 3527425 w 3527425"/>
                <a:gd name="connsiteY23" fmla="*/ 9525 h 1473200"/>
                <a:gd name="connsiteX0" fmla="*/ 0 w 3527425"/>
                <a:gd name="connsiteY0" fmla="*/ 1479550 h 1479550"/>
                <a:gd name="connsiteX1" fmla="*/ 190500 w 3527425"/>
                <a:gd name="connsiteY1" fmla="*/ 1473200 h 1479550"/>
                <a:gd name="connsiteX2" fmla="*/ 190500 w 3527425"/>
                <a:gd name="connsiteY2" fmla="*/ 1416050 h 1479550"/>
                <a:gd name="connsiteX3" fmla="*/ 368300 w 3527425"/>
                <a:gd name="connsiteY3" fmla="*/ 1416050 h 1479550"/>
                <a:gd name="connsiteX4" fmla="*/ 374650 w 3527425"/>
                <a:gd name="connsiteY4" fmla="*/ 1336675 h 1479550"/>
                <a:gd name="connsiteX5" fmla="*/ 555625 w 3527425"/>
                <a:gd name="connsiteY5" fmla="*/ 1336675 h 1479550"/>
                <a:gd name="connsiteX6" fmla="*/ 565150 w 3527425"/>
                <a:gd name="connsiteY6" fmla="*/ 1149350 h 1479550"/>
                <a:gd name="connsiteX7" fmla="*/ 749300 w 3527425"/>
                <a:gd name="connsiteY7" fmla="*/ 1152525 h 1479550"/>
                <a:gd name="connsiteX8" fmla="*/ 749300 w 3527425"/>
                <a:gd name="connsiteY8" fmla="*/ 939800 h 1479550"/>
                <a:gd name="connsiteX9" fmla="*/ 923925 w 3527425"/>
                <a:gd name="connsiteY9" fmla="*/ 939800 h 1479550"/>
                <a:gd name="connsiteX10" fmla="*/ 933450 w 3527425"/>
                <a:gd name="connsiteY10" fmla="*/ 717550 h 1479550"/>
                <a:gd name="connsiteX11" fmla="*/ 1117600 w 3527425"/>
                <a:gd name="connsiteY11" fmla="*/ 714375 h 1479550"/>
                <a:gd name="connsiteX12" fmla="*/ 1117600 w 3527425"/>
                <a:gd name="connsiteY12" fmla="*/ 447675 h 1479550"/>
                <a:gd name="connsiteX13" fmla="*/ 1301750 w 3527425"/>
                <a:gd name="connsiteY13" fmla="*/ 447675 h 1479550"/>
                <a:gd name="connsiteX14" fmla="*/ 1304925 w 3527425"/>
                <a:gd name="connsiteY14" fmla="*/ 307975 h 1479550"/>
                <a:gd name="connsiteX15" fmla="*/ 1670050 w 3527425"/>
                <a:gd name="connsiteY15" fmla="*/ 307975 h 1479550"/>
                <a:gd name="connsiteX16" fmla="*/ 1666875 w 3527425"/>
                <a:gd name="connsiteY16" fmla="*/ 247650 h 1479550"/>
                <a:gd name="connsiteX17" fmla="*/ 2222500 w 3527425"/>
                <a:gd name="connsiteY17" fmla="*/ 247650 h 1479550"/>
                <a:gd name="connsiteX18" fmla="*/ 2225675 w 3527425"/>
                <a:gd name="connsiteY18" fmla="*/ 200025 h 1479550"/>
                <a:gd name="connsiteX19" fmla="*/ 2419350 w 3527425"/>
                <a:gd name="connsiteY19" fmla="*/ 200025 h 1479550"/>
                <a:gd name="connsiteX20" fmla="*/ 2413000 w 3527425"/>
                <a:gd name="connsiteY20" fmla="*/ 101600 h 1479550"/>
                <a:gd name="connsiteX21" fmla="*/ 2593975 w 3527425"/>
                <a:gd name="connsiteY21" fmla="*/ 104775 h 1479550"/>
                <a:gd name="connsiteX22" fmla="*/ 2597150 w 3527425"/>
                <a:gd name="connsiteY22" fmla="*/ 6350 h 1479550"/>
                <a:gd name="connsiteX23" fmla="*/ 3527425 w 3527425"/>
                <a:gd name="connsiteY23" fmla="*/ 0 h 1479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527425" h="1479550">
                  <a:moveTo>
                    <a:pt x="0" y="1479550"/>
                  </a:moveTo>
                  <a:lnTo>
                    <a:pt x="190500" y="1473200"/>
                  </a:lnTo>
                  <a:lnTo>
                    <a:pt x="190500" y="1416050"/>
                  </a:lnTo>
                  <a:lnTo>
                    <a:pt x="368300" y="1416050"/>
                  </a:lnTo>
                  <a:lnTo>
                    <a:pt x="374650" y="1336675"/>
                  </a:lnTo>
                  <a:lnTo>
                    <a:pt x="555625" y="1336675"/>
                  </a:lnTo>
                  <a:lnTo>
                    <a:pt x="565150" y="1149350"/>
                  </a:lnTo>
                  <a:lnTo>
                    <a:pt x="749300" y="1152525"/>
                  </a:lnTo>
                  <a:cubicBezTo>
                    <a:pt x="750358" y="1085850"/>
                    <a:pt x="748242" y="1006475"/>
                    <a:pt x="749300" y="939800"/>
                  </a:cubicBezTo>
                  <a:lnTo>
                    <a:pt x="923925" y="939800"/>
                  </a:lnTo>
                  <a:lnTo>
                    <a:pt x="933450" y="717550"/>
                  </a:lnTo>
                  <a:lnTo>
                    <a:pt x="1117600" y="714375"/>
                  </a:lnTo>
                  <a:lnTo>
                    <a:pt x="1117600" y="447675"/>
                  </a:lnTo>
                  <a:lnTo>
                    <a:pt x="1301750" y="447675"/>
                  </a:lnTo>
                  <a:cubicBezTo>
                    <a:pt x="1302808" y="402167"/>
                    <a:pt x="1303867" y="353483"/>
                    <a:pt x="1304925" y="307975"/>
                  </a:cubicBezTo>
                  <a:lnTo>
                    <a:pt x="1670050" y="307975"/>
                  </a:lnTo>
                  <a:lnTo>
                    <a:pt x="1666875" y="247650"/>
                  </a:lnTo>
                  <a:lnTo>
                    <a:pt x="2222500" y="247650"/>
                  </a:lnTo>
                  <a:lnTo>
                    <a:pt x="2225675" y="200025"/>
                  </a:lnTo>
                  <a:lnTo>
                    <a:pt x="2419350" y="200025"/>
                  </a:lnTo>
                  <a:lnTo>
                    <a:pt x="2413000" y="101600"/>
                  </a:lnTo>
                  <a:lnTo>
                    <a:pt x="2593975" y="104775"/>
                  </a:lnTo>
                  <a:lnTo>
                    <a:pt x="2597150" y="6350"/>
                  </a:lnTo>
                  <a:lnTo>
                    <a:pt x="3527425" y="0"/>
                  </a:lnTo>
                </a:path>
              </a:pathLst>
            </a:custGeom>
            <a:noFill/>
            <a:ln w="28575">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accent6">
                      <a:lumMod val="75000"/>
                    </a:schemeClr>
                  </a:solidFill>
                </a:ln>
                <a:solidFill>
                  <a:schemeClr val="tx1"/>
                </a:solidFill>
              </a:endParaRPr>
            </a:p>
          </p:txBody>
        </p:sp>
        <p:sp>
          <p:nvSpPr>
            <p:cNvPr id="9" name="Freeform 2047">
              <a:extLst>
                <a:ext uri="{FF2B5EF4-FFF2-40B4-BE49-F238E27FC236}">
                  <a16:creationId xmlns:a16="http://schemas.microsoft.com/office/drawing/2014/main" id="{C7A4BBBF-9977-4B9D-BEEF-19F711A485CE}"/>
                </a:ext>
              </a:extLst>
            </p:cNvPr>
            <p:cNvSpPr/>
            <p:nvPr/>
          </p:nvSpPr>
          <p:spPr>
            <a:xfrm>
              <a:off x="2374517" y="3258039"/>
              <a:ext cx="4372735" cy="472803"/>
            </a:xfrm>
            <a:custGeom>
              <a:avLst/>
              <a:gdLst>
                <a:gd name="connsiteX0" fmla="*/ 0 w 3505200"/>
                <a:gd name="connsiteY0" fmla="*/ 560832 h 560832"/>
                <a:gd name="connsiteX1" fmla="*/ 548640 w 3505200"/>
                <a:gd name="connsiteY1" fmla="*/ 560832 h 560832"/>
                <a:gd name="connsiteX2" fmla="*/ 545592 w 3505200"/>
                <a:gd name="connsiteY2" fmla="*/ 505968 h 560832"/>
                <a:gd name="connsiteX3" fmla="*/ 890016 w 3505200"/>
                <a:gd name="connsiteY3" fmla="*/ 515112 h 560832"/>
                <a:gd name="connsiteX4" fmla="*/ 929640 w 3505200"/>
                <a:gd name="connsiteY4" fmla="*/ 460248 h 560832"/>
                <a:gd name="connsiteX5" fmla="*/ 1100328 w 3505200"/>
                <a:gd name="connsiteY5" fmla="*/ 469392 h 560832"/>
                <a:gd name="connsiteX6" fmla="*/ 1106424 w 3505200"/>
                <a:gd name="connsiteY6" fmla="*/ 335280 h 560832"/>
                <a:gd name="connsiteX7" fmla="*/ 1286256 w 3505200"/>
                <a:gd name="connsiteY7" fmla="*/ 338328 h 560832"/>
                <a:gd name="connsiteX8" fmla="*/ 1286256 w 3505200"/>
                <a:gd name="connsiteY8" fmla="*/ 243840 h 560832"/>
                <a:gd name="connsiteX9" fmla="*/ 1655064 w 3505200"/>
                <a:gd name="connsiteY9" fmla="*/ 240792 h 560832"/>
                <a:gd name="connsiteX10" fmla="*/ 1658112 w 3505200"/>
                <a:gd name="connsiteY10" fmla="*/ 185928 h 560832"/>
                <a:gd name="connsiteX11" fmla="*/ 1837944 w 3505200"/>
                <a:gd name="connsiteY11" fmla="*/ 185928 h 560832"/>
                <a:gd name="connsiteX12" fmla="*/ 1840992 w 3505200"/>
                <a:gd name="connsiteY12" fmla="*/ 67056 h 560832"/>
                <a:gd name="connsiteX13" fmla="*/ 2212848 w 3505200"/>
                <a:gd name="connsiteY13" fmla="*/ 64008 h 560832"/>
                <a:gd name="connsiteX14" fmla="*/ 2225040 w 3505200"/>
                <a:gd name="connsiteY14" fmla="*/ 3048 h 560832"/>
                <a:gd name="connsiteX15" fmla="*/ 3505200 w 3505200"/>
                <a:gd name="connsiteY15" fmla="*/ 0 h 560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505200" h="560832">
                  <a:moveTo>
                    <a:pt x="0" y="560832"/>
                  </a:moveTo>
                  <a:lnTo>
                    <a:pt x="548640" y="560832"/>
                  </a:lnTo>
                  <a:lnTo>
                    <a:pt x="545592" y="505968"/>
                  </a:lnTo>
                  <a:lnTo>
                    <a:pt x="890016" y="515112"/>
                  </a:lnTo>
                  <a:lnTo>
                    <a:pt x="929640" y="460248"/>
                  </a:lnTo>
                  <a:lnTo>
                    <a:pt x="1100328" y="469392"/>
                  </a:lnTo>
                  <a:lnTo>
                    <a:pt x="1106424" y="335280"/>
                  </a:lnTo>
                  <a:lnTo>
                    <a:pt x="1286256" y="338328"/>
                  </a:lnTo>
                  <a:lnTo>
                    <a:pt x="1286256" y="243840"/>
                  </a:lnTo>
                  <a:lnTo>
                    <a:pt x="1655064" y="240792"/>
                  </a:lnTo>
                  <a:lnTo>
                    <a:pt x="1658112" y="185928"/>
                  </a:lnTo>
                  <a:lnTo>
                    <a:pt x="1837944" y="185928"/>
                  </a:lnTo>
                  <a:lnTo>
                    <a:pt x="1840992" y="67056"/>
                  </a:lnTo>
                  <a:lnTo>
                    <a:pt x="2212848" y="64008"/>
                  </a:lnTo>
                  <a:lnTo>
                    <a:pt x="2225040" y="3048"/>
                  </a:lnTo>
                  <a:lnTo>
                    <a:pt x="3505200" y="0"/>
                  </a:lnTo>
                </a:path>
              </a:pathLst>
            </a:custGeom>
            <a:noFill/>
            <a:ln w="28575">
              <a:solidFill>
                <a:srgbClr val="00B0F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a:extLst>
                <a:ext uri="{FF2B5EF4-FFF2-40B4-BE49-F238E27FC236}">
                  <a16:creationId xmlns:a16="http://schemas.microsoft.com/office/drawing/2014/main" id="{FDDB27A3-A18C-43CA-8423-3632293F25BF}"/>
                </a:ext>
              </a:extLst>
            </p:cNvPr>
            <p:cNvSpPr txBox="1"/>
            <p:nvPr/>
          </p:nvSpPr>
          <p:spPr>
            <a:xfrm>
              <a:off x="5440042" y="1955875"/>
              <a:ext cx="661569" cy="287795"/>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46.8%</a:t>
              </a:r>
            </a:p>
          </p:txBody>
        </p:sp>
        <p:sp>
          <p:nvSpPr>
            <p:cNvPr id="11" name="TextBox 10">
              <a:extLst>
                <a:ext uri="{FF2B5EF4-FFF2-40B4-BE49-F238E27FC236}">
                  <a16:creationId xmlns:a16="http://schemas.microsoft.com/office/drawing/2014/main" id="{D885BC77-1BD6-4DC5-8E75-1D13E62AB3B4}"/>
                </a:ext>
              </a:extLst>
            </p:cNvPr>
            <p:cNvSpPr txBox="1"/>
            <p:nvPr/>
          </p:nvSpPr>
          <p:spPr>
            <a:xfrm>
              <a:off x="6112246" y="3293087"/>
              <a:ext cx="661569" cy="287795"/>
            </a:xfrm>
            <a:prstGeom prst="rect">
              <a:avLst/>
            </a:prstGeom>
            <a:noFill/>
          </p:spPr>
          <p:txBody>
            <a:bodyPr wrap="none" rtlCol="0">
              <a:spAutoFit/>
            </a:bodyPr>
            <a:lstStyle/>
            <a:p>
              <a:pPr algn="r"/>
              <a:r>
                <a:rPr lang="en-US" sz="1600" b="1" dirty="0">
                  <a:latin typeface="Arial" panose="020B0604020202020204" pitchFamily="34" charset="0"/>
                  <a:cs typeface="Arial" panose="020B0604020202020204" pitchFamily="34" charset="0"/>
                </a:rPr>
                <a:t>19.6%</a:t>
              </a:r>
            </a:p>
          </p:txBody>
        </p:sp>
        <p:sp>
          <p:nvSpPr>
            <p:cNvPr id="12" name="TextBox 11">
              <a:extLst>
                <a:ext uri="{FF2B5EF4-FFF2-40B4-BE49-F238E27FC236}">
                  <a16:creationId xmlns:a16="http://schemas.microsoft.com/office/drawing/2014/main" id="{CC27843A-3CA9-4E29-B48D-3C99D5DB0EC9}"/>
                </a:ext>
              </a:extLst>
            </p:cNvPr>
            <p:cNvSpPr txBox="1"/>
            <p:nvPr/>
          </p:nvSpPr>
          <p:spPr>
            <a:xfrm>
              <a:off x="5440042" y="2187226"/>
              <a:ext cx="1414167" cy="287795"/>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Placebo (n=64)</a:t>
              </a:r>
            </a:p>
          </p:txBody>
        </p:sp>
        <p:sp>
          <p:nvSpPr>
            <p:cNvPr id="13" name="TextBox 12">
              <a:extLst>
                <a:ext uri="{FF2B5EF4-FFF2-40B4-BE49-F238E27FC236}">
                  <a16:creationId xmlns:a16="http://schemas.microsoft.com/office/drawing/2014/main" id="{6D8FAF2C-7AD3-4214-BC59-DC22B1B2BD6B}"/>
                </a:ext>
              </a:extLst>
            </p:cNvPr>
            <p:cNvSpPr txBox="1"/>
            <p:nvPr/>
          </p:nvSpPr>
          <p:spPr>
            <a:xfrm>
              <a:off x="5211618" y="2920716"/>
              <a:ext cx="1562197" cy="287795"/>
            </a:xfrm>
            <a:prstGeom prst="rect">
              <a:avLst/>
            </a:prstGeom>
            <a:noFill/>
          </p:spPr>
          <p:txBody>
            <a:bodyPr wrap="none" rtlCol="0">
              <a:spAutoFit/>
            </a:bodyPr>
            <a:lstStyle/>
            <a:p>
              <a:pPr algn="r"/>
              <a:r>
                <a:rPr lang="en-US" sz="1600" b="1" dirty="0">
                  <a:latin typeface="Arial" panose="020B0604020202020204" pitchFamily="34" charset="0"/>
                  <a:cs typeface="Arial" panose="020B0604020202020204" pitchFamily="34" charset="0"/>
                </a:rPr>
                <a:t>Lactulose (n=61)</a:t>
              </a:r>
            </a:p>
          </p:txBody>
        </p:sp>
        <p:sp>
          <p:nvSpPr>
            <p:cNvPr id="14" name="TextBox 13">
              <a:extLst>
                <a:ext uri="{FF2B5EF4-FFF2-40B4-BE49-F238E27FC236}">
                  <a16:creationId xmlns:a16="http://schemas.microsoft.com/office/drawing/2014/main" id="{63138D02-5E20-48A2-84E6-4FA09307F9E5}"/>
                </a:ext>
              </a:extLst>
            </p:cNvPr>
            <p:cNvSpPr txBox="1"/>
            <p:nvPr/>
          </p:nvSpPr>
          <p:spPr>
            <a:xfrm>
              <a:off x="7182359" y="2788723"/>
              <a:ext cx="768426" cy="287795"/>
            </a:xfrm>
            <a:prstGeom prst="rect">
              <a:avLst/>
            </a:prstGeom>
            <a:noFill/>
          </p:spPr>
          <p:txBody>
            <a:bodyPr wrap="none" rtlCol="0">
              <a:spAutoFit/>
            </a:bodyPr>
            <a:lstStyle/>
            <a:p>
              <a:r>
                <a:rPr lang="en-US" sz="1600" b="1" i="1" dirty="0">
                  <a:latin typeface="Arial" panose="020B0604020202020204" pitchFamily="34" charset="0"/>
                  <a:cs typeface="Arial" panose="020B0604020202020204" pitchFamily="34" charset="0"/>
                </a:rPr>
                <a:t>P </a:t>
              </a:r>
              <a:r>
                <a:rPr lang="en-US" sz="1600" b="1" dirty="0">
                  <a:latin typeface="Arial" panose="020B0604020202020204" pitchFamily="34" charset="0"/>
                  <a:cs typeface="Arial" panose="020B0604020202020204" pitchFamily="34" charset="0"/>
                </a:rPr>
                <a:t>=.001</a:t>
              </a:r>
              <a:endParaRPr lang="en-US" sz="1600" b="1" i="1" dirty="0">
                <a:latin typeface="Arial" panose="020B0604020202020204" pitchFamily="34" charset="0"/>
                <a:cs typeface="Arial" panose="020B0604020202020204" pitchFamily="34" charset="0"/>
              </a:endParaRPr>
            </a:p>
          </p:txBody>
        </p:sp>
        <p:sp>
          <p:nvSpPr>
            <p:cNvPr id="15" name="Text Box 3">
              <a:extLst>
                <a:ext uri="{FF2B5EF4-FFF2-40B4-BE49-F238E27FC236}">
                  <a16:creationId xmlns:a16="http://schemas.microsoft.com/office/drawing/2014/main" id="{70EDD7A3-E57B-4541-AFCE-5110CBA45FCA}"/>
                </a:ext>
              </a:extLst>
            </p:cNvPr>
            <p:cNvSpPr txBox="1">
              <a:spLocks noChangeArrowheads="1"/>
            </p:cNvSpPr>
            <p:nvPr/>
          </p:nvSpPr>
          <p:spPr bwMode="auto">
            <a:xfrm>
              <a:off x="3155200" y="4351948"/>
              <a:ext cx="2997950" cy="256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sz="2400">
                  <a:solidFill>
                    <a:schemeClr val="tx1"/>
                  </a:solidFill>
                  <a:latin typeface="Arial" charset="0"/>
                </a:defRPr>
              </a:lvl1pPr>
              <a:lvl2pPr marL="742950" indent="-285750"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sz="2000">
                  <a:solidFill>
                    <a:schemeClr val="tx1"/>
                  </a:solidFill>
                  <a:latin typeface="Arial" charset="0"/>
                </a:defRPr>
              </a:lvl2pPr>
              <a:lvl3pPr marL="1143000" indent="-228600"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a:solidFill>
                    <a:schemeClr val="tx1"/>
                  </a:solidFill>
                  <a:latin typeface="Arial" charset="0"/>
                </a:defRPr>
              </a:lvl3pPr>
              <a:lvl4pPr marL="1600200" indent="-228600"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4pPr>
              <a:lvl5pPr marL="2057400" indent="-228600"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5pPr>
              <a:lvl6pPr marL="2514600" indent="-228600" eaLnBrk="0" fontAlgn="base" hangingPunct="0">
                <a:spcBef>
                  <a:spcPct val="20000"/>
                </a:spcBef>
                <a:spcAft>
                  <a:spcPct val="0"/>
                </a:spcAft>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6pPr>
              <a:lvl7pPr marL="2971800" indent="-228600" eaLnBrk="0" fontAlgn="base" hangingPunct="0">
                <a:spcBef>
                  <a:spcPct val="20000"/>
                </a:spcBef>
                <a:spcAft>
                  <a:spcPct val="0"/>
                </a:spcAft>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7pPr>
              <a:lvl8pPr marL="3429000" indent="-228600" eaLnBrk="0" fontAlgn="base" hangingPunct="0">
                <a:spcBef>
                  <a:spcPct val="20000"/>
                </a:spcBef>
                <a:spcAft>
                  <a:spcPct val="0"/>
                </a:spcAft>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8pPr>
              <a:lvl9pPr marL="3886200" indent="-228600" eaLnBrk="0" fontAlgn="base" hangingPunct="0">
                <a:spcBef>
                  <a:spcPct val="20000"/>
                </a:spcBef>
                <a:spcAft>
                  <a:spcPct val="0"/>
                </a:spcAft>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9pPr>
            </a:lstStyle>
            <a:p>
              <a:pPr algn="ctr" eaLnBrk="1" hangingPunct="1">
                <a:lnSpc>
                  <a:spcPct val="85000"/>
                </a:lnSpc>
                <a:spcBef>
                  <a:spcPts val="600"/>
                </a:spcBef>
                <a:buNone/>
              </a:pPr>
              <a:r>
                <a:rPr lang="en-US" altLang="en-US" sz="1600" dirty="0">
                  <a:latin typeface="Arial" panose="020B0604020202020204" pitchFamily="34" charset="0"/>
                </a:rPr>
                <a:t>Follow-up (Months)</a:t>
              </a:r>
            </a:p>
          </p:txBody>
        </p:sp>
        <p:sp>
          <p:nvSpPr>
            <p:cNvPr id="16" name="TextBox 15">
              <a:extLst>
                <a:ext uri="{FF2B5EF4-FFF2-40B4-BE49-F238E27FC236}">
                  <a16:creationId xmlns:a16="http://schemas.microsoft.com/office/drawing/2014/main" id="{43CCDA7C-5009-4FC4-9D78-A994825FDEEF}"/>
                </a:ext>
              </a:extLst>
            </p:cNvPr>
            <p:cNvSpPr txBox="1"/>
            <p:nvPr/>
          </p:nvSpPr>
          <p:spPr>
            <a:xfrm>
              <a:off x="1328941" y="1215241"/>
              <a:ext cx="521045" cy="287795"/>
            </a:xfrm>
            <a:prstGeom prst="rect">
              <a:avLst/>
            </a:prstGeom>
            <a:noFill/>
          </p:spPr>
          <p:txBody>
            <a:bodyPr wrap="square" rtlCol="0">
              <a:spAutoFit/>
            </a:bodyPr>
            <a:lstStyle/>
            <a:p>
              <a:r>
                <a:rPr lang="en-US" sz="1600" b="1">
                  <a:latin typeface="Arial" panose="020B0604020202020204" pitchFamily="34" charset="0"/>
                  <a:cs typeface="Arial" panose="020B0604020202020204" pitchFamily="34" charset="0"/>
                </a:rPr>
                <a:t>1.0</a:t>
              </a:r>
            </a:p>
          </p:txBody>
        </p:sp>
        <p:sp>
          <p:nvSpPr>
            <p:cNvPr id="17" name="TextBox 16">
              <a:extLst>
                <a:ext uri="{FF2B5EF4-FFF2-40B4-BE49-F238E27FC236}">
                  <a16:creationId xmlns:a16="http://schemas.microsoft.com/office/drawing/2014/main" id="{4860166C-FCA5-4344-B208-13FB91690530}"/>
                </a:ext>
              </a:extLst>
            </p:cNvPr>
            <p:cNvSpPr txBox="1"/>
            <p:nvPr/>
          </p:nvSpPr>
          <p:spPr>
            <a:xfrm>
              <a:off x="1321687" y="1706793"/>
              <a:ext cx="521045" cy="287795"/>
            </a:xfrm>
            <a:prstGeom prst="rect">
              <a:avLst/>
            </a:prstGeom>
            <a:noFill/>
          </p:spPr>
          <p:txBody>
            <a:bodyPr wrap="square" rtlCol="0">
              <a:spAutoFit/>
            </a:bodyPr>
            <a:lstStyle/>
            <a:p>
              <a:r>
                <a:rPr lang="en-US" sz="1600" b="1">
                  <a:latin typeface="Arial" panose="020B0604020202020204" pitchFamily="34" charset="0"/>
                  <a:cs typeface="Arial" panose="020B0604020202020204" pitchFamily="34" charset="0"/>
                </a:rPr>
                <a:t>0.8</a:t>
              </a:r>
            </a:p>
          </p:txBody>
        </p:sp>
        <p:sp>
          <p:nvSpPr>
            <p:cNvPr id="18" name="TextBox 17">
              <a:extLst>
                <a:ext uri="{FF2B5EF4-FFF2-40B4-BE49-F238E27FC236}">
                  <a16:creationId xmlns:a16="http://schemas.microsoft.com/office/drawing/2014/main" id="{21D378D1-7DC8-40F5-891B-6F1483928459}"/>
                </a:ext>
              </a:extLst>
            </p:cNvPr>
            <p:cNvSpPr txBox="1"/>
            <p:nvPr/>
          </p:nvSpPr>
          <p:spPr>
            <a:xfrm>
              <a:off x="1328947" y="2158202"/>
              <a:ext cx="521045" cy="287795"/>
            </a:xfrm>
            <a:prstGeom prst="rect">
              <a:avLst/>
            </a:prstGeom>
            <a:noFill/>
          </p:spPr>
          <p:txBody>
            <a:bodyPr wrap="square" rtlCol="0">
              <a:spAutoFit/>
            </a:bodyPr>
            <a:lstStyle/>
            <a:p>
              <a:r>
                <a:rPr lang="en-US" sz="1600" b="1">
                  <a:latin typeface="Arial" panose="020B0604020202020204" pitchFamily="34" charset="0"/>
                  <a:cs typeface="Arial" panose="020B0604020202020204" pitchFamily="34" charset="0"/>
                </a:rPr>
                <a:t>0.6</a:t>
              </a:r>
            </a:p>
          </p:txBody>
        </p:sp>
        <p:sp>
          <p:nvSpPr>
            <p:cNvPr id="19" name="TextBox 18">
              <a:extLst>
                <a:ext uri="{FF2B5EF4-FFF2-40B4-BE49-F238E27FC236}">
                  <a16:creationId xmlns:a16="http://schemas.microsoft.com/office/drawing/2014/main" id="{B5F27CE6-2127-40DB-9613-71D12AEA4EB9}"/>
                </a:ext>
              </a:extLst>
            </p:cNvPr>
            <p:cNvSpPr txBox="1"/>
            <p:nvPr/>
          </p:nvSpPr>
          <p:spPr>
            <a:xfrm>
              <a:off x="1321693" y="2631725"/>
              <a:ext cx="521045" cy="287795"/>
            </a:xfrm>
            <a:prstGeom prst="rect">
              <a:avLst/>
            </a:prstGeom>
            <a:noFill/>
          </p:spPr>
          <p:txBody>
            <a:bodyPr wrap="square" rtlCol="0">
              <a:spAutoFit/>
            </a:bodyPr>
            <a:lstStyle/>
            <a:p>
              <a:r>
                <a:rPr lang="en-US" sz="1600" b="1">
                  <a:latin typeface="Arial" panose="020B0604020202020204" pitchFamily="34" charset="0"/>
                  <a:cs typeface="Arial" panose="020B0604020202020204" pitchFamily="34" charset="0"/>
                </a:rPr>
                <a:t>0.4</a:t>
              </a:r>
            </a:p>
          </p:txBody>
        </p:sp>
        <p:sp>
          <p:nvSpPr>
            <p:cNvPr id="20" name="TextBox 19">
              <a:extLst>
                <a:ext uri="{FF2B5EF4-FFF2-40B4-BE49-F238E27FC236}">
                  <a16:creationId xmlns:a16="http://schemas.microsoft.com/office/drawing/2014/main" id="{B1C4D07B-B342-4B33-846E-B348F3FA551E}"/>
                </a:ext>
              </a:extLst>
            </p:cNvPr>
            <p:cNvSpPr txBox="1"/>
            <p:nvPr/>
          </p:nvSpPr>
          <p:spPr>
            <a:xfrm>
              <a:off x="1328953" y="3112389"/>
              <a:ext cx="521045" cy="287795"/>
            </a:xfrm>
            <a:prstGeom prst="rect">
              <a:avLst/>
            </a:prstGeom>
            <a:noFill/>
          </p:spPr>
          <p:txBody>
            <a:bodyPr wrap="square" rtlCol="0">
              <a:spAutoFit/>
            </a:bodyPr>
            <a:lstStyle/>
            <a:p>
              <a:r>
                <a:rPr lang="en-US" sz="1600" b="1">
                  <a:latin typeface="Arial" panose="020B0604020202020204" pitchFamily="34" charset="0"/>
                  <a:cs typeface="Arial" panose="020B0604020202020204" pitchFamily="34" charset="0"/>
                </a:rPr>
                <a:t>0.2</a:t>
              </a:r>
            </a:p>
          </p:txBody>
        </p:sp>
        <p:sp>
          <p:nvSpPr>
            <p:cNvPr id="21" name="TextBox 20">
              <a:extLst>
                <a:ext uri="{FF2B5EF4-FFF2-40B4-BE49-F238E27FC236}">
                  <a16:creationId xmlns:a16="http://schemas.microsoft.com/office/drawing/2014/main" id="{23EADE6C-B655-4672-91BC-001E9E39476D}"/>
                </a:ext>
              </a:extLst>
            </p:cNvPr>
            <p:cNvSpPr txBox="1"/>
            <p:nvPr/>
          </p:nvSpPr>
          <p:spPr>
            <a:xfrm>
              <a:off x="1321699" y="3600198"/>
              <a:ext cx="521045" cy="287795"/>
            </a:xfrm>
            <a:prstGeom prst="rect">
              <a:avLst/>
            </a:prstGeom>
            <a:noFill/>
          </p:spPr>
          <p:txBody>
            <a:bodyPr wrap="square" rtlCol="0">
              <a:spAutoFit/>
            </a:bodyPr>
            <a:lstStyle/>
            <a:p>
              <a:r>
                <a:rPr lang="en-US" sz="1600" b="1">
                  <a:latin typeface="Arial" panose="020B0604020202020204" pitchFamily="34" charset="0"/>
                  <a:cs typeface="Arial" panose="020B0604020202020204" pitchFamily="34" charset="0"/>
                </a:rPr>
                <a:t>0.0</a:t>
              </a:r>
            </a:p>
          </p:txBody>
        </p:sp>
        <p:sp>
          <p:nvSpPr>
            <p:cNvPr id="22" name="TextBox 21">
              <a:extLst>
                <a:ext uri="{FF2B5EF4-FFF2-40B4-BE49-F238E27FC236}">
                  <a16:creationId xmlns:a16="http://schemas.microsoft.com/office/drawing/2014/main" id="{240B4CD9-928C-489C-8DD8-C4A439190D17}"/>
                </a:ext>
              </a:extLst>
            </p:cNvPr>
            <p:cNvSpPr txBox="1"/>
            <p:nvPr/>
          </p:nvSpPr>
          <p:spPr>
            <a:xfrm>
              <a:off x="1860988" y="3977156"/>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0</a:t>
              </a:r>
            </a:p>
          </p:txBody>
        </p:sp>
        <p:sp>
          <p:nvSpPr>
            <p:cNvPr id="23" name="TextBox 22">
              <a:extLst>
                <a:ext uri="{FF2B5EF4-FFF2-40B4-BE49-F238E27FC236}">
                  <a16:creationId xmlns:a16="http://schemas.microsoft.com/office/drawing/2014/main" id="{F5FC1A9D-C485-44EC-99CD-5BF632B38BBA}"/>
                </a:ext>
              </a:extLst>
            </p:cNvPr>
            <p:cNvSpPr txBox="1"/>
            <p:nvPr/>
          </p:nvSpPr>
          <p:spPr>
            <a:xfrm>
              <a:off x="2325258" y="3982601"/>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2</a:t>
              </a:r>
            </a:p>
          </p:txBody>
        </p:sp>
        <p:sp>
          <p:nvSpPr>
            <p:cNvPr id="24" name="TextBox 23">
              <a:extLst>
                <a:ext uri="{FF2B5EF4-FFF2-40B4-BE49-F238E27FC236}">
                  <a16:creationId xmlns:a16="http://schemas.microsoft.com/office/drawing/2014/main" id="{8E73BB51-631B-4DFD-B769-09AE85AF109C}"/>
                </a:ext>
              </a:extLst>
            </p:cNvPr>
            <p:cNvSpPr txBox="1"/>
            <p:nvPr/>
          </p:nvSpPr>
          <p:spPr>
            <a:xfrm>
              <a:off x="2789528" y="3977161"/>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4</a:t>
              </a:r>
            </a:p>
          </p:txBody>
        </p:sp>
        <p:sp>
          <p:nvSpPr>
            <p:cNvPr id="25" name="TextBox 24">
              <a:extLst>
                <a:ext uri="{FF2B5EF4-FFF2-40B4-BE49-F238E27FC236}">
                  <a16:creationId xmlns:a16="http://schemas.microsoft.com/office/drawing/2014/main" id="{0CCDAE51-9E59-44F5-9D26-7F88058F608F}"/>
                </a:ext>
              </a:extLst>
            </p:cNvPr>
            <p:cNvSpPr txBox="1"/>
            <p:nvPr/>
          </p:nvSpPr>
          <p:spPr>
            <a:xfrm>
              <a:off x="3253798" y="3982606"/>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6</a:t>
              </a:r>
            </a:p>
          </p:txBody>
        </p:sp>
        <p:sp>
          <p:nvSpPr>
            <p:cNvPr id="26" name="TextBox 25">
              <a:extLst>
                <a:ext uri="{FF2B5EF4-FFF2-40B4-BE49-F238E27FC236}">
                  <a16:creationId xmlns:a16="http://schemas.microsoft.com/office/drawing/2014/main" id="{5AA59494-B0FF-4B2B-8F9B-2F901323DB35}"/>
                </a:ext>
              </a:extLst>
            </p:cNvPr>
            <p:cNvSpPr txBox="1"/>
            <p:nvPr/>
          </p:nvSpPr>
          <p:spPr>
            <a:xfrm>
              <a:off x="3718068" y="3977165"/>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8</a:t>
              </a:r>
            </a:p>
          </p:txBody>
        </p:sp>
        <p:sp>
          <p:nvSpPr>
            <p:cNvPr id="27" name="TextBox 26">
              <a:extLst>
                <a:ext uri="{FF2B5EF4-FFF2-40B4-BE49-F238E27FC236}">
                  <a16:creationId xmlns:a16="http://schemas.microsoft.com/office/drawing/2014/main" id="{25EDAD2A-00DF-4815-BCCC-B4C94D92F671}"/>
                </a:ext>
              </a:extLst>
            </p:cNvPr>
            <p:cNvSpPr txBox="1"/>
            <p:nvPr/>
          </p:nvSpPr>
          <p:spPr>
            <a:xfrm>
              <a:off x="4153763" y="3982610"/>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10</a:t>
              </a:r>
            </a:p>
          </p:txBody>
        </p:sp>
        <p:sp>
          <p:nvSpPr>
            <p:cNvPr id="28" name="TextBox 27">
              <a:extLst>
                <a:ext uri="{FF2B5EF4-FFF2-40B4-BE49-F238E27FC236}">
                  <a16:creationId xmlns:a16="http://schemas.microsoft.com/office/drawing/2014/main" id="{40D86CA7-4CBC-4495-9403-A52C9FC2D95A}"/>
                </a:ext>
              </a:extLst>
            </p:cNvPr>
            <p:cNvSpPr txBox="1"/>
            <p:nvPr/>
          </p:nvSpPr>
          <p:spPr>
            <a:xfrm>
              <a:off x="4646608" y="3977170"/>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12</a:t>
              </a:r>
            </a:p>
          </p:txBody>
        </p:sp>
        <p:sp>
          <p:nvSpPr>
            <p:cNvPr id="29" name="TextBox 28">
              <a:extLst>
                <a:ext uri="{FF2B5EF4-FFF2-40B4-BE49-F238E27FC236}">
                  <a16:creationId xmlns:a16="http://schemas.microsoft.com/office/drawing/2014/main" id="{B91635DB-EFAD-4A0B-A3C3-6053B7A1EB69}"/>
                </a:ext>
              </a:extLst>
            </p:cNvPr>
            <p:cNvSpPr txBox="1"/>
            <p:nvPr/>
          </p:nvSpPr>
          <p:spPr>
            <a:xfrm>
              <a:off x="5091828" y="3982615"/>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14</a:t>
              </a:r>
            </a:p>
          </p:txBody>
        </p:sp>
        <p:sp>
          <p:nvSpPr>
            <p:cNvPr id="30" name="TextBox 29">
              <a:extLst>
                <a:ext uri="{FF2B5EF4-FFF2-40B4-BE49-F238E27FC236}">
                  <a16:creationId xmlns:a16="http://schemas.microsoft.com/office/drawing/2014/main" id="{38DA77F2-5509-42C2-90D9-58336ED7FA87}"/>
                </a:ext>
              </a:extLst>
            </p:cNvPr>
            <p:cNvSpPr txBox="1"/>
            <p:nvPr/>
          </p:nvSpPr>
          <p:spPr>
            <a:xfrm>
              <a:off x="5556098" y="3977174"/>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16</a:t>
              </a:r>
            </a:p>
          </p:txBody>
        </p:sp>
        <p:sp>
          <p:nvSpPr>
            <p:cNvPr id="31" name="TextBox 30">
              <a:extLst>
                <a:ext uri="{FF2B5EF4-FFF2-40B4-BE49-F238E27FC236}">
                  <a16:creationId xmlns:a16="http://schemas.microsoft.com/office/drawing/2014/main" id="{3FD08FD8-5156-42FE-8D82-F47A42ACB8BB}"/>
                </a:ext>
              </a:extLst>
            </p:cNvPr>
            <p:cNvSpPr txBox="1"/>
            <p:nvPr/>
          </p:nvSpPr>
          <p:spPr>
            <a:xfrm>
              <a:off x="6020368" y="3982619"/>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18</a:t>
              </a:r>
            </a:p>
          </p:txBody>
        </p:sp>
        <p:sp>
          <p:nvSpPr>
            <p:cNvPr id="32" name="TextBox 31">
              <a:extLst>
                <a:ext uri="{FF2B5EF4-FFF2-40B4-BE49-F238E27FC236}">
                  <a16:creationId xmlns:a16="http://schemas.microsoft.com/office/drawing/2014/main" id="{91AB17F7-1BE3-400F-A458-230F713EEA87}"/>
                </a:ext>
              </a:extLst>
            </p:cNvPr>
            <p:cNvSpPr txBox="1"/>
            <p:nvPr/>
          </p:nvSpPr>
          <p:spPr>
            <a:xfrm>
              <a:off x="6484642" y="3977179"/>
              <a:ext cx="521045" cy="287795"/>
            </a:xfrm>
            <a:prstGeom prst="rect">
              <a:avLst/>
            </a:prstGeom>
            <a:noFill/>
          </p:spPr>
          <p:txBody>
            <a:bodyPr wrap="square" rtlCol="0">
              <a:spAutoFit/>
            </a:bodyPr>
            <a:lstStyle/>
            <a:p>
              <a:pPr algn="ctr"/>
              <a:r>
                <a:rPr lang="en-US" sz="1600" b="1">
                  <a:latin typeface="Arial" panose="020B0604020202020204" pitchFamily="34" charset="0"/>
                  <a:cs typeface="Arial" panose="020B0604020202020204" pitchFamily="34" charset="0"/>
                </a:rPr>
                <a:t>20</a:t>
              </a:r>
            </a:p>
          </p:txBody>
        </p:sp>
      </p:grpSp>
      <p:sp>
        <p:nvSpPr>
          <p:cNvPr id="53" name="Footer Placeholder 52">
            <a:extLst>
              <a:ext uri="{FF2B5EF4-FFF2-40B4-BE49-F238E27FC236}">
                <a16:creationId xmlns:a16="http://schemas.microsoft.com/office/drawing/2014/main" id="{C68D5A64-E28B-816F-EDF7-84138C4E725F}"/>
              </a:ext>
            </a:extLst>
          </p:cNvPr>
          <p:cNvSpPr>
            <a:spLocks noGrp="1"/>
          </p:cNvSpPr>
          <p:nvPr>
            <p:ph type="ftr" sz="quarter" idx="3"/>
          </p:nvPr>
        </p:nvSpPr>
        <p:spPr/>
        <p:txBody>
          <a:bodyPr/>
          <a:lstStyle/>
          <a:p>
            <a:r>
              <a:rPr lang="en-US" dirty="0"/>
              <a:t>Sharma BC, et al. </a:t>
            </a:r>
            <a:r>
              <a:rPr lang="en-US" i="1" dirty="0"/>
              <a:t>Gastroenterology</a:t>
            </a:r>
            <a:r>
              <a:rPr lang="en-US" dirty="0"/>
              <a:t>. 2009;137(3):885-891.</a:t>
            </a:r>
          </a:p>
        </p:txBody>
      </p:sp>
    </p:spTree>
    <p:extLst>
      <p:ext uri="{BB962C8B-B14F-4D97-AF65-F5344CB8AC3E}">
        <p14:creationId xmlns:p14="http://schemas.microsoft.com/office/powerpoint/2010/main" val="2132931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9505"/>
            <a:ext cx="10744200" cy="1185577"/>
          </a:xfrm>
        </p:spPr>
        <p:txBody>
          <a:bodyPr>
            <a:noAutofit/>
          </a:bodyPr>
          <a:lstStyle/>
          <a:p>
            <a:r>
              <a:rPr lang="en-US" dirty="0"/>
              <a:t>Rifaximin</a:t>
            </a:r>
          </a:p>
        </p:txBody>
      </p:sp>
      <p:sp>
        <p:nvSpPr>
          <p:cNvPr id="4" name="Content Placeholder 2"/>
          <p:cNvSpPr>
            <a:spLocks noGrp="1"/>
          </p:cNvSpPr>
          <p:nvPr>
            <p:ph idx="1"/>
          </p:nvPr>
        </p:nvSpPr>
        <p:spPr>
          <a:xfrm>
            <a:off x="609600" y="1477906"/>
            <a:ext cx="10744200" cy="4722477"/>
          </a:xfrm>
        </p:spPr>
        <p:txBody>
          <a:bodyPr>
            <a:noAutofit/>
          </a:bodyPr>
          <a:lstStyle/>
          <a:p>
            <a:r>
              <a:rPr lang="en-US" sz="2800" dirty="0"/>
              <a:t>Non-absorbable antibiotic </a:t>
            </a:r>
          </a:p>
          <a:p>
            <a:r>
              <a:rPr lang="en-US" sz="2800" dirty="0"/>
              <a:t>Contributes to restoring gut microflora imbalance </a:t>
            </a:r>
          </a:p>
          <a:p>
            <a:r>
              <a:rPr lang="en-US" sz="2800" dirty="0"/>
              <a:t>Thought to reduce ammonia production by eliminating ammonia-producing colonic bacteria</a:t>
            </a:r>
          </a:p>
        </p:txBody>
      </p:sp>
    </p:spTree>
    <p:extLst>
      <p:ext uri="{BB962C8B-B14F-4D97-AF65-F5344CB8AC3E}">
        <p14:creationId xmlns:p14="http://schemas.microsoft.com/office/powerpoint/2010/main" val="2588719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DA27B-89BB-4AC8-A9D7-E5D6CA5F39CB}"/>
              </a:ext>
            </a:extLst>
          </p:cNvPr>
          <p:cNvSpPr>
            <a:spLocks noGrp="1"/>
          </p:cNvSpPr>
          <p:nvPr>
            <p:ph type="title"/>
          </p:nvPr>
        </p:nvSpPr>
        <p:spPr>
          <a:xfrm>
            <a:off x="609600" y="199505"/>
            <a:ext cx="10744200" cy="1185577"/>
          </a:xfrm>
        </p:spPr>
        <p:txBody>
          <a:bodyPr>
            <a:noAutofit/>
          </a:bodyPr>
          <a:lstStyle/>
          <a:p>
            <a:r>
              <a:rPr lang="en-US" dirty="0"/>
              <a:t>RIX Versus Placebo: Time to First Breakthrough HE Episode and HE-Related Hospitalization</a:t>
            </a:r>
          </a:p>
        </p:txBody>
      </p:sp>
      <p:grpSp>
        <p:nvGrpSpPr>
          <p:cNvPr id="4" name="Group 3">
            <a:extLst>
              <a:ext uri="{FF2B5EF4-FFF2-40B4-BE49-F238E27FC236}">
                <a16:creationId xmlns:a16="http://schemas.microsoft.com/office/drawing/2014/main" id="{6D249B18-C9FB-4DB6-9323-358CA4637098}"/>
              </a:ext>
            </a:extLst>
          </p:cNvPr>
          <p:cNvGrpSpPr/>
          <p:nvPr/>
        </p:nvGrpSpPr>
        <p:grpSpPr>
          <a:xfrm>
            <a:off x="8689065" y="2429004"/>
            <a:ext cx="3056213" cy="926799"/>
            <a:chOff x="5648853" y="1543348"/>
            <a:chExt cx="3056213" cy="926799"/>
          </a:xfrm>
        </p:grpSpPr>
        <p:cxnSp>
          <p:nvCxnSpPr>
            <p:cNvPr id="5" name="Straight Connector 4">
              <a:extLst>
                <a:ext uri="{FF2B5EF4-FFF2-40B4-BE49-F238E27FC236}">
                  <a16:creationId xmlns:a16="http://schemas.microsoft.com/office/drawing/2014/main" id="{94DD60E8-C1DF-4FDB-A5B7-F3C77A7EA20F}"/>
                </a:ext>
              </a:extLst>
            </p:cNvPr>
            <p:cNvCxnSpPr/>
            <p:nvPr/>
          </p:nvCxnSpPr>
          <p:spPr bwMode="black">
            <a:xfrm>
              <a:off x="5648853" y="2344354"/>
              <a:ext cx="274320" cy="1"/>
            </a:xfrm>
            <a:prstGeom prst="line">
              <a:avLst/>
            </a:prstGeom>
            <a:ln w="190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A12A7D9-D6E9-4702-85F2-9A4551DFF89D}"/>
                </a:ext>
              </a:extLst>
            </p:cNvPr>
            <p:cNvSpPr txBox="1"/>
            <p:nvPr/>
          </p:nvSpPr>
          <p:spPr bwMode="black">
            <a:xfrm>
              <a:off x="5944653" y="1759948"/>
              <a:ext cx="2401618" cy="276999"/>
            </a:xfrm>
            <a:prstGeom prst="rect">
              <a:avLst/>
            </a:prstGeom>
            <a:noFill/>
          </p:spPr>
          <p:txBody>
            <a:bodyPr wrap="none" rtlCol="0">
              <a:spAutoFit/>
            </a:bodyPr>
            <a:lstStyle/>
            <a:p>
              <a:r>
                <a:rPr lang="en-US" sz="1200" b="1" dirty="0">
                  <a:latin typeface="Arial" panose="020B0604020202020204" pitchFamily="34" charset="0"/>
                  <a:cs typeface="Arial" panose="020B0604020202020204" pitchFamily="34" charset="0"/>
                </a:rPr>
                <a:t>RIX breakthrough HE episode </a:t>
              </a:r>
            </a:p>
          </p:txBody>
        </p:sp>
        <p:sp>
          <p:nvSpPr>
            <p:cNvPr id="7" name="Rectangle 6">
              <a:extLst>
                <a:ext uri="{FF2B5EF4-FFF2-40B4-BE49-F238E27FC236}">
                  <a16:creationId xmlns:a16="http://schemas.microsoft.com/office/drawing/2014/main" id="{FF313E66-06E6-419D-9268-F36D9B5DF091}"/>
                </a:ext>
              </a:extLst>
            </p:cNvPr>
            <p:cNvSpPr/>
            <p:nvPr/>
          </p:nvSpPr>
          <p:spPr bwMode="black">
            <a:xfrm>
              <a:off x="5956304" y="2193148"/>
              <a:ext cx="2735044" cy="276999"/>
            </a:xfrm>
            <a:prstGeom prst="rect">
              <a:avLst/>
            </a:prstGeom>
          </p:spPr>
          <p:txBody>
            <a:bodyPr wrap="none">
              <a:spAutoFit/>
            </a:bodyPr>
            <a:lstStyle/>
            <a:p>
              <a:pPr lvl="0"/>
              <a:r>
                <a:rPr lang="en-US" sz="1200" b="1" dirty="0">
                  <a:latin typeface="Arial" panose="020B0604020202020204" pitchFamily="34" charset="0"/>
                  <a:cs typeface="Arial" panose="020B0604020202020204" pitchFamily="34" charset="0"/>
                </a:rPr>
                <a:t>Placebo breakthrough HE episode </a:t>
              </a:r>
            </a:p>
          </p:txBody>
        </p:sp>
        <p:sp>
          <p:nvSpPr>
            <p:cNvPr id="8" name="TextBox 7">
              <a:extLst>
                <a:ext uri="{FF2B5EF4-FFF2-40B4-BE49-F238E27FC236}">
                  <a16:creationId xmlns:a16="http://schemas.microsoft.com/office/drawing/2014/main" id="{C026A54A-1884-419B-9FC7-B33A32F60C3A}"/>
                </a:ext>
              </a:extLst>
            </p:cNvPr>
            <p:cNvSpPr txBox="1"/>
            <p:nvPr/>
          </p:nvSpPr>
          <p:spPr bwMode="black">
            <a:xfrm>
              <a:off x="5936790" y="1543348"/>
              <a:ext cx="2419252" cy="276999"/>
            </a:xfrm>
            <a:prstGeom prst="rect">
              <a:avLst/>
            </a:prstGeom>
            <a:noFill/>
          </p:spPr>
          <p:txBody>
            <a:bodyPr wrap="none" rtlCol="0">
              <a:spAutoFit/>
            </a:bodyPr>
            <a:lstStyle/>
            <a:p>
              <a:r>
                <a:rPr lang="en-US" sz="1200" b="1" dirty="0">
                  <a:latin typeface="Arial" panose="020B0604020202020204" pitchFamily="34" charset="0"/>
                  <a:cs typeface="Arial" panose="020B0604020202020204" pitchFamily="34" charset="0"/>
                </a:rPr>
                <a:t>RIX HE-related hospitalization </a:t>
              </a:r>
              <a:endParaRPr lang="en-US" sz="1200" b="1" baseline="30000"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0F57BE6A-4C16-4674-A5B0-1215E00589D4}"/>
                </a:ext>
              </a:extLst>
            </p:cNvPr>
            <p:cNvSpPr/>
            <p:nvPr/>
          </p:nvSpPr>
          <p:spPr bwMode="black">
            <a:xfrm>
              <a:off x="5952389" y="1976548"/>
              <a:ext cx="2752677" cy="276999"/>
            </a:xfrm>
            <a:prstGeom prst="rect">
              <a:avLst/>
            </a:prstGeom>
          </p:spPr>
          <p:txBody>
            <a:bodyPr wrap="none">
              <a:spAutoFit/>
            </a:bodyPr>
            <a:lstStyle/>
            <a:p>
              <a:pPr lvl="0"/>
              <a:r>
                <a:rPr lang="en-US" sz="1200" b="1" dirty="0">
                  <a:latin typeface="Arial" panose="020B0604020202020204" pitchFamily="34" charset="0"/>
                  <a:cs typeface="Arial" panose="020B0604020202020204" pitchFamily="34" charset="0"/>
                </a:rPr>
                <a:t>Placebo HE-related hospitalization </a:t>
              </a:r>
            </a:p>
          </p:txBody>
        </p:sp>
        <p:cxnSp>
          <p:nvCxnSpPr>
            <p:cNvPr id="10" name="Straight Connector 9">
              <a:extLst>
                <a:ext uri="{FF2B5EF4-FFF2-40B4-BE49-F238E27FC236}">
                  <a16:creationId xmlns:a16="http://schemas.microsoft.com/office/drawing/2014/main" id="{CA082AF7-ACCE-48D6-B830-61DFFE9725CA}"/>
                </a:ext>
              </a:extLst>
            </p:cNvPr>
            <p:cNvCxnSpPr/>
            <p:nvPr/>
          </p:nvCxnSpPr>
          <p:spPr bwMode="black">
            <a:xfrm>
              <a:off x="5648855" y="1707105"/>
              <a:ext cx="274320" cy="1"/>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8FF4351-B7FA-4ACE-AD0E-777F66BB2939}"/>
                </a:ext>
              </a:extLst>
            </p:cNvPr>
            <p:cNvCxnSpPr/>
            <p:nvPr/>
          </p:nvCxnSpPr>
          <p:spPr bwMode="invGray">
            <a:xfrm>
              <a:off x="5648855" y="1934344"/>
              <a:ext cx="274320" cy="1"/>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239989D-C6D5-4CDF-8B22-8EF2274CD65C}"/>
                </a:ext>
              </a:extLst>
            </p:cNvPr>
            <p:cNvCxnSpPr/>
            <p:nvPr/>
          </p:nvCxnSpPr>
          <p:spPr bwMode="auto">
            <a:xfrm>
              <a:off x="5648854" y="2127443"/>
              <a:ext cx="274320" cy="1"/>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Isosceles Triangle 12">
              <a:extLst>
                <a:ext uri="{FF2B5EF4-FFF2-40B4-BE49-F238E27FC236}">
                  <a16:creationId xmlns:a16="http://schemas.microsoft.com/office/drawing/2014/main" id="{34768BC4-997B-47BB-8E24-84C7CE5671E9}"/>
                </a:ext>
              </a:extLst>
            </p:cNvPr>
            <p:cNvSpPr/>
            <p:nvPr/>
          </p:nvSpPr>
          <p:spPr bwMode="black">
            <a:xfrm>
              <a:off x="5729418" y="1648711"/>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Isosceles Triangle 13">
              <a:extLst>
                <a:ext uri="{FF2B5EF4-FFF2-40B4-BE49-F238E27FC236}">
                  <a16:creationId xmlns:a16="http://schemas.microsoft.com/office/drawing/2014/main" id="{77391599-66DF-4525-9D0D-8735687AB06D}"/>
                </a:ext>
              </a:extLst>
            </p:cNvPr>
            <p:cNvSpPr/>
            <p:nvPr/>
          </p:nvSpPr>
          <p:spPr bwMode="invGray">
            <a:xfrm>
              <a:off x="5728046" y="1872799"/>
              <a:ext cx="101863" cy="93133"/>
            </a:xfrm>
            <a:prstGeom prst="triangle">
              <a:avLst/>
            </a:prstGeom>
            <a:solidFill>
              <a:schemeClr val="accent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Diamond 14">
              <a:extLst>
                <a:ext uri="{FF2B5EF4-FFF2-40B4-BE49-F238E27FC236}">
                  <a16:creationId xmlns:a16="http://schemas.microsoft.com/office/drawing/2014/main" id="{F83124CA-6527-442B-9BD8-C50B0E7A27C3}"/>
                </a:ext>
              </a:extLst>
            </p:cNvPr>
            <p:cNvSpPr/>
            <p:nvPr/>
          </p:nvSpPr>
          <p:spPr bwMode="grayWhite">
            <a:xfrm>
              <a:off x="5734353" y="2081872"/>
              <a:ext cx="95203" cy="91440"/>
            </a:xfrm>
            <a:prstGeom prst="diamond">
              <a:avLst/>
            </a:prstGeom>
            <a:solidFill>
              <a:schemeClr val="bg1">
                <a:lumMod val="65000"/>
              </a:schemeClr>
            </a:solid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Diamond 15">
              <a:extLst>
                <a:ext uri="{FF2B5EF4-FFF2-40B4-BE49-F238E27FC236}">
                  <a16:creationId xmlns:a16="http://schemas.microsoft.com/office/drawing/2014/main" id="{132C514C-E934-4D98-9884-52699871AB23}"/>
                </a:ext>
              </a:extLst>
            </p:cNvPr>
            <p:cNvSpPr/>
            <p:nvPr/>
          </p:nvSpPr>
          <p:spPr bwMode="black">
            <a:xfrm>
              <a:off x="5736304" y="2296581"/>
              <a:ext cx="95203" cy="91440"/>
            </a:xfrm>
            <a:prstGeom prst="diamond">
              <a:avLst/>
            </a:prstGeom>
            <a:solidFill>
              <a:schemeClr val="tx1">
                <a:lumMod val="75000"/>
                <a:lumOff val="25000"/>
              </a:schemeClr>
            </a:solid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8" name="Freeform 69">
            <a:extLst>
              <a:ext uri="{FF2B5EF4-FFF2-40B4-BE49-F238E27FC236}">
                <a16:creationId xmlns:a16="http://schemas.microsoft.com/office/drawing/2014/main" id="{A3A66913-91FC-4476-905C-F89A5CF599BA}"/>
              </a:ext>
            </a:extLst>
          </p:cNvPr>
          <p:cNvSpPr/>
          <p:nvPr/>
        </p:nvSpPr>
        <p:spPr bwMode="auto">
          <a:xfrm>
            <a:off x="1693674" y="2226943"/>
            <a:ext cx="6496596" cy="1414384"/>
          </a:xfrm>
          <a:custGeom>
            <a:avLst/>
            <a:gdLst>
              <a:gd name="connsiteX0" fmla="*/ 0 w 4271963"/>
              <a:gd name="connsiteY0" fmla="*/ 0 h 1190625"/>
              <a:gd name="connsiteX1" fmla="*/ 95250 w 4271963"/>
              <a:gd name="connsiteY1" fmla="*/ 2381 h 1190625"/>
              <a:gd name="connsiteX2" fmla="*/ 95250 w 4271963"/>
              <a:gd name="connsiteY2" fmla="*/ 30956 h 1190625"/>
              <a:gd name="connsiteX3" fmla="*/ 233363 w 4271963"/>
              <a:gd name="connsiteY3" fmla="*/ 35719 h 1190625"/>
              <a:gd name="connsiteX4" fmla="*/ 292894 w 4271963"/>
              <a:gd name="connsiteY4" fmla="*/ 97631 h 1190625"/>
              <a:gd name="connsiteX5" fmla="*/ 295275 w 4271963"/>
              <a:gd name="connsiteY5" fmla="*/ 135731 h 1190625"/>
              <a:gd name="connsiteX6" fmla="*/ 309563 w 4271963"/>
              <a:gd name="connsiteY6" fmla="*/ 154781 h 1190625"/>
              <a:gd name="connsiteX7" fmla="*/ 335757 w 4271963"/>
              <a:gd name="connsiteY7" fmla="*/ 164306 h 1190625"/>
              <a:gd name="connsiteX8" fmla="*/ 385763 w 4271963"/>
              <a:gd name="connsiteY8" fmla="*/ 192881 h 1190625"/>
              <a:gd name="connsiteX9" fmla="*/ 390525 w 4271963"/>
              <a:gd name="connsiteY9" fmla="*/ 221456 h 1190625"/>
              <a:gd name="connsiteX10" fmla="*/ 433388 w 4271963"/>
              <a:gd name="connsiteY10" fmla="*/ 219075 h 1190625"/>
              <a:gd name="connsiteX11" fmla="*/ 431007 w 4271963"/>
              <a:gd name="connsiteY11" fmla="*/ 264319 h 1190625"/>
              <a:gd name="connsiteX12" fmla="*/ 495300 w 4271963"/>
              <a:gd name="connsiteY12" fmla="*/ 264319 h 1190625"/>
              <a:gd name="connsiteX13" fmla="*/ 502444 w 4271963"/>
              <a:gd name="connsiteY13" fmla="*/ 285750 h 1190625"/>
              <a:gd name="connsiteX14" fmla="*/ 681038 w 4271963"/>
              <a:gd name="connsiteY14" fmla="*/ 285750 h 1190625"/>
              <a:gd name="connsiteX15" fmla="*/ 688182 w 4271963"/>
              <a:gd name="connsiteY15" fmla="*/ 307181 h 1190625"/>
              <a:gd name="connsiteX16" fmla="*/ 707232 w 4271963"/>
              <a:gd name="connsiteY16" fmla="*/ 309562 h 1190625"/>
              <a:gd name="connsiteX17" fmla="*/ 719138 w 4271963"/>
              <a:gd name="connsiteY17" fmla="*/ 326231 h 1190625"/>
              <a:gd name="connsiteX18" fmla="*/ 785813 w 4271963"/>
              <a:gd name="connsiteY18" fmla="*/ 328612 h 1190625"/>
              <a:gd name="connsiteX19" fmla="*/ 776288 w 4271963"/>
              <a:gd name="connsiteY19" fmla="*/ 366712 h 1190625"/>
              <a:gd name="connsiteX20" fmla="*/ 802482 w 4271963"/>
              <a:gd name="connsiteY20" fmla="*/ 369094 h 1190625"/>
              <a:gd name="connsiteX21" fmla="*/ 809625 w 4271963"/>
              <a:gd name="connsiteY21" fmla="*/ 400050 h 1190625"/>
              <a:gd name="connsiteX22" fmla="*/ 833438 w 4271963"/>
              <a:gd name="connsiteY22" fmla="*/ 395287 h 1190625"/>
              <a:gd name="connsiteX23" fmla="*/ 828675 w 4271963"/>
              <a:gd name="connsiteY23" fmla="*/ 428625 h 1190625"/>
              <a:gd name="connsiteX24" fmla="*/ 862013 w 4271963"/>
              <a:gd name="connsiteY24" fmla="*/ 428625 h 1190625"/>
              <a:gd name="connsiteX25" fmla="*/ 862013 w 4271963"/>
              <a:gd name="connsiteY25" fmla="*/ 452437 h 1190625"/>
              <a:gd name="connsiteX26" fmla="*/ 921544 w 4271963"/>
              <a:gd name="connsiteY26" fmla="*/ 452437 h 1190625"/>
              <a:gd name="connsiteX27" fmla="*/ 919163 w 4271963"/>
              <a:gd name="connsiteY27" fmla="*/ 476250 h 1190625"/>
              <a:gd name="connsiteX28" fmla="*/ 945357 w 4271963"/>
              <a:gd name="connsiteY28" fmla="*/ 495300 h 1190625"/>
              <a:gd name="connsiteX29" fmla="*/ 942975 w 4271963"/>
              <a:gd name="connsiteY29" fmla="*/ 509587 h 1190625"/>
              <a:gd name="connsiteX30" fmla="*/ 1112044 w 4271963"/>
              <a:gd name="connsiteY30" fmla="*/ 500062 h 1190625"/>
              <a:gd name="connsiteX31" fmla="*/ 1116807 w 4271963"/>
              <a:gd name="connsiteY31" fmla="*/ 540544 h 1190625"/>
              <a:gd name="connsiteX32" fmla="*/ 1204913 w 4271963"/>
              <a:gd name="connsiteY32" fmla="*/ 533400 h 1190625"/>
              <a:gd name="connsiteX33" fmla="*/ 1212057 w 4271963"/>
              <a:gd name="connsiteY33" fmla="*/ 561975 h 1190625"/>
              <a:gd name="connsiteX34" fmla="*/ 1259682 w 4271963"/>
              <a:gd name="connsiteY34" fmla="*/ 559594 h 1190625"/>
              <a:gd name="connsiteX35" fmla="*/ 1259682 w 4271963"/>
              <a:gd name="connsiteY35" fmla="*/ 583406 h 1190625"/>
              <a:gd name="connsiteX36" fmla="*/ 1304925 w 4271963"/>
              <a:gd name="connsiteY36" fmla="*/ 585787 h 1190625"/>
              <a:gd name="connsiteX37" fmla="*/ 1335882 w 4271963"/>
              <a:gd name="connsiteY37" fmla="*/ 592931 h 1190625"/>
              <a:gd name="connsiteX38" fmla="*/ 1343025 w 4271963"/>
              <a:gd name="connsiteY38" fmla="*/ 642937 h 1190625"/>
              <a:gd name="connsiteX39" fmla="*/ 1340644 w 4271963"/>
              <a:gd name="connsiteY39" fmla="*/ 676275 h 1190625"/>
              <a:gd name="connsiteX40" fmla="*/ 1362075 w 4271963"/>
              <a:gd name="connsiteY40" fmla="*/ 695325 h 1190625"/>
              <a:gd name="connsiteX41" fmla="*/ 1407319 w 4271963"/>
              <a:gd name="connsiteY41" fmla="*/ 690562 h 1190625"/>
              <a:gd name="connsiteX42" fmla="*/ 1409700 w 4271963"/>
              <a:gd name="connsiteY42" fmla="*/ 707231 h 1190625"/>
              <a:gd name="connsiteX43" fmla="*/ 1445419 w 4271963"/>
              <a:gd name="connsiteY43" fmla="*/ 700087 h 1190625"/>
              <a:gd name="connsiteX44" fmla="*/ 1445419 w 4271963"/>
              <a:gd name="connsiteY44" fmla="*/ 723900 h 1190625"/>
              <a:gd name="connsiteX45" fmla="*/ 1574007 w 4271963"/>
              <a:gd name="connsiteY45" fmla="*/ 726281 h 1190625"/>
              <a:gd name="connsiteX46" fmla="*/ 1597819 w 4271963"/>
              <a:gd name="connsiteY46" fmla="*/ 742950 h 1190625"/>
              <a:gd name="connsiteX47" fmla="*/ 1616869 w 4271963"/>
              <a:gd name="connsiteY47" fmla="*/ 742950 h 1190625"/>
              <a:gd name="connsiteX48" fmla="*/ 1612107 w 4271963"/>
              <a:gd name="connsiteY48" fmla="*/ 773906 h 1190625"/>
              <a:gd name="connsiteX49" fmla="*/ 1633538 w 4271963"/>
              <a:gd name="connsiteY49" fmla="*/ 776287 h 1190625"/>
              <a:gd name="connsiteX50" fmla="*/ 1640682 w 4271963"/>
              <a:gd name="connsiteY50" fmla="*/ 809625 h 1190625"/>
              <a:gd name="connsiteX51" fmla="*/ 1662113 w 4271963"/>
              <a:gd name="connsiteY51" fmla="*/ 809625 h 1190625"/>
              <a:gd name="connsiteX52" fmla="*/ 1688307 w 4271963"/>
              <a:gd name="connsiteY52" fmla="*/ 819150 h 1190625"/>
              <a:gd name="connsiteX53" fmla="*/ 1721644 w 4271963"/>
              <a:gd name="connsiteY53" fmla="*/ 819150 h 1190625"/>
              <a:gd name="connsiteX54" fmla="*/ 1747838 w 4271963"/>
              <a:gd name="connsiteY54" fmla="*/ 835819 h 1190625"/>
              <a:gd name="connsiteX55" fmla="*/ 1774032 w 4271963"/>
              <a:gd name="connsiteY55" fmla="*/ 833437 h 1190625"/>
              <a:gd name="connsiteX56" fmla="*/ 1783557 w 4271963"/>
              <a:gd name="connsiteY56" fmla="*/ 854869 h 1190625"/>
              <a:gd name="connsiteX57" fmla="*/ 1807369 w 4271963"/>
              <a:gd name="connsiteY57" fmla="*/ 852487 h 1190625"/>
              <a:gd name="connsiteX58" fmla="*/ 1809750 w 4271963"/>
              <a:gd name="connsiteY58" fmla="*/ 900112 h 1190625"/>
              <a:gd name="connsiteX59" fmla="*/ 1833563 w 4271963"/>
              <a:gd name="connsiteY59" fmla="*/ 900112 h 1190625"/>
              <a:gd name="connsiteX60" fmla="*/ 1838325 w 4271963"/>
              <a:gd name="connsiteY60" fmla="*/ 914400 h 1190625"/>
              <a:gd name="connsiteX61" fmla="*/ 1928813 w 4271963"/>
              <a:gd name="connsiteY61" fmla="*/ 919162 h 1190625"/>
              <a:gd name="connsiteX62" fmla="*/ 1931194 w 4271963"/>
              <a:gd name="connsiteY62" fmla="*/ 931069 h 1190625"/>
              <a:gd name="connsiteX63" fmla="*/ 2224088 w 4271963"/>
              <a:gd name="connsiteY63" fmla="*/ 931069 h 1190625"/>
              <a:gd name="connsiteX64" fmla="*/ 2233613 w 4271963"/>
              <a:gd name="connsiteY64" fmla="*/ 954881 h 1190625"/>
              <a:gd name="connsiteX65" fmla="*/ 2359819 w 4271963"/>
              <a:gd name="connsiteY65" fmla="*/ 952500 h 1190625"/>
              <a:gd name="connsiteX66" fmla="*/ 2376488 w 4271963"/>
              <a:gd name="connsiteY66" fmla="*/ 973931 h 1190625"/>
              <a:gd name="connsiteX67" fmla="*/ 2390775 w 4271963"/>
              <a:gd name="connsiteY67" fmla="*/ 973931 h 1190625"/>
              <a:gd name="connsiteX68" fmla="*/ 2397919 w 4271963"/>
              <a:gd name="connsiteY68" fmla="*/ 990600 h 1190625"/>
              <a:gd name="connsiteX69" fmla="*/ 2443163 w 4271963"/>
              <a:gd name="connsiteY69" fmla="*/ 988219 h 1190625"/>
              <a:gd name="connsiteX70" fmla="*/ 2447925 w 4271963"/>
              <a:gd name="connsiteY70" fmla="*/ 1002506 h 1190625"/>
              <a:gd name="connsiteX71" fmla="*/ 2688432 w 4271963"/>
              <a:gd name="connsiteY71" fmla="*/ 997744 h 1190625"/>
              <a:gd name="connsiteX72" fmla="*/ 2693194 w 4271963"/>
              <a:gd name="connsiteY72" fmla="*/ 1021556 h 1190625"/>
              <a:gd name="connsiteX73" fmla="*/ 2840832 w 4271963"/>
              <a:gd name="connsiteY73" fmla="*/ 1019175 h 1190625"/>
              <a:gd name="connsiteX74" fmla="*/ 2850357 w 4271963"/>
              <a:gd name="connsiteY74" fmla="*/ 1033462 h 1190625"/>
              <a:gd name="connsiteX75" fmla="*/ 2919413 w 4271963"/>
              <a:gd name="connsiteY75" fmla="*/ 1033462 h 1190625"/>
              <a:gd name="connsiteX76" fmla="*/ 2926557 w 4271963"/>
              <a:gd name="connsiteY76" fmla="*/ 1059656 h 1190625"/>
              <a:gd name="connsiteX77" fmla="*/ 3009900 w 4271963"/>
              <a:gd name="connsiteY77" fmla="*/ 1054894 h 1190625"/>
              <a:gd name="connsiteX78" fmla="*/ 3012282 w 4271963"/>
              <a:gd name="connsiteY78" fmla="*/ 1073944 h 1190625"/>
              <a:gd name="connsiteX79" fmla="*/ 3350419 w 4271963"/>
              <a:gd name="connsiteY79" fmla="*/ 1066800 h 1190625"/>
              <a:gd name="connsiteX80" fmla="*/ 3359944 w 4271963"/>
              <a:gd name="connsiteY80" fmla="*/ 1107281 h 1190625"/>
              <a:gd name="connsiteX81" fmla="*/ 3467100 w 4271963"/>
              <a:gd name="connsiteY81" fmla="*/ 1104900 h 1190625"/>
              <a:gd name="connsiteX82" fmla="*/ 3467100 w 4271963"/>
              <a:gd name="connsiteY82" fmla="*/ 1126331 h 1190625"/>
              <a:gd name="connsiteX83" fmla="*/ 3588544 w 4271963"/>
              <a:gd name="connsiteY83" fmla="*/ 1114425 h 1190625"/>
              <a:gd name="connsiteX84" fmla="*/ 3593307 w 4271963"/>
              <a:gd name="connsiteY84" fmla="*/ 1138237 h 1190625"/>
              <a:gd name="connsiteX85" fmla="*/ 3767138 w 4271963"/>
              <a:gd name="connsiteY85" fmla="*/ 1143000 h 1190625"/>
              <a:gd name="connsiteX86" fmla="*/ 3774282 w 4271963"/>
              <a:gd name="connsiteY86" fmla="*/ 1162050 h 1190625"/>
              <a:gd name="connsiteX87" fmla="*/ 4105275 w 4271963"/>
              <a:gd name="connsiteY87" fmla="*/ 1159669 h 1190625"/>
              <a:gd name="connsiteX88" fmla="*/ 4114800 w 4271963"/>
              <a:gd name="connsiteY88" fmla="*/ 1176337 h 1190625"/>
              <a:gd name="connsiteX89" fmla="*/ 4264819 w 4271963"/>
              <a:gd name="connsiteY89" fmla="*/ 1171575 h 1190625"/>
              <a:gd name="connsiteX90" fmla="*/ 4271963 w 4271963"/>
              <a:gd name="connsiteY90" fmla="*/ 1190625 h 1190625"/>
              <a:gd name="connsiteX0" fmla="*/ 0 w 4892448"/>
              <a:gd name="connsiteY0" fmla="*/ 0 h 1240699"/>
              <a:gd name="connsiteX1" fmla="*/ 95250 w 4892448"/>
              <a:gd name="connsiteY1" fmla="*/ 2381 h 1240699"/>
              <a:gd name="connsiteX2" fmla="*/ 95250 w 4892448"/>
              <a:gd name="connsiteY2" fmla="*/ 30956 h 1240699"/>
              <a:gd name="connsiteX3" fmla="*/ 233363 w 4892448"/>
              <a:gd name="connsiteY3" fmla="*/ 35719 h 1240699"/>
              <a:gd name="connsiteX4" fmla="*/ 292894 w 4892448"/>
              <a:gd name="connsiteY4" fmla="*/ 97631 h 1240699"/>
              <a:gd name="connsiteX5" fmla="*/ 295275 w 4892448"/>
              <a:gd name="connsiteY5" fmla="*/ 135731 h 1240699"/>
              <a:gd name="connsiteX6" fmla="*/ 309563 w 4892448"/>
              <a:gd name="connsiteY6" fmla="*/ 154781 h 1240699"/>
              <a:gd name="connsiteX7" fmla="*/ 335757 w 4892448"/>
              <a:gd name="connsiteY7" fmla="*/ 164306 h 1240699"/>
              <a:gd name="connsiteX8" fmla="*/ 385763 w 4892448"/>
              <a:gd name="connsiteY8" fmla="*/ 192881 h 1240699"/>
              <a:gd name="connsiteX9" fmla="*/ 390525 w 4892448"/>
              <a:gd name="connsiteY9" fmla="*/ 221456 h 1240699"/>
              <a:gd name="connsiteX10" fmla="*/ 433388 w 4892448"/>
              <a:gd name="connsiteY10" fmla="*/ 219075 h 1240699"/>
              <a:gd name="connsiteX11" fmla="*/ 431007 w 4892448"/>
              <a:gd name="connsiteY11" fmla="*/ 264319 h 1240699"/>
              <a:gd name="connsiteX12" fmla="*/ 495300 w 4892448"/>
              <a:gd name="connsiteY12" fmla="*/ 264319 h 1240699"/>
              <a:gd name="connsiteX13" fmla="*/ 502444 w 4892448"/>
              <a:gd name="connsiteY13" fmla="*/ 285750 h 1240699"/>
              <a:gd name="connsiteX14" fmla="*/ 681038 w 4892448"/>
              <a:gd name="connsiteY14" fmla="*/ 285750 h 1240699"/>
              <a:gd name="connsiteX15" fmla="*/ 688182 w 4892448"/>
              <a:gd name="connsiteY15" fmla="*/ 307181 h 1240699"/>
              <a:gd name="connsiteX16" fmla="*/ 707232 w 4892448"/>
              <a:gd name="connsiteY16" fmla="*/ 309562 h 1240699"/>
              <a:gd name="connsiteX17" fmla="*/ 719138 w 4892448"/>
              <a:gd name="connsiteY17" fmla="*/ 326231 h 1240699"/>
              <a:gd name="connsiteX18" fmla="*/ 785813 w 4892448"/>
              <a:gd name="connsiteY18" fmla="*/ 328612 h 1240699"/>
              <a:gd name="connsiteX19" fmla="*/ 776288 w 4892448"/>
              <a:gd name="connsiteY19" fmla="*/ 366712 h 1240699"/>
              <a:gd name="connsiteX20" fmla="*/ 802482 w 4892448"/>
              <a:gd name="connsiteY20" fmla="*/ 369094 h 1240699"/>
              <a:gd name="connsiteX21" fmla="*/ 809625 w 4892448"/>
              <a:gd name="connsiteY21" fmla="*/ 400050 h 1240699"/>
              <a:gd name="connsiteX22" fmla="*/ 833438 w 4892448"/>
              <a:gd name="connsiteY22" fmla="*/ 395287 h 1240699"/>
              <a:gd name="connsiteX23" fmla="*/ 828675 w 4892448"/>
              <a:gd name="connsiteY23" fmla="*/ 428625 h 1240699"/>
              <a:gd name="connsiteX24" fmla="*/ 862013 w 4892448"/>
              <a:gd name="connsiteY24" fmla="*/ 428625 h 1240699"/>
              <a:gd name="connsiteX25" fmla="*/ 862013 w 4892448"/>
              <a:gd name="connsiteY25" fmla="*/ 452437 h 1240699"/>
              <a:gd name="connsiteX26" fmla="*/ 921544 w 4892448"/>
              <a:gd name="connsiteY26" fmla="*/ 452437 h 1240699"/>
              <a:gd name="connsiteX27" fmla="*/ 919163 w 4892448"/>
              <a:gd name="connsiteY27" fmla="*/ 476250 h 1240699"/>
              <a:gd name="connsiteX28" fmla="*/ 945357 w 4892448"/>
              <a:gd name="connsiteY28" fmla="*/ 495300 h 1240699"/>
              <a:gd name="connsiteX29" fmla="*/ 942975 w 4892448"/>
              <a:gd name="connsiteY29" fmla="*/ 509587 h 1240699"/>
              <a:gd name="connsiteX30" fmla="*/ 1112044 w 4892448"/>
              <a:gd name="connsiteY30" fmla="*/ 500062 h 1240699"/>
              <a:gd name="connsiteX31" fmla="*/ 1116807 w 4892448"/>
              <a:gd name="connsiteY31" fmla="*/ 540544 h 1240699"/>
              <a:gd name="connsiteX32" fmla="*/ 1204913 w 4892448"/>
              <a:gd name="connsiteY32" fmla="*/ 533400 h 1240699"/>
              <a:gd name="connsiteX33" fmla="*/ 1212057 w 4892448"/>
              <a:gd name="connsiteY33" fmla="*/ 561975 h 1240699"/>
              <a:gd name="connsiteX34" fmla="*/ 1259682 w 4892448"/>
              <a:gd name="connsiteY34" fmla="*/ 559594 h 1240699"/>
              <a:gd name="connsiteX35" fmla="*/ 1259682 w 4892448"/>
              <a:gd name="connsiteY35" fmla="*/ 583406 h 1240699"/>
              <a:gd name="connsiteX36" fmla="*/ 1304925 w 4892448"/>
              <a:gd name="connsiteY36" fmla="*/ 585787 h 1240699"/>
              <a:gd name="connsiteX37" fmla="*/ 1335882 w 4892448"/>
              <a:gd name="connsiteY37" fmla="*/ 592931 h 1240699"/>
              <a:gd name="connsiteX38" fmla="*/ 1343025 w 4892448"/>
              <a:gd name="connsiteY38" fmla="*/ 642937 h 1240699"/>
              <a:gd name="connsiteX39" fmla="*/ 1340644 w 4892448"/>
              <a:gd name="connsiteY39" fmla="*/ 676275 h 1240699"/>
              <a:gd name="connsiteX40" fmla="*/ 1362075 w 4892448"/>
              <a:gd name="connsiteY40" fmla="*/ 695325 h 1240699"/>
              <a:gd name="connsiteX41" fmla="*/ 1407319 w 4892448"/>
              <a:gd name="connsiteY41" fmla="*/ 690562 h 1240699"/>
              <a:gd name="connsiteX42" fmla="*/ 1409700 w 4892448"/>
              <a:gd name="connsiteY42" fmla="*/ 707231 h 1240699"/>
              <a:gd name="connsiteX43" fmla="*/ 1445419 w 4892448"/>
              <a:gd name="connsiteY43" fmla="*/ 700087 h 1240699"/>
              <a:gd name="connsiteX44" fmla="*/ 1445419 w 4892448"/>
              <a:gd name="connsiteY44" fmla="*/ 723900 h 1240699"/>
              <a:gd name="connsiteX45" fmla="*/ 1574007 w 4892448"/>
              <a:gd name="connsiteY45" fmla="*/ 726281 h 1240699"/>
              <a:gd name="connsiteX46" fmla="*/ 1597819 w 4892448"/>
              <a:gd name="connsiteY46" fmla="*/ 742950 h 1240699"/>
              <a:gd name="connsiteX47" fmla="*/ 1616869 w 4892448"/>
              <a:gd name="connsiteY47" fmla="*/ 742950 h 1240699"/>
              <a:gd name="connsiteX48" fmla="*/ 1612107 w 4892448"/>
              <a:gd name="connsiteY48" fmla="*/ 773906 h 1240699"/>
              <a:gd name="connsiteX49" fmla="*/ 1633538 w 4892448"/>
              <a:gd name="connsiteY49" fmla="*/ 776287 h 1240699"/>
              <a:gd name="connsiteX50" fmla="*/ 1640682 w 4892448"/>
              <a:gd name="connsiteY50" fmla="*/ 809625 h 1240699"/>
              <a:gd name="connsiteX51" fmla="*/ 1662113 w 4892448"/>
              <a:gd name="connsiteY51" fmla="*/ 809625 h 1240699"/>
              <a:gd name="connsiteX52" fmla="*/ 1688307 w 4892448"/>
              <a:gd name="connsiteY52" fmla="*/ 819150 h 1240699"/>
              <a:gd name="connsiteX53" fmla="*/ 1721644 w 4892448"/>
              <a:gd name="connsiteY53" fmla="*/ 819150 h 1240699"/>
              <a:gd name="connsiteX54" fmla="*/ 1747838 w 4892448"/>
              <a:gd name="connsiteY54" fmla="*/ 835819 h 1240699"/>
              <a:gd name="connsiteX55" fmla="*/ 1774032 w 4892448"/>
              <a:gd name="connsiteY55" fmla="*/ 833437 h 1240699"/>
              <a:gd name="connsiteX56" fmla="*/ 1783557 w 4892448"/>
              <a:gd name="connsiteY56" fmla="*/ 854869 h 1240699"/>
              <a:gd name="connsiteX57" fmla="*/ 1807369 w 4892448"/>
              <a:gd name="connsiteY57" fmla="*/ 852487 h 1240699"/>
              <a:gd name="connsiteX58" fmla="*/ 1809750 w 4892448"/>
              <a:gd name="connsiteY58" fmla="*/ 900112 h 1240699"/>
              <a:gd name="connsiteX59" fmla="*/ 1833563 w 4892448"/>
              <a:gd name="connsiteY59" fmla="*/ 900112 h 1240699"/>
              <a:gd name="connsiteX60" fmla="*/ 1838325 w 4892448"/>
              <a:gd name="connsiteY60" fmla="*/ 914400 h 1240699"/>
              <a:gd name="connsiteX61" fmla="*/ 1928813 w 4892448"/>
              <a:gd name="connsiteY61" fmla="*/ 919162 h 1240699"/>
              <a:gd name="connsiteX62" fmla="*/ 1931194 w 4892448"/>
              <a:gd name="connsiteY62" fmla="*/ 931069 h 1240699"/>
              <a:gd name="connsiteX63" fmla="*/ 2224088 w 4892448"/>
              <a:gd name="connsiteY63" fmla="*/ 931069 h 1240699"/>
              <a:gd name="connsiteX64" fmla="*/ 2233613 w 4892448"/>
              <a:gd name="connsiteY64" fmla="*/ 954881 h 1240699"/>
              <a:gd name="connsiteX65" fmla="*/ 2359819 w 4892448"/>
              <a:gd name="connsiteY65" fmla="*/ 952500 h 1240699"/>
              <a:gd name="connsiteX66" fmla="*/ 2376488 w 4892448"/>
              <a:gd name="connsiteY66" fmla="*/ 973931 h 1240699"/>
              <a:gd name="connsiteX67" fmla="*/ 2390775 w 4892448"/>
              <a:gd name="connsiteY67" fmla="*/ 973931 h 1240699"/>
              <a:gd name="connsiteX68" fmla="*/ 2397919 w 4892448"/>
              <a:gd name="connsiteY68" fmla="*/ 990600 h 1240699"/>
              <a:gd name="connsiteX69" fmla="*/ 2443163 w 4892448"/>
              <a:gd name="connsiteY69" fmla="*/ 988219 h 1240699"/>
              <a:gd name="connsiteX70" fmla="*/ 2447925 w 4892448"/>
              <a:gd name="connsiteY70" fmla="*/ 1002506 h 1240699"/>
              <a:gd name="connsiteX71" fmla="*/ 2688432 w 4892448"/>
              <a:gd name="connsiteY71" fmla="*/ 997744 h 1240699"/>
              <a:gd name="connsiteX72" fmla="*/ 2693194 w 4892448"/>
              <a:gd name="connsiteY72" fmla="*/ 1021556 h 1240699"/>
              <a:gd name="connsiteX73" fmla="*/ 2840832 w 4892448"/>
              <a:gd name="connsiteY73" fmla="*/ 1019175 h 1240699"/>
              <a:gd name="connsiteX74" fmla="*/ 2850357 w 4892448"/>
              <a:gd name="connsiteY74" fmla="*/ 1033462 h 1240699"/>
              <a:gd name="connsiteX75" fmla="*/ 2919413 w 4892448"/>
              <a:gd name="connsiteY75" fmla="*/ 1033462 h 1240699"/>
              <a:gd name="connsiteX76" fmla="*/ 2926557 w 4892448"/>
              <a:gd name="connsiteY76" fmla="*/ 1059656 h 1240699"/>
              <a:gd name="connsiteX77" fmla="*/ 3009900 w 4892448"/>
              <a:gd name="connsiteY77" fmla="*/ 1054894 h 1240699"/>
              <a:gd name="connsiteX78" fmla="*/ 3012282 w 4892448"/>
              <a:gd name="connsiteY78" fmla="*/ 1073944 h 1240699"/>
              <a:gd name="connsiteX79" fmla="*/ 3350419 w 4892448"/>
              <a:gd name="connsiteY79" fmla="*/ 1066800 h 1240699"/>
              <a:gd name="connsiteX80" fmla="*/ 3359944 w 4892448"/>
              <a:gd name="connsiteY80" fmla="*/ 1107281 h 1240699"/>
              <a:gd name="connsiteX81" fmla="*/ 3467100 w 4892448"/>
              <a:gd name="connsiteY81" fmla="*/ 1104900 h 1240699"/>
              <a:gd name="connsiteX82" fmla="*/ 3467100 w 4892448"/>
              <a:gd name="connsiteY82" fmla="*/ 1126331 h 1240699"/>
              <a:gd name="connsiteX83" fmla="*/ 3588544 w 4892448"/>
              <a:gd name="connsiteY83" fmla="*/ 1114425 h 1240699"/>
              <a:gd name="connsiteX84" fmla="*/ 3593307 w 4892448"/>
              <a:gd name="connsiteY84" fmla="*/ 1138237 h 1240699"/>
              <a:gd name="connsiteX85" fmla="*/ 3767138 w 4892448"/>
              <a:gd name="connsiteY85" fmla="*/ 1143000 h 1240699"/>
              <a:gd name="connsiteX86" fmla="*/ 3774282 w 4892448"/>
              <a:gd name="connsiteY86" fmla="*/ 1162050 h 1240699"/>
              <a:gd name="connsiteX87" fmla="*/ 4105275 w 4892448"/>
              <a:gd name="connsiteY87" fmla="*/ 1159669 h 1240699"/>
              <a:gd name="connsiteX88" fmla="*/ 4114800 w 4892448"/>
              <a:gd name="connsiteY88" fmla="*/ 1176337 h 1240699"/>
              <a:gd name="connsiteX89" fmla="*/ 4264819 w 4892448"/>
              <a:gd name="connsiteY89" fmla="*/ 1171575 h 1240699"/>
              <a:gd name="connsiteX90" fmla="*/ 4892448 w 4892448"/>
              <a:gd name="connsiteY90" fmla="*/ 1240699 h 1240699"/>
              <a:gd name="connsiteX0" fmla="*/ 0 w 4892448"/>
              <a:gd name="connsiteY0" fmla="*/ 0 h 1240699"/>
              <a:gd name="connsiteX1" fmla="*/ 95250 w 4892448"/>
              <a:gd name="connsiteY1" fmla="*/ 2381 h 1240699"/>
              <a:gd name="connsiteX2" fmla="*/ 95250 w 4892448"/>
              <a:gd name="connsiteY2" fmla="*/ 30956 h 1240699"/>
              <a:gd name="connsiteX3" fmla="*/ 233363 w 4892448"/>
              <a:gd name="connsiteY3" fmla="*/ 35719 h 1240699"/>
              <a:gd name="connsiteX4" fmla="*/ 292894 w 4892448"/>
              <a:gd name="connsiteY4" fmla="*/ 97631 h 1240699"/>
              <a:gd name="connsiteX5" fmla="*/ 295275 w 4892448"/>
              <a:gd name="connsiteY5" fmla="*/ 135731 h 1240699"/>
              <a:gd name="connsiteX6" fmla="*/ 309563 w 4892448"/>
              <a:gd name="connsiteY6" fmla="*/ 154781 h 1240699"/>
              <a:gd name="connsiteX7" fmla="*/ 335757 w 4892448"/>
              <a:gd name="connsiteY7" fmla="*/ 164306 h 1240699"/>
              <a:gd name="connsiteX8" fmla="*/ 385763 w 4892448"/>
              <a:gd name="connsiteY8" fmla="*/ 192881 h 1240699"/>
              <a:gd name="connsiteX9" fmla="*/ 390525 w 4892448"/>
              <a:gd name="connsiteY9" fmla="*/ 221456 h 1240699"/>
              <a:gd name="connsiteX10" fmla="*/ 433388 w 4892448"/>
              <a:gd name="connsiteY10" fmla="*/ 219075 h 1240699"/>
              <a:gd name="connsiteX11" fmla="*/ 431007 w 4892448"/>
              <a:gd name="connsiteY11" fmla="*/ 264319 h 1240699"/>
              <a:gd name="connsiteX12" fmla="*/ 495300 w 4892448"/>
              <a:gd name="connsiteY12" fmla="*/ 264319 h 1240699"/>
              <a:gd name="connsiteX13" fmla="*/ 502444 w 4892448"/>
              <a:gd name="connsiteY13" fmla="*/ 285750 h 1240699"/>
              <a:gd name="connsiteX14" fmla="*/ 681038 w 4892448"/>
              <a:gd name="connsiteY14" fmla="*/ 285750 h 1240699"/>
              <a:gd name="connsiteX15" fmla="*/ 688182 w 4892448"/>
              <a:gd name="connsiteY15" fmla="*/ 307181 h 1240699"/>
              <a:gd name="connsiteX16" fmla="*/ 707232 w 4892448"/>
              <a:gd name="connsiteY16" fmla="*/ 309562 h 1240699"/>
              <a:gd name="connsiteX17" fmla="*/ 719138 w 4892448"/>
              <a:gd name="connsiteY17" fmla="*/ 326231 h 1240699"/>
              <a:gd name="connsiteX18" fmla="*/ 785813 w 4892448"/>
              <a:gd name="connsiteY18" fmla="*/ 328612 h 1240699"/>
              <a:gd name="connsiteX19" fmla="*/ 776288 w 4892448"/>
              <a:gd name="connsiteY19" fmla="*/ 366712 h 1240699"/>
              <a:gd name="connsiteX20" fmla="*/ 802482 w 4892448"/>
              <a:gd name="connsiteY20" fmla="*/ 369094 h 1240699"/>
              <a:gd name="connsiteX21" fmla="*/ 809625 w 4892448"/>
              <a:gd name="connsiteY21" fmla="*/ 400050 h 1240699"/>
              <a:gd name="connsiteX22" fmla="*/ 833438 w 4892448"/>
              <a:gd name="connsiteY22" fmla="*/ 395287 h 1240699"/>
              <a:gd name="connsiteX23" fmla="*/ 828675 w 4892448"/>
              <a:gd name="connsiteY23" fmla="*/ 428625 h 1240699"/>
              <a:gd name="connsiteX24" fmla="*/ 862013 w 4892448"/>
              <a:gd name="connsiteY24" fmla="*/ 428625 h 1240699"/>
              <a:gd name="connsiteX25" fmla="*/ 862013 w 4892448"/>
              <a:gd name="connsiteY25" fmla="*/ 452437 h 1240699"/>
              <a:gd name="connsiteX26" fmla="*/ 921544 w 4892448"/>
              <a:gd name="connsiteY26" fmla="*/ 452437 h 1240699"/>
              <a:gd name="connsiteX27" fmla="*/ 919163 w 4892448"/>
              <a:gd name="connsiteY27" fmla="*/ 476250 h 1240699"/>
              <a:gd name="connsiteX28" fmla="*/ 945357 w 4892448"/>
              <a:gd name="connsiteY28" fmla="*/ 495300 h 1240699"/>
              <a:gd name="connsiteX29" fmla="*/ 942975 w 4892448"/>
              <a:gd name="connsiteY29" fmla="*/ 509587 h 1240699"/>
              <a:gd name="connsiteX30" fmla="*/ 1112044 w 4892448"/>
              <a:gd name="connsiteY30" fmla="*/ 500062 h 1240699"/>
              <a:gd name="connsiteX31" fmla="*/ 1116807 w 4892448"/>
              <a:gd name="connsiteY31" fmla="*/ 540544 h 1240699"/>
              <a:gd name="connsiteX32" fmla="*/ 1204913 w 4892448"/>
              <a:gd name="connsiteY32" fmla="*/ 533400 h 1240699"/>
              <a:gd name="connsiteX33" fmla="*/ 1212057 w 4892448"/>
              <a:gd name="connsiteY33" fmla="*/ 561975 h 1240699"/>
              <a:gd name="connsiteX34" fmla="*/ 1259682 w 4892448"/>
              <a:gd name="connsiteY34" fmla="*/ 559594 h 1240699"/>
              <a:gd name="connsiteX35" fmla="*/ 1259682 w 4892448"/>
              <a:gd name="connsiteY35" fmla="*/ 583406 h 1240699"/>
              <a:gd name="connsiteX36" fmla="*/ 1304925 w 4892448"/>
              <a:gd name="connsiteY36" fmla="*/ 585787 h 1240699"/>
              <a:gd name="connsiteX37" fmla="*/ 1335882 w 4892448"/>
              <a:gd name="connsiteY37" fmla="*/ 592931 h 1240699"/>
              <a:gd name="connsiteX38" fmla="*/ 1343025 w 4892448"/>
              <a:gd name="connsiteY38" fmla="*/ 642937 h 1240699"/>
              <a:gd name="connsiteX39" fmla="*/ 1340644 w 4892448"/>
              <a:gd name="connsiteY39" fmla="*/ 676275 h 1240699"/>
              <a:gd name="connsiteX40" fmla="*/ 1362075 w 4892448"/>
              <a:gd name="connsiteY40" fmla="*/ 695325 h 1240699"/>
              <a:gd name="connsiteX41" fmla="*/ 1407319 w 4892448"/>
              <a:gd name="connsiteY41" fmla="*/ 690562 h 1240699"/>
              <a:gd name="connsiteX42" fmla="*/ 1409700 w 4892448"/>
              <a:gd name="connsiteY42" fmla="*/ 707231 h 1240699"/>
              <a:gd name="connsiteX43" fmla="*/ 1445419 w 4892448"/>
              <a:gd name="connsiteY43" fmla="*/ 700087 h 1240699"/>
              <a:gd name="connsiteX44" fmla="*/ 1445419 w 4892448"/>
              <a:gd name="connsiteY44" fmla="*/ 723900 h 1240699"/>
              <a:gd name="connsiteX45" fmla="*/ 1574007 w 4892448"/>
              <a:gd name="connsiteY45" fmla="*/ 726281 h 1240699"/>
              <a:gd name="connsiteX46" fmla="*/ 1597819 w 4892448"/>
              <a:gd name="connsiteY46" fmla="*/ 742950 h 1240699"/>
              <a:gd name="connsiteX47" fmla="*/ 1616869 w 4892448"/>
              <a:gd name="connsiteY47" fmla="*/ 742950 h 1240699"/>
              <a:gd name="connsiteX48" fmla="*/ 1612107 w 4892448"/>
              <a:gd name="connsiteY48" fmla="*/ 773906 h 1240699"/>
              <a:gd name="connsiteX49" fmla="*/ 1633538 w 4892448"/>
              <a:gd name="connsiteY49" fmla="*/ 776287 h 1240699"/>
              <a:gd name="connsiteX50" fmla="*/ 1640682 w 4892448"/>
              <a:gd name="connsiteY50" fmla="*/ 809625 h 1240699"/>
              <a:gd name="connsiteX51" fmla="*/ 1662113 w 4892448"/>
              <a:gd name="connsiteY51" fmla="*/ 809625 h 1240699"/>
              <a:gd name="connsiteX52" fmla="*/ 1688307 w 4892448"/>
              <a:gd name="connsiteY52" fmla="*/ 819150 h 1240699"/>
              <a:gd name="connsiteX53" fmla="*/ 1721644 w 4892448"/>
              <a:gd name="connsiteY53" fmla="*/ 819150 h 1240699"/>
              <a:gd name="connsiteX54" fmla="*/ 1747838 w 4892448"/>
              <a:gd name="connsiteY54" fmla="*/ 835819 h 1240699"/>
              <a:gd name="connsiteX55" fmla="*/ 1774032 w 4892448"/>
              <a:gd name="connsiteY55" fmla="*/ 833437 h 1240699"/>
              <a:gd name="connsiteX56" fmla="*/ 1783557 w 4892448"/>
              <a:gd name="connsiteY56" fmla="*/ 854869 h 1240699"/>
              <a:gd name="connsiteX57" fmla="*/ 1807369 w 4892448"/>
              <a:gd name="connsiteY57" fmla="*/ 852487 h 1240699"/>
              <a:gd name="connsiteX58" fmla="*/ 1809750 w 4892448"/>
              <a:gd name="connsiteY58" fmla="*/ 900112 h 1240699"/>
              <a:gd name="connsiteX59" fmla="*/ 1833563 w 4892448"/>
              <a:gd name="connsiteY59" fmla="*/ 900112 h 1240699"/>
              <a:gd name="connsiteX60" fmla="*/ 1838325 w 4892448"/>
              <a:gd name="connsiteY60" fmla="*/ 914400 h 1240699"/>
              <a:gd name="connsiteX61" fmla="*/ 1928813 w 4892448"/>
              <a:gd name="connsiteY61" fmla="*/ 919162 h 1240699"/>
              <a:gd name="connsiteX62" fmla="*/ 1931194 w 4892448"/>
              <a:gd name="connsiteY62" fmla="*/ 931069 h 1240699"/>
              <a:gd name="connsiteX63" fmla="*/ 2224088 w 4892448"/>
              <a:gd name="connsiteY63" fmla="*/ 931069 h 1240699"/>
              <a:gd name="connsiteX64" fmla="*/ 2233613 w 4892448"/>
              <a:gd name="connsiteY64" fmla="*/ 954881 h 1240699"/>
              <a:gd name="connsiteX65" fmla="*/ 2359819 w 4892448"/>
              <a:gd name="connsiteY65" fmla="*/ 952500 h 1240699"/>
              <a:gd name="connsiteX66" fmla="*/ 2376488 w 4892448"/>
              <a:gd name="connsiteY66" fmla="*/ 973931 h 1240699"/>
              <a:gd name="connsiteX67" fmla="*/ 2390775 w 4892448"/>
              <a:gd name="connsiteY67" fmla="*/ 973931 h 1240699"/>
              <a:gd name="connsiteX68" fmla="*/ 2397919 w 4892448"/>
              <a:gd name="connsiteY68" fmla="*/ 990600 h 1240699"/>
              <a:gd name="connsiteX69" fmla="*/ 2443163 w 4892448"/>
              <a:gd name="connsiteY69" fmla="*/ 988219 h 1240699"/>
              <a:gd name="connsiteX70" fmla="*/ 2447925 w 4892448"/>
              <a:gd name="connsiteY70" fmla="*/ 1002506 h 1240699"/>
              <a:gd name="connsiteX71" fmla="*/ 2688432 w 4892448"/>
              <a:gd name="connsiteY71" fmla="*/ 997744 h 1240699"/>
              <a:gd name="connsiteX72" fmla="*/ 2693194 w 4892448"/>
              <a:gd name="connsiteY72" fmla="*/ 1021556 h 1240699"/>
              <a:gd name="connsiteX73" fmla="*/ 2840832 w 4892448"/>
              <a:gd name="connsiteY73" fmla="*/ 1019175 h 1240699"/>
              <a:gd name="connsiteX74" fmla="*/ 2850357 w 4892448"/>
              <a:gd name="connsiteY74" fmla="*/ 1033462 h 1240699"/>
              <a:gd name="connsiteX75" fmla="*/ 2919413 w 4892448"/>
              <a:gd name="connsiteY75" fmla="*/ 1033462 h 1240699"/>
              <a:gd name="connsiteX76" fmla="*/ 2926557 w 4892448"/>
              <a:gd name="connsiteY76" fmla="*/ 1059656 h 1240699"/>
              <a:gd name="connsiteX77" fmla="*/ 3009900 w 4892448"/>
              <a:gd name="connsiteY77" fmla="*/ 1054894 h 1240699"/>
              <a:gd name="connsiteX78" fmla="*/ 3012282 w 4892448"/>
              <a:gd name="connsiteY78" fmla="*/ 1073944 h 1240699"/>
              <a:gd name="connsiteX79" fmla="*/ 3350419 w 4892448"/>
              <a:gd name="connsiteY79" fmla="*/ 1066800 h 1240699"/>
              <a:gd name="connsiteX80" fmla="*/ 3359944 w 4892448"/>
              <a:gd name="connsiteY80" fmla="*/ 1107281 h 1240699"/>
              <a:gd name="connsiteX81" fmla="*/ 3467100 w 4892448"/>
              <a:gd name="connsiteY81" fmla="*/ 1104900 h 1240699"/>
              <a:gd name="connsiteX82" fmla="*/ 3467100 w 4892448"/>
              <a:gd name="connsiteY82" fmla="*/ 1126331 h 1240699"/>
              <a:gd name="connsiteX83" fmla="*/ 3588544 w 4892448"/>
              <a:gd name="connsiteY83" fmla="*/ 1114425 h 1240699"/>
              <a:gd name="connsiteX84" fmla="*/ 3593307 w 4892448"/>
              <a:gd name="connsiteY84" fmla="*/ 1138237 h 1240699"/>
              <a:gd name="connsiteX85" fmla="*/ 3767138 w 4892448"/>
              <a:gd name="connsiteY85" fmla="*/ 1143000 h 1240699"/>
              <a:gd name="connsiteX86" fmla="*/ 3774282 w 4892448"/>
              <a:gd name="connsiteY86" fmla="*/ 1162050 h 1240699"/>
              <a:gd name="connsiteX87" fmla="*/ 4105275 w 4892448"/>
              <a:gd name="connsiteY87" fmla="*/ 1159669 h 1240699"/>
              <a:gd name="connsiteX88" fmla="*/ 4114800 w 4892448"/>
              <a:gd name="connsiteY88" fmla="*/ 1176337 h 1240699"/>
              <a:gd name="connsiteX89" fmla="*/ 4264819 w 4892448"/>
              <a:gd name="connsiteY89" fmla="*/ 1171575 h 1240699"/>
              <a:gd name="connsiteX90" fmla="*/ 4457223 w 4892448"/>
              <a:gd name="connsiteY90" fmla="*/ 1190829 h 1240699"/>
              <a:gd name="connsiteX91" fmla="*/ 4892448 w 4892448"/>
              <a:gd name="connsiteY91" fmla="*/ 1240699 h 1240699"/>
              <a:gd name="connsiteX0" fmla="*/ 0 w 4892448"/>
              <a:gd name="connsiteY0" fmla="*/ 0 h 1240699"/>
              <a:gd name="connsiteX1" fmla="*/ 95250 w 4892448"/>
              <a:gd name="connsiteY1" fmla="*/ 2381 h 1240699"/>
              <a:gd name="connsiteX2" fmla="*/ 95250 w 4892448"/>
              <a:gd name="connsiteY2" fmla="*/ 30956 h 1240699"/>
              <a:gd name="connsiteX3" fmla="*/ 233363 w 4892448"/>
              <a:gd name="connsiteY3" fmla="*/ 35719 h 1240699"/>
              <a:gd name="connsiteX4" fmla="*/ 292894 w 4892448"/>
              <a:gd name="connsiteY4" fmla="*/ 97631 h 1240699"/>
              <a:gd name="connsiteX5" fmla="*/ 295275 w 4892448"/>
              <a:gd name="connsiteY5" fmla="*/ 135731 h 1240699"/>
              <a:gd name="connsiteX6" fmla="*/ 309563 w 4892448"/>
              <a:gd name="connsiteY6" fmla="*/ 154781 h 1240699"/>
              <a:gd name="connsiteX7" fmla="*/ 335757 w 4892448"/>
              <a:gd name="connsiteY7" fmla="*/ 164306 h 1240699"/>
              <a:gd name="connsiteX8" fmla="*/ 385763 w 4892448"/>
              <a:gd name="connsiteY8" fmla="*/ 192881 h 1240699"/>
              <a:gd name="connsiteX9" fmla="*/ 390525 w 4892448"/>
              <a:gd name="connsiteY9" fmla="*/ 221456 h 1240699"/>
              <a:gd name="connsiteX10" fmla="*/ 433388 w 4892448"/>
              <a:gd name="connsiteY10" fmla="*/ 219075 h 1240699"/>
              <a:gd name="connsiteX11" fmla="*/ 431007 w 4892448"/>
              <a:gd name="connsiteY11" fmla="*/ 264319 h 1240699"/>
              <a:gd name="connsiteX12" fmla="*/ 495300 w 4892448"/>
              <a:gd name="connsiteY12" fmla="*/ 264319 h 1240699"/>
              <a:gd name="connsiteX13" fmla="*/ 502444 w 4892448"/>
              <a:gd name="connsiteY13" fmla="*/ 285750 h 1240699"/>
              <a:gd name="connsiteX14" fmla="*/ 681038 w 4892448"/>
              <a:gd name="connsiteY14" fmla="*/ 285750 h 1240699"/>
              <a:gd name="connsiteX15" fmla="*/ 688182 w 4892448"/>
              <a:gd name="connsiteY15" fmla="*/ 307181 h 1240699"/>
              <a:gd name="connsiteX16" fmla="*/ 707232 w 4892448"/>
              <a:gd name="connsiteY16" fmla="*/ 309562 h 1240699"/>
              <a:gd name="connsiteX17" fmla="*/ 719138 w 4892448"/>
              <a:gd name="connsiteY17" fmla="*/ 326231 h 1240699"/>
              <a:gd name="connsiteX18" fmla="*/ 785813 w 4892448"/>
              <a:gd name="connsiteY18" fmla="*/ 328612 h 1240699"/>
              <a:gd name="connsiteX19" fmla="*/ 776288 w 4892448"/>
              <a:gd name="connsiteY19" fmla="*/ 366712 h 1240699"/>
              <a:gd name="connsiteX20" fmla="*/ 802482 w 4892448"/>
              <a:gd name="connsiteY20" fmla="*/ 369094 h 1240699"/>
              <a:gd name="connsiteX21" fmla="*/ 809625 w 4892448"/>
              <a:gd name="connsiteY21" fmla="*/ 400050 h 1240699"/>
              <a:gd name="connsiteX22" fmla="*/ 833438 w 4892448"/>
              <a:gd name="connsiteY22" fmla="*/ 395287 h 1240699"/>
              <a:gd name="connsiteX23" fmla="*/ 828675 w 4892448"/>
              <a:gd name="connsiteY23" fmla="*/ 428625 h 1240699"/>
              <a:gd name="connsiteX24" fmla="*/ 862013 w 4892448"/>
              <a:gd name="connsiteY24" fmla="*/ 428625 h 1240699"/>
              <a:gd name="connsiteX25" fmla="*/ 862013 w 4892448"/>
              <a:gd name="connsiteY25" fmla="*/ 452437 h 1240699"/>
              <a:gd name="connsiteX26" fmla="*/ 921544 w 4892448"/>
              <a:gd name="connsiteY26" fmla="*/ 452437 h 1240699"/>
              <a:gd name="connsiteX27" fmla="*/ 919163 w 4892448"/>
              <a:gd name="connsiteY27" fmla="*/ 476250 h 1240699"/>
              <a:gd name="connsiteX28" fmla="*/ 945357 w 4892448"/>
              <a:gd name="connsiteY28" fmla="*/ 495300 h 1240699"/>
              <a:gd name="connsiteX29" fmla="*/ 942975 w 4892448"/>
              <a:gd name="connsiteY29" fmla="*/ 509587 h 1240699"/>
              <a:gd name="connsiteX30" fmla="*/ 1112044 w 4892448"/>
              <a:gd name="connsiteY30" fmla="*/ 500062 h 1240699"/>
              <a:gd name="connsiteX31" fmla="*/ 1116807 w 4892448"/>
              <a:gd name="connsiteY31" fmla="*/ 540544 h 1240699"/>
              <a:gd name="connsiteX32" fmla="*/ 1204913 w 4892448"/>
              <a:gd name="connsiteY32" fmla="*/ 533400 h 1240699"/>
              <a:gd name="connsiteX33" fmla="*/ 1212057 w 4892448"/>
              <a:gd name="connsiteY33" fmla="*/ 561975 h 1240699"/>
              <a:gd name="connsiteX34" fmla="*/ 1259682 w 4892448"/>
              <a:gd name="connsiteY34" fmla="*/ 559594 h 1240699"/>
              <a:gd name="connsiteX35" fmla="*/ 1259682 w 4892448"/>
              <a:gd name="connsiteY35" fmla="*/ 583406 h 1240699"/>
              <a:gd name="connsiteX36" fmla="*/ 1304925 w 4892448"/>
              <a:gd name="connsiteY36" fmla="*/ 585787 h 1240699"/>
              <a:gd name="connsiteX37" fmla="*/ 1335882 w 4892448"/>
              <a:gd name="connsiteY37" fmla="*/ 592931 h 1240699"/>
              <a:gd name="connsiteX38" fmla="*/ 1343025 w 4892448"/>
              <a:gd name="connsiteY38" fmla="*/ 642937 h 1240699"/>
              <a:gd name="connsiteX39" fmla="*/ 1340644 w 4892448"/>
              <a:gd name="connsiteY39" fmla="*/ 676275 h 1240699"/>
              <a:gd name="connsiteX40" fmla="*/ 1362075 w 4892448"/>
              <a:gd name="connsiteY40" fmla="*/ 695325 h 1240699"/>
              <a:gd name="connsiteX41" fmla="*/ 1407319 w 4892448"/>
              <a:gd name="connsiteY41" fmla="*/ 690562 h 1240699"/>
              <a:gd name="connsiteX42" fmla="*/ 1409700 w 4892448"/>
              <a:gd name="connsiteY42" fmla="*/ 707231 h 1240699"/>
              <a:gd name="connsiteX43" fmla="*/ 1445419 w 4892448"/>
              <a:gd name="connsiteY43" fmla="*/ 700087 h 1240699"/>
              <a:gd name="connsiteX44" fmla="*/ 1445419 w 4892448"/>
              <a:gd name="connsiteY44" fmla="*/ 723900 h 1240699"/>
              <a:gd name="connsiteX45" fmla="*/ 1574007 w 4892448"/>
              <a:gd name="connsiteY45" fmla="*/ 726281 h 1240699"/>
              <a:gd name="connsiteX46" fmla="*/ 1597819 w 4892448"/>
              <a:gd name="connsiteY46" fmla="*/ 742950 h 1240699"/>
              <a:gd name="connsiteX47" fmla="*/ 1616869 w 4892448"/>
              <a:gd name="connsiteY47" fmla="*/ 742950 h 1240699"/>
              <a:gd name="connsiteX48" fmla="*/ 1612107 w 4892448"/>
              <a:gd name="connsiteY48" fmla="*/ 773906 h 1240699"/>
              <a:gd name="connsiteX49" fmla="*/ 1633538 w 4892448"/>
              <a:gd name="connsiteY49" fmla="*/ 776287 h 1240699"/>
              <a:gd name="connsiteX50" fmla="*/ 1640682 w 4892448"/>
              <a:gd name="connsiteY50" fmla="*/ 809625 h 1240699"/>
              <a:gd name="connsiteX51" fmla="*/ 1662113 w 4892448"/>
              <a:gd name="connsiteY51" fmla="*/ 809625 h 1240699"/>
              <a:gd name="connsiteX52" fmla="*/ 1688307 w 4892448"/>
              <a:gd name="connsiteY52" fmla="*/ 819150 h 1240699"/>
              <a:gd name="connsiteX53" fmla="*/ 1721644 w 4892448"/>
              <a:gd name="connsiteY53" fmla="*/ 819150 h 1240699"/>
              <a:gd name="connsiteX54" fmla="*/ 1747838 w 4892448"/>
              <a:gd name="connsiteY54" fmla="*/ 835819 h 1240699"/>
              <a:gd name="connsiteX55" fmla="*/ 1774032 w 4892448"/>
              <a:gd name="connsiteY55" fmla="*/ 833437 h 1240699"/>
              <a:gd name="connsiteX56" fmla="*/ 1783557 w 4892448"/>
              <a:gd name="connsiteY56" fmla="*/ 854869 h 1240699"/>
              <a:gd name="connsiteX57" fmla="*/ 1807369 w 4892448"/>
              <a:gd name="connsiteY57" fmla="*/ 852487 h 1240699"/>
              <a:gd name="connsiteX58" fmla="*/ 1809750 w 4892448"/>
              <a:gd name="connsiteY58" fmla="*/ 900112 h 1240699"/>
              <a:gd name="connsiteX59" fmla="*/ 1833563 w 4892448"/>
              <a:gd name="connsiteY59" fmla="*/ 900112 h 1240699"/>
              <a:gd name="connsiteX60" fmla="*/ 1838325 w 4892448"/>
              <a:gd name="connsiteY60" fmla="*/ 914400 h 1240699"/>
              <a:gd name="connsiteX61" fmla="*/ 1928813 w 4892448"/>
              <a:gd name="connsiteY61" fmla="*/ 919162 h 1240699"/>
              <a:gd name="connsiteX62" fmla="*/ 1931194 w 4892448"/>
              <a:gd name="connsiteY62" fmla="*/ 931069 h 1240699"/>
              <a:gd name="connsiteX63" fmla="*/ 2224088 w 4892448"/>
              <a:gd name="connsiteY63" fmla="*/ 931069 h 1240699"/>
              <a:gd name="connsiteX64" fmla="*/ 2233613 w 4892448"/>
              <a:gd name="connsiteY64" fmla="*/ 954881 h 1240699"/>
              <a:gd name="connsiteX65" fmla="*/ 2359819 w 4892448"/>
              <a:gd name="connsiteY65" fmla="*/ 952500 h 1240699"/>
              <a:gd name="connsiteX66" fmla="*/ 2376488 w 4892448"/>
              <a:gd name="connsiteY66" fmla="*/ 973931 h 1240699"/>
              <a:gd name="connsiteX67" fmla="*/ 2390775 w 4892448"/>
              <a:gd name="connsiteY67" fmla="*/ 973931 h 1240699"/>
              <a:gd name="connsiteX68" fmla="*/ 2397919 w 4892448"/>
              <a:gd name="connsiteY68" fmla="*/ 990600 h 1240699"/>
              <a:gd name="connsiteX69" fmla="*/ 2443163 w 4892448"/>
              <a:gd name="connsiteY69" fmla="*/ 988219 h 1240699"/>
              <a:gd name="connsiteX70" fmla="*/ 2447925 w 4892448"/>
              <a:gd name="connsiteY70" fmla="*/ 1002506 h 1240699"/>
              <a:gd name="connsiteX71" fmla="*/ 2688432 w 4892448"/>
              <a:gd name="connsiteY71" fmla="*/ 997744 h 1240699"/>
              <a:gd name="connsiteX72" fmla="*/ 2693194 w 4892448"/>
              <a:gd name="connsiteY72" fmla="*/ 1021556 h 1240699"/>
              <a:gd name="connsiteX73" fmla="*/ 2840832 w 4892448"/>
              <a:gd name="connsiteY73" fmla="*/ 1019175 h 1240699"/>
              <a:gd name="connsiteX74" fmla="*/ 2850357 w 4892448"/>
              <a:gd name="connsiteY74" fmla="*/ 1033462 h 1240699"/>
              <a:gd name="connsiteX75" fmla="*/ 2919413 w 4892448"/>
              <a:gd name="connsiteY75" fmla="*/ 1033462 h 1240699"/>
              <a:gd name="connsiteX76" fmla="*/ 2926557 w 4892448"/>
              <a:gd name="connsiteY76" fmla="*/ 1059656 h 1240699"/>
              <a:gd name="connsiteX77" fmla="*/ 3009900 w 4892448"/>
              <a:gd name="connsiteY77" fmla="*/ 1054894 h 1240699"/>
              <a:gd name="connsiteX78" fmla="*/ 3012282 w 4892448"/>
              <a:gd name="connsiteY78" fmla="*/ 1073944 h 1240699"/>
              <a:gd name="connsiteX79" fmla="*/ 3350419 w 4892448"/>
              <a:gd name="connsiteY79" fmla="*/ 1066800 h 1240699"/>
              <a:gd name="connsiteX80" fmla="*/ 3359944 w 4892448"/>
              <a:gd name="connsiteY80" fmla="*/ 1107281 h 1240699"/>
              <a:gd name="connsiteX81" fmla="*/ 3467100 w 4892448"/>
              <a:gd name="connsiteY81" fmla="*/ 1104900 h 1240699"/>
              <a:gd name="connsiteX82" fmla="*/ 3467100 w 4892448"/>
              <a:gd name="connsiteY82" fmla="*/ 1126331 h 1240699"/>
              <a:gd name="connsiteX83" fmla="*/ 3588544 w 4892448"/>
              <a:gd name="connsiteY83" fmla="*/ 1114425 h 1240699"/>
              <a:gd name="connsiteX84" fmla="*/ 3593307 w 4892448"/>
              <a:gd name="connsiteY84" fmla="*/ 1138237 h 1240699"/>
              <a:gd name="connsiteX85" fmla="*/ 3767138 w 4892448"/>
              <a:gd name="connsiteY85" fmla="*/ 1143000 h 1240699"/>
              <a:gd name="connsiteX86" fmla="*/ 3774282 w 4892448"/>
              <a:gd name="connsiteY86" fmla="*/ 1162050 h 1240699"/>
              <a:gd name="connsiteX87" fmla="*/ 4105275 w 4892448"/>
              <a:gd name="connsiteY87" fmla="*/ 1159669 h 1240699"/>
              <a:gd name="connsiteX88" fmla="*/ 4114800 w 4892448"/>
              <a:gd name="connsiteY88" fmla="*/ 1176337 h 1240699"/>
              <a:gd name="connsiteX89" fmla="*/ 4264819 w 4892448"/>
              <a:gd name="connsiteY89" fmla="*/ 1171575 h 1240699"/>
              <a:gd name="connsiteX90" fmla="*/ 4335303 w 4892448"/>
              <a:gd name="connsiteY90" fmla="*/ 1232194 h 1240699"/>
              <a:gd name="connsiteX91" fmla="*/ 4892448 w 4892448"/>
              <a:gd name="connsiteY91" fmla="*/ 1240699 h 1240699"/>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335303 w 4892448"/>
              <a:gd name="connsiteY90" fmla="*/ 1232194 h 1232194"/>
              <a:gd name="connsiteX91" fmla="*/ 4892448 w 4892448"/>
              <a:gd name="connsiteY91"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309177 w 4892448"/>
              <a:gd name="connsiteY90" fmla="*/ 1208246 h 1232194"/>
              <a:gd name="connsiteX91" fmla="*/ 4335303 w 4892448"/>
              <a:gd name="connsiteY91" fmla="*/ 1232194 h 1232194"/>
              <a:gd name="connsiteX92" fmla="*/ 4892448 w 4892448"/>
              <a:gd name="connsiteY92"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337480 w 4892448"/>
              <a:gd name="connsiteY90" fmla="*/ 1201715 h 1232194"/>
              <a:gd name="connsiteX91" fmla="*/ 4335303 w 4892448"/>
              <a:gd name="connsiteY91" fmla="*/ 1232194 h 1232194"/>
              <a:gd name="connsiteX92" fmla="*/ 4892448 w 4892448"/>
              <a:gd name="connsiteY92"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300469 w 4892448"/>
              <a:gd name="connsiteY90" fmla="*/ 1182120 h 1232194"/>
              <a:gd name="connsiteX91" fmla="*/ 4337480 w 4892448"/>
              <a:gd name="connsiteY91" fmla="*/ 1201715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307001 w 4892448"/>
              <a:gd name="connsiteY90" fmla="*/ 1201715 h 1232194"/>
              <a:gd name="connsiteX91" fmla="*/ 4337480 w 4892448"/>
              <a:gd name="connsiteY91" fmla="*/ 1201715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307001 w 4892448"/>
              <a:gd name="connsiteY90" fmla="*/ 1201715 h 1232194"/>
              <a:gd name="connsiteX91" fmla="*/ 4289583 w 4892448"/>
              <a:gd name="connsiteY91" fmla="*/ 1190829 h 1232194"/>
              <a:gd name="connsiteX92" fmla="*/ 4337480 w 4892448"/>
              <a:gd name="connsiteY92" fmla="*/ 1201715 h 1232194"/>
              <a:gd name="connsiteX93" fmla="*/ 4335303 w 4892448"/>
              <a:gd name="connsiteY93" fmla="*/ 1232194 h 1232194"/>
              <a:gd name="connsiteX94" fmla="*/ 4892448 w 4892448"/>
              <a:gd name="connsiteY94"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307001 w 4892448"/>
              <a:gd name="connsiteY90" fmla="*/ 1201715 h 1232194"/>
              <a:gd name="connsiteX91" fmla="*/ 4269988 w 4892448"/>
              <a:gd name="connsiteY91" fmla="*/ 1195183 h 1232194"/>
              <a:gd name="connsiteX92" fmla="*/ 4337480 w 4892448"/>
              <a:gd name="connsiteY92" fmla="*/ 1201715 h 1232194"/>
              <a:gd name="connsiteX93" fmla="*/ 4335303 w 4892448"/>
              <a:gd name="connsiteY93" fmla="*/ 1232194 h 1232194"/>
              <a:gd name="connsiteX94" fmla="*/ 4892448 w 4892448"/>
              <a:gd name="connsiteY94"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304824 w 4892448"/>
              <a:gd name="connsiteY90" fmla="*/ 1190830 h 1232194"/>
              <a:gd name="connsiteX91" fmla="*/ 4269988 w 4892448"/>
              <a:gd name="connsiteY91" fmla="*/ 1195183 h 1232194"/>
              <a:gd name="connsiteX92" fmla="*/ 4337480 w 4892448"/>
              <a:gd name="connsiteY92" fmla="*/ 1201715 h 1232194"/>
              <a:gd name="connsiteX93" fmla="*/ 4335303 w 4892448"/>
              <a:gd name="connsiteY93" fmla="*/ 1232194 h 1232194"/>
              <a:gd name="connsiteX94" fmla="*/ 4892448 w 4892448"/>
              <a:gd name="connsiteY94"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37480 w 4892448"/>
              <a:gd name="connsiteY91" fmla="*/ 1201715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24417 w 4892448"/>
              <a:gd name="connsiteY91" fmla="*/ 1179943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22240 w 4892448"/>
              <a:gd name="connsiteY91" fmla="*/ 1190829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22240 w 4892448"/>
              <a:gd name="connsiteY91" fmla="*/ 1190829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22240 w 4892448"/>
              <a:gd name="connsiteY91" fmla="*/ 1190829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22240 w 4892448"/>
              <a:gd name="connsiteY91" fmla="*/ 1203892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33613 w 4892448"/>
              <a:gd name="connsiteY64" fmla="*/ 954881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30948 w 4892448"/>
              <a:gd name="connsiteY91" fmla="*/ 1199538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20550 w 4892448"/>
              <a:gd name="connsiteY64" fmla="*/ 957058 h 1232194"/>
              <a:gd name="connsiteX65" fmla="*/ 2359819 w 4892448"/>
              <a:gd name="connsiteY65" fmla="*/ 952500 h 1232194"/>
              <a:gd name="connsiteX66" fmla="*/ 2376488 w 4892448"/>
              <a:gd name="connsiteY66" fmla="*/ 973931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30948 w 4892448"/>
              <a:gd name="connsiteY91" fmla="*/ 1199538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20550 w 4892448"/>
              <a:gd name="connsiteY64" fmla="*/ 957058 h 1232194"/>
              <a:gd name="connsiteX65" fmla="*/ 2359819 w 4892448"/>
              <a:gd name="connsiteY65" fmla="*/ 952500 h 1232194"/>
              <a:gd name="connsiteX66" fmla="*/ 2359071 w 4892448"/>
              <a:gd name="connsiteY66" fmla="*/ 976108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30948 w 4892448"/>
              <a:gd name="connsiteY91" fmla="*/ 1199538 h 1232194"/>
              <a:gd name="connsiteX92" fmla="*/ 4335303 w 4892448"/>
              <a:gd name="connsiteY92" fmla="*/ 1232194 h 1232194"/>
              <a:gd name="connsiteX93" fmla="*/ 4892448 w 4892448"/>
              <a:gd name="connsiteY93" fmla="*/ 1225459 h 1232194"/>
              <a:gd name="connsiteX0" fmla="*/ 0 w 4892448"/>
              <a:gd name="connsiteY0" fmla="*/ 0 h 1232194"/>
              <a:gd name="connsiteX1" fmla="*/ 95250 w 4892448"/>
              <a:gd name="connsiteY1" fmla="*/ 2381 h 1232194"/>
              <a:gd name="connsiteX2" fmla="*/ 95250 w 4892448"/>
              <a:gd name="connsiteY2" fmla="*/ 30956 h 1232194"/>
              <a:gd name="connsiteX3" fmla="*/ 233363 w 4892448"/>
              <a:gd name="connsiteY3" fmla="*/ 35719 h 1232194"/>
              <a:gd name="connsiteX4" fmla="*/ 292894 w 4892448"/>
              <a:gd name="connsiteY4" fmla="*/ 97631 h 1232194"/>
              <a:gd name="connsiteX5" fmla="*/ 295275 w 4892448"/>
              <a:gd name="connsiteY5" fmla="*/ 135731 h 1232194"/>
              <a:gd name="connsiteX6" fmla="*/ 309563 w 4892448"/>
              <a:gd name="connsiteY6" fmla="*/ 154781 h 1232194"/>
              <a:gd name="connsiteX7" fmla="*/ 335757 w 4892448"/>
              <a:gd name="connsiteY7" fmla="*/ 164306 h 1232194"/>
              <a:gd name="connsiteX8" fmla="*/ 385763 w 4892448"/>
              <a:gd name="connsiteY8" fmla="*/ 192881 h 1232194"/>
              <a:gd name="connsiteX9" fmla="*/ 390525 w 4892448"/>
              <a:gd name="connsiteY9" fmla="*/ 221456 h 1232194"/>
              <a:gd name="connsiteX10" fmla="*/ 433388 w 4892448"/>
              <a:gd name="connsiteY10" fmla="*/ 219075 h 1232194"/>
              <a:gd name="connsiteX11" fmla="*/ 431007 w 4892448"/>
              <a:gd name="connsiteY11" fmla="*/ 264319 h 1232194"/>
              <a:gd name="connsiteX12" fmla="*/ 495300 w 4892448"/>
              <a:gd name="connsiteY12" fmla="*/ 264319 h 1232194"/>
              <a:gd name="connsiteX13" fmla="*/ 502444 w 4892448"/>
              <a:gd name="connsiteY13" fmla="*/ 285750 h 1232194"/>
              <a:gd name="connsiteX14" fmla="*/ 681038 w 4892448"/>
              <a:gd name="connsiteY14" fmla="*/ 285750 h 1232194"/>
              <a:gd name="connsiteX15" fmla="*/ 688182 w 4892448"/>
              <a:gd name="connsiteY15" fmla="*/ 307181 h 1232194"/>
              <a:gd name="connsiteX16" fmla="*/ 707232 w 4892448"/>
              <a:gd name="connsiteY16" fmla="*/ 309562 h 1232194"/>
              <a:gd name="connsiteX17" fmla="*/ 719138 w 4892448"/>
              <a:gd name="connsiteY17" fmla="*/ 326231 h 1232194"/>
              <a:gd name="connsiteX18" fmla="*/ 785813 w 4892448"/>
              <a:gd name="connsiteY18" fmla="*/ 328612 h 1232194"/>
              <a:gd name="connsiteX19" fmla="*/ 776288 w 4892448"/>
              <a:gd name="connsiteY19" fmla="*/ 366712 h 1232194"/>
              <a:gd name="connsiteX20" fmla="*/ 802482 w 4892448"/>
              <a:gd name="connsiteY20" fmla="*/ 369094 h 1232194"/>
              <a:gd name="connsiteX21" fmla="*/ 809625 w 4892448"/>
              <a:gd name="connsiteY21" fmla="*/ 400050 h 1232194"/>
              <a:gd name="connsiteX22" fmla="*/ 833438 w 4892448"/>
              <a:gd name="connsiteY22" fmla="*/ 395287 h 1232194"/>
              <a:gd name="connsiteX23" fmla="*/ 828675 w 4892448"/>
              <a:gd name="connsiteY23" fmla="*/ 428625 h 1232194"/>
              <a:gd name="connsiteX24" fmla="*/ 862013 w 4892448"/>
              <a:gd name="connsiteY24" fmla="*/ 428625 h 1232194"/>
              <a:gd name="connsiteX25" fmla="*/ 862013 w 4892448"/>
              <a:gd name="connsiteY25" fmla="*/ 452437 h 1232194"/>
              <a:gd name="connsiteX26" fmla="*/ 921544 w 4892448"/>
              <a:gd name="connsiteY26" fmla="*/ 452437 h 1232194"/>
              <a:gd name="connsiteX27" fmla="*/ 919163 w 4892448"/>
              <a:gd name="connsiteY27" fmla="*/ 476250 h 1232194"/>
              <a:gd name="connsiteX28" fmla="*/ 945357 w 4892448"/>
              <a:gd name="connsiteY28" fmla="*/ 495300 h 1232194"/>
              <a:gd name="connsiteX29" fmla="*/ 942975 w 4892448"/>
              <a:gd name="connsiteY29" fmla="*/ 509587 h 1232194"/>
              <a:gd name="connsiteX30" fmla="*/ 1112044 w 4892448"/>
              <a:gd name="connsiteY30" fmla="*/ 500062 h 1232194"/>
              <a:gd name="connsiteX31" fmla="*/ 1116807 w 4892448"/>
              <a:gd name="connsiteY31" fmla="*/ 540544 h 1232194"/>
              <a:gd name="connsiteX32" fmla="*/ 1204913 w 4892448"/>
              <a:gd name="connsiteY32" fmla="*/ 533400 h 1232194"/>
              <a:gd name="connsiteX33" fmla="*/ 1212057 w 4892448"/>
              <a:gd name="connsiteY33" fmla="*/ 561975 h 1232194"/>
              <a:gd name="connsiteX34" fmla="*/ 1259682 w 4892448"/>
              <a:gd name="connsiteY34" fmla="*/ 559594 h 1232194"/>
              <a:gd name="connsiteX35" fmla="*/ 1259682 w 4892448"/>
              <a:gd name="connsiteY35" fmla="*/ 583406 h 1232194"/>
              <a:gd name="connsiteX36" fmla="*/ 1304925 w 4892448"/>
              <a:gd name="connsiteY36" fmla="*/ 585787 h 1232194"/>
              <a:gd name="connsiteX37" fmla="*/ 1335882 w 4892448"/>
              <a:gd name="connsiteY37" fmla="*/ 592931 h 1232194"/>
              <a:gd name="connsiteX38" fmla="*/ 1343025 w 4892448"/>
              <a:gd name="connsiteY38" fmla="*/ 642937 h 1232194"/>
              <a:gd name="connsiteX39" fmla="*/ 1340644 w 4892448"/>
              <a:gd name="connsiteY39" fmla="*/ 676275 h 1232194"/>
              <a:gd name="connsiteX40" fmla="*/ 1362075 w 4892448"/>
              <a:gd name="connsiteY40" fmla="*/ 695325 h 1232194"/>
              <a:gd name="connsiteX41" fmla="*/ 1407319 w 4892448"/>
              <a:gd name="connsiteY41" fmla="*/ 690562 h 1232194"/>
              <a:gd name="connsiteX42" fmla="*/ 1409700 w 4892448"/>
              <a:gd name="connsiteY42" fmla="*/ 707231 h 1232194"/>
              <a:gd name="connsiteX43" fmla="*/ 1445419 w 4892448"/>
              <a:gd name="connsiteY43" fmla="*/ 700087 h 1232194"/>
              <a:gd name="connsiteX44" fmla="*/ 1445419 w 4892448"/>
              <a:gd name="connsiteY44" fmla="*/ 723900 h 1232194"/>
              <a:gd name="connsiteX45" fmla="*/ 1574007 w 4892448"/>
              <a:gd name="connsiteY45" fmla="*/ 726281 h 1232194"/>
              <a:gd name="connsiteX46" fmla="*/ 1597819 w 4892448"/>
              <a:gd name="connsiteY46" fmla="*/ 742950 h 1232194"/>
              <a:gd name="connsiteX47" fmla="*/ 1616869 w 4892448"/>
              <a:gd name="connsiteY47" fmla="*/ 742950 h 1232194"/>
              <a:gd name="connsiteX48" fmla="*/ 1612107 w 4892448"/>
              <a:gd name="connsiteY48" fmla="*/ 773906 h 1232194"/>
              <a:gd name="connsiteX49" fmla="*/ 1633538 w 4892448"/>
              <a:gd name="connsiteY49" fmla="*/ 776287 h 1232194"/>
              <a:gd name="connsiteX50" fmla="*/ 1640682 w 4892448"/>
              <a:gd name="connsiteY50" fmla="*/ 809625 h 1232194"/>
              <a:gd name="connsiteX51" fmla="*/ 1662113 w 4892448"/>
              <a:gd name="connsiteY51" fmla="*/ 809625 h 1232194"/>
              <a:gd name="connsiteX52" fmla="*/ 1688307 w 4892448"/>
              <a:gd name="connsiteY52" fmla="*/ 819150 h 1232194"/>
              <a:gd name="connsiteX53" fmla="*/ 1721644 w 4892448"/>
              <a:gd name="connsiteY53" fmla="*/ 819150 h 1232194"/>
              <a:gd name="connsiteX54" fmla="*/ 1747838 w 4892448"/>
              <a:gd name="connsiteY54" fmla="*/ 835819 h 1232194"/>
              <a:gd name="connsiteX55" fmla="*/ 1774032 w 4892448"/>
              <a:gd name="connsiteY55" fmla="*/ 833437 h 1232194"/>
              <a:gd name="connsiteX56" fmla="*/ 1783557 w 4892448"/>
              <a:gd name="connsiteY56" fmla="*/ 854869 h 1232194"/>
              <a:gd name="connsiteX57" fmla="*/ 1807369 w 4892448"/>
              <a:gd name="connsiteY57" fmla="*/ 852487 h 1232194"/>
              <a:gd name="connsiteX58" fmla="*/ 1809750 w 4892448"/>
              <a:gd name="connsiteY58" fmla="*/ 900112 h 1232194"/>
              <a:gd name="connsiteX59" fmla="*/ 1833563 w 4892448"/>
              <a:gd name="connsiteY59" fmla="*/ 900112 h 1232194"/>
              <a:gd name="connsiteX60" fmla="*/ 1838325 w 4892448"/>
              <a:gd name="connsiteY60" fmla="*/ 914400 h 1232194"/>
              <a:gd name="connsiteX61" fmla="*/ 1928813 w 4892448"/>
              <a:gd name="connsiteY61" fmla="*/ 919162 h 1232194"/>
              <a:gd name="connsiteX62" fmla="*/ 1931194 w 4892448"/>
              <a:gd name="connsiteY62" fmla="*/ 931069 h 1232194"/>
              <a:gd name="connsiteX63" fmla="*/ 2224088 w 4892448"/>
              <a:gd name="connsiteY63" fmla="*/ 931069 h 1232194"/>
              <a:gd name="connsiteX64" fmla="*/ 2220550 w 4892448"/>
              <a:gd name="connsiteY64" fmla="*/ 957058 h 1232194"/>
              <a:gd name="connsiteX65" fmla="*/ 2359819 w 4892448"/>
              <a:gd name="connsiteY65" fmla="*/ 952500 h 1232194"/>
              <a:gd name="connsiteX66" fmla="*/ 2359071 w 4892448"/>
              <a:gd name="connsiteY66" fmla="*/ 976108 h 1232194"/>
              <a:gd name="connsiteX67" fmla="*/ 2390775 w 4892448"/>
              <a:gd name="connsiteY67" fmla="*/ 973931 h 1232194"/>
              <a:gd name="connsiteX68" fmla="*/ 2397919 w 4892448"/>
              <a:gd name="connsiteY68" fmla="*/ 990600 h 1232194"/>
              <a:gd name="connsiteX69" fmla="*/ 2443163 w 4892448"/>
              <a:gd name="connsiteY69" fmla="*/ 988219 h 1232194"/>
              <a:gd name="connsiteX70" fmla="*/ 2447925 w 4892448"/>
              <a:gd name="connsiteY70" fmla="*/ 1002506 h 1232194"/>
              <a:gd name="connsiteX71" fmla="*/ 2688432 w 4892448"/>
              <a:gd name="connsiteY71" fmla="*/ 997744 h 1232194"/>
              <a:gd name="connsiteX72" fmla="*/ 2693194 w 4892448"/>
              <a:gd name="connsiteY72" fmla="*/ 1021556 h 1232194"/>
              <a:gd name="connsiteX73" fmla="*/ 2840832 w 4892448"/>
              <a:gd name="connsiteY73" fmla="*/ 1019175 h 1232194"/>
              <a:gd name="connsiteX74" fmla="*/ 2850357 w 4892448"/>
              <a:gd name="connsiteY74" fmla="*/ 1033462 h 1232194"/>
              <a:gd name="connsiteX75" fmla="*/ 2919413 w 4892448"/>
              <a:gd name="connsiteY75" fmla="*/ 1033462 h 1232194"/>
              <a:gd name="connsiteX76" fmla="*/ 2926557 w 4892448"/>
              <a:gd name="connsiteY76" fmla="*/ 1059656 h 1232194"/>
              <a:gd name="connsiteX77" fmla="*/ 3009900 w 4892448"/>
              <a:gd name="connsiteY77" fmla="*/ 1054894 h 1232194"/>
              <a:gd name="connsiteX78" fmla="*/ 3012282 w 4892448"/>
              <a:gd name="connsiteY78" fmla="*/ 1073944 h 1232194"/>
              <a:gd name="connsiteX79" fmla="*/ 3350419 w 4892448"/>
              <a:gd name="connsiteY79" fmla="*/ 1066800 h 1232194"/>
              <a:gd name="connsiteX80" fmla="*/ 3359944 w 4892448"/>
              <a:gd name="connsiteY80" fmla="*/ 1107281 h 1232194"/>
              <a:gd name="connsiteX81" fmla="*/ 3467100 w 4892448"/>
              <a:gd name="connsiteY81" fmla="*/ 1104900 h 1232194"/>
              <a:gd name="connsiteX82" fmla="*/ 3467100 w 4892448"/>
              <a:gd name="connsiteY82" fmla="*/ 1126331 h 1232194"/>
              <a:gd name="connsiteX83" fmla="*/ 3588544 w 4892448"/>
              <a:gd name="connsiteY83" fmla="*/ 1114425 h 1232194"/>
              <a:gd name="connsiteX84" fmla="*/ 3593307 w 4892448"/>
              <a:gd name="connsiteY84" fmla="*/ 1138237 h 1232194"/>
              <a:gd name="connsiteX85" fmla="*/ 3767138 w 4892448"/>
              <a:gd name="connsiteY85" fmla="*/ 1143000 h 1232194"/>
              <a:gd name="connsiteX86" fmla="*/ 3774282 w 4892448"/>
              <a:gd name="connsiteY86" fmla="*/ 1162050 h 1232194"/>
              <a:gd name="connsiteX87" fmla="*/ 4105275 w 4892448"/>
              <a:gd name="connsiteY87" fmla="*/ 1159669 h 1232194"/>
              <a:gd name="connsiteX88" fmla="*/ 4114800 w 4892448"/>
              <a:gd name="connsiteY88" fmla="*/ 1176337 h 1232194"/>
              <a:gd name="connsiteX89" fmla="*/ 4264819 w 4892448"/>
              <a:gd name="connsiteY89" fmla="*/ 1171575 h 1232194"/>
              <a:gd name="connsiteX90" fmla="*/ 4269988 w 4892448"/>
              <a:gd name="connsiteY90" fmla="*/ 1195183 h 1232194"/>
              <a:gd name="connsiteX91" fmla="*/ 4330948 w 4892448"/>
              <a:gd name="connsiteY91" fmla="*/ 1199538 h 1232194"/>
              <a:gd name="connsiteX92" fmla="*/ 4335303 w 4892448"/>
              <a:gd name="connsiteY92" fmla="*/ 1232194 h 1232194"/>
              <a:gd name="connsiteX93" fmla="*/ 4892448 w 4892448"/>
              <a:gd name="connsiteY93" fmla="*/ 1225459 h 123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892448" h="1232194">
                <a:moveTo>
                  <a:pt x="0" y="0"/>
                </a:moveTo>
                <a:lnTo>
                  <a:pt x="95250" y="2381"/>
                </a:lnTo>
                <a:lnTo>
                  <a:pt x="95250" y="30956"/>
                </a:lnTo>
                <a:lnTo>
                  <a:pt x="233363" y="35719"/>
                </a:lnTo>
                <a:lnTo>
                  <a:pt x="292894" y="97631"/>
                </a:lnTo>
                <a:lnTo>
                  <a:pt x="295275" y="135731"/>
                </a:lnTo>
                <a:lnTo>
                  <a:pt x="309563" y="154781"/>
                </a:lnTo>
                <a:lnTo>
                  <a:pt x="335757" y="164306"/>
                </a:lnTo>
                <a:lnTo>
                  <a:pt x="385763" y="192881"/>
                </a:lnTo>
                <a:lnTo>
                  <a:pt x="390525" y="221456"/>
                </a:lnTo>
                <a:lnTo>
                  <a:pt x="433388" y="219075"/>
                </a:lnTo>
                <a:lnTo>
                  <a:pt x="431007" y="264319"/>
                </a:lnTo>
                <a:lnTo>
                  <a:pt x="495300" y="264319"/>
                </a:lnTo>
                <a:lnTo>
                  <a:pt x="502444" y="285750"/>
                </a:lnTo>
                <a:lnTo>
                  <a:pt x="681038" y="285750"/>
                </a:lnTo>
                <a:lnTo>
                  <a:pt x="688182" y="307181"/>
                </a:lnTo>
                <a:lnTo>
                  <a:pt x="707232" y="309562"/>
                </a:lnTo>
                <a:lnTo>
                  <a:pt x="719138" y="326231"/>
                </a:lnTo>
                <a:lnTo>
                  <a:pt x="785813" y="328612"/>
                </a:lnTo>
                <a:lnTo>
                  <a:pt x="776288" y="366712"/>
                </a:lnTo>
                <a:lnTo>
                  <a:pt x="802482" y="369094"/>
                </a:lnTo>
                <a:lnTo>
                  <a:pt x="809625" y="400050"/>
                </a:lnTo>
                <a:lnTo>
                  <a:pt x="833438" y="395287"/>
                </a:lnTo>
                <a:lnTo>
                  <a:pt x="828675" y="428625"/>
                </a:lnTo>
                <a:lnTo>
                  <a:pt x="862013" y="428625"/>
                </a:lnTo>
                <a:lnTo>
                  <a:pt x="862013" y="452437"/>
                </a:lnTo>
                <a:lnTo>
                  <a:pt x="921544" y="452437"/>
                </a:lnTo>
                <a:lnTo>
                  <a:pt x="919163" y="476250"/>
                </a:lnTo>
                <a:lnTo>
                  <a:pt x="945357" y="495300"/>
                </a:lnTo>
                <a:lnTo>
                  <a:pt x="942975" y="509587"/>
                </a:lnTo>
                <a:lnTo>
                  <a:pt x="1112044" y="500062"/>
                </a:lnTo>
                <a:lnTo>
                  <a:pt x="1116807" y="540544"/>
                </a:lnTo>
                <a:lnTo>
                  <a:pt x="1204913" y="533400"/>
                </a:lnTo>
                <a:lnTo>
                  <a:pt x="1212057" y="561975"/>
                </a:lnTo>
                <a:lnTo>
                  <a:pt x="1259682" y="559594"/>
                </a:lnTo>
                <a:lnTo>
                  <a:pt x="1259682" y="583406"/>
                </a:lnTo>
                <a:cubicBezTo>
                  <a:pt x="1267223" y="587772"/>
                  <a:pt x="1292225" y="584200"/>
                  <a:pt x="1304925" y="585787"/>
                </a:cubicBezTo>
                <a:cubicBezTo>
                  <a:pt x="1317625" y="587374"/>
                  <a:pt x="1329532" y="583406"/>
                  <a:pt x="1335882" y="592931"/>
                </a:cubicBezTo>
                <a:lnTo>
                  <a:pt x="1343025" y="642937"/>
                </a:lnTo>
                <a:lnTo>
                  <a:pt x="1340644" y="676275"/>
                </a:lnTo>
                <a:lnTo>
                  <a:pt x="1362075" y="695325"/>
                </a:lnTo>
                <a:lnTo>
                  <a:pt x="1407319" y="690562"/>
                </a:lnTo>
                <a:lnTo>
                  <a:pt x="1409700" y="707231"/>
                </a:lnTo>
                <a:lnTo>
                  <a:pt x="1445419" y="700087"/>
                </a:lnTo>
                <a:lnTo>
                  <a:pt x="1445419" y="723900"/>
                </a:lnTo>
                <a:lnTo>
                  <a:pt x="1574007" y="726281"/>
                </a:lnTo>
                <a:lnTo>
                  <a:pt x="1597819" y="742950"/>
                </a:lnTo>
                <a:lnTo>
                  <a:pt x="1616869" y="742950"/>
                </a:lnTo>
                <a:lnTo>
                  <a:pt x="1612107" y="773906"/>
                </a:lnTo>
                <a:lnTo>
                  <a:pt x="1633538" y="776287"/>
                </a:lnTo>
                <a:lnTo>
                  <a:pt x="1640682" y="809625"/>
                </a:lnTo>
                <a:lnTo>
                  <a:pt x="1662113" y="809625"/>
                </a:lnTo>
                <a:lnTo>
                  <a:pt x="1688307" y="819150"/>
                </a:lnTo>
                <a:lnTo>
                  <a:pt x="1721644" y="819150"/>
                </a:lnTo>
                <a:lnTo>
                  <a:pt x="1747838" y="835819"/>
                </a:lnTo>
                <a:lnTo>
                  <a:pt x="1774032" y="833437"/>
                </a:lnTo>
                <a:lnTo>
                  <a:pt x="1783557" y="854869"/>
                </a:lnTo>
                <a:lnTo>
                  <a:pt x="1807369" y="852487"/>
                </a:lnTo>
                <a:lnTo>
                  <a:pt x="1809750" y="900112"/>
                </a:lnTo>
                <a:lnTo>
                  <a:pt x="1833563" y="900112"/>
                </a:lnTo>
                <a:lnTo>
                  <a:pt x="1838325" y="914400"/>
                </a:lnTo>
                <a:lnTo>
                  <a:pt x="1928813" y="919162"/>
                </a:lnTo>
                <a:lnTo>
                  <a:pt x="1931194" y="931069"/>
                </a:lnTo>
                <a:lnTo>
                  <a:pt x="2224088" y="931069"/>
                </a:lnTo>
                <a:lnTo>
                  <a:pt x="2220550" y="957058"/>
                </a:lnTo>
                <a:lnTo>
                  <a:pt x="2359819" y="952500"/>
                </a:lnTo>
                <a:cubicBezTo>
                  <a:pt x="2359570" y="960369"/>
                  <a:pt x="2359320" y="968239"/>
                  <a:pt x="2359071" y="976108"/>
                </a:cubicBezTo>
                <a:lnTo>
                  <a:pt x="2390775" y="973931"/>
                </a:lnTo>
                <a:lnTo>
                  <a:pt x="2397919" y="990600"/>
                </a:lnTo>
                <a:lnTo>
                  <a:pt x="2443163" y="988219"/>
                </a:lnTo>
                <a:lnTo>
                  <a:pt x="2447925" y="1002506"/>
                </a:lnTo>
                <a:lnTo>
                  <a:pt x="2688432" y="997744"/>
                </a:lnTo>
                <a:lnTo>
                  <a:pt x="2693194" y="1021556"/>
                </a:lnTo>
                <a:lnTo>
                  <a:pt x="2840832" y="1019175"/>
                </a:lnTo>
                <a:lnTo>
                  <a:pt x="2850357" y="1033462"/>
                </a:lnTo>
                <a:lnTo>
                  <a:pt x="2919413" y="1033462"/>
                </a:lnTo>
                <a:lnTo>
                  <a:pt x="2926557" y="1059656"/>
                </a:lnTo>
                <a:lnTo>
                  <a:pt x="3009900" y="1054894"/>
                </a:lnTo>
                <a:lnTo>
                  <a:pt x="3012282" y="1073944"/>
                </a:lnTo>
                <a:lnTo>
                  <a:pt x="3350419" y="1066800"/>
                </a:lnTo>
                <a:lnTo>
                  <a:pt x="3359944" y="1107281"/>
                </a:lnTo>
                <a:lnTo>
                  <a:pt x="3467100" y="1104900"/>
                </a:lnTo>
                <a:lnTo>
                  <a:pt x="3467100" y="1126331"/>
                </a:lnTo>
                <a:lnTo>
                  <a:pt x="3588544" y="1114425"/>
                </a:lnTo>
                <a:lnTo>
                  <a:pt x="3593307" y="1138237"/>
                </a:lnTo>
                <a:lnTo>
                  <a:pt x="3767138" y="1143000"/>
                </a:lnTo>
                <a:lnTo>
                  <a:pt x="3774282" y="1162050"/>
                </a:lnTo>
                <a:lnTo>
                  <a:pt x="4105275" y="1159669"/>
                </a:lnTo>
                <a:lnTo>
                  <a:pt x="4114800" y="1176337"/>
                </a:lnTo>
                <a:lnTo>
                  <a:pt x="4264819" y="1171575"/>
                </a:lnTo>
                <a:lnTo>
                  <a:pt x="4269988" y="1195183"/>
                </a:lnTo>
                <a:cubicBezTo>
                  <a:pt x="4279558" y="1198392"/>
                  <a:pt x="4320062" y="1193370"/>
                  <a:pt x="4330948" y="1199538"/>
                </a:cubicBezTo>
                <a:lnTo>
                  <a:pt x="4335303" y="1232194"/>
                </a:lnTo>
                <a:lnTo>
                  <a:pt x="4892448" y="1225459"/>
                </a:lnTo>
              </a:path>
            </a:pathLst>
          </a:custGeom>
          <a:noFill/>
          <a:ln w="285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12">
            <a:extLst>
              <a:ext uri="{FF2B5EF4-FFF2-40B4-BE49-F238E27FC236}">
                <a16:creationId xmlns:a16="http://schemas.microsoft.com/office/drawing/2014/main" id="{A3EC7934-99F2-40AA-BF9C-C5CA24CD2E06}"/>
              </a:ext>
            </a:extLst>
          </p:cNvPr>
          <p:cNvSpPr/>
          <p:nvPr/>
        </p:nvSpPr>
        <p:spPr bwMode="auto">
          <a:xfrm>
            <a:off x="1696631" y="2197785"/>
            <a:ext cx="6476348" cy="814804"/>
          </a:xfrm>
          <a:custGeom>
            <a:avLst/>
            <a:gdLst>
              <a:gd name="connsiteX0" fmla="*/ 0 w 4193458"/>
              <a:gd name="connsiteY0" fmla="*/ 0 h 703006"/>
              <a:gd name="connsiteX1" fmla="*/ 110613 w 4193458"/>
              <a:gd name="connsiteY1" fmla="*/ 19664 h 703006"/>
              <a:gd name="connsiteX2" fmla="*/ 157316 w 4193458"/>
              <a:gd name="connsiteY2" fmla="*/ 22122 h 703006"/>
              <a:gd name="connsiteX3" fmla="*/ 154858 w 4193458"/>
              <a:gd name="connsiteY3" fmla="*/ 49161 h 703006"/>
              <a:gd name="connsiteX4" fmla="*/ 238432 w 4193458"/>
              <a:gd name="connsiteY4" fmla="*/ 49161 h 703006"/>
              <a:gd name="connsiteX5" fmla="*/ 243348 w 4193458"/>
              <a:gd name="connsiteY5" fmla="*/ 73742 h 703006"/>
              <a:gd name="connsiteX6" fmla="*/ 277761 w 4193458"/>
              <a:gd name="connsiteY6" fmla="*/ 78658 h 703006"/>
              <a:gd name="connsiteX7" fmla="*/ 280219 w 4193458"/>
              <a:gd name="connsiteY7" fmla="*/ 105696 h 703006"/>
              <a:gd name="connsiteX8" fmla="*/ 341671 w 4193458"/>
              <a:gd name="connsiteY8" fmla="*/ 108154 h 703006"/>
              <a:gd name="connsiteX9" fmla="*/ 346587 w 4193458"/>
              <a:gd name="connsiteY9" fmla="*/ 147484 h 703006"/>
              <a:gd name="connsiteX10" fmla="*/ 631722 w 4193458"/>
              <a:gd name="connsiteY10" fmla="*/ 149942 h 703006"/>
              <a:gd name="connsiteX11" fmla="*/ 636639 w 4193458"/>
              <a:gd name="connsiteY11" fmla="*/ 181896 h 703006"/>
              <a:gd name="connsiteX12" fmla="*/ 762000 w 4193458"/>
              <a:gd name="connsiteY12" fmla="*/ 184354 h 703006"/>
              <a:gd name="connsiteX13" fmla="*/ 779206 w 4193458"/>
              <a:gd name="connsiteY13" fmla="*/ 223684 h 703006"/>
              <a:gd name="connsiteX14" fmla="*/ 825910 w 4193458"/>
              <a:gd name="connsiteY14" fmla="*/ 221225 h 703006"/>
              <a:gd name="connsiteX15" fmla="*/ 833284 w 4193458"/>
              <a:gd name="connsiteY15" fmla="*/ 258096 h 703006"/>
              <a:gd name="connsiteX16" fmla="*/ 872613 w 4193458"/>
              <a:gd name="connsiteY16" fmla="*/ 263013 h 703006"/>
              <a:gd name="connsiteX17" fmla="*/ 875071 w 4193458"/>
              <a:gd name="connsiteY17" fmla="*/ 285135 h 703006"/>
              <a:gd name="connsiteX18" fmla="*/ 1140542 w 4193458"/>
              <a:gd name="connsiteY18" fmla="*/ 285135 h 703006"/>
              <a:gd name="connsiteX19" fmla="*/ 1221658 w 4193458"/>
              <a:gd name="connsiteY19" fmla="*/ 297425 h 703006"/>
              <a:gd name="connsiteX20" fmla="*/ 1278193 w 4193458"/>
              <a:gd name="connsiteY20" fmla="*/ 317090 h 703006"/>
              <a:gd name="connsiteX21" fmla="*/ 1347019 w 4193458"/>
              <a:gd name="connsiteY21" fmla="*/ 324464 h 703006"/>
              <a:gd name="connsiteX22" fmla="*/ 1344561 w 4193458"/>
              <a:gd name="connsiteY22" fmla="*/ 371167 h 703006"/>
              <a:gd name="connsiteX23" fmla="*/ 1383890 w 4193458"/>
              <a:gd name="connsiteY23" fmla="*/ 376084 h 703006"/>
              <a:gd name="connsiteX24" fmla="*/ 1401097 w 4193458"/>
              <a:gd name="connsiteY24" fmla="*/ 395748 h 703006"/>
              <a:gd name="connsiteX25" fmla="*/ 1575619 w 4193458"/>
              <a:gd name="connsiteY25" fmla="*/ 408038 h 703006"/>
              <a:gd name="connsiteX26" fmla="*/ 1585451 w 4193458"/>
              <a:gd name="connsiteY26" fmla="*/ 439993 h 703006"/>
              <a:gd name="connsiteX27" fmla="*/ 1661651 w 4193458"/>
              <a:gd name="connsiteY27" fmla="*/ 444909 h 703006"/>
              <a:gd name="connsiteX28" fmla="*/ 1664110 w 4193458"/>
              <a:gd name="connsiteY28" fmla="*/ 471948 h 703006"/>
              <a:gd name="connsiteX29" fmla="*/ 1821426 w 4193458"/>
              <a:gd name="connsiteY29" fmla="*/ 484238 h 703006"/>
              <a:gd name="connsiteX30" fmla="*/ 1838632 w 4193458"/>
              <a:gd name="connsiteY30" fmla="*/ 516193 h 703006"/>
              <a:gd name="connsiteX31" fmla="*/ 1897626 w 4193458"/>
              <a:gd name="connsiteY31" fmla="*/ 513735 h 703006"/>
              <a:gd name="connsiteX32" fmla="*/ 1900084 w 4193458"/>
              <a:gd name="connsiteY32" fmla="*/ 535858 h 703006"/>
              <a:gd name="connsiteX33" fmla="*/ 2258961 w 4193458"/>
              <a:gd name="connsiteY33" fmla="*/ 550606 h 703006"/>
              <a:gd name="connsiteX34" fmla="*/ 2263877 w 4193458"/>
              <a:gd name="connsiteY34" fmla="*/ 577645 h 703006"/>
              <a:gd name="connsiteX35" fmla="*/ 2406445 w 4193458"/>
              <a:gd name="connsiteY35" fmla="*/ 580103 h 703006"/>
              <a:gd name="connsiteX36" fmla="*/ 2411361 w 4193458"/>
              <a:gd name="connsiteY36" fmla="*/ 604684 h 703006"/>
              <a:gd name="connsiteX37" fmla="*/ 2939845 w 4193458"/>
              <a:gd name="connsiteY37" fmla="*/ 612058 h 703006"/>
              <a:gd name="connsiteX38" fmla="*/ 2944761 w 4193458"/>
              <a:gd name="connsiteY38" fmla="*/ 644013 h 703006"/>
              <a:gd name="connsiteX39" fmla="*/ 3460955 w 4193458"/>
              <a:gd name="connsiteY39" fmla="*/ 646471 h 703006"/>
              <a:gd name="connsiteX40" fmla="*/ 3473245 w 4193458"/>
              <a:gd name="connsiteY40" fmla="*/ 683342 h 703006"/>
              <a:gd name="connsiteX41" fmla="*/ 4183626 w 4193458"/>
              <a:gd name="connsiteY41" fmla="*/ 675967 h 703006"/>
              <a:gd name="connsiteX42" fmla="*/ 4193458 w 4193458"/>
              <a:gd name="connsiteY42" fmla="*/ 703006 h 703006"/>
              <a:gd name="connsiteX0" fmla="*/ 0 w 4193458"/>
              <a:gd name="connsiteY0" fmla="*/ 0 h 703006"/>
              <a:gd name="connsiteX1" fmla="*/ 110613 w 4193458"/>
              <a:gd name="connsiteY1" fmla="*/ 19664 h 703006"/>
              <a:gd name="connsiteX2" fmla="*/ 157316 w 4193458"/>
              <a:gd name="connsiteY2" fmla="*/ 22122 h 703006"/>
              <a:gd name="connsiteX3" fmla="*/ 154858 w 4193458"/>
              <a:gd name="connsiteY3" fmla="*/ 49161 h 703006"/>
              <a:gd name="connsiteX4" fmla="*/ 238432 w 4193458"/>
              <a:gd name="connsiteY4" fmla="*/ 49161 h 703006"/>
              <a:gd name="connsiteX5" fmla="*/ 243348 w 4193458"/>
              <a:gd name="connsiteY5" fmla="*/ 73742 h 703006"/>
              <a:gd name="connsiteX6" fmla="*/ 277761 w 4193458"/>
              <a:gd name="connsiteY6" fmla="*/ 78658 h 703006"/>
              <a:gd name="connsiteX7" fmla="*/ 280219 w 4193458"/>
              <a:gd name="connsiteY7" fmla="*/ 105696 h 703006"/>
              <a:gd name="connsiteX8" fmla="*/ 341671 w 4193458"/>
              <a:gd name="connsiteY8" fmla="*/ 108154 h 703006"/>
              <a:gd name="connsiteX9" fmla="*/ 346587 w 4193458"/>
              <a:gd name="connsiteY9" fmla="*/ 147484 h 703006"/>
              <a:gd name="connsiteX10" fmla="*/ 631722 w 4193458"/>
              <a:gd name="connsiteY10" fmla="*/ 149942 h 703006"/>
              <a:gd name="connsiteX11" fmla="*/ 636639 w 4193458"/>
              <a:gd name="connsiteY11" fmla="*/ 181896 h 703006"/>
              <a:gd name="connsiteX12" fmla="*/ 762000 w 4193458"/>
              <a:gd name="connsiteY12" fmla="*/ 184354 h 703006"/>
              <a:gd name="connsiteX13" fmla="*/ 779206 w 4193458"/>
              <a:gd name="connsiteY13" fmla="*/ 223684 h 703006"/>
              <a:gd name="connsiteX14" fmla="*/ 825910 w 4193458"/>
              <a:gd name="connsiteY14" fmla="*/ 221225 h 703006"/>
              <a:gd name="connsiteX15" fmla="*/ 833284 w 4193458"/>
              <a:gd name="connsiteY15" fmla="*/ 258096 h 703006"/>
              <a:gd name="connsiteX16" fmla="*/ 872613 w 4193458"/>
              <a:gd name="connsiteY16" fmla="*/ 263013 h 703006"/>
              <a:gd name="connsiteX17" fmla="*/ 875071 w 4193458"/>
              <a:gd name="connsiteY17" fmla="*/ 285135 h 703006"/>
              <a:gd name="connsiteX18" fmla="*/ 1140542 w 4193458"/>
              <a:gd name="connsiteY18" fmla="*/ 285135 h 703006"/>
              <a:gd name="connsiteX19" fmla="*/ 1221658 w 4193458"/>
              <a:gd name="connsiteY19" fmla="*/ 297425 h 703006"/>
              <a:gd name="connsiteX20" fmla="*/ 1278193 w 4193458"/>
              <a:gd name="connsiteY20" fmla="*/ 317090 h 703006"/>
              <a:gd name="connsiteX21" fmla="*/ 1347019 w 4193458"/>
              <a:gd name="connsiteY21" fmla="*/ 324464 h 703006"/>
              <a:gd name="connsiteX22" fmla="*/ 1344561 w 4193458"/>
              <a:gd name="connsiteY22" fmla="*/ 371167 h 703006"/>
              <a:gd name="connsiteX23" fmla="*/ 1383890 w 4193458"/>
              <a:gd name="connsiteY23" fmla="*/ 376084 h 703006"/>
              <a:gd name="connsiteX24" fmla="*/ 1401097 w 4193458"/>
              <a:gd name="connsiteY24" fmla="*/ 395748 h 703006"/>
              <a:gd name="connsiteX25" fmla="*/ 1575619 w 4193458"/>
              <a:gd name="connsiteY25" fmla="*/ 408038 h 703006"/>
              <a:gd name="connsiteX26" fmla="*/ 1585451 w 4193458"/>
              <a:gd name="connsiteY26" fmla="*/ 439993 h 703006"/>
              <a:gd name="connsiteX27" fmla="*/ 1661651 w 4193458"/>
              <a:gd name="connsiteY27" fmla="*/ 444909 h 703006"/>
              <a:gd name="connsiteX28" fmla="*/ 1664110 w 4193458"/>
              <a:gd name="connsiteY28" fmla="*/ 471948 h 703006"/>
              <a:gd name="connsiteX29" fmla="*/ 1821426 w 4193458"/>
              <a:gd name="connsiteY29" fmla="*/ 484238 h 703006"/>
              <a:gd name="connsiteX30" fmla="*/ 1838632 w 4193458"/>
              <a:gd name="connsiteY30" fmla="*/ 516193 h 703006"/>
              <a:gd name="connsiteX31" fmla="*/ 1897626 w 4193458"/>
              <a:gd name="connsiteY31" fmla="*/ 513735 h 703006"/>
              <a:gd name="connsiteX32" fmla="*/ 1900084 w 4193458"/>
              <a:gd name="connsiteY32" fmla="*/ 535858 h 703006"/>
              <a:gd name="connsiteX33" fmla="*/ 2258961 w 4193458"/>
              <a:gd name="connsiteY33" fmla="*/ 550606 h 703006"/>
              <a:gd name="connsiteX34" fmla="*/ 2263877 w 4193458"/>
              <a:gd name="connsiteY34" fmla="*/ 577645 h 703006"/>
              <a:gd name="connsiteX35" fmla="*/ 2406445 w 4193458"/>
              <a:gd name="connsiteY35" fmla="*/ 580103 h 703006"/>
              <a:gd name="connsiteX36" fmla="*/ 2411361 w 4193458"/>
              <a:gd name="connsiteY36" fmla="*/ 604684 h 703006"/>
              <a:gd name="connsiteX37" fmla="*/ 2939845 w 4193458"/>
              <a:gd name="connsiteY37" fmla="*/ 612058 h 703006"/>
              <a:gd name="connsiteX38" fmla="*/ 2944761 w 4193458"/>
              <a:gd name="connsiteY38" fmla="*/ 644013 h 703006"/>
              <a:gd name="connsiteX39" fmla="*/ 3460955 w 4193458"/>
              <a:gd name="connsiteY39" fmla="*/ 646471 h 703006"/>
              <a:gd name="connsiteX40" fmla="*/ 3473245 w 4193458"/>
              <a:gd name="connsiteY40" fmla="*/ 683342 h 703006"/>
              <a:gd name="connsiteX41" fmla="*/ 3856105 w 4193458"/>
              <a:gd name="connsiteY41" fmla="*/ 677695 h 703006"/>
              <a:gd name="connsiteX42" fmla="*/ 4183626 w 4193458"/>
              <a:gd name="connsiteY42" fmla="*/ 675967 h 703006"/>
              <a:gd name="connsiteX43" fmla="*/ 4193458 w 4193458"/>
              <a:gd name="connsiteY43" fmla="*/ 703006 h 703006"/>
              <a:gd name="connsiteX0" fmla="*/ 0 w 4877198"/>
              <a:gd name="connsiteY0" fmla="*/ 0 h 703006"/>
              <a:gd name="connsiteX1" fmla="*/ 110613 w 4877198"/>
              <a:gd name="connsiteY1" fmla="*/ 19664 h 703006"/>
              <a:gd name="connsiteX2" fmla="*/ 157316 w 4877198"/>
              <a:gd name="connsiteY2" fmla="*/ 22122 h 703006"/>
              <a:gd name="connsiteX3" fmla="*/ 154858 w 4877198"/>
              <a:gd name="connsiteY3" fmla="*/ 49161 h 703006"/>
              <a:gd name="connsiteX4" fmla="*/ 238432 w 4877198"/>
              <a:gd name="connsiteY4" fmla="*/ 49161 h 703006"/>
              <a:gd name="connsiteX5" fmla="*/ 243348 w 4877198"/>
              <a:gd name="connsiteY5" fmla="*/ 73742 h 703006"/>
              <a:gd name="connsiteX6" fmla="*/ 277761 w 4877198"/>
              <a:gd name="connsiteY6" fmla="*/ 78658 h 703006"/>
              <a:gd name="connsiteX7" fmla="*/ 280219 w 4877198"/>
              <a:gd name="connsiteY7" fmla="*/ 105696 h 703006"/>
              <a:gd name="connsiteX8" fmla="*/ 341671 w 4877198"/>
              <a:gd name="connsiteY8" fmla="*/ 108154 h 703006"/>
              <a:gd name="connsiteX9" fmla="*/ 346587 w 4877198"/>
              <a:gd name="connsiteY9" fmla="*/ 147484 h 703006"/>
              <a:gd name="connsiteX10" fmla="*/ 631722 w 4877198"/>
              <a:gd name="connsiteY10" fmla="*/ 149942 h 703006"/>
              <a:gd name="connsiteX11" fmla="*/ 636639 w 4877198"/>
              <a:gd name="connsiteY11" fmla="*/ 181896 h 703006"/>
              <a:gd name="connsiteX12" fmla="*/ 762000 w 4877198"/>
              <a:gd name="connsiteY12" fmla="*/ 184354 h 703006"/>
              <a:gd name="connsiteX13" fmla="*/ 779206 w 4877198"/>
              <a:gd name="connsiteY13" fmla="*/ 223684 h 703006"/>
              <a:gd name="connsiteX14" fmla="*/ 825910 w 4877198"/>
              <a:gd name="connsiteY14" fmla="*/ 221225 h 703006"/>
              <a:gd name="connsiteX15" fmla="*/ 833284 w 4877198"/>
              <a:gd name="connsiteY15" fmla="*/ 258096 h 703006"/>
              <a:gd name="connsiteX16" fmla="*/ 872613 w 4877198"/>
              <a:gd name="connsiteY16" fmla="*/ 263013 h 703006"/>
              <a:gd name="connsiteX17" fmla="*/ 875071 w 4877198"/>
              <a:gd name="connsiteY17" fmla="*/ 285135 h 703006"/>
              <a:gd name="connsiteX18" fmla="*/ 1140542 w 4877198"/>
              <a:gd name="connsiteY18" fmla="*/ 285135 h 703006"/>
              <a:gd name="connsiteX19" fmla="*/ 1221658 w 4877198"/>
              <a:gd name="connsiteY19" fmla="*/ 297425 h 703006"/>
              <a:gd name="connsiteX20" fmla="*/ 1278193 w 4877198"/>
              <a:gd name="connsiteY20" fmla="*/ 317090 h 703006"/>
              <a:gd name="connsiteX21" fmla="*/ 1347019 w 4877198"/>
              <a:gd name="connsiteY21" fmla="*/ 324464 h 703006"/>
              <a:gd name="connsiteX22" fmla="*/ 1344561 w 4877198"/>
              <a:gd name="connsiteY22" fmla="*/ 371167 h 703006"/>
              <a:gd name="connsiteX23" fmla="*/ 1383890 w 4877198"/>
              <a:gd name="connsiteY23" fmla="*/ 376084 h 703006"/>
              <a:gd name="connsiteX24" fmla="*/ 1401097 w 4877198"/>
              <a:gd name="connsiteY24" fmla="*/ 395748 h 703006"/>
              <a:gd name="connsiteX25" fmla="*/ 1575619 w 4877198"/>
              <a:gd name="connsiteY25" fmla="*/ 408038 h 703006"/>
              <a:gd name="connsiteX26" fmla="*/ 1585451 w 4877198"/>
              <a:gd name="connsiteY26" fmla="*/ 439993 h 703006"/>
              <a:gd name="connsiteX27" fmla="*/ 1661651 w 4877198"/>
              <a:gd name="connsiteY27" fmla="*/ 444909 h 703006"/>
              <a:gd name="connsiteX28" fmla="*/ 1664110 w 4877198"/>
              <a:gd name="connsiteY28" fmla="*/ 471948 h 703006"/>
              <a:gd name="connsiteX29" fmla="*/ 1821426 w 4877198"/>
              <a:gd name="connsiteY29" fmla="*/ 484238 h 703006"/>
              <a:gd name="connsiteX30" fmla="*/ 1838632 w 4877198"/>
              <a:gd name="connsiteY30" fmla="*/ 516193 h 703006"/>
              <a:gd name="connsiteX31" fmla="*/ 1897626 w 4877198"/>
              <a:gd name="connsiteY31" fmla="*/ 513735 h 703006"/>
              <a:gd name="connsiteX32" fmla="*/ 1900084 w 4877198"/>
              <a:gd name="connsiteY32" fmla="*/ 535858 h 703006"/>
              <a:gd name="connsiteX33" fmla="*/ 2258961 w 4877198"/>
              <a:gd name="connsiteY33" fmla="*/ 550606 h 703006"/>
              <a:gd name="connsiteX34" fmla="*/ 2263877 w 4877198"/>
              <a:gd name="connsiteY34" fmla="*/ 577645 h 703006"/>
              <a:gd name="connsiteX35" fmla="*/ 2406445 w 4877198"/>
              <a:gd name="connsiteY35" fmla="*/ 580103 h 703006"/>
              <a:gd name="connsiteX36" fmla="*/ 2411361 w 4877198"/>
              <a:gd name="connsiteY36" fmla="*/ 604684 h 703006"/>
              <a:gd name="connsiteX37" fmla="*/ 2939845 w 4877198"/>
              <a:gd name="connsiteY37" fmla="*/ 612058 h 703006"/>
              <a:gd name="connsiteX38" fmla="*/ 2944761 w 4877198"/>
              <a:gd name="connsiteY38" fmla="*/ 644013 h 703006"/>
              <a:gd name="connsiteX39" fmla="*/ 3460955 w 4877198"/>
              <a:gd name="connsiteY39" fmla="*/ 646471 h 703006"/>
              <a:gd name="connsiteX40" fmla="*/ 3473245 w 4877198"/>
              <a:gd name="connsiteY40" fmla="*/ 683342 h 703006"/>
              <a:gd name="connsiteX41" fmla="*/ 3856105 w 4877198"/>
              <a:gd name="connsiteY41" fmla="*/ 677695 h 703006"/>
              <a:gd name="connsiteX42" fmla="*/ 4183626 w 4877198"/>
              <a:gd name="connsiteY42" fmla="*/ 675967 h 703006"/>
              <a:gd name="connsiteX43" fmla="*/ 4877198 w 4877198"/>
              <a:gd name="connsiteY43" fmla="*/ 703006 h 703006"/>
              <a:gd name="connsiteX0" fmla="*/ 0 w 4877198"/>
              <a:gd name="connsiteY0" fmla="*/ 0 h 703006"/>
              <a:gd name="connsiteX1" fmla="*/ 110613 w 4877198"/>
              <a:gd name="connsiteY1" fmla="*/ 19664 h 703006"/>
              <a:gd name="connsiteX2" fmla="*/ 157316 w 4877198"/>
              <a:gd name="connsiteY2" fmla="*/ 22122 h 703006"/>
              <a:gd name="connsiteX3" fmla="*/ 154858 w 4877198"/>
              <a:gd name="connsiteY3" fmla="*/ 49161 h 703006"/>
              <a:gd name="connsiteX4" fmla="*/ 238432 w 4877198"/>
              <a:gd name="connsiteY4" fmla="*/ 49161 h 703006"/>
              <a:gd name="connsiteX5" fmla="*/ 243348 w 4877198"/>
              <a:gd name="connsiteY5" fmla="*/ 73742 h 703006"/>
              <a:gd name="connsiteX6" fmla="*/ 277761 w 4877198"/>
              <a:gd name="connsiteY6" fmla="*/ 78658 h 703006"/>
              <a:gd name="connsiteX7" fmla="*/ 280219 w 4877198"/>
              <a:gd name="connsiteY7" fmla="*/ 105696 h 703006"/>
              <a:gd name="connsiteX8" fmla="*/ 341671 w 4877198"/>
              <a:gd name="connsiteY8" fmla="*/ 108154 h 703006"/>
              <a:gd name="connsiteX9" fmla="*/ 346587 w 4877198"/>
              <a:gd name="connsiteY9" fmla="*/ 147484 h 703006"/>
              <a:gd name="connsiteX10" fmla="*/ 631722 w 4877198"/>
              <a:gd name="connsiteY10" fmla="*/ 149942 h 703006"/>
              <a:gd name="connsiteX11" fmla="*/ 636639 w 4877198"/>
              <a:gd name="connsiteY11" fmla="*/ 181896 h 703006"/>
              <a:gd name="connsiteX12" fmla="*/ 762000 w 4877198"/>
              <a:gd name="connsiteY12" fmla="*/ 184354 h 703006"/>
              <a:gd name="connsiteX13" fmla="*/ 779206 w 4877198"/>
              <a:gd name="connsiteY13" fmla="*/ 223684 h 703006"/>
              <a:gd name="connsiteX14" fmla="*/ 825910 w 4877198"/>
              <a:gd name="connsiteY14" fmla="*/ 221225 h 703006"/>
              <a:gd name="connsiteX15" fmla="*/ 833284 w 4877198"/>
              <a:gd name="connsiteY15" fmla="*/ 258096 h 703006"/>
              <a:gd name="connsiteX16" fmla="*/ 872613 w 4877198"/>
              <a:gd name="connsiteY16" fmla="*/ 263013 h 703006"/>
              <a:gd name="connsiteX17" fmla="*/ 875071 w 4877198"/>
              <a:gd name="connsiteY17" fmla="*/ 285135 h 703006"/>
              <a:gd name="connsiteX18" fmla="*/ 1140542 w 4877198"/>
              <a:gd name="connsiteY18" fmla="*/ 285135 h 703006"/>
              <a:gd name="connsiteX19" fmla="*/ 1221658 w 4877198"/>
              <a:gd name="connsiteY19" fmla="*/ 297425 h 703006"/>
              <a:gd name="connsiteX20" fmla="*/ 1278193 w 4877198"/>
              <a:gd name="connsiteY20" fmla="*/ 317090 h 703006"/>
              <a:gd name="connsiteX21" fmla="*/ 1347019 w 4877198"/>
              <a:gd name="connsiteY21" fmla="*/ 324464 h 703006"/>
              <a:gd name="connsiteX22" fmla="*/ 1344561 w 4877198"/>
              <a:gd name="connsiteY22" fmla="*/ 371167 h 703006"/>
              <a:gd name="connsiteX23" fmla="*/ 1383890 w 4877198"/>
              <a:gd name="connsiteY23" fmla="*/ 376084 h 703006"/>
              <a:gd name="connsiteX24" fmla="*/ 1401097 w 4877198"/>
              <a:gd name="connsiteY24" fmla="*/ 395748 h 703006"/>
              <a:gd name="connsiteX25" fmla="*/ 1575619 w 4877198"/>
              <a:gd name="connsiteY25" fmla="*/ 408038 h 703006"/>
              <a:gd name="connsiteX26" fmla="*/ 1585451 w 4877198"/>
              <a:gd name="connsiteY26" fmla="*/ 439993 h 703006"/>
              <a:gd name="connsiteX27" fmla="*/ 1661651 w 4877198"/>
              <a:gd name="connsiteY27" fmla="*/ 444909 h 703006"/>
              <a:gd name="connsiteX28" fmla="*/ 1664110 w 4877198"/>
              <a:gd name="connsiteY28" fmla="*/ 471948 h 703006"/>
              <a:gd name="connsiteX29" fmla="*/ 1821426 w 4877198"/>
              <a:gd name="connsiteY29" fmla="*/ 484238 h 703006"/>
              <a:gd name="connsiteX30" fmla="*/ 1838632 w 4877198"/>
              <a:gd name="connsiteY30" fmla="*/ 516193 h 703006"/>
              <a:gd name="connsiteX31" fmla="*/ 1897626 w 4877198"/>
              <a:gd name="connsiteY31" fmla="*/ 513735 h 703006"/>
              <a:gd name="connsiteX32" fmla="*/ 1900084 w 4877198"/>
              <a:gd name="connsiteY32" fmla="*/ 535858 h 703006"/>
              <a:gd name="connsiteX33" fmla="*/ 2258961 w 4877198"/>
              <a:gd name="connsiteY33" fmla="*/ 550606 h 703006"/>
              <a:gd name="connsiteX34" fmla="*/ 2263877 w 4877198"/>
              <a:gd name="connsiteY34" fmla="*/ 577645 h 703006"/>
              <a:gd name="connsiteX35" fmla="*/ 2406445 w 4877198"/>
              <a:gd name="connsiteY35" fmla="*/ 580103 h 703006"/>
              <a:gd name="connsiteX36" fmla="*/ 2411361 w 4877198"/>
              <a:gd name="connsiteY36" fmla="*/ 604684 h 703006"/>
              <a:gd name="connsiteX37" fmla="*/ 2939845 w 4877198"/>
              <a:gd name="connsiteY37" fmla="*/ 612058 h 703006"/>
              <a:gd name="connsiteX38" fmla="*/ 2944761 w 4877198"/>
              <a:gd name="connsiteY38" fmla="*/ 644013 h 703006"/>
              <a:gd name="connsiteX39" fmla="*/ 3460955 w 4877198"/>
              <a:gd name="connsiteY39" fmla="*/ 646471 h 703006"/>
              <a:gd name="connsiteX40" fmla="*/ 3473245 w 4877198"/>
              <a:gd name="connsiteY40" fmla="*/ 683342 h 703006"/>
              <a:gd name="connsiteX41" fmla="*/ 3856105 w 4877198"/>
              <a:gd name="connsiteY41" fmla="*/ 677695 h 703006"/>
              <a:gd name="connsiteX42" fmla="*/ 4177448 w 4877198"/>
              <a:gd name="connsiteY42" fmla="*/ 675967 h 703006"/>
              <a:gd name="connsiteX43" fmla="*/ 4877198 w 4877198"/>
              <a:gd name="connsiteY43" fmla="*/ 703006 h 703006"/>
              <a:gd name="connsiteX0" fmla="*/ 0 w 4877198"/>
              <a:gd name="connsiteY0" fmla="*/ 0 h 703006"/>
              <a:gd name="connsiteX1" fmla="*/ 110613 w 4877198"/>
              <a:gd name="connsiteY1" fmla="*/ 19664 h 703006"/>
              <a:gd name="connsiteX2" fmla="*/ 157316 w 4877198"/>
              <a:gd name="connsiteY2" fmla="*/ 22122 h 703006"/>
              <a:gd name="connsiteX3" fmla="*/ 154858 w 4877198"/>
              <a:gd name="connsiteY3" fmla="*/ 49161 h 703006"/>
              <a:gd name="connsiteX4" fmla="*/ 238432 w 4877198"/>
              <a:gd name="connsiteY4" fmla="*/ 49161 h 703006"/>
              <a:gd name="connsiteX5" fmla="*/ 243348 w 4877198"/>
              <a:gd name="connsiteY5" fmla="*/ 73742 h 703006"/>
              <a:gd name="connsiteX6" fmla="*/ 277761 w 4877198"/>
              <a:gd name="connsiteY6" fmla="*/ 78658 h 703006"/>
              <a:gd name="connsiteX7" fmla="*/ 280219 w 4877198"/>
              <a:gd name="connsiteY7" fmla="*/ 105696 h 703006"/>
              <a:gd name="connsiteX8" fmla="*/ 341671 w 4877198"/>
              <a:gd name="connsiteY8" fmla="*/ 108154 h 703006"/>
              <a:gd name="connsiteX9" fmla="*/ 346587 w 4877198"/>
              <a:gd name="connsiteY9" fmla="*/ 147484 h 703006"/>
              <a:gd name="connsiteX10" fmla="*/ 631722 w 4877198"/>
              <a:gd name="connsiteY10" fmla="*/ 149942 h 703006"/>
              <a:gd name="connsiteX11" fmla="*/ 636639 w 4877198"/>
              <a:gd name="connsiteY11" fmla="*/ 181896 h 703006"/>
              <a:gd name="connsiteX12" fmla="*/ 762000 w 4877198"/>
              <a:gd name="connsiteY12" fmla="*/ 184354 h 703006"/>
              <a:gd name="connsiteX13" fmla="*/ 779206 w 4877198"/>
              <a:gd name="connsiteY13" fmla="*/ 223684 h 703006"/>
              <a:gd name="connsiteX14" fmla="*/ 825910 w 4877198"/>
              <a:gd name="connsiteY14" fmla="*/ 221225 h 703006"/>
              <a:gd name="connsiteX15" fmla="*/ 833284 w 4877198"/>
              <a:gd name="connsiteY15" fmla="*/ 258096 h 703006"/>
              <a:gd name="connsiteX16" fmla="*/ 872613 w 4877198"/>
              <a:gd name="connsiteY16" fmla="*/ 263013 h 703006"/>
              <a:gd name="connsiteX17" fmla="*/ 875071 w 4877198"/>
              <a:gd name="connsiteY17" fmla="*/ 285135 h 703006"/>
              <a:gd name="connsiteX18" fmla="*/ 1140542 w 4877198"/>
              <a:gd name="connsiteY18" fmla="*/ 285135 h 703006"/>
              <a:gd name="connsiteX19" fmla="*/ 1221658 w 4877198"/>
              <a:gd name="connsiteY19" fmla="*/ 297425 h 703006"/>
              <a:gd name="connsiteX20" fmla="*/ 1278193 w 4877198"/>
              <a:gd name="connsiteY20" fmla="*/ 317090 h 703006"/>
              <a:gd name="connsiteX21" fmla="*/ 1347019 w 4877198"/>
              <a:gd name="connsiteY21" fmla="*/ 324464 h 703006"/>
              <a:gd name="connsiteX22" fmla="*/ 1344561 w 4877198"/>
              <a:gd name="connsiteY22" fmla="*/ 371167 h 703006"/>
              <a:gd name="connsiteX23" fmla="*/ 1383890 w 4877198"/>
              <a:gd name="connsiteY23" fmla="*/ 376084 h 703006"/>
              <a:gd name="connsiteX24" fmla="*/ 1401097 w 4877198"/>
              <a:gd name="connsiteY24" fmla="*/ 395748 h 703006"/>
              <a:gd name="connsiteX25" fmla="*/ 1575619 w 4877198"/>
              <a:gd name="connsiteY25" fmla="*/ 408038 h 703006"/>
              <a:gd name="connsiteX26" fmla="*/ 1585451 w 4877198"/>
              <a:gd name="connsiteY26" fmla="*/ 439993 h 703006"/>
              <a:gd name="connsiteX27" fmla="*/ 1661651 w 4877198"/>
              <a:gd name="connsiteY27" fmla="*/ 444909 h 703006"/>
              <a:gd name="connsiteX28" fmla="*/ 1664110 w 4877198"/>
              <a:gd name="connsiteY28" fmla="*/ 471948 h 703006"/>
              <a:gd name="connsiteX29" fmla="*/ 1821426 w 4877198"/>
              <a:gd name="connsiteY29" fmla="*/ 484238 h 703006"/>
              <a:gd name="connsiteX30" fmla="*/ 1838632 w 4877198"/>
              <a:gd name="connsiteY30" fmla="*/ 516193 h 703006"/>
              <a:gd name="connsiteX31" fmla="*/ 1897626 w 4877198"/>
              <a:gd name="connsiteY31" fmla="*/ 513735 h 703006"/>
              <a:gd name="connsiteX32" fmla="*/ 1900084 w 4877198"/>
              <a:gd name="connsiteY32" fmla="*/ 535858 h 703006"/>
              <a:gd name="connsiteX33" fmla="*/ 2258961 w 4877198"/>
              <a:gd name="connsiteY33" fmla="*/ 550606 h 703006"/>
              <a:gd name="connsiteX34" fmla="*/ 2263877 w 4877198"/>
              <a:gd name="connsiteY34" fmla="*/ 577645 h 703006"/>
              <a:gd name="connsiteX35" fmla="*/ 2406445 w 4877198"/>
              <a:gd name="connsiteY35" fmla="*/ 580103 h 703006"/>
              <a:gd name="connsiteX36" fmla="*/ 2411361 w 4877198"/>
              <a:gd name="connsiteY36" fmla="*/ 604684 h 703006"/>
              <a:gd name="connsiteX37" fmla="*/ 2939845 w 4877198"/>
              <a:gd name="connsiteY37" fmla="*/ 612058 h 703006"/>
              <a:gd name="connsiteX38" fmla="*/ 2944761 w 4877198"/>
              <a:gd name="connsiteY38" fmla="*/ 644013 h 703006"/>
              <a:gd name="connsiteX39" fmla="*/ 3460955 w 4877198"/>
              <a:gd name="connsiteY39" fmla="*/ 646471 h 703006"/>
              <a:gd name="connsiteX40" fmla="*/ 3473245 w 4877198"/>
              <a:gd name="connsiteY40" fmla="*/ 683342 h 703006"/>
              <a:gd name="connsiteX41" fmla="*/ 3856105 w 4877198"/>
              <a:gd name="connsiteY41" fmla="*/ 677695 h 703006"/>
              <a:gd name="connsiteX42" fmla="*/ 4187746 w 4877198"/>
              <a:gd name="connsiteY42" fmla="*/ 702740 h 703006"/>
              <a:gd name="connsiteX43" fmla="*/ 4877198 w 4877198"/>
              <a:gd name="connsiteY43" fmla="*/ 703006 h 703006"/>
              <a:gd name="connsiteX0" fmla="*/ 0 w 4877198"/>
              <a:gd name="connsiteY0" fmla="*/ 0 h 703006"/>
              <a:gd name="connsiteX1" fmla="*/ 110613 w 4877198"/>
              <a:gd name="connsiteY1" fmla="*/ 19664 h 703006"/>
              <a:gd name="connsiteX2" fmla="*/ 157316 w 4877198"/>
              <a:gd name="connsiteY2" fmla="*/ 22122 h 703006"/>
              <a:gd name="connsiteX3" fmla="*/ 154858 w 4877198"/>
              <a:gd name="connsiteY3" fmla="*/ 49161 h 703006"/>
              <a:gd name="connsiteX4" fmla="*/ 238432 w 4877198"/>
              <a:gd name="connsiteY4" fmla="*/ 49161 h 703006"/>
              <a:gd name="connsiteX5" fmla="*/ 243348 w 4877198"/>
              <a:gd name="connsiteY5" fmla="*/ 73742 h 703006"/>
              <a:gd name="connsiteX6" fmla="*/ 277761 w 4877198"/>
              <a:gd name="connsiteY6" fmla="*/ 78658 h 703006"/>
              <a:gd name="connsiteX7" fmla="*/ 280219 w 4877198"/>
              <a:gd name="connsiteY7" fmla="*/ 105696 h 703006"/>
              <a:gd name="connsiteX8" fmla="*/ 341671 w 4877198"/>
              <a:gd name="connsiteY8" fmla="*/ 108154 h 703006"/>
              <a:gd name="connsiteX9" fmla="*/ 346587 w 4877198"/>
              <a:gd name="connsiteY9" fmla="*/ 147484 h 703006"/>
              <a:gd name="connsiteX10" fmla="*/ 631722 w 4877198"/>
              <a:gd name="connsiteY10" fmla="*/ 149942 h 703006"/>
              <a:gd name="connsiteX11" fmla="*/ 636639 w 4877198"/>
              <a:gd name="connsiteY11" fmla="*/ 181896 h 703006"/>
              <a:gd name="connsiteX12" fmla="*/ 762000 w 4877198"/>
              <a:gd name="connsiteY12" fmla="*/ 184354 h 703006"/>
              <a:gd name="connsiteX13" fmla="*/ 779206 w 4877198"/>
              <a:gd name="connsiteY13" fmla="*/ 223684 h 703006"/>
              <a:gd name="connsiteX14" fmla="*/ 825910 w 4877198"/>
              <a:gd name="connsiteY14" fmla="*/ 221225 h 703006"/>
              <a:gd name="connsiteX15" fmla="*/ 833284 w 4877198"/>
              <a:gd name="connsiteY15" fmla="*/ 258096 h 703006"/>
              <a:gd name="connsiteX16" fmla="*/ 872613 w 4877198"/>
              <a:gd name="connsiteY16" fmla="*/ 263013 h 703006"/>
              <a:gd name="connsiteX17" fmla="*/ 875071 w 4877198"/>
              <a:gd name="connsiteY17" fmla="*/ 285135 h 703006"/>
              <a:gd name="connsiteX18" fmla="*/ 1140542 w 4877198"/>
              <a:gd name="connsiteY18" fmla="*/ 285135 h 703006"/>
              <a:gd name="connsiteX19" fmla="*/ 1221658 w 4877198"/>
              <a:gd name="connsiteY19" fmla="*/ 297425 h 703006"/>
              <a:gd name="connsiteX20" fmla="*/ 1278193 w 4877198"/>
              <a:gd name="connsiteY20" fmla="*/ 317090 h 703006"/>
              <a:gd name="connsiteX21" fmla="*/ 1347019 w 4877198"/>
              <a:gd name="connsiteY21" fmla="*/ 324464 h 703006"/>
              <a:gd name="connsiteX22" fmla="*/ 1344561 w 4877198"/>
              <a:gd name="connsiteY22" fmla="*/ 371167 h 703006"/>
              <a:gd name="connsiteX23" fmla="*/ 1383890 w 4877198"/>
              <a:gd name="connsiteY23" fmla="*/ 376084 h 703006"/>
              <a:gd name="connsiteX24" fmla="*/ 1401097 w 4877198"/>
              <a:gd name="connsiteY24" fmla="*/ 395748 h 703006"/>
              <a:gd name="connsiteX25" fmla="*/ 1575619 w 4877198"/>
              <a:gd name="connsiteY25" fmla="*/ 408038 h 703006"/>
              <a:gd name="connsiteX26" fmla="*/ 1585451 w 4877198"/>
              <a:gd name="connsiteY26" fmla="*/ 439993 h 703006"/>
              <a:gd name="connsiteX27" fmla="*/ 1661651 w 4877198"/>
              <a:gd name="connsiteY27" fmla="*/ 444909 h 703006"/>
              <a:gd name="connsiteX28" fmla="*/ 1664110 w 4877198"/>
              <a:gd name="connsiteY28" fmla="*/ 471948 h 703006"/>
              <a:gd name="connsiteX29" fmla="*/ 1821426 w 4877198"/>
              <a:gd name="connsiteY29" fmla="*/ 484238 h 703006"/>
              <a:gd name="connsiteX30" fmla="*/ 1838632 w 4877198"/>
              <a:gd name="connsiteY30" fmla="*/ 516193 h 703006"/>
              <a:gd name="connsiteX31" fmla="*/ 1897626 w 4877198"/>
              <a:gd name="connsiteY31" fmla="*/ 513735 h 703006"/>
              <a:gd name="connsiteX32" fmla="*/ 1900084 w 4877198"/>
              <a:gd name="connsiteY32" fmla="*/ 535858 h 703006"/>
              <a:gd name="connsiteX33" fmla="*/ 2258961 w 4877198"/>
              <a:gd name="connsiteY33" fmla="*/ 550606 h 703006"/>
              <a:gd name="connsiteX34" fmla="*/ 2263877 w 4877198"/>
              <a:gd name="connsiteY34" fmla="*/ 577645 h 703006"/>
              <a:gd name="connsiteX35" fmla="*/ 2406445 w 4877198"/>
              <a:gd name="connsiteY35" fmla="*/ 580103 h 703006"/>
              <a:gd name="connsiteX36" fmla="*/ 2411361 w 4877198"/>
              <a:gd name="connsiteY36" fmla="*/ 604684 h 703006"/>
              <a:gd name="connsiteX37" fmla="*/ 2939845 w 4877198"/>
              <a:gd name="connsiteY37" fmla="*/ 612058 h 703006"/>
              <a:gd name="connsiteX38" fmla="*/ 2944761 w 4877198"/>
              <a:gd name="connsiteY38" fmla="*/ 644013 h 703006"/>
              <a:gd name="connsiteX39" fmla="*/ 3460955 w 4877198"/>
              <a:gd name="connsiteY39" fmla="*/ 646471 h 703006"/>
              <a:gd name="connsiteX40" fmla="*/ 3473245 w 4877198"/>
              <a:gd name="connsiteY40" fmla="*/ 683342 h 703006"/>
              <a:gd name="connsiteX41" fmla="*/ 4167084 w 4877198"/>
              <a:gd name="connsiteY41" fmla="*/ 665338 h 703006"/>
              <a:gd name="connsiteX42" fmla="*/ 4187746 w 4877198"/>
              <a:gd name="connsiteY42" fmla="*/ 702740 h 703006"/>
              <a:gd name="connsiteX43" fmla="*/ 4877198 w 4877198"/>
              <a:gd name="connsiteY43" fmla="*/ 703006 h 703006"/>
              <a:gd name="connsiteX0" fmla="*/ 0 w 4877198"/>
              <a:gd name="connsiteY0" fmla="*/ 0 h 703006"/>
              <a:gd name="connsiteX1" fmla="*/ 110613 w 4877198"/>
              <a:gd name="connsiteY1" fmla="*/ 19664 h 703006"/>
              <a:gd name="connsiteX2" fmla="*/ 157316 w 4877198"/>
              <a:gd name="connsiteY2" fmla="*/ 22122 h 703006"/>
              <a:gd name="connsiteX3" fmla="*/ 154858 w 4877198"/>
              <a:gd name="connsiteY3" fmla="*/ 49161 h 703006"/>
              <a:gd name="connsiteX4" fmla="*/ 238432 w 4877198"/>
              <a:gd name="connsiteY4" fmla="*/ 49161 h 703006"/>
              <a:gd name="connsiteX5" fmla="*/ 243348 w 4877198"/>
              <a:gd name="connsiteY5" fmla="*/ 73742 h 703006"/>
              <a:gd name="connsiteX6" fmla="*/ 277761 w 4877198"/>
              <a:gd name="connsiteY6" fmla="*/ 78658 h 703006"/>
              <a:gd name="connsiteX7" fmla="*/ 280219 w 4877198"/>
              <a:gd name="connsiteY7" fmla="*/ 105696 h 703006"/>
              <a:gd name="connsiteX8" fmla="*/ 341671 w 4877198"/>
              <a:gd name="connsiteY8" fmla="*/ 108154 h 703006"/>
              <a:gd name="connsiteX9" fmla="*/ 346587 w 4877198"/>
              <a:gd name="connsiteY9" fmla="*/ 147484 h 703006"/>
              <a:gd name="connsiteX10" fmla="*/ 631722 w 4877198"/>
              <a:gd name="connsiteY10" fmla="*/ 149942 h 703006"/>
              <a:gd name="connsiteX11" fmla="*/ 636639 w 4877198"/>
              <a:gd name="connsiteY11" fmla="*/ 181896 h 703006"/>
              <a:gd name="connsiteX12" fmla="*/ 762000 w 4877198"/>
              <a:gd name="connsiteY12" fmla="*/ 184354 h 703006"/>
              <a:gd name="connsiteX13" fmla="*/ 779206 w 4877198"/>
              <a:gd name="connsiteY13" fmla="*/ 223684 h 703006"/>
              <a:gd name="connsiteX14" fmla="*/ 825910 w 4877198"/>
              <a:gd name="connsiteY14" fmla="*/ 221225 h 703006"/>
              <a:gd name="connsiteX15" fmla="*/ 833284 w 4877198"/>
              <a:gd name="connsiteY15" fmla="*/ 258096 h 703006"/>
              <a:gd name="connsiteX16" fmla="*/ 872613 w 4877198"/>
              <a:gd name="connsiteY16" fmla="*/ 263013 h 703006"/>
              <a:gd name="connsiteX17" fmla="*/ 875071 w 4877198"/>
              <a:gd name="connsiteY17" fmla="*/ 285135 h 703006"/>
              <a:gd name="connsiteX18" fmla="*/ 1140542 w 4877198"/>
              <a:gd name="connsiteY18" fmla="*/ 285135 h 703006"/>
              <a:gd name="connsiteX19" fmla="*/ 1221658 w 4877198"/>
              <a:gd name="connsiteY19" fmla="*/ 297425 h 703006"/>
              <a:gd name="connsiteX20" fmla="*/ 1278193 w 4877198"/>
              <a:gd name="connsiteY20" fmla="*/ 317090 h 703006"/>
              <a:gd name="connsiteX21" fmla="*/ 1347019 w 4877198"/>
              <a:gd name="connsiteY21" fmla="*/ 324464 h 703006"/>
              <a:gd name="connsiteX22" fmla="*/ 1344561 w 4877198"/>
              <a:gd name="connsiteY22" fmla="*/ 371167 h 703006"/>
              <a:gd name="connsiteX23" fmla="*/ 1383890 w 4877198"/>
              <a:gd name="connsiteY23" fmla="*/ 376084 h 703006"/>
              <a:gd name="connsiteX24" fmla="*/ 1401097 w 4877198"/>
              <a:gd name="connsiteY24" fmla="*/ 395748 h 703006"/>
              <a:gd name="connsiteX25" fmla="*/ 1575619 w 4877198"/>
              <a:gd name="connsiteY25" fmla="*/ 408038 h 703006"/>
              <a:gd name="connsiteX26" fmla="*/ 1585451 w 4877198"/>
              <a:gd name="connsiteY26" fmla="*/ 439993 h 703006"/>
              <a:gd name="connsiteX27" fmla="*/ 1661651 w 4877198"/>
              <a:gd name="connsiteY27" fmla="*/ 444909 h 703006"/>
              <a:gd name="connsiteX28" fmla="*/ 1664110 w 4877198"/>
              <a:gd name="connsiteY28" fmla="*/ 471948 h 703006"/>
              <a:gd name="connsiteX29" fmla="*/ 1821426 w 4877198"/>
              <a:gd name="connsiteY29" fmla="*/ 484238 h 703006"/>
              <a:gd name="connsiteX30" fmla="*/ 1838632 w 4877198"/>
              <a:gd name="connsiteY30" fmla="*/ 516193 h 703006"/>
              <a:gd name="connsiteX31" fmla="*/ 1897626 w 4877198"/>
              <a:gd name="connsiteY31" fmla="*/ 513735 h 703006"/>
              <a:gd name="connsiteX32" fmla="*/ 1900084 w 4877198"/>
              <a:gd name="connsiteY32" fmla="*/ 535858 h 703006"/>
              <a:gd name="connsiteX33" fmla="*/ 2258961 w 4877198"/>
              <a:gd name="connsiteY33" fmla="*/ 550606 h 703006"/>
              <a:gd name="connsiteX34" fmla="*/ 2263877 w 4877198"/>
              <a:gd name="connsiteY34" fmla="*/ 577645 h 703006"/>
              <a:gd name="connsiteX35" fmla="*/ 2406445 w 4877198"/>
              <a:gd name="connsiteY35" fmla="*/ 580103 h 703006"/>
              <a:gd name="connsiteX36" fmla="*/ 2411361 w 4877198"/>
              <a:gd name="connsiteY36" fmla="*/ 604684 h 703006"/>
              <a:gd name="connsiteX37" fmla="*/ 2939845 w 4877198"/>
              <a:gd name="connsiteY37" fmla="*/ 612058 h 703006"/>
              <a:gd name="connsiteX38" fmla="*/ 2944761 w 4877198"/>
              <a:gd name="connsiteY38" fmla="*/ 644013 h 703006"/>
              <a:gd name="connsiteX39" fmla="*/ 3460955 w 4877198"/>
              <a:gd name="connsiteY39" fmla="*/ 646471 h 703006"/>
              <a:gd name="connsiteX40" fmla="*/ 3473245 w 4877198"/>
              <a:gd name="connsiteY40" fmla="*/ 683342 h 703006"/>
              <a:gd name="connsiteX41" fmla="*/ 4169144 w 4877198"/>
              <a:gd name="connsiteY41" fmla="*/ 675635 h 703006"/>
              <a:gd name="connsiteX42" fmla="*/ 4187746 w 4877198"/>
              <a:gd name="connsiteY42" fmla="*/ 702740 h 703006"/>
              <a:gd name="connsiteX43" fmla="*/ 4877198 w 4877198"/>
              <a:gd name="connsiteY43" fmla="*/ 703006 h 703006"/>
              <a:gd name="connsiteX0" fmla="*/ 0 w 4877198"/>
              <a:gd name="connsiteY0" fmla="*/ 0 h 708918"/>
              <a:gd name="connsiteX1" fmla="*/ 110613 w 4877198"/>
              <a:gd name="connsiteY1" fmla="*/ 19664 h 708918"/>
              <a:gd name="connsiteX2" fmla="*/ 157316 w 4877198"/>
              <a:gd name="connsiteY2" fmla="*/ 22122 h 708918"/>
              <a:gd name="connsiteX3" fmla="*/ 154858 w 4877198"/>
              <a:gd name="connsiteY3" fmla="*/ 49161 h 708918"/>
              <a:gd name="connsiteX4" fmla="*/ 238432 w 4877198"/>
              <a:gd name="connsiteY4" fmla="*/ 49161 h 708918"/>
              <a:gd name="connsiteX5" fmla="*/ 243348 w 4877198"/>
              <a:gd name="connsiteY5" fmla="*/ 73742 h 708918"/>
              <a:gd name="connsiteX6" fmla="*/ 277761 w 4877198"/>
              <a:gd name="connsiteY6" fmla="*/ 78658 h 708918"/>
              <a:gd name="connsiteX7" fmla="*/ 280219 w 4877198"/>
              <a:gd name="connsiteY7" fmla="*/ 105696 h 708918"/>
              <a:gd name="connsiteX8" fmla="*/ 341671 w 4877198"/>
              <a:gd name="connsiteY8" fmla="*/ 108154 h 708918"/>
              <a:gd name="connsiteX9" fmla="*/ 346587 w 4877198"/>
              <a:gd name="connsiteY9" fmla="*/ 147484 h 708918"/>
              <a:gd name="connsiteX10" fmla="*/ 631722 w 4877198"/>
              <a:gd name="connsiteY10" fmla="*/ 149942 h 708918"/>
              <a:gd name="connsiteX11" fmla="*/ 636639 w 4877198"/>
              <a:gd name="connsiteY11" fmla="*/ 181896 h 708918"/>
              <a:gd name="connsiteX12" fmla="*/ 762000 w 4877198"/>
              <a:gd name="connsiteY12" fmla="*/ 184354 h 708918"/>
              <a:gd name="connsiteX13" fmla="*/ 779206 w 4877198"/>
              <a:gd name="connsiteY13" fmla="*/ 223684 h 708918"/>
              <a:gd name="connsiteX14" fmla="*/ 825910 w 4877198"/>
              <a:gd name="connsiteY14" fmla="*/ 221225 h 708918"/>
              <a:gd name="connsiteX15" fmla="*/ 833284 w 4877198"/>
              <a:gd name="connsiteY15" fmla="*/ 258096 h 708918"/>
              <a:gd name="connsiteX16" fmla="*/ 872613 w 4877198"/>
              <a:gd name="connsiteY16" fmla="*/ 263013 h 708918"/>
              <a:gd name="connsiteX17" fmla="*/ 875071 w 4877198"/>
              <a:gd name="connsiteY17" fmla="*/ 285135 h 708918"/>
              <a:gd name="connsiteX18" fmla="*/ 1140542 w 4877198"/>
              <a:gd name="connsiteY18" fmla="*/ 285135 h 708918"/>
              <a:gd name="connsiteX19" fmla="*/ 1221658 w 4877198"/>
              <a:gd name="connsiteY19" fmla="*/ 297425 h 708918"/>
              <a:gd name="connsiteX20" fmla="*/ 1278193 w 4877198"/>
              <a:gd name="connsiteY20" fmla="*/ 317090 h 708918"/>
              <a:gd name="connsiteX21" fmla="*/ 1347019 w 4877198"/>
              <a:gd name="connsiteY21" fmla="*/ 324464 h 708918"/>
              <a:gd name="connsiteX22" fmla="*/ 1344561 w 4877198"/>
              <a:gd name="connsiteY22" fmla="*/ 371167 h 708918"/>
              <a:gd name="connsiteX23" fmla="*/ 1383890 w 4877198"/>
              <a:gd name="connsiteY23" fmla="*/ 376084 h 708918"/>
              <a:gd name="connsiteX24" fmla="*/ 1401097 w 4877198"/>
              <a:gd name="connsiteY24" fmla="*/ 395748 h 708918"/>
              <a:gd name="connsiteX25" fmla="*/ 1575619 w 4877198"/>
              <a:gd name="connsiteY25" fmla="*/ 408038 h 708918"/>
              <a:gd name="connsiteX26" fmla="*/ 1585451 w 4877198"/>
              <a:gd name="connsiteY26" fmla="*/ 439993 h 708918"/>
              <a:gd name="connsiteX27" fmla="*/ 1661651 w 4877198"/>
              <a:gd name="connsiteY27" fmla="*/ 444909 h 708918"/>
              <a:gd name="connsiteX28" fmla="*/ 1664110 w 4877198"/>
              <a:gd name="connsiteY28" fmla="*/ 471948 h 708918"/>
              <a:gd name="connsiteX29" fmla="*/ 1821426 w 4877198"/>
              <a:gd name="connsiteY29" fmla="*/ 484238 h 708918"/>
              <a:gd name="connsiteX30" fmla="*/ 1838632 w 4877198"/>
              <a:gd name="connsiteY30" fmla="*/ 516193 h 708918"/>
              <a:gd name="connsiteX31" fmla="*/ 1897626 w 4877198"/>
              <a:gd name="connsiteY31" fmla="*/ 513735 h 708918"/>
              <a:gd name="connsiteX32" fmla="*/ 1900084 w 4877198"/>
              <a:gd name="connsiteY32" fmla="*/ 535858 h 708918"/>
              <a:gd name="connsiteX33" fmla="*/ 2258961 w 4877198"/>
              <a:gd name="connsiteY33" fmla="*/ 550606 h 708918"/>
              <a:gd name="connsiteX34" fmla="*/ 2263877 w 4877198"/>
              <a:gd name="connsiteY34" fmla="*/ 577645 h 708918"/>
              <a:gd name="connsiteX35" fmla="*/ 2406445 w 4877198"/>
              <a:gd name="connsiteY35" fmla="*/ 580103 h 708918"/>
              <a:gd name="connsiteX36" fmla="*/ 2411361 w 4877198"/>
              <a:gd name="connsiteY36" fmla="*/ 604684 h 708918"/>
              <a:gd name="connsiteX37" fmla="*/ 2939845 w 4877198"/>
              <a:gd name="connsiteY37" fmla="*/ 612058 h 708918"/>
              <a:gd name="connsiteX38" fmla="*/ 2944761 w 4877198"/>
              <a:gd name="connsiteY38" fmla="*/ 644013 h 708918"/>
              <a:gd name="connsiteX39" fmla="*/ 3460955 w 4877198"/>
              <a:gd name="connsiteY39" fmla="*/ 646471 h 708918"/>
              <a:gd name="connsiteX40" fmla="*/ 3473245 w 4877198"/>
              <a:gd name="connsiteY40" fmla="*/ 683342 h 708918"/>
              <a:gd name="connsiteX41" fmla="*/ 4169144 w 4877198"/>
              <a:gd name="connsiteY41" fmla="*/ 675635 h 708918"/>
              <a:gd name="connsiteX42" fmla="*/ 4169211 w 4877198"/>
              <a:gd name="connsiteY42" fmla="*/ 708918 h 708918"/>
              <a:gd name="connsiteX43" fmla="*/ 4877198 w 4877198"/>
              <a:gd name="connsiteY43" fmla="*/ 703006 h 708918"/>
              <a:gd name="connsiteX0" fmla="*/ 0 w 4877198"/>
              <a:gd name="connsiteY0" fmla="*/ 0 h 708918"/>
              <a:gd name="connsiteX1" fmla="*/ 32354 w 4877198"/>
              <a:gd name="connsiteY1" fmla="*/ 27902 h 708918"/>
              <a:gd name="connsiteX2" fmla="*/ 157316 w 4877198"/>
              <a:gd name="connsiteY2" fmla="*/ 22122 h 708918"/>
              <a:gd name="connsiteX3" fmla="*/ 154858 w 4877198"/>
              <a:gd name="connsiteY3" fmla="*/ 49161 h 708918"/>
              <a:gd name="connsiteX4" fmla="*/ 238432 w 4877198"/>
              <a:gd name="connsiteY4" fmla="*/ 49161 h 708918"/>
              <a:gd name="connsiteX5" fmla="*/ 243348 w 4877198"/>
              <a:gd name="connsiteY5" fmla="*/ 73742 h 708918"/>
              <a:gd name="connsiteX6" fmla="*/ 277761 w 4877198"/>
              <a:gd name="connsiteY6" fmla="*/ 78658 h 708918"/>
              <a:gd name="connsiteX7" fmla="*/ 280219 w 4877198"/>
              <a:gd name="connsiteY7" fmla="*/ 105696 h 708918"/>
              <a:gd name="connsiteX8" fmla="*/ 341671 w 4877198"/>
              <a:gd name="connsiteY8" fmla="*/ 108154 h 708918"/>
              <a:gd name="connsiteX9" fmla="*/ 346587 w 4877198"/>
              <a:gd name="connsiteY9" fmla="*/ 147484 h 708918"/>
              <a:gd name="connsiteX10" fmla="*/ 631722 w 4877198"/>
              <a:gd name="connsiteY10" fmla="*/ 149942 h 708918"/>
              <a:gd name="connsiteX11" fmla="*/ 636639 w 4877198"/>
              <a:gd name="connsiteY11" fmla="*/ 181896 h 708918"/>
              <a:gd name="connsiteX12" fmla="*/ 762000 w 4877198"/>
              <a:gd name="connsiteY12" fmla="*/ 184354 h 708918"/>
              <a:gd name="connsiteX13" fmla="*/ 779206 w 4877198"/>
              <a:gd name="connsiteY13" fmla="*/ 223684 h 708918"/>
              <a:gd name="connsiteX14" fmla="*/ 825910 w 4877198"/>
              <a:gd name="connsiteY14" fmla="*/ 221225 h 708918"/>
              <a:gd name="connsiteX15" fmla="*/ 833284 w 4877198"/>
              <a:gd name="connsiteY15" fmla="*/ 258096 h 708918"/>
              <a:gd name="connsiteX16" fmla="*/ 872613 w 4877198"/>
              <a:gd name="connsiteY16" fmla="*/ 263013 h 708918"/>
              <a:gd name="connsiteX17" fmla="*/ 875071 w 4877198"/>
              <a:gd name="connsiteY17" fmla="*/ 285135 h 708918"/>
              <a:gd name="connsiteX18" fmla="*/ 1140542 w 4877198"/>
              <a:gd name="connsiteY18" fmla="*/ 285135 h 708918"/>
              <a:gd name="connsiteX19" fmla="*/ 1221658 w 4877198"/>
              <a:gd name="connsiteY19" fmla="*/ 297425 h 708918"/>
              <a:gd name="connsiteX20" fmla="*/ 1278193 w 4877198"/>
              <a:gd name="connsiteY20" fmla="*/ 317090 h 708918"/>
              <a:gd name="connsiteX21" fmla="*/ 1347019 w 4877198"/>
              <a:gd name="connsiteY21" fmla="*/ 324464 h 708918"/>
              <a:gd name="connsiteX22" fmla="*/ 1344561 w 4877198"/>
              <a:gd name="connsiteY22" fmla="*/ 371167 h 708918"/>
              <a:gd name="connsiteX23" fmla="*/ 1383890 w 4877198"/>
              <a:gd name="connsiteY23" fmla="*/ 376084 h 708918"/>
              <a:gd name="connsiteX24" fmla="*/ 1401097 w 4877198"/>
              <a:gd name="connsiteY24" fmla="*/ 395748 h 708918"/>
              <a:gd name="connsiteX25" fmla="*/ 1575619 w 4877198"/>
              <a:gd name="connsiteY25" fmla="*/ 408038 h 708918"/>
              <a:gd name="connsiteX26" fmla="*/ 1585451 w 4877198"/>
              <a:gd name="connsiteY26" fmla="*/ 439993 h 708918"/>
              <a:gd name="connsiteX27" fmla="*/ 1661651 w 4877198"/>
              <a:gd name="connsiteY27" fmla="*/ 444909 h 708918"/>
              <a:gd name="connsiteX28" fmla="*/ 1664110 w 4877198"/>
              <a:gd name="connsiteY28" fmla="*/ 471948 h 708918"/>
              <a:gd name="connsiteX29" fmla="*/ 1821426 w 4877198"/>
              <a:gd name="connsiteY29" fmla="*/ 484238 h 708918"/>
              <a:gd name="connsiteX30" fmla="*/ 1838632 w 4877198"/>
              <a:gd name="connsiteY30" fmla="*/ 516193 h 708918"/>
              <a:gd name="connsiteX31" fmla="*/ 1897626 w 4877198"/>
              <a:gd name="connsiteY31" fmla="*/ 513735 h 708918"/>
              <a:gd name="connsiteX32" fmla="*/ 1900084 w 4877198"/>
              <a:gd name="connsiteY32" fmla="*/ 535858 h 708918"/>
              <a:gd name="connsiteX33" fmla="*/ 2258961 w 4877198"/>
              <a:gd name="connsiteY33" fmla="*/ 550606 h 708918"/>
              <a:gd name="connsiteX34" fmla="*/ 2263877 w 4877198"/>
              <a:gd name="connsiteY34" fmla="*/ 577645 h 708918"/>
              <a:gd name="connsiteX35" fmla="*/ 2406445 w 4877198"/>
              <a:gd name="connsiteY35" fmla="*/ 580103 h 708918"/>
              <a:gd name="connsiteX36" fmla="*/ 2411361 w 4877198"/>
              <a:gd name="connsiteY36" fmla="*/ 604684 h 708918"/>
              <a:gd name="connsiteX37" fmla="*/ 2939845 w 4877198"/>
              <a:gd name="connsiteY37" fmla="*/ 612058 h 708918"/>
              <a:gd name="connsiteX38" fmla="*/ 2944761 w 4877198"/>
              <a:gd name="connsiteY38" fmla="*/ 644013 h 708918"/>
              <a:gd name="connsiteX39" fmla="*/ 3460955 w 4877198"/>
              <a:gd name="connsiteY39" fmla="*/ 646471 h 708918"/>
              <a:gd name="connsiteX40" fmla="*/ 3473245 w 4877198"/>
              <a:gd name="connsiteY40" fmla="*/ 683342 h 708918"/>
              <a:gd name="connsiteX41" fmla="*/ 4169144 w 4877198"/>
              <a:gd name="connsiteY41" fmla="*/ 675635 h 708918"/>
              <a:gd name="connsiteX42" fmla="*/ 4169211 w 4877198"/>
              <a:gd name="connsiteY42" fmla="*/ 708918 h 708918"/>
              <a:gd name="connsiteX43" fmla="*/ 4877198 w 4877198"/>
              <a:gd name="connsiteY43" fmla="*/ 703006 h 708918"/>
              <a:gd name="connsiteX0" fmla="*/ 0 w 4877198"/>
              <a:gd name="connsiteY0" fmla="*/ 0 h 708918"/>
              <a:gd name="connsiteX1" fmla="*/ 32354 w 4877198"/>
              <a:gd name="connsiteY1" fmla="*/ 27902 h 708918"/>
              <a:gd name="connsiteX2" fmla="*/ 157316 w 4877198"/>
              <a:gd name="connsiteY2" fmla="*/ 22122 h 708918"/>
              <a:gd name="connsiteX3" fmla="*/ 154858 w 4877198"/>
              <a:gd name="connsiteY3" fmla="*/ 49161 h 708918"/>
              <a:gd name="connsiteX4" fmla="*/ 238432 w 4877198"/>
              <a:gd name="connsiteY4" fmla="*/ 49161 h 708918"/>
              <a:gd name="connsiteX5" fmla="*/ 243348 w 4877198"/>
              <a:gd name="connsiteY5" fmla="*/ 73742 h 708918"/>
              <a:gd name="connsiteX6" fmla="*/ 277761 w 4877198"/>
              <a:gd name="connsiteY6" fmla="*/ 78658 h 708918"/>
              <a:gd name="connsiteX7" fmla="*/ 280219 w 4877198"/>
              <a:gd name="connsiteY7" fmla="*/ 105696 h 708918"/>
              <a:gd name="connsiteX8" fmla="*/ 341671 w 4877198"/>
              <a:gd name="connsiteY8" fmla="*/ 108154 h 708918"/>
              <a:gd name="connsiteX9" fmla="*/ 346587 w 4877198"/>
              <a:gd name="connsiteY9" fmla="*/ 147484 h 708918"/>
              <a:gd name="connsiteX10" fmla="*/ 631722 w 4877198"/>
              <a:gd name="connsiteY10" fmla="*/ 149942 h 708918"/>
              <a:gd name="connsiteX11" fmla="*/ 636639 w 4877198"/>
              <a:gd name="connsiteY11" fmla="*/ 181896 h 708918"/>
              <a:gd name="connsiteX12" fmla="*/ 762000 w 4877198"/>
              <a:gd name="connsiteY12" fmla="*/ 184354 h 708918"/>
              <a:gd name="connsiteX13" fmla="*/ 779206 w 4877198"/>
              <a:gd name="connsiteY13" fmla="*/ 223684 h 708918"/>
              <a:gd name="connsiteX14" fmla="*/ 825910 w 4877198"/>
              <a:gd name="connsiteY14" fmla="*/ 221225 h 708918"/>
              <a:gd name="connsiteX15" fmla="*/ 833284 w 4877198"/>
              <a:gd name="connsiteY15" fmla="*/ 258096 h 708918"/>
              <a:gd name="connsiteX16" fmla="*/ 872613 w 4877198"/>
              <a:gd name="connsiteY16" fmla="*/ 263013 h 708918"/>
              <a:gd name="connsiteX17" fmla="*/ 875071 w 4877198"/>
              <a:gd name="connsiteY17" fmla="*/ 285135 h 708918"/>
              <a:gd name="connsiteX18" fmla="*/ 1140542 w 4877198"/>
              <a:gd name="connsiteY18" fmla="*/ 285135 h 708918"/>
              <a:gd name="connsiteX19" fmla="*/ 1221658 w 4877198"/>
              <a:gd name="connsiteY19" fmla="*/ 297425 h 708918"/>
              <a:gd name="connsiteX20" fmla="*/ 1278193 w 4877198"/>
              <a:gd name="connsiteY20" fmla="*/ 317090 h 708918"/>
              <a:gd name="connsiteX21" fmla="*/ 1347019 w 4877198"/>
              <a:gd name="connsiteY21" fmla="*/ 324464 h 708918"/>
              <a:gd name="connsiteX22" fmla="*/ 1344561 w 4877198"/>
              <a:gd name="connsiteY22" fmla="*/ 371167 h 708918"/>
              <a:gd name="connsiteX23" fmla="*/ 1383890 w 4877198"/>
              <a:gd name="connsiteY23" fmla="*/ 376084 h 708918"/>
              <a:gd name="connsiteX24" fmla="*/ 1401097 w 4877198"/>
              <a:gd name="connsiteY24" fmla="*/ 395748 h 708918"/>
              <a:gd name="connsiteX25" fmla="*/ 1575619 w 4877198"/>
              <a:gd name="connsiteY25" fmla="*/ 408038 h 708918"/>
              <a:gd name="connsiteX26" fmla="*/ 1585451 w 4877198"/>
              <a:gd name="connsiteY26" fmla="*/ 439993 h 708918"/>
              <a:gd name="connsiteX27" fmla="*/ 1661651 w 4877198"/>
              <a:gd name="connsiteY27" fmla="*/ 444909 h 708918"/>
              <a:gd name="connsiteX28" fmla="*/ 1664110 w 4877198"/>
              <a:gd name="connsiteY28" fmla="*/ 471948 h 708918"/>
              <a:gd name="connsiteX29" fmla="*/ 1821426 w 4877198"/>
              <a:gd name="connsiteY29" fmla="*/ 484238 h 708918"/>
              <a:gd name="connsiteX30" fmla="*/ 1838632 w 4877198"/>
              <a:gd name="connsiteY30" fmla="*/ 516193 h 708918"/>
              <a:gd name="connsiteX31" fmla="*/ 1897626 w 4877198"/>
              <a:gd name="connsiteY31" fmla="*/ 513735 h 708918"/>
              <a:gd name="connsiteX32" fmla="*/ 1900084 w 4877198"/>
              <a:gd name="connsiteY32" fmla="*/ 535858 h 708918"/>
              <a:gd name="connsiteX33" fmla="*/ 2258961 w 4877198"/>
              <a:gd name="connsiteY33" fmla="*/ 550606 h 708918"/>
              <a:gd name="connsiteX34" fmla="*/ 2263877 w 4877198"/>
              <a:gd name="connsiteY34" fmla="*/ 577645 h 708918"/>
              <a:gd name="connsiteX35" fmla="*/ 2406445 w 4877198"/>
              <a:gd name="connsiteY35" fmla="*/ 580103 h 708918"/>
              <a:gd name="connsiteX36" fmla="*/ 2411361 w 4877198"/>
              <a:gd name="connsiteY36" fmla="*/ 604684 h 708918"/>
              <a:gd name="connsiteX37" fmla="*/ 2939845 w 4877198"/>
              <a:gd name="connsiteY37" fmla="*/ 612058 h 708918"/>
              <a:gd name="connsiteX38" fmla="*/ 2944761 w 4877198"/>
              <a:gd name="connsiteY38" fmla="*/ 644013 h 708918"/>
              <a:gd name="connsiteX39" fmla="*/ 3460955 w 4877198"/>
              <a:gd name="connsiteY39" fmla="*/ 646471 h 708918"/>
              <a:gd name="connsiteX40" fmla="*/ 3473245 w 4877198"/>
              <a:gd name="connsiteY40" fmla="*/ 683342 h 708918"/>
              <a:gd name="connsiteX41" fmla="*/ 4169144 w 4877198"/>
              <a:gd name="connsiteY41" fmla="*/ 675635 h 708918"/>
              <a:gd name="connsiteX42" fmla="*/ 4169211 w 4877198"/>
              <a:gd name="connsiteY42" fmla="*/ 708918 h 708918"/>
              <a:gd name="connsiteX43" fmla="*/ 4877198 w 4877198"/>
              <a:gd name="connsiteY43" fmla="*/ 703006 h 708918"/>
              <a:gd name="connsiteX0" fmla="*/ 0 w 4877198"/>
              <a:gd name="connsiteY0" fmla="*/ 0 h 708918"/>
              <a:gd name="connsiteX1" fmla="*/ 32354 w 4877198"/>
              <a:gd name="connsiteY1" fmla="*/ 13486 h 708918"/>
              <a:gd name="connsiteX2" fmla="*/ 157316 w 4877198"/>
              <a:gd name="connsiteY2" fmla="*/ 22122 h 708918"/>
              <a:gd name="connsiteX3" fmla="*/ 154858 w 4877198"/>
              <a:gd name="connsiteY3" fmla="*/ 49161 h 708918"/>
              <a:gd name="connsiteX4" fmla="*/ 238432 w 4877198"/>
              <a:gd name="connsiteY4" fmla="*/ 49161 h 708918"/>
              <a:gd name="connsiteX5" fmla="*/ 243348 w 4877198"/>
              <a:gd name="connsiteY5" fmla="*/ 73742 h 708918"/>
              <a:gd name="connsiteX6" fmla="*/ 277761 w 4877198"/>
              <a:gd name="connsiteY6" fmla="*/ 78658 h 708918"/>
              <a:gd name="connsiteX7" fmla="*/ 280219 w 4877198"/>
              <a:gd name="connsiteY7" fmla="*/ 105696 h 708918"/>
              <a:gd name="connsiteX8" fmla="*/ 341671 w 4877198"/>
              <a:gd name="connsiteY8" fmla="*/ 108154 h 708918"/>
              <a:gd name="connsiteX9" fmla="*/ 346587 w 4877198"/>
              <a:gd name="connsiteY9" fmla="*/ 147484 h 708918"/>
              <a:gd name="connsiteX10" fmla="*/ 631722 w 4877198"/>
              <a:gd name="connsiteY10" fmla="*/ 149942 h 708918"/>
              <a:gd name="connsiteX11" fmla="*/ 636639 w 4877198"/>
              <a:gd name="connsiteY11" fmla="*/ 181896 h 708918"/>
              <a:gd name="connsiteX12" fmla="*/ 762000 w 4877198"/>
              <a:gd name="connsiteY12" fmla="*/ 184354 h 708918"/>
              <a:gd name="connsiteX13" fmla="*/ 779206 w 4877198"/>
              <a:gd name="connsiteY13" fmla="*/ 223684 h 708918"/>
              <a:gd name="connsiteX14" fmla="*/ 825910 w 4877198"/>
              <a:gd name="connsiteY14" fmla="*/ 221225 h 708918"/>
              <a:gd name="connsiteX15" fmla="*/ 833284 w 4877198"/>
              <a:gd name="connsiteY15" fmla="*/ 258096 h 708918"/>
              <a:gd name="connsiteX16" fmla="*/ 872613 w 4877198"/>
              <a:gd name="connsiteY16" fmla="*/ 263013 h 708918"/>
              <a:gd name="connsiteX17" fmla="*/ 875071 w 4877198"/>
              <a:gd name="connsiteY17" fmla="*/ 285135 h 708918"/>
              <a:gd name="connsiteX18" fmla="*/ 1140542 w 4877198"/>
              <a:gd name="connsiteY18" fmla="*/ 285135 h 708918"/>
              <a:gd name="connsiteX19" fmla="*/ 1221658 w 4877198"/>
              <a:gd name="connsiteY19" fmla="*/ 297425 h 708918"/>
              <a:gd name="connsiteX20" fmla="*/ 1278193 w 4877198"/>
              <a:gd name="connsiteY20" fmla="*/ 317090 h 708918"/>
              <a:gd name="connsiteX21" fmla="*/ 1347019 w 4877198"/>
              <a:gd name="connsiteY21" fmla="*/ 324464 h 708918"/>
              <a:gd name="connsiteX22" fmla="*/ 1344561 w 4877198"/>
              <a:gd name="connsiteY22" fmla="*/ 371167 h 708918"/>
              <a:gd name="connsiteX23" fmla="*/ 1383890 w 4877198"/>
              <a:gd name="connsiteY23" fmla="*/ 376084 h 708918"/>
              <a:gd name="connsiteX24" fmla="*/ 1401097 w 4877198"/>
              <a:gd name="connsiteY24" fmla="*/ 395748 h 708918"/>
              <a:gd name="connsiteX25" fmla="*/ 1575619 w 4877198"/>
              <a:gd name="connsiteY25" fmla="*/ 408038 h 708918"/>
              <a:gd name="connsiteX26" fmla="*/ 1585451 w 4877198"/>
              <a:gd name="connsiteY26" fmla="*/ 439993 h 708918"/>
              <a:gd name="connsiteX27" fmla="*/ 1661651 w 4877198"/>
              <a:gd name="connsiteY27" fmla="*/ 444909 h 708918"/>
              <a:gd name="connsiteX28" fmla="*/ 1664110 w 4877198"/>
              <a:gd name="connsiteY28" fmla="*/ 471948 h 708918"/>
              <a:gd name="connsiteX29" fmla="*/ 1821426 w 4877198"/>
              <a:gd name="connsiteY29" fmla="*/ 484238 h 708918"/>
              <a:gd name="connsiteX30" fmla="*/ 1838632 w 4877198"/>
              <a:gd name="connsiteY30" fmla="*/ 516193 h 708918"/>
              <a:gd name="connsiteX31" fmla="*/ 1897626 w 4877198"/>
              <a:gd name="connsiteY31" fmla="*/ 513735 h 708918"/>
              <a:gd name="connsiteX32" fmla="*/ 1900084 w 4877198"/>
              <a:gd name="connsiteY32" fmla="*/ 535858 h 708918"/>
              <a:gd name="connsiteX33" fmla="*/ 2258961 w 4877198"/>
              <a:gd name="connsiteY33" fmla="*/ 550606 h 708918"/>
              <a:gd name="connsiteX34" fmla="*/ 2263877 w 4877198"/>
              <a:gd name="connsiteY34" fmla="*/ 577645 h 708918"/>
              <a:gd name="connsiteX35" fmla="*/ 2406445 w 4877198"/>
              <a:gd name="connsiteY35" fmla="*/ 580103 h 708918"/>
              <a:gd name="connsiteX36" fmla="*/ 2411361 w 4877198"/>
              <a:gd name="connsiteY36" fmla="*/ 604684 h 708918"/>
              <a:gd name="connsiteX37" fmla="*/ 2939845 w 4877198"/>
              <a:gd name="connsiteY37" fmla="*/ 612058 h 708918"/>
              <a:gd name="connsiteX38" fmla="*/ 2944761 w 4877198"/>
              <a:gd name="connsiteY38" fmla="*/ 644013 h 708918"/>
              <a:gd name="connsiteX39" fmla="*/ 3460955 w 4877198"/>
              <a:gd name="connsiteY39" fmla="*/ 646471 h 708918"/>
              <a:gd name="connsiteX40" fmla="*/ 3473245 w 4877198"/>
              <a:gd name="connsiteY40" fmla="*/ 683342 h 708918"/>
              <a:gd name="connsiteX41" fmla="*/ 4169144 w 4877198"/>
              <a:gd name="connsiteY41" fmla="*/ 675635 h 708918"/>
              <a:gd name="connsiteX42" fmla="*/ 4169211 w 4877198"/>
              <a:gd name="connsiteY42" fmla="*/ 708918 h 708918"/>
              <a:gd name="connsiteX43" fmla="*/ 4877198 w 4877198"/>
              <a:gd name="connsiteY43" fmla="*/ 703006 h 708918"/>
              <a:gd name="connsiteX0" fmla="*/ 0 w 4877198"/>
              <a:gd name="connsiteY0" fmla="*/ 0 h 708918"/>
              <a:gd name="connsiteX1" fmla="*/ 32354 w 4877198"/>
              <a:gd name="connsiteY1" fmla="*/ 13486 h 708918"/>
              <a:gd name="connsiteX2" fmla="*/ 157316 w 4877198"/>
              <a:gd name="connsiteY2" fmla="*/ 22122 h 708918"/>
              <a:gd name="connsiteX3" fmla="*/ 154858 w 4877198"/>
              <a:gd name="connsiteY3" fmla="*/ 49161 h 708918"/>
              <a:gd name="connsiteX4" fmla="*/ 238432 w 4877198"/>
              <a:gd name="connsiteY4" fmla="*/ 49161 h 708918"/>
              <a:gd name="connsiteX5" fmla="*/ 243348 w 4877198"/>
              <a:gd name="connsiteY5" fmla="*/ 73742 h 708918"/>
              <a:gd name="connsiteX6" fmla="*/ 277761 w 4877198"/>
              <a:gd name="connsiteY6" fmla="*/ 78658 h 708918"/>
              <a:gd name="connsiteX7" fmla="*/ 280219 w 4877198"/>
              <a:gd name="connsiteY7" fmla="*/ 105696 h 708918"/>
              <a:gd name="connsiteX8" fmla="*/ 341671 w 4877198"/>
              <a:gd name="connsiteY8" fmla="*/ 108154 h 708918"/>
              <a:gd name="connsiteX9" fmla="*/ 346587 w 4877198"/>
              <a:gd name="connsiteY9" fmla="*/ 147484 h 708918"/>
              <a:gd name="connsiteX10" fmla="*/ 631722 w 4877198"/>
              <a:gd name="connsiteY10" fmla="*/ 149942 h 708918"/>
              <a:gd name="connsiteX11" fmla="*/ 636639 w 4877198"/>
              <a:gd name="connsiteY11" fmla="*/ 181896 h 708918"/>
              <a:gd name="connsiteX12" fmla="*/ 762000 w 4877198"/>
              <a:gd name="connsiteY12" fmla="*/ 184354 h 708918"/>
              <a:gd name="connsiteX13" fmla="*/ 779206 w 4877198"/>
              <a:gd name="connsiteY13" fmla="*/ 223684 h 708918"/>
              <a:gd name="connsiteX14" fmla="*/ 825910 w 4877198"/>
              <a:gd name="connsiteY14" fmla="*/ 221225 h 708918"/>
              <a:gd name="connsiteX15" fmla="*/ 833284 w 4877198"/>
              <a:gd name="connsiteY15" fmla="*/ 258096 h 708918"/>
              <a:gd name="connsiteX16" fmla="*/ 872613 w 4877198"/>
              <a:gd name="connsiteY16" fmla="*/ 263013 h 708918"/>
              <a:gd name="connsiteX17" fmla="*/ 875071 w 4877198"/>
              <a:gd name="connsiteY17" fmla="*/ 285135 h 708918"/>
              <a:gd name="connsiteX18" fmla="*/ 1140542 w 4877198"/>
              <a:gd name="connsiteY18" fmla="*/ 285135 h 708918"/>
              <a:gd name="connsiteX19" fmla="*/ 1221658 w 4877198"/>
              <a:gd name="connsiteY19" fmla="*/ 297425 h 708918"/>
              <a:gd name="connsiteX20" fmla="*/ 1278193 w 4877198"/>
              <a:gd name="connsiteY20" fmla="*/ 317090 h 708918"/>
              <a:gd name="connsiteX21" fmla="*/ 1347019 w 4877198"/>
              <a:gd name="connsiteY21" fmla="*/ 324464 h 708918"/>
              <a:gd name="connsiteX22" fmla="*/ 1344561 w 4877198"/>
              <a:gd name="connsiteY22" fmla="*/ 371167 h 708918"/>
              <a:gd name="connsiteX23" fmla="*/ 1383890 w 4877198"/>
              <a:gd name="connsiteY23" fmla="*/ 376084 h 708918"/>
              <a:gd name="connsiteX24" fmla="*/ 1401097 w 4877198"/>
              <a:gd name="connsiteY24" fmla="*/ 395748 h 708918"/>
              <a:gd name="connsiteX25" fmla="*/ 1575619 w 4877198"/>
              <a:gd name="connsiteY25" fmla="*/ 408038 h 708918"/>
              <a:gd name="connsiteX26" fmla="*/ 1585451 w 4877198"/>
              <a:gd name="connsiteY26" fmla="*/ 439993 h 708918"/>
              <a:gd name="connsiteX27" fmla="*/ 1661651 w 4877198"/>
              <a:gd name="connsiteY27" fmla="*/ 444909 h 708918"/>
              <a:gd name="connsiteX28" fmla="*/ 1664110 w 4877198"/>
              <a:gd name="connsiteY28" fmla="*/ 471948 h 708918"/>
              <a:gd name="connsiteX29" fmla="*/ 1821426 w 4877198"/>
              <a:gd name="connsiteY29" fmla="*/ 484238 h 708918"/>
              <a:gd name="connsiteX30" fmla="*/ 1838632 w 4877198"/>
              <a:gd name="connsiteY30" fmla="*/ 516193 h 708918"/>
              <a:gd name="connsiteX31" fmla="*/ 1897626 w 4877198"/>
              <a:gd name="connsiteY31" fmla="*/ 513735 h 708918"/>
              <a:gd name="connsiteX32" fmla="*/ 1900084 w 4877198"/>
              <a:gd name="connsiteY32" fmla="*/ 535858 h 708918"/>
              <a:gd name="connsiteX33" fmla="*/ 2258961 w 4877198"/>
              <a:gd name="connsiteY33" fmla="*/ 550606 h 708918"/>
              <a:gd name="connsiteX34" fmla="*/ 2263877 w 4877198"/>
              <a:gd name="connsiteY34" fmla="*/ 577645 h 708918"/>
              <a:gd name="connsiteX35" fmla="*/ 2406445 w 4877198"/>
              <a:gd name="connsiteY35" fmla="*/ 580103 h 708918"/>
              <a:gd name="connsiteX36" fmla="*/ 2411361 w 4877198"/>
              <a:gd name="connsiteY36" fmla="*/ 604684 h 708918"/>
              <a:gd name="connsiteX37" fmla="*/ 2939845 w 4877198"/>
              <a:gd name="connsiteY37" fmla="*/ 612058 h 708918"/>
              <a:gd name="connsiteX38" fmla="*/ 2944761 w 4877198"/>
              <a:gd name="connsiteY38" fmla="*/ 644013 h 708918"/>
              <a:gd name="connsiteX39" fmla="*/ 3460955 w 4877198"/>
              <a:gd name="connsiteY39" fmla="*/ 646471 h 708918"/>
              <a:gd name="connsiteX40" fmla="*/ 3473245 w 4877198"/>
              <a:gd name="connsiteY40" fmla="*/ 683342 h 708918"/>
              <a:gd name="connsiteX41" fmla="*/ 4169144 w 4877198"/>
              <a:gd name="connsiteY41" fmla="*/ 675635 h 708918"/>
              <a:gd name="connsiteX42" fmla="*/ 4169211 w 4877198"/>
              <a:gd name="connsiteY42" fmla="*/ 708918 h 708918"/>
              <a:gd name="connsiteX43" fmla="*/ 4877198 w 4877198"/>
              <a:gd name="connsiteY43" fmla="*/ 703006 h 708918"/>
              <a:gd name="connsiteX0" fmla="*/ 0 w 4877198"/>
              <a:gd name="connsiteY0" fmla="*/ 930 h 709848"/>
              <a:gd name="connsiteX1" fmla="*/ 36472 w 4877198"/>
              <a:gd name="connsiteY1" fmla="*/ 0 h 709848"/>
              <a:gd name="connsiteX2" fmla="*/ 157316 w 4877198"/>
              <a:gd name="connsiteY2" fmla="*/ 23052 h 709848"/>
              <a:gd name="connsiteX3" fmla="*/ 154858 w 4877198"/>
              <a:gd name="connsiteY3" fmla="*/ 50091 h 709848"/>
              <a:gd name="connsiteX4" fmla="*/ 238432 w 4877198"/>
              <a:gd name="connsiteY4" fmla="*/ 50091 h 709848"/>
              <a:gd name="connsiteX5" fmla="*/ 243348 w 4877198"/>
              <a:gd name="connsiteY5" fmla="*/ 74672 h 709848"/>
              <a:gd name="connsiteX6" fmla="*/ 277761 w 4877198"/>
              <a:gd name="connsiteY6" fmla="*/ 79588 h 709848"/>
              <a:gd name="connsiteX7" fmla="*/ 280219 w 4877198"/>
              <a:gd name="connsiteY7" fmla="*/ 106626 h 709848"/>
              <a:gd name="connsiteX8" fmla="*/ 341671 w 4877198"/>
              <a:gd name="connsiteY8" fmla="*/ 109084 h 709848"/>
              <a:gd name="connsiteX9" fmla="*/ 346587 w 4877198"/>
              <a:gd name="connsiteY9" fmla="*/ 148414 h 709848"/>
              <a:gd name="connsiteX10" fmla="*/ 631722 w 4877198"/>
              <a:gd name="connsiteY10" fmla="*/ 150872 h 709848"/>
              <a:gd name="connsiteX11" fmla="*/ 636639 w 4877198"/>
              <a:gd name="connsiteY11" fmla="*/ 182826 h 709848"/>
              <a:gd name="connsiteX12" fmla="*/ 762000 w 4877198"/>
              <a:gd name="connsiteY12" fmla="*/ 185284 h 709848"/>
              <a:gd name="connsiteX13" fmla="*/ 779206 w 4877198"/>
              <a:gd name="connsiteY13" fmla="*/ 224614 h 709848"/>
              <a:gd name="connsiteX14" fmla="*/ 825910 w 4877198"/>
              <a:gd name="connsiteY14" fmla="*/ 222155 h 709848"/>
              <a:gd name="connsiteX15" fmla="*/ 833284 w 4877198"/>
              <a:gd name="connsiteY15" fmla="*/ 259026 h 709848"/>
              <a:gd name="connsiteX16" fmla="*/ 872613 w 4877198"/>
              <a:gd name="connsiteY16" fmla="*/ 263943 h 709848"/>
              <a:gd name="connsiteX17" fmla="*/ 875071 w 4877198"/>
              <a:gd name="connsiteY17" fmla="*/ 286065 h 709848"/>
              <a:gd name="connsiteX18" fmla="*/ 1140542 w 4877198"/>
              <a:gd name="connsiteY18" fmla="*/ 286065 h 709848"/>
              <a:gd name="connsiteX19" fmla="*/ 1221658 w 4877198"/>
              <a:gd name="connsiteY19" fmla="*/ 298355 h 709848"/>
              <a:gd name="connsiteX20" fmla="*/ 1278193 w 4877198"/>
              <a:gd name="connsiteY20" fmla="*/ 318020 h 709848"/>
              <a:gd name="connsiteX21" fmla="*/ 1347019 w 4877198"/>
              <a:gd name="connsiteY21" fmla="*/ 325394 h 709848"/>
              <a:gd name="connsiteX22" fmla="*/ 1344561 w 4877198"/>
              <a:gd name="connsiteY22" fmla="*/ 372097 h 709848"/>
              <a:gd name="connsiteX23" fmla="*/ 1383890 w 4877198"/>
              <a:gd name="connsiteY23" fmla="*/ 377014 h 709848"/>
              <a:gd name="connsiteX24" fmla="*/ 1401097 w 4877198"/>
              <a:gd name="connsiteY24" fmla="*/ 396678 h 709848"/>
              <a:gd name="connsiteX25" fmla="*/ 1575619 w 4877198"/>
              <a:gd name="connsiteY25" fmla="*/ 408968 h 709848"/>
              <a:gd name="connsiteX26" fmla="*/ 1585451 w 4877198"/>
              <a:gd name="connsiteY26" fmla="*/ 440923 h 709848"/>
              <a:gd name="connsiteX27" fmla="*/ 1661651 w 4877198"/>
              <a:gd name="connsiteY27" fmla="*/ 445839 h 709848"/>
              <a:gd name="connsiteX28" fmla="*/ 1664110 w 4877198"/>
              <a:gd name="connsiteY28" fmla="*/ 472878 h 709848"/>
              <a:gd name="connsiteX29" fmla="*/ 1821426 w 4877198"/>
              <a:gd name="connsiteY29" fmla="*/ 485168 h 709848"/>
              <a:gd name="connsiteX30" fmla="*/ 1838632 w 4877198"/>
              <a:gd name="connsiteY30" fmla="*/ 517123 h 709848"/>
              <a:gd name="connsiteX31" fmla="*/ 1897626 w 4877198"/>
              <a:gd name="connsiteY31" fmla="*/ 514665 h 709848"/>
              <a:gd name="connsiteX32" fmla="*/ 1900084 w 4877198"/>
              <a:gd name="connsiteY32" fmla="*/ 536788 h 709848"/>
              <a:gd name="connsiteX33" fmla="*/ 2258961 w 4877198"/>
              <a:gd name="connsiteY33" fmla="*/ 551536 h 709848"/>
              <a:gd name="connsiteX34" fmla="*/ 2263877 w 4877198"/>
              <a:gd name="connsiteY34" fmla="*/ 578575 h 709848"/>
              <a:gd name="connsiteX35" fmla="*/ 2406445 w 4877198"/>
              <a:gd name="connsiteY35" fmla="*/ 581033 h 709848"/>
              <a:gd name="connsiteX36" fmla="*/ 2411361 w 4877198"/>
              <a:gd name="connsiteY36" fmla="*/ 605614 h 709848"/>
              <a:gd name="connsiteX37" fmla="*/ 2939845 w 4877198"/>
              <a:gd name="connsiteY37" fmla="*/ 612988 h 709848"/>
              <a:gd name="connsiteX38" fmla="*/ 2944761 w 4877198"/>
              <a:gd name="connsiteY38" fmla="*/ 644943 h 709848"/>
              <a:gd name="connsiteX39" fmla="*/ 3460955 w 4877198"/>
              <a:gd name="connsiteY39" fmla="*/ 647401 h 709848"/>
              <a:gd name="connsiteX40" fmla="*/ 3473245 w 4877198"/>
              <a:gd name="connsiteY40" fmla="*/ 684272 h 709848"/>
              <a:gd name="connsiteX41" fmla="*/ 4169144 w 4877198"/>
              <a:gd name="connsiteY41" fmla="*/ 676565 h 709848"/>
              <a:gd name="connsiteX42" fmla="*/ 4169211 w 4877198"/>
              <a:gd name="connsiteY42" fmla="*/ 709848 h 709848"/>
              <a:gd name="connsiteX43" fmla="*/ 4877198 w 4877198"/>
              <a:gd name="connsiteY43" fmla="*/ 703936 h 709848"/>
              <a:gd name="connsiteX0" fmla="*/ 0 w 4877198"/>
              <a:gd name="connsiteY0" fmla="*/ 930 h 709848"/>
              <a:gd name="connsiteX1" fmla="*/ 36472 w 4877198"/>
              <a:gd name="connsiteY1" fmla="*/ 0 h 709848"/>
              <a:gd name="connsiteX2" fmla="*/ 64640 w 4877198"/>
              <a:gd name="connsiteY2" fmla="*/ 1063 h 709848"/>
              <a:gd name="connsiteX3" fmla="*/ 157316 w 4877198"/>
              <a:gd name="connsiteY3" fmla="*/ 23052 h 709848"/>
              <a:gd name="connsiteX4" fmla="*/ 154858 w 4877198"/>
              <a:gd name="connsiteY4" fmla="*/ 50091 h 709848"/>
              <a:gd name="connsiteX5" fmla="*/ 238432 w 4877198"/>
              <a:gd name="connsiteY5" fmla="*/ 50091 h 709848"/>
              <a:gd name="connsiteX6" fmla="*/ 243348 w 4877198"/>
              <a:gd name="connsiteY6" fmla="*/ 74672 h 709848"/>
              <a:gd name="connsiteX7" fmla="*/ 277761 w 4877198"/>
              <a:gd name="connsiteY7" fmla="*/ 79588 h 709848"/>
              <a:gd name="connsiteX8" fmla="*/ 280219 w 4877198"/>
              <a:gd name="connsiteY8" fmla="*/ 106626 h 709848"/>
              <a:gd name="connsiteX9" fmla="*/ 341671 w 4877198"/>
              <a:gd name="connsiteY9" fmla="*/ 109084 h 709848"/>
              <a:gd name="connsiteX10" fmla="*/ 346587 w 4877198"/>
              <a:gd name="connsiteY10" fmla="*/ 148414 h 709848"/>
              <a:gd name="connsiteX11" fmla="*/ 631722 w 4877198"/>
              <a:gd name="connsiteY11" fmla="*/ 150872 h 709848"/>
              <a:gd name="connsiteX12" fmla="*/ 636639 w 4877198"/>
              <a:gd name="connsiteY12" fmla="*/ 182826 h 709848"/>
              <a:gd name="connsiteX13" fmla="*/ 762000 w 4877198"/>
              <a:gd name="connsiteY13" fmla="*/ 185284 h 709848"/>
              <a:gd name="connsiteX14" fmla="*/ 779206 w 4877198"/>
              <a:gd name="connsiteY14" fmla="*/ 224614 h 709848"/>
              <a:gd name="connsiteX15" fmla="*/ 825910 w 4877198"/>
              <a:gd name="connsiteY15" fmla="*/ 222155 h 709848"/>
              <a:gd name="connsiteX16" fmla="*/ 833284 w 4877198"/>
              <a:gd name="connsiteY16" fmla="*/ 259026 h 709848"/>
              <a:gd name="connsiteX17" fmla="*/ 872613 w 4877198"/>
              <a:gd name="connsiteY17" fmla="*/ 263943 h 709848"/>
              <a:gd name="connsiteX18" fmla="*/ 875071 w 4877198"/>
              <a:gd name="connsiteY18" fmla="*/ 286065 h 709848"/>
              <a:gd name="connsiteX19" fmla="*/ 1140542 w 4877198"/>
              <a:gd name="connsiteY19" fmla="*/ 286065 h 709848"/>
              <a:gd name="connsiteX20" fmla="*/ 1221658 w 4877198"/>
              <a:gd name="connsiteY20" fmla="*/ 298355 h 709848"/>
              <a:gd name="connsiteX21" fmla="*/ 1278193 w 4877198"/>
              <a:gd name="connsiteY21" fmla="*/ 318020 h 709848"/>
              <a:gd name="connsiteX22" fmla="*/ 1347019 w 4877198"/>
              <a:gd name="connsiteY22" fmla="*/ 325394 h 709848"/>
              <a:gd name="connsiteX23" fmla="*/ 1344561 w 4877198"/>
              <a:gd name="connsiteY23" fmla="*/ 372097 h 709848"/>
              <a:gd name="connsiteX24" fmla="*/ 1383890 w 4877198"/>
              <a:gd name="connsiteY24" fmla="*/ 377014 h 709848"/>
              <a:gd name="connsiteX25" fmla="*/ 1401097 w 4877198"/>
              <a:gd name="connsiteY25" fmla="*/ 396678 h 709848"/>
              <a:gd name="connsiteX26" fmla="*/ 1575619 w 4877198"/>
              <a:gd name="connsiteY26" fmla="*/ 408968 h 709848"/>
              <a:gd name="connsiteX27" fmla="*/ 1585451 w 4877198"/>
              <a:gd name="connsiteY27" fmla="*/ 440923 h 709848"/>
              <a:gd name="connsiteX28" fmla="*/ 1661651 w 4877198"/>
              <a:gd name="connsiteY28" fmla="*/ 445839 h 709848"/>
              <a:gd name="connsiteX29" fmla="*/ 1664110 w 4877198"/>
              <a:gd name="connsiteY29" fmla="*/ 472878 h 709848"/>
              <a:gd name="connsiteX30" fmla="*/ 1821426 w 4877198"/>
              <a:gd name="connsiteY30" fmla="*/ 485168 h 709848"/>
              <a:gd name="connsiteX31" fmla="*/ 1838632 w 4877198"/>
              <a:gd name="connsiteY31" fmla="*/ 517123 h 709848"/>
              <a:gd name="connsiteX32" fmla="*/ 1897626 w 4877198"/>
              <a:gd name="connsiteY32" fmla="*/ 514665 h 709848"/>
              <a:gd name="connsiteX33" fmla="*/ 1900084 w 4877198"/>
              <a:gd name="connsiteY33" fmla="*/ 536788 h 709848"/>
              <a:gd name="connsiteX34" fmla="*/ 2258961 w 4877198"/>
              <a:gd name="connsiteY34" fmla="*/ 551536 h 709848"/>
              <a:gd name="connsiteX35" fmla="*/ 2263877 w 4877198"/>
              <a:gd name="connsiteY35" fmla="*/ 578575 h 709848"/>
              <a:gd name="connsiteX36" fmla="*/ 2406445 w 4877198"/>
              <a:gd name="connsiteY36" fmla="*/ 581033 h 709848"/>
              <a:gd name="connsiteX37" fmla="*/ 2411361 w 4877198"/>
              <a:gd name="connsiteY37" fmla="*/ 605614 h 709848"/>
              <a:gd name="connsiteX38" fmla="*/ 2939845 w 4877198"/>
              <a:gd name="connsiteY38" fmla="*/ 612988 h 709848"/>
              <a:gd name="connsiteX39" fmla="*/ 2944761 w 4877198"/>
              <a:gd name="connsiteY39" fmla="*/ 644943 h 709848"/>
              <a:gd name="connsiteX40" fmla="*/ 3460955 w 4877198"/>
              <a:gd name="connsiteY40" fmla="*/ 647401 h 709848"/>
              <a:gd name="connsiteX41" fmla="*/ 3473245 w 4877198"/>
              <a:gd name="connsiteY41" fmla="*/ 684272 h 709848"/>
              <a:gd name="connsiteX42" fmla="*/ 4169144 w 4877198"/>
              <a:gd name="connsiteY42" fmla="*/ 676565 h 709848"/>
              <a:gd name="connsiteX43" fmla="*/ 4169211 w 4877198"/>
              <a:gd name="connsiteY43" fmla="*/ 709848 h 709848"/>
              <a:gd name="connsiteX44" fmla="*/ 4877198 w 4877198"/>
              <a:gd name="connsiteY44" fmla="*/ 703936 h 709848"/>
              <a:gd name="connsiteX0" fmla="*/ 0 w 4877198"/>
              <a:gd name="connsiteY0" fmla="*/ 930 h 709848"/>
              <a:gd name="connsiteX1" fmla="*/ 36472 w 4877198"/>
              <a:gd name="connsiteY1" fmla="*/ 0 h 709848"/>
              <a:gd name="connsiteX2" fmla="*/ 23451 w 4877198"/>
              <a:gd name="connsiteY2" fmla="*/ 23717 h 709848"/>
              <a:gd name="connsiteX3" fmla="*/ 157316 w 4877198"/>
              <a:gd name="connsiteY3" fmla="*/ 23052 h 709848"/>
              <a:gd name="connsiteX4" fmla="*/ 154858 w 4877198"/>
              <a:gd name="connsiteY4" fmla="*/ 50091 h 709848"/>
              <a:gd name="connsiteX5" fmla="*/ 238432 w 4877198"/>
              <a:gd name="connsiteY5" fmla="*/ 50091 h 709848"/>
              <a:gd name="connsiteX6" fmla="*/ 243348 w 4877198"/>
              <a:gd name="connsiteY6" fmla="*/ 74672 h 709848"/>
              <a:gd name="connsiteX7" fmla="*/ 277761 w 4877198"/>
              <a:gd name="connsiteY7" fmla="*/ 79588 h 709848"/>
              <a:gd name="connsiteX8" fmla="*/ 280219 w 4877198"/>
              <a:gd name="connsiteY8" fmla="*/ 106626 h 709848"/>
              <a:gd name="connsiteX9" fmla="*/ 341671 w 4877198"/>
              <a:gd name="connsiteY9" fmla="*/ 109084 h 709848"/>
              <a:gd name="connsiteX10" fmla="*/ 346587 w 4877198"/>
              <a:gd name="connsiteY10" fmla="*/ 148414 h 709848"/>
              <a:gd name="connsiteX11" fmla="*/ 631722 w 4877198"/>
              <a:gd name="connsiteY11" fmla="*/ 150872 h 709848"/>
              <a:gd name="connsiteX12" fmla="*/ 636639 w 4877198"/>
              <a:gd name="connsiteY12" fmla="*/ 182826 h 709848"/>
              <a:gd name="connsiteX13" fmla="*/ 762000 w 4877198"/>
              <a:gd name="connsiteY13" fmla="*/ 185284 h 709848"/>
              <a:gd name="connsiteX14" fmla="*/ 779206 w 4877198"/>
              <a:gd name="connsiteY14" fmla="*/ 224614 h 709848"/>
              <a:gd name="connsiteX15" fmla="*/ 825910 w 4877198"/>
              <a:gd name="connsiteY15" fmla="*/ 222155 h 709848"/>
              <a:gd name="connsiteX16" fmla="*/ 833284 w 4877198"/>
              <a:gd name="connsiteY16" fmla="*/ 259026 h 709848"/>
              <a:gd name="connsiteX17" fmla="*/ 872613 w 4877198"/>
              <a:gd name="connsiteY17" fmla="*/ 263943 h 709848"/>
              <a:gd name="connsiteX18" fmla="*/ 875071 w 4877198"/>
              <a:gd name="connsiteY18" fmla="*/ 286065 h 709848"/>
              <a:gd name="connsiteX19" fmla="*/ 1140542 w 4877198"/>
              <a:gd name="connsiteY19" fmla="*/ 286065 h 709848"/>
              <a:gd name="connsiteX20" fmla="*/ 1221658 w 4877198"/>
              <a:gd name="connsiteY20" fmla="*/ 298355 h 709848"/>
              <a:gd name="connsiteX21" fmla="*/ 1278193 w 4877198"/>
              <a:gd name="connsiteY21" fmla="*/ 318020 h 709848"/>
              <a:gd name="connsiteX22" fmla="*/ 1347019 w 4877198"/>
              <a:gd name="connsiteY22" fmla="*/ 325394 h 709848"/>
              <a:gd name="connsiteX23" fmla="*/ 1344561 w 4877198"/>
              <a:gd name="connsiteY23" fmla="*/ 372097 h 709848"/>
              <a:gd name="connsiteX24" fmla="*/ 1383890 w 4877198"/>
              <a:gd name="connsiteY24" fmla="*/ 377014 h 709848"/>
              <a:gd name="connsiteX25" fmla="*/ 1401097 w 4877198"/>
              <a:gd name="connsiteY25" fmla="*/ 396678 h 709848"/>
              <a:gd name="connsiteX26" fmla="*/ 1575619 w 4877198"/>
              <a:gd name="connsiteY26" fmla="*/ 408968 h 709848"/>
              <a:gd name="connsiteX27" fmla="*/ 1585451 w 4877198"/>
              <a:gd name="connsiteY27" fmla="*/ 440923 h 709848"/>
              <a:gd name="connsiteX28" fmla="*/ 1661651 w 4877198"/>
              <a:gd name="connsiteY28" fmla="*/ 445839 h 709848"/>
              <a:gd name="connsiteX29" fmla="*/ 1664110 w 4877198"/>
              <a:gd name="connsiteY29" fmla="*/ 472878 h 709848"/>
              <a:gd name="connsiteX30" fmla="*/ 1821426 w 4877198"/>
              <a:gd name="connsiteY30" fmla="*/ 485168 h 709848"/>
              <a:gd name="connsiteX31" fmla="*/ 1838632 w 4877198"/>
              <a:gd name="connsiteY31" fmla="*/ 517123 h 709848"/>
              <a:gd name="connsiteX32" fmla="*/ 1897626 w 4877198"/>
              <a:gd name="connsiteY32" fmla="*/ 514665 h 709848"/>
              <a:gd name="connsiteX33" fmla="*/ 1900084 w 4877198"/>
              <a:gd name="connsiteY33" fmla="*/ 536788 h 709848"/>
              <a:gd name="connsiteX34" fmla="*/ 2258961 w 4877198"/>
              <a:gd name="connsiteY34" fmla="*/ 551536 h 709848"/>
              <a:gd name="connsiteX35" fmla="*/ 2263877 w 4877198"/>
              <a:gd name="connsiteY35" fmla="*/ 578575 h 709848"/>
              <a:gd name="connsiteX36" fmla="*/ 2406445 w 4877198"/>
              <a:gd name="connsiteY36" fmla="*/ 581033 h 709848"/>
              <a:gd name="connsiteX37" fmla="*/ 2411361 w 4877198"/>
              <a:gd name="connsiteY37" fmla="*/ 605614 h 709848"/>
              <a:gd name="connsiteX38" fmla="*/ 2939845 w 4877198"/>
              <a:gd name="connsiteY38" fmla="*/ 612988 h 709848"/>
              <a:gd name="connsiteX39" fmla="*/ 2944761 w 4877198"/>
              <a:gd name="connsiteY39" fmla="*/ 644943 h 709848"/>
              <a:gd name="connsiteX40" fmla="*/ 3460955 w 4877198"/>
              <a:gd name="connsiteY40" fmla="*/ 647401 h 709848"/>
              <a:gd name="connsiteX41" fmla="*/ 3473245 w 4877198"/>
              <a:gd name="connsiteY41" fmla="*/ 684272 h 709848"/>
              <a:gd name="connsiteX42" fmla="*/ 4169144 w 4877198"/>
              <a:gd name="connsiteY42" fmla="*/ 676565 h 709848"/>
              <a:gd name="connsiteX43" fmla="*/ 4169211 w 4877198"/>
              <a:gd name="connsiteY43" fmla="*/ 709848 h 709848"/>
              <a:gd name="connsiteX44" fmla="*/ 4877198 w 4877198"/>
              <a:gd name="connsiteY44" fmla="*/ 703936 h 709848"/>
              <a:gd name="connsiteX0" fmla="*/ 0 w 4877198"/>
              <a:gd name="connsiteY0" fmla="*/ 930 h 709848"/>
              <a:gd name="connsiteX1" fmla="*/ 36472 w 4877198"/>
              <a:gd name="connsiteY1" fmla="*/ 0 h 709848"/>
              <a:gd name="connsiteX2" fmla="*/ 23451 w 4877198"/>
              <a:gd name="connsiteY2" fmla="*/ 23717 h 709848"/>
              <a:gd name="connsiteX3" fmla="*/ 37867 w 4877198"/>
              <a:gd name="connsiteY3" fmla="*/ 21657 h 709848"/>
              <a:gd name="connsiteX4" fmla="*/ 157316 w 4877198"/>
              <a:gd name="connsiteY4" fmla="*/ 23052 h 709848"/>
              <a:gd name="connsiteX5" fmla="*/ 154858 w 4877198"/>
              <a:gd name="connsiteY5" fmla="*/ 50091 h 709848"/>
              <a:gd name="connsiteX6" fmla="*/ 238432 w 4877198"/>
              <a:gd name="connsiteY6" fmla="*/ 50091 h 709848"/>
              <a:gd name="connsiteX7" fmla="*/ 243348 w 4877198"/>
              <a:gd name="connsiteY7" fmla="*/ 74672 h 709848"/>
              <a:gd name="connsiteX8" fmla="*/ 277761 w 4877198"/>
              <a:gd name="connsiteY8" fmla="*/ 79588 h 709848"/>
              <a:gd name="connsiteX9" fmla="*/ 280219 w 4877198"/>
              <a:gd name="connsiteY9" fmla="*/ 106626 h 709848"/>
              <a:gd name="connsiteX10" fmla="*/ 341671 w 4877198"/>
              <a:gd name="connsiteY10" fmla="*/ 109084 h 709848"/>
              <a:gd name="connsiteX11" fmla="*/ 346587 w 4877198"/>
              <a:gd name="connsiteY11" fmla="*/ 148414 h 709848"/>
              <a:gd name="connsiteX12" fmla="*/ 631722 w 4877198"/>
              <a:gd name="connsiteY12" fmla="*/ 150872 h 709848"/>
              <a:gd name="connsiteX13" fmla="*/ 636639 w 4877198"/>
              <a:gd name="connsiteY13" fmla="*/ 182826 h 709848"/>
              <a:gd name="connsiteX14" fmla="*/ 762000 w 4877198"/>
              <a:gd name="connsiteY14" fmla="*/ 185284 h 709848"/>
              <a:gd name="connsiteX15" fmla="*/ 779206 w 4877198"/>
              <a:gd name="connsiteY15" fmla="*/ 224614 h 709848"/>
              <a:gd name="connsiteX16" fmla="*/ 825910 w 4877198"/>
              <a:gd name="connsiteY16" fmla="*/ 222155 h 709848"/>
              <a:gd name="connsiteX17" fmla="*/ 833284 w 4877198"/>
              <a:gd name="connsiteY17" fmla="*/ 259026 h 709848"/>
              <a:gd name="connsiteX18" fmla="*/ 872613 w 4877198"/>
              <a:gd name="connsiteY18" fmla="*/ 263943 h 709848"/>
              <a:gd name="connsiteX19" fmla="*/ 875071 w 4877198"/>
              <a:gd name="connsiteY19" fmla="*/ 286065 h 709848"/>
              <a:gd name="connsiteX20" fmla="*/ 1140542 w 4877198"/>
              <a:gd name="connsiteY20" fmla="*/ 286065 h 709848"/>
              <a:gd name="connsiteX21" fmla="*/ 1221658 w 4877198"/>
              <a:gd name="connsiteY21" fmla="*/ 298355 h 709848"/>
              <a:gd name="connsiteX22" fmla="*/ 1278193 w 4877198"/>
              <a:gd name="connsiteY22" fmla="*/ 318020 h 709848"/>
              <a:gd name="connsiteX23" fmla="*/ 1347019 w 4877198"/>
              <a:gd name="connsiteY23" fmla="*/ 325394 h 709848"/>
              <a:gd name="connsiteX24" fmla="*/ 1344561 w 4877198"/>
              <a:gd name="connsiteY24" fmla="*/ 372097 h 709848"/>
              <a:gd name="connsiteX25" fmla="*/ 1383890 w 4877198"/>
              <a:gd name="connsiteY25" fmla="*/ 377014 h 709848"/>
              <a:gd name="connsiteX26" fmla="*/ 1401097 w 4877198"/>
              <a:gd name="connsiteY26" fmla="*/ 396678 h 709848"/>
              <a:gd name="connsiteX27" fmla="*/ 1575619 w 4877198"/>
              <a:gd name="connsiteY27" fmla="*/ 408968 h 709848"/>
              <a:gd name="connsiteX28" fmla="*/ 1585451 w 4877198"/>
              <a:gd name="connsiteY28" fmla="*/ 440923 h 709848"/>
              <a:gd name="connsiteX29" fmla="*/ 1661651 w 4877198"/>
              <a:gd name="connsiteY29" fmla="*/ 445839 h 709848"/>
              <a:gd name="connsiteX30" fmla="*/ 1664110 w 4877198"/>
              <a:gd name="connsiteY30" fmla="*/ 472878 h 709848"/>
              <a:gd name="connsiteX31" fmla="*/ 1821426 w 4877198"/>
              <a:gd name="connsiteY31" fmla="*/ 485168 h 709848"/>
              <a:gd name="connsiteX32" fmla="*/ 1838632 w 4877198"/>
              <a:gd name="connsiteY32" fmla="*/ 517123 h 709848"/>
              <a:gd name="connsiteX33" fmla="*/ 1897626 w 4877198"/>
              <a:gd name="connsiteY33" fmla="*/ 514665 h 709848"/>
              <a:gd name="connsiteX34" fmla="*/ 1900084 w 4877198"/>
              <a:gd name="connsiteY34" fmla="*/ 536788 h 709848"/>
              <a:gd name="connsiteX35" fmla="*/ 2258961 w 4877198"/>
              <a:gd name="connsiteY35" fmla="*/ 551536 h 709848"/>
              <a:gd name="connsiteX36" fmla="*/ 2263877 w 4877198"/>
              <a:gd name="connsiteY36" fmla="*/ 578575 h 709848"/>
              <a:gd name="connsiteX37" fmla="*/ 2406445 w 4877198"/>
              <a:gd name="connsiteY37" fmla="*/ 581033 h 709848"/>
              <a:gd name="connsiteX38" fmla="*/ 2411361 w 4877198"/>
              <a:gd name="connsiteY38" fmla="*/ 605614 h 709848"/>
              <a:gd name="connsiteX39" fmla="*/ 2939845 w 4877198"/>
              <a:gd name="connsiteY39" fmla="*/ 612988 h 709848"/>
              <a:gd name="connsiteX40" fmla="*/ 2944761 w 4877198"/>
              <a:gd name="connsiteY40" fmla="*/ 644943 h 709848"/>
              <a:gd name="connsiteX41" fmla="*/ 3460955 w 4877198"/>
              <a:gd name="connsiteY41" fmla="*/ 647401 h 709848"/>
              <a:gd name="connsiteX42" fmla="*/ 3473245 w 4877198"/>
              <a:gd name="connsiteY42" fmla="*/ 684272 h 709848"/>
              <a:gd name="connsiteX43" fmla="*/ 4169144 w 4877198"/>
              <a:gd name="connsiteY43" fmla="*/ 676565 h 709848"/>
              <a:gd name="connsiteX44" fmla="*/ 4169211 w 4877198"/>
              <a:gd name="connsiteY44" fmla="*/ 709848 h 709848"/>
              <a:gd name="connsiteX45" fmla="*/ 4877198 w 4877198"/>
              <a:gd name="connsiteY45" fmla="*/ 703936 h 709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4877198" h="709848">
                <a:moveTo>
                  <a:pt x="0" y="930"/>
                </a:moveTo>
                <a:lnTo>
                  <a:pt x="36472" y="0"/>
                </a:lnTo>
                <a:lnTo>
                  <a:pt x="23451" y="23717"/>
                </a:lnTo>
                <a:cubicBezTo>
                  <a:pt x="25511" y="23717"/>
                  <a:pt x="35807" y="21657"/>
                  <a:pt x="37867" y="21657"/>
                </a:cubicBezTo>
                <a:lnTo>
                  <a:pt x="157316" y="23052"/>
                </a:lnTo>
                <a:lnTo>
                  <a:pt x="154858" y="50091"/>
                </a:lnTo>
                <a:lnTo>
                  <a:pt x="238432" y="50091"/>
                </a:lnTo>
                <a:lnTo>
                  <a:pt x="243348" y="74672"/>
                </a:lnTo>
                <a:lnTo>
                  <a:pt x="277761" y="79588"/>
                </a:lnTo>
                <a:lnTo>
                  <a:pt x="280219" y="106626"/>
                </a:lnTo>
                <a:lnTo>
                  <a:pt x="341671" y="109084"/>
                </a:lnTo>
                <a:lnTo>
                  <a:pt x="346587" y="148414"/>
                </a:lnTo>
                <a:lnTo>
                  <a:pt x="631722" y="150872"/>
                </a:lnTo>
                <a:lnTo>
                  <a:pt x="636639" y="182826"/>
                </a:lnTo>
                <a:lnTo>
                  <a:pt x="762000" y="185284"/>
                </a:lnTo>
                <a:lnTo>
                  <a:pt x="779206" y="224614"/>
                </a:lnTo>
                <a:lnTo>
                  <a:pt x="825910" y="222155"/>
                </a:lnTo>
                <a:lnTo>
                  <a:pt x="833284" y="259026"/>
                </a:lnTo>
                <a:lnTo>
                  <a:pt x="872613" y="263943"/>
                </a:lnTo>
                <a:lnTo>
                  <a:pt x="875071" y="286065"/>
                </a:lnTo>
                <a:lnTo>
                  <a:pt x="1140542" y="286065"/>
                </a:lnTo>
                <a:lnTo>
                  <a:pt x="1221658" y="298355"/>
                </a:lnTo>
                <a:lnTo>
                  <a:pt x="1278193" y="318020"/>
                </a:lnTo>
                <a:lnTo>
                  <a:pt x="1347019" y="325394"/>
                </a:lnTo>
                <a:lnTo>
                  <a:pt x="1344561" y="372097"/>
                </a:lnTo>
                <a:lnTo>
                  <a:pt x="1383890" y="377014"/>
                </a:lnTo>
                <a:lnTo>
                  <a:pt x="1401097" y="396678"/>
                </a:lnTo>
                <a:lnTo>
                  <a:pt x="1575619" y="408968"/>
                </a:lnTo>
                <a:lnTo>
                  <a:pt x="1585451" y="440923"/>
                </a:lnTo>
                <a:lnTo>
                  <a:pt x="1661651" y="445839"/>
                </a:lnTo>
                <a:lnTo>
                  <a:pt x="1664110" y="472878"/>
                </a:lnTo>
                <a:lnTo>
                  <a:pt x="1821426" y="485168"/>
                </a:lnTo>
                <a:lnTo>
                  <a:pt x="1838632" y="517123"/>
                </a:lnTo>
                <a:lnTo>
                  <a:pt x="1897626" y="514665"/>
                </a:lnTo>
                <a:lnTo>
                  <a:pt x="1900084" y="536788"/>
                </a:lnTo>
                <a:lnTo>
                  <a:pt x="2258961" y="551536"/>
                </a:lnTo>
                <a:lnTo>
                  <a:pt x="2263877" y="578575"/>
                </a:lnTo>
                <a:lnTo>
                  <a:pt x="2406445" y="581033"/>
                </a:lnTo>
                <a:lnTo>
                  <a:pt x="2411361" y="605614"/>
                </a:lnTo>
                <a:lnTo>
                  <a:pt x="2939845" y="612988"/>
                </a:lnTo>
                <a:lnTo>
                  <a:pt x="2944761" y="644943"/>
                </a:lnTo>
                <a:lnTo>
                  <a:pt x="3460955" y="647401"/>
                </a:lnTo>
                <a:lnTo>
                  <a:pt x="3473245" y="684272"/>
                </a:lnTo>
                <a:lnTo>
                  <a:pt x="4169144" y="676565"/>
                </a:lnTo>
                <a:cubicBezTo>
                  <a:pt x="4169166" y="687659"/>
                  <a:pt x="4169189" y="698754"/>
                  <a:pt x="4169211" y="709848"/>
                </a:cubicBezTo>
                <a:lnTo>
                  <a:pt x="4877198" y="703936"/>
                </a:lnTo>
              </a:path>
            </a:pathLst>
          </a:custGeom>
          <a:noFill/>
          <a:ln w="28575">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67">
            <a:extLst>
              <a:ext uri="{FF2B5EF4-FFF2-40B4-BE49-F238E27FC236}">
                <a16:creationId xmlns:a16="http://schemas.microsoft.com/office/drawing/2014/main" id="{2AD5295A-9B2E-45F5-9985-1F96816FA847}"/>
              </a:ext>
            </a:extLst>
          </p:cNvPr>
          <p:cNvSpPr/>
          <p:nvPr/>
        </p:nvSpPr>
        <p:spPr bwMode="invGray">
          <a:xfrm>
            <a:off x="1699997" y="2229677"/>
            <a:ext cx="6482141" cy="680601"/>
          </a:xfrm>
          <a:custGeom>
            <a:avLst/>
            <a:gdLst>
              <a:gd name="connsiteX0" fmla="*/ 0 w 4393406"/>
              <a:gd name="connsiteY0" fmla="*/ 0 h 604838"/>
              <a:gd name="connsiteX1" fmla="*/ 150019 w 4393406"/>
              <a:gd name="connsiteY1" fmla="*/ 4763 h 604838"/>
              <a:gd name="connsiteX2" fmla="*/ 150019 w 4393406"/>
              <a:gd name="connsiteY2" fmla="*/ 42863 h 604838"/>
              <a:gd name="connsiteX3" fmla="*/ 238125 w 4393406"/>
              <a:gd name="connsiteY3" fmla="*/ 33338 h 604838"/>
              <a:gd name="connsiteX4" fmla="*/ 242887 w 4393406"/>
              <a:gd name="connsiteY4" fmla="*/ 76200 h 604838"/>
              <a:gd name="connsiteX5" fmla="*/ 297656 w 4393406"/>
              <a:gd name="connsiteY5" fmla="*/ 71438 h 604838"/>
              <a:gd name="connsiteX6" fmla="*/ 304800 w 4393406"/>
              <a:gd name="connsiteY6" fmla="*/ 109538 h 604838"/>
              <a:gd name="connsiteX7" fmla="*/ 340519 w 4393406"/>
              <a:gd name="connsiteY7" fmla="*/ 107156 h 604838"/>
              <a:gd name="connsiteX8" fmla="*/ 350044 w 4393406"/>
              <a:gd name="connsiteY8" fmla="*/ 171450 h 604838"/>
              <a:gd name="connsiteX9" fmla="*/ 378619 w 4393406"/>
              <a:gd name="connsiteY9" fmla="*/ 202406 h 604838"/>
              <a:gd name="connsiteX10" fmla="*/ 392906 w 4393406"/>
              <a:gd name="connsiteY10" fmla="*/ 214313 h 604838"/>
              <a:gd name="connsiteX11" fmla="*/ 538162 w 4393406"/>
              <a:gd name="connsiteY11" fmla="*/ 214313 h 604838"/>
              <a:gd name="connsiteX12" fmla="*/ 550069 w 4393406"/>
              <a:gd name="connsiteY12" fmla="*/ 238125 h 604838"/>
              <a:gd name="connsiteX13" fmla="*/ 1026319 w 4393406"/>
              <a:gd name="connsiteY13" fmla="*/ 240506 h 604838"/>
              <a:gd name="connsiteX14" fmla="*/ 1062037 w 4393406"/>
              <a:gd name="connsiteY14" fmla="*/ 283369 h 604838"/>
              <a:gd name="connsiteX15" fmla="*/ 1285875 w 4393406"/>
              <a:gd name="connsiteY15" fmla="*/ 285750 h 604838"/>
              <a:gd name="connsiteX16" fmla="*/ 1281112 w 4393406"/>
              <a:gd name="connsiteY16" fmla="*/ 314325 h 604838"/>
              <a:gd name="connsiteX17" fmla="*/ 1397794 w 4393406"/>
              <a:gd name="connsiteY17" fmla="*/ 314325 h 604838"/>
              <a:gd name="connsiteX18" fmla="*/ 1400175 w 4393406"/>
              <a:gd name="connsiteY18" fmla="*/ 364331 h 604838"/>
              <a:gd name="connsiteX19" fmla="*/ 1674019 w 4393406"/>
              <a:gd name="connsiteY19" fmla="*/ 366713 h 604838"/>
              <a:gd name="connsiteX20" fmla="*/ 1693069 w 4393406"/>
              <a:gd name="connsiteY20" fmla="*/ 419100 h 604838"/>
              <a:gd name="connsiteX21" fmla="*/ 2116931 w 4393406"/>
              <a:gd name="connsiteY21" fmla="*/ 421481 h 604838"/>
              <a:gd name="connsiteX22" fmla="*/ 2119312 w 4393406"/>
              <a:gd name="connsiteY22" fmla="*/ 476250 h 604838"/>
              <a:gd name="connsiteX23" fmla="*/ 2669381 w 4393406"/>
              <a:gd name="connsiteY23" fmla="*/ 469106 h 604838"/>
              <a:gd name="connsiteX24" fmla="*/ 2686050 w 4393406"/>
              <a:gd name="connsiteY24" fmla="*/ 495300 h 604838"/>
              <a:gd name="connsiteX25" fmla="*/ 2781300 w 4393406"/>
              <a:gd name="connsiteY25" fmla="*/ 492919 h 604838"/>
              <a:gd name="connsiteX26" fmla="*/ 2800350 w 4393406"/>
              <a:gd name="connsiteY26" fmla="*/ 519113 h 604838"/>
              <a:gd name="connsiteX27" fmla="*/ 2978944 w 4393406"/>
              <a:gd name="connsiteY27" fmla="*/ 516731 h 604838"/>
              <a:gd name="connsiteX28" fmla="*/ 2988469 w 4393406"/>
              <a:gd name="connsiteY28" fmla="*/ 545306 h 604838"/>
              <a:gd name="connsiteX29" fmla="*/ 3121819 w 4393406"/>
              <a:gd name="connsiteY29" fmla="*/ 538163 h 604838"/>
              <a:gd name="connsiteX30" fmla="*/ 3126581 w 4393406"/>
              <a:gd name="connsiteY30" fmla="*/ 559594 h 604838"/>
              <a:gd name="connsiteX31" fmla="*/ 3826669 w 4393406"/>
              <a:gd name="connsiteY31" fmla="*/ 573881 h 604838"/>
              <a:gd name="connsiteX32" fmla="*/ 3838575 w 4393406"/>
              <a:gd name="connsiteY32" fmla="*/ 604838 h 604838"/>
              <a:gd name="connsiteX33" fmla="*/ 4393406 w 4393406"/>
              <a:gd name="connsiteY33" fmla="*/ 590550 h 604838"/>
              <a:gd name="connsiteX0" fmla="*/ 0 w 4881562"/>
              <a:gd name="connsiteY0" fmla="*/ 0 h 604838"/>
              <a:gd name="connsiteX1" fmla="*/ 150019 w 4881562"/>
              <a:gd name="connsiteY1" fmla="*/ 4763 h 604838"/>
              <a:gd name="connsiteX2" fmla="*/ 150019 w 4881562"/>
              <a:gd name="connsiteY2" fmla="*/ 42863 h 604838"/>
              <a:gd name="connsiteX3" fmla="*/ 238125 w 4881562"/>
              <a:gd name="connsiteY3" fmla="*/ 33338 h 604838"/>
              <a:gd name="connsiteX4" fmla="*/ 242887 w 4881562"/>
              <a:gd name="connsiteY4" fmla="*/ 76200 h 604838"/>
              <a:gd name="connsiteX5" fmla="*/ 297656 w 4881562"/>
              <a:gd name="connsiteY5" fmla="*/ 71438 h 604838"/>
              <a:gd name="connsiteX6" fmla="*/ 304800 w 4881562"/>
              <a:gd name="connsiteY6" fmla="*/ 109538 h 604838"/>
              <a:gd name="connsiteX7" fmla="*/ 340519 w 4881562"/>
              <a:gd name="connsiteY7" fmla="*/ 107156 h 604838"/>
              <a:gd name="connsiteX8" fmla="*/ 350044 w 4881562"/>
              <a:gd name="connsiteY8" fmla="*/ 171450 h 604838"/>
              <a:gd name="connsiteX9" fmla="*/ 378619 w 4881562"/>
              <a:gd name="connsiteY9" fmla="*/ 202406 h 604838"/>
              <a:gd name="connsiteX10" fmla="*/ 392906 w 4881562"/>
              <a:gd name="connsiteY10" fmla="*/ 214313 h 604838"/>
              <a:gd name="connsiteX11" fmla="*/ 538162 w 4881562"/>
              <a:gd name="connsiteY11" fmla="*/ 214313 h 604838"/>
              <a:gd name="connsiteX12" fmla="*/ 550069 w 4881562"/>
              <a:gd name="connsiteY12" fmla="*/ 238125 h 604838"/>
              <a:gd name="connsiteX13" fmla="*/ 1026319 w 4881562"/>
              <a:gd name="connsiteY13" fmla="*/ 240506 h 604838"/>
              <a:gd name="connsiteX14" fmla="*/ 1062037 w 4881562"/>
              <a:gd name="connsiteY14" fmla="*/ 283369 h 604838"/>
              <a:gd name="connsiteX15" fmla="*/ 1285875 w 4881562"/>
              <a:gd name="connsiteY15" fmla="*/ 285750 h 604838"/>
              <a:gd name="connsiteX16" fmla="*/ 1281112 w 4881562"/>
              <a:gd name="connsiteY16" fmla="*/ 314325 h 604838"/>
              <a:gd name="connsiteX17" fmla="*/ 1397794 w 4881562"/>
              <a:gd name="connsiteY17" fmla="*/ 314325 h 604838"/>
              <a:gd name="connsiteX18" fmla="*/ 1400175 w 4881562"/>
              <a:gd name="connsiteY18" fmla="*/ 364331 h 604838"/>
              <a:gd name="connsiteX19" fmla="*/ 1674019 w 4881562"/>
              <a:gd name="connsiteY19" fmla="*/ 366713 h 604838"/>
              <a:gd name="connsiteX20" fmla="*/ 1693069 w 4881562"/>
              <a:gd name="connsiteY20" fmla="*/ 419100 h 604838"/>
              <a:gd name="connsiteX21" fmla="*/ 2116931 w 4881562"/>
              <a:gd name="connsiteY21" fmla="*/ 421481 h 604838"/>
              <a:gd name="connsiteX22" fmla="*/ 2119312 w 4881562"/>
              <a:gd name="connsiteY22" fmla="*/ 476250 h 604838"/>
              <a:gd name="connsiteX23" fmla="*/ 2669381 w 4881562"/>
              <a:gd name="connsiteY23" fmla="*/ 469106 h 604838"/>
              <a:gd name="connsiteX24" fmla="*/ 2686050 w 4881562"/>
              <a:gd name="connsiteY24" fmla="*/ 495300 h 604838"/>
              <a:gd name="connsiteX25" fmla="*/ 2781300 w 4881562"/>
              <a:gd name="connsiteY25" fmla="*/ 492919 h 604838"/>
              <a:gd name="connsiteX26" fmla="*/ 2800350 w 4881562"/>
              <a:gd name="connsiteY26" fmla="*/ 519113 h 604838"/>
              <a:gd name="connsiteX27" fmla="*/ 2978944 w 4881562"/>
              <a:gd name="connsiteY27" fmla="*/ 516731 h 604838"/>
              <a:gd name="connsiteX28" fmla="*/ 2988469 w 4881562"/>
              <a:gd name="connsiteY28" fmla="*/ 545306 h 604838"/>
              <a:gd name="connsiteX29" fmla="*/ 3121819 w 4881562"/>
              <a:gd name="connsiteY29" fmla="*/ 538163 h 604838"/>
              <a:gd name="connsiteX30" fmla="*/ 3126581 w 4881562"/>
              <a:gd name="connsiteY30" fmla="*/ 559594 h 604838"/>
              <a:gd name="connsiteX31" fmla="*/ 3826669 w 4881562"/>
              <a:gd name="connsiteY31" fmla="*/ 573881 h 604838"/>
              <a:gd name="connsiteX32" fmla="*/ 3838575 w 4881562"/>
              <a:gd name="connsiteY32" fmla="*/ 604838 h 604838"/>
              <a:gd name="connsiteX33" fmla="*/ 4881562 w 4881562"/>
              <a:gd name="connsiteY33" fmla="*/ 590550 h 604838"/>
              <a:gd name="connsiteX0" fmla="*/ 0 w 4881562"/>
              <a:gd name="connsiteY0" fmla="*/ 0 h 604838"/>
              <a:gd name="connsiteX1" fmla="*/ 150019 w 4881562"/>
              <a:gd name="connsiteY1" fmla="*/ 4763 h 604838"/>
              <a:gd name="connsiteX2" fmla="*/ 150019 w 4881562"/>
              <a:gd name="connsiteY2" fmla="*/ 42863 h 604838"/>
              <a:gd name="connsiteX3" fmla="*/ 238125 w 4881562"/>
              <a:gd name="connsiteY3" fmla="*/ 33338 h 604838"/>
              <a:gd name="connsiteX4" fmla="*/ 242887 w 4881562"/>
              <a:gd name="connsiteY4" fmla="*/ 76200 h 604838"/>
              <a:gd name="connsiteX5" fmla="*/ 297656 w 4881562"/>
              <a:gd name="connsiteY5" fmla="*/ 71438 h 604838"/>
              <a:gd name="connsiteX6" fmla="*/ 304800 w 4881562"/>
              <a:gd name="connsiteY6" fmla="*/ 109538 h 604838"/>
              <a:gd name="connsiteX7" fmla="*/ 340519 w 4881562"/>
              <a:gd name="connsiteY7" fmla="*/ 107156 h 604838"/>
              <a:gd name="connsiteX8" fmla="*/ 350044 w 4881562"/>
              <a:gd name="connsiteY8" fmla="*/ 171450 h 604838"/>
              <a:gd name="connsiteX9" fmla="*/ 378619 w 4881562"/>
              <a:gd name="connsiteY9" fmla="*/ 202406 h 604838"/>
              <a:gd name="connsiteX10" fmla="*/ 392906 w 4881562"/>
              <a:gd name="connsiteY10" fmla="*/ 214313 h 604838"/>
              <a:gd name="connsiteX11" fmla="*/ 538162 w 4881562"/>
              <a:gd name="connsiteY11" fmla="*/ 214313 h 604838"/>
              <a:gd name="connsiteX12" fmla="*/ 550069 w 4881562"/>
              <a:gd name="connsiteY12" fmla="*/ 238125 h 604838"/>
              <a:gd name="connsiteX13" fmla="*/ 1026319 w 4881562"/>
              <a:gd name="connsiteY13" fmla="*/ 240506 h 604838"/>
              <a:gd name="connsiteX14" fmla="*/ 1062037 w 4881562"/>
              <a:gd name="connsiteY14" fmla="*/ 283369 h 604838"/>
              <a:gd name="connsiteX15" fmla="*/ 1285875 w 4881562"/>
              <a:gd name="connsiteY15" fmla="*/ 285750 h 604838"/>
              <a:gd name="connsiteX16" fmla="*/ 1281112 w 4881562"/>
              <a:gd name="connsiteY16" fmla="*/ 314325 h 604838"/>
              <a:gd name="connsiteX17" fmla="*/ 1397794 w 4881562"/>
              <a:gd name="connsiteY17" fmla="*/ 314325 h 604838"/>
              <a:gd name="connsiteX18" fmla="*/ 1400175 w 4881562"/>
              <a:gd name="connsiteY18" fmla="*/ 364331 h 604838"/>
              <a:gd name="connsiteX19" fmla="*/ 1674019 w 4881562"/>
              <a:gd name="connsiteY19" fmla="*/ 366713 h 604838"/>
              <a:gd name="connsiteX20" fmla="*/ 1693069 w 4881562"/>
              <a:gd name="connsiteY20" fmla="*/ 419100 h 604838"/>
              <a:gd name="connsiteX21" fmla="*/ 2116931 w 4881562"/>
              <a:gd name="connsiteY21" fmla="*/ 421481 h 604838"/>
              <a:gd name="connsiteX22" fmla="*/ 2119312 w 4881562"/>
              <a:gd name="connsiteY22" fmla="*/ 476250 h 604838"/>
              <a:gd name="connsiteX23" fmla="*/ 2669381 w 4881562"/>
              <a:gd name="connsiteY23" fmla="*/ 469106 h 604838"/>
              <a:gd name="connsiteX24" fmla="*/ 2686050 w 4881562"/>
              <a:gd name="connsiteY24" fmla="*/ 495300 h 604838"/>
              <a:gd name="connsiteX25" fmla="*/ 2781300 w 4881562"/>
              <a:gd name="connsiteY25" fmla="*/ 492919 h 604838"/>
              <a:gd name="connsiteX26" fmla="*/ 2800350 w 4881562"/>
              <a:gd name="connsiteY26" fmla="*/ 519113 h 604838"/>
              <a:gd name="connsiteX27" fmla="*/ 2978944 w 4881562"/>
              <a:gd name="connsiteY27" fmla="*/ 516731 h 604838"/>
              <a:gd name="connsiteX28" fmla="*/ 2988469 w 4881562"/>
              <a:gd name="connsiteY28" fmla="*/ 545306 h 604838"/>
              <a:gd name="connsiteX29" fmla="*/ 3121819 w 4881562"/>
              <a:gd name="connsiteY29" fmla="*/ 538163 h 604838"/>
              <a:gd name="connsiteX30" fmla="*/ 3126581 w 4881562"/>
              <a:gd name="connsiteY30" fmla="*/ 559594 h 604838"/>
              <a:gd name="connsiteX31" fmla="*/ 3826669 w 4881562"/>
              <a:gd name="connsiteY31" fmla="*/ 573881 h 604838"/>
              <a:gd name="connsiteX32" fmla="*/ 3838575 w 4881562"/>
              <a:gd name="connsiteY32" fmla="*/ 604838 h 604838"/>
              <a:gd name="connsiteX33" fmla="*/ 4881562 w 4881562"/>
              <a:gd name="connsiteY33" fmla="*/ 590550 h 604838"/>
              <a:gd name="connsiteX0" fmla="*/ 0 w 4881562"/>
              <a:gd name="connsiteY0" fmla="*/ 0 h 604838"/>
              <a:gd name="connsiteX1" fmla="*/ 150019 w 4881562"/>
              <a:gd name="connsiteY1" fmla="*/ 4763 h 604838"/>
              <a:gd name="connsiteX2" fmla="*/ 150019 w 4881562"/>
              <a:gd name="connsiteY2" fmla="*/ 42863 h 604838"/>
              <a:gd name="connsiteX3" fmla="*/ 238125 w 4881562"/>
              <a:gd name="connsiteY3" fmla="*/ 33338 h 604838"/>
              <a:gd name="connsiteX4" fmla="*/ 242887 w 4881562"/>
              <a:gd name="connsiteY4" fmla="*/ 76200 h 604838"/>
              <a:gd name="connsiteX5" fmla="*/ 297656 w 4881562"/>
              <a:gd name="connsiteY5" fmla="*/ 71438 h 604838"/>
              <a:gd name="connsiteX6" fmla="*/ 304800 w 4881562"/>
              <a:gd name="connsiteY6" fmla="*/ 109538 h 604838"/>
              <a:gd name="connsiteX7" fmla="*/ 340519 w 4881562"/>
              <a:gd name="connsiteY7" fmla="*/ 107156 h 604838"/>
              <a:gd name="connsiteX8" fmla="*/ 350044 w 4881562"/>
              <a:gd name="connsiteY8" fmla="*/ 171450 h 604838"/>
              <a:gd name="connsiteX9" fmla="*/ 378619 w 4881562"/>
              <a:gd name="connsiteY9" fmla="*/ 202406 h 604838"/>
              <a:gd name="connsiteX10" fmla="*/ 392906 w 4881562"/>
              <a:gd name="connsiteY10" fmla="*/ 214313 h 604838"/>
              <a:gd name="connsiteX11" fmla="*/ 538162 w 4881562"/>
              <a:gd name="connsiteY11" fmla="*/ 214313 h 604838"/>
              <a:gd name="connsiteX12" fmla="*/ 550069 w 4881562"/>
              <a:gd name="connsiteY12" fmla="*/ 238125 h 604838"/>
              <a:gd name="connsiteX13" fmla="*/ 1026319 w 4881562"/>
              <a:gd name="connsiteY13" fmla="*/ 240506 h 604838"/>
              <a:gd name="connsiteX14" fmla="*/ 1062037 w 4881562"/>
              <a:gd name="connsiteY14" fmla="*/ 283369 h 604838"/>
              <a:gd name="connsiteX15" fmla="*/ 1285875 w 4881562"/>
              <a:gd name="connsiteY15" fmla="*/ 285750 h 604838"/>
              <a:gd name="connsiteX16" fmla="*/ 1281112 w 4881562"/>
              <a:gd name="connsiteY16" fmla="*/ 314325 h 604838"/>
              <a:gd name="connsiteX17" fmla="*/ 1397794 w 4881562"/>
              <a:gd name="connsiteY17" fmla="*/ 314325 h 604838"/>
              <a:gd name="connsiteX18" fmla="*/ 1400175 w 4881562"/>
              <a:gd name="connsiteY18" fmla="*/ 364331 h 604838"/>
              <a:gd name="connsiteX19" fmla="*/ 1674019 w 4881562"/>
              <a:gd name="connsiteY19" fmla="*/ 366713 h 604838"/>
              <a:gd name="connsiteX20" fmla="*/ 1693069 w 4881562"/>
              <a:gd name="connsiteY20" fmla="*/ 419100 h 604838"/>
              <a:gd name="connsiteX21" fmla="*/ 2116931 w 4881562"/>
              <a:gd name="connsiteY21" fmla="*/ 421481 h 604838"/>
              <a:gd name="connsiteX22" fmla="*/ 2119312 w 4881562"/>
              <a:gd name="connsiteY22" fmla="*/ 476250 h 604838"/>
              <a:gd name="connsiteX23" fmla="*/ 2669381 w 4881562"/>
              <a:gd name="connsiteY23" fmla="*/ 469106 h 604838"/>
              <a:gd name="connsiteX24" fmla="*/ 2686050 w 4881562"/>
              <a:gd name="connsiteY24" fmla="*/ 495300 h 604838"/>
              <a:gd name="connsiteX25" fmla="*/ 2781300 w 4881562"/>
              <a:gd name="connsiteY25" fmla="*/ 492919 h 604838"/>
              <a:gd name="connsiteX26" fmla="*/ 2800350 w 4881562"/>
              <a:gd name="connsiteY26" fmla="*/ 519113 h 604838"/>
              <a:gd name="connsiteX27" fmla="*/ 2978944 w 4881562"/>
              <a:gd name="connsiteY27" fmla="*/ 516731 h 604838"/>
              <a:gd name="connsiteX28" fmla="*/ 2988469 w 4881562"/>
              <a:gd name="connsiteY28" fmla="*/ 545306 h 604838"/>
              <a:gd name="connsiteX29" fmla="*/ 3121819 w 4881562"/>
              <a:gd name="connsiteY29" fmla="*/ 538163 h 604838"/>
              <a:gd name="connsiteX30" fmla="*/ 3126581 w 4881562"/>
              <a:gd name="connsiteY30" fmla="*/ 559594 h 604838"/>
              <a:gd name="connsiteX31" fmla="*/ 3826669 w 4881562"/>
              <a:gd name="connsiteY31" fmla="*/ 573881 h 604838"/>
              <a:gd name="connsiteX32" fmla="*/ 3829050 w 4881562"/>
              <a:gd name="connsiteY32" fmla="*/ 604838 h 604838"/>
              <a:gd name="connsiteX33" fmla="*/ 4881562 w 4881562"/>
              <a:gd name="connsiteY33" fmla="*/ 590550 h 604838"/>
              <a:gd name="connsiteX0" fmla="*/ 0 w 4881562"/>
              <a:gd name="connsiteY0" fmla="*/ 0 h 592932"/>
              <a:gd name="connsiteX1" fmla="*/ 150019 w 4881562"/>
              <a:gd name="connsiteY1" fmla="*/ 4763 h 592932"/>
              <a:gd name="connsiteX2" fmla="*/ 150019 w 4881562"/>
              <a:gd name="connsiteY2" fmla="*/ 42863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50069 w 4881562"/>
              <a:gd name="connsiteY12" fmla="*/ 238125 h 592932"/>
              <a:gd name="connsiteX13" fmla="*/ 1026319 w 4881562"/>
              <a:gd name="connsiteY13" fmla="*/ 240506 h 592932"/>
              <a:gd name="connsiteX14" fmla="*/ 1062037 w 4881562"/>
              <a:gd name="connsiteY14" fmla="*/ 283369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9312 w 4881562"/>
              <a:gd name="connsiteY22" fmla="*/ 476250 h 592932"/>
              <a:gd name="connsiteX23" fmla="*/ 2669381 w 4881562"/>
              <a:gd name="connsiteY23" fmla="*/ 469106 h 592932"/>
              <a:gd name="connsiteX24" fmla="*/ 2686050 w 4881562"/>
              <a:gd name="connsiteY24" fmla="*/ 495300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50069 w 4881562"/>
              <a:gd name="connsiteY12" fmla="*/ 238125 h 592932"/>
              <a:gd name="connsiteX13" fmla="*/ 1026319 w 4881562"/>
              <a:gd name="connsiteY13" fmla="*/ 240506 h 592932"/>
              <a:gd name="connsiteX14" fmla="*/ 1062037 w 4881562"/>
              <a:gd name="connsiteY14" fmla="*/ 283369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9312 w 4881562"/>
              <a:gd name="connsiteY22" fmla="*/ 476250 h 592932"/>
              <a:gd name="connsiteX23" fmla="*/ 2669381 w 4881562"/>
              <a:gd name="connsiteY23" fmla="*/ 469106 h 592932"/>
              <a:gd name="connsiteX24" fmla="*/ 2686050 w 4881562"/>
              <a:gd name="connsiteY24" fmla="*/ 495300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3369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9312 w 4881562"/>
              <a:gd name="connsiteY22" fmla="*/ 476250 h 592932"/>
              <a:gd name="connsiteX23" fmla="*/ 2669381 w 4881562"/>
              <a:gd name="connsiteY23" fmla="*/ 469106 h 592932"/>
              <a:gd name="connsiteX24" fmla="*/ 2686050 w 4881562"/>
              <a:gd name="connsiteY24" fmla="*/ 495300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3369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86050 w 4881562"/>
              <a:gd name="connsiteY24" fmla="*/ 495300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3369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86050 w 4881562"/>
              <a:gd name="connsiteY24" fmla="*/ 495300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3369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62238 w 4881562"/>
              <a:gd name="connsiteY24" fmla="*/ 502444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3369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62238 w 4881562"/>
              <a:gd name="connsiteY24" fmla="*/ 502444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3369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62238 w 4881562"/>
              <a:gd name="connsiteY24" fmla="*/ 502444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3369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64619 w 4881562"/>
              <a:gd name="connsiteY24" fmla="*/ 490537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73844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64619 w 4881562"/>
              <a:gd name="connsiteY24" fmla="*/ 490537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0988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74019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64619 w 4881562"/>
              <a:gd name="connsiteY24" fmla="*/ 490537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0988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85925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64619 w 4881562"/>
              <a:gd name="connsiteY24" fmla="*/ 490537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0988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85925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64619 w 4881562"/>
              <a:gd name="connsiteY24" fmla="*/ 490537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 name="connsiteX0" fmla="*/ 0 w 4881562"/>
              <a:gd name="connsiteY0" fmla="*/ 0 h 592932"/>
              <a:gd name="connsiteX1" fmla="*/ 150019 w 4881562"/>
              <a:gd name="connsiteY1" fmla="*/ 4763 h 592932"/>
              <a:gd name="connsiteX2" fmla="*/ 147638 w 4881562"/>
              <a:gd name="connsiteY2" fmla="*/ 30956 h 592932"/>
              <a:gd name="connsiteX3" fmla="*/ 238125 w 4881562"/>
              <a:gd name="connsiteY3" fmla="*/ 33338 h 592932"/>
              <a:gd name="connsiteX4" fmla="*/ 242887 w 4881562"/>
              <a:gd name="connsiteY4" fmla="*/ 76200 h 592932"/>
              <a:gd name="connsiteX5" fmla="*/ 297656 w 4881562"/>
              <a:gd name="connsiteY5" fmla="*/ 71438 h 592932"/>
              <a:gd name="connsiteX6" fmla="*/ 304800 w 4881562"/>
              <a:gd name="connsiteY6" fmla="*/ 109538 h 592932"/>
              <a:gd name="connsiteX7" fmla="*/ 340519 w 4881562"/>
              <a:gd name="connsiteY7" fmla="*/ 107156 h 592932"/>
              <a:gd name="connsiteX8" fmla="*/ 350044 w 4881562"/>
              <a:gd name="connsiteY8" fmla="*/ 171450 h 592932"/>
              <a:gd name="connsiteX9" fmla="*/ 378619 w 4881562"/>
              <a:gd name="connsiteY9" fmla="*/ 202406 h 592932"/>
              <a:gd name="connsiteX10" fmla="*/ 392906 w 4881562"/>
              <a:gd name="connsiteY10" fmla="*/ 214313 h 592932"/>
              <a:gd name="connsiteX11" fmla="*/ 538162 w 4881562"/>
              <a:gd name="connsiteY11" fmla="*/ 214313 h 592932"/>
              <a:gd name="connsiteX12" fmla="*/ 538163 w 4881562"/>
              <a:gd name="connsiteY12" fmla="*/ 245269 h 592932"/>
              <a:gd name="connsiteX13" fmla="*/ 1026319 w 4881562"/>
              <a:gd name="connsiteY13" fmla="*/ 240506 h 592932"/>
              <a:gd name="connsiteX14" fmla="*/ 1062037 w 4881562"/>
              <a:gd name="connsiteY14" fmla="*/ 280988 h 592932"/>
              <a:gd name="connsiteX15" fmla="*/ 1285875 w 4881562"/>
              <a:gd name="connsiteY15" fmla="*/ 285750 h 592932"/>
              <a:gd name="connsiteX16" fmla="*/ 1281112 w 4881562"/>
              <a:gd name="connsiteY16" fmla="*/ 314325 h 592932"/>
              <a:gd name="connsiteX17" fmla="*/ 1397794 w 4881562"/>
              <a:gd name="connsiteY17" fmla="*/ 314325 h 592932"/>
              <a:gd name="connsiteX18" fmla="*/ 1400175 w 4881562"/>
              <a:gd name="connsiteY18" fmla="*/ 364331 h 592932"/>
              <a:gd name="connsiteX19" fmla="*/ 1685925 w 4881562"/>
              <a:gd name="connsiteY19" fmla="*/ 366713 h 592932"/>
              <a:gd name="connsiteX20" fmla="*/ 1693069 w 4881562"/>
              <a:gd name="connsiteY20" fmla="*/ 419100 h 592932"/>
              <a:gd name="connsiteX21" fmla="*/ 2116931 w 4881562"/>
              <a:gd name="connsiteY21" fmla="*/ 421481 h 592932"/>
              <a:gd name="connsiteX22" fmla="*/ 2116931 w 4881562"/>
              <a:gd name="connsiteY22" fmla="*/ 464344 h 592932"/>
              <a:gd name="connsiteX23" fmla="*/ 2669381 w 4881562"/>
              <a:gd name="connsiteY23" fmla="*/ 469106 h 592932"/>
              <a:gd name="connsiteX24" fmla="*/ 2664619 w 4881562"/>
              <a:gd name="connsiteY24" fmla="*/ 490537 h 592932"/>
              <a:gd name="connsiteX25" fmla="*/ 2781300 w 4881562"/>
              <a:gd name="connsiteY25" fmla="*/ 492919 h 592932"/>
              <a:gd name="connsiteX26" fmla="*/ 2800350 w 4881562"/>
              <a:gd name="connsiteY26" fmla="*/ 519113 h 592932"/>
              <a:gd name="connsiteX27" fmla="*/ 2978944 w 4881562"/>
              <a:gd name="connsiteY27" fmla="*/ 516731 h 592932"/>
              <a:gd name="connsiteX28" fmla="*/ 2988469 w 4881562"/>
              <a:gd name="connsiteY28" fmla="*/ 545306 h 592932"/>
              <a:gd name="connsiteX29" fmla="*/ 3121819 w 4881562"/>
              <a:gd name="connsiteY29" fmla="*/ 538163 h 592932"/>
              <a:gd name="connsiteX30" fmla="*/ 3126581 w 4881562"/>
              <a:gd name="connsiteY30" fmla="*/ 559594 h 592932"/>
              <a:gd name="connsiteX31" fmla="*/ 3826669 w 4881562"/>
              <a:gd name="connsiteY31" fmla="*/ 573881 h 592932"/>
              <a:gd name="connsiteX32" fmla="*/ 3829050 w 4881562"/>
              <a:gd name="connsiteY32" fmla="*/ 592932 h 592932"/>
              <a:gd name="connsiteX33" fmla="*/ 4881562 w 4881562"/>
              <a:gd name="connsiteY33" fmla="*/ 590550 h 592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881562" h="592932">
                <a:moveTo>
                  <a:pt x="0" y="0"/>
                </a:moveTo>
                <a:lnTo>
                  <a:pt x="150019" y="4763"/>
                </a:lnTo>
                <a:lnTo>
                  <a:pt x="147638" y="30956"/>
                </a:lnTo>
                <a:lnTo>
                  <a:pt x="238125" y="33338"/>
                </a:lnTo>
                <a:lnTo>
                  <a:pt x="242887" y="76200"/>
                </a:lnTo>
                <a:lnTo>
                  <a:pt x="297656" y="71438"/>
                </a:lnTo>
                <a:lnTo>
                  <a:pt x="304800" y="109538"/>
                </a:lnTo>
                <a:lnTo>
                  <a:pt x="340519" y="107156"/>
                </a:lnTo>
                <a:lnTo>
                  <a:pt x="350044" y="171450"/>
                </a:lnTo>
                <a:lnTo>
                  <a:pt x="378619" y="202406"/>
                </a:lnTo>
                <a:lnTo>
                  <a:pt x="392906" y="214313"/>
                </a:lnTo>
                <a:lnTo>
                  <a:pt x="538162" y="214313"/>
                </a:lnTo>
                <a:cubicBezTo>
                  <a:pt x="538162" y="224632"/>
                  <a:pt x="538163" y="234950"/>
                  <a:pt x="538163" y="245269"/>
                </a:cubicBezTo>
                <a:lnTo>
                  <a:pt x="1026319" y="240506"/>
                </a:lnTo>
                <a:lnTo>
                  <a:pt x="1062037" y="280988"/>
                </a:lnTo>
                <a:lnTo>
                  <a:pt x="1285875" y="285750"/>
                </a:lnTo>
                <a:lnTo>
                  <a:pt x="1281112" y="314325"/>
                </a:lnTo>
                <a:lnTo>
                  <a:pt x="1397794" y="314325"/>
                </a:lnTo>
                <a:lnTo>
                  <a:pt x="1400175" y="364331"/>
                </a:lnTo>
                <a:cubicBezTo>
                  <a:pt x="1448197" y="373062"/>
                  <a:pt x="1637109" y="357585"/>
                  <a:pt x="1685925" y="366713"/>
                </a:cubicBezTo>
                <a:lnTo>
                  <a:pt x="1693069" y="419100"/>
                </a:lnTo>
                <a:lnTo>
                  <a:pt x="2116931" y="421481"/>
                </a:lnTo>
                <a:lnTo>
                  <a:pt x="2116931" y="464344"/>
                </a:lnTo>
                <a:lnTo>
                  <a:pt x="2669381" y="469106"/>
                </a:lnTo>
                <a:lnTo>
                  <a:pt x="2664619" y="490537"/>
                </a:lnTo>
                <a:cubicBezTo>
                  <a:pt x="2683272" y="494506"/>
                  <a:pt x="2758281" y="490141"/>
                  <a:pt x="2781300" y="492919"/>
                </a:cubicBezTo>
                <a:lnTo>
                  <a:pt x="2800350" y="519113"/>
                </a:lnTo>
                <a:lnTo>
                  <a:pt x="2978944" y="516731"/>
                </a:lnTo>
                <a:lnTo>
                  <a:pt x="2988469" y="545306"/>
                </a:lnTo>
                <a:lnTo>
                  <a:pt x="3121819" y="538163"/>
                </a:lnTo>
                <a:lnTo>
                  <a:pt x="3126581" y="559594"/>
                </a:lnTo>
                <a:lnTo>
                  <a:pt x="3826669" y="573881"/>
                </a:lnTo>
                <a:lnTo>
                  <a:pt x="3829050" y="592932"/>
                </a:lnTo>
                <a:lnTo>
                  <a:pt x="4881562" y="590550"/>
                </a:ln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Box 2">
            <a:extLst>
              <a:ext uri="{FF2B5EF4-FFF2-40B4-BE49-F238E27FC236}">
                <a16:creationId xmlns:a16="http://schemas.microsoft.com/office/drawing/2014/main" id="{B2032E49-2491-4598-8997-828F60B6E2B6}"/>
              </a:ext>
            </a:extLst>
          </p:cNvPr>
          <p:cNvSpPr txBox="1">
            <a:spLocks noChangeArrowheads="1"/>
          </p:cNvSpPr>
          <p:nvPr/>
        </p:nvSpPr>
        <p:spPr bwMode="auto">
          <a:xfrm rot="16200000">
            <a:off x="-588533" y="3581315"/>
            <a:ext cx="3108170" cy="31393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b">
            <a:spAutoFit/>
          </a:bodyPr>
          <a:lstStyle>
            <a:lvl1pPr eaLnBrk="0" hangingPunct="0">
              <a:spcBef>
                <a:spcPct val="20000"/>
              </a:spcBef>
              <a:buChar char="•"/>
              <a:defRPr sz="2400">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sz="1600">
                <a:solidFill>
                  <a:schemeClr val="tx1"/>
                </a:solidFill>
                <a:latin typeface="Arial" charset="0"/>
              </a:defRPr>
            </a:lvl4pPr>
            <a:lvl5pPr marL="2057400" indent="-228600" eaLnBrk="0" hangingPunct="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lgn="ctr" eaLnBrk="1" hangingPunct="1">
              <a:lnSpc>
                <a:spcPct val="90000"/>
              </a:lnSpc>
              <a:spcBef>
                <a:spcPct val="0"/>
              </a:spcBef>
              <a:buFontTx/>
              <a:buNone/>
            </a:pPr>
            <a:r>
              <a:rPr lang="en-US" altLang="en-US" sz="1600" dirty="0">
                <a:solidFill>
                  <a:schemeClr val="tx1">
                    <a:lumMod val="60000"/>
                    <a:lumOff val="40000"/>
                  </a:schemeClr>
                </a:solidFill>
                <a:latin typeface="Arial" panose="020B0604020202020204" pitchFamily="34" charset="0"/>
              </a:rPr>
              <a:t>Patients (%)</a:t>
            </a:r>
          </a:p>
        </p:txBody>
      </p:sp>
      <p:sp>
        <p:nvSpPr>
          <p:cNvPr id="22" name="Text Box 3">
            <a:extLst>
              <a:ext uri="{FF2B5EF4-FFF2-40B4-BE49-F238E27FC236}">
                <a16:creationId xmlns:a16="http://schemas.microsoft.com/office/drawing/2014/main" id="{45661954-49D7-4BE0-BF93-A27DAD9DC04B}"/>
              </a:ext>
            </a:extLst>
          </p:cNvPr>
          <p:cNvSpPr txBox="1">
            <a:spLocks noChangeArrowheads="1"/>
          </p:cNvSpPr>
          <p:nvPr/>
        </p:nvSpPr>
        <p:spPr bwMode="auto">
          <a:xfrm>
            <a:off x="1438116" y="5405086"/>
            <a:ext cx="7070893" cy="5355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sz="2400">
                <a:solidFill>
                  <a:schemeClr val="tx1"/>
                </a:solidFill>
                <a:latin typeface="Arial" charset="0"/>
              </a:defRPr>
            </a:lvl1pPr>
            <a:lvl2pPr marL="742950" indent="-285750"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sz="2000">
                <a:solidFill>
                  <a:schemeClr val="tx1"/>
                </a:solidFill>
                <a:latin typeface="Arial" charset="0"/>
              </a:defRPr>
            </a:lvl2pPr>
            <a:lvl3pPr marL="1143000" indent="-228600"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a:solidFill>
                  <a:schemeClr val="tx1"/>
                </a:solidFill>
                <a:latin typeface="Arial" charset="0"/>
              </a:defRPr>
            </a:lvl3pPr>
            <a:lvl4pPr marL="1600200" indent="-228600"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4pPr>
            <a:lvl5pPr marL="2057400" indent="-228600" eaLnBrk="0" hangingPunct="0">
              <a:spcBef>
                <a:spcPct val="20000"/>
              </a:spcBef>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5pPr>
            <a:lvl6pPr marL="2514600" indent="-228600" eaLnBrk="0" fontAlgn="base" hangingPunct="0">
              <a:spcBef>
                <a:spcPct val="20000"/>
              </a:spcBef>
              <a:spcAft>
                <a:spcPct val="0"/>
              </a:spcAft>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6pPr>
            <a:lvl7pPr marL="2971800" indent="-228600" eaLnBrk="0" fontAlgn="base" hangingPunct="0">
              <a:spcBef>
                <a:spcPct val="20000"/>
              </a:spcBef>
              <a:spcAft>
                <a:spcPct val="0"/>
              </a:spcAft>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7pPr>
            <a:lvl8pPr marL="3429000" indent="-228600" eaLnBrk="0" fontAlgn="base" hangingPunct="0">
              <a:spcBef>
                <a:spcPct val="20000"/>
              </a:spcBef>
              <a:spcAft>
                <a:spcPct val="0"/>
              </a:spcAft>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8pPr>
            <a:lvl9pPr marL="3886200" indent="-228600" eaLnBrk="0" fontAlgn="base" hangingPunct="0">
              <a:spcBef>
                <a:spcPct val="20000"/>
              </a:spcBef>
              <a:spcAft>
                <a:spcPct val="0"/>
              </a:spcAft>
              <a:buChar char="»"/>
              <a:tabLst>
                <a:tab pos="457200" algn="ctr"/>
                <a:tab pos="1028700" algn="ctr"/>
                <a:tab pos="1543050" algn="ctr"/>
                <a:tab pos="2114550" algn="ctr"/>
                <a:tab pos="2686050" algn="ctr"/>
                <a:tab pos="3200400" algn="ctr"/>
                <a:tab pos="3771900" algn="ctr"/>
                <a:tab pos="4343400" algn="ctr"/>
                <a:tab pos="4914900" algn="ctr"/>
                <a:tab pos="5429250" algn="ctr"/>
              </a:tabLst>
              <a:defRPr sz="1600">
                <a:solidFill>
                  <a:schemeClr val="tx1"/>
                </a:solidFill>
                <a:latin typeface="Arial" charset="0"/>
              </a:defRPr>
            </a:lvl9pPr>
          </a:lstStyle>
          <a:p>
            <a:pPr eaLnBrk="1" hangingPunct="1">
              <a:lnSpc>
                <a:spcPct val="85000"/>
              </a:lnSpc>
              <a:spcBef>
                <a:spcPct val="0"/>
              </a:spcBef>
              <a:buNone/>
              <a:tabLst>
                <a:tab pos="857250" algn="ctr"/>
                <a:tab pos="1657350" algn="ctr"/>
                <a:tab pos="2459038" algn="ctr"/>
                <a:tab pos="3255963" algn="ctr"/>
                <a:tab pos="4059238" algn="ctr"/>
                <a:tab pos="4856163" algn="ctr"/>
                <a:tab pos="5429250" algn="ctr"/>
              </a:tabLst>
            </a:pPr>
            <a:r>
              <a:rPr lang="en-US" altLang="en-US" sz="1400" dirty="0">
                <a:solidFill>
                  <a:schemeClr val="tx1">
                    <a:lumMod val="60000"/>
                    <a:lumOff val="40000"/>
                  </a:schemeClr>
                </a:solidFill>
                <a:latin typeface="Arial" panose="020B0604020202020204" pitchFamily="34" charset="0"/>
              </a:rPr>
              <a:t>0	              28	                  56	                  84	               112	                140               168</a:t>
            </a:r>
          </a:p>
          <a:p>
            <a:pPr algn="ctr" eaLnBrk="1" hangingPunct="1">
              <a:lnSpc>
                <a:spcPct val="85000"/>
              </a:lnSpc>
              <a:spcBef>
                <a:spcPts val="600"/>
              </a:spcBef>
              <a:buNone/>
            </a:pPr>
            <a:r>
              <a:rPr lang="en-US" altLang="en-US" sz="1400" dirty="0">
                <a:solidFill>
                  <a:schemeClr val="tx1">
                    <a:lumMod val="60000"/>
                    <a:lumOff val="40000"/>
                  </a:schemeClr>
                </a:solidFill>
                <a:latin typeface="Arial" panose="020B0604020202020204" pitchFamily="34" charset="0"/>
              </a:rPr>
              <a:t>Days Since Randomization</a:t>
            </a:r>
          </a:p>
        </p:txBody>
      </p:sp>
      <p:sp>
        <p:nvSpPr>
          <p:cNvPr id="23" name="Text Box 4">
            <a:extLst>
              <a:ext uri="{FF2B5EF4-FFF2-40B4-BE49-F238E27FC236}">
                <a16:creationId xmlns:a16="http://schemas.microsoft.com/office/drawing/2014/main" id="{D0D3BF89-3619-4AA7-8799-7D481BB4A102}"/>
              </a:ext>
            </a:extLst>
          </p:cNvPr>
          <p:cNvSpPr txBox="1">
            <a:spLocks noChangeArrowheads="1"/>
          </p:cNvSpPr>
          <p:nvPr/>
        </p:nvSpPr>
        <p:spPr bwMode="auto">
          <a:xfrm>
            <a:off x="1036573" y="1801817"/>
            <a:ext cx="482824" cy="367902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400">
                <a:solidFill>
                  <a:schemeClr val="tx1"/>
                </a:solidFill>
                <a:latin typeface="Arial" charset="0"/>
              </a:defRPr>
            </a:lvl1pPr>
            <a:lvl2pPr marL="742950" indent="-285750" eaLnBrk="0" hangingPunct="0">
              <a:spcBef>
                <a:spcPct val="20000"/>
              </a:spcBef>
              <a:buChar char="–"/>
              <a:defRPr sz="2000">
                <a:solidFill>
                  <a:schemeClr val="tx1"/>
                </a:solidFill>
                <a:latin typeface="Arial" charset="0"/>
              </a:defRPr>
            </a:lvl2pPr>
            <a:lvl3pPr marL="1143000" indent="-228600" eaLnBrk="0" hangingPunct="0">
              <a:spcBef>
                <a:spcPct val="20000"/>
              </a:spcBef>
              <a:buChar char="•"/>
              <a:defRPr>
                <a:solidFill>
                  <a:schemeClr val="tx1"/>
                </a:solidFill>
                <a:latin typeface="Arial" charset="0"/>
              </a:defRPr>
            </a:lvl3pPr>
            <a:lvl4pPr marL="1600200" indent="-228600" eaLnBrk="0" hangingPunct="0">
              <a:spcBef>
                <a:spcPct val="20000"/>
              </a:spcBef>
              <a:buChar char="–"/>
              <a:defRPr sz="1600">
                <a:solidFill>
                  <a:schemeClr val="tx1"/>
                </a:solidFill>
                <a:latin typeface="Arial" charset="0"/>
              </a:defRPr>
            </a:lvl4pPr>
            <a:lvl5pPr marL="2057400" indent="-228600" eaLnBrk="0" hangingPunct="0">
              <a:spcBef>
                <a:spcPct val="20000"/>
              </a:spcBef>
              <a:buChar char="»"/>
              <a:defRPr sz="1600">
                <a:solidFill>
                  <a:schemeClr val="tx1"/>
                </a:solidFill>
                <a:latin typeface="Arial" charset="0"/>
              </a:defRPr>
            </a:lvl5pPr>
            <a:lvl6pPr marL="2514600" indent="-228600" eaLnBrk="0" fontAlgn="base" hangingPunct="0">
              <a:spcBef>
                <a:spcPct val="20000"/>
              </a:spcBef>
              <a:spcAft>
                <a:spcPct val="0"/>
              </a:spcAft>
              <a:buChar char="»"/>
              <a:defRPr sz="1600">
                <a:solidFill>
                  <a:schemeClr val="tx1"/>
                </a:solidFill>
                <a:latin typeface="Arial" charset="0"/>
              </a:defRPr>
            </a:lvl6pPr>
            <a:lvl7pPr marL="2971800" indent="-228600" eaLnBrk="0" fontAlgn="base" hangingPunct="0">
              <a:spcBef>
                <a:spcPct val="20000"/>
              </a:spcBef>
              <a:spcAft>
                <a:spcPct val="0"/>
              </a:spcAft>
              <a:buChar char="»"/>
              <a:defRPr sz="1600">
                <a:solidFill>
                  <a:schemeClr val="tx1"/>
                </a:solidFill>
                <a:latin typeface="Arial" charset="0"/>
              </a:defRPr>
            </a:lvl7pPr>
            <a:lvl8pPr marL="3429000" indent="-228600" eaLnBrk="0" fontAlgn="base" hangingPunct="0">
              <a:spcBef>
                <a:spcPct val="20000"/>
              </a:spcBef>
              <a:spcAft>
                <a:spcPct val="0"/>
              </a:spcAft>
              <a:buChar char="»"/>
              <a:defRPr sz="1600">
                <a:solidFill>
                  <a:schemeClr val="tx1"/>
                </a:solidFill>
                <a:latin typeface="Arial" charset="0"/>
              </a:defRPr>
            </a:lvl8pPr>
            <a:lvl9pPr marL="3886200" indent="-228600" eaLnBrk="0" fontAlgn="base" hangingPunct="0">
              <a:spcBef>
                <a:spcPct val="20000"/>
              </a:spcBef>
              <a:spcAft>
                <a:spcPct val="0"/>
              </a:spcAft>
              <a:buChar char="»"/>
              <a:defRPr sz="1600">
                <a:solidFill>
                  <a:schemeClr val="tx1"/>
                </a:solidFill>
                <a:latin typeface="Arial" charset="0"/>
              </a:defRPr>
            </a:lvl9pPr>
          </a:lstStyle>
          <a:p>
            <a:pPr algn="r" eaLnBrk="1" hangingPunct="1">
              <a:lnSpc>
                <a:spcPct val="250000"/>
              </a:lnSpc>
              <a:spcBef>
                <a:spcPts val="700"/>
              </a:spcBef>
              <a:buNone/>
            </a:pPr>
            <a:r>
              <a:rPr lang="en-US" altLang="en-US" sz="1400" dirty="0">
                <a:solidFill>
                  <a:schemeClr val="tx1">
                    <a:lumMod val="60000"/>
                    <a:lumOff val="40000"/>
                  </a:schemeClr>
                </a:solidFill>
                <a:latin typeface="Arial" panose="020B0604020202020204" pitchFamily="34" charset="0"/>
              </a:rPr>
              <a:t>100</a:t>
            </a:r>
          </a:p>
          <a:p>
            <a:pPr algn="r" eaLnBrk="1" hangingPunct="1">
              <a:lnSpc>
                <a:spcPct val="250000"/>
              </a:lnSpc>
              <a:spcBef>
                <a:spcPts val="700"/>
              </a:spcBef>
              <a:buNone/>
            </a:pPr>
            <a:r>
              <a:rPr lang="en-US" altLang="en-US" sz="1400" dirty="0">
                <a:solidFill>
                  <a:schemeClr val="tx1">
                    <a:lumMod val="60000"/>
                    <a:lumOff val="40000"/>
                  </a:schemeClr>
                </a:solidFill>
                <a:latin typeface="Arial" panose="020B0604020202020204" pitchFamily="34" charset="0"/>
              </a:rPr>
              <a:t>80</a:t>
            </a:r>
          </a:p>
          <a:p>
            <a:pPr algn="r" eaLnBrk="1" hangingPunct="1">
              <a:lnSpc>
                <a:spcPct val="250000"/>
              </a:lnSpc>
              <a:spcBef>
                <a:spcPts val="700"/>
              </a:spcBef>
              <a:buNone/>
            </a:pPr>
            <a:r>
              <a:rPr lang="en-US" altLang="en-US" sz="1400" dirty="0">
                <a:solidFill>
                  <a:schemeClr val="tx1">
                    <a:lumMod val="60000"/>
                    <a:lumOff val="40000"/>
                  </a:schemeClr>
                </a:solidFill>
                <a:latin typeface="Arial" panose="020B0604020202020204" pitchFamily="34" charset="0"/>
              </a:rPr>
              <a:t>60</a:t>
            </a:r>
          </a:p>
          <a:p>
            <a:pPr algn="r" eaLnBrk="1" hangingPunct="1">
              <a:lnSpc>
                <a:spcPct val="250000"/>
              </a:lnSpc>
              <a:spcBef>
                <a:spcPts val="700"/>
              </a:spcBef>
              <a:buNone/>
            </a:pPr>
            <a:r>
              <a:rPr lang="en-US" altLang="en-US" sz="1400" dirty="0">
                <a:solidFill>
                  <a:schemeClr val="tx1">
                    <a:lumMod val="60000"/>
                    <a:lumOff val="40000"/>
                  </a:schemeClr>
                </a:solidFill>
                <a:latin typeface="Arial" panose="020B0604020202020204" pitchFamily="34" charset="0"/>
              </a:rPr>
              <a:t>40</a:t>
            </a:r>
          </a:p>
          <a:p>
            <a:pPr algn="r" eaLnBrk="1" hangingPunct="1">
              <a:lnSpc>
                <a:spcPct val="250000"/>
              </a:lnSpc>
              <a:spcBef>
                <a:spcPts val="700"/>
              </a:spcBef>
              <a:buNone/>
            </a:pPr>
            <a:r>
              <a:rPr lang="en-US" altLang="en-US" sz="1400" dirty="0">
                <a:solidFill>
                  <a:schemeClr val="tx1">
                    <a:lumMod val="60000"/>
                    <a:lumOff val="40000"/>
                  </a:schemeClr>
                </a:solidFill>
                <a:latin typeface="Arial" panose="020B0604020202020204" pitchFamily="34" charset="0"/>
              </a:rPr>
              <a:t>20</a:t>
            </a:r>
          </a:p>
          <a:p>
            <a:pPr algn="r" eaLnBrk="1" hangingPunct="1">
              <a:lnSpc>
                <a:spcPct val="250000"/>
              </a:lnSpc>
              <a:spcBef>
                <a:spcPts val="700"/>
              </a:spcBef>
              <a:buNone/>
            </a:pPr>
            <a:r>
              <a:rPr lang="en-US" altLang="en-US" sz="1400" dirty="0">
                <a:solidFill>
                  <a:schemeClr val="tx1">
                    <a:lumMod val="60000"/>
                    <a:lumOff val="40000"/>
                  </a:schemeClr>
                </a:solidFill>
                <a:latin typeface="Arial" panose="020B0604020202020204" pitchFamily="34" charset="0"/>
              </a:rPr>
              <a:t>0</a:t>
            </a:r>
          </a:p>
        </p:txBody>
      </p:sp>
      <p:grpSp>
        <p:nvGrpSpPr>
          <p:cNvPr id="24" name="Group 23">
            <a:extLst>
              <a:ext uri="{FF2B5EF4-FFF2-40B4-BE49-F238E27FC236}">
                <a16:creationId xmlns:a16="http://schemas.microsoft.com/office/drawing/2014/main" id="{3903FD38-0430-4486-8F55-C7DB4C9EFABE}"/>
              </a:ext>
            </a:extLst>
          </p:cNvPr>
          <p:cNvGrpSpPr/>
          <p:nvPr/>
        </p:nvGrpSpPr>
        <p:grpSpPr>
          <a:xfrm>
            <a:off x="1555596" y="2200425"/>
            <a:ext cx="6555922" cy="3203927"/>
            <a:chOff x="2022475" y="2136691"/>
            <a:chExt cx="4937125" cy="2791224"/>
          </a:xfrm>
        </p:grpSpPr>
        <p:sp>
          <p:nvSpPr>
            <p:cNvPr id="132" name="Line 8">
              <a:extLst>
                <a:ext uri="{FF2B5EF4-FFF2-40B4-BE49-F238E27FC236}">
                  <a16:creationId xmlns:a16="http://schemas.microsoft.com/office/drawing/2014/main" id="{FB9B202C-A23A-4DDB-86D8-3B5A7556ADC9}"/>
                </a:ext>
              </a:extLst>
            </p:cNvPr>
            <p:cNvSpPr>
              <a:spLocks noChangeShapeType="1"/>
            </p:cNvSpPr>
            <p:nvPr/>
          </p:nvSpPr>
          <p:spPr bwMode="auto">
            <a:xfrm>
              <a:off x="2128838" y="2136691"/>
              <a:ext cx="0" cy="2790909"/>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33" name="Line 9">
              <a:extLst>
                <a:ext uri="{FF2B5EF4-FFF2-40B4-BE49-F238E27FC236}">
                  <a16:creationId xmlns:a16="http://schemas.microsoft.com/office/drawing/2014/main" id="{6DD47EFA-A977-4B28-B04F-FE13ED2BCF62}"/>
                </a:ext>
              </a:extLst>
            </p:cNvPr>
            <p:cNvSpPr>
              <a:spLocks noChangeShapeType="1"/>
            </p:cNvSpPr>
            <p:nvPr/>
          </p:nvSpPr>
          <p:spPr bwMode="auto">
            <a:xfrm>
              <a:off x="2025531" y="4825781"/>
              <a:ext cx="4934069" cy="0"/>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34" name="Line 11">
              <a:extLst>
                <a:ext uri="{FF2B5EF4-FFF2-40B4-BE49-F238E27FC236}">
                  <a16:creationId xmlns:a16="http://schemas.microsoft.com/office/drawing/2014/main" id="{5A7E0F5C-C4CD-45A2-8181-8D8F37679A9C}"/>
                </a:ext>
              </a:extLst>
            </p:cNvPr>
            <p:cNvSpPr>
              <a:spLocks noChangeShapeType="1"/>
            </p:cNvSpPr>
            <p:nvPr/>
          </p:nvSpPr>
          <p:spPr bwMode="auto">
            <a:xfrm>
              <a:off x="2022475" y="4290706"/>
              <a:ext cx="100013" cy="0"/>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35" name="Line 13">
              <a:extLst>
                <a:ext uri="{FF2B5EF4-FFF2-40B4-BE49-F238E27FC236}">
                  <a16:creationId xmlns:a16="http://schemas.microsoft.com/office/drawing/2014/main" id="{430B4D81-F35A-425E-AADF-76699F79973E}"/>
                </a:ext>
              </a:extLst>
            </p:cNvPr>
            <p:cNvSpPr>
              <a:spLocks noChangeShapeType="1"/>
            </p:cNvSpPr>
            <p:nvPr/>
          </p:nvSpPr>
          <p:spPr bwMode="auto">
            <a:xfrm>
              <a:off x="2022475" y="3760712"/>
              <a:ext cx="100013" cy="0"/>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36" name="Line 15">
              <a:extLst>
                <a:ext uri="{FF2B5EF4-FFF2-40B4-BE49-F238E27FC236}">
                  <a16:creationId xmlns:a16="http://schemas.microsoft.com/office/drawing/2014/main" id="{548A866A-0D41-4CEC-A6BA-D0EE2439D47C}"/>
                </a:ext>
              </a:extLst>
            </p:cNvPr>
            <p:cNvSpPr>
              <a:spLocks noChangeShapeType="1"/>
            </p:cNvSpPr>
            <p:nvPr/>
          </p:nvSpPr>
          <p:spPr bwMode="auto">
            <a:xfrm>
              <a:off x="2024063" y="3229702"/>
              <a:ext cx="100012" cy="0"/>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37" name="Line 17">
              <a:extLst>
                <a:ext uri="{FF2B5EF4-FFF2-40B4-BE49-F238E27FC236}">
                  <a16:creationId xmlns:a16="http://schemas.microsoft.com/office/drawing/2014/main" id="{F238FA10-DC91-41D0-9199-EC9693E4479C}"/>
                </a:ext>
              </a:extLst>
            </p:cNvPr>
            <p:cNvSpPr>
              <a:spLocks noChangeShapeType="1"/>
            </p:cNvSpPr>
            <p:nvPr/>
          </p:nvSpPr>
          <p:spPr bwMode="auto">
            <a:xfrm>
              <a:off x="2024063" y="2697167"/>
              <a:ext cx="100012" cy="0"/>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38" name="Line 19">
              <a:extLst>
                <a:ext uri="{FF2B5EF4-FFF2-40B4-BE49-F238E27FC236}">
                  <a16:creationId xmlns:a16="http://schemas.microsoft.com/office/drawing/2014/main" id="{05978D58-67B8-4A3B-8454-B6F3B2083DF5}"/>
                </a:ext>
              </a:extLst>
            </p:cNvPr>
            <p:cNvSpPr>
              <a:spLocks noChangeShapeType="1"/>
            </p:cNvSpPr>
            <p:nvPr/>
          </p:nvSpPr>
          <p:spPr bwMode="auto">
            <a:xfrm>
              <a:off x="2029143" y="2143990"/>
              <a:ext cx="100012" cy="0"/>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39" name="Line 22">
              <a:extLst>
                <a:ext uri="{FF2B5EF4-FFF2-40B4-BE49-F238E27FC236}">
                  <a16:creationId xmlns:a16="http://schemas.microsoft.com/office/drawing/2014/main" id="{592C2F27-7313-4B37-99E0-1264E7AC622E}"/>
                </a:ext>
              </a:extLst>
            </p:cNvPr>
            <p:cNvSpPr>
              <a:spLocks noChangeShapeType="1"/>
            </p:cNvSpPr>
            <p:nvPr/>
          </p:nvSpPr>
          <p:spPr bwMode="auto">
            <a:xfrm>
              <a:off x="2922905" y="4830354"/>
              <a:ext cx="0" cy="96037"/>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40" name="Line 24">
              <a:extLst>
                <a:ext uri="{FF2B5EF4-FFF2-40B4-BE49-F238E27FC236}">
                  <a16:creationId xmlns:a16="http://schemas.microsoft.com/office/drawing/2014/main" id="{8A9BC23D-B011-4C5D-9A2E-DCE38AF768CA}"/>
                </a:ext>
              </a:extLst>
            </p:cNvPr>
            <p:cNvSpPr>
              <a:spLocks noChangeShapeType="1"/>
            </p:cNvSpPr>
            <p:nvPr/>
          </p:nvSpPr>
          <p:spPr bwMode="auto">
            <a:xfrm>
              <a:off x="3722053" y="4830354"/>
              <a:ext cx="0" cy="96037"/>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41" name="Line 26">
              <a:extLst>
                <a:ext uri="{FF2B5EF4-FFF2-40B4-BE49-F238E27FC236}">
                  <a16:creationId xmlns:a16="http://schemas.microsoft.com/office/drawing/2014/main" id="{CC508726-5669-4FF3-887E-8FFC7A56E473}"/>
                </a:ext>
              </a:extLst>
            </p:cNvPr>
            <p:cNvSpPr>
              <a:spLocks noChangeShapeType="1"/>
            </p:cNvSpPr>
            <p:nvPr/>
          </p:nvSpPr>
          <p:spPr bwMode="auto">
            <a:xfrm>
              <a:off x="4544695" y="4830354"/>
              <a:ext cx="0" cy="96037"/>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42" name="Line 28">
              <a:extLst>
                <a:ext uri="{FF2B5EF4-FFF2-40B4-BE49-F238E27FC236}">
                  <a16:creationId xmlns:a16="http://schemas.microsoft.com/office/drawing/2014/main" id="{045B4C52-E1D0-4E15-B6AC-20759854EB0E}"/>
                </a:ext>
              </a:extLst>
            </p:cNvPr>
            <p:cNvSpPr>
              <a:spLocks noChangeShapeType="1"/>
            </p:cNvSpPr>
            <p:nvPr/>
          </p:nvSpPr>
          <p:spPr bwMode="auto">
            <a:xfrm>
              <a:off x="5339715" y="4831879"/>
              <a:ext cx="0" cy="96036"/>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43" name="Line 29">
              <a:extLst>
                <a:ext uri="{FF2B5EF4-FFF2-40B4-BE49-F238E27FC236}">
                  <a16:creationId xmlns:a16="http://schemas.microsoft.com/office/drawing/2014/main" id="{633ED8EF-D26B-4AEC-A1A0-F1D2F417EE67}"/>
                </a:ext>
              </a:extLst>
            </p:cNvPr>
            <p:cNvSpPr>
              <a:spLocks noChangeShapeType="1"/>
            </p:cNvSpPr>
            <p:nvPr/>
          </p:nvSpPr>
          <p:spPr bwMode="auto">
            <a:xfrm>
              <a:off x="6153297" y="4823460"/>
              <a:ext cx="0" cy="96036"/>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sp>
          <p:nvSpPr>
            <p:cNvPr id="144" name="Line 29">
              <a:extLst>
                <a:ext uri="{FF2B5EF4-FFF2-40B4-BE49-F238E27FC236}">
                  <a16:creationId xmlns:a16="http://schemas.microsoft.com/office/drawing/2014/main" id="{60A0B80C-B981-4EFA-BF34-88341D4A1242}"/>
                </a:ext>
              </a:extLst>
            </p:cNvPr>
            <p:cNvSpPr>
              <a:spLocks noChangeShapeType="1"/>
            </p:cNvSpPr>
            <p:nvPr/>
          </p:nvSpPr>
          <p:spPr bwMode="auto">
            <a:xfrm>
              <a:off x="6954930" y="4823460"/>
              <a:ext cx="0" cy="96036"/>
            </a:xfrm>
            <a:prstGeom prst="line">
              <a:avLst/>
            </a:prstGeom>
            <a:noFill/>
            <a:ln w="19050">
              <a:solidFill>
                <a:schemeClr val="tx1">
                  <a:lumMod val="60000"/>
                  <a:lumOff val="4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400" b="1" dirty="0">
                <a:latin typeface="Arial" panose="020B0604020202020204" pitchFamily="34" charset="0"/>
              </a:endParaRPr>
            </a:p>
          </p:txBody>
        </p:sp>
      </p:grpSp>
      <p:sp>
        <p:nvSpPr>
          <p:cNvPr id="25" name="Freeform 76">
            <a:extLst>
              <a:ext uri="{FF2B5EF4-FFF2-40B4-BE49-F238E27FC236}">
                <a16:creationId xmlns:a16="http://schemas.microsoft.com/office/drawing/2014/main" id="{97B98277-9881-438C-872B-9384D0C80617}"/>
              </a:ext>
            </a:extLst>
          </p:cNvPr>
          <p:cNvSpPr/>
          <p:nvPr/>
        </p:nvSpPr>
        <p:spPr>
          <a:xfrm>
            <a:off x="1689667" y="2202710"/>
            <a:ext cx="6506174" cy="475236"/>
          </a:xfrm>
          <a:custGeom>
            <a:avLst/>
            <a:gdLst>
              <a:gd name="connsiteX0" fmla="*/ 0 w 4688840"/>
              <a:gd name="connsiteY0" fmla="*/ 0 h 414020"/>
              <a:gd name="connsiteX1" fmla="*/ 96520 w 4688840"/>
              <a:gd name="connsiteY1" fmla="*/ 0 h 414020"/>
              <a:gd name="connsiteX2" fmla="*/ 104140 w 4688840"/>
              <a:gd name="connsiteY2" fmla="*/ 12700 h 414020"/>
              <a:gd name="connsiteX3" fmla="*/ 302260 w 4688840"/>
              <a:gd name="connsiteY3" fmla="*/ 15240 h 414020"/>
              <a:gd name="connsiteX4" fmla="*/ 312420 w 4688840"/>
              <a:gd name="connsiteY4" fmla="*/ 50800 h 414020"/>
              <a:gd name="connsiteX5" fmla="*/ 449580 w 4688840"/>
              <a:gd name="connsiteY5" fmla="*/ 45720 h 414020"/>
              <a:gd name="connsiteX6" fmla="*/ 454660 w 4688840"/>
              <a:gd name="connsiteY6" fmla="*/ 78740 h 414020"/>
              <a:gd name="connsiteX7" fmla="*/ 767080 w 4688840"/>
              <a:gd name="connsiteY7" fmla="*/ 71120 h 414020"/>
              <a:gd name="connsiteX8" fmla="*/ 772160 w 4688840"/>
              <a:gd name="connsiteY8" fmla="*/ 93980 h 414020"/>
              <a:gd name="connsiteX9" fmla="*/ 1214120 w 4688840"/>
              <a:gd name="connsiteY9" fmla="*/ 106680 h 414020"/>
              <a:gd name="connsiteX10" fmla="*/ 1219200 w 4688840"/>
              <a:gd name="connsiteY10" fmla="*/ 134620 h 414020"/>
              <a:gd name="connsiteX11" fmla="*/ 1455420 w 4688840"/>
              <a:gd name="connsiteY11" fmla="*/ 137160 h 414020"/>
              <a:gd name="connsiteX12" fmla="*/ 1455420 w 4688840"/>
              <a:gd name="connsiteY12" fmla="*/ 185420 h 414020"/>
              <a:gd name="connsiteX13" fmla="*/ 1846580 w 4688840"/>
              <a:gd name="connsiteY13" fmla="*/ 185420 h 414020"/>
              <a:gd name="connsiteX14" fmla="*/ 1856740 w 4688840"/>
              <a:gd name="connsiteY14" fmla="*/ 220980 h 414020"/>
              <a:gd name="connsiteX15" fmla="*/ 2537460 w 4688840"/>
              <a:gd name="connsiteY15" fmla="*/ 226060 h 414020"/>
              <a:gd name="connsiteX16" fmla="*/ 2557780 w 4688840"/>
              <a:gd name="connsiteY16" fmla="*/ 264160 h 414020"/>
              <a:gd name="connsiteX17" fmla="*/ 2623820 w 4688840"/>
              <a:gd name="connsiteY17" fmla="*/ 264160 h 414020"/>
              <a:gd name="connsiteX18" fmla="*/ 2623820 w 4688840"/>
              <a:gd name="connsiteY18" fmla="*/ 279400 h 414020"/>
              <a:gd name="connsiteX19" fmla="*/ 3009900 w 4688840"/>
              <a:gd name="connsiteY19" fmla="*/ 304800 h 414020"/>
              <a:gd name="connsiteX20" fmla="*/ 3014980 w 4688840"/>
              <a:gd name="connsiteY20" fmla="*/ 332740 h 414020"/>
              <a:gd name="connsiteX21" fmla="*/ 3139440 w 4688840"/>
              <a:gd name="connsiteY21" fmla="*/ 322580 h 414020"/>
              <a:gd name="connsiteX22" fmla="*/ 3144520 w 4688840"/>
              <a:gd name="connsiteY22" fmla="*/ 347980 h 414020"/>
              <a:gd name="connsiteX23" fmla="*/ 3863340 w 4688840"/>
              <a:gd name="connsiteY23" fmla="*/ 350520 h 414020"/>
              <a:gd name="connsiteX24" fmla="*/ 3873500 w 4688840"/>
              <a:gd name="connsiteY24" fmla="*/ 383540 h 414020"/>
              <a:gd name="connsiteX25" fmla="*/ 4279900 w 4688840"/>
              <a:gd name="connsiteY25" fmla="*/ 383540 h 414020"/>
              <a:gd name="connsiteX26" fmla="*/ 4279900 w 4688840"/>
              <a:gd name="connsiteY26" fmla="*/ 414020 h 414020"/>
              <a:gd name="connsiteX27" fmla="*/ 4688840 w 4688840"/>
              <a:gd name="connsiteY27" fmla="*/ 403860 h 414020"/>
              <a:gd name="connsiteX0" fmla="*/ 0 w 4899660"/>
              <a:gd name="connsiteY0" fmla="*/ 0 h 414020"/>
              <a:gd name="connsiteX1" fmla="*/ 96520 w 4899660"/>
              <a:gd name="connsiteY1" fmla="*/ 0 h 414020"/>
              <a:gd name="connsiteX2" fmla="*/ 104140 w 4899660"/>
              <a:gd name="connsiteY2" fmla="*/ 12700 h 414020"/>
              <a:gd name="connsiteX3" fmla="*/ 302260 w 4899660"/>
              <a:gd name="connsiteY3" fmla="*/ 15240 h 414020"/>
              <a:gd name="connsiteX4" fmla="*/ 312420 w 4899660"/>
              <a:gd name="connsiteY4" fmla="*/ 50800 h 414020"/>
              <a:gd name="connsiteX5" fmla="*/ 449580 w 4899660"/>
              <a:gd name="connsiteY5" fmla="*/ 45720 h 414020"/>
              <a:gd name="connsiteX6" fmla="*/ 454660 w 4899660"/>
              <a:gd name="connsiteY6" fmla="*/ 78740 h 414020"/>
              <a:gd name="connsiteX7" fmla="*/ 767080 w 4899660"/>
              <a:gd name="connsiteY7" fmla="*/ 71120 h 414020"/>
              <a:gd name="connsiteX8" fmla="*/ 772160 w 4899660"/>
              <a:gd name="connsiteY8" fmla="*/ 93980 h 414020"/>
              <a:gd name="connsiteX9" fmla="*/ 1214120 w 4899660"/>
              <a:gd name="connsiteY9" fmla="*/ 106680 h 414020"/>
              <a:gd name="connsiteX10" fmla="*/ 1219200 w 4899660"/>
              <a:gd name="connsiteY10" fmla="*/ 134620 h 414020"/>
              <a:gd name="connsiteX11" fmla="*/ 1455420 w 4899660"/>
              <a:gd name="connsiteY11" fmla="*/ 137160 h 414020"/>
              <a:gd name="connsiteX12" fmla="*/ 1455420 w 4899660"/>
              <a:gd name="connsiteY12" fmla="*/ 185420 h 414020"/>
              <a:gd name="connsiteX13" fmla="*/ 1846580 w 4899660"/>
              <a:gd name="connsiteY13" fmla="*/ 185420 h 414020"/>
              <a:gd name="connsiteX14" fmla="*/ 1856740 w 4899660"/>
              <a:gd name="connsiteY14" fmla="*/ 220980 h 414020"/>
              <a:gd name="connsiteX15" fmla="*/ 2537460 w 4899660"/>
              <a:gd name="connsiteY15" fmla="*/ 226060 h 414020"/>
              <a:gd name="connsiteX16" fmla="*/ 2557780 w 4899660"/>
              <a:gd name="connsiteY16" fmla="*/ 264160 h 414020"/>
              <a:gd name="connsiteX17" fmla="*/ 2623820 w 4899660"/>
              <a:gd name="connsiteY17" fmla="*/ 264160 h 414020"/>
              <a:gd name="connsiteX18" fmla="*/ 2623820 w 4899660"/>
              <a:gd name="connsiteY18" fmla="*/ 279400 h 414020"/>
              <a:gd name="connsiteX19" fmla="*/ 3009900 w 4899660"/>
              <a:gd name="connsiteY19" fmla="*/ 304800 h 414020"/>
              <a:gd name="connsiteX20" fmla="*/ 3014980 w 4899660"/>
              <a:gd name="connsiteY20" fmla="*/ 332740 h 414020"/>
              <a:gd name="connsiteX21" fmla="*/ 3139440 w 4899660"/>
              <a:gd name="connsiteY21" fmla="*/ 322580 h 414020"/>
              <a:gd name="connsiteX22" fmla="*/ 3144520 w 4899660"/>
              <a:gd name="connsiteY22" fmla="*/ 347980 h 414020"/>
              <a:gd name="connsiteX23" fmla="*/ 3863340 w 4899660"/>
              <a:gd name="connsiteY23" fmla="*/ 350520 h 414020"/>
              <a:gd name="connsiteX24" fmla="*/ 3873500 w 4899660"/>
              <a:gd name="connsiteY24" fmla="*/ 383540 h 414020"/>
              <a:gd name="connsiteX25" fmla="*/ 4279900 w 4899660"/>
              <a:gd name="connsiteY25" fmla="*/ 383540 h 414020"/>
              <a:gd name="connsiteX26" fmla="*/ 4279900 w 4899660"/>
              <a:gd name="connsiteY26" fmla="*/ 414020 h 414020"/>
              <a:gd name="connsiteX27" fmla="*/ 4899660 w 4899660"/>
              <a:gd name="connsiteY27" fmla="*/ 403860 h 414020"/>
              <a:gd name="connsiteX0" fmla="*/ 0 w 4899660"/>
              <a:gd name="connsiteY0" fmla="*/ 0 h 414020"/>
              <a:gd name="connsiteX1" fmla="*/ 96520 w 4899660"/>
              <a:gd name="connsiteY1" fmla="*/ 0 h 414020"/>
              <a:gd name="connsiteX2" fmla="*/ 104140 w 4899660"/>
              <a:gd name="connsiteY2" fmla="*/ 12700 h 414020"/>
              <a:gd name="connsiteX3" fmla="*/ 302260 w 4899660"/>
              <a:gd name="connsiteY3" fmla="*/ 15240 h 414020"/>
              <a:gd name="connsiteX4" fmla="*/ 312420 w 4899660"/>
              <a:gd name="connsiteY4" fmla="*/ 50800 h 414020"/>
              <a:gd name="connsiteX5" fmla="*/ 449580 w 4899660"/>
              <a:gd name="connsiteY5" fmla="*/ 45720 h 414020"/>
              <a:gd name="connsiteX6" fmla="*/ 454660 w 4899660"/>
              <a:gd name="connsiteY6" fmla="*/ 78740 h 414020"/>
              <a:gd name="connsiteX7" fmla="*/ 767080 w 4899660"/>
              <a:gd name="connsiteY7" fmla="*/ 71120 h 414020"/>
              <a:gd name="connsiteX8" fmla="*/ 772160 w 4899660"/>
              <a:gd name="connsiteY8" fmla="*/ 93980 h 414020"/>
              <a:gd name="connsiteX9" fmla="*/ 1214120 w 4899660"/>
              <a:gd name="connsiteY9" fmla="*/ 106680 h 414020"/>
              <a:gd name="connsiteX10" fmla="*/ 1219200 w 4899660"/>
              <a:gd name="connsiteY10" fmla="*/ 134620 h 414020"/>
              <a:gd name="connsiteX11" fmla="*/ 1455420 w 4899660"/>
              <a:gd name="connsiteY11" fmla="*/ 137160 h 414020"/>
              <a:gd name="connsiteX12" fmla="*/ 1455420 w 4899660"/>
              <a:gd name="connsiteY12" fmla="*/ 185420 h 414020"/>
              <a:gd name="connsiteX13" fmla="*/ 1846580 w 4899660"/>
              <a:gd name="connsiteY13" fmla="*/ 185420 h 414020"/>
              <a:gd name="connsiteX14" fmla="*/ 1856740 w 4899660"/>
              <a:gd name="connsiteY14" fmla="*/ 220980 h 414020"/>
              <a:gd name="connsiteX15" fmla="*/ 2537460 w 4899660"/>
              <a:gd name="connsiteY15" fmla="*/ 226060 h 414020"/>
              <a:gd name="connsiteX16" fmla="*/ 2557780 w 4899660"/>
              <a:gd name="connsiteY16" fmla="*/ 264160 h 414020"/>
              <a:gd name="connsiteX17" fmla="*/ 2623820 w 4899660"/>
              <a:gd name="connsiteY17" fmla="*/ 264160 h 414020"/>
              <a:gd name="connsiteX18" fmla="*/ 2623820 w 4899660"/>
              <a:gd name="connsiteY18" fmla="*/ 279400 h 414020"/>
              <a:gd name="connsiteX19" fmla="*/ 3009900 w 4899660"/>
              <a:gd name="connsiteY19" fmla="*/ 304800 h 414020"/>
              <a:gd name="connsiteX20" fmla="*/ 3014980 w 4899660"/>
              <a:gd name="connsiteY20" fmla="*/ 325120 h 414020"/>
              <a:gd name="connsiteX21" fmla="*/ 3139440 w 4899660"/>
              <a:gd name="connsiteY21" fmla="*/ 322580 h 414020"/>
              <a:gd name="connsiteX22" fmla="*/ 3144520 w 4899660"/>
              <a:gd name="connsiteY22" fmla="*/ 347980 h 414020"/>
              <a:gd name="connsiteX23" fmla="*/ 3863340 w 4899660"/>
              <a:gd name="connsiteY23" fmla="*/ 350520 h 414020"/>
              <a:gd name="connsiteX24" fmla="*/ 3873500 w 4899660"/>
              <a:gd name="connsiteY24" fmla="*/ 383540 h 414020"/>
              <a:gd name="connsiteX25" fmla="*/ 4279900 w 4899660"/>
              <a:gd name="connsiteY25" fmla="*/ 383540 h 414020"/>
              <a:gd name="connsiteX26" fmla="*/ 4279900 w 4899660"/>
              <a:gd name="connsiteY26" fmla="*/ 414020 h 414020"/>
              <a:gd name="connsiteX27" fmla="*/ 4899660 w 4899660"/>
              <a:gd name="connsiteY27" fmla="*/ 403860 h 414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899660" h="414020">
                <a:moveTo>
                  <a:pt x="0" y="0"/>
                </a:moveTo>
                <a:lnTo>
                  <a:pt x="96520" y="0"/>
                </a:lnTo>
                <a:lnTo>
                  <a:pt x="104140" y="12700"/>
                </a:lnTo>
                <a:lnTo>
                  <a:pt x="302260" y="15240"/>
                </a:lnTo>
                <a:lnTo>
                  <a:pt x="312420" y="50800"/>
                </a:lnTo>
                <a:lnTo>
                  <a:pt x="449580" y="45720"/>
                </a:lnTo>
                <a:lnTo>
                  <a:pt x="454660" y="78740"/>
                </a:lnTo>
                <a:lnTo>
                  <a:pt x="767080" y="71120"/>
                </a:lnTo>
                <a:lnTo>
                  <a:pt x="772160" y="93980"/>
                </a:lnTo>
                <a:lnTo>
                  <a:pt x="1214120" y="106680"/>
                </a:lnTo>
                <a:lnTo>
                  <a:pt x="1219200" y="134620"/>
                </a:lnTo>
                <a:lnTo>
                  <a:pt x="1455420" y="137160"/>
                </a:lnTo>
                <a:lnTo>
                  <a:pt x="1455420" y="185420"/>
                </a:lnTo>
                <a:lnTo>
                  <a:pt x="1846580" y="185420"/>
                </a:lnTo>
                <a:lnTo>
                  <a:pt x="1856740" y="220980"/>
                </a:lnTo>
                <a:lnTo>
                  <a:pt x="2537460" y="226060"/>
                </a:lnTo>
                <a:lnTo>
                  <a:pt x="2557780" y="264160"/>
                </a:lnTo>
                <a:lnTo>
                  <a:pt x="2623820" y="264160"/>
                </a:lnTo>
                <a:lnTo>
                  <a:pt x="2623820" y="279400"/>
                </a:lnTo>
                <a:lnTo>
                  <a:pt x="3009900" y="304800"/>
                </a:lnTo>
                <a:lnTo>
                  <a:pt x="3014980" y="325120"/>
                </a:lnTo>
                <a:lnTo>
                  <a:pt x="3139440" y="322580"/>
                </a:lnTo>
                <a:lnTo>
                  <a:pt x="3144520" y="347980"/>
                </a:lnTo>
                <a:lnTo>
                  <a:pt x="3863340" y="350520"/>
                </a:lnTo>
                <a:lnTo>
                  <a:pt x="3873500" y="383540"/>
                </a:lnTo>
                <a:lnTo>
                  <a:pt x="4279900" y="383540"/>
                </a:lnTo>
                <a:lnTo>
                  <a:pt x="4279900" y="414020"/>
                </a:lnTo>
                <a:lnTo>
                  <a:pt x="4899660" y="403860"/>
                </a:lnTo>
              </a:path>
            </a:pathLst>
          </a:cu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grpSp>
        <p:nvGrpSpPr>
          <p:cNvPr id="26" name="Group 25">
            <a:extLst>
              <a:ext uri="{FF2B5EF4-FFF2-40B4-BE49-F238E27FC236}">
                <a16:creationId xmlns:a16="http://schemas.microsoft.com/office/drawing/2014/main" id="{BCF2F802-650A-4FFD-8D13-D707BA28ADEB}"/>
              </a:ext>
            </a:extLst>
          </p:cNvPr>
          <p:cNvGrpSpPr/>
          <p:nvPr/>
        </p:nvGrpSpPr>
        <p:grpSpPr bwMode="grayWhite">
          <a:xfrm>
            <a:off x="1955368" y="2228051"/>
            <a:ext cx="6271799" cy="841186"/>
            <a:chOff x="1687692" y="2658707"/>
            <a:chExt cx="5463918" cy="732830"/>
          </a:xfrm>
          <a:solidFill>
            <a:schemeClr val="bg1">
              <a:lumMod val="65000"/>
            </a:schemeClr>
          </a:solidFill>
        </p:grpSpPr>
        <p:grpSp>
          <p:nvGrpSpPr>
            <p:cNvPr id="88" name="Group 87">
              <a:extLst>
                <a:ext uri="{FF2B5EF4-FFF2-40B4-BE49-F238E27FC236}">
                  <a16:creationId xmlns:a16="http://schemas.microsoft.com/office/drawing/2014/main" id="{42237101-8938-4C7A-82E7-E0CDCF6831C4}"/>
                </a:ext>
              </a:extLst>
            </p:cNvPr>
            <p:cNvGrpSpPr/>
            <p:nvPr/>
          </p:nvGrpSpPr>
          <p:grpSpPr bwMode="grayWhite">
            <a:xfrm>
              <a:off x="1687692" y="2658707"/>
              <a:ext cx="5463918" cy="732830"/>
              <a:chOff x="2323534" y="2168378"/>
              <a:chExt cx="4723158" cy="732830"/>
            </a:xfrm>
            <a:grpFill/>
          </p:grpSpPr>
          <p:sp>
            <p:nvSpPr>
              <p:cNvPr id="90" name="Diamond 89">
                <a:extLst>
                  <a:ext uri="{FF2B5EF4-FFF2-40B4-BE49-F238E27FC236}">
                    <a16:creationId xmlns:a16="http://schemas.microsoft.com/office/drawing/2014/main" id="{D57A03D6-D459-43D0-B7A2-47716F267714}"/>
                  </a:ext>
                </a:extLst>
              </p:cNvPr>
              <p:cNvSpPr/>
              <p:nvPr/>
            </p:nvSpPr>
            <p:spPr bwMode="grayWhite">
              <a:xfrm>
                <a:off x="2441785" y="2218049"/>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Diamond 90">
                <a:extLst>
                  <a:ext uri="{FF2B5EF4-FFF2-40B4-BE49-F238E27FC236}">
                    <a16:creationId xmlns:a16="http://schemas.microsoft.com/office/drawing/2014/main" id="{3F2CF5F7-164C-4772-89B1-42AC6260A891}"/>
                  </a:ext>
                </a:extLst>
              </p:cNvPr>
              <p:cNvSpPr/>
              <p:nvPr/>
            </p:nvSpPr>
            <p:spPr bwMode="grayWhite">
              <a:xfrm>
                <a:off x="2555238" y="2251069"/>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Diamond 91">
                <a:extLst>
                  <a:ext uri="{FF2B5EF4-FFF2-40B4-BE49-F238E27FC236}">
                    <a16:creationId xmlns:a16="http://schemas.microsoft.com/office/drawing/2014/main" id="{A4C83C90-6BEF-4646-93BF-F232DAC52190}"/>
                  </a:ext>
                </a:extLst>
              </p:cNvPr>
              <p:cNvSpPr/>
              <p:nvPr/>
            </p:nvSpPr>
            <p:spPr bwMode="grayWhite">
              <a:xfrm>
                <a:off x="2721185" y="2258419"/>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Diamond 92">
                <a:extLst>
                  <a:ext uri="{FF2B5EF4-FFF2-40B4-BE49-F238E27FC236}">
                    <a16:creationId xmlns:a16="http://schemas.microsoft.com/office/drawing/2014/main" id="{4F709FB2-39CE-4F92-A8F2-833308C17193}"/>
                  </a:ext>
                </a:extLst>
              </p:cNvPr>
              <p:cNvSpPr/>
              <p:nvPr/>
            </p:nvSpPr>
            <p:spPr bwMode="grayWhite">
              <a:xfrm>
                <a:off x="2859756" y="228805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Diamond 93">
                <a:extLst>
                  <a:ext uri="{FF2B5EF4-FFF2-40B4-BE49-F238E27FC236}">
                    <a16:creationId xmlns:a16="http://schemas.microsoft.com/office/drawing/2014/main" id="{413E0165-BA82-476C-820A-4DAF9150064D}"/>
                  </a:ext>
                </a:extLst>
              </p:cNvPr>
              <p:cNvSpPr/>
              <p:nvPr/>
            </p:nvSpPr>
            <p:spPr bwMode="grayWhite">
              <a:xfrm>
                <a:off x="2323534" y="2168378"/>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Diamond 94">
                <a:extLst>
                  <a:ext uri="{FF2B5EF4-FFF2-40B4-BE49-F238E27FC236}">
                    <a16:creationId xmlns:a16="http://schemas.microsoft.com/office/drawing/2014/main" id="{D01672A7-938B-4DAF-AF6A-4766982D5870}"/>
                  </a:ext>
                </a:extLst>
              </p:cNvPr>
              <p:cNvSpPr/>
              <p:nvPr/>
            </p:nvSpPr>
            <p:spPr bwMode="grayWhite">
              <a:xfrm>
                <a:off x="2918176" y="232361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Diamond 95">
                <a:extLst>
                  <a:ext uri="{FF2B5EF4-FFF2-40B4-BE49-F238E27FC236}">
                    <a16:creationId xmlns:a16="http://schemas.microsoft.com/office/drawing/2014/main" id="{F2B174C8-8B69-46E9-A7B9-6C47380CEDA1}"/>
                  </a:ext>
                </a:extLst>
              </p:cNvPr>
              <p:cNvSpPr/>
              <p:nvPr/>
            </p:nvSpPr>
            <p:spPr bwMode="grayWhite">
              <a:xfrm>
                <a:off x="2966436" y="237695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Diamond 96">
                <a:extLst>
                  <a:ext uri="{FF2B5EF4-FFF2-40B4-BE49-F238E27FC236}">
                    <a16:creationId xmlns:a16="http://schemas.microsoft.com/office/drawing/2014/main" id="{8170AB1B-E08C-4F8E-9764-45732E7AD3E1}"/>
                  </a:ext>
                </a:extLst>
              </p:cNvPr>
              <p:cNvSpPr/>
              <p:nvPr/>
            </p:nvSpPr>
            <p:spPr bwMode="grayWhite">
              <a:xfrm>
                <a:off x="3243296" y="240743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Diamond 97">
                <a:extLst>
                  <a:ext uri="{FF2B5EF4-FFF2-40B4-BE49-F238E27FC236}">
                    <a16:creationId xmlns:a16="http://schemas.microsoft.com/office/drawing/2014/main" id="{144A2E0B-05CD-49DC-B7AB-184306802311}"/>
                  </a:ext>
                </a:extLst>
              </p:cNvPr>
              <p:cNvSpPr/>
              <p:nvPr/>
            </p:nvSpPr>
            <p:spPr bwMode="grayWhite">
              <a:xfrm>
                <a:off x="3291556" y="240743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Diamond 98">
                <a:extLst>
                  <a:ext uri="{FF2B5EF4-FFF2-40B4-BE49-F238E27FC236}">
                    <a16:creationId xmlns:a16="http://schemas.microsoft.com/office/drawing/2014/main" id="{B9C1A559-9AAD-42C8-A228-202CFC6EF76D}"/>
                  </a:ext>
                </a:extLst>
              </p:cNvPr>
              <p:cNvSpPr/>
              <p:nvPr/>
            </p:nvSpPr>
            <p:spPr bwMode="grayWhite">
              <a:xfrm>
                <a:off x="3352516" y="242521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Diamond 99">
                <a:extLst>
                  <a:ext uri="{FF2B5EF4-FFF2-40B4-BE49-F238E27FC236}">
                    <a16:creationId xmlns:a16="http://schemas.microsoft.com/office/drawing/2014/main" id="{A818E8AB-5F47-48F9-8EDA-B490100F8ED4}"/>
                  </a:ext>
                </a:extLst>
              </p:cNvPr>
              <p:cNvSpPr/>
              <p:nvPr/>
            </p:nvSpPr>
            <p:spPr bwMode="grayWhite">
              <a:xfrm>
                <a:off x="3421096" y="243537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Diamond 100">
                <a:extLst>
                  <a:ext uri="{FF2B5EF4-FFF2-40B4-BE49-F238E27FC236}">
                    <a16:creationId xmlns:a16="http://schemas.microsoft.com/office/drawing/2014/main" id="{F8EA9D32-3EEF-48A5-A653-E49312703B66}"/>
                  </a:ext>
                </a:extLst>
              </p:cNvPr>
              <p:cNvSpPr/>
              <p:nvPr/>
            </p:nvSpPr>
            <p:spPr bwMode="grayWhite">
              <a:xfrm>
                <a:off x="3517616" y="250903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Diamond 101">
                <a:extLst>
                  <a:ext uri="{FF2B5EF4-FFF2-40B4-BE49-F238E27FC236}">
                    <a16:creationId xmlns:a16="http://schemas.microsoft.com/office/drawing/2014/main" id="{2A3E23E8-0D31-4E3A-9F15-C769927D9AC9}"/>
                  </a:ext>
                </a:extLst>
              </p:cNvPr>
              <p:cNvSpPr/>
              <p:nvPr/>
            </p:nvSpPr>
            <p:spPr bwMode="grayWhite">
              <a:xfrm>
                <a:off x="3596356" y="249887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Diamond 102">
                <a:extLst>
                  <a:ext uri="{FF2B5EF4-FFF2-40B4-BE49-F238E27FC236}">
                    <a16:creationId xmlns:a16="http://schemas.microsoft.com/office/drawing/2014/main" id="{3A45419F-6329-4DEB-BE86-7096AF563A23}"/>
                  </a:ext>
                </a:extLst>
              </p:cNvPr>
              <p:cNvSpPr/>
              <p:nvPr/>
            </p:nvSpPr>
            <p:spPr bwMode="grayWhite">
              <a:xfrm>
                <a:off x="3621756" y="250395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Diamond 103">
                <a:extLst>
                  <a:ext uri="{FF2B5EF4-FFF2-40B4-BE49-F238E27FC236}">
                    <a16:creationId xmlns:a16="http://schemas.microsoft.com/office/drawing/2014/main" id="{D4EF78A5-7759-4333-BCEE-F057D745BEBC}"/>
                  </a:ext>
                </a:extLst>
              </p:cNvPr>
              <p:cNvSpPr/>
              <p:nvPr/>
            </p:nvSpPr>
            <p:spPr bwMode="grayWhite">
              <a:xfrm>
                <a:off x="3746216" y="255983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Diamond 104">
                <a:extLst>
                  <a:ext uri="{FF2B5EF4-FFF2-40B4-BE49-F238E27FC236}">
                    <a16:creationId xmlns:a16="http://schemas.microsoft.com/office/drawing/2014/main" id="{5460B816-51C4-4410-8E0A-1F25B3AD46BA}"/>
                  </a:ext>
                </a:extLst>
              </p:cNvPr>
              <p:cNvSpPr/>
              <p:nvPr/>
            </p:nvSpPr>
            <p:spPr bwMode="grayWhite">
              <a:xfrm>
                <a:off x="3883376" y="259285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Diamond 105">
                <a:extLst>
                  <a:ext uri="{FF2B5EF4-FFF2-40B4-BE49-F238E27FC236}">
                    <a16:creationId xmlns:a16="http://schemas.microsoft.com/office/drawing/2014/main" id="{C09D5C69-4528-41EE-9352-B3118E23E34C}"/>
                  </a:ext>
                </a:extLst>
              </p:cNvPr>
              <p:cNvSpPr/>
              <p:nvPr/>
            </p:nvSpPr>
            <p:spPr bwMode="grayWhite">
              <a:xfrm>
                <a:off x="3913856" y="260301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Diamond 106">
                <a:extLst>
                  <a:ext uri="{FF2B5EF4-FFF2-40B4-BE49-F238E27FC236}">
                    <a16:creationId xmlns:a16="http://schemas.microsoft.com/office/drawing/2014/main" id="{E1B8E908-D23C-49D2-8E6C-6DBE8F48C451}"/>
                  </a:ext>
                </a:extLst>
              </p:cNvPr>
              <p:cNvSpPr/>
              <p:nvPr/>
            </p:nvSpPr>
            <p:spPr bwMode="grayWhite">
              <a:xfrm>
                <a:off x="3974816" y="261825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Diamond 107">
                <a:extLst>
                  <a:ext uri="{FF2B5EF4-FFF2-40B4-BE49-F238E27FC236}">
                    <a16:creationId xmlns:a16="http://schemas.microsoft.com/office/drawing/2014/main" id="{13855E7B-5CDB-4453-BBC3-D805726EFBBD}"/>
                  </a:ext>
                </a:extLst>
              </p:cNvPr>
              <p:cNvSpPr/>
              <p:nvPr/>
            </p:nvSpPr>
            <p:spPr bwMode="grayWhite">
              <a:xfrm>
                <a:off x="4063716" y="264873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Diamond 108">
                <a:extLst>
                  <a:ext uri="{FF2B5EF4-FFF2-40B4-BE49-F238E27FC236}">
                    <a16:creationId xmlns:a16="http://schemas.microsoft.com/office/drawing/2014/main" id="{D853E16A-3024-436F-BA07-51B9D2BD2C5B}"/>
                  </a:ext>
                </a:extLst>
              </p:cNvPr>
              <p:cNvSpPr/>
              <p:nvPr/>
            </p:nvSpPr>
            <p:spPr bwMode="grayWhite">
              <a:xfrm>
                <a:off x="4150076" y="265127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Diamond 109">
                <a:extLst>
                  <a:ext uri="{FF2B5EF4-FFF2-40B4-BE49-F238E27FC236}">
                    <a16:creationId xmlns:a16="http://schemas.microsoft.com/office/drawing/2014/main" id="{BFB36D47-7C91-4E41-A7A5-8C14A38E5343}"/>
                  </a:ext>
                </a:extLst>
              </p:cNvPr>
              <p:cNvSpPr/>
              <p:nvPr/>
            </p:nvSpPr>
            <p:spPr bwMode="grayWhite">
              <a:xfrm>
                <a:off x="4355816" y="26715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Diamond 110">
                <a:extLst>
                  <a:ext uri="{FF2B5EF4-FFF2-40B4-BE49-F238E27FC236}">
                    <a16:creationId xmlns:a16="http://schemas.microsoft.com/office/drawing/2014/main" id="{8EB4C759-ECC5-4645-ACC3-90FF2854FD39}"/>
                  </a:ext>
                </a:extLst>
              </p:cNvPr>
              <p:cNvSpPr/>
              <p:nvPr/>
            </p:nvSpPr>
            <p:spPr bwMode="grayWhite">
              <a:xfrm>
                <a:off x="4579336" y="271477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Diamond 111">
                <a:extLst>
                  <a:ext uri="{FF2B5EF4-FFF2-40B4-BE49-F238E27FC236}">
                    <a16:creationId xmlns:a16="http://schemas.microsoft.com/office/drawing/2014/main" id="{5B1ED147-6058-4007-9805-25500E7F96C0}"/>
                  </a:ext>
                </a:extLst>
              </p:cNvPr>
              <p:cNvSpPr/>
              <p:nvPr/>
            </p:nvSpPr>
            <p:spPr bwMode="grayWhite">
              <a:xfrm>
                <a:off x="4691096" y="271731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Diamond 112">
                <a:extLst>
                  <a:ext uri="{FF2B5EF4-FFF2-40B4-BE49-F238E27FC236}">
                    <a16:creationId xmlns:a16="http://schemas.microsoft.com/office/drawing/2014/main" id="{726F950E-5ACA-4D15-ACEF-332402EEEC23}"/>
                  </a:ext>
                </a:extLst>
              </p:cNvPr>
              <p:cNvSpPr/>
              <p:nvPr/>
            </p:nvSpPr>
            <p:spPr bwMode="grayWhite">
              <a:xfrm>
                <a:off x="4754596" y="27096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Diamond 113">
                <a:extLst>
                  <a:ext uri="{FF2B5EF4-FFF2-40B4-BE49-F238E27FC236}">
                    <a16:creationId xmlns:a16="http://schemas.microsoft.com/office/drawing/2014/main" id="{1908D029-B4E2-4E58-B772-3DED3D79E2F0}"/>
                  </a:ext>
                </a:extLst>
              </p:cNvPr>
              <p:cNvSpPr/>
              <p:nvPr/>
            </p:nvSpPr>
            <p:spPr bwMode="grayWhite">
              <a:xfrm>
                <a:off x="4884136" y="271731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Diamond 114">
                <a:extLst>
                  <a:ext uri="{FF2B5EF4-FFF2-40B4-BE49-F238E27FC236}">
                    <a16:creationId xmlns:a16="http://schemas.microsoft.com/office/drawing/2014/main" id="{B995A7B1-4110-473A-A99D-3645FE9C17CD}"/>
                  </a:ext>
                </a:extLst>
              </p:cNvPr>
              <p:cNvSpPr/>
              <p:nvPr/>
            </p:nvSpPr>
            <p:spPr bwMode="grayWhite">
              <a:xfrm>
                <a:off x="4932396" y="271731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Diamond 115">
                <a:extLst>
                  <a:ext uri="{FF2B5EF4-FFF2-40B4-BE49-F238E27FC236}">
                    <a16:creationId xmlns:a16="http://schemas.microsoft.com/office/drawing/2014/main" id="{206C010B-9F2A-4216-A46C-D822CB3BFB7E}"/>
                  </a:ext>
                </a:extLst>
              </p:cNvPr>
              <p:cNvSpPr/>
              <p:nvPr/>
            </p:nvSpPr>
            <p:spPr bwMode="grayWhite">
              <a:xfrm>
                <a:off x="4965416" y="271731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Diamond 116">
                <a:extLst>
                  <a:ext uri="{FF2B5EF4-FFF2-40B4-BE49-F238E27FC236}">
                    <a16:creationId xmlns:a16="http://schemas.microsoft.com/office/drawing/2014/main" id="{C780DD9A-4A29-453F-9ED4-749A81D6DA5D}"/>
                  </a:ext>
                </a:extLst>
              </p:cNvPr>
              <p:cNvSpPr/>
              <p:nvPr/>
            </p:nvSpPr>
            <p:spPr bwMode="grayWhite">
              <a:xfrm>
                <a:off x="5298156" y="27604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Diamond 117">
                <a:extLst>
                  <a:ext uri="{FF2B5EF4-FFF2-40B4-BE49-F238E27FC236}">
                    <a16:creationId xmlns:a16="http://schemas.microsoft.com/office/drawing/2014/main" id="{804A33D6-EE1E-4424-B955-4064E3583A45}"/>
                  </a:ext>
                </a:extLst>
              </p:cNvPr>
              <p:cNvSpPr/>
              <p:nvPr/>
            </p:nvSpPr>
            <p:spPr bwMode="grayWhite">
              <a:xfrm>
                <a:off x="5333716" y="27604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Diamond 118">
                <a:extLst>
                  <a:ext uri="{FF2B5EF4-FFF2-40B4-BE49-F238E27FC236}">
                    <a16:creationId xmlns:a16="http://schemas.microsoft.com/office/drawing/2014/main" id="{4F579AA1-CBAB-4663-AC80-C48B07AB3271}"/>
                  </a:ext>
                </a:extLst>
              </p:cNvPr>
              <p:cNvSpPr/>
              <p:nvPr/>
            </p:nvSpPr>
            <p:spPr bwMode="grayWhite">
              <a:xfrm>
                <a:off x="5361656" y="27604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Diamond 119">
                <a:extLst>
                  <a:ext uri="{FF2B5EF4-FFF2-40B4-BE49-F238E27FC236}">
                    <a16:creationId xmlns:a16="http://schemas.microsoft.com/office/drawing/2014/main" id="{9E58C3AB-1C0D-4FCC-8AB0-961061B9926F}"/>
                  </a:ext>
                </a:extLst>
              </p:cNvPr>
              <p:cNvSpPr/>
              <p:nvPr/>
            </p:nvSpPr>
            <p:spPr bwMode="grayWhite">
              <a:xfrm>
                <a:off x="5387056" y="27604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Diamond 120">
                <a:extLst>
                  <a:ext uri="{FF2B5EF4-FFF2-40B4-BE49-F238E27FC236}">
                    <a16:creationId xmlns:a16="http://schemas.microsoft.com/office/drawing/2014/main" id="{E92A6387-9F38-4F4B-AA7E-AFA11400B196}"/>
                  </a:ext>
                </a:extLst>
              </p:cNvPr>
              <p:cNvSpPr/>
              <p:nvPr/>
            </p:nvSpPr>
            <p:spPr bwMode="grayWhite">
              <a:xfrm>
                <a:off x="5412456" y="27604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Diamond 121">
                <a:extLst>
                  <a:ext uri="{FF2B5EF4-FFF2-40B4-BE49-F238E27FC236}">
                    <a16:creationId xmlns:a16="http://schemas.microsoft.com/office/drawing/2014/main" id="{7A48171E-2861-4816-9367-F73F7C7E762D}"/>
                  </a:ext>
                </a:extLst>
              </p:cNvPr>
              <p:cNvSpPr/>
              <p:nvPr/>
            </p:nvSpPr>
            <p:spPr bwMode="grayWhite">
              <a:xfrm>
                <a:off x="5463256" y="276303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Diamond 122">
                <a:extLst>
                  <a:ext uri="{FF2B5EF4-FFF2-40B4-BE49-F238E27FC236}">
                    <a16:creationId xmlns:a16="http://schemas.microsoft.com/office/drawing/2014/main" id="{F2B50EE9-3300-4E00-8438-D94BDF9DFF4C}"/>
                  </a:ext>
                </a:extLst>
              </p:cNvPr>
              <p:cNvSpPr/>
              <p:nvPr/>
            </p:nvSpPr>
            <p:spPr bwMode="grayWhite">
              <a:xfrm>
                <a:off x="5526756" y="27604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Diamond 123">
                <a:extLst>
                  <a:ext uri="{FF2B5EF4-FFF2-40B4-BE49-F238E27FC236}">
                    <a16:creationId xmlns:a16="http://schemas.microsoft.com/office/drawing/2014/main" id="{85139ECC-21B7-4072-AA2E-19D5DC78F944}"/>
                  </a:ext>
                </a:extLst>
              </p:cNvPr>
              <p:cNvSpPr/>
              <p:nvPr/>
            </p:nvSpPr>
            <p:spPr bwMode="grayWhite">
              <a:xfrm>
                <a:off x="5567396" y="27604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Diamond 124">
                <a:extLst>
                  <a:ext uri="{FF2B5EF4-FFF2-40B4-BE49-F238E27FC236}">
                    <a16:creationId xmlns:a16="http://schemas.microsoft.com/office/drawing/2014/main" id="{7CE0C14C-F1A8-48C9-96EB-1F82B64EE1A1}"/>
                  </a:ext>
                </a:extLst>
              </p:cNvPr>
              <p:cNvSpPr/>
              <p:nvPr/>
            </p:nvSpPr>
            <p:spPr bwMode="grayWhite">
              <a:xfrm>
                <a:off x="6441156" y="28112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Diamond 125">
                <a:extLst>
                  <a:ext uri="{FF2B5EF4-FFF2-40B4-BE49-F238E27FC236}">
                    <a16:creationId xmlns:a16="http://schemas.microsoft.com/office/drawing/2014/main" id="{298A6FDF-2A8D-4865-B9E4-2A6831B3625C}"/>
                  </a:ext>
                </a:extLst>
              </p:cNvPr>
              <p:cNvSpPr/>
              <p:nvPr/>
            </p:nvSpPr>
            <p:spPr bwMode="grayWhite">
              <a:xfrm>
                <a:off x="6761196" y="28112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Diamond 126">
                <a:extLst>
                  <a:ext uri="{FF2B5EF4-FFF2-40B4-BE49-F238E27FC236}">
                    <a16:creationId xmlns:a16="http://schemas.microsoft.com/office/drawing/2014/main" id="{41C9253E-E998-4255-B2BB-5D114A401959}"/>
                  </a:ext>
                </a:extLst>
              </p:cNvPr>
              <p:cNvSpPr/>
              <p:nvPr/>
            </p:nvSpPr>
            <p:spPr bwMode="grayWhite">
              <a:xfrm>
                <a:off x="6809456" y="281891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Diamond 127">
                <a:extLst>
                  <a:ext uri="{FF2B5EF4-FFF2-40B4-BE49-F238E27FC236}">
                    <a16:creationId xmlns:a16="http://schemas.microsoft.com/office/drawing/2014/main" id="{E7B0E342-64E8-4B1C-8F30-07F39D610EBC}"/>
                  </a:ext>
                </a:extLst>
              </p:cNvPr>
              <p:cNvSpPr/>
              <p:nvPr/>
            </p:nvSpPr>
            <p:spPr bwMode="grayWhite">
              <a:xfrm>
                <a:off x="6872956" y="281383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Diamond 128">
                <a:extLst>
                  <a:ext uri="{FF2B5EF4-FFF2-40B4-BE49-F238E27FC236}">
                    <a16:creationId xmlns:a16="http://schemas.microsoft.com/office/drawing/2014/main" id="{10267457-3DB3-4F58-A6F2-A5A3F64A7317}"/>
                  </a:ext>
                </a:extLst>
              </p:cNvPr>
              <p:cNvSpPr/>
              <p:nvPr/>
            </p:nvSpPr>
            <p:spPr bwMode="grayWhite">
              <a:xfrm>
                <a:off x="6916136" y="280875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Diamond 129">
                <a:extLst>
                  <a:ext uri="{FF2B5EF4-FFF2-40B4-BE49-F238E27FC236}">
                    <a16:creationId xmlns:a16="http://schemas.microsoft.com/office/drawing/2014/main" id="{CB39CD7C-B84D-406D-8386-5512B343ABB8}"/>
                  </a:ext>
                </a:extLst>
              </p:cNvPr>
              <p:cNvSpPr/>
              <p:nvPr/>
            </p:nvSpPr>
            <p:spPr bwMode="grayWhite">
              <a:xfrm>
                <a:off x="6933916" y="28112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Diamond 130">
                <a:extLst>
                  <a:ext uri="{FF2B5EF4-FFF2-40B4-BE49-F238E27FC236}">
                    <a16:creationId xmlns:a16="http://schemas.microsoft.com/office/drawing/2014/main" id="{DB425AFE-D629-419E-8CF7-B2C921EA2F69}"/>
                  </a:ext>
                </a:extLst>
              </p:cNvPr>
              <p:cNvSpPr/>
              <p:nvPr/>
            </p:nvSpPr>
            <p:spPr bwMode="grayWhite">
              <a:xfrm>
                <a:off x="6964396" y="2811292"/>
                <a:ext cx="82296" cy="82296"/>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9" name="Diamond 88">
              <a:extLst>
                <a:ext uri="{FF2B5EF4-FFF2-40B4-BE49-F238E27FC236}">
                  <a16:creationId xmlns:a16="http://schemas.microsoft.com/office/drawing/2014/main" id="{60136624-1E2D-4489-AC63-8DA3E3B23552}"/>
                </a:ext>
              </a:extLst>
            </p:cNvPr>
            <p:cNvSpPr/>
            <p:nvPr/>
          </p:nvSpPr>
          <p:spPr bwMode="grayWhite">
            <a:xfrm>
              <a:off x="4317728" y="3106057"/>
              <a:ext cx="47154" cy="176260"/>
            </a:xfrm>
            <a:prstGeom prst="diamond">
              <a:avLst/>
            </a:prstGeom>
            <a:grpFill/>
            <a:ln w="127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414244C6-B719-4ECE-98C8-F82CFD623B90}"/>
              </a:ext>
            </a:extLst>
          </p:cNvPr>
          <p:cNvGrpSpPr/>
          <p:nvPr/>
        </p:nvGrpSpPr>
        <p:grpSpPr bwMode="invGray">
          <a:xfrm>
            <a:off x="2999076" y="2446321"/>
            <a:ext cx="5236119" cy="515082"/>
            <a:chOff x="3109525" y="2350911"/>
            <a:chExt cx="3943208" cy="448733"/>
          </a:xfrm>
          <a:solidFill>
            <a:schemeClr val="accent1"/>
          </a:solidFill>
        </p:grpSpPr>
        <p:sp>
          <p:nvSpPr>
            <p:cNvPr id="74" name="Isosceles Triangle 73">
              <a:extLst>
                <a:ext uri="{FF2B5EF4-FFF2-40B4-BE49-F238E27FC236}">
                  <a16:creationId xmlns:a16="http://schemas.microsoft.com/office/drawing/2014/main" id="{5756DC7C-E2BF-4C2C-8626-4C62BE7BF91A}"/>
                </a:ext>
              </a:extLst>
            </p:cNvPr>
            <p:cNvSpPr/>
            <p:nvPr/>
          </p:nvSpPr>
          <p:spPr bwMode="invGray">
            <a:xfrm>
              <a:off x="3109525" y="2350911"/>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Isosceles Triangle 74">
              <a:extLst>
                <a:ext uri="{FF2B5EF4-FFF2-40B4-BE49-F238E27FC236}">
                  <a16:creationId xmlns:a16="http://schemas.microsoft.com/office/drawing/2014/main" id="{272A30DC-4313-4E6F-B15D-9A4DC41D0BFC}"/>
                </a:ext>
              </a:extLst>
            </p:cNvPr>
            <p:cNvSpPr/>
            <p:nvPr/>
          </p:nvSpPr>
          <p:spPr bwMode="invGray">
            <a:xfrm>
              <a:off x="3199836" y="2367844"/>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Isosceles Triangle 75">
              <a:extLst>
                <a:ext uri="{FF2B5EF4-FFF2-40B4-BE49-F238E27FC236}">
                  <a16:creationId xmlns:a16="http://schemas.microsoft.com/office/drawing/2014/main" id="{B5762367-B6A2-4EB3-B4B4-82B3985F51A9}"/>
                </a:ext>
              </a:extLst>
            </p:cNvPr>
            <p:cNvSpPr/>
            <p:nvPr/>
          </p:nvSpPr>
          <p:spPr bwMode="invGray">
            <a:xfrm>
              <a:off x="3713480" y="2460978"/>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a:extLst>
                <a:ext uri="{FF2B5EF4-FFF2-40B4-BE49-F238E27FC236}">
                  <a16:creationId xmlns:a16="http://schemas.microsoft.com/office/drawing/2014/main" id="{14FA909E-47A4-4952-A7ED-55F6F60DD263}"/>
                </a:ext>
              </a:extLst>
            </p:cNvPr>
            <p:cNvSpPr/>
            <p:nvPr/>
          </p:nvSpPr>
          <p:spPr bwMode="invGray">
            <a:xfrm>
              <a:off x="4012636" y="2531533"/>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a:extLst>
                <a:ext uri="{FF2B5EF4-FFF2-40B4-BE49-F238E27FC236}">
                  <a16:creationId xmlns:a16="http://schemas.microsoft.com/office/drawing/2014/main" id="{2749FAD2-A390-42F2-A1B3-17494812CD1B}"/>
                </a:ext>
              </a:extLst>
            </p:cNvPr>
            <p:cNvSpPr/>
            <p:nvPr/>
          </p:nvSpPr>
          <p:spPr bwMode="invGray">
            <a:xfrm>
              <a:off x="4859302" y="2607733"/>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a:extLst>
                <a:ext uri="{FF2B5EF4-FFF2-40B4-BE49-F238E27FC236}">
                  <a16:creationId xmlns:a16="http://schemas.microsoft.com/office/drawing/2014/main" id="{3CF64B26-B270-4D0E-8BD0-654C05B08710}"/>
                </a:ext>
              </a:extLst>
            </p:cNvPr>
            <p:cNvSpPr/>
            <p:nvPr/>
          </p:nvSpPr>
          <p:spPr bwMode="invGray">
            <a:xfrm>
              <a:off x="5059680" y="2627489"/>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Isosceles Triangle 79">
              <a:extLst>
                <a:ext uri="{FF2B5EF4-FFF2-40B4-BE49-F238E27FC236}">
                  <a16:creationId xmlns:a16="http://schemas.microsoft.com/office/drawing/2014/main" id="{BEB38294-E962-4FBE-A412-E07EE6EA5F37}"/>
                </a:ext>
              </a:extLst>
            </p:cNvPr>
            <p:cNvSpPr/>
            <p:nvPr/>
          </p:nvSpPr>
          <p:spPr bwMode="invGray">
            <a:xfrm>
              <a:off x="5666458" y="2661355"/>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Isosceles Triangle 80">
              <a:extLst>
                <a:ext uri="{FF2B5EF4-FFF2-40B4-BE49-F238E27FC236}">
                  <a16:creationId xmlns:a16="http://schemas.microsoft.com/office/drawing/2014/main" id="{12384735-CCBD-406B-8DC9-87D18A980508}"/>
                </a:ext>
              </a:extLst>
            </p:cNvPr>
            <p:cNvSpPr/>
            <p:nvPr/>
          </p:nvSpPr>
          <p:spPr bwMode="invGray">
            <a:xfrm>
              <a:off x="6586502" y="2703689"/>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Isosceles Triangle 81">
              <a:extLst>
                <a:ext uri="{FF2B5EF4-FFF2-40B4-BE49-F238E27FC236}">
                  <a16:creationId xmlns:a16="http://schemas.microsoft.com/office/drawing/2014/main" id="{1AE4FD9A-5E47-44E1-AE7E-A69162333FF2}"/>
                </a:ext>
              </a:extLst>
            </p:cNvPr>
            <p:cNvSpPr/>
            <p:nvPr/>
          </p:nvSpPr>
          <p:spPr bwMode="invGray">
            <a:xfrm>
              <a:off x="6676813" y="2700867"/>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Isosceles Triangle 82">
              <a:extLst>
                <a:ext uri="{FF2B5EF4-FFF2-40B4-BE49-F238E27FC236}">
                  <a16:creationId xmlns:a16="http://schemas.microsoft.com/office/drawing/2014/main" id="{BA2F0ADE-2E47-4818-BF86-9C31BC6A183F}"/>
                </a:ext>
              </a:extLst>
            </p:cNvPr>
            <p:cNvSpPr/>
            <p:nvPr/>
          </p:nvSpPr>
          <p:spPr bwMode="invGray">
            <a:xfrm>
              <a:off x="6840502" y="2706511"/>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Isosceles Triangle 83">
              <a:extLst>
                <a:ext uri="{FF2B5EF4-FFF2-40B4-BE49-F238E27FC236}">
                  <a16:creationId xmlns:a16="http://schemas.microsoft.com/office/drawing/2014/main" id="{19F9788B-B26C-4373-81A2-9F836137194D}"/>
                </a:ext>
              </a:extLst>
            </p:cNvPr>
            <p:cNvSpPr/>
            <p:nvPr/>
          </p:nvSpPr>
          <p:spPr bwMode="invGray">
            <a:xfrm>
              <a:off x="6868724" y="2706511"/>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Isosceles Triangle 84">
              <a:extLst>
                <a:ext uri="{FF2B5EF4-FFF2-40B4-BE49-F238E27FC236}">
                  <a16:creationId xmlns:a16="http://schemas.microsoft.com/office/drawing/2014/main" id="{939E9A6D-9392-4186-8C34-AE486A3E1A60}"/>
                </a:ext>
              </a:extLst>
            </p:cNvPr>
            <p:cNvSpPr/>
            <p:nvPr/>
          </p:nvSpPr>
          <p:spPr bwMode="invGray">
            <a:xfrm>
              <a:off x="6902590" y="2700867"/>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Isosceles Triangle 85">
              <a:extLst>
                <a:ext uri="{FF2B5EF4-FFF2-40B4-BE49-F238E27FC236}">
                  <a16:creationId xmlns:a16="http://schemas.microsoft.com/office/drawing/2014/main" id="{9815F107-DB72-4075-B201-F2FD7C353491}"/>
                </a:ext>
              </a:extLst>
            </p:cNvPr>
            <p:cNvSpPr/>
            <p:nvPr/>
          </p:nvSpPr>
          <p:spPr bwMode="invGray">
            <a:xfrm>
              <a:off x="6930813" y="2706511"/>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Isosceles Triangle 86">
              <a:extLst>
                <a:ext uri="{FF2B5EF4-FFF2-40B4-BE49-F238E27FC236}">
                  <a16:creationId xmlns:a16="http://schemas.microsoft.com/office/drawing/2014/main" id="{D1BC67F6-F61E-45AB-AF78-CD186B907C87}"/>
                </a:ext>
              </a:extLst>
            </p:cNvPr>
            <p:cNvSpPr/>
            <p:nvPr/>
          </p:nvSpPr>
          <p:spPr bwMode="invGray">
            <a:xfrm>
              <a:off x="6964680" y="2706511"/>
              <a:ext cx="88053" cy="93133"/>
            </a:xfrm>
            <a:prstGeom prst="triangle">
              <a:avLst/>
            </a:prstGeom>
            <a:grp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2413106E-FBDB-433A-B027-E8C2C6890F52}"/>
              </a:ext>
            </a:extLst>
          </p:cNvPr>
          <p:cNvGrpSpPr/>
          <p:nvPr/>
        </p:nvGrpSpPr>
        <p:grpSpPr>
          <a:xfrm>
            <a:off x="1935505" y="2262178"/>
            <a:ext cx="6311522" cy="1451818"/>
            <a:chOff x="2308576" y="2190487"/>
            <a:chExt cx="4753073" cy="1264807"/>
          </a:xfrm>
          <a:solidFill>
            <a:schemeClr val="tx1">
              <a:lumMod val="75000"/>
              <a:lumOff val="25000"/>
            </a:schemeClr>
          </a:solidFill>
        </p:grpSpPr>
        <p:sp>
          <p:nvSpPr>
            <p:cNvPr id="62" name="Diamond 61">
              <a:extLst>
                <a:ext uri="{FF2B5EF4-FFF2-40B4-BE49-F238E27FC236}">
                  <a16:creationId xmlns:a16="http://schemas.microsoft.com/office/drawing/2014/main" id="{D660F128-C1AD-4257-AA47-95A14D35D54C}"/>
                </a:ext>
              </a:extLst>
            </p:cNvPr>
            <p:cNvSpPr/>
            <p:nvPr/>
          </p:nvSpPr>
          <p:spPr>
            <a:xfrm>
              <a:off x="2308576" y="2190487"/>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Diamond 62">
              <a:extLst>
                <a:ext uri="{FF2B5EF4-FFF2-40B4-BE49-F238E27FC236}">
                  <a16:creationId xmlns:a16="http://schemas.microsoft.com/office/drawing/2014/main" id="{FC9B9B82-F704-47D2-93B7-CADFD5E79514}"/>
                </a:ext>
              </a:extLst>
            </p:cNvPr>
            <p:cNvSpPr/>
            <p:nvPr/>
          </p:nvSpPr>
          <p:spPr>
            <a:xfrm>
              <a:off x="2345265" y="2190487"/>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Diamond 63">
              <a:extLst>
                <a:ext uri="{FF2B5EF4-FFF2-40B4-BE49-F238E27FC236}">
                  <a16:creationId xmlns:a16="http://schemas.microsoft.com/office/drawing/2014/main" id="{5B92FE4E-9427-4EC6-A650-0C5FC416D821}"/>
                </a:ext>
              </a:extLst>
            </p:cNvPr>
            <p:cNvSpPr/>
            <p:nvPr/>
          </p:nvSpPr>
          <p:spPr>
            <a:xfrm>
              <a:off x="2469443" y="2277975"/>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Diamond 64">
              <a:extLst>
                <a:ext uri="{FF2B5EF4-FFF2-40B4-BE49-F238E27FC236}">
                  <a16:creationId xmlns:a16="http://schemas.microsoft.com/office/drawing/2014/main" id="{0F439863-EF42-456A-8CD2-F9EE11CAEB33}"/>
                </a:ext>
              </a:extLst>
            </p:cNvPr>
            <p:cNvSpPr/>
            <p:nvPr/>
          </p:nvSpPr>
          <p:spPr>
            <a:xfrm>
              <a:off x="3403598" y="2737507"/>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Diamond 65">
              <a:extLst>
                <a:ext uri="{FF2B5EF4-FFF2-40B4-BE49-F238E27FC236}">
                  <a16:creationId xmlns:a16="http://schemas.microsoft.com/office/drawing/2014/main" id="{FA3916E2-35C7-4B2E-98DC-9AECA15C5AB5}"/>
                </a:ext>
              </a:extLst>
            </p:cNvPr>
            <p:cNvSpPr/>
            <p:nvPr/>
          </p:nvSpPr>
          <p:spPr>
            <a:xfrm>
              <a:off x="4758265" y="3122311"/>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Diamond 66">
              <a:extLst>
                <a:ext uri="{FF2B5EF4-FFF2-40B4-BE49-F238E27FC236}">
                  <a16:creationId xmlns:a16="http://schemas.microsoft.com/office/drawing/2014/main" id="{AA4FD13E-31BE-4A38-A324-FF0384BE94B9}"/>
                </a:ext>
              </a:extLst>
            </p:cNvPr>
            <p:cNvSpPr/>
            <p:nvPr/>
          </p:nvSpPr>
          <p:spPr>
            <a:xfrm>
              <a:off x="6815665" y="3333487"/>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Diamond 67">
              <a:extLst>
                <a:ext uri="{FF2B5EF4-FFF2-40B4-BE49-F238E27FC236}">
                  <a16:creationId xmlns:a16="http://schemas.microsoft.com/office/drawing/2014/main" id="{4BD5C95E-19FD-49DC-BCD7-70133ED96DFF}"/>
                </a:ext>
              </a:extLst>
            </p:cNvPr>
            <p:cNvSpPr/>
            <p:nvPr/>
          </p:nvSpPr>
          <p:spPr>
            <a:xfrm>
              <a:off x="6855176" y="3336309"/>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Diamond 68">
              <a:extLst>
                <a:ext uri="{FF2B5EF4-FFF2-40B4-BE49-F238E27FC236}">
                  <a16:creationId xmlns:a16="http://schemas.microsoft.com/office/drawing/2014/main" id="{83F90986-6352-4879-8896-64F66940CEB1}"/>
                </a:ext>
              </a:extLst>
            </p:cNvPr>
            <p:cNvSpPr/>
            <p:nvPr/>
          </p:nvSpPr>
          <p:spPr>
            <a:xfrm>
              <a:off x="6880576" y="3367353"/>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Diamond 69">
              <a:extLst>
                <a:ext uri="{FF2B5EF4-FFF2-40B4-BE49-F238E27FC236}">
                  <a16:creationId xmlns:a16="http://schemas.microsoft.com/office/drawing/2014/main" id="{DAEADBB4-BB53-4B8D-A2C8-73FECD43FAE3}"/>
                </a:ext>
              </a:extLst>
            </p:cNvPr>
            <p:cNvSpPr/>
            <p:nvPr/>
          </p:nvSpPr>
          <p:spPr>
            <a:xfrm>
              <a:off x="6914442" y="3370176"/>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Diamond 70">
              <a:extLst>
                <a:ext uri="{FF2B5EF4-FFF2-40B4-BE49-F238E27FC236}">
                  <a16:creationId xmlns:a16="http://schemas.microsoft.com/office/drawing/2014/main" id="{F90CC99D-CF57-40DC-B1EB-C4F8B615043B}"/>
                </a:ext>
              </a:extLst>
            </p:cNvPr>
            <p:cNvSpPr/>
            <p:nvPr/>
          </p:nvSpPr>
          <p:spPr>
            <a:xfrm>
              <a:off x="6931376" y="3370176"/>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Diamond 71">
              <a:extLst>
                <a:ext uri="{FF2B5EF4-FFF2-40B4-BE49-F238E27FC236}">
                  <a16:creationId xmlns:a16="http://schemas.microsoft.com/office/drawing/2014/main" id="{072168DA-885F-45AC-8BF6-F8A7C08A3051}"/>
                </a:ext>
              </a:extLst>
            </p:cNvPr>
            <p:cNvSpPr/>
            <p:nvPr/>
          </p:nvSpPr>
          <p:spPr>
            <a:xfrm>
              <a:off x="6945487" y="3370176"/>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Diamond 72">
              <a:extLst>
                <a:ext uri="{FF2B5EF4-FFF2-40B4-BE49-F238E27FC236}">
                  <a16:creationId xmlns:a16="http://schemas.microsoft.com/office/drawing/2014/main" id="{AC5FDE8C-B025-48BD-835A-C4D3744A358E}"/>
                </a:ext>
              </a:extLst>
            </p:cNvPr>
            <p:cNvSpPr/>
            <p:nvPr/>
          </p:nvSpPr>
          <p:spPr>
            <a:xfrm>
              <a:off x="6979353" y="3372998"/>
              <a:ext cx="82296" cy="82296"/>
            </a:xfrm>
            <a:prstGeom prst="diamond">
              <a:avLst/>
            </a:prstGeom>
            <a:grpFill/>
            <a:ln w="1270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a:extLst>
              <a:ext uri="{FF2B5EF4-FFF2-40B4-BE49-F238E27FC236}">
                <a16:creationId xmlns:a16="http://schemas.microsoft.com/office/drawing/2014/main" id="{D7435DE5-7E24-425C-B72F-2CFBE41E0A52}"/>
              </a:ext>
            </a:extLst>
          </p:cNvPr>
          <p:cNvGrpSpPr/>
          <p:nvPr/>
        </p:nvGrpSpPr>
        <p:grpSpPr bwMode="black">
          <a:xfrm>
            <a:off x="1973272" y="2184198"/>
            <a:ext cx="6261918" cy="536194"/>
            <a:chOff x="1631447" y="2405594"/>
            <a:chExt cx="5455309" cy="467126"/>
          </a:xfrm>
        </p:grpSpPr>
        <p:sp>
          <p:nvSpPr>
            <p:cNvPr id="30" name="Isosceles Triangle 29">
              <a:extLst>
                <a:ext uri="{FF2B5EF4-FFF2-40B4-BE49-F238E27FC236}">
                  <a16:creationId xmlns:a16="http://schemas.microsoft.com/office/drawing/2014/main" id="{4EF0F468-8429-44CE-8600-25A709761250}"/>
                </a:ext>
              </a:extLst>
            </p:cNvPr>
            <p:cNvSpPr/>
            <p:nvPr/>
          </p:nvSpPr>
          <p:spPr bwMode="black">
            <a:xfrm>
              <a:off x="2547519" y="2464568"/>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1" name="Isosceles Triangle 30">
              <a:extLst>
                <a:ext uri="{FF2B5EF4-FFF2-40B4-BE49-F238E27FC236}">
                  <a16:creationId xmlns:a16="http://schemas.microsoft.com/office/drawing/2014/main" id="{513D13AF-5EB3-4601-A717-F11CF22EFAB0}"/>
                </a:ext>
              </a:extLst>
            </p:cNvPr>
            <p:cNvSpPr/>
            <p:nvPr/>
          </p:nvSpPr>
          <p:spPr bwMode="black">
            <a:xfrm>
              <a:off x="1845351" y="2414644"/>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2" name="Isosceles Triangle 31">
              <a:extLst>
                <a:ext uri="{FF2B5EF4-FFF2-40B4-BE49-F238E27FC236}">
                  <a16:creationId xmlns:a16="http://schemas.microsoft.com/office/drawing/2014/main" id="{076C0008-55D0-43AC-9703-C1AFBA23B06F}"/>
                </a:ext>
              </a:extLst>
            </p:cNvPr>
            <p:cNvSpPr/>
            <p:nvPr/>
          </p:nvSpPr>
          <p:spPr bwMode="black">
            <a:xfrm>
              <a:off x="3248108" y="2565584"/>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3" name="Isosceles Triangle 32">
              <a:extLst>
                <a:ext uri="{FF2B5EF4-FFF2-40B4-BE49-F238E27FC236}">
                  <a16:creationId xmlns:a16="http://schemas.microsoft.com/office/drawing/2014/main" id="{09B1C93B-BD4F-4760-B735-8622060BDE64}"/>
                </a:ext>
              </a:extLst>
            </p:cNvPr>
            <p:cNvSpPr/>
            <p:nvPr/>
          </p:nvSpPr>
          <p:spPr bwMode="black">
            <a:xfrm>
              <a:off x="3575944" y="2583588"/>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4" name="Isosceles Triangle 33">
              <a:extLst>
                <a:ext uri="{FF2B5EF4-FFF2-40B4-BE49-F238E27FC236}">
                  <a16:creationId xmlns:a16="http://schemas.microsoft.com/office/drawing/2014/main" id="{1754E06B-890F-41A9-B3BB-89CFECB9AB9C}"/>
                </a:ext>
              </a:extLst>
            </p:cNvPr>
            <p:cNvSpPr/>
            <p:nvPr/>
          </p:nvSpPr>
          <p:spPr bwMode="black">
            <a:xfrm>
              <a:off x="3841072" y="2609864"/>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5" name="Isosceles Triangle 34">
              <a:extLst>
                <a:ext uri="{FF2B5EF4-FFF2-40B4-BE49-F238E27FC236}">
                  <a16:creationId xmlns:a16="http://schemas.microsoft.com/office/drawing/2014/main" id="{E63C96D0-59DB-42D1-B62C-61689D4B0B45}"/>
                </a:ext>
              </a:extLst>
            </p:cNvPr>
            <p:cNvSpPr/>
            <p:nvPr/>
          </p:nvSpPr>
          <p:spPr bwMode="black">
            <a:xfrm>
              <a:off x="3875297" y="2608600"/>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6" name="Isosceles Triangle 35">
              <a:extLst>
                <a:ext uri="{FF2B5EF4-FFF2-40B4-BE49-F238E27FC236}">
                  <a16:creationId xmlns:a16="http://schemas.microsoft.com/office/drawing/2014/main" id="{095C8A71-F273-418D-9AF2-D6EDC41FF2A5}"/>
                </a:ext>
              </a:extLst>
            </p:cNvPr>
            <p:cNvSpPr/>
            <p:nvPr/>
          </p:nvSpPr>
          <p:spPr bwMode="black">
            <a:xfrm>
              <a:off x="4136485" y="2610935"/>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7" name="Isosceles Triangle 36">
              <a:extLst>
                <a:ext uri="{FF2B5EF4-FFF2-40B4-BE49-F238E27FC236}">
                  <a16:creationId xmlns:a16="http://schemas.microsoft.com/office/drawing/2014/main" id="{727D7972-0581-4DE9-8BDA-4A871A3CDBB5}"/>
                </a:ext>
              </a:extLst>
            </p:cNvPr>
            <p:cNvSpPr/>
            <p:nvPr/>
          </p:nvSpPr>
          <p:spPr bwMode="black">
            <a:xfrm>
              <a:off x="6279913" y="2753118"/>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8" name="Isosceles Triangle 37">
              <a:extLst>
                <a:ext uri="{FF2B5EF4-FFF2-40B4-BE49-F238E27FC236}">
                  <a16:creationId xmlns:a16="http://schemas.microsoft.com/office/drawing/2014/main" id="{5FB17FC8-04F1-48E0-B4F4-0DD22D7985C5}"/>
                </a:ext>
              </a:extLst>
            </p:cNvPr>
            <p:cNvSpPr/>
            <p:nvPr/>
          </p:nvSpPr>
          <p:spPr bwMode="black">
            <a:xfrm>
              <a:off x="6651881" y="2779198"/>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39" name="Isosceles Triangle 38">
              <a:extLst>
                <a:ext uri="{FF2B5EF4-FFF2-40B4-BE49-F238E27FC236}">
                  <a16:creationId xmlns:a16="http://schemas.microsoft.com/office/drawing/2014/main" id="{40F0CA01-E0C4-40EB-9993-94739A35DD18}"/>
                </a:ext>
              </a:extLst>
            </p:cNvPr>
            <p:cNvSpPr/>
            <p:nvPr/>
          </p:nvSpPr>
          <p:spPr bwMode="black">
            <a:xfrm>
              <a:off x="6871639" y="2776960"/>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0" name="Isosceles Triangle 39">
              <a:extLst>
                <a:ext uri="{FF2B5EF4-FFF2-40B4-BE49-F238E27FC236}">
                  <a16:creationId xmlns:a16="http://schemas.microsoft.com/office/drawing/2014/main" id="{57854F59-4F0E-4565-BF5D-FFF916508BAC}"/>
                </a:ext>
              </a:extLst>
            </p:cNvPr>
            <p:cNvSpPr/>
            <p:nvPr/>
          </p:nvSpPr>
          <p:spPr bwMode="black">
            <a:xfrm>
              <a:off x="6916443" y="2779587"/>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1" name="Isosceles Triangle 40">
              <a:extLst>
                <a:ext uri="{FF2B5EF4-FFF2-40B4-BE49-F238E27FC236}">
                  <a16:creationId xmlns:a16="http://schemas.microsoft.com/office/drawing/2014/main" id="{F0A7EAC8-7D58-4527-B096-922C75F43401}"/>
                </a:ext>
              </a:extLst>
            </p:cNvPr>
            <p:cNvSpPr/>
            <p:nvPr/>
          </p:nvSpPr>
          <p:spPr bwMode="black">
            <a:xfrm>
              <a:off x="6951796" y="2779587"/>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2" name="Isosceles Triangle 41">
              <a:extLst>
                <a:ext uri="{FF2B5EF4-FFF2-40B4-BE49-F238E27FC236}">
                  <a16:creationId xmlns:a16="http://schemas.microsoft.com/office/drawing/2014/main" id="{F056ECE2-822B-45FC-BC1A-CCF033271F54}"/>
                </a:ext>
              </a:extLst>
            </p:cNvPr>
            <p:cNvSpPr/>
            <p:nvPr/>
          </p:nvSpPr>
          <p:spPr bwMode="black">
            <a:xfrm>
              <a:off x="6984893" y="2774334"/>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3" name="Isosceles Triangle 42">
              <a:extLst>
                <a:ext uri="{FF2B5EF4-FFF2-40B4-BE49-F238E27FC236}">
                  <a16:creationId xmlns:a16="http://schemas.microsoft.com/office/drawing/2014/main" id="{37E6CCC0-6474-4C83-A039-46E9E5CD5293}"/>
                </a:ext>
              </a:extLst>
            </p:cNvPr>
            <p:cNvSpPr/>
            <p:nvPr/>
          </p:nvSpPr>
          <p:spPr bwMode="black">
            <a:xfrm>
              <a:off x="2088526" y="2435666"/>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4" name="Isosceles Triangle 43">
              <a:extLst>
                <a:ext uri="{FF2B5EF4-FFF2-40B4-BE49-F238E27FC236}">
                  <a16:creationId xmlns:a16="http://schemas.microsoft.com/office/drawing/2014/main" id="{21572CD4-286D-4F17-9FE5-5FEB25CF5D3E}"/>
                </a:ext>
              </a:extLst>
            </p:cNvPr>
            <p:cNvSpPr/>
            <p:nvPr/>
          </p:nvSpPr>
          <p:spPr bwMode="black">
            <a:xfrm>
              <a:off x="2219232" y="2440920"/>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5" name="Isosceles Triangle 44">
              <a:extLst>
                <a:ext uri="{FF2B5EF4-FFF2-40B4-BE49-F238E27FC236}">
                  <a16:creationId xmlns:a16="http://schemas.microsoft.com/office/drawing/2014/main" id="{E50BD9D7-4C08-4B14-AD60-BD5C200677A0}"/>
                </a:ext>
              </a:extLst>
            </p:cNvPr>
            <p:cNvSpPr/>
            <p:nvPr/>
          </p:nvSpPr>
          <p:spPr bwMode="black">
            <a:xfrm>
              <a:off x="2319542" y="2464568"/>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6" name="Isosceles Triangle 45">
              <a:extLst>
                <a:ext uri="{FF2B5EF4-FFF2-40B4-BE49-F238E27FC236}">
                  <a16:creationId xmlns:a16="http://schemas.microsoft.com/office/drawing/2014/main" id="{D63D117A-8417-4A73-AA26-442774E259B5}"/>
                </a:ext>
              </a:extLst>
            </p:cNvPr>
            <p:cNvSpPr/>
            <p:nvPr/>
          </p:nvSpPr>
          <p:spPr bwMode="black">
            <a:xfrm>
              <a:off x="2650868" y="2467196"/>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7" name="Isosceles Triangle 46">
              <a:extLst>
                <a:ext uri="{FF2B5EF4-FFF2-40B4-BE49-F238E27FC236}">
                  <a16:creationId xmlns:a16="http://schemas.microsoft.com/office/drawing/2014/main" id="{E2567EB3-7D85-4F38-B329-089E0952B5BC}"/>
                </a:ext>
              </a:extLst>
            </p:cNvPr>
            <p:cNvSpPr/>
            <p:nvPr/>
          </p:nvSpPr>
          <p:spPr bwMode="black">
            <a:xfrm>
              <a:off x="2887964" y="2501355"/>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8" name="Isosceles Triangle 47">
              <a:extLst>
                <a:ext uri="{FF2B5EF4-FFF2-40B4-BE49-F238E27FC236}">
                  <a16:creationId xmlns:a16="http://schemas.microsoft.com/office/drawing/2014/main" id="{C1CC7949-355E-49DE-995C-BE96E696B091}"/>
                </a:ext>
              </a:extLst>
            </p:cNvPr>
            <p:cNvSpPr/>
            <p:nvPr/>
          </p:nvSpPr>
          <p:spPr bwMode="black">
            <a:xfrm>
              <a:off x="3000433" y="2498728"/>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49" name="Isosceles Triangle 48">
              <a:extLst>
                <a:ext uri="{FF2B5EF4-FFF2-40B4-BE49-F238E27FC236}">
                  <a16:creationId xmlns:a16="http://schemas.microsoft.com/office/drawing/2014/main" id="{934B5A5D-68CF-4219-83A8-5BBD11D18457}"/>
                </a:ext>
              </a:extLst>
            </p:cNvPr>
            <p:cNvSpPr/>
            <p:nvPr/>
          </p:nvSpPr>
          <p:spPr bwMode="black">
            <a:xfrm>
              <a:off x="3055146" y="2527631"/>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0" name="Isosceles Triangle 49">
              <a:extLst>
                <a:ext uri="{FF2B5EF4-FFF2-40B4-BE49-F238E27FC236}">
                  <a16:creationId xmlns:a16="http://schemas.microsoft.com/office/drawing/2014/main" id="{49B826A8-6355-40E1-A4C7-7DCB42985F16}"/>
                </a:ext>
              </a:extLst>
            </p:cNvPr>
            <p:cNvSpPr/>
            <p:nvPr/>
          </p:nvSpPr>
          <p:spPr bwMode="black">
            <a:xfrm>
              <a:off x="3473045" y="2565515"/>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1" name="Isosceles Triangle 50">
              <a:extLst>
                <a:ext uri="{FF2B5EF4-FFF2-40B4-BE49-F238E27FC236}">
                  <a16:creationId xmlns:a16="http://schemas.microsoft.com/office/drawing/2014/main" id="{57C27A14-317E-4921-99DC-7337D35FA0DD}"/>
                </a:ext>
              </a:extLst>
            </p:cNvPr>
            <p:cNvSpPr/>
            <p:nvPr/>
          </p:nvSpPr>
          <p:spPr bwMode="black">
            <a:xfrm>
              <a:off x="3703612" y="2586147"/>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2" name="Isosceles Triangle 51">
              <a:extLst>
                <a:ext uri="{FF2B5EF4-FFF2-40B4-BE49-F238E27FC236}">
                  <a16:creationId xmlns:a16="http://schemas.microsoft.com/office/drawing/2014/main" id="{9084265B-4B42-449F-ABF4-D006CA6815C4}"/>
                </a:ext>
              </a:extLst>
            </p:cNvPr>
            <p:cNvSpPr/>
            <p:nvPr/>
          </p:nvSpPr>
          <p:spPr bwMode="black">
            <a:xfrm>
              <a:off x="4166882" y="2610935"/>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3" name="Isosceles Triangle 52">
              <a:extLst>
                <a:ext uri="{FF2B5EF4-FFF2-40B4-BE49-F238E27FC236}">
                  <a16:creationId xmlns:a16="http://schemas.microsoft.com/office/drawing/2014/main" id="{E0C117D6-650E-434D-804C-6BE7F3E5ED95}"/>
                </a:ext>
              </a:extLst>
            </p:cNvPr>
            <p:cNvSpPr/>
            <p:nvPr/>
          </p:nvSpPr>
          <p:spPr bwMode="black">
            <a:xfrm>
              <a:off x="4206398" y="2613562"/>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4" name="Isosceles Triangle 53">
              <a:extLst>
                <a:ext uri="{FF2B5EF4-FFF2-40B4-BE49-F238E27FC236}">
                  <a16:creationId xmlns:a16="http://schemas.microsoft.com/office/drawing/2014/main" id="{BD46349F-0201-4A40-8763-BC9167FC08C9}"/>
                </a:ext>
              </a:extLst>
            </p:cNvPr>
            <p:cNvSpPr/>
            <p:nvPr/>
          </p:nvSpPr>
          <p:spPr bwMode="black">
            <a:xfrm>
              <a:off x="4306707" y="2608307"/>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5" name="Isosceles Triangle 54">
              <a:extLst>
                <a:ext uri="{FF2B5EF4-FFF2-40B4-BE49-F238E27FC236}">
                  <a16:creationId xmlns:a16="http://schemas.microsoft.com/office/drawing/2014/main" id="{D79A83D6-9D93-4EF8-89EC-3B24E4692D14}"/>
                </a:ext>
              </a:extLst>
            </p:cNvPr>
            <p:cNvSpPr/>
            <p:nvPr/>
          </p:nvSpPr>
          <p:spPr bwMode="black">
            <a:xfrm>
              <a:off x="4400937" y="2631955"/>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6" name="Isosceles Triangle 55">
              <a:extLst>
                <a:ext uri="{FF2B5EF4-FFF2-40B4-BE49-F238E27FC236}">
                  <a16:creationId xmlns:a16="http://schemas.microsoft.com/office/drawing/2014/main" id="{A4576472-92F3-45ED-8B97-D8CB71BF6F05}"/>
                </a:ext>
              </a:extLst>
            </p:cNvPr>
            <p:cNvSpPr/>
            <p:nvPr/>
          </p:nvSpPr>
          <p:spPr bwMode="black">
            <a:xfrm>
              <a:off x="4565081" y="2663486"/>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7" name="Isosceles Triangle 56">
              <a:extLst>
                <a:ext uri="{FF2B5EF4-FFF2-40B4-BE49-F238E27FC236}">
                  <a16:creationId xmlns:a16="http://schemas.microsoft.com/office/drawing/2014/main" id="{7663BCAB-3577-4432-916C-BA4963BDB33A}"/>
                </a:ext>
              </a:extLst>
            </p:cNvPr>
            <p:cNvSpPr/>
            <p:nvPr/>
          </p:nvSpPr>
          <p:spPr bwMode="black">
            <a:xfrm>
              <a:off x="4802177" y="2679251"/>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8" name="Isosceles Triangle 57">
              <a:extLst>
                <a:ext uri="{FF2B5EF4-FFF2-40B4-BE49-F238E27FC236}">
                  <a16:creationId xmlns:a16="http://schemas.microsoft.com/office/drawing/2014/main" id="{14F6F960-DF3F-4D3F-B5BD-13F9EE060CB6}"/>
                </a:ext>
              </a:extLst>
            </p:cNvPr>
            <p:cNvSpPr/>
            <p:nvPr/>
          </p:nvSpPr>
          <p:spPr bwMode="black">
            <a:xfrm>
              <a:off x="4872089" y="2676623"/>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59" name="Isosceles Triangle 58">
              <a:extLst>
                <a:ext uri="{FF2B5EF4-FFF2-40B4-BE49-F238E27FC236}">
                  <a16:creationId xmlns:a16="http://schemas.microsoft.com/office/drawing/2014/main" id="{B1A7F113-D5BC-4BFA-A50B-FBCB4619A003}"/>
                </a:ext>
              </a:extLst>
            </p:cNvPr>
            <p:cNvSpPr/>
            <p:nvPr/>
          </p:nvSpPr>
          <p:spPr bwMode="black">
            <a:xfrm>
              <a:off x="5504343" y="2718664"/>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60" name="Isosceles Triangle 59">
              <a:extLst>
                <a:ext uri="{FF2B5EF4-FFF2-40B4-BE49-F238E27FC236}">
                  <a16:creationId xmlns:a16="http://schemas.microsoft.com/office/drawing/2014/main" id="{C7F792AF-C568-4C49-A836-7E34579AEC7A}"/>
                </a:ext>
              </a:extLst>
            </p:cNvPr>
            <p:cNvSpPr/>
            <p:nvPr/>
          </p:nvSpPr>
          <p:spPr bwMode="black">
            <a:xfrm>
              <a:off x="5799192" y="2723919"/>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sp>
          <p:nvSpPr>
            <p:cNvPr id="61" name="Isosceles Triangle 60">
              <a:extLst>
                <a:ext uri="{FF2B5EF4-FFF2-40B4-BE49-F238E27FC236}">
                  <a16:creationId xmlns:a16="http://schemas.microsoft.com/office/drawing/2014/main" id="{34C29E5C-8479-445C-9083-D1A576F2D89E}"/>
                </a:ext>
              </a:extLst>
            </p:cNvPr>
            <p:cNvSpPr/>
            <p:nvPr/>
          </p:nvSpPr>
          <p:spPr bwMode="black">
            <a:xfrm>
              <a:off x="1631447" y="2405594"/>
              <a:ext cx="101863" cy="93133"/>
            </a:xfrm>
            <a:prstGeom prst="triangle">
              <a:avLst/>
            </a:prstGeom>
            <a:solidFill>
              <a:schemeClr val="accent2"/>
            </a:solid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00"/>
                </a:solidFill>
              </a:endParaRPr>
            </a:p>
          </p:txBody>
        </p:sp>
      </p:grpSp>
      <p:sp>
        <p:nvSpPr>
          <p:cNvPr id="147" name="Footer Placeholder 146">
            <a:extLst>
              <a:ext uri="{FF2B5EF4-FFF2-40B4-BE49-F238E27FC236}">
                <a16:creationId xmlns:a16="http://schemas.microsoft.com/office/drawing/2014/main" id="{71E0A229-9E8C-7D8D-1E6C-4A6831BB0A0B}"/>
              </a:ext>
            </a:extLst>
          </p:cNvPr>
          <p:cNvSpPr>
            <a:spLocks noGrp="1"/>
          </p:cNvSpPr>
          <p:nvPr>
            <p:ph type="ftr" sz="quarter" idx="3"/>
          </p:nvPr>
        </p:nvSpPr>
        <p:spPr/>
        <p:txBody>
          <a:bodyPr/>
          <a:lstStyle/>
          <a:p>
            <a:r>
              <a:rPr lang="en-US" dirty="0"/>
              <a:t>Note: &gt;90% of patients received concomitant lactulose during the study period. </a:t>
            </a:r>
            <a:br>
              <a:rPr lang="en-US" dirty="0"/>
            </a:br>
            <a:r>
              <a:rPr lang="en-US" dirty="0"/>
              <a:t>RIX = Rifaximin</a:t>
            </a:r>
            <a:br>
              <a:rPr lang="en-US" dirty="0"/>
            </a:br>
            <a:r>
              <a:rPr lang="en-US" sz="1000" dirty="0">
                <a:latin typeface="Arial" panose="020B0604020202020204" pitchFamily="34" charset="0"/>
                <a:cs typeface="Arial" pitchFamily="34" charset="0"/>
              </a:rPr>
              <a:t>Bass NM, et al. </a:t>
            </a:r>
            <a:r>
              <a:rPr lang="en-US" sz="1000" i="1" dirty="0">
                <a:latin typeface="Arial" panose="020B0604020202020204" pitchFamily="34" charset="0"/>
                <a:cs typeface="Arial" pitchFamily="34" charset="0"/>
              </a:rPr>
              <a:t>N </a:t>
            </a:r>
            <a:r>
              <a:rPr lang="en-US" sz="1000" i="1" dirty="0" err="1">
                <a:latin typeface="Arial" panose="020B0604020202020204" pitchFamily="34" charset="0"/>
                <a:cs typeface="Arial" pitchFamily="34" charset="0"/>
              </a:rPr>
              <a:t>Engl</a:t>
            </a:r>
            <a:r>
              <a:rPr lang="en-US" sz="1000" i="1" dirty="0">
                <a:latin typeface="Arial" panose="020B0604020202020204" pitchFamily="34" charset="0"/>
                <a:cs typeface="Arial" pitchFamily="34" charset="0"/>
              </a:rPr>
              <a:t> J Med</a:t>
            </a:r>
            <a:r>
              <a:rPr lang="en-US" sz="1000" dirty="0">
                <a:latin typeface="Arial" panose="020B0604020202020204" pitchFamily="34" charset="0"/>
                <a:cs typeface="Arial" pitchFamily="34" charset="0"/>
              </a:rPr>
              <a:t>. 2010;362(12):1071-1081.</a:t>
            </a:r>
            <a:endParaRPr lang="en-US" sz="1000" dirty="0"/>
          </a:p>
        </p:txBody>
      </p:sp>
    </p:spTree>
    <p:extLst>
      <p:ext uri="{BB962C8B-B14F-4D97-AF65-F5344CB8AC3E}">
        <p14:creationId xmlns:p14="http://schemas.microsoft.com/office/powerpoint/2010/main" val="1171314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4279F-2969-4FD9-AE66-41170DDECD14}"/>
              </a:ext>
            </a:extLst>
          </p:cNvPr>
          <p:cNvSpPr>
            <a:spLocks noGrp="1"/>
          </p:cNvSpPr>
          <p:nvPr>
            <p:ph type="title"/>
          </p:nvPr>
        </p:nvSpPr>
        <p:spPr>
          <a:xfrm>
            <a:off x="609600" y="199505"/>
            <a:ext cx="10744200" cy="1185577"/>
          </a:xfrm>
        </p:spPr>
        <p:txBody>
          <a:bodyPr>
            <a:noAutofit/>
          </a:bodyPr>
          <a:lstStyle/>
          <a:p>
            <a:r>
              <a:rPr lang="en-US" dirty="0"/>
              <a:t>Effect of RIX Treatment on Breakthrough HE Episodes and HE-Related Hospitalizations </a:t>
            </a:r>
          </a:p>
        </p:txBody>
      </p:sp>
      <p:graphicFrame>
        <p:nvGraphicFramePr>
          <p:cNvPr id="4" name="Chart 3">
            <a:extLst>
              <a:ext uri="{FF2B5EF4-FFF2-40B4-BE49-F238E27FC236}">
                <a16:creationId xmlns:a16="http://schemas.microsoft.com/office/drawing/2014/main" id="{BB851B8B-A427-494C-A611-6659941A3D76}"/>
              </a:ext>
            </a:extLst>
          </p:cNvPr>
          <p:cNvGraphicFramePr>
            <a:graphicFrameLocks/>
          </p:cNvGraphicFramePr>
          <p:nvPr>
            <p:extLst>
              <p:ext uri="{D42A27DB-BD31-4B8C-83A1-F6EECF244321}">
                <p14:modId xmlns:p14="http://schemas.microsoft.com/office/powerpoint/2010/main" val="974962553"/>
              </p:ext>
            </p:extLst>
          </p:nvPr>
        </p:nvGraphicFramePr>
        <p:xfrm>
          <a:off x="1905000" y="1942493"/>
          <a:ext cx="8556197" cy="3010507"/>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22172CC2-064B-4153-A7BD-2B1420CB20CF}"/>
              </a:ext>
            </a:extLst>
          </p:cNvPr>
          <p:cNvSpPr/>
          <p:nvPr/>
        </p:nvSpPr>
        <p:spPr>
          <a:xfrm>
            <a:off x="2309003" y="5257800"/>
            <a:ext cx="7608187" cy="584775"/>
          </a:xfrm>
          <a:prstGeom prst="rect">
            <a:avLst/>
          </a:prstGeom>
          <a:ln>
            <a:solidFill>
              <a:schemeClr val="accent3"/>
            </a:solidFill>
          </a:ln>
        </p:spPr>
        <p:txBody>
          <a:bodyPr wrap="square">
            <a:spAutoFit/>
          </a:bodyPr>
          <a:lstStyle/>
          <a:p>
            <a:pPr algn="ctr"/>
            <a:r>
              <a:rPr lang="en-US" sz="1600" b="1" dirty="0">
                <a:latin typeface="Arial" panose="020B0604020202020204" pitchFamily="34" charset="0"/>
                <a:cs typeface="Arial" panose="020B0604020202020204" pitchFamily="34" charset="0"/>
              </a:rPr>
              <a:t>Over a 6-month period, treatment with RIX resulted in a </a:t>
            </a:r>
            <a:br>
              <a:rPr lang="en-US" sz="1600" b="1" dirty="0">
                <a:latin typeface="Arial" panose="020B0604020202020204" pitchFamily="34" charset="0"/>
                <a:cs typeface="Arial" panose="020B0604020202020204" pitchFamily="34" charset="0"/>
              </a:rPr>
            </a:br>
            <a:r>
              <a:rPr lang="en-US" sz="1600" b="1" dirty="0">
                <a:latin typeface="Arial" panose="020B0604020202020204" pitchFamily="34" charset="0"/>
                <a:cs typeface="Arial" panose="020B0604020202020204" pitchFamily="34" charset="0"/>
              </a:rPr>
              <a:t>greater proportion of patients maintaining remission vs placebo.</a:t>
            </a:r>
          </a:p>
        </p:txBody>
      </p:sp>
      <p:sp>
        <p:nvSpPr>
          <p:cNvPr id="9" name="Footer Placeholder 8">
            <a:extLst>
              <a:ext uri="{FF2B5EF4-FFF2-40B4-BE49-F238E27FC236}">
                <a16:creationId xmlns:a16="http://schemas.microsoft.com/office/drawing/2014/main" id="{224C18A5-1D01-E6C4-9080-0BCC1FB01A84}"/>
              </a:ext>
            </a:extLst>
          </p:cNvPr>
          <p:cNvSpPr>
            <a:spLocks noGrp="1"/>
          </p:cNvSpPr>
          <p:nvPr>
            <p:ph type="ftr" sz="quarter" idx="3"/>
          </p:nvPr>
        </p:nvSpPr>
        <p:spPr/>
        <p:txBody>
          <a:bodyPr/>
          <a:lstStyle/>
          <a:p>
            <a:r>
              <a:rPr lang="en-US" dirty="0"/>
              <a:t>Note: &gt;90% of patients received concomitant lactulose during the study period.</a:t>
            </a:r>
            <a:br>
              <a:rPr lang="en-US" dirty="0"/>
            </a:br>
            <a:r>
              <a:rPr lang="en-US" dirty="0"/>
              <a:t>RIX = Rifaximin</a:t>
            </a:r>
            <a:br>
              <a:rPr lang="en-US" dirty="0"/>
            </a:br>
            <a:r>
              <a:rPr lang="en-US" sz="1000" dirty="0">
                <a:latin typeface="Arial" panose="020B0604020202020204" pitchFamily="34" charset="0"/>
                <a:cs typeface="Arial" pitchFamily="34" charset="0"/>
              </a:rPr>
              <a:t>Bass NM, et al. </a:t>
            </a:r>
            <a:r>
              <a:rPr lang="en-US" sz="1000" i="1" dirty="0">
                <a:latin typeface="Arial" panose="020B0604020202020204" pitchFamily="34" charset="0"/>
                <a:cs typeface="Arial" pitchFamily="34" charset="0"/>
              </a:rPr>
              <a:t>N </a:t>
            </a:r>
            <a:r>
              <a:rPr lang="en-US" sz="1000" i="1" dirty="0" err="1">
                <a:latin typeface="Arial" panose="020B0604020202020204" pitchFamily="34" charset="0"/>
                <a:cs typeface="Arial" pitchFamily="34" charset="0"/>
              </a:rPr>
              <a:t>Engl</a:t>
            </a:r>
            <a:r>
              <a:rPr lang="en-US" sz="1000" i="1" dirty="0">
                <a:latin typeface="Arial" panose="020B0604020202020204" pitchFamily="34" charset="0"/>
                <a:cs typeface="Arial" pitchFamily="34" charset="0"/>
              </a:rPr>
              <a:t> J Med</a:t>
            </a:r>
            <a:r>
              <a:rPr lang="en-US" sz="1000" dirty="0">
                <a:latin typeface="Arial" panose="020B0604020202020204" pitchFamily="34" charset="0"/>
                <a:cs typeface="Arial" pitchFamily="34" charset="0"/>
              </a:rPr>
              <a:t>. 2010;362(12):1071-1081.</a:t>
            </a:r>
            <a:endParaRPr lang="en-US" sz="1000" dirty="0"/>
          </a:p>
        </p:txBody>
      </p:sp>
    </p:spTree>
    <p:extLst>
      <p:ext uri="{BB962C8B-B14F-4D97-AF65-F5344CB8AC3E}">
        <p14:creationId xmlns:p14="http://schemas.microsoft.com/office/powerpoint/2010/main" val="189660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199505"/>
            <a:ext cx="10744200" cy="1185577"/>
          </a:xfrm>
        </p:spPr>
        <p:txBody>
          <a:bodyPr>
            <a:normAutofit/>
          </a:bodyPr>
          <a:lstStyle/>
          <a:p>
            <a:r>
              <a:rPr lang="en-US" dirty="0"/>
              <a:t>Summary of Available Therapies for the Treatment of Acute/Overt HE</a:t>
            </a:r>
          </a:p>
        </p:txBody>
      </p:sp>
      <p:sp>
        <p:nvSpPr>
          <p:cNvPr id="9" name="Footer Placeholder 8">
            <a:extLst>
              <a:ext uri="{FF2B5EF4-FFF2-40B4-BE49-F238E27FC236}">
                <a16:creationId xmlns:a16="http://schemas.microsoft.com/office/drawing/2014/main" id="{64E3C356-7DDE-8B6B-F2B5-D8E85214FF8F}"/>
              </a:ext>
            </a:extLst>
          </p:cNvPr>
          <p:cNvSpPr>
            <a:spLocks noGrp="1"/>
          </p:cNvSpPr>
          <p:nvPr>
            <p:ph type="ftr" sz="quarter" idx="3"/>
          </p:nvPr>
        </p:nvSpPr>
        <p:spPr>
          <a:xfrm>
            <a:off x="609600" y="6019800"/>
            <a:ext cx="10744200" cy="779463"/>
          </a:xfrm>
        </p:spPr>
        <p:txBody>
          <a:bodyPr/>
          <a:lstStyle/>
          <a:p>
            <a:r>
              <a:rPr lang="en-US" dirty="0"/>
              <a:t>BCAAs, branched chain amino acids; MARS, molecular adsorbent recirculating system; NH3, ammonia; NH4+, ammonium.</a:t>
            </a:r>
            <a:br>
              <a:rPr lang="en-US" dirty="0"/>
            </a:br>
            <a:r>
              <a:rPr lang="en-US" dirty="0" err="1"/>
              <a:t>Leise</a:t>
            </a:r>
            <a:r>
              <a:rPr lang="en-US" dirty="0"/>
              <a:t> MD, et al. </a:t>
            </a:r>
            <a:r>
              <a:rPr lang="en-US" i="1" dirty="0"/>
              <a:t>Mayo Clin Proc</a:t>
            </a:r>
            <a:r>
              <a:rPr lang="en-US" dirty="0"/>
              <a:t>. 2014;89(2):241-253; </a:t>
            </a:r>
            <a:br>
              <a:rPr lang="en-US" dirty="0"/>
            </a:br>
            <a:r>
              <a:rPr lang="en-US" dirty="0"/>
              <a:t>Flamm SL. </a:t>
            </a:r>
            <a:r>
              <a:rPr lang="en-US" i="1" dirty="0" err="1"/>
              <a:t>Ther</a:t>
            </a:r>
            <a:r>
              <a:rPr lang="en-US" i="1" dirty="0"/>
              <a:t> Adv Gastroenterol</a:t>
            </a:r>
            <a:r>
              <a:rPr lang="en-US" dirty="0"/>
              <a:t>. 2011;4(3):199-206; </a:t>
            </a:r>
          </a:p>
          <a:p>
            <a:r>
              <a:rPr lang="en-US" dirty="0"/>
              <a:t>Lynn AM, et al. </a:t>
            </a:r>
            <a:r>
              <a:rPr lang="en-US" i="1" dirty="0"/>
              <a:t>Liver </a:t>
            </a:r>
            <a:r>
              <a:rPr lang="en-US" i="1" dirty="0" err="1"/>
              <a:t>Transpl</a:t>
            </a:r>
            <a:r>
              <a:rPr lang="en-US" dirty="0"/>
              <a:t>. 2016;22(6):723-31.</a:t>
            </a:r>
          </a:p>
        </p:txBody>
      </p:sp>
      <p:graphicFrame>
        <p:nvGraphicFramePr>
          <p:cNvPr id="4" name="Table 3"/>
          <p:cNvGraphicFramePr>
            <a:graphicFrameLocks noGrp="1"/>
          </p:cNvGraphicFramePr>
          <p:nvPr>
            <p:extLst>
              <p:ext uri="{D42A27DB-BD31-4B8C-83A1-F6EECF244321}">
                <p14:modId xmlns:p14="http://schemas.microsoft.com/office/powerpoint/2010/main" val="2521780279"/>
              </p:ext>
            </p:extLst>
          </p:nvPr>
        </p:nvGraphicFramePr>
        <p:xfrm>
          <a:off x="609600" y="1487277"/>
          <a:ext cx="10744200" cy="1802534"/>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8001000">
                  <a:extLst>
                    <a:ext uri="{9D8B030D-6E8A-4147-A177-3AD203B41FA5}">
                      <a16:colId xmlns:a16="http://schemas.microsoft.com/office/drawing/2014/main" val="20001"/>
                    </a:ext>
                  </a:extLst>
                </a:gridCol>
              </a:tblGrid>
              <a:tr h="353710">
                <a:tc gridSpan="2">
                  <a:txBody>
                    <a:bodyPr/>
                    <a:lstStyle/>
                    <a:p>
                      <a:pPr algn="l"/>
                      <a:r>
                        <a:rPr lang="en-US" sz="1400" dirty="0">
                          <a:solidFill>
                            <a:schemeClr val="tx1"/>
                          </a:solidFill>
                        </a:rPr>
                        <a:t>First-line Therapy</a:t>
                      </a:r>
                      <a:endParaRPr lang="en-US" sz="1400" dirty="0">
                        <a:solidFill>
                          <a:schemeClr val="tx1"/>
                        </a:solidFill>
                        <a:latin typeface="Arial" panose="020B0604020202020204" pitchFamily="34" charset="0"/>
                        <a:cs typeface="Arial" panose="020B0604020202020204" pitchFamily="34" charset="0"/>
                      </a:endParaRPr>
                    </a:p>
                  </a:txBody>
                  <a:tcPr marT="34290" marB="34290" anchor="ctr">
                    <a:solidFill>
                      <a:schemeClr val="accent5"/>
                    </a:solidFill>
                  </a:tcPr>
                </a:tc>
                <a:tc hMerge="1">
                  <a:txBody>
                    <a:bodyPr/>
                    <a:lstStyle/>
                    <a:p>
                      <a:pPr algn="ctr"/>
                      <a:endParaRPr lang="en-US" sz="1200" dirty="0">
                        <a:solidFill>
                          <a:schemeClr val="bg1"/>
                        </a:solidFill>
                        <a:latin typeface="Arial" panose="020B0604020202020204" pitchFamily="34" charset="0"/>
                        <a:cs typeface="Arial" panose="020B0604020202020204" pitchFamily="34" charset="0"/>
                      </a:endParaRPr>
                    </a:p>
                  </a:txBody>
                  <a:tcPr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642358"/>
                  </a:ext>
                </a:extLst>
              </a:tr>
              <a:tr h="353710">
                <a:tc>
                  <a:txBody>
                    <a:bodyPr/>
                    <a:lstStyle/>
                    <a:p>
                      <a:pPr algn="ctr"/>
                      <a:r>
                        <a:rPr lang="en-US" sz="1400" b="1" dirty="0">
                          <a:solidFill>
                            <a:schemeClr val="bg1"/>
                          </a:solidFill>
                        </a:rPr>
                        <a:t>Agent</a:t>
                      </a:r>
                      <a:endParaRPr lang="en-US" sz="1400" b="1" dirty="0">
                        <a:solidFill>
                          <a:schemeClr val="bg1"/>
                        </a:solidFill>
                        <a:latin typeface="Arial" panose="020B0604020202020204" pitchFamily="34" charset="0"/>
                        <a:cs typeface="Arial" panose="020B0604020202020204" pitchFamily="34" charset="0"/>
                      </a:endParaRPr>
                    </a:p>
                  </a:txBody>
                  <a:tcPr marT="34290" marB="34290" anchor="ctr">
                    <a:solidFill>
                      <a:schemeClr val="accent1"/>
                    </a:solidFill>
                  </a:tcPr>
                </a:tc>
                <a:tc>
                  <a:txBody>
                    <a:bodyPr/>
                    <a:lstStyle/>
                    <a:p>
                      <a:pPr algn="ctr"/>
                      <a:r>
                        <a:rPr lang="en-US" sz="1400" b="1" dirty="0">
                          <a:solidFill>
                            <a:schemeClr val="bg1"/>
                          </a:solidFill>
                        </a:rPr>
                        <a:t>Mechanism</a:t>
                      </a:r>
                      <a:r>
                        <a:rPr lang="en-US" sz="1400" b="1" baseline="0" dirty="0">
                          <a:solidFill>
                            <a:schemeClr val="bg1"/>
                          </a:solidFill>
                        </a:rPr>
                        <a:t> of Action/Comments</a:t>
                      </a:r>
                      <a:endParaRPr lang="en-US" sz="1400" b="1" dirty="0">
                        <a:solidFill>
                          <a:schemeClr val="bg1"/>
                        </a:solidFill>
                        <a:latin typeface="Arial" panose="020B0604020202020204" pitchFamily="34" charset="0"/>
                        <a:cs typeface="Arial" panose="020B0604020202020204" pitchFamily="34" charset="0"/>
                      </a:endParaRPr>
                    </a:p>
                  </a:txBody>
                  <a:tcPr marT="34290" marB="34290" anchor="ctr">
                    <a:solidFill>
                      <a:schemeClr val="accent1"/>
                    </a:solidFill>
                  </a:tcPr>
                </a:tc>
                <a:extLst>
                  <a:ext uri="{0D108BD9-81ED-4DB2-BD59-A6C34878D82A}">
                    <a16:rowId xmlns:a16="http://schemas.microsoft.com/office/drawing/2014/main" val="10000"/>
                  </a:ext>
                </a:extLst>
              </a:tr>
              <a:tr h="547557">
                <a:tc>
                  <a:txBody>
                    <a:bodyPr/>
                    <a:lstStyle/>
                    <a:p>
                      <a:pPr marL="0" indent="0" algn="l">
                        <a:buNone/>
                      </a:pPr>
                      <a:r>
                        <a:rPr lang="en-US" sz="1400" b="1" dirty="0">
                          <a:solidFill>
                            <a:schemeClr val="tx1"/>
                          </a:solidFill>
                        </a:rPr>
                        <a:t>Nonabsorbable disaccharides </a:t>
                      </a:r>
                      <a:endParaRPr lang="en-US" sz="1400" b="1" dirty="0">
                        <a:solidFill>
                          <a:schemeClr val="tx1"/>
                        </a:solidFill>
                        <a:latin typeface="Arial" panose="020B0604020202020204" pitchFamily="34" charset="0"/>
                        <a:cs typeface="Arial" panose="020B0604020202020204" pitchFamily="34" charset="0"/>
                      </a:endParaRPr>
                    </a:p>
                  </a:txBody>
                  <a:tcPr marT="34290" marB="34290" anchor="ctr"/>
                </a:tc>
                <a:tc>
                  <a:txBody>
                    <a:bodyPr/>
                    <a:lstStyle/>
                    <a:p>
                      <a:pPr marL="0" indent="0">
                        <a:buFont typeface="Arial" pitchFamily="34" charset="0"/>
                        <a:buNone/>
                      </a:pPr>
                      <a:r>
                        <a:rPr lang="en-US" sz="1400" b="0" u="none" strike="noStrike" kern="1200" baseline="0" dirty="0">
                          <a:solidFill>
                            <a:schemeClr val="tx1">
                              <a:lumMod val="75000"/>
                            </a:schemeClr>
                          </a:solidFill>
                        </a:rPr>
                        <a:t>Promotes conversion of NH</a:t>
                      </a:r>
                      <a:r>
                        <a:rPr lang="en-US" sz="1400" b="0" u="none" strike="noStrike" kern="1200" baseline="-25000" dirty="0">
                          <a:solidFill>
                            <a:schemeClr val="tx1">
                              <a:lumMod val="75000"/>
                            </a:schemeClr>
                          </a:solidFill>
                        </a:rPr>
                        <a:t>3</a:t>
                      </a:r>
                      <a:r>
                        <a:rPr lang="en-US" sz="1400" b="0" u="none" strike="noStrike" kern="1200" baseline="0" dirty="0">
                          <a:solidFill>
                            <a:schemeClr val="tx1">
                              <a:lumMod val="75000"/>
                            </a:schemeClr>
                          </a:solidFill>
                        </a:rPr>
                        <a:t> to NH</a:t>
                      </a:r>
                      <a:r>
                        <a:rPr lang="en-US" sz="1400" b="0" u="none" strike="noStrike" kern="1200" baseline="-25000" dirty="0">
                          <a:solidFill>
                            <a:schemeClr val="tx1">
                              <a:lumMod val="75000"/>
                            </a:schemeClr>
                          </a:solidFill>
                        </a:rPr>
                        <a:t>4+ </a:t>
                      </a:r>
                      <a:r>
                        <a:rPr lang="en-US" sz="1400" b="0" u="none" strike="noStrike" kern="1200" baseline="0" dirty="0">
                          <a:solidFill>
                            <a:schemeClr val="tx1">
                              <a:lumMod val="75000"/>
                            </a:schemeClr>
                          </a:solidFill>
                        </a:rPr>
                        <a:t>in the colon, shifting colonic flora from urease- to non–urease-producing bacteria; has a cathartic effect</a:t>
                      </a:r>
                      <a:endParaRPr lang="en-US" sz="1400" b="0" i="0" u="none" strike="noStrike" kern="1200" baseline="0" dirty="0">
                        <a:solidFill>
                          <a:schemeClr val="tx1">
                            <a:lumMod val="75000"/>
                          </a:schemeClr>
                        </a:solidFill>
                        <a:latin typeface="Arial" panose="020B0604020202020204" pitchFamily="34" charset="0"/>
                        <a:ea typeface="+mn-ea"/>
                        <a:cs typeface="Arial" panose="020B0604020202020204" pitchFamily="34" charset="0"/>
                      </a:endParaRPr>
                    </a:p>
                  </a:txBody>
                  <a:tcPr marT="34290" marB="34290" anchor="ctr"/>
                </a:tc>
                <a:extLst>
                  <a:ext uri="{0D108BD9-81ED-4DB2-BD59-A6C34878D82A}">
                    <a16:rowId xmlns:a16="http://schemas.microsoft.com/office/drawing/2014/main" val="10001"/>
                  </a:ext>
                </a:extLst>
              </a:tr>
              <a:tr h="547557">
                <a:tc>
                  <a:txBody>
                    <a:bodyPr/>
                    <a:lstStyle/>
                    <a:p>
                      <a:pPr marL="0" indent="0" algn="l">
                        <a:buNone/>
                      </a:pPr>
                      <a:r>
                        <a:rPr lang="en-US" sz="1400" b="1" dirty="0">
                          <a:solidFill>
                            <a:schemeClr val="tx1"/>
                          </a:solidFill>
                        </a:rPr>
                        <a:t>Rifaximin </a:t>
                      </a:r>
                      <a:br>
                        <a:rPr lang="en-US" sz="1400" b="1" dirty="0">
                          <a:solidFill>
                            <a:schemeClr val="tx1"/>
                          </a:solidFill>
                        </a:rPr>
                      </a:br>
                      <a:r>
                        <a:rPr lang="en-US" sz="1400" b="1" dirty="0">
                          <a:solidFill>
                            <a:schemeClr val="tx1"/>
                          </a:solidFill>
                        </a:rPr>
                        <a:t>(</a:t>
                      </a:r>
                      <a:r>
                        <a:rPr lang="en-US" sz="1100" b="1" dirty="0">
                          <a:solidFill>
                            <a:schemeClr val="tx1"/>
                          </a:solidFill>
                        </a:rPr>
                        <a:t>after failure of </a:t>
                      </a:r>
                      <a:r>
                        <a:rPr lang="en-US" sz="1100" b="0" dirty="0" err="1">
                          <a:solidFill>
                            <a:srgbClr val="FF0000"/>
                          </a:solidFill>
                        </a:rPr>
                        <a:t>e.g.</a:t>
                      </a:r>
                      <a:r>
                        <a:rPr lang="en-US" sz="1100" b="1" strike="sngStrike" dirty="0" err="1">
                          <a:solidFill>
                            <a:srgbClr val="FF0000"/>
                          </a:solidFill>
                        </a:rPr>
                        <a:t>i.e</a:t>
                      </a:r>
                      <a:r>
                        <a:rPr lang="en-US" sz="1100" b="1" dirty="0" err="1">
                          <a:solidFill>
                            <a:schemeClr val="tx1"/>
                          </a:solidFill>
                        </a:rPr>
                        <a:t>.lactulose</a:t>
                      </a:r>
                      <a:r>
                        <a:rPr lang="en-US" sz="1400" b="1" dirty="0">
                          <a:solidFill>
                            <a:schemeClr val="tx1"/>
                          </a:solidFill>
                        </a:rPr>
                        <a:t>)</a:t>
                      </a:r>
                      <a:endParaRPr lang="en-US" sz="1400" b="1" dirty="0">
                        <a:solidFill>
                          <a:schemeClr val="tx1"/>
                        </a:solidFill>
                        <a:latin typeface="Arial" panose="020B0604020202020204" pitchFamily="34" charset="0"/>
                        <a:cs typeface="Arial" panose="020B0604020202020204" pitchFamily="34" charset="0"/>
                      </a:endParaRPr>
                    </a:p>
                  </a:txBody>
                  <a:tcPr marT="34290" marB="34290" anchor="ctr"/>
                </a:tc>
                <a:tc>
                  <a:txBody>
                    <a:bodyPr/>
                    <a:lstStyle/>
                    <a:p>
                      <a:pPr marL="0" indent="0" algn="l">
                        <a:buFont typeface="Arial" pitchFamily="34" charset="0"/>
                        <a:buNone/>
                      </a:pPr>
                      <a:r>
                        <a:rPr lang="en-US" sz="1400" b="0" kern="1200" dirty="0">
                          <a:solidFill>
                            <a:schemeClr val="tx1"/>
                          </a:solidFill>
                          <a:effectLst/>
                        </a:rPr>
                        <a:t>Thought to reduce ammonia production by eliminating ammonia-producing colonic bacteria; i</a:t>
                      </a:r>
                      <a:r>
                        <a:rPr lang="en-US" sz="1400" dirty="0">
                          <a:solidFill>
                            <a:schemeClr val="tx1"/>
                          </a:solidFill>
                        </a:rPr>
                        <a:t>ndicated</a:t>
                      </a:r>
                      <a:r>
                        <a:rPr lang="en-US" sz="1400" baseline="0" dirty="0">
                          <a:solidFill>
                            <a:schemeClr val="tx1"/>
                          </a:solidFill>
                        </a:rPr>
                        <a:t> </a:t>
                      </a:r>
                      <a:r>
                        <a:rPr lang="en-US" sz="1400" dirty="0">
                          <a:solidFill>
                            <a:schemeClr val="tx1"/>
                          </a:solidFill>
                        </a:rPr>
                        <a:t>for reducing risk of overt HE recurrence in adults</a:t>
                      </a:r>
                      <a:endParaRPr lang="en-US" sz="1400" dirty="0">
                        <a:solidFill>
                          <a:schemeClr val="tx1"/>
                        </a:solidFill>
                        <a:latin typeface="Arial" panose="020B0604020202020204" pitchFamily="34" charset="0"/>
                        <a:cs typeface="Arial" panose="020B0604020202020204" pitchFamily="34" charset="0"/>
                      </a:endParaRPr>
                    </a:p>
                  </a:txBody>
                  <a:tcPr marT="34290" marB="34290" anchor="ctr"/>
                </a:tc>
                <a:extLst>
                  <a:ext uri="{0D108BD9-81ED-4DB2-BD59-A6C34878D82A}">
                    <a16:rowId xmlns:a16="http://schemas.microsoft.com/office/drawing/2014/main" val="10002"/>
                  </a:ext>
                </a:extLst>
              </a:tr>
            </a:tbl>
          </a:graphicData>
        </a:graphic>
      </p:graphicFrame>
      <p:graphicFrame>
        <p:nvGraphicFramePr>
          <p:cNvPr id="7" name="Table 6">
            <a:extLst>
              <a:ext uri="{FF2B5EF4-FFF2-40B4-BE49-F238E27FC236}">
                <a16:creationId xmlns:a16="http://schemas.microsoft.com/office/drawing/2014/main" id="{AD2C4114-CBA5-41C2-B294-9304E6ABABC9}"/>
              </a:ext>
            </a:extLst>
          </p:cNvPr>
          <p:cNvGraphicFramePr>
            <a:graphicFrameLocks noGrp="1"/>
          </p:cNvGraphicFramePr>
          <p:nvPr>
            <p:extLst>
              <p:ext uri="{D42A27DB-BD31-4B8C-83A1-F6EECF244321}">
                <p14:modId xmlns:p14="http://schemas.microsoft.com/office/powerpoint/2010/main" val="3733476511"/>
              </p:ext>
            </p:extLst>
          </p:nvPr>
        </p:nvGraphicFramePr>
        <p:xfrm>
          <a:off x="609600" y="3333619"/>
          <a:ext cx="10744200" cy="2647385"/>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8001000">
                  <a:extLst>
                    <a:ext uri="{9D8B030D-6E8A-4147-A177-3AD203B41FA5}">
                      <a16:colId xmlns:a16="http://schemas.microsoft.com/office/drawing/2014/main" val="20001"/>
                    </a:ext>
                  </a:extLst>
                </a:gridCol>
              </a:tblGrid>
              <a:tr h="351770">
                <a:tc gridSpan="2">
                  <a:txBody>
                    <a:bodyPr/>
                    <a:lstStyle/>
                    <a:p>
                      <a:pPr algn="l"/>
                      <a:r>
                        <a:rPr lang="en-US" sz="1400" dirty="0">
                          <a:solidFill>
                            <a:schemeClr val="tx1"/>
                          </a:solidFill>
                        </a:rPr>
                        <a:t>Adjunctive Therapy</a:t>
                      </a:r>
                      <a:endParaRPr lang="en-US" sz="1400" dirty="0">
                        <a:solidFill>
                          <a:schemeClr val="tx1"/>
                        </a:solidFill>
                        <a:latin typeface="Arial" panose="020B0604020202020204" pitchFamily="34" charset="0"/>
                        <a:cs typeface="Arial" panose="020B0604020202020204" pitchFamily="34" charset="0"/>
                      </a:endParaRPr>
                    </a:p>
                  </a:txBody>
                  <a:tcPr marT="34290" marB="34290" anchor="ctr">
                    <a:solidFill>
                      <a:schemeClr val="accent5"/>
                    </a:solidFill>
                  </a:tcPr>
                </a:tc>
                <a:tc hMerge="1">
                  <a:txBody>
                    <a:bodyPr/>
                    <a:lstStyle/>
                    <a:p>
                      <a:pPr algn="ctr"/>
                      <a:endParaRPr lang="en-US" sz="1200" dirty="0">
                        <a:solidFill>
                          <a:schemeClr val="bg1"/>
                        </a:solidFill>
                        <a:latin typeface="Arial" panose="020B0604020202020204" pitchFamily="34" charset="0"/>
                        <a:cs typeface="Arial" panose="020B0604020202020204" pitchFamily="34" charset="0"/>
                      </a:endParaRPr>
                    </a:p>
                  </a:txBody>
                  <a:tcPr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1601147"/>
                  </a:ext>
                </a:extLst>
              </a:tr>
              <a:tr h="351770">
                <a:tc>
                  <a:txBody>
                    <a:bodyPr/>
                    <a:lstStyle/>
                    <a:p>
                      <a:pPr algn="ctr"/>
                      <a:r>
                        <a:rPr lang="en-US" sz="1400" b="1" dirty="0">
                          <a:solidFill>
                            <a:schemeClr val="bg1"/>
                          </a:solidFill>
                        </a:rPr>
                        <a:t>Agent</a:t>
                      </a:r>
                      <a:endParaRPr lang="en-US" sz="1400" b="1" dirty="0">
                        <a:solidFill>
                          <a:schemeClr val="bg1"/>
                        </a:solidFill>
                        <a:latin typeface="Arial" panose="020B0604020202020204" pitchFamily="34" charset="0"/>
                        <a:cs typeface="Arial" panose="020B0604020202020204" pitchFamily="34" charset="0"/>
                      </a:endParaRPr>
                    </a:p>
                  </a:txBody>
                  <a:tcPr marT="34290" marB="34290" anchor="ctr">
                    <a:solidFill>
                      <a:schemeClr val="accent1"/>
                    </a:solidFill>
                  </a:tcPr>
                </a:tc>
                <a:tc>
                  <a:txBody>
                    <a:bodyPr/>
                    <a:lstStyle/>
                    <a:p>
                      <a:pPr algn="ctr"/>
                      <a:r>
                        <a:rPr lang="en-US" sz="1400" b="1" dirty="0">
                          <a:solidFill>
                            <a:schemeClr val="bg1"/>
                          </a:solidFill>
                        </a:rPr>
                        <a:t>Mechanism</a:t>
                      </a:r>
                      <a:r>
                        <a:rPr lang="en-US" sz="1400" b="1" baseline="0" dirty="0">
                          <a:solidFill>
                            <a:schemeClr val="bg1"/>
                          </a:solidFill>
                        </a:rPr>
                        <a:t> of Action/Comments</a:t>
                      </a:r>
                      <a:endParaRPr lang="en-US" sz="1400" b="1" dirty="0">
                        <a:solidFill>
                          <a:schemeClr val="bg1"/>
                        </a:solidFill>
                        <a:latin typeface="Arial" panose="020B0604020202020204" pitchFamily="34" charset="0"/>
                        <a:cs typeface="Arial" panose="020B0604020202020204" pitchFamily="34" charset="0"/>
                      </a:endParaRPr>
                    </a:p>
                  </a:txBody>
                  <a:tcPr marT="34290" marB="34290" anchor="ctr">
                    <a:solidFill>
                      <a:schemeClr val="accent1"/>
                    </a:solidFill>
                  </a:tcPr>
                </a:tc>
                <a:extLst>
                  <a:ext uri="{0D108BD9-81ED-4DB2-BD59-A6C34878D82A}">
                    <a16:rowId xmlns:a16="http://schemas.microsoft.com/office/drawing/2014/main" val="10000"/>
                  </a:ext>
                </a:extLst>
              </a:tr>
              <a:tr h="315267">
                <a:tc>
                  <a:txBody>
                    <a:bodyPr/>
                    <a:lstStyle/>
                    <a:p>
                      <a:pPr marL="0" indent="0" algn="l">
                        <a:buNone/>
                      </a:pPr>
                      <a:r>
                        <a:rPr lang="en-US" sz="1400" b="1" dirty="0">
                          <a:solidFill>
                            <a:schemeClr val="tx1"/>
                          </a:solidFill>
                        </a:rPr>
                        <a:t>Zinc</a:t>
                      </a:r>
                      <a:endParaRPr lang="en-US" sz="1400" b="1" dirty="0">
                        <a:solidFill>
                          <a:schemeClr val="tx1"/>
                        </a:solidFill>
                        <a:latin typeface="Arial" panose="020B0604020202020204" pitchFamily="34" charset="0"/>
                        <a:cs typeface="Arial" panose="020B0604020202020204" pitchFamily="34" charset="0"/>
                      </a:endParaRPr>
                    </a:p>
                  </a:txBody>
                  <a:tcPr marT="34290" marB="34290" anchor="ctr"/>
                </a:tc>
                <a:tc>
                  <a:txBody>
                    <a:bodyPr/>
                    <a:lstStyle/>
                    <a:p>
                      <a:pPr marL="0" indent="0">
                        <a:buFont typeface="Arial" pitchFamily="34" charset="0"/>
                        <a:buNone/>
                      </a:pPr>
                      <a:r>
                        <a:rPr lang="en-US" sz="1400" b="0" u="none" strike="noStrike" kern="1200" baseline="0" dirty="0">
                          <a:solidFill>
                            <a:schemeClr val="tx1"/>
                          </a:solidFill>
                        </a:rPr>
                        <a:t>Enhances urea formation from ammonia and amino acids</a:t>
                      </a:r>
                      <a:endParaRPr lang="en-US" sz="1400" dirty="0">
                        <a:solidFill>
                          <a:schemeClr val="tx1"/>
                        </a:solidFill>
                        <a:latin typeface="Arial" panose="020B0604020202020204" pitchFamily="34" charset="0"/>
                        <a:cs typeface="Arial" panose="020B0604020202020204" pitchFamily="34" charset="0"/>
                      </a:endParaRPr>
                    </a:p>
                  </a:txBody>
                  <a:tcPr marT="34290" marB="34290" anchor="ctr"/>
                </a:tc>
                <a:extLst>
                  <a:ext uri="{0D108BD9-81ED-4DB2-BD59-A6C34878D82A}">
                    <a16:rowId xmlns:a16="http://schemas.microsoft.com/office/drawing/2014/main" val="10003"/>
                  </a:ext>
                </a:extLst>
              </a:tr>
              <a:tr h="355440">
                <a:tc>
                  <a:txBody>
                    <a:bodyPr/>
                    <a:lstStyle/>
                    <a:p>
                      <a:pPr marL="0" indent="0" algn="l">
                        <a:buNone/>
                      </a:pPr>
                      <a:r>
                        <a:rPr lang="en-US" sz="1400" b="1" dirty="0">
                          <a:solidFill>
                            <a:schemeClr val="tx1"/>
                          </a:solidFill>
                        </a:rPr>
                        <a:t>BCAAs</a:t>
                      </a:r>
                      <a:endParaRPr lang="en-US" sz="1400" b="1" dirty="0">
                        <a:solidFill>
                          <a:schemeClr val="tx1"/>
                        </a:solidFill>
                        <a:latin typeface="Arial" panose="020B0604020202020204" pitchFamily="34" charset="0"/>
                        <a:cs typeface="Arial" panose="020B0604020202020204" pitchFamily="34" charset="0"/>
                      </a:endParaRPr>
                    </a:p>
                  </a:txBody>
                  <a:tcPr marT="34290" marB="34290" anchor="ctr"/>
                </a:tc>
                <a:tc>
                  <a:txBody>
                    <a:bodyPr/>
                    <a:lstStyle/>
                    <a:p>
                      <a:pPr marL="0" indent="0">
                        <a:buFont typeface="Arial" pitchFamily="34" charset="0"/>
                        <a:buNone/>
                      </a:pPr>
                      <a:r>
                        <a:rPr lang="en-US" sz="1400" b="0" u="none" strike="noStrike" kern="1200" baseline="0" dirty="0">
                          <a:solidFill>
                            <a:schemeClr val="tx1"/>
                          </a:solidFill>
                        </a:rPr>
                        <a:t>Source of glutamate, which helps to metabolize ammonia in skeletal muscle</a:t>
                      </a:r>
                      <a:endParaRPr lang="en-US" sz="1400" dirty="0">
                        <a:solidFill>
                          <a:schemeClr val="tx1"/>
                        </a:solidFill>
                        <a:latin typeface="Arial" panose="020B0604020202020204" pitchFamily="34" charset="0"/>
                        <a:cs typeface="Arial" panose="020B0604020202020204" pitchFamily="34" charset="0"/>
                      </a:endParaRPr>
                    </a:p>
                  </a:txBody>
                  <a:tcPr marT="34290" marB="34290" anchor="ctr"/>
                </a:tc>
                <a:extLst>
                  <a:ext uri="{0D108BD9-81ED-4DB2-BD59-A6C34878D82A}">
                    <a16:rowId xmlns:a16="http://schemas.microsoft.com/office/drawing/2014/main" val="10004"/>
                  </a:ext>
                </a:extLst>
              </a:tr>
              <a:tr h="5228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MARS</a:t>
                      </a:r>
                      <a:endParaRPr lang="en-US" sz="1400" b="1" dirty="0">
                        <a:solidFill>
                          <a:schemeClr val="tx1"/>
                        </a:solidFill>
                        <a:latin typeface="Arial" panose="020B0604020202020204" pitchFamily="34" charset="0"/>
                        <a:cs typeface="Arial" panose="020B0604020202020204" pitchFamily="34" charset="0"/>
                      </a:endParaRPr>
                    </a:p>
                  </a:txBody>
                  <a:tcPr marT="34290" marB="34290" anchor="ctr"/>
                </a:tc>
                <a:tc>
                  <a:txBody>
                    <a:bodyPr/>
                    <a:lstStyle/>
                    <a:p>
                      <a:pPr marL="0" indent="0" algn="l">
                        <a:buFont typeface="Arial" pitchFamily="34" charset="0"/>
                        <a:buNone/>
                      </a:pPr>
                      <a:r>
                        <a:rPr lang="en-US" sz="1400" b="0" u="none" strike="noStrike" kern="1200" baseline="0" dirty="0">
                          <a:solidFill>
                            <a:schemeClr val="tx1"/>
                          </a:solidFill>
                        </a:rPr>
                        <a:t>Removes non–protein-bound ammonia that accumulates in liver failure; primarily used in research</a:t>
                      </a:r>
                      <a:endParaRPr lang="en-US" sz="1400" dirty="0">
                        <a:solidFill>
                          <a:schemeClr val="tx1"/>
                        </a:solidFill>
                        <a:latin typeface="Arial" panose="020B0604020202020204" pitchFamily="34" charset="0"/>
                        <a:cs typeface="Arial" panose="020B0604020202020204" pitchFamily="34" charset="0"/>
                      </a:endParaRPr>
                    </a:p>
                  </a:txBody>
                  <a:tcPr marT="34290" marB="34290" anchor="ctr"/>
                </a:tc>
                <a:extLst>
                  <a:ext uri="{0D108BD9-81ED-4DB2-BD59-A6C34878D82A}">
                    <a16:rowId xmlns:a16="http://schemas.microsoft.com/office/drawing/2014/main" val="10005"/>
                  </a:ext>
                </a:extLst>
              </a:tr>
              <a:tr h="750242">
                <a:tc>
                  <a:txBody>
                    <a:bodyPr/>
                    <a:lstStyle/>
                    <a:p>
                      <a:pPr marL="0" indent="0" algn="l">
                        <a:buNone/>
                      </a:pPr>
                      <a:r>
                        <a:rPr lang="en-US" sz="1400" b="1" dirty="0">
                          <a:solidFill>
                            <a:schemeClr val="tx1"/>
                          </a:solidFill>
                        </a:rPr>
                        <a:t>Percutaneous embolization </a:t>
                      </a:r>
                      <a:br>
                        <a:rPr lang="en-US" sz="1400" b="1" dirty="0">
                          <a:solidFill>
                            <a:schemeClr val="tx1"/>
                          </a:solidFill>
                        </a:rPr>
                      </a:br>
                      <a:r>
                        <a:rPr lang="en-US" sz="1400" b="1" dirty="0">
                          <a:solidFill>
                            <a:schemeClr val="tx1"/>
                          </a:solidFill>
                        </a:rPr>
                        <a:t>of PSSs</a:t>
                      </a:r>
                      <a:endParaRPr lang="en-US" sz="1400" b="1" dirty="0">
                        <a:solidFill>
                          <a:schemeClr val="tx1"/>
                        </a:solidFill>
                        <a:latin typeface="Arial" panose="020B0604020202020204" pitchFamily="34" charset="0"/>
                        <a:cs typeface="Arial" panose="020B0604020202020204" pitchFamily="34" charset="0"/>
                      </a:endParaRPr>
                    </a:p>
                  </a:txBody>
                  <a:tcPr marT="34290" marB="34290" anchor="ctr"/>
                </a:tc>
                <a:tc>
                  <a:txBody>
                    <a:bodyPr/>
                    <a:lstStyle/>
                    <a:p>
                      <a:pPr marL="0" indent="0" algn="l">
                        <a:buFont typeface="Arial" pitchFamily="34" charset="0"/>
                        <a:buNone/>
                      </a:pPr>
                      <a:r>
                        <a:rPr lang="en-US" sz="1400" dirty="0">
                          <a:solidFill>
                            <a:schemeClr val="tx1"/>
                          </a:solidFill>
                        </a:rPr>
                        <a:t>Rescue treatment for patients with persistent</a:t>
                      </a:r>
                      <a:r>
                        <a:rPr lang="en-US" sz="1400" baseline="0" dirty="0">
                          <a:solidFill>
                            <a:schemeClr val="tx1"/>
                          </a:solidFill>
                        </a:rPr>
                        <a:t> or recurrent HE despite optimal medical management</a:t>
                      </a:r>
                      <a:endParaRPr lang="en-US" sz="1400" dirty="0">
                        <a:solidFill>
                          <a:schemeClr val="tx1"/>
                        </a:solidFill>
                        <a:latin typeface="Arial" panose="020B0604020202020204" pitchFamily="34" charset="0"/>
                        <a:cs typeface="Arial" panose="020B0604020202020204" pitchFamily="34" charset="0"/>
                      </a:endParaRPr>
                    </a:p>
                  </a:txBody>
                  <a:tcPr marT="34290" marB="34290" anchor="ctr"/>
                </a:tc>
                <a:extLst>
                  <a:ext uri="{0D108BD9-81ED-4DB2-BD59-A6C34878D82A}">
                    <a16:rowId xmlns:a16="http://schemas.microsoft.com/office/drawing/2014/main" val="10006"/>
                  </a:ext>
                </a:extLst>
              </a:tr>
            </a:tbl>
          </a:graphicData>
        </a:graphic>
      </p:graphicFrame>
    </p:spTree>
    <p:custDataLst>
      <p:tags r:id="rId1"/>
    </p:custDataLst>
    <p:extLst>
      <p:ext uri="{BB962C8B-B14F-4D97-AF65-F5344CB8AC3E}">
        <p14:creationId xmlns:p14="http://schemas.microsoft.com/office/powerpoint/2010/main" val="3875212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4F27D-214A-416F-9B83-F624B9EEDAC7}"/>
              </a:ext>
            </a:extLst>
          </p:cNvPr>
          <p:cNvSpPr>
            <a:spLocks noGrp="1"/>
          </p:cNvSpPr>
          <p:nvPr>
            <p:ph type="title"/>
          </p:nvPr>
        </p:nvSpPr>
        <p:spPr>
          <a:xfrm>
            <a:off x="609600" y="199505"/>
            <a:ext cx="10744200" cy="1185577"/>
          </a:xfrm>
        </p:spPr>
        <p:txBody>
          <a:bodyPr/>
          <a:lstStyle/>
          <a:p>
            <a:r>
              <a:rPr lang="en-US" dirty="0"/>
              <a:t>Take Away Points for HE</a:t>
            </a:r>
          </a:p>
        </p:txBody>
      </p:sp>
      <p:sp>
        <p:nvSpPr>
          <p:cNvPr id="3" name="Content Placeholder 2">
            <a:extLst>
              <a:ext uri="{FF2B5EF4-FFF2-40B4-BE49-F238E27FC236}">
                <a16:creationId xmlns:a16="http://schemas.microsoft.com/office/drawing/2014/main" id="{3BB06398-868F-4285-8CB0-D2101D9D8C11}"/>
              </a:ext>
            </a:extLst>
          </p:cNvPr>
          <p:cNvSpPr>
            <a:spLocks noGrp="1"/>
          </p:cNvSpPr>
          <p:nvPr>
            <p:ph idx="1"/>
          </p:nvPr>
        </p:nvSpPr>
        <p:spPr>
          <a:xfrm>
            <a:off x="609600" y="1477906"/>
            <a:ext cx="10744200" cy="4722477"/>
          </a:xfrm>
        </p:spPr>
        <p:txBody>
          <a:bodyPr vert="horz" lIns="91440" tIns="45720" rIns="91440" bIns="45720" rtlCol="0" anchor="t">
            <a:normAutofit/>
          </a:bodyPr>
          <a:lstStyle/>
          <a:p>
            <a:r>
              <a:rPr lang="en-US" sz="2800" dirty="0"/>
              <a:t>AASLD Guidelines Reviewed: Grade I, A, 1</a:t>
            </a:r>
          </a:p>
          <a:p>
            <a:pPr lvl="1"/>
            <a:r>
              <a:rPr lang="en-US" sz="2400" dirty="0"/>
              <a:t>Secondary prophylaxis after an episode for overt HE is recommended  </a:t>
            </a:r>
          </a:p>
          <a:p>
            <a:pPr lvl="1"/>
            <a:r>
              <a:rPr lang="en-US" sz="2400" dirty="0"/>
              <a:t>Rifaximin is an effective add-on therapy to lactulose for prevention of OHE recurrence </a:t>
            </a:r>
          </a:p>
          <a:p>
            <a:pPr lvl="1"/>
            <a:r>
              <a:rPr lang="en-US" sz="2400" dirty="0"/>
              <a:t>Rifaximin as an add-on to lactulose is recommended for prevention of recurrent episodes of HE after the second episode </a:t>
            </a:r>
          </a:p>
          <a:p>
            <a:endParaRPr lang="en-US" dirty="0"/>
          </a:p>
          <a:p>
            <a:endParaRPr lang="en-US" dirty="0"/>
          </a:p>
        </p:txBody>
      </p:sp>
    </p:spTree>
    <p:extLst>
      <p:ext uri="{BB962C8B-B14F-4D97-AF65-F5344CB8AC3E}">
        <p14:creationId xmlns:p14="http://schemas.microsoft.com/office/powerpoint/2010/main" val="2958584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9505"/>
            <a:ext cx="10744200" cy="1185577"/>
          </a:xfrm>
        </p:spPr>
        <p:txBody>
          <a:bodyPr>
            <a:normAutofit/>
          </a:bodyPr>
          <a:lstStyle/>
          <a:p>
            <a:r>
              <a:rPr lang="en-US" dirty="0"/>
              <a:t>Thank You</a:t>
            </a:r>
          </a:p>
        </p:txBody>
      </p:sp>
      <p:pic>
        <p:nvPicPr>
          <p:cNvPr id="1026" name="Picture 2">
            <a:extLst>
              <a:ext uri="{FF2B5EF4-FFF2-40B4-BE49-F238E27FC236}">
                <a16:creationId xmlns:a16="http://schemas.microsoft.com/office/drawing/2014/main" id="{1C2D9375-65D2-1532-E921-1615FDB3368F}"/>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93900" y="1394228"/>
            <a:ext cx="8204200" cy="5216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225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939266"/>
          </a:xfrm>
          <a:prstGeom prst="rect">
            <a:avLst/>
          </a:prstGeom>
          <a:noFill/>
          <a:ln>
            <a:noFill/>
          </a:ln>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hlinkClick r:id="rId3"/>
              </a:rPr>
              <a:t>Addressing the Core Unmet Needs to Our Approach for Hepatic Encephalopathy</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Identify approaches for clinicians to aid in the symptomatic recognition of HE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Improve the referral process to specialists in the initial onset of HE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600" b="0" i="0" u="none" strike="noStrike" kern="1200" cap="none" spc="0" normalizeH="0" baseline="0" noProof="0">
                <a:ln>
                  <a:noFill/>
                </a:ln>
                <a:solidFill>
                  <a:srgbClr val="747474"/>
                </a:solidFill>
                <a:effectLst/>
                <a:uLnTx/>
                <a:uFillTx/>
                <a:latin typeface="Arial" panose="020B0604020202020204" pitchFamily="34" charset="0"/>
                <a:ea typeface="+mn-ea"/>
                <a:cs typeface="Arial" panose="020B0604020202020204" pitchFamily="34" charset="0"/>
              </a:rPr>
              <a:t>Narrow the gap in care for the underserved population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1">
            <a:extLst>
              <a:ext uri="{FF2B5EF4-FFF2-40B4-BE49-F238E27FC236}">
                <a16:creationId xmlns:a16="http://schemas.microsoft.com/office/drawing/2014/main" id="{22180C43-8915-0511-5404-FFE44FFE2484}"/>
              </a:ext>
            </a:extLst>
          </p:cNvPr>
          <p:cNvSpPr>
            <a:spLocks noGrp="1"/>
          </p:cNvSpPr>
          <p:nvPr>
            <p:ph type="ftr" sz="quarter" idx="3"/>
          </p:nvPr>
        </p:nvSpPr>
        <p:spPr>
          <a:xfrm>
            <a:off x="609600" y="6356350"/>
            <a:ext cx="10744199" cy="442131"/>
          </a:xfrm>
        </p:spPr>
        <p:txBody>
          <a:bodyPr/>
          <a:lstStyle/>
          <a:p>
            <a:r>
              <a:rPr lang="en-US" dirty="0"/>
              <a:t>CLD, chronic liver disease; HE, hepatic encephalopathy.</a:t>
            </a:r>
            <a:br>
              <a:rPr lang="en-US" dirty="0"/>
            </a:br>
            <a:r>
              <a:rPr lang="en-US" dirty="0" err="1"/>
              <a:t>Vilstrup</a:t>
            </a:r>
            <a:r>
              <a:rPr lang="en-US" dirty="0"/>
              <a:t> H, et al. </a:t>
            </a:r>
            <a:r>
              <a:rPr lang="en-US" i="1" dirty="0"/>
              <a:t>Hepatology</a:t>
            </a:r>
            <a:r>
              <a:rPr lang="en-US" dirty="0"/>
              <a:t>. 2014;60(2):715-735.</a:t>
            </a:r>
          </a:p>
        </p:txBody>
      </p:sp>
      <p:sp>
        <p:nvSpPr>
          <p:cNvPr id="37890" name="Title 1"/>
          <p:cNvSpPr>
            <a:spLocks noGrp="1"/>
          </p:cNvSpPr>
          <p:nvPr>
            <p:ph type="title"/>
          </p:nvPr>
        </p:nvSpPr>
        <p:spPr>
          <a:xfrm>
            <a:off x="609600" y="199505"/>
            <a:ext cx="10744200" cy="1185577"/>
          </a:xfrm>
        </p:spPr>
        <p:txBody>
          <a:bodyPr>
            <a:noAutofit/>
          </a:bodyPr>
          <a:lstStyle/>
          <a:p>
            <a:r>
              <a:rPr lang="en-US" dirty="0"/>
              <a:t>Hepatic Encephalopathy</a:t>
            </a:r>
          </a:p>
        </p:txBody>
      </p:sp>
      <p:sp>
        <p:nvSpPr>
          <p:cNvPr id="37891" name="Content Placeholder 2"/>
          <p:cNvSpPr>
            <a:spLocks noGrp="1"/>
          </p:cNvSpPr>
          <p:nvPr>
            <p:ph idx="1"/>
          </p:nvPr>
        </p:nvSpPr>
        <p:spPr>
          <a:xfrm>
            <a:off x="609600" y="1477906"/>
            <a:ext cx="5486400" cy="4722477"/>
          </a:xfrm>
        </p:spPr>
        <p:txBody>
          <a:bodyPr/>
          <a:lstStyle/>
          <a:p>
            <a:r>
              <a:rPr lang="en-US" sz="2800" dirty="0"/>
              <a:t>Spectrum of reversible neuropsychiatric abnormalities in CLD patients after exclusion of neurologic and/or metabolic etiologies</a:t>
            </a:r>
          </a:p>
          <a:p>
            <a:r>
              <a:rPr lang="en-US" sz="2800" dirty="0"/>
              <a:t>Covert versus overt HE</a:t>
            </a:r>
          </a:p>
          <a:p>
            <a:pPr lvl="1"/>
            <a:endParaRPr lang="en-US" dirty="0"/>
          </a:p>
        </p:txBody>
      </p:sp>
      <p:grpSp>
        <p:nvGrpSpPr>
          <p:cNvPr id="6" name="Group 5"/>
          <p:cNvGrpSpPr/>
          <p:nvPr/>
        </p:nvGrpSpPr>
        <p:grpSpPr>
          <a:xfrm>
            <a:off x="6796606" y="1885738"/>
            <a:ext cx="4876800" cy="3098343"/>
            <a:chOff x="7573002" y="663714"/>
            <a:chExt cx="2895600" cy="1839641"/>
          </a:xfrm>
        </p:grpSpPr>
        <p:grpSp>
          <p:nvGrpSpPr>
            <p:cNvPr id="3" name="Group 2"/>
            <p:cNvGrpSpPr/>
            <p:nvPr/>
          </p:nvGrpSpPr>
          <p:grpSpPr>
            <a:xfrm>
              <a:off x="7573002" y="663714"/>
              <a:ext cx="2895600" cy="1839641"/>
              <a:chOff x="7420602" y="663714"/>
              <a:chExt cx="2895600" cy="1839641"/>
            </a:xfrm>
          </p:grpSpPr>
          <p:pic>
            <p:nvPicPr>
              <p:cNvPr id="2051" name="Picture 3" descr="C:\Users\Bob R\AppData\Local\Microsoft\Windows\INetCache\IE\T9CC0RDX\prism[1].gif"/>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659335" y="750755"/>
                <a:ext cx="1933575" cy="17526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7420602" y="663714"/>
                <a:ext cx="2895600" cy="707886"/>
              </a:xfrm>
              <a:prstGeom prst="rect">
                <a:avLst/>
              </a:prstGeom>
              <a:noFill/>
            </p:spPr>
            <p:txBody>
              <a:bodyPr wrap="square" rtlCol="0">
                <a:spAutoFit/>
              </a:bodyPr>
              <a:lstStyle/>
              <a:p>
                <a:r>
                  <a:rPr lang="en-US" sz="2000" dirty="0"/>
                  <a:t>  </a:t>
                </a:r>
                <a:r>
                  <a:rPr lang="en-US" sz="2000" b="1" dirty="0">
                    <a:latin typeface="Times New Roman" panose="02020603050405020304" pitchFamily="18" charset="0"/>
                    <a:cs typeface="Times New Roman" panose="02020603050405020304" pitchFamily="18" charset="0"/>
                  </a:rPr>
                  <a:t>Covert</a:t>
                </a:r>
                <a:r>
                  <a:rPr lang="en-US" sz="2000" b="1" dirty="0"/>
                  <a:t>                  </a:t>
                </a:r>
                <a:r>
                  <a:rPr lang="en-US" sz="2000" b="1" dirty="0">
                    <a:latin typeface="Times New Roman" panose="02020603050405020304" pitchFamily="18" charset="0"/>
                    <a:cs typeface="Times New Roman" panose="02020603050405020304" pitchFamily="18" charset="0"/>
                  </a:rPr>
                  <a:t>Overt</a:t>
                </a:r>
              </a:p>
            </p:txBody>
          </p:sp>
        </p:grpSp>
        <p:sp>
          <p:nvSpPr>
            <p:cNvPr id="5" name="Rectangle 4"/>
            <p:cNvSpPr/>
            <p:nvPr/>
          </p:nvSpPr>
          <p:spPr>
            <a:xfrm>
              <a:off x="7971405" y="1580026"/>
              <a:ext cx="896400" cy="707886"/>
            </a:xfrm>
            <a:prstGeom prst="rect">
              <a:avLst/>
            </a:prstGeom>
            <a:noFill/>
          </p:spPr>
          <p:txBody>
            <a:bodyPr wrap="none" lIns="91440" tIns="45720" rIns="91440" bIns="45720">
              <a:spAutoFit/>
            </a:bodyPr>
            <a:lstStyle/>
            <a:p>
              <a:pPr algn="ctr"/>
              <a:r>
                <a:rPr lang="en-US" sz="4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HE</a:t>
              </a:r>
            </a:p>
          </p:txBody>
        </p:sp>
      </p:grpSp>
    </p:spTree>
    <p:extLst>
      <p:ext uri="{BB962C8B-B14F-4D97-AF65-F5344CB8AC3E}">
        <p14:creationId xmlns:p14="http://schemas.microsoft.com/office/powerpoint/2010/main" val="2007328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C0204-070E-4ABB-A019-4D741FC57681}"/>
              </a:ext>
            </a:extLst>
          </p:cNvPr>
          <p:cNvSpPr>
            <a:spLocks noGrp="1"/>
          </p:cNvSpPr>
          <p:nvPr>
            <p:ph type="title"/>
          </p:nvPr>
        </p:nvSpPr>
        <p:spPr/>
        <p:txBody>
          <a:bodyPr>
            <a:normAutofit/>
          </a:bodyPr>
          <a:lstStyle/>
          <a:p>
            <a:r>
              <a:rPr lang="en-US" dirty="0"/>
              <a:t>Clinical Findings Associated with HE</a:t>
            </a:r>
          </a:p>
        </p:txBody>
      </p:sp>
      <p:graphicFrame>
        <p:nvGraphicFramePr>
          <p:cNvPr id="10" name="Table 9">
            <a:extLst>
              <a:ext uri="{FF2B5EF4-FFF2-40B4-BE49-F238E27FC236}">
                <a16:creationId xmlns:a16="http://schemas.microsoft.com/office/drawing/2014/main" id="{C722589B-D5DF-2095-0C3B-5C4C80B8D906}"/>
              </a:ext>
            </a:extLst>
          </p:cNvPr>
          <p:cNvGraphicFramePr>
            <a:graphicFrameLocks noGrp="1"/>
          </p:cNvGraphicFramePr>
          <p:nvPr>
            <p:extLst>
              <p:ext uri="{D42A27DB-BD31-4B8C-83A1-F6EECF244321}">
                <p14:modId xmlns:p14="http://schemas.microsoft.com/office/powerpoint/2010/main" val="3361970209"/>
              </p:ext>
            </p:extLst>
          </p:nvPr>
        </p:nvGraphicFramePr>
        <p:xfrm>
          <a:off x="609600" y="1600200"/>
          <a:ext cx="10744200" cy="4114800"/>
        </p:xfrm>
        <a:graphic>
          <a:graphicData uri="http://schemas.openxmlformats.org/drawingml/2006/table">
            <a:tbl>
              <a:tblPr firstRow="1" bandRow="1">
                <a:tableStyleId>{5C22544A-7EE6-4342-B048-85BDC9FD1C3A}</a:tableStyleId>
              </a:tblPr>
              <a:tblGrid>
                <a:gridCol w="2686050">
                  <a:extLst>
                    <a:ext uri="{9D8B030D-6E8A-4147-A177-3AD203B41FA5}">
                      <a16:colId xmlns:a16="http://schemas.microsoft.com/office/drawing/2014/main" val="199527584"/>
                    </a:ext>
                  </a:extLst>
                </a:gridCol>
                <a:gridCol w="1962150">
                  <a:extLst>
                    <a:ext uri="{9D8B030D-6E8A-4147-A177-3AD203B41FA5}">
                      <a16:colId xmlns:a16="http://schemas.microsoft.com/office/drawing/2014/main" val="3206107397"/>
                    </a:ext>
                  </a:extLst>
                </a:gridCol>
                <a:gridCol w="3409950">
                  <a:extLst>
                    <a:ext uri="{9D8B030D-6E8A-4147-A177-3AD203B41FA5}">
                      <a16:colId xmlns:a16="http://schemas.microsoft.com/office/drawing/2014/main" val="2046821986"/>
                    </a:ext>
                  </a:extLst>
                </a:gridCol>
                <a:gridCol w="2686050">
                  <a:extLst>
                    <a:ext uri="{9D8B030D-6E8A-4147-A177-3AD203B41FA5}">
                      <a16:colId xmlns:a16="http://schemas.microsoft.com/office/drawing/2014/main" val="345515296"/>
                    </a:ext>
                  </a:extLst>
                </a:gridCol>
              </a:tblGrid>
              <a:tr h="838830">
                <a:tc>
                  <a:txBody>
                    <a:bodyPr/>
                    <a:lstStyle/>
                    <a:p>
                      <a:pPr algn="ctr"/>
                      <a:r>
                        <a:rPr lang="en-US" sz="1800" b="1" kern="1200" dirty="0">
                          <a:solidFill>
                            <a:schemeClr val="lt1"/>
                          </a:solidFill>
                          <a:effectLst/>
                          <a:latin typeface="+mn-lt"/>
                          <a:ea typeface="+mn-ea"/>
                          <a:cs typeface="+mn-cs"/>
                        </a:rPr>
                        <a:t>ISHEN</a:t>
                      </a:r>
                    </a:p>
                    <a:p>
                      <a:pPr algn="ctr"/>
                      <a:r>
                        <a:rPr lang="en-US" sz="1800" b="1" kern="1200" dirty="0">
                          <a:solidFill>
                            <a:schemeClr val="lt1"/>
                          </a:solidFill>
                          <a:effectLst/>
                          <a:latin typeface="+mn-lt"/>
                          <a:ea typeface="+mn-ea"/>
                          <a:cs typeface="+mn-cs"/>
                        </a:rPr>
                        <a:t>Classification</a:t>
                      </a:r>
                    </a:p>
                  </a:txBody>
                  <a:tcPr anchor="ctr"/>
                </a:tc>
                <a:tc>
                  <a:txBody>
                    <a:bodyPr/>
                    <a:lstStyle/>
                    <a:p>
                      <a:pPr algn="ctr"/>
                      <a:r>
                        <a:rPr lang="en-US" sz="1800" b="1" kern="1200" dirty="0">
                          <a:solidFill>
                            <a:schemeClr val="lt1"/>
                          </a:solidFill>
                          <a:effectLst/>
                          <a:latin typeface="+mn-lt"/>
                          <a:ea typeface="+mn-ea"/>
                          <a:cs typeface="+mn-cs"/>
                        </a:rPr>
                        <a:t>West Haven</a:t>
                      </a:r>
                    </a:p>
                    <a:p>
                      <a:pPr algn="ctr"/>
                      <a:r>
                        <a:rPr lang="en-US" sz="1800" b="1" kern="1200" dirty="0">
                          <a:solidFill>
                            <a:schemeClr val="lt1"/>
                          </a:solidFill>
                          <a:effectLst/>
                          <a:latin typeface="+mn-lt"/>
                          <a:ea typeface="+mn-ea"/>
                          <a:cs typeface="+mn-cs"/>
                        </a:rPr>
                        <a:t>Grade</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Neurologic Changes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lt1"/>
                          </a:solidFill>
                          <a:effectLst/>
                          <a:latin typeface="+mn-lt"/>
                          <a:ea typeface="+mn-ea"/>
                          <a:cs typeface="+mn-cs"/>
                        </a:rPr>
                        <a:t>Asterixis</a:t>
                      </a:r>
                    </a:p>
                  </a:txBody>
                  <a:tcPr anchor="ctr"/>
                </a:tc>
                <a:extLst>
                  <a:ext uri="{0D108BD9-81ED-4DB2-BD59-A6C34878D82A}">
                    <a16:rowId xmlns:a16="http://schemas.microsoft.com/office/drawing/2014/main" val="2817846262"/>
                  </a:ext>
                </a:extLst>
              </a:tr>
              <a:tr h="102019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Covert HE</a:t>
                      </a:r>
                    </a:p>
                  </a:txBody>
                  <a:tcPr anchor="ctr"/>
                </a:tc>
                <a:tc>
                  <a:txBody>
                    <a:bodyPr/>
                    <a:lstStyle/>
                    <a:p>
                      <a:pPr algn="ctr"/>
                      <a:r>
                        <a:rPr lang="en-US" dirty="0"/>
                        <a:t>0</a:t>
                      </a:r>
                    </a:p>
                  </a:txBody>
                  <a:tcPr anchor="ctr">
                    <a:solidFill>
                      <a:srgbClr val="E9EDF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None (detection requires specialized psychometric testing)</a:t>
                      </a:r>
                    </a:p>
                  </a:txBody>
                  <a:tcPr anchor="ctr">
                    <a:solidFill>
                      <a:srgbClr val="E9EDF8"/>
                    </a:solidFill>
                  </a:tcPr>
                </a:tc>
                <a:tc>
                  <a:txBody>
                    <a:bodyPr/>
                    <a:lstStyle/>
                    <a:p>
                      <a:pPr algn="ctr"/>
                      <a:r>
                        <a:rPr lang="en-US" dirty="0"/>
                        <a:t>-</a:t>
                      </a:r>
                    </a:p>
                  </a:txBody>
                  <a:tcPr anchor="ctr">
                    <a:solidFill>
                      <a:srgbClr val="E9EDF8"/>
                    </a:solidFill>
                  </a:tcPr>
                </a:tc>
                <a:extLst>
                  <a:ext uri="{0D108BD9-81ED-4DB2-BD59-A6C34878D82A}">
                    <a16:rowId xmlns:a16="http://schemas.microsoft.com/office/drawing/2014/main" val="1630437311"/>
                  </a:ext>
                </a:extLst>
              </a:tr>
              <a:tr h="714139">
                <a:tc vMerge="1">
                  <a:txBody>
                    <a:bodyPr/>
                    <a:lstStyle/>
                    <a:p>
                      <a:endParaRPr lang="en-US" dirty="0"/>
                    </a:p>
                  </a:txBody>
                  <a:tcPr/>
                </a:tc>
                <a:tc>
                  <a:txBody>
                    <a:bodyPr/>
                    <a:lstStyle/>
                    <a:p>
                      <a:pPr algn="ctr"/>
                      <a:r>
                        <a:rPr lang="en-US" dirty="0"/>
                        <a:t>1</a:t>
                      </a:r>
                    </a:p>
                  </a:txBody>
                  <a:tcPr anchor="ctr">
                    <a:solidFill>
                      <a:srgbClr val="E9EDF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Decreased attention span, hypersomnia/insomnia</a:t>
                      </a:r>
                    </a:p>
                  </a:txBody>
                  <a:tcPr anchor="ctr">
                    <a:solidFill>
                      <a:srgbClr val="E9EDF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Detectable</a:t>
                      </a:r>
                    </a:p>
                  </a:txBody>
                  <a:tcPr anchor="ctr">
                    <a:solidFill>
                      <a:srgbClr val="E9EDF8"/>
                    </a:solidFill>
                  </a:tcPr>
                </a:tc>
                <a:extLst>
                  <a:ext uri="{0D108BD9-81ED-4DB2-BD59-A6C34878D82A}">
                    <a16:rowId xmlns:a16="http://schemas.microsoft.com/office/drawing/2014/main" val="3901361864"/>
                  </a:ext>
                </a:extLst>
              </a:tr>
              <a:tr h="413747">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Overt HE</a:t>
                      </a:r>
                    </a:p>
                  </a:txBody>
                  <a:tcPr anchor="ctr"/>
                </a:tc>
                <a:tc>
                  <a:txBody>
                    <a:bodyPr/>
                    <a:lstStyle/>
                    <a:p>
                      <a:pPr algn="ctr"/>
                      <a:r>
                        <a:rPr lang="en-US" dirty="0"/>
                        <a:t>2</a:t>
                      </a:r>
                    </a:p>
                  </a:txBody>
                  <a:tcPr anchor="ctr">
                    <a:solidFill>
                      <a:srgbClr val="E9EDF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Lethargy, disorientation for time</a:t>
                      </a:r>
                    </a:p>
                  </a:txBody>
                  <a:tcPr anchor="ctr">
                    <a:solidFill>
                      <a:srgbClr val="E9EDF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Obvious</a:t>
                      </a:r>
                    </a:p>
                  </a:txBody>
                  <a:tcPr anchor="ctr">
                    <a:solidFill>
                      <a:srgbClr val="E9EDF8"/>
                    </a:solidFill>
                  </a:tcPr>
                </a:tc>
                <a:extLst>
                  <a:ext uri="{0D108BD9-81ED-4DB2-BD59-A6C34878D82A}">
                    <a16:rowId xmlns:a16="http://schemas.microsoft.com/office/drawing/2014/main" val="1909477929"/>
                  </a:ext>
                </a:extLst>
              </a:tr>
              <a:tr h="714139">
                <a:tc vMerge="1">
                  <a:txBody>
                    <a:bodyPr/>
                    <a:lstStyle/>
                    <a:p>
                      <a:endParaRPr lang="en-US" dirty="0"/>
                    </a:p>
                  </a:txBody>
                  <a:tcPr/>
                </a:tc>
                <a:tc>
                  <a:txBody>
                    <a:bodyPr/>
                    <a:lstStyle/>
                    <a:p>
                      <a:pPr algn="ctr"/>
                      <a:r>
                        <a:rPr lang="en-US" dirty="0"/>
                        <a:t>3</a:t>
                      </a:r>
                    </a:p>
                  </a:txBody>
                  <a:tcPr anchor="ctr">
                    <a:solidFill>
                      <a:srgbClr val="E9EDF8"/>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a:solidFill>
                            <a:schemeClr val="dk1"/>
                          </a:solidFill>
                          <a:effectLst/>
                          <a:latin typeface="+mn-lt"/>
                          <a:ea typeface="+mn-ea"/>
                          <a:cs typeface="+mn-cs"/>
                        </a:rPr>
                        <a:t>Semistupor</a:t>
                      </a:r>
                      <a:r>
                        <a:rPr lang="en-US" sz="1800" kern="1200" dirty="0">
                          <a:solidFill>
                            <a:schemeClr val="dk1"/>
                          </a:solidFill>
                          <a:effectLst/>
                          <a:latin typeface="+mn-lt"/>
                          <a:ea typeface="+mn-ea"/>
                          <a:cs typeface="+mn-cs"/>
                        </a:rPr>
                        <a:t> or stupor, disorientation for space</a:t>
                      </a:r>
                    </a:p>
                  </a:txBody>
                  <a:tcPr anchor="ctr">
                    <a:solidFill>
                      <a:srgbClr val="E9EDF8"/>
                    </a:solidFill>
                  </a:tcPr>
                </a:tc>
                <a:tc>
                  <a:txBody>
                    <a:bodyPr/>
                    <a:lstStyle/>
                    <a:p>
                      <a:pPr algn="ctr"/>
                      <a:r>
                        <a:rPr lang="en-US" dirty="0"/>
                        <a:t>-</a:t>
                      </a:r>
                    </a:p>
                  </a:txBody>
                  <a:tcPr anchor="ctr">
                    <a:solidFill>
                      <a:srgbClr val="E9EDF8"/>
                    </a:solidFill>
                  </a:tcPr>
                </a:tc>
                <a:extLst>
                  <a:ext uri="{0D108BD9-81ED-4DB2-BD59-A6C34878D82A}">
                    <a16:rowId xmlns:a16="http://schemas.microsoft.com/office/drawing/2014/main" val="4124980404"/>
                  </a:ext>
                </a:extLst>
              </a:tr>
              <a:tr h="413747">
                <a:tc vMerge="1">
                  <a:txBody>
                    <a:bodyPr/>
                    <a:lstStyle/>
                    <a:p>
                      <a:endParaRPr lang="en-US" dirty="0"/>
                    </a:p>
                  </a:txBody>
                  <a:tcPr/>
                </a:tc>
                <a:tc>
                  <a:txBody>
                    <a:bodyPr/>
                    <a:lstStyle/>
                    <a:p>
                      <a:pPr algn="ctr"/>
                      <a:r>
                        <a:rPr lang="en-US" dirty="0"/>
                        <a:t>4</a:t>
                      </a:r>
                    </a:p>
                  </a:txBody>
                  <a:tcPr anchor="ctr">
                    <a:solidFill>
                      <a:srgbClr val="E9EDF8"/>
                    </a:solidFill>
                  </a:tcPr>
                </a:tc>
                <a:tc>
                  <a:txBody>
                    <a:bodyPr/>
                    <a:lstStyle/>
                    <a:p>
                      <a:pPr algn="l"/>
                      <a:r>
                        <a:rPr lang="en-US" dirty="0"/>
                        <a:t>Coma</a:t>
                      </a:r>
                    </a:p>
                  </a:txBody>
                  <a:tcPr anchor="ctr">
                    <a:solidFill>
                      <a:srgbClr val="E9EDF8"/>
                    </a:solidFill>
                  </a:tcPr>
                </a:tc>
                <a:tc>
                  <a:txBody>
                    <a:bodyPr/>
                    <a:lstStyle/>
                    <a:p>
                      <a:pPr algn="ctr"/>
                      <a:r>
                        <a:rPr lang="en-US" dirty="0"/>
                        <a:t>-</a:t>
                      </a:r>
                    </a:p>
                  </a:txBody>
                  <a:tcPr anchor="ctr">
                    <a:solidFill>
                      <a:srgbClr val="E9EDF8"/>
                    </a:solidFill>
                  </a:tcPr>
                </a:tc>
                <a:extLst>
                  <a:ext uri="{0D108BD9-81ED-4DB2-BD59-A6C34878D82A}">
                    <a16:rowId xmlns:a16="http://schemas.microsoft.com/office/drawing/2014/main" val="3221553748"/>
                  </a:ext>
                </a:extLst>
              </a:tr>
            </a:tbl>
          </a:graphicData>
        </a:graphic>
      </p:graphicFrame>
      <p:sp>
        <p:nvSpPr>
          <p:cNvPr id="11" name="Footer Placeholder 10">
            <a:extLst>
              <a:ext uri="{FF2B5EF4-FFF2-40B4-BE49-F238E27FC236}">
                <a16:creationId xmlns:a16="http://schemas.microsoft.com/office/drawing/2014/main" id="{612BD9F1-3B35-D15B-4038-925B0B9B70E6}"/>
              </a:ext>
            </a:extLst>
          </p:cNvPr>
          <p:cNvSpPr>
            <a:spLocks noGrp="1"/>
          </p:cNvSpPr>
          <p:nvPr>
            <p:ph type="ftr" sz="quarter" idx="3"/>
          </p:nvPr>
        </p:nvSpPr>
        <p:spPr/>
        <p:txBody>
          <a:bodyPr/>
          <a:lstStyle/>
          <a:p>
            <a:r>
              <a:rPr lang="en-US" dirty="0"/>
              <a:t>ISHEN, International Society for Hepatic Encephalopathy and Nitrogen Metabolism. </a:t>
            </a:r>
            <a:br>
              <a:rPr lang="en-US" dirty="0"/>
            </a:br>
            <a:r>
              <a:rPr lang="en-US" sz="1000" dirty="0" err="1">
                <a:latin typeface="Arial" panose="020B0604020202020204" pitchFamily="34" charset="0"/>
                <a:ea typeface="ＭＳ Ｐゴシック" pitchFamily="34" charset="-128"/>
                <a:cs typeface="Arial" panose="020B0604020202020204" pitchFamily="34" charset="0"/>
              </a:rPr>
              <a:t>Amodio</a:t>
            </a:r>
            <a:r>
              <a:rPr lang="en-US" sz="1000" dirty="0">
                <a:latin typeface="Arial" panose="020B0604020202020204" pitchFamily="34" charset="0"/>
                <a:ea typeface="ＭＳ Ｐゴシック" pitchFamily="34" charset="-128"/>
                <a:cs typeface="Arial" panose="020B0604020202020204" pitchFamily="34" charset="0"/>
              </a:rPr>
              <a:t> P, </a:t>
            </a:r>
            <a:r>
              <a:rPr lang="en-US" sz="1000" i="1" dirty="0">
                <a:latin typeface="Arial" panose="020B0604020202020204" pitchFamily="34" charset="0"/>
                <a:ea typeface="ＭＳ Ｐゴシック" pitchFamily="34" charset="-128"/>
                <a:cs typeface="Arial" panose="020B0604020202020204" pitchFamily="34" charset="0"/>
              </a:rPr>
              <a:t>et al</a:t>
            </a:r>
            <a:r>
              <a:rPr lang="en-US" sz="1000" dirty="0">
                <a:latin typeface="Arial" panose="020B0604020202020204" pitchFamily="34" charset="0"/>
                <a:ea typeface="ＭＳ Ｐゴシック" pitchFamily="34" charset="-128"/>
                <a:cs typeface="Arial" panose="020B0604020202020204" pitchFamily="34" charset="0"/>
              </a:rPr>
              <a:t>. </a:t>
            </a:r>
            <a:r>
              <a:rPr lang="en-US" sz="1000" i="1" dirty="0">
                <a:latin typeface="Arial" panose="020B0604020202020204" pitchFamily="34" charset="0"/>
                <a:ea typeface="ＭＳ Ｐゴシック" pitchFamily="34" charset="-128"/>
                <a:cs typeface="Arial" panose="020B0604020202020204" pitchFamily="34" charset="0"/>
              </a:rPr>
              <a:t>Hepatology.</a:t>
            </a:r>
            <a:r>
              <a:rPr lang="en-US" sz="1000" dirty="0">
                <a:latin typeface="Arial" panose="020B0604020202020204" pitchFamily="34" charset="0"/>
                <a:ea typeface="ＭＳ Ｐゴシック" pitchFamily="34" charset="-128"/>
                <a:cs typeface="Arial" panose="020B0604020202020204" pitchFamily="34" charset="0"/>
              </a:rPr>
              <a:t> 2013;58:325–336; </a:t>
            </a:r>
            <a:r>
              <a:rPr lang="en-US" sz="1000" dirty="0" err="1">
                <a:latin typeface="Arial" panose="020B0604020202020204" pitchFamily="34" charset="0"/>
                <a:cs typeface="Arial" panose="020B0604020202020204" pitchFamily="34" charset="0"/>
              </a:rPr>
              <a:t>Elwir</a:t>
            </a:r>
            <a:r>
              <a:rPr lang="en-US" sz="1000" dirty="0">
                <a:latin typeface="Arial" panose="020B0604020202020204" pitchFamily="34" charset="0"/>
                <a:cs typeface="Arial" panose="020B0604020202020204" pitchFamily="34" charset="0"/>
              </a:rPr>
              <a:t> S &amp; Rahimi RS. </a:t>
            </a:r>
          </a:p>
          <a:p>
            <a:pPr algn="l"/>
            <a:r>
              <a:rPr lang="en-US" sz="1000" i="1" dirty="0">
                <a:latin typeface="Arial" panose="020B0604020202020204" pitchFamily="34" charset="0"/>
                <a:cs typeface="Arial" pitchFamily="34" charset="0"/>
              </a:rPr>
              <a:t>J Clin </a:t>
            </a:r>
            <a:r>
              <a:rPr lang="en-US" sz="1000" i="1" dirty="0" err="1">
                <a:latin typeface="Arial" panose="020B0604020202020204" pitchFamily="34" charset="0"/>
                <a:cs typeface="Arial" pitchFamily="34" charset="0"/>
              </a:rPr>
              <a:t>Transl</a:t>
            </a:r>
            <a:r>
              <a:rPr lang="en-US" sz="1000" i="1" dirty="0">
                <a:latin typeface="Arial" panose="020B0604020202020204" pitchFamily="34" charset="0"/>
                <a:cs typeface="Arial" pitchFamily="34" charset="0"/>
              </a:rPr>
              <a:t> Hepatol</a:t>
            </a:r>
            <a:r>
              <a:rPr lang="en-US" sz="1000" dirty="0">
                <a:latin typeface="Arial" panose="020B0604020202020204" pitchFamily="34" charset="0"/>
                <a:cs typeface="Arial" panose="020B0604020202020204" pitchFamily="34" charset="0"/>
              </a:rPr>
              <a:t>. 2017;5(2):142-151.</a:t>
            </a:r>
          </a:p>
        </p:txBody>
      </p:sp>
    </p:spTree>
    <p:extLst>
      <p:ext uri="{BB962C8B-B14F-4D97-AF65-F5344CB8AC3E}">
        <p14:creationId xmlns:p14="http://schemas.microsoft.com/office/powerpoint/2010/main" val="1782959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9FD43-3CD3-48D8-A9F5-C4BD438D75C4}"/>
              </a:ext>
            </a:extLst>
          </p:cNvPr>
          <p:cNvSpPr>
            <a:spLocks noGrp="1"/>
          </p:cNvSpPr>
          <p:nvPr>
            <p:ph type="title"/>
          </p:nvPr>
        </p:nvSpPr>
        <p:spPr>
          <a:xfrm>
            <a:off x="609600" y="199505"/>
            <a:ext cx="10744200" cy="1185577"/>
          </a:xfrm>
        </p:spPr>
        <p:txBody>
          <a:bodyPr>
            <a:normAutofit/>
          </a:bodyPr>
          <a:lstStyle/>
          <a:p>
            <a:r>
              <a:rPr lang="en-US" dirty="0"/>
              <a:t>Population Statistics on HE</a:t>
            </a:r>
          </a:p>
        </p:txBody>
      </p:sp>
      <p:sp>
        <p:nvSpPr>
          <p:cNvPr id="4" name="Content Placeholder 2">
            <a:extLst>
              <a:ext uri="{FF2B5EF4-FFF2-40B4-BE49-F238E27FC236}">
                <a16:creationId xmlns:a16="http://schemas.microsoft.com/office/drawing/2014/main" id="{CE454838-33BD-4F2D-84D6-BB17BBDF2E81}"/>
              </a:ext>
            </a:extLst>
          </p:cNvPr>
          <p:cNvSpPr>
            <a:spLocks noGrp="1"/>
          </p:cNvSpPr>
          <p:nvPr>
            <p:ph idx="1"/>
          </p:nvPr>
        </p:nvSpPr>
        <p:spPr>
          <a:xfrm>
            <a:off x="609600" y="1477906"/>
            <a:ext cx="10744200" cy="4722477"/>
          </a:xfrm>
        </p:spPr>
        <p:txBody>
          <a:bodyPr>
            <a:normAutofit/>
          </a:bodyPr>
          <a:lstStyle/>
          <a:p>
            <a:r>
              <a:rPr lang="en-US" dirty="0"/>
              <a:t>Occurs in 30 to 45% of cirrhotic patients</a:t>
            </a:r>
          </a:p>
          <a:p>
            <a:r>
              <a:rPr lang="en-US" dirty="0"/>
              <a:t>10 to 50% with TIPS</a:t>
            </a:r>
          </a:p>
          <a:p>
            <a:r>
              <a:rPr lang="en-US" dirty="0"/>
              <a:t>Annual inpatient incidence ~ 22,000</a:t>
            </a:r>
          </a:p>
          <a:p>
            <a:r>
              <a:rPr lang="en-US" dirty="0"/>
              <a:t>Length of stay: Median 8 days</a:t>
            </a:r>
          </a:p>
          <a:p>
            <a:r>
              <a:rPr lang="en-US" dirty="0"/>
              <a:t>Readmission rates (30 days): 10 to 37%</a:t>
            </a:r>
          </a:p>
          <a:p>
            <a:r>
              <a:rPr lang="en-US" dirty="0"/>
              <a:t>Mortality: ~19% (associated)</a:t>
            </a:r>
          </a:p>
        </p:txBody>
      </p:sp>
      <p:sp>
        <p:nvSpPr>
          <p:cNvPr id="10" name="Footer Placeholder 9">
            <a:extLst>
              <a:ext uri="{FF2B5EF4-FFF2-40B4-BE49-F238E27FC236}">
                <a16:creationId xmlns:a16="http://schemas.microsoft.com/office/drawing/2014/main" id="{905F427B-F895-DAFC-C3A9-C693935BFF5F}"/>
              </a:ext>
            </a:extLst>
          </p:cNvPr>
          <p:cNvSpPr>
            <a:spLocks noGrp="1"/>
          </p:cNvSpPr>
          <p:nvPr>
            <p:ph type="ftr" sz="quarter" idx="3"/>
          </p:nvPr>
        </p:nvSpPr>
        <p:spPr/>
        <p:txBody>
          <a:bodyPr/>
          <a:lstStyle/>
          <a:p>
            <a:r>
              <a:rPr lang="en-US" dirty="0"/>
              <a:t>TIPS, </a:t>
            </a:r>
            <a:r>
              <a:rPr lang="en-US" dirty="0" err="1"/>
              <a:t>transjugular</a:t>
            </a:r>
            <a:r>
              <a:rPr lang="en-US" dirty="0"/>
              <a:t> intrahepatic portosystemic shunt.</a:t>
            </a:r>
            <a:br>
              <a:rPr lang="en-US" dirty="0"/>
            </a:br>
            <a:r>
              <a:rPr lang="en-US" sz="1000" dirty="0">
                <a:latin typeface="Arial" panose="020B0604020202020204" pitchFamily="34" charset="0"/>
                <a:cs typeface="Arial" panose="020B0604020202020204" pitchFamily="34" charset="0"/>
              </a:rPr>
              <a:t>Stepanova M</a:t>
            </a:r>
            <a:r>
              <a:rPr lang="en-US" sz="1000" i="1" dirty="0">
                <a:latin typeface="Arial" panose="020B0604020202020204" pitchFamily="34" charset="0"/>
                <a:cs typeface="Arial" panose="020B0604020202020204" pitchFamily="34" charset="0"/>
              </a:rPr>
              <a:t>, et al. Clin Gastroenterol Hepatol</a:t>
            </a:r>
            <a:r>
              <a:rPr lang="en-US" sz="1000" dirty="0">
                <a:latin typeface="Arial" panose="020B0604020202020204" pitchFamily="34" charset="0"/>
                <a:cs typeface="Arial" panose="020B0604020202020204" pitchFamily="34" charset="0"/>
              </a:rPr>
              <a:t>. 2012;10(9):1034-1041; Volk ML, </a:t>
            </a:r>
            <a:r>
              <a:rPr lang="en-US" sz="1000" i="1" dirty="0">
                <a:latin typeface="Arial" panose="020B0604020202020204" pitchFamily="34" charset="0"/>
                <a:cs typeface="Arial" pitchFamily="34" charset="0"/>
              </a:rPr>
              <a:t>et al. Am J Gastroenterol</a:t>
            </a:r>
            <a:r>
              <a:rPr lang="en-US" sz="1000" dirty="0">
                <a:latin typeface="Arial" panose="020B0604020202020204" pitchFamily="34" charset="0"/>
                <a:cs typeface="Arial" pitchFamily="34" charset="0"/>
              </a:rPr>
              <a:t>. 2012;107(2):247-252; </a:t>
            </a:r>
            <a:r>
              <a:rPr lang="en-US" sz="1000" dirty="0" err="1">
                <a:latin typeface="Arial" panose="020B0604020202020204" pitchFamily="34" charset="0"/>
                <a:cs typeface="Arial" pitchFamily="34" charset="0"/>
              </a:rPr>
              <a:t>Singal</a:t>
            </a:r>
            <a:r>
              <a:rPr lang="en-US" sz="1000" dirty="0">
                <a:latin typeface="Arial" panose="020B0604020202020204" pitchFamily="34" charset="0"/>
                <a:cs typeface="Arial" pitchFamily="34" charset="0"/>
              </a:rPr>
              <a:t> AG, et al. </a:t>
            </a:r>
            <a:r>
              <a:rPr lang="en-US" sz="1000" i="1" dirty="0">
                <a:latin typeface="Arial" panose="020B0604020202020204" pitchFamily="34" charset="0"/>
                <a:cs typeface="Arial" panose="020B0604020202020204" pitchFamily="34" charset="0"/>
              </a:rPr>
              <a:t>Clin Gastroenterol Hepatol</a:t>
            </a:r>
            <a:r>
              <a:rPr lang="en-US" sz="1000" dirty="0">
                <a:latin typeface="Arial" panose="020B0604020202020204" pitchFamily="34" charset="0"/>
                <a:cs typeface="Arial" panose="020B0604020202020204" pitchFamily="34" charset="0"/>
              </a:rPr>
              <a:t>. 2013;11(10):1335-1341; Rahimi RS &amp; </a:t>
            </a:r>
            <a:r>
              <a:rPr lang="en-US" sz="1000" dirty="0" err="1">
                <a:latin typeface="Arial" panose="020B0604020202020204" pitchFamily="34" charset="0"/>
                <a:cs typeface="Arial" panose="020B0604020202020204" pitchFamily="34" charset="0"/>
              </a:rPr>
              <a:t>Rockey</a:t>
            </a:r>
            <a:r>
              <a:rPr lang="en-US" sz="1000" dirty="0">
                <a:latin typeface="Arial" panose="020B0604020202020204" pitchFamily="34" charset="0"/>
                <a:cs typeface="Arial" panose="020B0604020202020204" pitchFamily="34" charset="0"/>
              </a:rPr>
              <a:t> DC. </a:t>
            </a:r>
            <a:r>
              <a:rPr lang="en-US" sz="1000" i="1" dirty="0">
                <a:latin typeface="Arial" panose="020B0604020202020204" pitchFamily="34" charset="0"/>
                <a:cs typeface="Arial" pitchFamily="34" charset="0"/>
              </a:rPr>
              <a:t>Am J Med Sci</a:t>
            </a:r>
            <a:r>
              <a:rPr lang="en-US" sz="1000" dirty="0">
                <a:latin typeface="Arial" panose="020B0604020202020204" pitchFamily="34" charset="0"/>
                <a:cs typeface="Arial" pitchFamily="34" charset="0"/>
              </a:rPr>
              <a:t>. 2016;351(5):459-466.</a:t>
            </a:r>
          </a:p>
        </p:txBody>
      </p:sp>
    </p:spTree>
    <p:extLst>
      <p:ext uri="{BB962C8B-B14F-4D97-AF65-F5344CB8AC3E}">
        <p14:creationId xmlns:p14="http://schemas.microsoft.com/office/powerpoint/2010/main" val="109238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B0CB8-BF27-4223-9C7F-20D5B77F7C20}"/>
              </a:ext>
            </a:extLst>
          </p:cNvPr>
          <p:cNvSpPr>
            <a:spLocks noGrp="1"/>
          </p:cNvSpPr>
          <p:nvPr>
            <p:ph type="title"/>
          </p:nvPr>
        </p:nvSpPr>
        <p:spPr>
          <a:xfrm>
            <a:off x="609600" y="199505"/>
            <a:ext cx="10744200" cy="1185577"/>
          </a:xfrm>
        </p:spPr>
        <p:txBody>
          <a:bodyPr>
            <a:normAutofit/>
          </a:bodyPr>
          <a:lstStyle/>
          <a:p>
            <a:r>
              <a:rPr lang="en-US" dirty="0"/>
              <a:t>Diagnosis of HE</a:t>
            </a:r>
          </a:p>
        </p:txBody>
      </p:sp>
      <p:sp>
        <p:nvSpPr>
          <p:cNvPr id="4" name="Content Placeholder 2">
            <a:extLst>
              <a:ext uri="{FF2B5EF4-FFF2-40B4-BE49-F238E27FC236}">
                <a16:creationId xmlns:a16="http://schemas.microsoft.com/office/drawing/2014/main" id="{65D5191A-DB3C-4A55-A951-3576662CF42F}"/>
              </a:ext>
            </a:extLst>
          </p:cNvPr>
          <p:cNvSpPr>
            <a:spLocks noGrp="1"/>
          </p:cNvSpPr>
          <p:nvPr>
            <p:ph idx="1"/>
          </p:nvPr>
        </p:nvSpPr>
        <p:spPr>
          <a:xfrm>
            <a:off x="609600" y="1477906"/>
            <a:ext cx="10744200" cy="4722477"/>
          </a:xfrm>
        </p:spPr>
        <p:txBody>
          <a:bodyPr>
            <a:normAutofit/>
          </a:bodyPr>
          <a:lstStyle/>
          <a:p>
            <a:r>
              <a:rPr lang="en-US" sz="2800" dirty="0"/>
              <a:t>Based primarily on </a:t>
            </a:r>
            <a:r>
              <a:rPr lang="en-US" sz="2800" b="1" u="sng" dirty="0"/>
              <a:t>clinical examination  </a:t>
            </a:r>
          </a:p>
          <a:p>
            <a:pPr lvl="1"/>
            <a:r>
              <a:rPr lang="en-US" sz="2400" b="1" u="sng" dirty="0"/>
              <a:t>Disorientation</a:t>
            </a:r>
            <a:r>
              <a:rPr lang="en-US" sz="2400" dirty="0"/>
              <a:t> and </a:t>
            </a:r>
            <a:r>
              <a:rPr lang="en-US" sz="2400" b="1" u="sng" dirty="0"/>
              <a:t>asterixis (in cirrhotic)</a:t>
            </a:r>
          </a:p>
          <a:p>
            <a:pPr lvl="1"/>
            <a:r>
              <a:rPr lang="en-US" sz="2400" dirty="0"/>
              <a:t>Mild hypokinesia, psychomotor slowing, and lack of attention are easily overlooked</a:t>
            </a:r>
          </a:p>
          <a:p>
            <a:r>
              <a:rPr lang="en-US" sz="2800" dirty="0"/>
              <a:t>The West Haven Criteria: Gold standard for staging severity</a:t>
            </a:r>
          </a:p>
          <a:p>
            <a:r>
              <a:rPr lang="en-US" sz="2800" dirty="0"/>
              <a:t>Specific quantitative tests are only needed in study settings</a:t>
            </a:r>
          </a:p>
          <a:p>
            <a:endParaRPr lang="en-US" dirty="0"/>
          </a:p>
        </p:txBody>
      </p:sp>
      <p:sp>
        <p:nvSpPr>
          <p:cNvPr id="9" name="Footer Placeholder 8">
            <a:extLst>
              <a:ext uri="{FF2B5EF4-FFF2-40B4-BE49-F238E27FC236}">
                <a16:creationId xmlns:a16="http://schemas.microsoft.com/office/drawing/2014/main" id="{5D2DAAB2-2942-2222-D25D-263CACA22DE1}"/>
              </a:ext>
            </a:extLst>
          </p:cNvPr>
          <p:cNvSpPr>
            <a:spLocks noGrp="1"/>
          </p:cNvSpPr>
          <p:nvPr>
            <p:ph type="ftr" sz="quarter" idx="3"/>
          </p:nvPr>
        </p:nvSpPr>
        <p:spPr/>
        <p:txBody>
          <a:bodyPr/>
          <a:lstStyle/>
          <a:p>
            <a:r>
              <a:rPr lang="en-US" dirty="0" err="1"/>
              <a:t>Vilstrup</a:t>
            </a:r>
            <a:r>
              <a:rPr lang="en-US" dirty="0"/>
              <a:t> H, et al. </a:t>
            </a:r>
            <a:r>
              <a:rPr lang="en-US" i="1" dirty="0"/>
              <a:t>Hepatology</a:t>
            </a:r>
            <a:r>
              <a:rPr lang="en-US" dirty="0"/>
              <a:t>. 2014;60(2):715-735.</a:t>
            </a:r>
          </a:p>
        </p:txBody>
      </p:sp>
    </p:spTree>
    <p:extLst>
      <p:ext uri="{BB962C8B-B14F-4D97-AF65-F5344CB8AC3E}">
        <p14:creationId xmlns:p14="http://schemas.microsoft.com/office/powerpoint/2010/main" val="4238404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CF46F-5A0E-41C3-AFA9-37C49CCA311D}"/>
              </a:ext>
            </a:extLst>
          </p:cNvPr>
          <p:cNvSpPr>
            <a:spLocks noGrp="1"/>
          </p:cNvSpPr>
          <p:nvPr>
            <p:ph type="title"/>
          </p:nvPr>
        </p:nvSpPr>
        <p:spPr>
          <a:xfrm>
            <a:off x="609600" y="199505"/>
            <a:ext cx="10744200" cy="1185577"/>
          </a:xfrm>
        </p:spPr>
        <p:txBody>
          <a:bodyPr>
            <a:normAutofit/>
          </a:bodyPr>
          <a:lstStyle/>
          <a:p>
            <a:r>
              <a:rPr lang="en-US" dirty="0"/>
              <a:t>Pathogenesis</a:t>
            </a:r>
          </a:p>
        </p:txBody>
      </p:sp>
      <p:sp>
        <p:nvSpPr>
          <p:cNvPr id="4" name="Content Placeholder 2">
            <a:extLst>
              <a:ext uri="{FF2B5EF4-FFF2-40B4-BE49-F238E27FC236}">
                <a16:creationId xmlns:a16="http://schemas.microsoft.com/office/drawing/2014/main" id="{A3CA2031-FEC5-4126-824E-AEDA6F3C84FB}"/>
              </a:ext>
            </a:extLst>
          </p:cNvPr>
          <p:cNvSpPr>
            <a:spLocks noGrp="1"/>
          </p:cNvSpPr>
          <p:nvPr>
            <p:ph idx="1"/>
          </p:nvPr>
        </p:nvSpPr>
        <p:spPr>
          <a:xfrm>
            <a:off x="609600" y="1477906"/>
            <a:ext cx="10744200" cy="4722477"/>
          </a:xfrm>
        </p:spPr>
        <p:txBody>
          <a:bodyPr>
            <a:normAutofit/>
          </a:bodyPr>
          <a:lstStyle/>
          <a:p>
            <a:r>
              <a:rPr lang="en-US" sz="2800" dirty="0"/>
              <a:t>Complex entity with multiple components resulting in functional impairment of neuronal cells, none of which are well understood</a:t>
            </a:r>
          </a:p>
          <a:p>
            <a:pPr lvl="1"/>
            <a:r>
              <a:rPr lang="en-US" sz="2400" dirty="0"/>
              <a:t>Ammonia (NH3) </a:t>
            </a:r>
          </a:p>
          <a:p>
            <a:pPr lvl="1"/>
            <a:r>
              <a:rPr lang="en-US" sz="2400" dirty="0"/>
              <a:t>Inflammatory cytokines</a:t>
            </a:r>
          </a:p>
          <a:p>
            <a:pPr lvl="1"/>
            <a:r>
              <a:rPr lang="en-US" sz="2400" dirty="0"/>
              <a:t>Benzodiazepine-like compounds</a:t>
            </a:r>
          </a:p>
          <a:p>
            <a:pPr lvl="1"/>
            <a:r>
              <a:rPr lang="en-US" sz="2400" dirty="0"/>
              <a:t>Manganese</a:t>
            </a:r>
          </a:p>
          <a:p>
            <a:endParaRPr lang="en-US" dirty="0"/>
          </a:p>
        </p:txBody>
      </p:sp>
    </p:spTree>
    <p:extLst>
      <p:ext uri="{BB962C8B-B14F-4D97-AF65-F5344CB8AC3E}">
        <p14:creationId xmlns:p14="http://schemas.microsoft.com/office/powerpoint/2010/main" val="4078845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E840D-638C-4A5C-85C8-C7CF8F307349}"/>
              </a:ext>
            </a:extLst>
          </p:cNvPr>
          <p:cNvSpPr>
            <a:spLocks noGrp="1"/>
          </p:cNvSpPr>
          <p:nvPr>
            <p:ph type="title"/>
          </p:nvPr>
        </p:nvSpPr>
        <p:spPr>
          <a:xfrm>
            <a:off x="609600" y="199505"/>
            <a:ext cx="10744200" cy="1185577"/>
          </a:xfrm>
        </p:spPr>
        <p:txBody>
          <a:bodyPr/>
          <a:lstStyle/>
          <a:p>
            <a:r>
              <a:rPr lang="en-US" dirty="0"/>
              <a:t>Precipitating Factors for Overt HE</a:t>
            </a:r>
          </a:p>
        </p:txBody>
      </p:sp>
      <p:grpSp>
        <p:nvGrpSpPr>
          <p:cNvPr id="4" name="Group 3">
            <a:extLst>
              <a:ext uri="{FF2B5EF4-FFF2-40B4-BE49-F238E27FC236}">
                <a16:creationId xmlns:a16="http://schemas.microsoft.com/office/drawing/2014/main" id="{B4C0F9C7-CBFB-4FD7-85C4-32A11C13C2AA}"/>
              </a:ext>
            </a:extLst>
          </p:cNvPr>
          <p:cNvGrpSpPr/>
          <p:nvPr/>
        </p:nvGrpSpPr>
        <p:grpSpPr>
          <a:xfrm>
            <a:off x="2194438" y="1600200"/>
            <a:ext cx="7803124" cy="4111840"/>
            <a:chOff x="631375" y="1466502"/>
            <a:chExt cx="7889015" cy="4358830"/>
          </a:xfrm>
        </p:grpSpPr>
        <p:sp>
          <p:nvSpPr>
            <p:cNvPr id="6" name="Down Arrow 6">
              <a:extLst>
                <a:ext uri="{FF2B5EF4-FFF2-40B4-BE49-F238E27FC236}">
                  <a16:creationId xmlns:a16="http://schemas.microsoft.com/office/drawing/2014/main" id="{D27FFCC8-4C1A-4FBA-99C6-339A05FD1885}"/>
                </a:ext>
              </a:extLst>
            </p:cNvPr>
            <p:cNvSpPr/>
            <p:nvPr/>
          </p:nvSpPr>
          <p:spPr>
            <a:xfrm rot="19924524">
              <a:off x="3661696" y="1819381"/>
              <a:ext cx="464457" cy="891441"/>
            </a:xfrm>
            <a:prstGeom prst="downArrow">
              <a:avLst>
                <a:gd name="adj1" fmla="val 5625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8" name="Down Arrow 8">
              <a:extLst>
                <a:ext uri="{FF2B5EF4-FFF2-40B4-BE49-F238E27FC236}">
                  <a16:creationId xmlns:a16="http://schemas.microsoft.com/office/drawing/2014/main" id="{E10475AA-958A-4077-9537-2641C2FBD110}"/>
                </a:ext>
              </a:extLst>
            </p:cNvPr>
            <p:cNvSpPr/>
            <p:nvPr/>
          </p:nvSpPr>
          <p:spPr>
            <a:xfrm rot="18004400">
              <a:off x="2834298" y="2174557"/>
              <a:ext cx="464457" cy="1126731"/>
            </a:xfrm>
            <a:prstGeom prst="downArrow">
              <a:avLst>
                <a:gd name="adj1" fmla="val 5625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p>
          </p:txBody>
        </p:sp>
        <p:sp>
          <p:nvSpPr>
            <p:cNvPr id="17" name="Down Arrow 17">
              <a:extLst>
                <a:ext uri="{FF2B5EF4-FFF2-40B4-BE49-F238E27FC236}">
                  <a16:creationId xmlns:a16="http://schemas.microsoft.com/office/drawing/2014/main" id="{B51214C7-A74B-427E-B3BE-F84487C0855E}"/>
                </a:ext>
              </a:extLst>
            </p:cNvPr>
            <p:cNvSpPr/>
            <p:nvPr/>
          </p:nvSpPr>
          <p:spPr>
            <a:xfrm rot="16200000">
              <a:off x="2609208" y="3130931"/>
              <a:ext cx="464457" cy="1030418"/>
            </a:xfrm>
            <a:prstGeom prst="downArrow">
              <a:avLst>
                <a:gd name="adj1" fmla="val 5625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8" name="Down Arrow 18">
              <a:extLst>
                <a:ext uri="{FF2B5EF4-FFF2-40B4-BE49-F238E27FC236}">
                  <a16:creationId xmlns:a16="http://schemas.microsoft.com/office/drawing/2014/main" id="{53516499-C11B-42E2-95E0-674B76A2FA9C}"/>
                </a:ext>
              </a:extLst>
            </p:cNvPr>
            <p:cNvSpPr/>
            <p:nvPr/>
          </p:nvSpPr>
          <p:spPr>
            <a:xfrm rot="4060471">
              <a:off x="6000567" y="2570499"/>
              <a:ext cx="464457" cy="861935"/>
            </a:xfrm>
            <a:prstGeom prst="downArrow">
              <a:avLst>
                <a:gd name="adj1" fmla="val 5625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9" name="Down Arrow 19">
              <a:extLst>
                <a:ext uri="{FF2B5EF4-FFF2-40B4-BE49-F238E27FC236}">
                  <a16:creationId xmlns:a16="http://schemas.microsoft.com/office/drawing/2014/main" id="{7C41F559-7EB3-4C4B-B38F-E4C0E8FC636F}"/>
                </a:ext>
              </a:extLst>
            </p:cNvPr>
            <p:cNvSpPr/>
            <p:nvPr/>
          </p:nvSpPr>
          <p:spPr>
            <a:xfrm rot="6116863">
              <a:off x="6075503" y="3517502"/>
              <a:ext cx="464457" cy="860838"/>
            </a:xfrm>
            <a:prstGeom prst="downArrow">
              <a:avLst>
                <a:gd name="adj1" fmla="val 5625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0" name="Down Arrow 20">
              <a:extLst>
                <a:ext uri="{FF2B5EF4-FFF2-40B4-BE49-F238E27FC236}">
                  <a16:creationId xmlns:a16="http://schemas.microsoft.com/office/drawing/2014/main" id="{441EC170-6809-445F-B6FD-920D7DFD6245}"/>
                </a:ext>
              </a:extLst>
            </p:cNvPr>
            <p:cNvSpPr/>
            <p:nvPr/>
          </p:nvSpPr>
          <p:spPr>
            <a:xfrm rot="2044067">
              <a:off x="5450529" y="1795152"/>
              <a:ext cx="464457" cy="1062427"/>
            </a:xfrm>
            <a:prstGeom prst="downArrow">
              <a:avLst>
                <a:gd name="adj1" fmla="val 5625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1" name="Down Arrow 21">
              <a:extLst>
                <a:ext uri="{FF2B5EF4-FFF2-40B4-BE49-F238E27FC236}">
                  <a16:creationId xmlns:a16="http://schemas.microsoft.com/office/drawing/2014/main" id="{B5CC8102-321F-4AE2-A6BB-F59FE26FDCAF}"/>
                </a:ext>
              </a:extLst>
            </p:cNvPr>
            <p:cNvSpPr/>
            <p:nvPr/>
          </p:nvSpPr>
          <p:spPr>
            <a:xfrm rot="14261060">
              <a:off x="3042092" y="4137596"/>
              <a:ext cx="464457" cy="1008135"/>
            </a:xfrm>
            <a:prstGeom prst="downArrow">
              <a:avLst>
                <a:gd name="adj1" fmla="val 5625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2" name="Down Arrow 22">
              <a:extLst>
                <a:ext uri="{FF2B5EF4-FFF2-40B4-BE49-F238E27FC236}">
                  <a16:creationId xmlns:a16="http://schemas.microsoft.com/office/drawing/2014/main" id="{47BA278C-0FCF-4EEF-BAC7-D71ECC41777E}"/>
                </a:ext>
              </a:extLst>
            </p:cNvPr>
            <p:cNvSpPr/>
            <p:nvPr/>
          </p:nvSpPr>
          <p:spPr>
            <a:xfrm rot="10800000">
              <a:off x="4339772" y="4632278"/>
              <a:ext cx="464457" cy="778716"/>
            </a:xfrm>
            <a:prstGeom prst="downArrow">
              <a:avLst>
                <a:gd name="adj1" fmla="val 5625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3" name="Down Arrow 23">
              <a:extLst>
                <a:ext uri="{FF2B5EF4-FFF2-40B4-BE49-F238E27FC236}">
                  <a16:creationId xmlns:a16="http://schemas.microsoft.com/office/drawing/2014/main" id="{AD315606-159D-4495-A454-9BAB03CD1A0E}"/>
                </a:ext>
              </a:extLst>
            </p:cNvPr>
            <p:cNvSpPr/>
            <p:nvPr/>
          </p:nvSpPr>
          <p:spPr>
            <a:xfrm rot="8186778">
              <a:off x="5607999" y="4278947"/>
              <a:ext cx="442962" cy="983215"/>
            </a:xfrm>
            <a:prstGeom prst="downArrow">
              <a:avLst>
                <a:gd name="adj1" fmla="val 56250"/>
                <a:gd name="adj2"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5" name="Oval 4">
              <a:extLst>
                <a:ext uri="{FF2B5EF4-FFF2-40B4-BE49-F238E27FC236}">
                  <a16:creationId xmlns:a16="http://schemas.microsoft.com/office/drawing/2014/main" id="{7AD5CBBD-F3E6-4A71-92F2-E4283A41DCB3}"/>
                </a:ext>
              </a:extLst>
            </p:cNvPr>
            <p:cNvSpPr/>
            <p:nvPr/>
          </p:nvSpPr>
          <p:spPr>
            <a:xfrm>
              <a:off x="3447676" y="2619586"/>
              <a:ext cx="2433282" cy="1961175"/>
            </a:xfrm>
            <a:prstGeom prst="ellipse">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a:solidFill>
                    <a:schemeClr val="tx1"/>
                  </a:solidFill>
                  <a:latin typeface="Arial" pitchFamily="34" charset="0"/>
                  <a:cs typeface="Arial" pitchFamily="34" charset="0"/>
                </a:rPr>
                <a:t>HE</a:t>
              </a:r>
            </a:p>
            <a:p>
              <a:pPr algn="ctr"/>
              <a:r>
                <a:rPr lang="en-US" sz="2800" b="1">
                  <a:solidFill>
                    <a:schemeClr val="tx1"/>
                  </a:solidFill>
                  <a:latin typeface="Arial" pitchFamily="34" charset="0"/>
                  <a:cs typeface="Arial" pitchFamily="34" charset="0"/>
                </a:rPr>
                <a:t>Episode</a:t>
              </a:r>
            </a:p>
          </p:txBody>
        </p:sp>
        <p:sp>
          <p:nvSpPr>
            <p:cNvPr id="7" name="Rounded Rectangle 7">
              <a:extLst>
                <a:ext uri="{FF2B5EF4-FFF2-40B4-BE49-F238E27FC236}">
                  <a16:creationId xmlns:a16="http://schemas.microsoft.com/office/drawing/2014/main" id="{8ADFBE5C-3851-498E-8549-B0A1510F1DE3}"/>
                </a:ext>
              </a:extLst>
            </p:cNvPr>
            <p:cNvSpPr/>
            <p:nvPr/>
          </p:nvSpPr>
          <p:spPr>
            <a:xfrm>
              <a:off x="2743200" y="1471180"/>
              <a:ext cx="2010673" cy="546224"/>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2200" b="1" dirty="0">
                  <a:solidFill>
                    <a:schemeClr val="bg1"/>
                  </a:solidFill>
                  <a:latin typeface="Arial" pitchFamily="34" charset="0"/>
                  <a:cs typeface="Arial" pitchFamily="34" charset="0"/>
                </a:rPr>
                <a:t>GI bleeding</a:t>
              </a:r>
            </a:p>
          </p:txBody>
        </p:sp>
        <p:sp>
          <p:nvSpPr>
            <p:cNvPr id="9" name="Rounded Rectangle 9">
              <a:extLst>
                <a:ext uri="{FF2B5EF4-FFF2-40B4-BE49-F238E27FC236}">
                  <a16:creationId xmlns:a16="http://schemas.microsoft.com/office/drawing/2014/main" id="{698DD748-589D-4F17-9DA2-31D6D81402EE}"/>
                </a:ext>
              </a:extLst>
            </p:cNvPr>
            <p:cNvSpPr/>
            <p:nvPr/>
          </p:nvSpPr>
          <p:spPr>
            <a:xfrm>
              <a:off x="631375" y="2077959"/>
              <a:ext cx="2035625" cy="936385"/>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2100" b="1" dirty="0">
                  <a:solidFill>
                    <a:schemeClr val="bg1"/>
                  </a:solidFill>
                  <a:latin typeface="Arial" pitchFamily="34" charset="0"/>
                  <a:cs typeface="Arial" pitchFamily="34" charset="0"/>
                </a:rPr>
                <a:t>Recreational drugs</a:t>
              </a:r>
              <a:endParaRPr lang="en-US" sz="2100" dirty="0">
                <a:solidFill>
                  <a:schemeClr val="bg1"/>
                </a:solidFill>
              </a:endParaRPr>
            </a:p>
          </p:txBody>
        </p:sp>
        <p:sp>
          <p:nvSpPr>
            <p:cNvPr id="10" name="Rounded Rectangle 10">
              <a:extLst>
                <a:ext uri="{FF2B5EF4-FFF2-40B4-BE49-F238E27FC236}">
                  <a16:creationId xmlns:a16="http://schemas.microsoft.com/office/drawing/2014/main" id="{C9F9FF52-EC73-4764-A0E1-629921B57C69}"/>
                </a:ext>
              </a:extLst>
            </p:cNvPr>
            <p:cNvSpPr/>
            <p:nvPr/>
          </p:nvSpPr>
          <p:spPr>
            <a:xfrm>
              <a:off x="631375" y="3295625"/>
              <a:ext cx="1814727" cy="90243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2200" b="1" dirty="0">
                  <a:solidFill>
                    <a:schemeClr val="bg1"/>
                  </a:solidFill>
                  <a:latin typeface="Arial" pitchFamily="34" charset="0"/>
                  <a:cs typeface="Arial" pitchFamily="34" charset="0"/>
                </a:rPr>
                <a:t>Renal failure</a:t>
              </a:r>
            </a:p>
          </p:txBody>
        </p:sp>
        <p:sp>
          <p:nvSpPr>
            <p:cNvPr id="11" name="Rounded Rectangle 11">
              <a:extLst>
                <a:ext uri="{FF2B5EF4-FFF2-40B4-BE49-F238E27FC236}">
                  <a16:creationId xmlns:a16="http://schemas.microsoft.com/office/drawing/2014/main" id="{C46AC1A8-84EB-49AB-A88F-E1D871457FAF}"/>
                </a:ext>
              </a:extLst>
            </p:cNvPr>
            <p:cNvSpPr/>
            <p:nvPr/>
          </p:nvSpPr>
          <p:spPr>
            <a:xfrm>
              <a:off x="5314310" y="1466502"/>
              <a:ext cx="1640114" cy="546224"/>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2200" b="1" dirty="0">
                  <a:solidFill>
                    <a:schemeClr val="bg1"/>
                  </a:solidFill>
                  <a:latin typeface="Arial" pitchFamily="34" charset="0"/>
                  <a:cs typeface="Arial" pitchFamily="34" charset="0"/>
                </a:rPr>
                <a:t>Infection</a:t>
              </a:r>
            </a:p>
          </p:txBody>
        </p:sp>
        <p:sp>
          <p:nvSpPr>
            <p:cNvPr id="12" name="Rounded Rectangle 12">
              <a:extLst>
                <a:ext uri="{FF2B5EF4-FFF2-40B4-BE49-F238E27FC236}">
                  <a16:creationId xmlns:a16="http://schemas.microsoft.com/office/drawing/2014/main" id="{83321050-ABB4-49ED-9D64-F6E60464E79D}"/>
                </a:ext>
              </a:extLst>
            </p:cNvPr>
            <p:cNvSpPr/>
            <p:nvPr/>
          </p:nvSpPr>
          <p:spPr>
            <a:xfrm>
              <a:off x="6576783" y="2368501"/>
              <a:ext cx="1927041" cy="97540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2200" b="1" dirty="0">
                  <a:solidFill>
                    <a:schemeClr val="bg1"/>
                  </a:solidFill>
                  <a:latin typeface="Arial" pitchFamily="34" charset="0"/>
                  <a:cs typeface="Arial" pitchFamily="34" charset="0"/>
                </a:rPr>
                <a:t>Electrolyte disorders</a:t>
              </a:r>
            </a:p>
          </p:txBody>
        </p:sp>
        <p:sp>
          <p:nvSpPr>
            <p:cNvPr id="13" name="Rounded Rectangle 13">
              <a:extLst>
                <a:ext uri="{FF2B5EF4-FFF2-40B4-BE49-F238E27FC236}">
                  <a16:creationId xmlns:a16="http://schemas.microsoft.com/office/drawing/2014/main" id="{A4B40139-0BB8-463D-8BEE-D5E365E66A5D}"/>
                </a:ext>
              </a:extLst>
            </p:cNvPr>
            <p:cNvSpPr/>
            <p:nvPr/>
          </p:nvSpPr>
          <p:spPr>
            <a:xfrm>
              <a:off x="6593348" y="3692702"/>
              <a:ext cx="1927042" cy="50536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2200" b="1">
                  <a:solidFill>
                    <a:schemeClr val="bg1"/>
                  </a:solidFill>
                  <a:latin typeface="Arial" pitchFamily="34" charset="0"/>
                  <a:cs typeface="Arial" pitchFamily="34" charset="0"/>
                </a:rPr>
                <a:t>TIPS</a:t>
              </a:r>
            </a:p>
          </p:txBody>
        </p:sp>
        <p:sp>
          <p:nvSpPr>
            <p:cNvPr id="14" name="Rounded Rectangle 14">
              <a:extLst>
                <a:ext uri="{FF2B5EF4-FFF2-40B4-BE49-F238E27FC236}">
                  <a16:creationId xmlns:a16="http://schemas.microsoft.com/office/drawing/2014/main" id="{F38FBD1C-94E2-4120-AD78-6754A78F2AB3}"/>
                </a:ext>
              </a:extLst>
            </p:cNvPr>
            <p:cNvSpPr/>
            <p:nvPr/>
          </p:nvSpPr>
          <p:spPr>
            <a:xfrm>
              <a:off x="3371617" y="5319970"/>
              <a:ext cx="2222496" cy="50536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2200" b="1" dirty="0">
                  <a:solidFill>
                    <a:schemeClr val="bg1"/>
                  </a:solidFill>
                  <a:latin typeface="Arial" pitchFamily="34" charset="0"/>
                  <a:cs typeface="Arial" pitchFamily="34" charset="0"/>
                </a:rPr>
                <a:t>Constipation</a:t>
              </a:r>
              <a:endParaRPr lang="en-US" sz="2200" dirty="0">
                <a:solidFill>
                  <a:schemeClr val="bg1"/>
                </a:solidFill>
              </a:endParaRPr>
            </a:p>
          </p:txBody>
        </p:sp>
        <p:sp>
          <p:nvSpPr>
            <p:cNvPr id="15" name="Rounded Rectangle 15">
              <a:extLst>
                <a:ext uri="{FF2B5EF4-FFF2-40B4-BE49-F238E27FC236}">
                  <a16:creationId xmlns:a16="http://schemas.microsoft.com/office/drawing/2014/main" id="{77CA85FD-F00F-4582-9D82-6EB37789283B}"/>
                </a:ext>
              </a:extLst>
            </p:cNvPr>
            <p:cNvSpPr/>
            <p:nvPr/>
          </p:nvSpPr>
          <p:spPr>
            <a:xfrm>
              <a:off x="631375" y="4500731"/>
              <a:ext cx="2353122" cy="830238"/>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2000" b="1" dirty="0">
                  <a:solidFill>
                    <a:schemeClr val="bg1"/>
                  </a:solidFill>
                  <a:latin typeface="Arial" panose="020B0604020202020204" pitchFamily="34" charset="0"/>
                  <a:cs typeface="Arial" panose="020B0604020202020204" pitchFamily="34" charset="0"/>
                </a:rPr>
                <a:t>Central acting medications</a:t>
              </a:r>
            </a:p>
          </p:txBody>
        </p:sp>
        <p:sp>
          <p:nvSpPr>
            <p:cNvPr id="16" name="Rounded Rectangle 16">
              <a:extLst>
                <a:ext uri="{FF2B5EF4-FFF2-40B4-BE49-F238E27FC236}">
                  <a16:creationId xmlns:a16="http://schemas.microsoft.com/office/drawing/2014/main" id="{149CAC81-6416-4ABB-AEF2-4E56CEFD94DE}"/>
                </a:ext>
              </a:extLst>
            </p:cNvPr>
            <p:cNvSpPr/>
            <p:nvPr/>
          </p:nvSpPr>
          <p:spPr>
            <a:xfrm>
              <a:off x="5959935" y="4908818"/>
              <a:ext cx="2560455" cy="90243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2200" b="1">
                  <a:solidFill>
                    <a:schemeClr val="bg1"/>
                  </a:solidFill>
                  <a:latin typeface="Arial" pitchFamily="34" charset="0"/>
                  <a:cs typeface="Arial" pitchFamily="34" charset="0"/>
                </a:rPr>
                <a:t>Alcohol intoxication</a:t>
              </a:r>
            </a:p>
          </p:txBody>
        </p:sp>
      </p:grpSp>
      <p:sp>
        <p:nvSpPr>
          <p:cNvPr id="26" name="Footer Placeholder 25">
            <a:extLst>
              <a:ext uri="{FF2B5EF4-FFF2-40B4-BE49-F238E27FC236}">
                <a16:creationId xmlns:a16="http://schemas.microsoft.com/office/drawing/2014/main" id="{2CC7087D-43EC-D264-1A28-C5D9A4FD200F}"/>
              </a:ext>
            </a:extLst>
          </p:cNvPr>
          <p:cNvSpPr>
            <a:spLocks noGrp="1"/>
          </p:cNvSpPr>
          <p:nvPr>
            <p:ph type="ftr" sz="quarter" idx="3"/>
          </p:nvPr>
        </p:nvSpPr>
        <p:spPr/>
        <p:txBody>
          <a:bodyPr/>
          <a:lstStyle/>
          <a:p>
            <a:r>
              <a:rPr lang="en-US" dirty="0"/>
              <a:t>GI, gastrointestinal; TIPS, </a:t>
            </a:r>
            <a:r>
              <a:rPr lang="en-US" dirty="0" err="1"/>
              <a:t>transjugular</a:t>
            </a:r>
            <a:r>
              <a:rPr lang="en-US" dirty="0"/>
              <a:t> intrahepatic portosystemic shunt.</a:t>
            </a:r>
            <a:br>
              <a:rPr lang="en-US" dirty="0"/>
            </a:br>
            <a:r>
              <a:rPr lang="en-US" sz="1000" dirty="0" err="1">
                <a:latin typeface="Arial" panose="020B0604020202020204" pitchFamily="34" charset="0"/>
                <a:cs typeface="Arial" pitchFamily="34" charset="0"/>
              </a:rPr>
              <a:t>Vilstrup</a:t>
            </a:r>
            <a:r>
              <a:rPr lang="en-US" sz="1000" dirty="0">
                <a:latin typeface="Arial" panose="020B0604020202020204" pitchFamily="34" charset="0"/>
                <a:cs typeface="Arial" pitchFamily="34" charset="0"/>
              </a:rPr>
              <a:t> H, et al. </a:t>
            </a:r>
            <a:r>
              <a:rPr lang="en-US" sz="1000" i="1" dirty="0">
                <a:latin typeface="Arial" panose="020B0604020202020204" pitchFamily="34" charset="0"/>
                <a:cs typeface="Arial" pitchFamily="34" charset="0"/>
              </a:rPr>
              <a:t>Hepatology</a:t>
            </a:r>
            <a:r>
              <a:rPr lang="en-US" sz="1000" dirty="0">
                <a:latin typeface="Arial" panose="020B0604020202020204" pitchFamily="34" charset="0"/>
                <a:cs typeface="Arial" pitchFamily="34" charset="0"/>
              </a:rPr>
              <a:t>. 2014;60(2):715-735;</a:t>
            </a:r>
            <a:br>
              <a:rPr lang="en-US" sz="1000" dirty="0">
                <a:latin typeface="Arial" panose="020B0604020202020204" pitchFamily="34" charset="0"/>
                <a:cs typeface="Arial" pitchFamily="34" charset="0"/>
              </a:rPr>
            </a:br>
            <a:r>
              <a:rPr lang="en-US" sz="1000" dirty="0" err="1">
                <a:latin typeface="Arial" panose="020B0604020202020204" pitchFamily="34" charset="0"/>
                <a:cs typeface="Arial" pitchFamily="34" charset="0"/>
              </a:rPr>
              <a:t>Elwir</a:t>
            </a:r>
            <a:r>
              <a:rPr lang="en-US" sz="1000" dirty="0">
                <a:latin typeface="Arial" panose="020B0604020202020204" pitchFamily="34" charset="0"/>
                <a:cs typeface="Arial" pitchFamily="34" charset="0"/>
              </a:rPr>
              <a:t> S &amp; Rahimi RS. </a:t>
            </a:r>
            <a:r>
              <a:rPr lang="en-US" sz="1000" i="1" dirty="0">
                <a:latin typeface="Arial" panose="020B0604020202020204" pitchFamily="34" charset="0"/>
                <a:cs typeface="Arial" pitchFamily="34" charset="0"/>
              </a:rPr>
              <a:t>J Clin </a:t>
            </a:r>
            <a:r>
              <a:rPr lang="en-US" sz="1000" i="1" dirty="0" err="1">
                <a:latin typeface="Arial" panose="020B0604020202020204" pitchFamily="34" charset="0"/>
                <a:cs typeface="Arial" pitchFamily="34" charset="0"/>
              </a:rPr>
              <a:t>Transl</a:t>
            </a:r>
            <a:r>
              <a:rPr lang="en-US" sz="1000" i="1" dirty="0">
                <a:latin typeface="Arial" panose="020B0604020202020204" pitchFamily="34" charset="0"/>
                <a:cs typeface="Arial" pitchFamily="34" charset="0"/>
              </a:rPr>
              <a:t> Hepatol</a:t>
            </a:r>
            <a:r>
              <a:rPr lang="en-US" sz="1000" dirty="0">
                <a:latin typeface="Arial" panose="020B0604020202020204" pitchFamily="34" charset="0"/>
                <a:cs typeface="Arial" pitchFamily="34" charset="0"/>
              </a:rPr>
              <a:t>. 2017;5(2):142-151.</a:t>
            </a:r>
          </a:p>
        </p:txBody>
      </p:sp>
    </p:spTree>
    <p:extLst>
      <p:ext uri="{BB962C8B-B14F-4D97-AF65-F5344CB8AC3E}">
        <p14:creationId xmlns:p14="http://schemas.microsoft.com/office/powerpoint/2010/main" val="25475366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OPREFERENCE" val="False"/>
</p:tagLst>
</file>

<file path=ppt/theme/theme1.xml><?xml version="1.0" encoding="utf-8"?>
<a:theme xmlns:a="http://schemas.openxmlformats.org/drawingml/2006/main" name="MedEd Gastro_Theme">
  <a:themeElements>
    <a:clrScheme name="MedEd_Gastro24">
      <a:dk1>
        <a:srgbClr val="3F3F3F"/>
      </a:dk1>
      <a:lt1>
        <a:srgbClr val="FFFFFF"/>
      </a:lt1>
      <a:dk2>
        <a:srgbClr val="5E5E5E"/>
      </a:dk2>
      <a:lt2>
        <a:srgbClr val="FFFFFF"/>
      </a:lt2>
      <a:accent1>
        <a:srgbClr val="4886D9"/>
      </a:accent1>
      <a:accent2>
        <a:srgbClr val="A3CA69"/>
      </a:accent2>
      <a:accent3>
        <a:srgbClr val="7E7CFF"/>
      </a:accent3>
      <a:accent4>
        <a:srgbClr val="FF7680"/>
      </a:accent4>
      <a:accent5>
        <a:srgbClr val="FAE58E"/>
      </a:accent5>
      <a:accent6>
        <a:srgbClr val="D9B082"/>
      </a:accent6>
      <a:hlink>
        <a:srgbClr val="4A86D9"/>
      </a:hlink>
      <a:folHlink>
        <a:srgbClr val="7E7C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dEd Gastro_Theme" id="{EB72BBCC-854D-7044-BA96-9DCB6091A310}" vid="{59E8AE92-15DF-7D47-871F-8F67B560FC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6" ma:contentTypeDescription="Create a new document." ma:contentTypeScope="" ma:versionID="2f7f56acf659d5204f1690785e10765c">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70dd0311e77527e67f53108eaeeced06"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192E68-19AB-4B78-AAC8-9A684E13EE98}">
  <ds:schemaRefs>
    <ds:schemaRef ds:uri="http://schemas.microsoft.com/sharepoint/v3/contenttype/forms"/>
  </ds:schemaRefs>
</ds:datastoreItem>
</file>

<file path=customXml/itemProps2.xml><?xml version="1.0" encoding="utf-8"?>
<ds:datastoreItem xmlns:ds="http://schemas.openxmlformats.org/officeDocument/2006/customXml" ds:itemID="{AA173696-1DE1-4A3A-85F9-FF55CF672739}">
  <ds:schemaRefs>
    <ds:schemaRef ds:uri="http://www.w3.org/XML/1998/namespace"/>
    <ds:schemaRef ds:uri="http://schemas.microsoft.com/office/2006/documentManagement/types"/>
    <ds:schemaRef ds:uri="http://purl.org/dc/dcmitype/"/>
    <ds:schemaRef ds:uri="f55e9ad1-4522-4e5b-8d2e-6f450f6d945f"/>
    <ds:schemaRef ds:uri="http://schemas.openxmlformats.org/package/2006/metadata/core-properties"/>
    <ds:schemaRef ds:uri="http://purl.org/dc/elements/1.1/"/>
    <ds:schemaRef ds:uri="http://purl.org/dc/terms/"/>
    <ds:schemaRef ds:uri="http://schemas.microsoft.com/office/infopath/2007/PartnerControls"/>
    <ds:schemaRef ds:uri="a9d8bbac-cce3-475c-b9fe-65ecbcec7edd"/>
    <ds:schemaRef ds:uri="http://schemas.microsoft.com/office/2006/metadata/properties"/>
  </ds:schemaRefs>
</ds:datastoreItem>
</file>

<file path=customXml/itemProps3.xml><?xml version="1.0" encoding="utf-8"?>
<ds:datastoreItem xmlns:ds="http://schemas.openxmlformats.org/officeDocument/2006/customXml" ds:itemID="{820E100C-BA07-4936-9DED-F53DBB0E547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MedEd Gastro_Theme</Template>
  <TotalTime>19971</TotalTime>
  <Words>1334</Words>
  <Application>Microsoft Macintosh PowerPoint</Application>
  <PresentationFormat>Widescreen</PresentationFormat>
  <Paragraphs>190</Paragraphs>
  <Slides>18</Slides>
  <Notes>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ＭＳ Ｐゴシック</vt:lpstr>
      <vt:lpstr>Arial</vt:lpstr>
      <vt:lpstr>Calibri</vt:lpstr>
      <vt:lpstr>Calibri Light</vt:lpstr>
      <vt:lpstr>Century Gothic</vt:lpstr>
      <vt:lpstr>Times New Roman</vt:lpstr>
      <vt:lpstr>Trebuchet MS</vt:lpstr>
      <vt:lpstr>MedEd Gastro_Theme</vt:lpstr>
      <vt:lpstr>Office Theme</vt:lpstr>
      <vt:lpstr>HElp! AASLD Guidelines Related to Diagnosis of HE   </vt:lpstr>
      <vt:lpstr>PowerPoint Presentation</vt:lpstr>
      <vt:lpstr>Disclaimer</vt:lpstr>
      <vt:lpstr>Hepatic Encephalopathy</vt:lpstr>
      <vt:lpstr>Clinical Findings Associated with HE</vt:lpstr>
      <vt:lpstr>Population Statistics on HE</vt:lpstr>
      <vt:lpstr>Diagnosis of HE</vt:lpstr>
      <vt:lpstr>Pathogenesis</vt:lpstr>
      <vt:lpstr>Precipitating Factors for Overt HE</vt:lpstr>
      <vt:lpstr>Lactulose</vt:lpstr>
      <vt:lpstr>Lactulose Prevents Recurrence of HE</vt:lpstr>
      <vt:lpstr>Rifaximin</vt:lpstr>
      <vt:lpstr>RIX Versus Placebo: Time to First Breakthrough HE Episode and HE-Related Hospitalization</vt:lpstr>
      <vt:lpstr>Effect of RIX Treatment on Breakthrough HE Episodes and HE-Related Hospitalizations </vt:lpstr>
      <vt:lpstr>Summary of Available Therapies for the Treatment of Acute/Overt HE</vt:lpstr>
      <vt:lpstr>Take Away Points for HE</vt:lpstr>
      <vt:lpstr>Thank You</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HElp! AASLD Guidelines Related to Diagnosis of HE   </dc:title>
  <dc:subject/>
  <dc:creator>MedEd On The Go</dc:creator>
  <cp:keywords/>
  <dc:description/>
  <cp:lastModifiedBy>Harley Kidner</cp:lastModifiedBy>
  <cp:revision>392</cp:revision>
  <dcterms:created xsi:type="dcterms:W3CDTF">2013-10-03T16:13:41Z</dcterms:created>
  <dcterms:modified xsi:type="dcterms:W3CDTF">2024-03-19T18:57:36Z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y fmtid="{D5CDD505-2E9C-101B-9397-08002B2CF9AE}" pid="3" name="TemplateUrl">
    <vt:lpwstr/>
  </property>
  <property fmtid="{D5CDD505-2E9C-101B-9397-08002B2CF9AE}" pid="4" name="xd_Signature">
    <vt:bool>false</vt:bool>
  </property>
  <property fmtid="{D5CDD505-2E9C-101B-9397-08002B2CF9AE}" pid="5" name="xd_ProgID">
    <vt:lpwstr/>
  </property>
</Properties>
</file>