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4"/>
    <p:sldMasterId id="2147483685" r:id="rId5"/>
  </p:sldMasterIdLst>
  <p:notesMasterIdLst>
    <p:notesMasterId r:id="rId16"/>
  </p:notesMasterIdLst>
  <p:sldIdLst>
    <p:sldId id="299" r:id="rId6"/>
    <p:sldId id="265" r:id="rId7"/>
    <p:sldId id="256" r:id="rId8"/>
    <p:sldId id="300" r:id="rId9"/>
    <p:sldId id="301" r:id="rId10"/>
    <p:sldId id="306" r:id="rId11"/>
    <p:sldId id="302" r:id="rId12"/>
    <p:sldId id="304" r:id="rId13"/>
    <p:sldId id="303"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47A32F2-A097-A01D-F7FF-2E045A3A27AA}" name="Olivia Marshall" initials="OM" userId="S::omarshall@ushealthconnect.com::ff4eb11f-1293-460e-bc55-670f617c422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59A44"/>
    <a:srgbClr val="ACD274"/>
    <a:srgbClr val="98C36B"/>
    <a:srgbClr val="2A3A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2B3658-E892-1749-B7EC-77B85F959CE9}" v="4" dt="2024-03-19T18:59:35.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2"/>
    <p:restoredTop sz="96190"/>
  </p:normalViewPr>
  <p:slideViewPr>
    <p:cSldViewPr snapToGrid="0">
      <p:cViewPr varScale="1">
        <p:scale>
          <a:sx n="119" d="100"/>
          <a:sy n="119" d="100"/>
        </p:scale>
        <p:origin x="9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strRef>
              <c:f>Sheet1!$A$2:$A$4</c:f>
              <c:strCache>
                <c:ptCount val="3"/>
                <c:pt idx="0">
                  <c:v>180 Days</c:v>
                </c:pt>
                <c:pt idx="1">
                  <c:v>360 Days</c:v>
                </c:pt>
                <c:pt idx="2">
                  <c:v>540 Days</c:v>
                </c:pt>
              </c:strCache>
            </c:strRef>
          </c:cat>
          <c:val>
            <c:numRef>
              <c:f>Sheet1!$B$2:$B$4</c:f>
              <c:numCache>
                <c:formatCode>General</c:formatCode>
                <c:ptCount val="3"/>
                <c:pt idx="0">
                  <c:v>42</c:v>
                </c:pt>
                <c:pt idx="1">
                  <c:v>25</c:v>
                </c:pt>
                <c:pt idx="2">
                  <c:v>16</c:v>
                </c:pt>
              </c:numCache>
            </c:numRef>
          </c:val>
          <c:extLst>
            <c:ext xmlns:c16="http://schemas.microsoft.com/office/drawing/2014/chart" uri="{C3380CC4-5D6E-409C-BE32-E72D297353CC}">
              <c16:uniqueId val="{00000000-9A33-B240-AD0D-2C0CEDC48BC1}"/>
            </c:ext>
          </c:extLst>
        </c:ser>
        <c:dLbls>
          <c:showLegendKey val="0"/>
          <c:showVal val="0"/>
          <c:showCatName val="0"/>
          <c:showSerName val="0"/>
          <c:showPercent val="0"/>
          <c:showBubbleSize val="0"/>
        </c:dLbls>
        <c:gapWidth val="219"/>
        <c:overlap val="-27"/>
        <c:axId val="1654174063"/>
        <c:axId val="1654174879"/>
      </c:barChart>
      <c:catAx>
        <c:axId val="1654174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4174879"/>
        <c:crosses val="autoZero"/>
        <c:auto val="1"/>
        <c:lblAlgn val="ctr"/>
        <c:lblOffset val="100"/>
        <c:noMultiLvlLbl val="0"/>
      </c:catAx>
      <c:valAx>
        <c:axId val="1654174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 of Patients on Rifaximin after Prescription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4174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0FC8D-55AB-D44D-AA35-0E4EA628FF9D}" type="datetimeFigureOut">
              <a:rPr lang="en-US" smtClean="0"/>
              <a:t>3/19/24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6E6E7-9293-4247-BC2A-143E4943AB2E}" type="slidenum">
              <a:rPr lang="en-US" smtClean="0"/>
              <a:t>‹#›</a:t>
            </a:fld>
            <a:endParaRPr lang="en-US"/>
          </a:p>
        </p:txBody>
      </p:sp>
    </p:spTree>
    <p:extLst>
      <p:ext uri="{BB962C8B-B14F-4D97-AF65-F5344CB8AC3E}">
        <p14:creationId xmlns:p14="http://schemas.microsoft.com/office/powerpoint/2010/main" val="180237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1</a:t>
            </a:fld>
            <a:endParaRPr lang="en-US"/>
          </a:p>
        </p:txBody>
      </p:sp>
    </p:spTree>
    <p:extLst>
      <p:ext uri="{BB962C8B-B14F-4D97-AF65-F5344CB8AC3E}">
        <p14:creationId xmlns:p14="http://schemas.microsoft.com/office/powerpoint/2010/main" val="3635466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4</a:t>
            </a:fld>
            <a:endParaRPr lang="en-US"/>
          </a:p>
        </p:txBody>
      </p:sp>
    </p:spTree>
    <p:extLst>
      <p:ext uri="{BB962C8B-B14F-4D97-AF65-F5344CB8AC3E}">
        <p14:creationId xmlns:p14="http://schemas.microsoft.com/office/powerpoint/2010/main" val="147457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E60410-5EED-6344-A193-9879A1726291}" type="slidenum">
              <a:rPr lang="en-US" smtClean="0"/>
              <a:t>5</a:t>
            </a:fld>
            <a:endParaRPr lang="en-US"/>
          </a:p>
        </p:txBody>
      </p:sp>
    </p:spTree>
    <p:extLst>
      <p:ext uri="{BB962C8B-B14F-4D97-AF65-F5344CB8AC3E}">
        <p14:creationId xmlns:p14="http://schemas.microsoft.com/office/powerpoint/2010/main" val="2137739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6</a:t>
            </a:fld>
            <a:endParaRPr lang="en-US"/>
          </a:p>
        </p:txBody>
      </p:sp>
    </p:spTree>
    <p:extLst>
      <p:ext uri="{BB962C8B-B14F-4D97-AF65-F5344CB8AC3E}">
        <p14:creationId xmlns:p14="http://schemas.microsoft.com/office/powerpoint/2010/main" val="3228725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E60410-5EED-6344-A193-9879A1726291}" type="slidenum">
              <a:rPr lang="en-US" smtClean="0"/>
              <a:t>7</a:t>
            </a:fld>
            <a:endParaRPr lang="en-US"/>
          </a:p>
        </p:txBody>
      </p:sp>
    </p:spTree>
    <p:extLst>
      <p:ext uri="{BB962C8B-B14F-4D97-AF65-F5344CB8AC3E}">
        <p14:creationId xmlns:p14="http://schemas.microsoft.com/office/powerpoint/2010/main" val="3821247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8</a:t>
            </a:fld>
            <a:endParaRPr lang="en-US"/>
          </a:p>
        </p:txBody>
      </p:sp>
    </p:spTree>
    <p:extLst>
      <p:ext uri="{BB962C8B-B14F-4D97-AF65-F5344CB8AC3E}">
        <p14:creationId xmlns:p14="http://schemas.microsoft.com/office/powerpoint/2010/main" val="2772251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E60410-5EED-6344-A193-9879A1726291}" type="slidenum">
              <a:rPr lang="en-US" smtClean="0"/>
              <a:t>9</a:t>
            </a:fld>
            <a:endParaRPr lang="en-US"/>
          </a:p>
        </p:txBody>
      </p:sp>
    </p:spTree>
    <p:extLst>
      <p:ext uri="{BB962C8B-B14F-4D97-AF65-F5344CB8AC3E}">
        <p14:creationId xmlns:p14="http://schemas.microsoft.com/office/powerpoint/2010/main" val="145452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77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dirty="0"/>
              <a:t>Click to edit Master title style</a:t>
            </a:r>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A632F408-3A85-44BA-9DC9-E8F0D6C40C97}"/>
              </a:ext>
            </a:extLst>
          </p:cNvPr>
          <p:cNvSpPr/>
          <p:nvPr/>
        </p:nvSpPr>
        <p:spPr>
          <a:xfrm>
            <a:off x="10365698" y="6356350"/>
            <a:ext cx="175385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10AE76F-C939-76EC-E7E6-FB9D1D806D4F}"/>
              </a:ext>
            </a:extLst>
          </p:cNvPr>
          <p:cNvPicPr>
            <a:picLocks noChangeAspect="1"/>
          </p:cNvPicPr>
          <p:nvPr userDrawn="1"/>
        </p:nvPicPr>
        <p:blipFill>
          <a:blip r:embed="rId2"/>
          <a:stretch>
            <a:fillRect/>
          </a:stretch>
        </p:blipFill>
        <p:spPr>
          <a:xfrm>
            <a:off x="0" y="-2933"/>
            <a:ext cx="12192000" cy="975360"/>
          </a:xfrm>
          <a:prstGeom prst="rect">
            <a:avLst/>
          </a:prstGeom>
        </p:spPr>
      </p:pic>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pic>
        <p:nvPicPr>
          <p:cNvPr id="4" name="Picture 3">
            <a:extLst>
              <a:ext uri="{FF2B5EF4-FFF2-40B4-BE49-F238E27FC236}">
                <a16:creationId xmlns:a16="http://schemas.microsoft.com/office/drawing/2014/main" id="{7F769840-AFB3-41D5-B8CE-7626D91553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210970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extBox 5"/>
          <p:cNvSpPr txBox="1"/>
          <p:nvPr userDrawn="1"/>
        </p:nvSpPr>
        <p:spPr>
          <a:xfrm>
            <a:off x="0" y="6193331"/>
            <a:ext cx="12192000" cy="369332"/>
          </a:xfrm>
          <a:prstGeom prst="rect">
            <a:avLst/>
          </a:prstGeom>
          <a:solidFill>
            <a:srgbClr val="00153E"/>
          </a:solidFill>
        </p:spPr>
        <p:txBody>
          <a:bodyPr wrap="square" rtlCol="0">
            <a:spAutoFit/>
          </a:bodyPr>
          <a:lstStyle/>
          <a:p>
            <a:endParaRPr lang="en-US" sz="1800" dirty="0"/>
          </a:p>
        </p:txBody>
      </p:sp>
      <p:pic>
        <p:nvPicPr>
          <p:cNvPr id="7" name="Picture 7" descr="Signature-Marketing-White.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7951" y="6325833"/>
            <a:ext cx="4262967" cy="39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ontent Placeholder 8"/>
          <p:cNvSpPr>
            <a:spLocks noGrp="1"/>
          </p:cNvSpPr>
          <p:nvPr>
            <p:ph sz="quarter" idx="10"/>
          </p:nvPr>
        </p:nvSpPr>
        <p:spPr>
          <a:xfrm>
            <a:off x="903816" y="1227667"/>
            <a:ext cx="9440333" cy="4159250"/>
          </a:xfrm>
          <a:prstGeom prst="rect">
            <a:avLst/>
          </a:prstGeom>
        </p:spPr>
        <p:txBody>
          <a:bodyPr vert="horz"/>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1"/>
          </p:nvPr>
        </p:nvSpPr>
        <p:spPr>
          <a:xfrm>
            <a:off x="903817" y="95250"/>
            <a:ext cx="10045700" cy="655638"/>
          </a:xfrm>
          <a:prstGeom prst="rect">
            <a:avLst/>
          </a:prstGeom>
        </p:spPr>
        <p:txBody>
          <a:bodyPr vert="horz"/>
          <a:lstStyle>
            <a:lvl1pPr marL="0" indent="0">
              <a:buNone/>
              <a:defRPr sz="2800">
                <a:solidFill>
                  <a:schemeClr val="bg1"/>
                </a:solidFill>
              </a:defRPr>
            </a:lvl1pPr>
          </a:lstStyle>
          <a:p>
            <a:pPr lvl="0"/>
            <a:r>
              <a:rPr lang="en-US" dirty="0"/>
              <a:t>Click to edit Master text styles</a:t>
            </a:r>
          </a:p>
        </p:txBody>
      </p:sp>
      <p:sp>
        <p:nvSpPr>
          <p:cNvPr id="15" name="Text Placeholder 14"/>
          <p:cNvSpPr>
            <a:spLocks noGrp="1"/>
          </p:cNvSpPr>
          <p:nvPr>
            <p:ph type="body" sz="quarter" idx="12" hasCustomPrompt="1"/>
          </p:nvPr>
        </p:nvSpPr>
        <p:spPr>
          <a:xfrm>
            <a:off x="85376" y="6326188"/>
            <a:ext cx="4868333" cy="393700"/>
          </a:xfrm>
          <a:prstGeom prst="rect">
            <a:avLst/>
          </a:prstGeom>
        </p:spPr>
        <p:txBody>
          <a:bodyPr vert="horz"/>
          <a:lstStyle>
            <a:lvl1pPr marL="0" indent="0">
              <a:buNone/>
              <a:defRPr sz="1800" b="0" i="0" baseline="0">
                <a:solidFill>
                  <a:srgbClr val="FFFFFF"/>
                </a:solidFill>
                <a:latin typeface="Univers LT Std 57 Cn"/>
                <a:cs typeface="Univers LT Std 57 Cn"/>
              </a:defRPr>
            </a:lvl1pPr>
          </a:lstStyle>
          <a:p>
            <a:pPr lvl="0"/>
            <a:r>
              <a:rPr lang="en-US" dirty="0"/>
              <a:t>DEPARTMENT NAME</a:t>
            </a:r>
          </a:p>
        </p:txBody>
      </p:sp>
    </p:spTree>
    <p:extLst>
      <p:ext uri="{BB962C8B-B14F-4D97-AF65-F5344CB8AC3E}">
        <p14:creationId xmlns:p14="http://schemas.microsoft.com/office/powerpoint/2010/main" val="281858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250C-6EEA-B1A1-B491-1042254842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BD3599-E485-39AC-03C7-74F93F01C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F96DE3-09DA-C553-4E03-25C8490BF4CE}"/>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EFA9A60E-868C-52C6-C825-19BA338FF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1579E-803B-BD28-2DBB-13250B0CA552}"/>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615448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FC08-534A-8154-8815-A5BFFB686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4B8B7-FC0D-4F40-EC2B-62E119F7C5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7CCE6-3E70-D9AF-F696-4DDE3281A5DF}"/>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3693B666-A55A-067A-E47A-F4A087A8B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8EFF9-3F62-FFA8-F4BC-890344B8B66D}"/>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354374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25A2-2765-239F-A15A-3F2C72B2A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EDEC4F-96BF-9190-2B7F-6CE6BF421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41C397-E997-3E50-0FFF-FB8BD85539E4}"/>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54973FE1-6DFF-CDB4-7A32-D3D242B7A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263AC-E06E-CCF8-C678-2295416D6BFD}"/>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86205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2703-6067-83C5-B7B3-BFB874451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7963D-72B5-EAAA-B532-937561249D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478CC-A6AE-5BA5-0C93-2ABD2CB9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BF93BF-43F9-E86C-2186-7EE4544814C4}"/>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6" name="Footer Placeholder 5">
            <a:extLst>
              <a:ext uri="{FF2B5EF4-FFF2-40B4-BE49-F238E27FC236}">
                <a16:creationId xmlns:a16="http://schemas.microsoft.com/office/drawing/2014/main" id="{42E5678A-92ED-3CA8-25E7-1697F7B10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A367E-BEF6-76B2-B494-82E3A4FFFA0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13739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067C-F02F-CA51-C76E-9AFAA77F46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7DFFB7-D356-0068-C081-0037355B3B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46DE1-B636-ED1B-AB2F-C49A63505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EE0272-F65F-ED84-720C-CA73A9D14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50EF4-AE51-FB58-8AAB-D7B6106A86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D4A651-BC82-2322-E0B4-F301EE08EC72}"/>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8" name="Footer Placeholder 7">
            <a:extLst>
              <a:ext uri="{FF2B5EF4-FFF2-40B4-BE49-F238E27FC236}">
                <a16:creationId xmlns:a16="http://schemas.microsoft.com/office/drawing/2014/main" id="{36DE80AA-357E-6C98-0356-40E44CEA86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AEBF76-C709-17B1-7646-653B310FA635}"/>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68102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9F76-DC18-5638-D2F2-A8C5E27ACA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92889F-0B2E-7251-3AFB-6AE4AC334F59}"/>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4" name="Footer Placeholder 3">
            <a:extLst>
              <a:ext uri="{FF2B5EF4-FFF2-40B4-BE49-F238E27FC236}">
                <a16:creationId xmlns:a16="http://schemas.microsoft.com/office/drawing/2014/main" id="{7303151B-2399-38C2-5A12-67FB2C493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D54789-EB7D-63FF-798A-50C671590E5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040202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AC998-1345-0A1E-D969-E2343D24E5B0}"/>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3" name="Footer Placeholder 2">
            <a:extLst>
              <a:ext uri="{FF2B5EF4-FFF2-40B4-BE49-F238E27FC236}">
                <a16:creationId xmlns:a16="http://schemas.microsoft.com/office/drawing/2014/main" id="{24CBE583-98EF-E399-09BA-BD0061BEF4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234487-D257-CCB4-7728-4674E825B93B}"/>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124558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6936-E1B0-0DD5-1952-04504CECD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ED911E-6386-4271-B6E9-40C5066E2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E8560E-7E00-2A07-7AE0-12A12B709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F7A04-C019-9FFD-A565-15FD384B2CBA}"/>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6" name="Footer Placeholder 5">
            <a:extLst>
              <a:ext uri="{FF2B5EF4-FFF2-40B4-BE49-F238E27FC236}">
                <a16:creationId xmlns:a16="http://schemas.microsoft.com/office/drawing/2014/main" id="{3C619466-C547-5950-58EE-EE1847F6B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F1FB8-9D79-225C-2626-783076682BD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80482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1F79-9E23-3848-6F69-35488B4C9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EC5418-1A70-E059-01EC-1D7218641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A7CE12-2BFD-3001-A50F-144325830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FDA66-E22F-675F-FEB8-63150CF7F0F3}"/>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6" name="Footer Placeholder 5">
            <a:extLst>
              <a:ext uri="{FF2B5EF4-FFF2-40B4-BE49-F238E27FC236}">
                <a16:creationId xmlns:a16="http://schemas.microsoft.com/office/drawing/2014/main" id="{10C83DCB-B75E-E3B9-1D31-F97DD2D65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1B311-4B71-A04A-F24B-8930E95E38DC}"/>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07330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pisode 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a:extLst>
              <a:ext uri="{FF2B5EF4-FFF2-40B4-BE49-F238E27FC236}">
                <a16:creationId xmlns:a16="http://schemas.microsoft.com/office/drawing/2014/main" id="{10904000-0A7A-2857-D9A1-D638CB970994}"/>
              </a:ext>
            </a:extLst>
          </p:cNvPr>
          <p:cNvPicPr>
            <a:picLocks noChangeAspect="1"/>
          </p:cNvPicPr>
          <p:nvPr userDrawn="1"/>
        </p:nvPicPr>
        <p:blipFill>
          <a:blip r:embed="rId2"/>
          <a:stretch>
            <a:fillRect/>
          </a:stretch>
        </p:blipFill>
        <p:spPr>
          <a:xfrm>
            <a:off x="0" y="-2933"/>
            <a:ext cx="12192000" cy="975360"/>
          </a:xfrm>
          <a:prstGeom prst="rect">
            <a:avLst/>
          </a:prstGeom>
        </p:spPr>
      </p:pic>
      <p:sp>
        <p:nvSpPr>
          <p:cNvPr id="7" name="Rectangle 6">
            <a:extLst>
              <a:ext uri="{FF2B5EF4-FFF2-40B4-BE49-F238E27FC236}">
                <a16:creationId xmlns:a16="http://schemas.microsoft.com/office/drawing/2014/main" id="{A632F408-3A85-44BA-9DC9-E8F0D6C40C97}"/>
              </a:ext>
            </a:extLst>
          </p:cNvPr>
          <p:cNvSpPr/>
          <p:nvPr/>
        </p:nvSpPr>
        <p:spPr>
          <a:xfrm>
            <a:off x="10365698" y="6356350"/>
            <a:ext cx="175385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pic>
        <p:nvPicPr>
          <p:cNvPr id="2" name="Picture 1">
            <a:extLst>
              <a:ext uri="{FF2B5EF4-FFF2-40B4-BE49-F238E27FC236}">
                <a16:creationId xmlns:a16="http://schemas.microsoft.com/office/drawing/2014/main" id="{B8243155-C1BE-4C8F-A1B8-E05BE1DC5B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1205959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74C5-0A9B-18F3-9CAF-A2B1A25B92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D017D1-B693-49B4-3D5E-A85798E937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F5442-7CBE-77D1-A385-C70394651352}"/>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D87A6695-506E-F21D-883F-09C59CE1C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E03CC-E804-AE4F-BC35-01C4F6A9E24A}"/>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1795324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0CF5B-1288-5AE1-2A77-4AA7451944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6E1E66-A92E-A10E-28AA-282CAF2696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6E619-06E1-63C2-881D-5EC5E6E70BD2}"/>
              </a:ext>
            </a:extLst>
          </p:cNvPr>
          <p:cNvSpPr>
            <a:spLocks noGrp="1"/>
          </p:cNvSpPr>
          <p:nvPr>
            <p:ph type="dt" sz="half" idx="10"/>
          </p:nvPr>
        </p:nvSpPr>
        <p:spPr/>
        <p:txBody>
          <a:body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F76803AB-03EE-7B44-B956-081B88BE2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1B24F-3185-E413-DA86-85FF758C4669}"/>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85454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dirty="0"/>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lvl1pPr>
              <a:buClr>
                <a:schemeClr val="accent2"/>
              </a:buClr>
              <a:defRPr/>
            </a:lvl1pPr>
            <a:lvl3pPr>
              <a:buClr>
                <a:schemeClr val="accent3"/>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560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4188641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2"/>
              </a:buClr>
              <a:buSzPct val="100000"/>
              <a:buFont typeface="Arial" panose="020B0604020202020204" pitchFamily="34" charset="0"/>
              <a:buChar char="•"/>
              <a:defRPr/>
            </a:lvl1pPr>
            <a:lvl2pPr marL="685800" indent="-228600">
              <a:buClr>
                <a:schemeClr val="accent2"/>
              </a:buClr>
              <a:buSzPct val="100000"/>
              <a:buFont typeface="Arial" panose="020B0604020202020204" pitchFamily="34" charset="0"/>
              <a:buChar char="•"/>
              <a:defRPr/>
            </a:lvl2pPr>
            <a:lvl3pPr marL="1143000" indent="-228600">
              <a:buClr>
                <a:schemeClr val="accent2"/>
              </a:buClr>
              <a:buSzPct val="100000"/>
              <a:buFont typeface="Arial" panose="020B0604020202020204" pitchFamily="34" charset="0"/>
              <a:buChar char="•"/>
              <a:defRPr/>
            </a:lvl3pPr>
            <a:lvl4pPr marL="1600200" indent="-228600">
              <a:buClr>
                <a:schemeClr val="accent2"/>
              </a:buClr>
              <a:buSzPct val="100000"/>
              <a:buFont typeface="Arial" panose="020B0604020202020204" pitchFamily="34" charset="0"/>
              <a:buChar char="•"/>
              <a:defRPr/>
            </a:lvl4pPr>
            <a:lvl5pPr marL="2057400" indent="-228600">
              <a:buClr>
                <a:schemeClr val="accent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76100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501486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264843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3225572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0" y="6356350"/>
            <a:ext cx="10745787"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901465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28BAFC7C-C4EC-4B09-AB0B-7ABA6DA3C09F}"/>
              </a:ext>
            </a:extLst>
          </p:cNvPr>
          <p:cNvSpPr/>
          <p:nvPr/>
        </p:nvSpPr>
        <p:spPr>
          <a:xfrm>
            <a:off x="0" y="0"/>
            <a:ext cx="12192000" cy="106681"/>
          </a:xfrm>
          <a:prstGeom prst="rect">
            <a:avLst/>
          </a:prstGeom>
          <a:gradFill>
            <a:gsLst>
              <a:gs pos="0">
                <a:srgbClr val="ACD274"/>
              </a:gs>
              <a:gs pos="100000">
                <a:srgbClr val="759A4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7415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3" r:id="rId9"/>
    <p:sldLayoutId id="2147483684" r:id="rId10"/>
  </p:sldLayoutIdLst>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bg1">
            <a:lumMod val="65000"/>
          </a:schemeClr>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C1509-97F9-9AC9-3004-0444397C1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83713C-9A88-4E7F-B7F0-88A5DDA06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62F71-44E5-6941-7F1B-4DA15FB3D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07845-940D-AF42-90E6-0A3F0004BE78}" type="datetimeFigureOut">
              <a:rPr lang="en-US" smtClean="0"/>
              <a:t>3/19/24</a:t>
            </a:fld>
            <a:endParaRPr lang="en-US"/>
          </a:p>
        </p:txBody>
      </p:sp>
      <p:sp>
        <p:nvSpPr>
          <p:cNvPr id="5" name="Footer Placeholder 4">
            <a:extLst>
              <a:ext uri="{FF2B5EF4-FFF2-40B4-BE49-F238E27FC236}">
                <a16:creationId xmlns:a16="http://schemas.microsoft.com/office/drawing/2014/main" id="{2D5F44EC-2508-285C-261A-6C6D471B1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461F35-DC72-C444-9401-DB6D23619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C78B3-0045-9547-874D-082F52276EB6}" type="slidenum">
              <a:rPr lang="en-US" smtClean="0"/>
              <a:t>‹#›</a:t>
            </a:fld>
            <a:endParaRPr lang="en-US"/>
          </a:p>
        </p:txBody>
      </p:sp>
    </p:spTree>
    <p:extLst>
      <p:ext uri="{BB962C8B-B14F-4D97-AF65-F5344CB8AC3E}">
        <p14:creationId xmlns:p14="http://schemas.microsoft.com/office/powerpoint/2010/main" val="2069413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15.png"/><Relationship Id="rId7" Type="http://schemas.openxmlformats.org/officeDocument/2006/relationships/hyperlink" Target="http://www.mededonthego.com/"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16.sv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mededonthego.com/Video/program/1135" TargetMode="External"/><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hyperlink" Target="mailto:support@MedEdOTG.com" TargetMode="External"/><Relationship Id="rId10" Type="http://schemas.openxmlformats.org/officeDocument/2006/relationships/image" Target="../media/image8.png"/><Relationship Id="rId4" Type="http://schemas.openxmlformats.org/officeDocument/2006/relationships/hyperlink" Target="http://www.mededonthego.com/" TargetMode="External"/><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4BBC52-4554-D236-41BB-2F62FE821EF9}"/>
              </a:ext>
            </a:extLst>
          </p:cNvPr>
          <p:cNvSpPr>
            <a:spLocks noGrp="1"/>
          </p:cNvSpPr>
          <p:nvPr>
            <p:ph type="title"/>
          </p:nvPr>
        </p:nvSpPr>
        <p:spPr>
          <a:xfrm>
            <a:off x="609600" y="1163828"/>
            <a:ext cx="10515600" cy="2725786"/>
          </a:xfrm>
        </p:spPr>
        <p:txBody>
          <a:bodyPr>
            <a:normAutofit/>
          </a:bodyPr>
          <a:lstStyle/>
          <a:p>
            <a:r>
              <a:rPr lang="en-US" dirty="0"/>
              <a:t>The Unmet Need for HE Therapy in the African American Community – Why Is This a Concern? </a:t>
            </a:r>
          </a:p>
        </p:txBody>
      </p:sp>
      <p:sp>
        <p:nvSpPr>
          <p:cNvPr id="2" name="Content Placeholder 1">
            <a:extLst>
              <a:ext uri="{FF2B5EF4-FFF2-40B4-BE49-F238E27FC236}">
                <a16:creationId xmlns:a16="http://schemas.microsoft.com/office/drawing/2014/main" id="{D120D775-A256-1646-8E4A-84A5605DA0FA}"/>
              </a:ext>
            </a:extLst>
          </p:cNvPr>
          <p:cNvSpPr>
            <a:spLocks noGrp="1"/>
          </p:cNvSpPr>
          <p:nvPr>
            <p:ph type="body" idx="1"/>
          </p:nvPr>
        </p:nvSpPr>
        <p:spPr>
          <a:xfrm>
            <a:off x="609600" y="4049485"/>
            <a:ext cx="10515600" cy="2419553"/>
          </a:xfrm>
        </p:spPr>
        <p:txBody>
          <a:bodyPr>
            <a:noAutofit/>
          </a:bodyPr>
          <a:lstStyle/>
          <a:p>
            <a:r>
              <a:rPr lang="en-US" dirty="0"/>
              <a:t>Patricia P. Bloom, MD</a:t>
            </a:r>
          </a:p>
          <a:p>
            <a:r>
              <a:rPr lang="en-US" dirty="0"/>
              <a:t>Assistant Professor</a:t>
            </a:r>
          </a:p>
          <a:p>
            <a:r>
              <a:rPr lang="en-US" dirty="0"/>
              <a:t>Transplant Hepatologist</a:t>
            </a:r>
          </a:p>
          <a:p>
            <a:r>
              <a:rPr lang="en-US" dirty="0"/>
              <a:t>University of Michigan</a:t>
            </a:r>
          </a:p>
          <a:p>
            <a:r>
              <a:rPr lang="en-US" dirty="0"/>
              <a:t>Ann Arbor, MI </a:t>
            </a:r>
          </a:p>
        </p:txBody>
      </p:sp>
    </p:spTree>
    <p:extLst>
      <p:ext uri="{BB962C8B-B14F-4D97-AF65-F5344CB8AC3E}">
        <p14:creationId xmlns:p14="http://schemas.microsoft.com/office/powerpoint/2010/main" val="3703554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2405816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293926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MedEd</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On The Go titled </a:t>
            </a:r>
            <a:r>
              <a:rPr kumimoji="0" lang="en-US" sz="15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hlinkClick r:id="rId3"/>
              </a:rPr>
              <a:t>Addressing the Core Unmet Needs to Our Approach for Hepatic Encephalopathy</a:t>
            </a:r>
            <a:endParaRPr kumimoji="0" lang="en-US" sz="1500" b="0" i="0" u="sng"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rPr>
              <a:t>Identify approaches for clinicians to aid in the symptomatic recognition of 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rPr>
              <a:t>Improve the referral process to specialists in the initial onset of 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rPr>
              <a:t>Narrow the gap in care for the underserved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2600770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7D3F-4A3F-73C5-24F3-7ECABC0EFB12}"/>
              </a:ext>
            </a:extLst>
          </p:cNvPr>
          <p:cNvSpPr>
            <a:spLocks noGrp="1"/>
          </p:cNvSpPr>
          <p:nvPr>
            <p:ph type="title"/>
          </p:nvPr>
        </p:nvSpPr>
        <p:spPr>
          <a:xfrm>
            <a:off x="609600" y="199505"/>
            <a:ext cx="10744200" cy="1185577"/>
          </a:xfrm>
        </p:spPr>
        <p:txBody>
          <a:bodyPr/>
          <a:lstStyle/>
          <a:p>
            <a:r>
              <a:rPr lang="en-US" dirty="0"/>
              <a:t>Black Patients: Less Transplants; More Likely to Die</a:t>
            </a:r>
          </a:p>
        </p:txBody>
      </p:sp>
      <p:pic>
        <p:nvPicPr>
          <p:cNvPr id="5" name="Picture 4">
            <a:extLst>
              <a:ext uri="{FF2B5EF4-FFF2-40B4-BE49-F238E27FC236}">
                <a16:creationId xmlns:a16="http://schemas.microsoft.com/office/drawing/2014/main" id="{7252A050-0FE6-744C-B5A8-6AAB7D7221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1603217"/>
            <a:ext cx="8089499" cy="4643799"/>
          </a:xfrm>
          <a:prstGeom prst="rect">
            <a:avLst/>
          </a:prstGeom>
        </p:spPr>
      </p:pic>
      <p:pic>
        <p:nvPicPr>
          <p:cNvPr id="6" name="Picture 5">
            <a:extLst>
              <a:ext uri="{FF2B5EF4-FFF2-40B4-BE49-F238E27FC236}">
                <a16:creationId xmlns:a16="http://schemas.microsoft.com/office/drawing/2014/main" id="{1100C442-F5BB-2F48-B023-0E6D087057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95658" y="1641342"/>
            <a:ext cx="2558142" cy="4603763"/>
          </a:xfrm>
          <a:prstGeom prst="rect">
            <a:avLst/>
          </a:prstGeom>
        </p:spPr>
      </p:pic>
      <p:sp>
        <p:nvSpPr>
          <p:cNvPr id="10" name="Footer Placeholder 9">
            <a:extLst>
              <a:ext uri="{FF2B5EF4-FFF2-40B4-BE49-F238E27FC236}">
                <a16:creationId xmlns:a16="http://schemas.microsoft.com/office/drawing/2014/main" id="{E0AEFE7D-8F63-CE70-37CA-CDEA3219BC3F}"/>
              </a:ext>
            </a:extLst>
          </p:cNvPr>
          <p:cNvSpPr>
            <a:spLocks noGrp="1"/>
          </p:cNvSpPr>
          <p:nvPr>
            <p:ph type="ftr" sz="quarter" idx="3"/>
          </p:nvPr>
        </p:nvSpPr>
        <p:spPr/>
        <p:txBody>
          <a:bodyPr/>
          <a:lstStyle/>
          <a:p>
            <a:r>
              <a:rPr lang="en-US" dirty="0" err="1"/>
              <a:t>Mazumder</a:t>
            </a:r>
            <a:r>
              <a:rPr lang="en-US" dirty="0"/>
              <a:t> NR, et al, </a:t>
            </a:r>
            <a:r>
              <a:rPr lang="en-US" i="1" dirty="0"/>
              <a:t>Hepatology</a:t>
            </a:r>
            <a:r>
              <a:rPr lang="en-US" dirty="0"/>
              <a:t>. 2021;74(2):926-936. </a:t>
            </a:r>
          </a:p>
        </p:txBody>
      </p:sp>
    </p:spTree>
    <p:extLst>
      <p:ext uri="{BB962C8B-B14F-4D97-AF65-F5344CB8AC3E}">
        <p14:creationId xmlns:p14="http://schemas.microsoft.com/office/powerpoint/2010/main" val="2062161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D7AE5D-3FED-A246-B5CD-38D44E1F9D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1638793"/>
            <a:ext cx="9125436" cy="4463846"/>
          </a:xfrm>
          <a:prstGeom prst="rect">
            <a:avLst/>
          </a:prstGeom>
        </p:spPr>
      </p:pic>
      <p:sp>
        <p:nvSpPr>
          <p:cNvPr id="2" name="Title 1">
            <a:extLst>
              <a:ext uri="{FF2B5EF4-FFF2-40B4-BE49-F238E27FC236}">
                <a16:creationId xmlns:a16="http://schemas.microsoft.com/office/drawing/2014/main" id="{923C36F7-11C2-C942-60FB-88D1C4E6A090}"/>
              </a:ext>
            </a:extLst>
          </p:cNvPr>
          <p:cNvSpPr>
            <a:spLocks noGrp="1"/>
          </p:cNvSpPr>
          <p:nvPr>
            <p:ph type="title"/>
          </p:nvPr>
        </p:nvSpPr>
        <p:spPr/>
        <p:txBody>
          <a:bodyPr/>
          <a:lstStyle/>
          <a:p>
            <a:r>
              <a:rPr lang="en-US" dirty="0"/>
              <a:t>Black Patients: Less Transplants; More Likely to Die</a:t>
            </a:r>
          </a:p>
        </p:txBody>
      </p:sp>
      <p:sp>
        <p:nvSpPr>
          <p:cNvPr id="3" name="Footer Placeholder 2">
            <a:extLst>
              <a:ext uri="{FF2B5EF4-FFF2-40B4-BE49-F238E27FC236}">
                <a16:creationId xmlns:a16="http://schemas.microsoft.com/office/drawing/2014/main" id="{31DCD5A7-D10B-C907-C49E-63E80AAFDCD8}"/>
              </a:ext>
            </a:extLst>
          </p:cNvPr>
          <p:cNvSpPr>
            <a:spLocks noGrp="1"/>
          </p:cNvSpPr>
          <p:nvPr>
            <p:ph type="ftr" sz="quarter" idx="3"/>
          </p:nvPr>
        </p:nvSpPr>
        <p:spPr/>
        <p:txBody>
          <a:bodyPr/>
          <a:lstStyle/>
          <a:p>
            <a:r>
              <a:rPr lang="en-US" dirty="0"/>
              <a:t>Nephew LD, et al. </a:t>
            </a:r>
            <a:r>
              <a:rPr lang="en-US" i="1" dirty="0"/>
              <a:t>JAMA </a:t>
            </a:r>
            <a:r>
              <a:rPr lang="en-US" i="1" dirty="0" err="1"/>
              <a:t>Netw</a:t>
            </a:r>
            <a:r>
              <a:rPr lang="en-US" i="1" dirty="0"/>
              <a:t> </a:t>
            </a:r>
            <a:r>
              <a:rPr lang="en-US" dirty="0"/>
              <a:t>Open. 2023;6(7):e2324539.</a:t>
            </a:r>
          </a:p>
        </p:txBody>
      </p:sp>
    </p:spTree>
    <p:extLst>
      <p:ext uri="{BB962C8B-B14F-4D97-AF65-F5344CB8AC3E}">
        <p14:creationId xmlns:p14="http://schemas.microsoft.com/office/powerpoint/2010/main" val="17392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7746-EA70-4832-A749-FC58D2203856}"/>
              </a:ext>
            </a:extLst>
          </p:cNvPr>
          <p:cNvSpPr>
            <a:spLocks noGrp="1"/>
          </p:cNvSpPr>
          <p:nvPr>
            <p:ph type="title"/>
          </p:nvPr>
        </p:nvSpPr>
        <p:spPr>
          <a:xfrm>
            <a:off x="609600" y="206613"/>
            <a:ext cx="10744200" cy="1185577"/>
          </a:xfrm>
        </p:spPr>
        <p:txBody>
          <a:bodyPr/>
          <a:lstStyle/>
          <a:p>
            <a:r>
              <a:rPr lang="en-US" dirty="0"/>
              <a:t>Non-White Patients: Greater Risk of Post-TIPS HE</a:t>
            </a:r>
          </a:p>
        </p:txBody>
      </p:sp>
      <p:sp>
        <p:nvSpPr>
          <p:cNvPr id="4" name="Footer Placeholder 3">
            <a:extLst>
              <a:ext uri="{FF2B5EF4-FFF2-40B4-BE49-F238E27FC236}">
                <a16:creationId xmlns:a16="http://schemas.microsoft.com/office/drawing/2014/main" id="{7D60974F-C96E-330E-9BB4-2F0477D1237F}"/>
              </a:ext>
            </a:extLst>
          </p:cNvPr>
          <p:cNvSpPr>
            <a:spLocks noGrp="1"/>
          </p:cNvSpPr>
          <p:nvPr>
            <p:ph type="ftr" sz="quarter" idx="3"/>
          </p:nvPr>
        </p:nvSpPr>
        <p:spPr/>
        <p:txBody>
          <a:bodyPr/>
          <a:lstStyle/>
          <a:p>
            <a:r>
              <a:rPr lang="en-US" dirty="0"/>
              <a:t>Rowley et al. </a:t>
            </a:r>
            <a:r>
              <a:rPr lang="en-US" i="1" dirty="0"/>
              <a:t>J Clin Exp Hepatol</a:t>
            </a:r>
            <a:r>
              <a:rPr lang="en-US" dirty="0"/>
              <a:t>. 2018;8(3):256-261.</a:t>
            </a:r>
          </a:p>
        </p:txBody>
      </p:sp>
      <p:sp>
        <p:nvSpPr>
          <p:cNvPr id="5" name="TextBox 4">
            <a:extLst>
              <a:ext uri="{FF2B5EF4-FFF2-40B4-BE49-F238E27FC236}">
                <a16:creationId xmlns:a16="http://schemas.microsoft.com/office/drawing/2014/main" id="{D795DF38-FBE8-A548-B018-51137CB0CC4B}"/>
              </a:ext>
            </a:extLst>
          </p:cNvPr>
          <p:cNvSpPr txBox="1"/>
          <p:nvPr/>
        </p:nvSpPr>
        <p:spPr>
          <a:xfrm>
            <a:off x="1819835" y="6339080"/>
            <a:ext cx="5686172" cy="369332"/>
          </a:xfrm>
          <a:prstGeom prst="rect">
            <a:avLst/>
          </a:prstGeom>
          <a:noFill/>
        </p:spPr>
        <p:txBody>
          <a:bodyPr wrap="none" rtlCol="0">
            <a:spAutoFit/>
          </a:bodyPr>
          <a:lstStyle/>
          <a:p>
            <a:r>
              <a:rPr lang="en-US" dirty="0">
                <a:solidFill>
                  <a:schemeClr val="bg1"/>
                </a:solidFill>
              </a:rPr>
              <a:t>Rowley et al. </a:t>
            </a:r>
            <a:r>
              <a:rPr lang="en-US" i="1" dirty="0">
                <a:solidFill>
                  <a:schemeClr val="bg1"/>
                </a:solidFill>
              </a:rPr>
              <a:t>J Clin Exp Hepatol</a:t>
            </a:r>
            <a:r>
              <a:rPr lang="en-US" dirty="0">
                <a:solidFill>
                  <a:schemeClr val="bg1"/>
                </a:solidFill>
              </a:rPr>
              <a:t>. 2018;8(3):256-261.</a:t>
            </a:r>
          </a:p>
        </p:txBody>
      </p:sp>
      <p:grpSp>
        <p:nvGrpSpPr>
          <p:cNvPr id="12" name="Group 11">
            <a:extLst>
              <a:ext uri="{FF2B5EF4-FFF2-40B4-BE49-F238E27FC236}">
                <a16:creationId xmlns:a16="http://schemas.microsoft.com/office/drawing/2014/main" id="{F65F5805-E676-2ED5-BDBC-F2FF322B111A}"/>
              </a:ext>
            </a:extLst>
          </p:cNvPr>
          <p:cNvGrpSpPr/>
          <p:nvPr/>
        </p:nvGrpSpPr>
        <p:grpSpPr>
          <a:xfrm>
            <a:off x="996173" y="2243307"/>
            <a:ext cx="10199654" cy="2371385"/>
            <a:chOff x="1697067" y="2109574"/>
            <a:chExt cx="8787711" cy="2043113"/>
          </a:xfrm>
        </p:grpSpPr>
        <p:sp>
          <p:nvSpPr>
            <p:cNvPr id="7" name="TextBox 6">
              <a:extLst>
                <a:ext uri="{FF2B5EF4-FFF2-40B4-BE49-F238E27FC236}">
                  <a16:creationId xmlns:a16="http://schemas.microsoft.com/office/drawing/2014/main" id="{27285CEB-F99D-19F0-E4BF-877F93C481BA}"/>
                </a:ext>
              </a:extLst>
            </p:cNvPr>
            <p:cNvSpPr txBox="1"/>
            <p:nvPr/>
          </p:nvSpPr>
          <p:spPr>
            <a:xfrm>
              <a:off x="1697067" y="2109574"/>
              <a:ext cx="2686661" cy="2043113"/>
            </a:xfrm>
            <a:prstGeom prst="roundRect">
              <a:avLst/>
            </a:prstGeom>
            <a:solidFill>
              <a:schemeClr val="accent2"/>
            </a:solidFill>
            <a:ln w="38100">
              <a:noFill/>
            </a:ln>
          </p:spPr>
          <p:txBody>
            <a:bodyPr wrap="square" lIns="274320" tIns="182880" rIns="274320" bIns="182880" rtlCol="0" anchor="ctr">
              <a:spAutoFit/>
            </a:bodyPr>
            <a:lstStyle/>
            <a:p>
              <a:pPr algn="ctr"/>
              <a:r>
                <a:rPr lang="en-US" sz="3200" dirty="0">
                  <a:solidFill>
                    <a:schemeClr val="bg2"/>
                  </a:solidFill>
                  <a:latin typeface="+mn-lt"/>
                </a:rPr>
                <a:t>Non-white race: 31.0% </a:t>
              </a:r>
            </a:p>
          </p:txBody>
        </p:sp>
        <p:sp>
          <p:nvSpPr>
            <p:cNvPr id="9" name="TextBox 8">
              <a:extLst>
                <a:ext uri="{FF2B5EF4-FFF2-40B4-BE49-F238E27FC236}">
                  <a16:creationId xmlns:a16="http://schemas.microsoft.com/office/drawing/2014/main" id="{6218CCC8-0D2D-B231-81EA-2068D564FBCD}"/>
                </a:ext>
              </a:extLst>
            </p:cNvPr>
            <p:cNvSpPr txBox="1"/>
            <p:nvPr/>
          </p:nvSpPr>
          <p:spPr>
            <a:xfrm>
              <a:off x="5969554" y="2109574"/>
              <a:ext cx="2686661" cy="2043113"/>
            </a:xfrm>
            <a:prstGeom prst="roundRect">
              <a:avLst/>
            </a:prstGeom>
            <a:solidFill>
              <a:schemeClr val="accent2"/>
            </a:solidFill>
            <a:ln w="38100">
              <a:noFill/>
            </a:ln>
          </p:spPr>
          <p:txBody>
            <a:bodyPr wrap="square" lIns="274320" tIns="182880" rIns="274320" bIns="182880" rtlCol="0" anchor="ctr">
              <a:spAutoFit/>
            </a:bodyPr>
            <a:lstStyle/>
            <a:p>
              <a:pPr algn="ctr"/>
              <a:r>
                <a:rPr lang="en-US" sz="3200" dirty="0">
                  <a:solidFill>
                    <a:schemeClr val="bg2"/>
                  </a:solidFill>
                  <a:latin typeface="+mn-lt"/>
                </a:rPr>
                <a:t>White </a:t>
              </a:r>
              <a:br>
                <a:rPr lang="en-US" sz="3200" dirty="0">
                  <a:solidFill>
                    <a:schemeClr val="bg2"/>
                  </a:solidFill>
                  <a:latin typeface="+mn-lt"/>
                </a:rPr>
              </a:br>
              <a:r>
                <a:rPr lang="en-US" sz="3200" dirty="0">
                  <a:solidFill>
                    <a:schemeClr val="bg2"/>
                  </a:solidFill>
                  <a:latin typeface="+mn-lt"/>
                </a:rPr>
                <a:t>race: </a:t>
              </a:r>
              <a:br>
                <a:rPr lang="en-US" sz="3200" dirty="0">
                  <a:solidFill>
                    <a:schemeClr val="bg2"/>
                  </a:solidFill>
                  <a:latin typeface="+mn-lt"/>
                </a:rPr>
              </a:br>
              <a:r>
                <a:rPr lang="en-US" sz="3200" dirty="0">
                  <a:solidFill>
                    <a:schemeClr val="bg2"/>
                  </a:solidFill>
                  <a:latin typeface="+mn-lt"/>
                </a:rPr>
                <a:t>17.5%</a:t>
              </a:r>
            </a:p>
          </p:txBody>
        </p:sp>
        <p:sp>
          <p:nvSpPr>
            <p:cNvPr id="10" name="TextBox 9">
              <a:extLst>
                <a:ext uri="{FF2B5EF4-FFF2-40B4-BE49-F238E27FC236}">
                  <a16:creationId xmlns:a16="http://schemas.microsoft.com/office/drawing/2014/main" id="{CE8ECE21-FB34-C663-6F0B-12997644B1A0}"/>
                </a:ext>
              </a:extLst>
            </p:cNvPr>
            <p:cNvSpPr txBox="1"/>
            <p:nvPr/>
          </p:nvSpPr>
          <p:spPr>
            <a:xfrm>
              <a:off x="8341504" y="2716595"/>
              <a:ext cx="2143274" cy="953453"/>
            </a:xfrm>
            <a:prstGeom prst="roundRect">
              <a:avLst/>
            </a:prstGeom>
            <a:solidFill>
              <a:schemeClr val="accent1">
                <a:alpha val="40023"/>
              </a:schemeClr>
            </a:solidFill>
            <a:ln w="38100">
              <a:noFill/>
            </a:ln>
          </p:spPr>
          <p:txBody>
            <a:bodyPr wrap="square" lIns="182880" tIns="182880" rIns="182880" bIns="182880" rtlCol="0" anchor="ctr">
              <a:spAutoFit/>
            </a:bodyPr>
            <a:lstStyle/>
            <a:p>
              <a:pPr algn="ctr"/>
              <a:r>
                <a:rPr lang="en-US" sz="3200" dirty="0">
                  <a:latin typeface="+mn-lt"/>
                </a:rPr>
                <a:t>P = 0.02</a:t>
              </a:r>
            </a:p>
          </p:txBody>
        </p:sp>
        <p:sp>
          <p:nvSpPr>
            <p:cNvPr id="8" name="TextBox 7">
              <a:extLst>
                <a:ext uri="{FF2B5EF4-FFF2-40B4-BE49-F238E27FC236}">
                  <a16:creationId xmlns:a16="http://schemas.microsoft.com/office/drawing/2014/main" id="{8A5F0881-2787-BCA4-906B-B0A5A7FB5CA3}"/>
                </a:ext>
              </a:extLst>
            </p:cNvPr>
            <p:cNvSpPr txBox="1"/>
            <p:nvPr/>
          </p:nvSpPr>
          <p:spPr>
            <a:xfrm>
              <a:off x="4105004" y="2716595"/>
              <a:ext cx="2143274" cy="953453"/>
            </a:xfrm>
            <a:prstGeom prst="roundRect">
              <a:avLst/>
            </a:prstGeom>
            <a:solidFill>
              <a:schemeClr val="accent1">
                <a:alpha val="40023"/>
              </a:schemeClr>
            </a:solidFill>
            <a:ln w="38100">
              <a:noFill/>
            </a:ln>
          </p:spPr>
          <p:txBody>
            <a:bodyPr wrap="square" lIns="182880" tIns="182880" rIns="182880" bIns="182880" rtlCol="0" anchor="ctr">
              <a:spAutoFit/>
            </a:bodyPr>
            <a:lstStyle/>
            <a:p>
              <a:pPr algn="ctr"/>
              <a:r>
                <a:rPr lang="en-US" sz="3200" dirty="0">
                  <a:latin typeface="+mn-lt"/>
                </a:rPr>
                <a:t>versus</a:t>
              </a:r>
            </a:p>
          </p:txBody>
        </p:sp>
      </p:grpSp>
    </p:spTree>
    <p:extLst>
      <p:ext uri="{BB962C8B-B14F-4D97-AF65-F5344CB8AC3E}">
        <p14:creationId xmlns:p14="http://schemas.microsoft.com/office/powerpoint/2010/main" val="368860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0ADD0-8155-5708-F50C-830FC67B3BD5}"/>
              </a:ext>
            </a:extLst>
          </p:cNvPr>
          <p:cNvSpPr>
            <a:spLocks noGrp="1"/>
          </p:cNvSpPr>
          <p:nvPr>
            <p:ph type="title"/>
          </p:nvPr>
        </p:nvSpPr>
        <p:spPr/>
        <p:txBody>
          <a:bodyPr/>
          <a:lstStyle/>
          <a:p>
            <a:r>
              <a:rPr lang="en-US" dirty="0"/>
              <a:t>Why? Unequal Prescribing</a:t>
            </a:r>
          </a:p>
        </p:txBody>
      </p:sp>
      <p:pic>
        <p:nvPicPr>
          <p:cNvPr id="5" name="Picture 4">
            <a:extLst>
              <a:ext uri="{FF2B5EF4-FFF2-40B4-BE49-F238E27FC236}">
                <a16:creationId xmlns:a16="http://schemas.microsoft.com/office/drawing/2014/main" id="{716433CF-B353-B84E-9C48-B35101C1B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3794" y="1479396"/>
            <a:ext cx="8404412" cy="4591198"/>
          </a:xfrm>
          <a:prstGeom prst="rect">
            <a:avLst/>
          </a:prstGeom>
        </p:spPr>
      </p:pic>
      <p:sp>
        <p:nvSpPr>
          <p:cNvPr id="6" name="TextBox 5">
            <a:extLst>
              <a:ext uri="{FF2B5EF4-FFF2-40B4-BE49-F238E27FC236}">
                <a16:creationId xmlns:a16="http://schemas.microsoft.com/office/drawing/2014/main" id="{6DE035A7-CB90-C24A-93C1-E9071A3D50D5}"/>
              </a:ext>
            </a:extLst>
          </p:cNvPr>
          <p:cNvSpPr txBox="1"/>
          <p:nvPr/>
        </p:nvSpPr>
        <p:spPr>
          <a:xfrm>
            <a:off x="1819835" y="6339080"/>
            <a:ext cx="5374164" cy="369332"/>
          </a:xfrm>
          <a:prstGeom prst="rect">
            <a:avLst/>
          </a:prstGeom>
          <a:noFill/>
        </p:spPr>
        <p:txBody>
          <a:bodyPr wrap="none" rtlCol="0">
            <a:spAutoFit/>
          </a:bodyPr>
          <a:lstStyle/>
          <a:p>
            <a:r>
              <a:rPr lang="en-US" dirty="0">
                <a:solidFill>
                  <a:schemeClr val="bg1"/>
                </a:solidFill>
              </a:rPr>
              <a:t>Tapper EB, et al. </a:t>
            </a:r>
            <a:r>
              <a:rPr lang="en-US" i="1" dirty="0">
                <a:solidFill>
                  <a:schemeClr val="bg1"/>
                </a:solidFill>
              </a:rPr>
              <a:t>J Hepatology.</a:t>
            </a:r>
            <a:r>
              <a:rPr lang="en-US" dirty="0">
                <a:solidFill>
                  <a:schemeClr val="bg1"/>
                </a:solidFill>
              </a:rPr>
              <a:t> 2022;77(2):377-82.</a:t>
            </a:r>
          </a:p>
        </p:txBody>
      </p:sp>
      <p:sp>
        <p:nvSpPr>
          <p:cNvPr id="4" name="Footer Placeholder 3">
            <a:extLst>
              <a:ext uri="{FF2B5EF4-FFF2-40B4-BE49-F238E27FC236}">
                <a16:creationId xmlns:a16="http://schemas.microsoft.com/office/drawing/2014/main" id="{760A06A1-9DBB-1EA7-21E4-C5C2A47AC34B}"/>
              </a:ext>
            </a:extLst>
          </p:cNvPr>
          <p:cNvSpPr>
            <a:spLocks noGrp="1"/>
          </p:cNvSpPr>
          <p:nvPr>
            <p:ph type="ftr" sz="quarter" idx="3"/>
          </p:nvPr>
        </p:nvSpPr>
        <p:spPr/>
        <p:txBody>
          <a:bodyPr/>
          <a:lstStyle/>
          <a:p>
            <a:r>
              <a:rPr lang="en-US" dirty="0"/>
              <a:t>Tapper EB, et al. </a:t>
            </a:r>
            <a:r>
              <a:rPr lang="en-US" i="1" dirty="0"/>
              <a:t>J Hepatology</a:t>
            </a:r>
            <a:r>
              <a:rPr lang="en-US" dirty="0"/>
              <a:t>. 2022;77(2):377-82.</a:t>
            </a:r>
          </a:p>
        </p:txBody>
      </p:sp>
    </p:spTree>
    <p:extLst>
      <p:ext uri="{BB962C8B-B14F-4D97-AF65-F5344CB8AC3E}">
        <p14:creationId xmlns:p14="http://schemas.microsoft.com/office/powerpoint/2010/main" val="2595776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6057-3FB7-67B1-C70C-82CF146FFF46}"/>
              </a:ext>
            </a:extLst>
          </p:cNvPr>
          <p:cNvSpPr>
            <a:spLocks noGrp="1"/>
          </p:cNvSpPr>
          <p:nvPr>
            <p:ph type="title"/>
          </p:nvPr>
        </p:nvSpPr>
        <p:spPr/>
        <p:txBody>
          <a:bodyPr/>
          <a:lstStyle/>
          <a:p>
            <a:r>
              <a:rPr lang="en-US" dirty="0"/>
              <a:t>High Cost of Rifaximin Limits Use</a:t>
            </a:r>
          </a:p>
        </p:txBody>
      </p:sp>
      <p:graphicFrame>
        <p:nvGraphicFramePr>
          <p:cNvPr id="5" name="Content Placeholder 4">
            <a:extLst>
              <a:ext uri="{FF2B5EF4-FFF2-40B4-BE49-F238E27FC236}">
                <a16:creationId xmlns:a16="http://schemas.microsoft.com/office/drawing/2014/main" id="{EB1BE0A8-A905-9947-BE48-A0C7EC64598B}"/>
              </a:ext>
            </a:extLst>
          </p:cNvPr>
          <p:cNvGraphicFramePr>
            <a:graphicFrameLocks noGrp="1"/>
          </p:cNvGraphicFramePr>
          <p:nvPr>
            <p:ph sz="quarter" idx="4294967295"/>
            <p:extLst>
              <p:ext uri="{D42A27DB-BD31-4B8C-83A1-F6EECF244321}">
                <p14:modId xmlns:p14="http://schemas.microsoft.com/office/powerpoint/2010/main" val="2539203"/>
              </p:ext>
            </p:extLst>
          </p:nvPr>
        </p:nvGraphicFramePr>
        <p:xfrm>
          <a:off x="1948543" y="1565177"/>
          <a:ext cx="8066314" cy="4443737"/>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6">
            <a:extLst>
              <a:ext uri="{FF2B5EF4-FFF2-40B4-BE49-F238E27FC236}">
                <a16:creationId xmlns:a16="http://schemas.microsoft.com/office/drawing/2014/main" id="{D7CB327B-68C6-F45B-8DAF-68D5F9A3A464}"/>
              </a:ext>
            </a:extLst>
          </p:cNvPr>
          <p:cNvSpPr>
            <a:spLocks noGrp="1"/>
          </p:cNvSpPr>
          <p:nvPr>
            <p:ph type="ftr" sz="quarter" idx="3"/>
          </p:nvPr>
        </p:nvSpPr>
        <p:spPr/>
        <p:txBody>
          <a:bodyPr/>
          <a:lstStyle/>
          <a:p>
            <a:r>
              <a:rPr lang="en-US" dirty="0"/>
              <a:t>Aby ES, et al. </a:t>
            </a:r>
            <a:r>
              <a:rPr lang="en-US" i="1" dirty="0"/>
              <a:t>Hepatol </a:t>
            </a:r>
            <a:r>
              <a:rPr lang="en-US" i="1" dirty="0" err="1"/>
              <a:t>Commun</a:t>
            </a:r>
            <a:r>
              <a:rPr lang="en-US" dirty="0"/>
              <a:t>. 2023;7(8):e0215.</a:t>
            </a:r>
          </a:p>
        </p:txBody>
      </p:sp>
    </p:spTree>
    <p:extLst>
      <p:ext uri="{BB962C8B-B14F-4D97-AF65-F5344CB8AC3E}">
        <p14:creationId xmlns:p14="http://schemas.microsoft.com/office/powerpoint/2010/main" val="3864808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B34DD6-35B7-C946-99D0-9D203084D465}"/>
              </a:ext>
            </a:extLst>
          </p:cNvPr>
          <p:cNvPicPr>
            <a:picLocks noChangeAspect="1"/>
          </p:cNvPicPr>
          <p:nvPr/>
        </p:nvPicPr>
        <p:blipFill>
          <a:blip r:embed="rId3"/>
          <a:stretch>
            <a:fillRect/>
          </a:stretch>
        </p:blipFill>
        <p:spPr>
          <a:xfrm>
            <a:off x="2403823" y="1385082"/>
            <a:ext cx="7545265" cy="4546928"/>
          </a:xfrm>
          <a:prstGeom prst="rect">
            <a:avLst/>
          </a:prstGeom>
        </p:spPr>
      </p:pic>
      <p:sp>
        <p:nvSpPr>
          <p:cNvPr id="6" name="TextBox 5">
            <a:extLst>
              <a:ext uri="{FF2B5EF4-FFF2-40B4-BE49-F238E27FC236}">
                <a16:creationId xmlns:a16="http://schemas.microsoft.com/office/drawing/2014/main" id="{AB9127DC-586E-D345-B03A-F849A52B3B85}"/>
              </a:ext>
            </a:extLst>
          </p:cNvPr>
          <p:cNvSpPr txBox="1"/>
          <p:nvPr/>
        </p:nvSpPr>
        <p:spPr>
          <a:xfrm>
            <a:off x="1677749" y="6211670"/>
            <a:ext cx="4976602" cy="646331"/>
          </a:xfrm>
          <a:prstGeom prst="rect">
            <a:avLst/>
          </a:prstGeom>
          <a:noFill/>
        </p:spPr>
        <p:txBody>
          <a:bodyPr wrap="square" rtlCol="0">
            <a:spAutoFit/>
          </a:bodyPr>
          <a:lstStyle/>
          <a:p>
            <a:r>
              <a:rPr lang="en-US" dirty="0">
                <a:solidFill>
                  <a:schemeClr val="bg1"/>
                </a:solidFill>
              </a:rPr>
              <a:t>Lee AH, et al. </a:t>
            </a:r>
            <a:r>
              <a:rPr lang="en-US" i="1" dirty="0">
                <a:solidFill>
                  <a:schemeClr val="bg1"/>
                </a:solidFill>
              </a:rPr>
              <a:t>Clin Gastroenterol Hepatol. </a:t>
            </a:r>
            <a:r>
              <a:rPr lang="en-US" dirty="0">
                <a:solidFill>
                  <a:schemeClr val="bg1"/>
                </a:solidFill>
              </a:rPr>
              <a:t>2023;21(12):3170-72. </a:t>
            </a:r>
          </a:p>
        </p:txBody>
      </p:sp>
      <p:sp>
        <p:nvSpPr>
          <p:cNvPr id="2" name="Title 1">
            <a:extLst>
              <a:ext uri="{FF2B5EF4-FFF2-40B4-BE49-F238E27FC236}">
                <a16:creationId xmlns:a16="http://schemas.microsoft.com/office/drawing/2014/main" id="{51BBE07E-8A54-BF68-A61F-5AA1B27BC1B5}"/>
              </a:ext>
            </a:extLst>
          </p:cNvPr>
          <p:cNvSpPr>
            <a:spLocks noGrp="1"/>
          </p:cNvSpPr>
          <p:nvPr>
            <p:ph type="title"/>
          </p:nvPr>
        </p:nvSpPr>
        <p:spPr/>
        <p:txBody>
          <a:bodyPr/>
          <a:lstStyle/>
          <a:p>
            <a:r>
              <a:rPr lang="en-US" dirty="0"/>
              <a:t>Why? Unequal Prescribing</a:t>
            </a:r>
          </a:p>
        </p:txBody>
      </p:sp>
      <p:cxnSp>
        <p:nvCxnSpPr>
          <p:cNvPr id="9" name="Straight Connector 8">
            <a:extLst>
              <a:ext uri="{FF2B5EF4-FFF2-40B4-BE49-F238E27FC236}">
                <a16:creationId xmlns:a16="http://schemas.microsoft.com/office/drawing/2014/main" id="{3A93A09A-1CF8-E545-BBE7-2FAA8B24B25B}"/>
              </a:ext>
            </a:extLst>
          </p:cNvPr>
          <p:cNvCxnSpPr>
            <a:cxnSpLocks/>
          </p:cNvCxnSpPr>
          <p:nvPr/>
        </p:nvCxnSpPr>
        <p:spPr>
          <a:xfrm>
            <a:off x="5259659" y="1811511"/>
            <a:ext cx="754565"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5-Point Star 10">
            <a:extLst>
              <a:ext uri="{FF2B5EF4-FFF2-40B4-BE49-F238E27FC236}">
                <a16:creationId xmlns:a16="http://schemas.microsoft.com/office/drawing/2014/main" id="{BFFFAC7F-50FC-1E48-8AD2-EAD7211C3E2B}"/>
              </a:ext>
            </a:extLst>
          </p:cNvPr>
          <p:cNvSpPr/>
          <p:nvPr/>
        </p:nvSpPr>
        <p:spPr>
          <a:xfrm>
            <a:off x="2403825" y="4916975"/>
            <a:ext cx="399240" cy="351712"/>
          </a:xfrm>
          <a:prstGeom prst="star5">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EC165A2-3065-CD04-5395-58536A59773A}"/>
              </a:ext>
            </a:extLst>
          </p:cNvPr>
          <p:cNvSpPr>
            <a:spLocks noGrp="1"/>
          </p:cNvSpPr>
          <p:nvPr>
            <p:ph type="ftr" sz="quarter" idx="3"/>
          </p:nvPr>
        </p:nvSpPr>
        <p:spPr/>
        <p:txBody>
          <a:bodyPr/>
          <a:lstStyle/>
          <a:p>
            <a:r>
              <a:rPr lang="en-US" dirty="0"/>
              <a:t>Lee AH, et al. </a:t>
            </a:r>
            <a:r>
              <a:rPr lang="en-US" i="1" dirty="0"/>
              <a:t>Clin Gastroenterol Hepatol</a:t>
            </a:r>
            <a:r>
              <a:rPr lang="en-US" dirty="0"/>
              <a:t>. 2023;21(12):3170-72. </a:t>
            </a:r>
          </a:p>
        </p:txBody>
      </p:sp>
    </p:spTree>
    <p:extLst>
      <p:ext uri="{BB962C8B-B14F-4D97-AF65-F5344CB8AC3E}">
        <p14:creationId xmlns:p14="http://schemas.microsoft.com/office/powerpoint/2010/main" val="349171697"/>
      </p:ext>
    </p:extLst>
  </p:cSld>
  <p:clrMapOvr>
    <a:masterClrMapping/>
  </p:clrMapOvr>
</p:sld>
</file>

<file path=ppt/theme/theme1.xml><?xml version="1.0" encoding="utf-8"?>
<a:theme xmlns:a="http://schemas.openxmlformats.org/drawingml/2006/main" name="Gastro24">
  <a:themeElements>
    <a:clrScheme name="MedEd_Gastro24">
      <a:dk1>
        <a:srgbClr val="3F3F3F"/>
      </a:dk1>
      <a:lt1>
        <a:srgbClr val="FFFFFF"/>
      </a:lt1>
      <a:dk2>
        <a:srgbClr val="5E5E5E"/>
      </a:dk2>
      <a:lt2>
        <a:srgbClr val="FFFFFF"/>
      </a:lt2>
      <a:accent1>
        <a:srgbClr val="4886D9"/>
      </a:accent1>
      <a:accent2>
        <a:srgbClr val="A3CA69"/>
      </a:accent2>
      <a:accent3>
        <a:srgbClr val="7E7CFF"/>
      </a:accent3>
      <a:accent4>
        <a:srgbClr val="FF7680"/>
      </a:accent4>
      <a:accent5>
        <a:srgbClr val="FAE58E"/>
      </a:accent5>
      <a:accent6>
        <a:srgbClr val="D9B082"/>
      </a:accent6>
      <a:hlink>
        <a:srgbClr val="4A86D9"/>
      </a:hlink>
      <a:folHlink>
        <a:srgbClr val="7E7C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Ed Generic" id="{60123721-9A33-A040-8F2D-B6FF6846B3D9}" vid="{604FDD60-BD6E-AD40-92BC-0C0A013D44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5e9ad1-4522-4e5b-8d2e-6f450f6d945f" xsi:nil="true"/>
    <lcf76f155ced4ddcb4097134ff3c332f xmlns="a9d8bbac-cce3-475c-b9fe-65ecbcec7ed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C680350CE9C149837DD9E5879C280B" ma:contentTypeVersion="16" ma:contentTypeDescription="Create a new document." ma:contentTypeScope="" ma:versionID="2f7f56acf659d5204f1690785e10765c">
  <xsd:schema xmlns:xsd="http://www.w3.org/2001/XMLSchema" xmlns:xs="http://www.w3.org/2001/XMLSchema" xmlns:p="http://schemas.microsoft.com/office/2006/metadata/properties" xmlns:ns2="a9d8bbac-cce3-475c-b9fe-65ecbcec7edd" xmlns:ns3="f55e9ad1-4522-4e5b-8d2e-6f450f6d945f" targetNamespace="http://schemas.microsoft.com/office/2006/metadata/properties" ma:root="true" ma:fieldsID="70dd0311e77527e67f53108eaeeced06" ns2:_="" ns3:_="">
    <xsd:import namespace="a9d8bbac-cce3-475c-b9fe-65ecbcec7edd"/>
    <xsd:import namespace="f55e9ad1-4522-4e5b-8d2e-6f450f6d94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8bbac-cce3-475c-b9fe-65ecbcec7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5e9ad1-4522-4e5b-8d2e-6f450f6d945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8eb5337-1fcb-4779-9b12-3ebf5b838b56}" ma:internalName="TaxCatchAll" ma:showField="CatchAllData" ma:web="f55e9ad1-4522-4e5b-8d2e-6f450f6d94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C23F7F-D633-4422-91A9-E659DAB00598}">
  <ds:schemaRefs>
    <ds:schemaRef ds:uri="http://schemas.microsoft.com/office/2006/documentManagement/types"/>
    <ds:schemaRef ds:uri="f55e9ad1-4522-4e5b-8d2e-6f450f6d945f"/>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a9d8bbac-cce3-475c-b9fe-65ecbcec7edd"/>
    <ds:schemaRef ds:uri="http://purl.org/dc/dcmitype/"/>
  </ds:schemaRefs>
</ds:datastoreItem>
</file>

<file path=customXml/itemProps2.xml><?xml version="1.0" encoding="utf-8"?>
<ds:datastoreItem xmlns:ds="http://schemas.openxmlformats.org/officeDocument/2006/customXml" ds:itemID="{E5AE10F5-D8A8-4710-A8D4-B1EC068962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8bbac-cce3-475c-b9fe-65ecbcec7edd"/>
    <ds:schemaRef ds:uri="f55e9ad1-4522-4e5b-8d2e-6f450f6d94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86D8CF-A977-4287-ABCB-CE25836FC7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MedEd Generic</Template>
  <TotalTime>1640</TotalTime>
  <Words>546</Words>
  <Application>Microsoft Macintosh PowerPoint</Application>
  <PresentationFormat>Widescreen</PresentationFormat>
  <Paragraphs>60</Paragraphs>
  <Slides>10</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Calibri Light</vt:lpstr>
      <vt:lpstr>Century Gothic</vt:lpstr>
      <vt:lpstr>Trebuchet MS</vt:lpstr>
      <vt:lpstr>Univers LT Std 57 Cn</vt:lpstr>
      <vt:lpstr>Gastro24</vt:lpstr>
      <vt:lpstr>Office Theme</vt:lpstr>
      <vt:lpstr>The Unmet Need for HE Therapy in the African American Community – Why Is This a Concern? </vt:lpstr>
      <vt:lpstr>PowerPoint Presentation</vt:lpstr>
      <vt:lpstr>Disclaimer</vt:lpstr>
      <vt:lpstr>Black Patients: Less Transplants; More Likely to Die</vt:lpstr>
      <vt:lpstr>Black Patients: Less Transplants; More Likely to Die</vt:lpstr>
      <vt:lpstr>Non-White Patients: Greater Risk of Post-TIPS HE</vt:lpstr>
      <vt:lpstr>Why? Unequal Prescribing</vt:lpstr>
      <vt:lpstr>High Cost of Rifaximin Limits Use</vt:lpstr>
      <vt:lpstr>Why? Unequal Prescribing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Unmet Need for HE Therapy in the African American Community – Why Is This a Concern? </dc:title>
  <dc:subject/>
  <dc:creator>MedEd On The Go</dc:creator>
  <cp:keywords/>
  <dc:description/>
  <cp:lastModifiedBy>Harley Kidner</cp:lastModifiedBy>
  <cp:revision>15</cp:revision>
  <dcterms:created xsi:type="dcterms:W3CDTF">2024-01-10T20:07:29Z</dcterms:created>
  <dcterms:modified xsi:type="dcterms:W3CDTF">2024-03-19T19:04:35Z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0x0101007CC680350CE9C149837DD9E5879C280B</vt:lpwstr>
  </property>
</Properties>
</file>