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73" r:id="rId4"/>
    <p:sldMasterId id="2147483685" r:id="rId5"/>
  </p:sldMasterIdLst>
  <p:notesMasterIdLst>
    <p:notesMasterId r:id="rId17"/>
  </p:notesMasterIdLst>
  <p:sldIdLst>
    <p:sldId id="299" r:id="rId6"/>
    <p:sldId id="265" r:id="rId7"/>
    <p:sldId id="256" r:id="rId8"/>
    <p:sldId id="300" r:id="rId9"/>
    <p:sldId id="499" r:id="rId10"/>
    <p:sldId id="500" r:id="rId11"/>
    <p:sldId id="501" r:id="rId12"/>
    <p:sldId id="307" r:id="rId13"/>
    <p:sldId id="302" r:id="rId14"/>
    <p:sldId id="303" r:id="rId15"/>
    <p:sldId id="26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759A44"/>
    <a:srgbClr val="ACD274"/>
    <a:srgbClr val="98C36B"/>
    <a:srgbClr val="2A3A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BF105B-7F9E-3A43-8AFF-5726E71E4E74}" v="4" dt="2024-03-19T19:01:30.981"/>
  </p1510:revLst>
</p1510:revInfo>
</file>

<file path=ppt/tableStyles.xml><?xml version="1.0" encoding="utf-8"?>
<a:tblStyleLst xmlns:a="http://schemas.openxmlformats.org/drawingml/2006/main" def="{5C22544A-7EE6-4342-B048-85BDC9FD1C3A}">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51"/>
    <p:restoredTop sz="95918"/>
  </p:normalViewPr>
  <p:slideViewPr>
    <p:cSldViewPr snapToGrid="0">
      <p:cViewPr varScale="1">
        <p:scale>
          <a:sx n="118" d="100"/>
          <a:sy n="118" d="100"/>
        </p:scale>
        <p:origin x="936"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8/10/relationships/authors" Target="authors.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80FC8D-55AB-D44D-AA35-0E4EA628FF9D}" type="datetimeFigureOut">
              <a:rPr lang="en-US" smtClean="0"/>
              <a:t>3/19/24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86E6E7-9293-4247-BC2A-143E4943AB2E}" type="slidenum">
              <a:rPr lang="en-US" smtClean="0"/>
              <a:t>‹#›</a:t>
            </a:fld>
            <a:endParaRPr lang="en-US"/>
          </a:p>
        </p:txBody>
      </p:sp>
    </p:spTree>
    <p:extLst>
      <p:ext uri="{BB962C8B-B14F-4D97-AF65-F5344CB8AC3E}">
        <p14:creationId xmlns:p14="http://schemas.microsoft.com/office/powerpoint/2010/main" val="18023704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0E60410-5EED-6344-A193-9879A1726291}" type="slidenum">
              <a:rPr lang="en-US" smtClean="0"/>
              <a:t>1</a:t>
            </a:fld>
            <a:endParaRPr lang="en-US"/>
          </a:p>
        </p:txBody>
      </p:sp>
    </p:spTree>
    <p:extLst>
      <p:ext uri="{BB962C8B-B14F-4D97-AF65-F5344CB8AC3E}">
        <p14:creationId xmlns:p14="http://schemas.microsoft.com/office/powerpoint/2010/main" val="36354661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A65F76-0011-CA4E-92EC-80CC7B898B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94770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A65F76-0011-CA4E-92EC-80CC7B898B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1541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F0E60410-5EED-6344-A193-9879A1726291}" type="slidenum">
              <a:rPr lang="en-US" smtClean="0"/>
              <a:t>4</a:t>
            </a:fld>
            <a:endParaRPr lang="en-US"/>
          </a:p>
        </p:txBody>
      </p:sp>
    </p:spTree>
    <p:extLst>
      <p:ext uri="{BB962C8B-B14F-4D97-AF65-F5344CB8AC3E}">
        <p14:creationId xmlns:p14="http://schemas.microsoft.com/office/powerpoint/2010/main" val="9984671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0E60410-5EED-6344-A193-9879A1726291}" type="slidenum">
              <a:rPr lang="en-US" smtClean="0"/>
              <a:t>5</a:t>
            </a:fld>
            <a:endParaRPr lang="en-US"/>
          </a:p>
        </p:txBody>
      </p:sp>
    </p:spTree>
    <p:extLst>
      <p:ext uri="{BB962C8B-B14F-4D97-AF65-F5344CB8AC3E}">
        <p14:creationId xmlns:p14="http://schemas.microsoft.com/office/powerpoint/2010/main" val="23744381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0E60410-5EED-6344-A193-9879A1726291}" type="slidenum">
              <a:rPr lang="en-US" smtClean="0"/>
              <a:t>6</a:t>
            </a:fld>
            <a:endParaRPr lang="en-US"/>
          </a:p>
        </p:txBody>
      </p:sp>
    </p:spTree>
    <p:extLst>
      <p:ext uri="{BB962C8B-B14F-4D97-AF65-F5344CB8AC3E}">
        <p14:creationId xmlns:p14="http://schemas.microsoft.com/office/powerpoint/2010/main" val="40314340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0E60410-5EED-6344-A193-9879A1726291}" type="slidenum">
              <a:rPr lang="en-US" smtClean="0"/>
              <a:t>7</a:t>
            </a:fld>
            <a:endParaRPr lang="en-US"/>
          </a:p>
        </p:txBody>
      </p:sp>
    </p:spTree>
    <p:extLst>
      <p:ext uri="{BB962C8B-B14F-4D97-AF65-F5344CB8AC3E}">
        <p14:creationId xmlns:p14="http://schemas.microsoft.com/office/powerpoint/2010/main" val="13712030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0E60410-5EED-6344-A193-9879A1726291}" type="slidenum">
              <a:rPr lang="en-US" smtClean="0"/>
              <a:t>8</a:t>
            </a:fld>
            <a:endParaRPr lang="en-US"/>
          </a:p>
        </p:txBody>
      </p:sp>
    </p:spTree>
    <p:extLst>
      <p:ext uri="{BB962C8B-B14F-4D97-AF65-F5344CB8AC3E}">
        <p14:creationId xmlns:p14="http://schemas.microsoft.com/office/powerpoint/2010/main" val="840493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0E60410-5EED-6344-A193-9879A1726291}" type="slidenum">
              <a:rPr lang="en-US" smtClean="0"/>
              <a:t>9</a:t>
            </a:fld>
            <a:endParaRPr lang="en-US"/>
          </a:p>
        </p:txBody>
      </p:sp>
    </p:spTree>
    <p:extLst>
      <p:ext uri="{BB962C8B-B14F-4D97-AF65-F5344CB8AC3E}">
        <p14:creationId xmlns:p14="http://schemas.microsoft.com/office/powerpoint/2010/main" val="37159952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0E60410-5EED-6344-A193-9879A1726291}" type="slidenum">
              <a:rPr lang="en-US" smtClean="0"/>
              <a:t>10</a:t>
            </a:fld>
            <a:endParaRPr lang="en-US"/>
          </a:p>
        </p:txBody>
      </p:sp>
    </p:spTree>
    <p:extLst>
      <p:ext uri="{BB962C8B-B14F-4D97-AF65-F5344CB8AC3E}">
        <p14:creationId xmlns:p14="http://schemas.microsoft.com/office/powerpoint/2010/main" val="18081557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E5AE574C-C01D-4451-B818-78560B1180FA}"/>
              </a:ext>
            </a:extLst>
          </p:cNvPr>
          <p:cNvSpPr>
            <a:spLocks noGrp="1"/>
          </p:cNvSpPr>
          <p:nvPr>
            <p:ph type="title"/>
          </p:nvPr>
        </p:nvSpPr>
        <p:spPr>
          <a:xfrm>
            <a:off x="609601" y="1709738"/>
            <a:ext cx="10515600" cy="2852737"/>
          </a:xfrm>
        </p:spPr>
        <p:txBody>
          <a:bodyPr anchor="ctr">
            <a:normAutofit/>
          </a:bodyPr>
          <a:lstStyle>
            <a:lvl1pPr>
              <a:defRPr sz="4800"/>
            </a:lvl1pPr>
          </a:lstStyle>
          <a:p>
            <a:r>
              <a:rPr lang="en-US" dirty="0"/>
              <a:t>Click to edit Master title style</a:t>
            </a:r>
          </a:p>
        </p:txBody>
      </p:sp>
      <p:sp>
        <p:nvSpPr>
          <p:cNvPr id="15" name="Text Placeholder 2">
            <a:extLst>
              <a:ext uri="{FF2B5EF4-FFF2-40B4-BE49-F238E27FC236}">
                <a16:creationId xmlns:a16="http://schemas.microsoft.com/office/drawing/2014/main" id="{1ECCB66C-05CB-49D9-B7E7-0C427D6D7F53}"/>
              </a:ext>
            </a:extLst>
          </p:cNvPr>
          <p:cNvSpPr>
            <a:spLocks noGrp="1"/>
          </p:cNvSpPr>
          <p:nvPr>
            <p:ph type="body" idx="1"/>
          </p:nvPr>
        </p:nvSpPr>
        <p:spPr>
          <a:xfrm>
            <a:off x="609601" y="4589463"/>
            <a:ext cx="10515600" cy="1500187"/>
          </a:xfrm>
          <a:prstGeom prst="rect">
            <a:avLst/>
          </a:prstGeom>
        </p:spPr>
        <p:txBody>
          <a:bodyPr>
            <a:normAutofit/>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Rectangle 6">
            <a:extLst>
              <a:ext uri="{FF2B5EF4-FFF2-40B4-BE49-F238E27FC236}">
                <a16:creationId xmlns:a16="http://schemas.microsoft.com/office/drawing/2014/main" id="{A632F408-3A85-44BA-9DC9-E8F0D6C40C97}"/>
              </a:ext>
            </a:extLst>
          </p:cNvPr>
          <p:cNvSpPr/>
          <p:nvPr/>
        </p:nvSpPr>
        <p:spPr>
          <a:xfrm>
            <a:off x="10365698" y="6356350"/>
            <a:ext cx="1753850"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510AE76F-C939-76EC-E7E6-FB9D1D806D4F}"/>
              </a:ext>
            </a:extLst>
          </p:cNvPr>
          <p:cNvPicPr>
            <a:picLocks noChangeAspect="1"/>
          </p:cNvPicPr>
          <p:nvPr userDrawn="1"/>
        </p:nvPicPr>
        <p:blipFill>
          <a:blip r:embed="rId2"/>
          <a:stretch>
            <a:fillRect/>
          </a:stretch>
        </p:blipFill>
        <p:spPr>
          <a:xfrm>
            <a:off x="0" y="-2933"/>
            <a:ext cx="12192000" cy="975360"/>
          </a:xfrm>
          <a:prstGeom prst="rect">
            <a:avLst/>
          </a:prstGeom>
        </p:spPr>
      </p:pic>
      <p:sp>
        <p:nvSpPr>
          <p:cNvPr id="18" name="Footer Placeholder 4">
            <a:extLst>
              <a:ext uri="{FF2B5EF4-FFF2-40B4-BE49-F238E27FC236}">
                <a16:creationId xmlns:a16="http://schemas.microsoft.com/office/drawing/2014/main" id="{5CD80B2F-AB86-4AC5-ADB1-2230734739B0}"/>
              </a:ext>
            </a:extLst>
          </p:cNvPr>
          <p:cNvSpPr>
            <a:spLocks noGrp="1"/>
          </p:cNvSpPr>
          <p:nvPr>
            <p:ph type="ftr" sz="quarter" idx="3"/>
          </p:nvPr>
        </p:nvSpPr>
        <p:spPr>
          <a:xfrm>
            <a:off x="609600" y="6356350"/>
            <a:ext cx="10515599" cy="442131"/>
          </a:xfrm>
          <a:prstGeom prst="rect">
            <a:avLst/>
          </a:prstGeom>
        </p:spPr>
        <p:txBody>
          <a:bodyPr vert="horz" lIns="91440" tIns="45720" rIns="91440" bIns="45720" rtlCol="0" anchor="b"/>
          <a:lstStyle>
            <a:lvl1pPr algn="l">
              <a:defRPr sz="1000">
                <a:solidFill>
                  <a:schemeClr val="tx1">
                    <a:tint val="75000"/>
                  </a:schemeClr>
                </a:solidFill>
              </a:defRPr>
            </a:lvl1pPr>
          </a:lstStyle>
          <a:p>
            <a:endParaRPr lang="en-US"/>
          </a:p>
        </p:txBody>
      </p:sp>
      <p:pic>
        <p:nvPicPr>
          <p:cNvPr id="4" name="Picture 3">
            <a:extLst>
              <a:ext uri="{FF2B5EF4-FFF2-40B4-BE49-F238E27FC236}">
                <a16:creationId xmlns:a16="http://schemas.microsoft.com/office/drawing/2014/main" id="{7F769840-AFB3-41D5-B8CE-7626D91553B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09600" y="93853"/>
            <a:ext cx="1537746" cy="787653"/>
          </a:xfrm>
          <a:prstGeom prst="rect">
            <a:avLst/>
          </a:prstGeom>
        </p:spPr>
      </p:pic>
    </p:spTree>
    <p:extLst>
      <p:ext uri="{BB962C8B-B14F-4D97-AF65-F5344CB8AC3E}">
        <p14:creationId xmlns:p14="http://schemas.microsoft.com/office/powerpoint/2010/main" val="21097045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6" name="TextBox 5"/>
          <p:cNvSpPr txBox="1"/>
          <p:nvPr userDrawn="1"/>
        </p:nvSpPr>
        <p:spPr>
          <a:xfrm>
            <a:off x="0" y="6193331"/>
            <a:ext cx="12192000" cy="369332"/>
          </a:xfrm>
          <a:prstGeom prst="rect">
            <a:avLst/>
          </a:prstGeom>
          <a:solidFill>
            <a:srgbClr val="00153E"/>
          </a:solidFill>
        </p:spPr>
        <p:txBody>
          <a:bodyPr wrap="square" rtlCol="0">
            <a:spAutoFit/>
          </a:bodyPr>
          <a:lstStyle/>
          <a:p>
            <a:endParaRPr lang="en-US" sz="1800" dirty="0"/>
          </a:p>
        </p:txBody>
      </p:sp>
      <p:pic>
        <p:nvPicPr>
          <p:cNvPr id="7" name="Picture 7" descr="Signature-Marketing-White.eps"/>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7727951" y="6325833"/>
            <a:ext cx="4262967" cy="3941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Content Placeholder 8"/>
          <p:cNvSpPr>
            <a:spLocks noGrp="1"/>
          </p:cNvSpPr>
          <p:nvPr>
            <p:ph sz="quarter" idx="10"/>
          </p:nvPr>
        </p:nvSpPr>
        <p:spPr>
          <a:xfrm>
            <a:off x="903816" y="1227667"/>
            <a:ext cx="9440333" cy="4159250"/>
          </a:xfrm>
          <a:prstGeom prst="rect">
            <a:avLst/>
          </a:prstGeom>
        </p:spPr>
        <p:txBody>
          <a:bodyPr vert="horz"/>
          <a:lstStyle>
            <a:lvl1pPr>
              <a:defRPr sz="2400"/>
            </a:lvl1pPr>
            <a:lvl2pPr>
              <a:defRPr sz="2400"/>
            </a:lvl2pPr>
            <a:lvl3pPr>
              <a:defRPr sz="24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2"/>
          <p:cNvSpPr>
            <a:spLocks noGrp="1"/>
          </p:cNvSpPr>
          <p:nvPr>
            <p:ph type="body" sz="quarter" idx="11"/>
          </p:nvPr>
        </p:nvSpPr>
        <p:spPr>
          <a:xfrm>
            <a:off x="903817" y="95250"/>
            <a:ext cx="10045700" cy="655638"/>
          </a:xfrm>
          <a:prstGeom prst="rect">
            <a:avLst/>
          </a:prstGeom>
        </p:spPr>
        <p:txBody>
          <a:bodyPr vert="horz"/>
          <a:lstStyle>
            <a:lvl1pPr marL="0" indent="0">
              <a:buNone/>
              <a:defRPr sz="2800">
                <a:solidFill>
                  <a:schemeClr val="bg1"/>
                </a:solidFill>
              </a:defRPr>
            </a:lvl1pPr>
          </a:lstStyle>
          <a:p>
            <a:pPr lvl="0"/>
            <a:r>
              <a:rPr lang="en-US" dirty="0"/>
              <a:t>Click to edit Master text styles</a:t>
            </a:r>
          </a:p>
        </p:txBody>
      </p:sp>
      <p:sp>
        <p:nvSpPr>
          <p:cNvPr id="15" name="Text Placeholder 14"/>
          <p:cNvSpPr>
            <a:spLocks noGrp="1"/>
          </p:cNvSpPr>
          <p:nvPr>
            <p:ph type="body" sz="quarter" idx="12" hasCustomPrompt="1"/>
          </p:nvPr>
        </p:nvSpPr>
        <p:spPr>
          <a:xfrm>
            <a:off x="85376" y="6326188"/>
            <a:ext cx="4868333" cy="393700"/>
          </a:xfrm>
          <a:prstGeom prst="rect">
            <a:avLst/>
          </a:prstGeom>
        </p:spPr>
        <p:txBody>
          <a:bodyPr vert="horz"/>
          <a:lstStyle>
            <a:lvl1pPr marL="0" indent="0">
              <a:buNone/>
              <a:defRPr sz="1800" b="0" i="0" baseline="0">
                <a:solidFill>
                  <a:srgbClr val="FFFFFF"/>
                </a:solidFill>
                <a:latin typeface="Univers LT Std 57 Cn"/>
                <a:cs typeface="Univers LT Std 57 Cn"/>
              </a:defRPr>
            </a:lvl1pPr>
          </a:lstStyle>
          <a:p>
            <a:pPr lvl="0"/>
            <a:r>
              <a:rPr lang="en-US" dirty="0"/>
              <a:t>DEPARTMENT NAME</a:t>
            </a:r>
          </a:p>
        </p:txBody>
      </p:sp>
    </p:spTree>
    <p:extLst>
      <p:ext uri="{BB962C8B-B14F-4D97-AF65-F5344CB8AC3E}">
        <p14:creationId xmlns:p14="http://schemas.microsoft.com/office/powerpoint/2010/main" val="3865326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D250C-6EEA-B1A1-B491-10422548427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BBD3599-E485-39AC-03C7-74F93F01CE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FF96DE3-09DA-C553-4E03-25C8490BF4CE}"/>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5" name="Footer Placeholder 4">
            <a:extLst>
              <a:ext uri="{FF2B5EF4-FFF2-40B4-BE49-F238E27FC236}">
                <a16:creationId xmlns:a16="http://schemas.microsoft.com/office/drawing/2014/main" id="{EFA9A60E-868C-52C6-C825-19BA338FF8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21579E-803B-BD28-2DBB-13250B0CA552}"/>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37093337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4FC08-534A-8154-8815-A5BFFB686EF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E84B8B7-FC0D-4F40-EC2B-62E119F7C5C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17CCE6-3E70-D9AF-F696-4DDE3281A5DF}"/>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5" name="Footer Placeholder 4">
            <a:extLst>
              <a:ext uri="{FF2B5EF4-FFF2-40B4-BE49-F238E27FC236}">
                <a16:creationId xmlns:a16="http://schemas.microsoft.com/office/drawing/2014/main" id="{3693B666-A55A-067A-E47A-F4A087A8B2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18EFF9-3F62-FFA8-F4BC-890344B8B66D}"/>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28063225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025A2-2765-239F-A15A-3F2C72B2ACC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DEDEC4F-96BF-9190-2B7F-6CE6BF4214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A41C397-E997-3E50-0FFF-FB8BD85539E4}"/>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5" name="Footer Placeholder 4">
            <a:extLst>
              <a:ext uri="{FF2B5EF4-FFF2-40B4-BE49-F238E27FC236}">
                <a16:creationId xmlns:a16="http://schemas.microsoft.com/office/drawing/2014/main" id="{54973FE1-6DFF-CDB4-7A32-D3D242B7AD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9263AC-E06E-CCF8-C678-2295416D6BFD}"/>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13353780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22703-6067-83C5-B7B3-BFB8744510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387963D-72B5-EAAA-B532-937561249D6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D0478CC-A6AE-5BA5-0C93-2ABD2CB91B2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2BF93BF-43F9-E86C-2186-7EE4544814C4}"/>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6" name="Footer Placeholder 5">
            <a:extLst>
              <a:ext uri="{FF2B5EF4-FFF2-40B4-BE49-F238E27FC236}">
                <a16:creationId xmlns:a16="http://schemas.microsoft.com/office/drawing/2014/main" id="{42E5678A-92ED-3CA8-25E7-1697F7B1098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9AA367E-BEF6-76B2-B494-82E3A4FFFA03}"/>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37407465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5067C-F02F-CA51-C76E-9AFAA77F467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B7DFFB7-D356-0068-C081-0037355B3B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2F46DE1-B636-ED1B-AB2F-C49A63505C1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EE0272-F65F-ED84-720C-CA73A9D148E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3850EF4-AE51-FB58-8AAB-D7B6106A863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FD4A651-BC82-2322-E0B4-F301EE08EC72}"/>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8" name="Footer Placeholder 7">
            <a:extLst>
              <a:ext uri="{FF2B5EF4-FFF2-40B4-BE49-F238E27FC236}">
                <a16:creationId xmlns:a16="http://schemas.microsoft.com/office/drawing/2014/main" id="{36DE80AA-357E-6C98-0356-40E44CEA866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DAEBF76-C709-17B1-7646-653B310FA635}"/>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15076312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9A9F76-DC18-5638-D2F2-A8C5E27ACA6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492889F-0B2E-7251-3AFB-6AE4AC334F59}"/>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4" name="Footer Placeholder 3">
            <a:extLst>
              <a:ext uri="{FF2B5EF4-FFF2-40B4-BE49-F238E27FC236}">
                <a16:creationId xmlns:a16="http://schemas.microsoft.com/office/drawing/2014/main" id="{7303151B-2399-38C2-5A12-67FB2C4937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8D54789-EB7D-63FF-798A-50C671590E53}"/>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4625309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FAC998-1345-0A1E-D969-E2343D24E5B0}"/>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3" name="Footer Placeholder 2">
            <a:extLst>
              <a:ext uri="{FF2B5EF4-FFF2-40B4-BE49-F238E27FC236}">
                <a16:creationId xmlns:a16="http://schemas.microsoft.com/office/drawing/2014/main" id="{24CBE583-98EF-E399-09BA-BD0061BEF48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9234487-D257-CCB4-7728-4674E825B93B}"/>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8503298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906936-E1B0-0DD5-1952-04504CECDC6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EED911E-6386-4271-B6E9-40C5066E25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FE8560E-7E00-2A07-7AE0-12A12B7093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30F7A04-C019-9FFD-A565-15FD384B2CBA}"/>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6" name="Footer Placeholder 5">
            <a:extLst>
              <a:ext uri="{FF2B5EF4-FFF2-40B4-BE49-F238E27FC236}">
                <a16:creationId xmlns:a16="http://schemas.microsoft.com/office/drawing/2014/main" id="{3C619466-C547-5950-58EE-EE1847F6B72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BF1FB8-9D79-225C-2626-783076682BD3}"/>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17096701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E1F79-9E23-3848-6F69-35488B4C97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AEC5418-1A70-E059-01EC-1D72186415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BA7CE12-2BFD-3001-A50F-144325830B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FFDA66-E22F-675F-FEB8-63150CF7F0F3}"/>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6" name="Footer Placeholder 5">
            <a:extLst>
              <a:ext uri="{FF2B5EF4-FFF2-40B4-BE49-F238E27FC236}">
                <a16:creationId xmlns:a16="http://schemas.microsoft.com/office/drawing/2014/main" id="{10C83DCB-B75E-E3B9-1D31-F97DD2D654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41B311-4B71-A04A-F24B-8930E95E38DC}"/>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28051930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Episode Title">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E5AE574C-C01D-4451-B818-78560B1180FA}"/>
              </a:ext>
            </a:extLst>
          </p:cNvPr>
          <p:cNvSpPr>
            <a:spLocks noGrp="1"/>
          </p:cNvSpPr>
          <p:nvPr>
            <p:ph type="title"/>
          </p:nvPr>
        </p:nvSpPr>
        <p:spPr>
          <a:xfrm>
            <a:off x="609601" y="1709738"/>
            <a:ext cx="10515600" cy="2852737"/>
          </a:xfrm>
        </p:spPr>
        <p:txBody>
          <a:bodyPr anchor="b">
            <a:normAutofit/>
          </a:bodyPr>
          <a:lstStyle>
            <a:lvl1pPr algn="r">
              <a:defRPr sz="3600"/>
            </a:lvl1pPr>
          </a:lstStyle>
          <a:p>
            <a:r>
              <a:rPr lang="en-US"/>
              <a:t>Click to edit Master title style</a:t>
            </a:r>
            <a:endParaRPr lang="en-US" dirty="0"/>
          </a:p>
        </p:txBody>
      </p:sp>
      <p:sp>
        <p:nvSpPr>
          <p:cNvPr id="15" name="Text Placeholder 2">
            <a:extLst>
              <a:ext uri="{FF2B5EF4-FFF2-40B4-BE49-F238E27FC236}">
                <a16:creationId xmlns:a16="http://schemas.microsoft.com/office/drawing/2014/main" id="{1ECCB66C-05CB-49D9-B7E7-0C427D6D7F53}"/>
              </a:ext>
            </a:extLst>
          </p:cNvPr>
          <p:cNvSpPr>
            <a:spLocks noGrp="1"/>
          </p:cNvSpPr>
          <p:nvPr>
            <p:ph type="body" idx="1"/>
          </p:nvPr>
        </p:nvSpPr>
        <p:spPr>
          <a:xfrm>
            <a:off x="609601" y="4589463"/>
            <a:ext cx="10515600" cy="1500187"/>
          </a:xfrm>
          <a:prstGeom prst="rect">
            <a:avLst/>
          </a:prstGeom>
        </p:spPr>
        <p:txBody>
          <a:bodyPr>
            <a:normAutofit/>
          </a:bodyPr>
          <a:lstStyle>
            <a:lvl1pPr marL="0" indent="0" algn="r">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3" name="Picture 2">
            <a:extLst>
              <a:ext uri="{FF2B5EF4-FFF2-40B4-BE49-F238E27FC236}">
                <a16:creationId xmlns:a16="http://schemas.microsoft.com/office/drawing/2014/main" id="{10904000-0A7A-2857-D9A1-D638CB970994}"/>
              </a:ext>
            </a:extLst>
          </p:cNvPr>
          <p:cNvPicPr>
            <a:picLocks noChangeAspect="1"/>
          </p:cNvPicPr>
          <p:nvPr userDrawn="1"/>
        </p:nvPicPr>
        <p:blipFill>
          <a:blip r:embed="rId2"/>
          <a:stretch>
            <a:fillRect/>
          </a:stretch>
        </p:blipFill>
        <p:spPr>
          <a:xfrm>
            <a:off x="0" y="-2933"/>
            <a:ext cx="12192000" cy="975360"/>
          </a:xfrm>
          <a:prstGeom prst="rect">
            <a:avLst/>
          </a:prstGeom>
        </p:spPr>
      </p:pic>
      <p:sp>
        <p:nvSpPr>
          <p:cNvPr id="7" name="Rectangle 6">
            <a:extLst>
              <a:ext uri="{FF2B5EF4-FFF2-40B4-BE49-F238E27FC236}">
                <a16:creationId xmlns:a16="http://schemas.microsoft.com/office/drawing/2014/main" id="{A632F408-3A85-44BA-9DC9-E8F0D6C40C97}"/>
              </a:ext>
            </a:extLst>
          </p:cNvPr>
          <p:cNvSpPr/>
          <p:nvPr/>
        </p:nvSpPr>
        <p:spPr>
          <a:xfrm>
            <a:off x="10365698" y="6356350"/>
            <a:ext cx="1753850"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ooter Placeholder 4">
            <a:extLst>
              <a:ext uri="{FF2B5EF4-FFF2-40B4-BE49-F238E27FC236}">
                <a16:creationId xmlns:a16="http://schemas.microsoft.com/office/drawing/2014/main" id="{5CD80B2F-AB86-4AC5-ADB1-2230734739B0}"/>
              </a:ext>
            </a:extLst>
          </p:cNvPr>
          <p:cNvSpPr>
            <a:spLocks noGrp="1"/>
          </p:cNvSpPr>
          <p:nvPr>
            <p:ph type="ftr" sz="quarter" idx="3"/>
          </p:nvPr>
        </p:nvSpPr>
        <p:spPr>
          <a:xfrm>
            <a:off x="609600" y="6356350"/>
            <a:ext cx="10515599" cy="442131"/>
          </a:xfrm>
          <a:prstGeom prst="rect">
            <a:avLst/>
          </a:prstGeom>
        </p:spPr>
        <p:txBody>
          <a:bodyPr vert="horz" lIns="91440" tIns="45720" rIns="91440" bIns="45720" rtlCol="0" anchor="b"/>
          <a:lstStyle>
            <a:lvl1pPr algn="l">
              <a:defRPr sz="1000">
                <a:solidFill>
                  <a:schemeClr val="tx1">
                    <a:tint val="75000"/>
                  </a:schemeClr>
                </a:solidFill>
              </a:defRPr>
            </a:lvl1pPr>
          </a:lstStyle>
          <a:p>
            <a:endParaRPr lang="en-US"/>
          </a:p>
        </p:txBody>
      </p:sp>
      <p:pic>
        <p:nvPicPr>
          <p:cNvPr id="2" name="Picture 1">
            <a:extLst>
              <a:ext uri="{FF2B5EF4-FFF2-40B4-BE49-F238E27FC236}">
                <a16:creationId xmlns:a16="http://schemas.microsoft.com/office/drawing/2014/main" id="{B8243155-C1BE-4C8F-A1B8-E05BE1DC5B6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09600" y="93853"/>
            <a:ext cx="1537746" cy="787653"/>
          </a:xfrm>
          <a:prstGeom prst="rect">
            <a:avLst/>
          </a:prstGeom>
        </p:spPr>
      </p:pic>
    </p:spTree>
    <p:extLst>
      <p:ext uri="{BB962C8B-B14F-4D97-AF65-F5344CB8AC3E}">
        <p14:creationId xmlns:p14="http://schemas.microsoft.com/office/powerpoint/2010/main" val="12059596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774C5-0A9B-18F3-9CAF-A2B1A25B925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5D017D1-B693-49B4-3D5E-A85798E9371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AF5442-7CBE-77D1-A385-C70394651352}"/>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5" name="Footer Placeholder 4">
            <a:extLst>
              <a:ext uri="{FF2B5EF4-FFF2-40B4-BE49-F238E27FC236}">
                <a16:creationId xmlns:a16="http://schemas.microsoft.com/office/drawing/2014/main" id="{D87A6695-506E-F21D-883F-09C59CE1C5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CE03CC-E804-AE4F-BC35-01C4F6A9E24A}"/>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42823352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70CF5B-1288-5AE1-2A77-4AA7451944B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B6E1E66-A92E-A10E-28AA-282CAF2696D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66E619-06E1-63C2-881D-5EC5E6E70BD2}"/>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5" name="Footer Placeholder 4">
            <a:extLst>
              <a:ext uri="{FF2B5EF4-FFF2-40B4-BE49-F238E27FC236}">
                <a16:creationId xmlns:a16="http://schemas.microsoft.com/office/drawing/2014/main" id="{F76803AB-03EE-7B44-B956-081B88BE25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01B24F-3185-E413-DA86-85FF758C4669}"/>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6524963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p:bg>
      <p:bgPr>
        <a:solidFill>
          <a:schemeClr val="bg1"/>
        </a:solidFill>
        <a:effectLst/>
      </p:bgPr>
    </p:bg>
    <p:spTree>
      <p:nvGrpSpPr>
        <p:cNvPr id="1" name=""/>
        <p:cNvGrpSpPr/>
        <p:nvPr/>
      </p:nvGrpSpPr>
      <p:grpSpPr>
        <a:xfrm>
          <a:off x="0" y="0"/>
          <a:ext cx="0" cy="0"/>
          <a:chOff x="0" y="0"/>
          <a:chExt cx="0" cy="0"/>
        </a:xfrm>
      </p:grpSpPr>
      <p:sp>
        <p:nvSpPr>
          <p:cNvPr id="9" name="Footer Placeholder 4">
            <a:extLst>
              <a:ext uri="{FF2B5EF4-FFF2-40B4-BE49-F238E27FC236}">
                <a16:creationId xmlns:a16="http://schemas.microsoft.com/office/drawing/2014/main" id="{F68C6A00-68E4-474E-9AA8-0891DD87D051}"/>
              </a:ext>
            </a:extLst>
          </p:cNvPr>
          <p:cNvSpPr>
            <a:spLocks noGrp="1"/>
          </p:cNvSpPr>
          <p:nvPr>
            <p:ph type="ftr" sz="quarter" idx="3"/>
          </p:nvPr>
        </p:nvSpPr>
        <p:spPr>
          <a:xfrm>
            <a:off x="609600" y="6356350"/>
            <a:ext cx="10744199" cy="442131"/>
          </a:xfrm>
          <a:prstGeom prst="rect">
            <a:avLst/>
          </a:prstGeom>
        </p:spPr>
        <p:txBody>
          <a:bodyPr vert="horz" lIns="91440" tIns="45720" rIns="91440" bIns="45720" rtlCol="0" anchor="b"/>
          <a:lstStyle>
            <a:lvl1pPr algn="l">
              <a:defRPr sz="1000">
                <a:solidFill>
                  <a:schemeClr val="tx1">
                    <a:tint val="75000"/>
                  </a:schemeClr>
                </a:solidFill>
              </a:defRPr>
            </a:lvl1pPr>
          </a:lstStyle>
          <a:p>
            <a:endParaRPr lang="en-US" dirty="0"/>
          </a:p>
        </p:txBody>
      </p:sp>
      <p:sp>
        <p:nvSpPr>
          <p:cNvPr id="6" name="Title Placeholder 1">
            <a:extLst>
              <a:ext uri="{FF2B5EF4-FFF2-40B4-BE49-F238E27FC236}">
                <a16:creationId xmlns:a16="http://schemas.microsoft.com/office/drawing/2014/main" id="{C3A58A5E-CE8B-4381-B491-4E79B68F618B}"/>
              </a:ext>
            </a:extLst>
          </p:cNvPr>
          <p:cNvSpPr>
            <a:spLocks noGrp="1"/>
          </p:cNvSpPr>
          <p:nvPr>
            <p:ph type="title"/>
          </p:nvPr>
        </p:nvSpPr>
        <p:spPr>
          <a:xfrm>
            <a:off x="609600" y="199505"/>
            <a:ext cx="10744200" cy="1185577"/>
          </a:xfrm>
          <a:prstGeom prst="rect">
            <a:avLst/>
          </a:prstGeom>
        </p:spPr>
        <p:txBody>
          <a:bodyPr vert="horz" lIns="91440" tIns="45720" rIns="91440" bIns="45720" rtlCol="0" anchor="ctr" anchorCtr="0">
            <a:normAutofit/>
          </a:bodyPr>
          <a:lstStyle/>
          <a:p>
            <a:r>
              <a:rPr lang="en-US"/>
              <a:t>Click to edit Master title style</a:t>
            </a:r>
            <a:endParaRPr lang="en-US" dirty="0"/>
          </a:p>
        </p:txBody>
      </p:sp>
      <p:sp>
        <p:nvSpPr>
          <p:cNvPr id="7" name="Text Placeholder 2">
            <a:extLst>
              <a:ext uri="{FF2B5EF4-FFF2-40B4-BE49-F238E27FC236}">
                <a16:creationId xmlns:a16="http://schemas.microsoft.com/office/drawing/2014/main" id="{B8793117-580E-4BE7-82EC-6BE8CEEDED56}"/>
              </a:ext>
            </a:extLst>
          </p:cNvPr>
          <p:cNvSpPr>
            <a:spLocks noGrp="1"/>
          </p:cNvSpPr>
          <p:nvPr>
            <p:ph idx="1"/>
          </p:nvPr>
        </p:nvSpPr>
        <p:spPr>
          <a:xfrm>
            <a:off x="609600" y="1477906"/>
            <a:ext cx="10744200" cy="4722477"/>
          </a:xfrm>
          <a:prstGeom prst="rect">
            <a:avLst/>
          </a:prstGeom>
        </p:spPr>
        <p:txBody>
          <a:bodyPr vert="horz" lIns="91440" tIns="45720" rIns="91440" bIns="45720" rtlCol="0">
            <a:normAutofit/>
          </a:bodyPr>
          <a:lstStyle>
            <a:lvl1pPr>
              <a:buClr>
                <a:schemeClr val="accent2"/>
              </a:buClr>
              <a:defRPr/>
            </a:lvl1pPr>
            <a:lvl3pPr>
              <a:buClr>
                <a:schemeClr val="accent3"/>
              </a:buClr>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95600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F8544-5F66-42F5-A339-E46C7881EF7F}"/>
              </a:ext>
            </a:extLst>
          </p:cNvPr>
          <p:cNvSpPr>
            <a:spLocks noGrp="1"/>
          </p:cNvSpPr>
          <p:nvPr>
            <p:ph type="title"/>
          </p:nvPr>
        </p:nvSpPr>
        <p:spPr/>
        <p:txBody>
          <a:bodyPr>
            <a:normAutofit/>
          </a:bodyPr>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E98E0E9-1525-4AB4-A8AF-8BF10D89D4E7}"/>
              </a:ext>
            </a:extLst>
          </p:cNvPr>
          <p:cNvSpPr>
            <a:spLocks noGrp="1"/>
          </p:cNvSpPr>
          <p:nvPr>
            <p:ph sz="half" idx="1"/>
          </p:nvPr>
        </p:nvSpPr>
        <p:spPr>
          <a:xfrm>
            <a:off x="609600" y="1496291"/>
            <a:ext cx="5181600" cy="468067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CFA8448F-6F16-4184-A898-7F06CF6766C6}"/>
              </a:ext>
            </a:extLst>
          </p:cNvPr>
          <p:cNvSpPr>
            <a:spLocks noGrp="1"/>
          </p:cNvSpPr>
          <p:nvPr>
            <p:ph sz="half" idx="2"/>
          </p:nvPr>
        </p:nvSpPr>
        <p:spPr>
          <a:xfrm>
            <a:off x="5943600" y="1496291"/>
            <a:ext cx="5181600" cy="468067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a:extLst>
              <a:ext uri="{FF2B5EF4-FFF2-40B4-BE49-F238E27FC236}">
                <a16:creationId xmlns:a16="http://schemas.microsoft.com/office/drawing/2014/main" id="{DE44C219-F83B-4E76-BAE0-A183B8940696}"/>
              </a:ext>
            </a:extLst>
          </p:cNvPr>
          <p:cNvSpPr>
            <a:spLocks noGrp="1"/>
          </p:cNvSpPr>
          <p:nvPr>
            <p:ph type="ftr" sz="quarter" idx="3"/>
          </p:nvPr>
        </p:nvSpPr>
        <p:spPr>
          <a:xfrm>
            <a:off x="609600" y="6356350"/>
            <a:ext cx="10515599" cy="442131"/>
          </a:xfrm>
          <a:prstGeom prst="rect">
            <a:avLst/>
          </a:prstGeom>
        </p:spPr>
        <p:txBody>
          <a:bodyPr vert="horz" lIns="91440" tIns="45720" rIns="91440" bIns="45720" rtlCol="0" anchor="b"/>
          <a:lstStyle>
            <a:lvl1pPr algn="l">
              <a:defRPr sz="1000">
                <a:solidFill>
                  <a:schemeClr val="tx1">
                    <a:tint val="75000"/>
                  </a:schemeClr>
                </a:solidFill>
              </a:defRPr>
            </a:lvl1pPr>
          </a:lstStyle>
          <a:p>
            <a:endParaRPr lang="en-US"/>
          </a:p>
        </p:txBody>
      </p:sp>
    </p:spTree>
    <p:extLst>
      <p:ext uri="{BB962C8B-B14F-4D97-AF65-F5344CB8AC3E}">
        <p14:creationId xmlns:p14="http://schemas.microsoft.com/office/powerpoint/2010/main" val="41886418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22D2BB-B893-45AC-B4B9-21CF5F89EABD}"/>
              </a:ext>
            </a:extLst>
          </p:cNvPr>
          <p:cNvSpPr>
            <a:spLocks noGrp="1"/>
          </p:cNvSpPr>
          <p:nvPr>
            <p:ph type="body" idx="1"/>
          </p:nvPr>
        </p:nvSpPr>
        <p:spPr>
          <a:xfrm>
            <a:off x="609601" y="1459896"/>
            <a:ext cx="5157787" cy="651538"/>
          </a:xfrm>
          <a:prstGeom prst="rect">
            <a:avLst/>
          </a:prstGeom>
        </p:spPr>
        <p:txBody>
          <a:bodyPr anchor="b"/>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27EFEE-C04A-49BE-8AC8-1C93672FAC03}"/>
              </a:ext>
            </a:extLst>
          </p:cNvPr>
          <p:cNvSpPr>
            <a:spLocks noGrp="1"/>
          </p:cNvSpPr>
          <p:nvPr>
            <p:ph sz="half" idx="2"/>
          </p:nvPr>
        </p:nvSpPr>
        <p:spPr>
          <a:xfrm>
            <a:off x="609601" y="2111434"/>
            <a:ext cx="5157787" cy="3956856"/>
          </a:xfrm>
          <a:prstGeom prst="rect">
            <a:avLst/>
          </a:prstGeom>
        </p:spPr>
        <p:txBody>
          <a:bodyPr/>
          <a:lstStyle>
            <a:lvl1pPr marL="228600" indent="-228600">
              <a:buClr>
                <a:schemeClr val="accent2"/>
              </a:buClr>
              <a:buSzPct val="100000"/>
              <a:buFont typeface="Arial" panose="020B0604020202020204" pitchFamily="34" charset="0"/>
              <a:buChar char="•"/>
              <a:defRPr/>
            </a:lvl1pPr>
            <a:lvl2pPr marL="685800" indent="-228600">
              <a:buClr>
                <a:schemeClr val="accent2"/>
              </a:buClr>
              <a:buSzPct val="100000"/>
              <a:buFont typeface="Arial" panose="020B0604020202020204" pitchFamily="34" charset="0"/>
              <a:buChar char="•"/>
              <a:defRPr/>
            </a:lvl2pPr>
            <a:lvl3pPr marL="1143000" indent="-228600">
              <a:buClr>
                <a:schemeClr val="accent2"/>
              </a:buClr>
              <a:buSzPct val="100000"/>
              <a:buFont typeface="Arial" panose="020B0604020202020204" pitchFamily="34" charset="0"/>
              <a:buChar char="•"/>
              <a:defRPr/>
            </a:lvl3pPr>
            <a:lvl4pPr marL="1600200" indent="-228600">
              <a:buClr>
                <a:schemeClr val="accent2"/>
              </a:buClr>
              <a:buSzPct val="100000"/>
              <a:buFont typeface="Arial" panose="020B0604020202020204" pitchFamily="34" charset="0"/>
              <a:buChar char="•"/>
              <a:defRPr/>
            </a:lvl4pPr>
            <a:lvl5pPr marL="2057400" indent="-228600">
              <a:buClr>
                <a:schemeClr val="accent2"/>
              </a:buClr>
              <a:buSzPct val="100000"/>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3B977BB-61BD-47AD-991E-2E6E5CEC0643}"/>
              </a:ext>
            </a:extLst>
          </p:cNvPr>
          <p:cNvSpPr>
            <a:spLocks noGrp="1"/>
          </p:cNvSpPr>
          <p:nvPr>
            <p:ph type="body" sz="quarter" idx="3"/>
          </p:nvPr>
        </p:nvSpPr>
        <p:spPr>
          <a:xfrm>
            <a:off x="5942013" y="1459896"/>
            <a:ext cx="5183188" cy="651538"/>
          </a:xfrm>
          <a:prstGeom prst="rect">
            <a:avLst/>
          </a:prstGeom>
        </p:spPr>
        <p:txBody>
          <a:bodyPr anchor="b"/>
          <a:lstStyle>
            <a:lvl1pPr marL="0" indent="0">
              <a:buNone/>
              <a:defRPr sz="24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9B34560-D90F-4AA9-86F0-EA373D1678B8}"/>
              </a:ext>
            </a:extLst>
          </p:cNvPr>
          <p:cNvSpPr>
            <a:spLocks noGrp="1"/>
          </p:cNvSpPr>
          <p:nvPr>
            <p:ph sz="quarter" idx="4"/>
          </p:nvPr>
        </p:nvSpPr>
        <p:spPr>
          <a:xfrm>
            <a:off x="5942013" y="2111434"/>
            <a:ext cx="5183188" cy="3956856"/>
          </a:xfrm>
          <a:prstGeom prst="rect">
            <a:avLst/>
          </a:prstGeom>
        </p:spPr>
        <p:txBody>
          <a:bodyPr/>
          <a:lstStyle>
            <a:lvl1pPr marL="228600" indent="-228600">
              <a:buClr>
                <a:schemeClr val="accent3"/>
              </a:buClr>
              <a:buFont typeface="Arial" panose="020B0604020202020204" pitchFamily="34" charset="0"/>
              <a:buChar char="•"/>
              <a:defRPr/>
            </a:lvl1pPr>
            <a:lvl2pPr marL="685800" indent="-228600">
              <a:buClr>
                <a:schemeClr val="accent3"/>
              </a:buClr>
              <a:buFont typeface="Arial" panose="020B0604020202020204" pitchFamily="34" charset="0"/>
              <a:buChar char="•"/>
              <a:defRPr/>
            </a:lvl2pPr>
            <a:lvl3pPr marL="1143000" indent="-228600">
              <a:buClr>
                <a:schemeClr val="accent3"/>
              </a:buClr>
              <a:buFont typeface="Arial" panose="020B0604020202020204" pitchFamily="34" charset="0"/>
              <a:buChar char="•"/>
              <a:defRPr/>
            </a:lvl3pPr>
            <a:lvl4pPr marL="1600200" indent="-228600">
              <a:buClr>
                <a:schemeClr val="accent3"/>
              </a:buClr>
              <a:buFont typeface="Arial" panose="020B0604020202020204" pitchFamily="34" charset="0"/>
              <a:buChar char="•"/>
              <a:defRPr/>
            </a:lvl4pPr>
            <a:lvl5pPr marL="2057400" indent="-228600">
              <a:buClr>
                <a:schemeClr val="accent3"/>
              </a:buClr>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4">
            <a:extLst>
              <a:ext uri="{FF2B5EF4-FFF2-40B4-BE49-F238E27FC236}">
                <a16:creationId xmlns:a16="http://schemas.microsoft.com/office/drawing/2014/main" id="{1994057A-1166-4C4D-AF69-0BF68EE85991}"/>
              </a:ext>
            </a:extLst>
          </p:cNvPr>
          <p:cNvSpPr>
            <a:spLocks noGrp="1"/>
          </p:cNvSpPr>
          <p:nvPr>
            <p:ph type="ftr" sz="quarter" idx="12"/>
          </p:nvPr>
        </p:nvSpPr>
        <p:spPr>
          <a:xfrm>
            <a:off x="609600" y="6356350"/>
            <a:ext cx="10515599" cy="442131"/>
          </a:xfrm>
          <a:prstGeom prst="rect">
            <a:avLst/>
          </a:prstGeom>
        </p:spPr>
        <p:txBody>
          <a:bodyPr vert="horz" lIns="91440" tIns="45720" rIns="91440" bIns="45720" rtlCol="0" anchor="b"/>
          <a:lstStyle>
            <a:lvl1pPr algn="l">
              <a:defRPr sz="1000">
                <a:solidFill>
                  <a:schemeClr val="tx1">
                    <a:tint val="75000"/>
                  </a:schemeClr>
                </a:solidFill>
              </a:defRPr>
            </a:lvl1pPr>
          </a:lstStyle>
          <a:p>
            <a:endParaRPr lang="en-US"/>
          </a:p>
        </p:txBody>
      </p:sp>
      <p:sp>
        <p:nvSpPr>
          <p:cNvPr id="10" name="Title 1">
            <a:extLst>
              <a:ext uri="{FF2B5EF4-FFF2-40B4-BE49-F238E27FC236}">
                <a16:creationId xmlns:a16="http://schemas.microsoft.com/office/drawing/2014/main" id="{DAD82D1D-D8EA-40A0-9D3E-9683300C0F61}"/>
              </a:ext>
            </a:extLst>
          </p:cNvPr>
          <p:cNvSpPr>
            <a:spLocks noGrp="1"/>
          </p:cNvSpPr>
          <p:nvPr>
            <p:ph type="title"/>
          </p:nvPr>
        </p:nvSpPr>
        <p:spPr>
          <a:xfrm>
            <a:off x="609600" y="199505"/>
            <a:ext cx="10744200" cy="1185577"/>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3761000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72062-0692-44AF-80AA-510E920DCD1B}"/>
              </a:ext>
            </a:extLst>
          </p:cNvPr>
          <p:cNvSpPr>
            <a:spLocks noGrp="1"/>
          </p:cNvSpPr>
          <p:nvPr>
            <p:ph type="title"/>
          </p:nvPr>
        </p:nvSpPr>
        <p:spPr/>
        <p:txBody>
          <a:bodyPr/>
          <a:lstStyle/>
          <a:p>
            <a:r>
              <a:rPr lang="en-US"/>
              <a:t>Click to edit Master title style</a:t>
            </a:r>
          </a:p>
        </p:txBody>
      </p:sp>
      <p:sp>
        <p:nvSpPr>
          <p:cNvPr id="5" name="Footer Placeholder 4">
            <a:extLst>
              <a:ext uri="{FF2B5EF4-FFF2-40B4-BE49-F238E27FC236}">
                <a16:creationId xmlns:a16="http://schemas.microsoft.com/office/drawing/2014/main" id="{42D517FC-F71A-47DC-8036-78E7C8941DC5}"/>
              </a:ext>
            </a:extLst>
          </p:cNvPr>
          <p:cNvSpPr>
            <a:spLocks noGrp="1"/>
          </p:cNvSpPr>
          <p:nvPr>
            <p:ph type="ftr" sz="quarter" idx="3"/>
          </p:nvPr>
        </p:nvSpPr>
        <p:spPr>
          <a:xfrm>
            <a:off x="609600" y="6356350"/>
            <a:ext cx="10744199" cy="442131"/>
          </a:xfrm>
          <a:prstGeom prst="rect">
            <a:avLst/>
          </a:prstGeom>
        </p:spPr>
        <p:txBody>
          <a:bodyPr vert="horz" lIns="91440" tIns="45720" rIns="91440" bIns="45720" rtlCol="0" anchor="b"/>
          <a:lstStyle>
            <a:lvl1pPr algn="l">
              <a:defRPr sz="1000">
                <a:solidFill>
                  <a:schemeClr val="tx1">
                    <a:tint val="75000"/>
                  </a:schemeClr>
                </a:solidFill>
              </a:defRPr>
            </a:lvl1pPr>
          </a:lstStyle>
          <a:p>
            <a:endParaRPr lang="en-US"/>
          </a:p>
        </p:txBody>
      </p:sp>
    </p:spTree>
    <p:extLst>
      <p:ext uri="{BB962C8B-B14F-4D97-AF65-F5344CB8AC3E}">
        <p14:creationId xmlns:p14="http://schemas.microsoft.com/office/powerpoint/2010/main" val="15014869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Footer Placeholder 4">
            <a:extLst>
              <a:ext uri="{FF2B5EF4-FFF2-40B4-BE49-F238E27FC236}">
                <a16:creationId xmlns:a16="http://schemas.microsoft.com/office/drawing/2014/main" id="{B2F6B2D7-D2F9-4F1B-8FB7-00DCD968C2C6}"/>
              </a:ext>
            </a:extLst>
          </p:cNvPr>
          <p:cNvSpPr>
            <a:spLocks noGrp="1"/>
          </p:cNvSpPr>
          <p:nvPr>
            <p:ph type="ftr" sz="quarter" idx="3"/>
          </p:nvPr>
        </p:nvSpPr>
        <p:spPr>
          <a:xfrm>
            <a:off x="609600" y="6356350"/>
            <a:ext cx="10744199" cy="442131"/>
          </a:xfrm>
          <a:prstGeom prst="rect">
            <a:avLst/>
          </a:prstGeom>
        </p:spPr>
        <p:txBody>
          <a:bodyPr vert="horz" lIns="91440" tIns="45720" rIns="91440" bIns="45720" rtlCol="0" anchor="b"/>
          <a:lstStyle>
            <a:lvl1pPr algn="l">
              <a:defRPr sz="1000">
                <a:solidFill>
                  <a:schemeClr val="tx1">
                    <a:tint val="75000"/>
                  </a:schemeClr>
                </a:solidFill>
              </a:defRPr>
            </a:lvl1pPr>
          </a:lstStyle>
          <a:p>
            <a:endParaRPr lang="en-US" dirty="0"/>
          </a:p>
        </p:txBody>
      </p:sp>
    </p:spTree>
    <p:extLst>
      <p:ext uri="{BB962C8B-B14F-4D97-AF65-F5344CB8AC3E}">
        <p14:creationId xmlns:p14="http://schemas.microsoft.com/office/powerpoint/2010/main" val="1264843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426E8-50A6-47D6-B45F-134145E070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65C1316-9B30-4E35-91A7-4F8799CAE8F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8B594DE-1DED-4824-B3AF-6D8B99419FD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Footer Placeholder 4">
            <a:extLst>
              <a:ext uri="{FF2B5EF4-FFF2-40B4-BE49-F238E27FC236}">
                <a16:creationId xmlns:a16="http://schemas.microsoft.com/office/drawing/2014/main" id="{67258FC2-34FC-49D0-A161-40DD5BA51713}"/>
              </a:ext>
            </a:extLst>
          </p:cNvPr>
          <p:cNvSpPr>
            <a:spLocks noGrp="1"/>
          </p:cNvSpPr>
          <p:nvPr>
            <p:ph type="ftr" sz="quarter" idx="3"/>
          </p:nvPr>
        </p:nvSpPr>
        <p:spPr>
          <a:xfrm>
            <a:off x="609601" y="6356350"/>
            <a:ext cx="9020174" cy="442131"/>
          </a:xfrm>
          <a:prstGeom prst="rect">
            <a:avLst/>
          </a:prstGeom>
        </p:spPr>
        <p:txBody>
          <a:bodyPr vert="horz" lIns="91440" tIns="45720" rIns="91440" bIns="45720" rtlCol="0" anchor="b"/>
          <a:lstStyle>
            <a:lvl1pPr algn="l">
              <a:defRPr sz="1000">
                <a:solidFill>
                  <a:schemeClr val="tx1">
                    <a:tint val="75000"/>
                  </a:schemeClr>
                </a:solidFill>
              </a:defRPr>
            </a:lvl1pPr>
          </a:lstStyle>
          <a:p>
            <a:endParaRPr lang="en-US"/>
          </a:p>
        </p:txBody>
      </p:sp>
    </p:spTree>
    <p:extLst>
      <p:ext uri="{BB962C8B-B14F-4D97-AF65-F5344CB8AC3E}">
        <p14:creationId xmlns:p14="http://schemas.microsoft.com/office/powerpoint/2010/main" val="32255720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00E2D-A488-4CA5-B001-14767B8D02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4DFDA90-9E3C-451C-9A65-E0C0C3E6FB0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E26C3D8-9015-40F4-B59B-697F1260941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Footer Placeholder 4">
            <a:extLst>
              <a:ext uri="{FF2B5EF4-FFF2-40B4-BE49-F238E27FC236}">
                <a16:creationId xmlns:a16="http://schemas.microsoft.com/office/drawing/2014/main" id="{9FB64453-E8A2-48FD-8B67-B9DC2A133255}"/>
              </a:ext>
            </a:extLst>
          </p:cNvPr>
          <p:cNvSpPr>
            <a:spLocks noGrp="1"/>
          </p:cNvSpPr>
          <p:nvPr>
            <p:ph type="ftr" sz="quarter" idx="3"/>
          </p:nvPr>
        </p:nvSpPr>
        <p:spPr>
          <a:xfrm>
            <a:off x="609600" y="6356350"/>
            <a:ext cx="10745787" cy="442131"/>
          </a:xfrm>
          <a:prstGeom prst="rect">
            <a:avLst/>
          </a:prstGeom>
        </p:spPr>
        <p:txBody>
          <a:bodyPr vert="horz" lIns="91440" tIns="45720" rIns="91440" bIns="45720" rtlCol="0" anchor="b"/>
          <a:lstStyle>
            <a:lvl1pPr algn="l">
              <a:defRPr sz="1000">
                <a:solidFill>
                  <a:schemeClr val="tx1">
                    <a:tint val="75000"/>
                  </a:schemeClr>
                </a:solidFill>
              </a:defRPr>
            </a:lvl1pPr>
          </a:lstStyle>
          <a:p>
            <a:endParaRPr lang="en-US"/>
          </a:p>
        </p:txBody>
      </p:sp>
    </p:spTree>
    <p:extLst>
      <p:ext uri="{BB962C8B-B14F-4D97-AF65-F5344CB8AC3E}">
        <p14:creationId xmlns:p14="http://schemas.microsoft.com/office/powerpoint/2010/main" val="29014651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1BE5A1C-F765-4923-B698-01CBA0052385}"/>
              </a:ext>
            </a:extLst>
          </p:cNvPr>
          <p:cNvSpPr>
            <a:spLocks noGrp="1"/>
          </p:cNvSpPr>
          <p:nvPr>
            <p:ph type="title"/>
          </p:nvPr>
        </p:nvSpPr>
        <p:spPr>
          <a:xfrm>
            <a:off x="609600" y="199505"/>
            <a:ext cx="10744200" cy="1185577"/>
          </a:xfrm>
          <a:prstGeom prst="rect">
            <a:avLst/>
          </a:prstGeom>
        </p:spPr>
        <p:txBody>
          <a:bodyPr vert="horz" lIns="91440" tIns="45720" rIns="91440" bIns="45720" rtlCol="0" anchor="ctr" anchorCtr="0">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FE3F89C-32B6-4955-824F-31AA77424000}"/>
              </a:ext>
            </a:extLst>
          </p:cNvPr>
          <p:cNvSpPr>
            <a:spLocks noGrp="1"/>
          </p:cNvSpPr>
          <p:nvPr>
            <p:ph type="body" idx="1"/>
          </p:nvPr>
        </p:nvSpPr>
        <p:spPr>
          <a:xfrm>
            <a:off x="609600" y="1477906"/>
            <a:ext cx="10744200" cy="472247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300410A-8F64-41F0-A611-DD8C96B97C6E}"/>
              </a:ext>
            </a:extLst>
          </p:cNvPr>
          <p:cNvSpPr>
            <a:spLocks noGrp="1"/>
          </p:cNvSpPr>
          <p:nvPr>
            <p:ph type="ftr" sz="quarter" idx="3"/>
          </p:nvPr>
        </p:nvSpPr>
        <p:spPr>
          <a:xfrm>
            <a:off x="609600" y="6356350"/>
            <a:ext cx="10744199" cy="442131"/>
          </a:xfrm>
          <a:prstGeom prst="rect">
            <a:avLst/>
          </a:prstGeom>
        </p:spPr>
        <p:txBody>
          <a:bodyPr vert="horz" lIns="91440" tIns="45720" rIns="91440" bIns="45720" rtlCol="0" anchor="b"/>
          <a:lstStyle>
            <a:lvl1pPr algn="l">
              <a:defRPr sz="1000">
                <a:solidFill>
                  <a:schemeClr val="tx1">
                    <a:tint val="75000"/>
                  </a:schemeClr>
                </a:solidFill>
              </a:defRPr>
            </a:lvl1pPr>
          </a:lstStyle>
          <a:p>
            <a:endParaRPr lang="en-US"/>
          </a:p>
        </p:txBody>
      </p:sp>
      <p:sp>
        <p:nvSpPr>
          <p:cNvPr id="7" name="Rectangle 6">
            <a:extLst>
              <a:ext uri="{FF2B5EF4-FFF2-40B4-BE49-F238E27FC236}">
                <a16:creationId xmlns:a16="http://schemas.microsoft.com/office/drawing/2014/main" id="{28BAFC7C-C4EC-4B09-AB0B-7ABA6DA3C09F}"/>
              </a:ext>
            </a:extLst>
          </p:cNvPr>
          <p:cNvSpPr/>
          <p:nvPr/>
        </p:nvSpPr>
        <p:spPr>
          <a:xfrm>
            <a:off x="0" y="0"/>
            <a:ext cx="12192000" cy="106681"/>
          </a:xfrm>
          <a:prstGeom prst="rect">
            <a:avLst/>
          </a:prstGeom>
          <a:gradFill>
            <a:gsLst>
              <a:gs pos="0">
                <a:srgbClr val="ACD274"/>
              </a:gs>
              <a:gs pos="100000">
                <a:srgbClr val="759A4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1674153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3" r:id="rId9"/>
    <p:sldLayoutId id="2147483684" r:id="rId10"/>
  </p:sldLayoutIdLst>
  <p:txStyles>
    <p:titleStyle>
      <a:lvl1pPr algn="l" defTabSz="914400" rtl="0" eaLnBrk="1" latinLnBrk="0" hangingPunct="1">
        <a:lnSpc>
          <a:spcPct val="100000"/>
        </a:lnSpc>
        <a:spcBef>
          <a:spcPct val="0"/>
        </a:spcBef>
        <a:buNone/>
        <a:defRPr sz="3200" b="1" i="0" kern="1200">
          <a:solidFill>
            <a:srgbClr val="4D4E4D"/>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1"/>
        </a:buClr>
        <a:buFont typeface="Arial" panose="020B0604020202020204" pitchFamily="34" charset="0"/>
        <a:buChar char="•"/>
        <a:defRPr sz="2400" kern="1200">
          <a:solidFill>
            <a:schemeClr val="tx1">
              <a:lumMod val="75000"/>
            </a:schemeClr>
          </a:solidFill>
          <a:latin typeface="+mn-lt"/>
          <a:ea typeface="+mn-ea"/>
          <a:cs typeface="+mn-cs"/>
        </a:defRPr>
      </a:lvl1pPr>
      <a:lvl2pPr marL="685800" indent="-228600" algn="l" defTabSz="914400" rtl="0" eaLnBrk="1" latinLnBrk="0" hangingPunct="1">
        <a:lnSpc>
          <a:spcPct val="100000"/>
        </a:lnSpc>
        <a:spcBef>
          <a:spcPts val="500"/>
        </a:spcBef>
        <a:buClr>
          <a:schemeClr val="bg1">
            <a:lumMod val="65000"/>
          </a:schemeClr>
        </a:buClr>
        <a:buFont typeface="Arial" panose="020B0604020202020204" pitchFamily="34" charset="0"/>
        <a:buChar char="•"/>
        <a:defRPr sz="2000" kern="1200">
          <a:solidFill>
            <a:schemeClr val="tx1">
              <a:lumMod val="75000"/>
            </a:schemeClr>
          </a:solidFill>
          <a:latin typeface="+mn-lt"/>
          <a:ea typeface="+mn-ea"/>
          <a:cs typeface="+mn-cs"/>
        </a:defRPr>
      </a:lvl2pPr>
      <a:lvl3pPr marL="1143000" indent="-228600" algn="l" defTabSz="914400" rtl="0" eaLnBrk="1" latinLnBrk="0" hangingPunct="1">
        <a:lnSpc>
          <a:spcPct val="100000"/>
        </a:lnSpc>
        <a:spcBef>
          <a:spcPts val="500"/>
        </a:spcBef>
        <a:buClr>
          <a:schemeClr val="accent2"/>
        </a:buClr>
        <a:buFont typeface="Arial" panose="020B0604020202020204" pitchFamily="34" charset="0"/>
        <a:buChar char="–"/>
        <a:defRPr sz="1800" kern="1200">
          <a:solidFill>
            <a:schemeClr val="tx1">
              <a:lumMod val="75000"/>
            </a:schemeClr>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lumMod val="75000"/>
            </a:schemeClr>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864">
          <p15:clr>
            <a:srgbClr val="F26B43"/>
          </p15:clr>
        </p15:guide>
        <p15:guide id="4" orient="horz" pos="1056">
          <p15:clr>
            <a:srgbClr val="F26B43"/>
          </p15:clr>
        </p15:guide>
        <p15:guide id="5" pos="6168">
          <p15:clr>
            <a:srgbClr val="F26B43"/>
          </p15:clr>
        </p15:guide>
        <p15:guide id="6" pos="607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BC1509-97F9-9AC9-3004-0444397C1F5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283713C-9A88-4E7F-B7F0-88A5DDA067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762F71-44E5-6941-7F1B-4DA15FB3D9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607845-940D-AF42-90E6-0A3F0004BE78}" type="datetimeFigureOut">
              <a:rPr lang="en-US" smtClean="0"/>
              <a:t>3/19/24</a:t>
            </a:fld>
            <a:endParaRPr lang="en-US"/>
          </a:p>
        </p:txBody>
      </p:sp>
      <p:sp>
        <p:nvSpPr>
          <p:cNvPr id="5" name="Footer Placeholder 4">
            <a:extLst>
              <a:ext uri="{FF2B5EF4-FFF2-40B4-BE49-F238E27FC236}">
                <a16:creationId xmlns:a16="http://schemas.microsoft.com/office/drawing/2014/main" id="{2D5F44EC-2508-285C-261A-6C6D471B16D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8461F35-DC72-C444-9401-DB6D236197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3C78B3-0045-9547-874D-082F52276EB6}" type="slidenum">
              <a:rPr lang="en-US" smtClean="0"/>
              <a:t>‹#›</a:t>
            </a:fld>
            <a:endParaRPr lang="en-US"/>
          </a:p>
        </p:txBody>
      </p:sp>
    </p:spTree>
    <p:extLst>
      <p:ext uri="{BB962C8B-B14F-4D97-AF65-F5344CB8AC3E}">
        <p14:creationId xmlns:p14="http://schemas.microsoft.com/office/powerpoint/2010/main" val="986036588"/>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8" Type="http://schemas.openxmlformats.org/officeDocument/2006/relationships/hyperlink" Target="http://www.mededotg.com/" TargetMode="External"/><Relationship Id="rId3" Type="http://schemas.openxmlformats.org/officeDocument/2006/relationships/image" Target="../media/image19.png"/><Relationship Id="rId7" Type="http://schemas.openxmlformats.org/officeDocument/2006/relationships/hyperlink" Target="http://www.mededonthego.com/" TargetMode="External"/><Relationship Id="rId2" Type="http://schemas.openxmlformats.org/officeDocument/2006/relationships/notesSlide" Target="../notesSlides/notesSlide10.xml"/><Relationship Id="rId1" Type="http://schemas.openxmlformats.org/officeDocument/2006/relationships/slideLayout" Target="../slideLayouts/slideLayout17.xml"/><Relationship Id="rId6" Type="http://schemas.openxmlformats.org/officeDocument/2006/relationships/image" Target="../media/image22.svg"/><Relationship Id="rId5" Type="http://schemas.openxmlformats.org/officeDocument/2006/relationships/image" Target="../media/image21.png"/><Relationship Id="rId10" Type="http://schemas.openxmlformats.org/officeDocument/2006/relationships/image" Target="../media/image24.svg"/><Relationship Id="rId4" Type="http://schemas.openxmlformats.org/officeDocument/2006/relationships/image" Target="../media/image20.svg"/><Relationship Id="rId9" Type="http://schemas.openxmlformats.org/officeDocument/2006/relationships/image" Target="../media/image23.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s://www.mededonthego.com/Video/program/1135" TargetMode="External"/><Relationship Id="rId7" Type="http://schemas.openxmlformats.org/officeDocument/2006/relationships/image" Target="../media/image5.svg"/><Relationship Id="rId2" Type="http://schemas.openxmlformats.org/officeDocument/2006/relationships/notesSlide" Target="../notesSlides/notesSlide2.xml"/><Relationship Id="rId1" Type="http://schemas.openxmlformats.org/officeDocument/2006/relationships/slideLayout" Target="../slideLayouts/slideLayout17.xml"/><Relationship Id="rId6" Type="http://schemas.openxmlformats.org/officeDocument/2006/relationships/image" Target="../media/image4.png"/><Relationship Id="rId11" Type="http://schemas.openxmlformats.org/officeDocument/2006/relationships/image" Target="../media/image9.svg"/><Relationship Id="rId5" Type="http://schemas.openxmlformats.org/officeDocument/2006/relationships/hyperlink" Target="mailto:support@MedEdOTG.com" TargetMode="External"/><Relationship Id="rId10" Type="http://schemas.openxmlformats.org/officeDocument/2006/relationships/image" Target="../media/image8.png"/><Relationship Id="rId4" Type="http://schemas.openxmlformats.org/officeDocument/2006/relationships/hyperlink" Target="http://www.mededonthego.com/" TargetMode="External"/><Relationship Id="rId9" Type="http://schemas.openxmlformats.org/officeDocument/2006/relationships/image" Target="../media/image7.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2.tiff"/></Relationships>
</file>

<file path=ppt/slides/_rels/slide6.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7.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F837313-E902-8157-F168-169168852F85}"/>
              </a:ext>
            </a:extLst>
          </p:cNvPr>
          <p:cNvSpPr>
            <a:spLocks noGrp="1"/>
          </p:cNvSpPr>
          <p:nvPr>
            <p:ph type="title"/>
          </p:nvPr>
        </p:nvSpPr>
        <p:spPr>
          <a:xfrm>
            <a:off x="609600" y="1709739"/>
            <a:ext cx="10515600" cy="2295592"/>
          </a:xfrm>
        </p:spPr>
        <p:txBody>
          <a:bodyPr/>
          <a:lstStyle/>
          <a:p>
            <a:r>
              <a:rPr lang="en-US" dirty="0"/>
              <a:t>How Do I Prevent Future Hospital Visits Due to HE?</a:t>
            </a:r>
          </a:p>
        </p:txBody>
      </p:sp>
      <p:sp>
        <p:nvSpPr>
          <p:cNvPr id="2" name="Content Placeholder 1">
            <a:extLst>
              <a:ext uri="{FF2B5EF4-FFF2-40B4-BE49-F238E27FC236}">
                <a16:creationId xmlns:a16="http://schemas.microsoft.com/office/drawing/2014/main" id="{D120D775-A256-1646-8E4A-84A5605DA0FA}"/>
              </a:ext>
            </a:extLst>
          </p:cNvPr>
          <p:cNvSpPr>
            <a:spLocks noGrp="1"/>
          </p:cNvSpPr>
          <p:nvPr>
            <p:ph type="body" idx="1"/>
          </p:nvPr>
        </p:nvSpPr>
        <p:spPr>
          <a:xfrm>
            <a:off x="609600" y="4108361"/>
            <a:ext cx="10515600" cy="1981289"/>
          </a:xfrm>
        </p:spPr>
        <p:txBody>
          <a:bodyPr>
            <a:normAutofit/>
          </a:bodyPr>
          <a:lstStyle/>
          <a:p>
            <a:r>
              <a:rPr lang="en-US" dirty="0"/>
              <a:t>Patricia P. Bloom, MD</a:t>
            </a:r>
          </a:p>
          <a:p>
            <a:r>
              <a:rPr lang="en-US" dirty="0"/>
              <a:t>Assistant Professor</a:t>
            </a:r>
          </a:p>
          <a:p>
            <a:r>
              <a:rPr lang="en-US" dirty="0"/>
              <a:t>Transplant Hepatologist</a:t>
            </a:r>
          </a:p>
          <a:p>
            <a:r>
              <a:rPr lang="en-US" dirty="0"/>
              <a:t>University of Michigan</a:t>
            </a:r>
          </a:p>
          <a:p>
            <a:r>
              <a:rPr lang="en-US" dirty="0"/>
              <a:t>Ann Arbor, MI </a:t>
            </a:r>
          </a:p>
        </p:txBody>
      </p:sp>
    </p:spTree>
    <p:extLst>
      <p:ext uri="{BB962C8B-B14F-4D97-AF65-F5344CB8AC3E}">
        <p14:creationId xmlns:p14="http://schemas.microsoft.com/office/powerpoint/2010/main" val="37035541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31BEC-7B5F-9BCB-2D1F-C866B7103D67}"/>
              </a:ext>
            </a:extLst>
          </p:cNvPr>
          <p:cNvSpPr>
            <a:spLocks noGrp="1"/>
          </p:cNvSpPr>
          <p:nvPr>
            <p:ph type="title"/>
          </p:nvPr>
        </p:nvSpPr>
        <p:spPr/>
        <p:txBody>
          <a:bodyPr/>
          <a:lstStyle/>
          <a:p>
            <a:r>
              <a:rPr lang="en-US" b="1" dirty="0"/>
              <a:t>Continuity of Care is KEY</a:t>
            </a:r>
            <a:endParaRPr lang="en-US" dirty="0"/>
          </a:p>
        </p:txBody>
      </p:sp>
      <p:pic>
        <p:nvPicPr>
          <p:cNvPr id="5" name="Picture 4">
            <a:extLst>
              <a:ext uri="{FF2B5EF4-FFF2-40B4-BE49-F238E27FC236}">
                <a16:creationId xmlns:a16="http://schemas.microsoft.com/office/drawing/2014/main" id="{CD39840A-FE8C-9F46-BCC9-12064C44861D}"/>
              </a:ext>
            </a:extLst>
          </p:cNvPr>
          <p:cNvPicPr>
            <a:picLocks noChangeAspect="1"/>
          </p:cNvPicPr>
          <p:nvPr/>
        </p:nvPicPr>
        <p:blipFill>
          <a:blip r:embed="rId3"/>
          <a:stretch>
            <a:fillRect/>
          </a:stretch>
        </p:blipFill>
        <p:spPr>
          <a:xfrm>
            <a:off x="1524000" y="1385082"/>
            <a:ext cx="9144000" cy="4716379"/>
          </a:xfrm>
          <a:prstGeom prst="rect">
            <a:avLst/>
          </a:prstGeom>
        </p:spPr>
      </p:pic>
      <p:sp>
        <p:nvSpPr>
          <p:cNvPr id="4" name="Footer Placeholder 3">
            <a:extLst>
              <a:ext uri="{FF2B5EF4-FFF2-40B4-BE49-F238E27FC236}">
                <a16:creationId xmlns:a16="http://schemas.microsoft.com/office/drawing/2014/main" id="{BAA46DA4-344F-BE7B-7B09-85F35DAB9979}"/>
              </a:ext>
            </a:extLst>
          </p:cNvPr>
          <p:cNvSpPr>
            <a:spLocks noGrp="1"/>
          </p:cNvSpPr>
          <p:nvPr>
            <p:ph type="ftr" sz="quarter" idx="3"/>
          </p:nvPr>
        </p:nvSpPr>
        <p:spPr/>
        <p:txBody>
          <a:bodyPr/>
          <a:lstStyle/>
          <a:p>
            <a:r>
              <a:rPr lang="en-US" dirty="0" err="1"/>
              <a:t>Frenette</a:t>
            </a:r>
            <a:r>
              <a:rPr lang="en-US" dirty="0"/>
              <a:t> CT, et al. </a:t>
            </a:r>
            <a:r>
              <a:rPr lang="en-US" i="1" dirty="0"/>
              <a:t>Dig. Dis. Sci.</a:t>
            </a:r>
            <a:r>
              <a:rPr lang="en-US" dirty="0"/>
              <a:t> 2022; 67:1994–2004.</a:t>
            </a:r>
          </a:p>
        </p:txBody>
      </p:sp>
    </p:spTree>
    <p:extLst>
      <p:ext uri="{BB962C8B-B14F-4D97-AF65-F5344CB8AC3E}">
        <p14:creationId xmlns:p14="http://schemas.microsoft.com/office/powerpoint/2010/main" val="3491716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C52CB23-A893-F3BC-7EE2-D977C82AA838}"/>
              </a:ext>
            </a:extLst>
          </p:cNvPr>
          <p:cNvSpPr/>
          <p:nvPr/>
        </p:nvSpPr>
        <p:spPr>
          <a:xfrm>
            <a:off x="-1" y="0"/>
            <a:ext cx="12192000" cy="6858000"/>
          </a:xfrm>
          <a:prstGeom prst="rect">
            <a:avLst/>
          </a:prstGeom>
          <a:solidFill>
            <a:srgbClr val="0098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7" name="Graphic 16" descr="User with solid fill">
            <a:extLst>
              <a:ext uri="{FF2B5EF4-FFF2-40B4-BE49-F238E27FC236}">
                <a16:creationId xmlns:a16="http://schemas.microsoft.com/office/drawing/2014/main" id="{74847793-B893-A93A-FFCC-6C95F2C9FE22}"/>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28418" t="35016" r="44861" b="50079"/>
          <a:stretch/>
        </p:blipFill>
        <p:spPr>
          <a:xfrm>
            <a:off x="6250613" y="0"/>
            <a:ext cx="5941387" cy="3314044"/>
          </a:xfrm>
          <a:prstGeom prst="rect">
            <a:avLst/>
          </a:prstGeom>
        </p:spPr>
      </p:pic>
      <p:sp>
        <p:nvSpPr>
          <p:cNvPr id="7" name="TextBox 6">
            <a:extLst>
              <a:ext uri="{FF2B5EF4-FFF2-40B4-BE49-F238E27FC236}">
                <a16:creationId xmlns:a16="http://schemas.microsoft.com/office/drawing/2014/main" id="{FD65D34E-012D-57F2-01D9-E33429ED2AC6}"/>
              </a:ext>
            </a:extLst>
          </p:cNvPr>
          <p:cNvSpPr txBox="1"/>
          <p:nvPr/>
        </p:nvSpPr>
        <p:spPr>
          <a:xfrm>
            <a:off x="870978" y="550718"/>
            <a:ext cx="7793520"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Looking for more resources </a:t>
            </a:r>
            <a:br>
              <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br>
            <a:r>
              <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on this topic?</a:t>
            </a:r>
          </a:p>
        </p:txBody>
      </p:sp>
      <p:pic>
        <p:nvPicPr>
          <p:cNvPr id="18" name="Graphic 17" descr="User with solid fill">
            <a:extLst>
              <a:ext uri="{FF2B5EF4-FFF2-40B4-BE49-F238E27FC236}">
                <a16:creationId xmlns:a16="http://schemas.microsoft.com/office/drawing/2014/main" id="{5C24E54E-14AB-F843-0853-616E04BAE910}"/>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28418" t="41261" r="53427" b="50079"/>
          <a:stretch/>
        </p:blipFill>
        <p:spPr>
          <a:xfrm flipH="1" flipV="1">
            <a:off x="-1" y="3543956"/>
            <a:ext cx="6948177" cy="3314044"/>
          </a:xfrm>
          <a:prstGeom prst="rect">
            <a:avLst/>
          </a:prstGeom>
        </p:spPr>
      </p:pic>
      <p:sp>
        <p:nvSpPr>
          <p:cNvPr id="2" name="TextBox 1">
            <a:hlinkClick r:id="rId7" tooltip="MedEd On The Go"/>
            <a:extLst>
              <a:ext uri="{FF2B5EF4-FFF2-40B4-BE49-F238E27FC236}">
                <a16:creationId xmlns:a16="http://schemas.microsoft.com/office/drawing/2014/main" id="{624C7CEC-6FAA-E8C2-47BA-84734D0A035F}"/>
              </a:ext>
            </a:extLst>
          </p:cNvPr>
          <p:cNvSpPr txBox="1"/>
          <p:nvPr/>
        </p:nvSpPr>
        <p:spPr>
          <a:xfrm>
            <a:off x="870978" y="5018509"/>
            <a:ext cx="6077198" cy="1152465"/>
          </a:xfrm>
          <a:prstGeom prst="roundRect">
            <a:avLst>
              <a:gd name="adj" fmla="val 48137"/>
            </a:avLst>
          </a:prstGeom>
          <a:solidFill>
            <a:schemeClr val="bg1"/>
          </a:solidFill>
          <a:ln>
            <a:noFill/>
          </a:ln>
          <a:effectLst/>
        </p:spPr>
        <p:txBody>
          <a:bodyPr wrap="square" tIns="182880" bIns="9144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98EA"/>
                </a:solidFill>
                <a:effectLst/>
                <a:uLnTx/>
                <a:uFillTx/>
                <a:latin typeface="Century Gothic" panose="020B0502020202020204" pitchFamily="34" charset="0"/>
                <a:ea typeface="+mn-ea"/>
                <a:cs typeface="Calibri" panose="020F0502020204030204" pitchFamily="34" charset="0"/>
                <a:hlinkClick r:id="rId8" tooltip="Visit us now!"/>
              </a:rPr>
              <a:t>www.MedEdOTG.com</a:t>
            </a:r>
            <a:endParaRPr kumimoji="0" lang="en-US" sz="3600" b="0" i="0" u="none" strike="noStrike" kern="1200" cap="none" spc="0" normalizeH="0" baseline="0" noProof="0" dirty="0">
              <a:ln>
                <a:noFill/>
              </a:ln>
              <a:solidFill>
                <a:srgbClr val="0098EA"/>
              </a:solidFill>
              <a:effectLst/>
              <a:uLnTx/>
              <a:uFillTx/>
              <a:latin typeface="Century Gothic" panose="020B0502020202020204" pitchFamily="34" charset="0"/>
              <a:ea typeface="+mn-ea"/>
              <a:cs typeface="Calibri" panose="020F0502020204030204" pitchFamily="34" charset="0"/>
            </a:endParaRPr>
          </a:p>
        </p:txBody>
      </p:sp>
      <p:sp>
        <p:nvSpPr>
          <p:cNvPr id="3" name="TextBox 2">
            <a:extLst>
              <a:ext uri="{FF2B5EF4-FFF2-40B4-BE49-F238E27FC236}">
                <a16:creationId xmlns:a16="http://schemas.microsoft.com/office/drawing/2014/main" id="{C54A7D02-C060-E473-59D6-ABDD4DCC19A6}"/>
              </a:ext>
            </a:extLst>
          </p:cNvPr>
          <p:cNvSpPr txBox="1"/>
          <p:nvPr/>
        </p:nvSpPr>
        <p:spPr>
          <a:xfrm>
            <a:off x="870979" y="2424875"/>
            <a:ext cx="4310622" cy="2031325"/>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CME/CE in minutes</a:t>
            </a:r>
          </a:p>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Congress highlights</a:t>
            </a:r>
          </a:p>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Late-breaking data</a:t>
            </a:r>
          </a:p>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Quizzes</a:t>
            </a:r>
          </a:p>
        </p:txBody>
      </p:sp>
      <p:sp>
        <p:nvSpPr>
          <p:cNvPr id="8" name="TextBox 7">
            <a:extLst>
              <a:ext uri="{FF2B5EF4-FFF2-40B4-BE49-F238E27FC236}">
                <a16:creationId xmlns:a16="http://schemas.microsoft.com/office/drawing/2014/main" id="{531AC232-9957-4A51-B937-C4AB6A46FA92}"/>
              </a:ext>
            </a:extLst>
          </p:cNvPr>
          <p:cNvSpPr txBox="1"/>
          <p:nvPr/>
        </p:nvSpPr>
        <p:spPr>
          <a:xfrm>
            <a:off x="5058796" y="2424875"/>
            <a:ext cx="5225023" cy="1508105"/>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Webinars</a:t>
            </a:r>
          </a:p>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In-person events</a:t>
            </a:r>
          </a:p>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Slides &amp; resources</a:t>
            </a:r>
          </a:p>
        </p:txBody>
      </p:sp>
      <p:pic>
        <p:nvPicPr>
          <p:cNvPr id="10" name="Graphic 9">
            <a:extLst>
              <a:ext uri="{FF2B5EF4-FFF2-40B4-BE49-F238E27FC236}">
                <a16:creationId xmlns:a16="http://schemas.microsoft.com/office/drawing/2014/main" id="{93E4D248-876E-0145-581A-20C841F43DE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036699" y="446062"/>
            <a:ext cx="2494241" cy="1255751"/>
          </a:xfrm>
          <a:prstGeom prst="rect">
            <a:avLst/>
          </a:prstGeom>
        </p:spPr>
      </p:pic>
    </p:spTree>
    <p:extLst>
      <p:ext uri="{BB962C8B-B14F-4D97-AF65-F5344CB8AC3E}">
        <p14:creationId xmlns:p14="http://schemas.microsoft.com/office/powerpoint/2010/main" val="24058161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2183204-970A-B111-5DCA-6C0B2E08FD03}"/>
              </a:ext>
            </a:extLst>
          </p:cNvPr>
          <p:cNvSpPr txBox="1"/>
          <p:nvPr/>
        </p:nvSpPr>
        <p:spPr>
          <a:xfrm>
            <a:off x="1557505" y="5707282"/>
            <a:ext cx="2612964"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95959"/>
                </a:solidFill>
                <a:effectLst/>
                <a:uLnTx/>
                <a:uFillTx/>
                <a:latin typeface="Arial" panose="020B0604020202020204" pitchFamily="34" charset="0"/>
                <a:ea typeface="Times New Roman" panose="02020603050405020304" pitchFamily="18" charset="0"/>
                <a:cs typeface="Arial" panose="020B0604020202020204" pitchFamily="34" charset="0"/>
              </a:rPr>
              <a:t>This content or portions thereof may not be published, posted online or used in presentations without permission.</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 name="TextBox 8">
            <a:extLst>
              <a:ext uri="{FF2B5EF4-FFF2-40B4-BE49-F238E27FC236}">
                <a16:creationId xmlns:a16="http://schemas.microsoft.com/office/drawing/2014/main" id="{0EE13496-F6DC-B1E6-63D7-6A65639436E6}"/>
              </a:ext>
            </a:extLst>
          </p:cNvPr>
          <p:cNvSpPr txBox="1"/>
          <p:nvPr/>
        </p:nvSpPr>
        <p:spPr>
          <a:xfrm>
            <a:off x="594592" y="359469"/>
            <a:ext cx="10997719" cy="692468"/>
          </a:xfrm>
          <a:prstGeom prst="roundRect">
            <a:avLst>
              <a:gd name="adj" fmla="val 50000"/>
            </a:avLst>
          </a:prstGeom>
          <a:solidFill>
            <a:srgbClr val="0098EA"/>
          </a:solidFill>
        </p:spPr>
        <p:txBody>
          <a:bodyPr wrap="square" t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Trebuchet MS" panose="020B0703020202090204" pitchFamily="34" charset="0"/>
                <a:ea typeface="+mn-ea"/>
                <a:cs typeface="Calibri" panose="020F0502020204030204" pitchFamily="34" charset="0"/>
              </a:rPr>
              <a:t>Resource Information</a:t>
            </a:r>
          </a:p>
        </p:txBody>
      </p:sp>
      <p:sp>
        <p:nvSpPr>
          <p:cNvPr id="4" name="TextBox 3">
            <a:extLst>
              <a:ext uri="{FF2B5EF4-FFF2-40B4-BE49-F238E27FC236}">
                <a16:creationId xmlns:a16="http://schemas.microsoft.com/office/drawing/2014/main" id="{821270A0-01CF-6D78-64D3-D2393CA1DB1B}"/>
              </a:ext>
            </a:extLst>
          </p:cNvPr>
          <p:cNvSpPr txBox="1"/>
          <p:nvPr/>
        </p:nvSpPr>
        <p:spPr>
          <a:xfrm>
            <a:off x="594592" y="1162619"/>
            <a:ext cx="10997719" cy="2939266"/>
          </a:xfrm>
          <a:prstGeom prst="rect">
            <a:avLst/>
          </a:prstGeom>
          <a:noFill/>
          <a:ln>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98EA"/>
                </a:solidFill>
                <a:effectLst/>
                <a:uLnTx/>
                <a:uFillTx/>
                <a:latin typeface="Century Gothic" panose="020B0502020202020204" pitchFamily="34" charset="0"/>
                <a:ea typeface="+mn-ea"/>
                <a:cs typeface="+mn-cs"/>
              </a:rPr>
              <a:t>About This Resource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rPr>
              <a:t>These slides are one component of a continuing education program available online at </a:t>
            </a:r>
            <a:r>
              <a:rPr kumimoji="0" lang="en-US" sz="1500" b="0" i="0" u="none" strike="noStrike" kern="1200" cap="none" spc="0" normalizeH="0" baseline="0" noProof="0" dirty="0" err="1">
                <a:ln>
                  <a:noFill/>
                </a:ln>
                <a:solidFill>
                  <a:srgbClr val="747474"/>
                </a:solidFill>
                <a:effectLst/>
                <a:uLnTx/>
                <a:uFillTx/>
                <a:latin typeface="Arial" panose="020B0604020202020204" pitchFamily="34" charset="0"/>
                <a:ea typeface="+mn-ea"/>
                <a:cs typeface="Arial" panose="020B0604020202020204" pitchFamily="34" charset="0"/>
              </a:rPr>
              <a:t>MedEd</a:t>
            </a:r>
            <a:r>
              <a:rPr kumimoji="0" lang="en-US" sz="1500" b="0"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rPr>
              <a:t> On The Go titled </a:t>
            </a:r>
            <a:r>
              <a:rPr kumimoji="0" lang="en-US" sz="1500" b="0" i="0" u="none" strike="noStrike" kern="1200" cap="none" spc="0" normalizeH="0" baseline="0" noProof="0">
                <a:ln>
                  <a:noFill/>
                </a:ln>
                <a:solidFill>
                  <a:srgbClr val="747474"/>
                </a:solidFill>
                <a:effectLst/>
                <a:uLnTx/>
                <a:uFillTx/>
                <a:latin typeface="Arial" panose="020B0604020202020204" pitchFamily="34" charset="0"/>
                <a:ea typeface="+mn-ea"/>
                <a:cs typeface="Arial" panose="020B0604020202020204" pitchFamily="34" charset="0"/>
                <a:hlinkClick r:id="rId3"/>
              </a:rPr>
              <a:t>Addressing the Core Unmet Needs to Our Approach for Hepatic Encephalopathy</a:t>
            </a:r>
            <a:endParaRPr kumimoji="0" lang="en-US" sz="1500" b="0" i="0" u="sng"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1"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rPr>
              <a:t>Program Learning Objectives:</a:t>
            </a:r>
            <a:endParaRPr kumimoji="0" lang="en-US" sz="1500" b="0"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747474"/>
                </a:solidFill>
                <a:effectLst/>
                <a:uLnTx/>
                <a:uFillTx/>
                <a:latin typeface="Arial" panose="020B0604020202020204" pitchFamily="34" charset="0"/>
                <a:ea typeface="+mn-ea"/>
                <a:cs typeface="Arial" panose="020B0604020202020204" pitchFamily="34" charset="0"/>
              </a:rPr>
              <a:t>Identify approaches for clinicians to aid in the symptomatic recognition of HE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747474"/>
                </a:solidFill>
                <a:effectLst/>
                <a:uLnTx/>
                <a:uFillTx/>
                <a:latin typeface="Arial" panose="020B0604020202020204" pitchFamily="34" charset="0"/>
                <a:ea typeface="+mn-ea"/>
                <a:cs typeface="Arial" panose="020B0604020202020204" pitchFamily="34" charset="0"/>
              </a:rPr>
              <a:t>Improve the referral process to specialists in the initial onset of HE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747474"/>
                </a:solidFill>
                <a:effectLst/>
                <a:uLnTx/>
                <a:uFillTx/>
                <a:latin typeface="Arial" panose="020B0604020202020204" pitchFamily="34" charset="0"/>
                <a:ea typeface="+mn-ea"/>
                <a:cs typeface="Arial" panose="020B0604020202020204" pitchFamily="34" charset="0"/>
              </a:rPr>
              <a:t>Narrow the gap in care for the underserved population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500" b="0"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err="1">
                <a:ln>
                  <a:noFill/>
                </a:ln>
                <a:solidFill>
                  <a:srgbClr val="0098EA"/>
                </a:solidFill>
                <a:effectLst/>
                <a:uLnTx/>
                <a:uFillTx/>
                <a:latin typeface="Century Gothic" panose="020B0502020202020204" pitchFamily="34" charset="0"/>
                <a:ea typeface="+mn-ea"/>
                <a:cs typeface="Arial" panose="020B0604020202020204" pitchFamily="34" charset="0"/>
              </a:rPr>
              <a:t>MedEd</a:t>
            </a:r>
            <a:r>
              <a:rPr kumimoji="0" lang="en-US" sz="1500" b="1" i="0" u="none" strike="noStrike" kern="1200" cap="none" spc="0" normalizeH="0" baseline="0" noProof="0" dirty="0">
                <a:ln>
                  <a:noFill/>
                </a:ln>
                <a:solidFill>
                  <a:srgbClr val="0098EA"/>
                </a:solidFill>
                <a:effectLst/>
                <a:uLnTx/>
                <a:uFillTx/>
                <a:latin typeface="Century Gothic" panose="020B0502020202020204" pitchFamily="34" charset="0"/>
                <a:ea typeface="+mn-ea"/>
                <a:cs typeface="Arial" panose="020B0604020202020204" pitchFamily="34" charset="0"/>
              </a:rPr>
              <a:t> On The Go</a:t>
            </a:r>
            <a:r>
              <a:rPr kumimoji="0" lang="en-US" sz="1500" b="1" i="0" u="none" strike="noStrike" kern="1200" cap="none" spc="0" normalizeH="0" baseline="30000" noProof="0" dirty="0">
                <a:ln>
                  <a:noFill/>
                </a:ln>
                <a:solidFill>
                  <a:srgbClr val="0098EA"/>
                </a:solidFill>
                <a:effectLst/>
                <a:uLnTx/>
                <a:uFillTx/>
                <a:latin typeface="Century Gothic" panose="020B0502020202020204" pitchFamily="34" charset="0"/>
                <a:ea typeface="+mn-ea"/>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hlinkClick r:id="rId4"/>
              </a:rPr>
              <a:t>www.mededonthego.com</a:t>
            </a:r>
            <a:endParaRPr kumimoji="0" lang="en-US" sz="1500" b="0"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747474"/>
              </a:solidFill>
              <a:effectLst/>
              <a:uLnTx/>
              <a:uFillTx/>
              <a:latin typeface="Calibri" panose="020F0502020204030204"/>
              <a:ea typeface="+mn-ea"/>
              <a:cs typeface="+mn-cs"/>
            </a:endParaRPr>
          </a:p>
        </p:txBody>
      </p:sp>
      <p:cxnSp>
        <p:nvCxnSpPr>
          <p:cNvPr id="25" name="Straight Connector 24">
            <a:extLst>
              <a:ext uri="{FF2B5EF4-FFF2-40B4-BE49-F238E27FC236}">
                <a16:creationId xmlns:a16="http://schemas.microsoft.com/office/drawing/2014/main" id="{6D57FF65-33DE-661D-FDBA-12500FF6E05A}"/>
              </a:ext>
            </a:extLst>
          </p:cNvPr>
          <p:cNvCxnSpPr>
            <a:cxnSpLocks/>
          </p:cNvCxnSpPr>
          <p:nvPr/>
        </p:nvCxnSpPr>
        <p:spPr>
          <a:xfrm>
            <a:off x="600876" y="5388512"/>
            <a:ext cx="10996532" cy="0"/>
          </a:xfrm>
          <a:prstGeom prst="line">
            <a:avLst/>
          </a:prstGeom>
          <a:ln>
            <a:solidFill>
              <a:srgbClr val="0098EA"/>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2187CAD-40DF-359C-4264-683025719B57}"/>
              </a:ext>
            </a:extLst>
          </p:cNvPr>
          <p:cNvSpPr txBox="1"/>
          <p:nvPr/>
        </p:nvSpPr>
        <p:spPr>
          <a:xfrm>
            <a:off x="9217940" y="5707282"/>
            <a:ext cx="2165677"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747474"/>
                </a:solidFill>
                <a:effectLst/>
                <a:uLnTx/>
                <a:uFillTx/>
                <a:latin typeface="Arial" panose="020B0604020202020204" pitchFamily="34" charset="0"/>
                <a:ea typeface="Times New Roman" panose="02020603050405020304" pitchFamily="18" charset="0"/>
                <a:cs typeface="Arial" panose="020B0604020202020204" pitchFamily="34" charset="0"/>
              </a:rPr>
              <a:t>To contact us regarding inaccuracies, omissions or permissions please email us at </a:t>
            </a:r>
            <a:r>
              <a:rPr kumimoji="0" lang="en-US" sz="1200" b="0" i="0" u="sng" strike="noStrike" kern="1200" cap="none" spc="0" normalizeH="0" baseline="0" noProof="0" dirty="0">
                <a:ln>
                  <a:noFill/>
                </a:ln>
                <a:solidFill>
                  <a:srgbClr val="3898F9"/>
                </a:solidFill>
                <a:effectLst/>
                <a:uLnTx/>
                <a:uFillTx/>
                <a:latin typeface="Arial" panose="020B0604020202020204" pitchFamily="34" charset="0"/>
                <a:ea typeface="Times New Roman" panose="02020603050405020304" pitchFamily="18" charset="0"/>
                <a:cs typeface="Arial" panose="020B0604020202020204" pitchFamily="34" charset="0"/>
                <a:hlinkClick r:id="rId5"/>
              </a:rPr>
              <a:t>support@MedEdOTG.com</a:t>
            </a:r>
            <a:r>
              <a:rPr kumimoji="0" lang="en-US" sz="1200" b="0" i="0" u="none" strike="noStrike" kern="1200" cap="none" spc="0" normalizeH="0" baseline="0" noProof="0" dirty="0">
                <a:ln>
                  <a:noFill/>
                </a:ln>
                <a:solidFill>
                  <a:srgbClr val="595959"/>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8" name="Graphic 7" descr="Chat bubble outline">
            <a:extLst>
              <a:ext uri="{FF2B5EF4-FFF2-40B4-BE49-F238E27FC236}">
                <a16:creationId xmlns:a16="http://schemas.microsoft.com/office/drawing/2014/main" id="{06F4C142-8867-0F42-B3B7-D4F09FB224B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flipH="1">
            <a:off x="8375917" y="5590710"/>
            <a:ext cx="787862" cy="787862"/>
          </a:xfrm>
          <a:prstGeom prst="rect">
            <a:avLst/>
          </a:prstGeom>
        </p:spPr>
      </p:pic>
      <p:pic>
        <p:nvPicPr>
          <p:cNvPr id="20" name="Graphic 19">
            <a:extLst>
              <a:ext uri="{FF2B5EF4-FFF2-40B4-BE49-F238E27FC236}">
                <a16:creationId xmlns:a16="http://schemas.microsoft.com/office/drawing/2014/main" id="{9D6FF3C3-E8EB-6F75-281D-7EC60CF26BB5}"/>
              </a:ext>
            </a:extLst>
          </p:cNvPr>
          <p:cNvPicPr>
            <a:picLocks noChangeAspect="1"/>
          </p:cNvPicPr>
          <p:nvPr/>
        </p:nvPicPr>
        <p:blipFill rotWithShape="1">
          <a:blip r:embed="rId8">
            <a:extLst>
              <a:ext uri="{96DAC541-7B7A-43D3-8B79-37D633B846F1}">
                <asvg:svgBlip xmlns:asvg="http://schemas.microsoft.com/office/drawing/2016/SVG/main" r:embed="rId9"/>
              </a:ext>
            </a:extLst>
          </a:blip>
          <a:srcRect b="17964"/>
          <a:stretch/>
        </p:blipFill>
        <p:spPr>
          <a:xfrm>
            <a:off x="618797" y="5731536"/>
            <a:ext cx="787862" cy="646331"/>
          </a:xfrm>
          <a:prstGeom prst="rect">
            <a:avLst/>
          </a:prstGeom>
        </p:spPr>
      </p:pic>
      <p:sp>
        <p:nvSpPr>
          <p:cNvPr id="2" name="TextBox 1">
            <a:extLst>
              <a:ext uri="{FF2B5EF4-FFF2-40B4-BE49-F238E27FC236}">
                <a16:creationId xmlns:a16="http://schemas.microsoft.com/office/drawing/2014/main" id="{6CFC2CE5-F394-6990-63F0-E857AC5C3519}"/>
              </a:ext>
            </a:extLst>
          </p:cNvPr>
          <p:cNvSpPr txBox="1"/>
          <p:nvPr/>
        </p:nvSpPr>
        <p:spPr>
          <a:xfrm>
            <a:off x="5366615" y="5707282"/>
            <a:ext cx="2469444"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95959"/>
                </a:solidFill>
                <a:effectLst/>
                <a:uLnTx/>
                <a:uFillTx/>
                <a:latin typeface="Arial" panose="020B0604020202020204" pitchFamily="34" charset="0"/>
                <a:ea typeface="Times New Roman" panose="02020603050405020304" pitchFamily="18" charset="0"/>
                <a:cs typeface="Arial" panose="020B0604020202020204" pitchFamily="34" charset="0"/>
              </a:rPr>
              <a:t>This content can be saved for personal use (non-commercial use only) with credit given to the resource authors.</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6" name="Graphic 5" descr="Download from cloud outline">
            <a:extLst>
              <a:ext uri="{FF2B5EF4-FFF2-40B4-BE49-F238E27FC236}">
                <a16:creationId xmlns:a16="http://schemas.microsoft.com/office/drawing/2014/main" id="{2D69C189-75F0-6840-CF40-7D57A5931DA0}"/>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479126" y="5625435"/>
            <a:ext cx="787862" cy="787862"/>
          </a:xfrm>
          <a:prstGeom prst="rect">
            <a:avLst/>
          </a:prstGeom>
        </p:spPr>
      </p:pic>
    </p:spTree>
    <p:extLst>
      <p:ext uri="{BB962C8B-B14F-4D97-AF65-F5344CB8AC3E}">
        <p14:creationId xmlns:p14="http://schemas.microsoft.com/office/powerpoint/2010/main" val="26007701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8A5B30D-6EBE-AAA4-358F-AC940433A275}"/>
              </a:ext>
            </a:extLst>
          </p:cNvPr>
          <p:cNvSpPr>
            <a:spLocks noGrp="1"/>
          </p:cNvSpPr>
          <p:nvPr>
            <p:ph type="title"/>
          </p:nvPr>
        </p:nvSpPr>
        <p:spPr/>
        <p:txBody>
          <a:bodyPr/>
          <a:lstStyle/>
          <a:p>
            <a:r>
              <a:rPr lang="en-US" dirty="0"/>
              <a:t>Disclaimer</a:t>
            </a:r>
          </a:p>
        </p:txBody>
      </p:sp>
      <p:sp>
        <p:nvSpPr>
          <p:cNvPr id="10" name="Content Placeholder 4">
            <a:extLst>
              <a:ext uri="{FF2B5EF4-FFF2-40B4-BE49-F238E27FC236}">
                <a16:creationId xmlns:a16="http://schemas.microsoft.com/office/drawing/2014/main" id="{ED686F8A-DE79-29E4-3A92-6740BE7B4ED7}"/>
              </a:ext>
            </a:extLst>
          </p:cNvPr>
          <p:cNvSpPr txBox="1">
            <a:spLocks/>
          </p:cNvSpPr>
          <p:nvPr/>
        </p:nvSpPr>
        <p:spPr>
          <a:xfrm>
            <a:off x="838200" y="1825625"/>
            <a:ext cx="10515600" cy="284658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The views and opinions expressed in this educational activity are those of the faculty and do not necessarily represent the views of Total CME, LLC, the CME providers, or the companies providing educational grants. This presentation is not intended to define an exclusive course of patient management; the participant should use their clinical judgment, knowledge, experience, and diagnostic skills in applying or adopting for professional use any of the information provided herein. Any procedures, medications, or other courses of diagnosis or treatment discussed or suggested in this activity should not be used by clinicians without evaluation of their patient's conditions and possible contraindications or dangers in use, review of any applicable manufacturer’s product information, and comparison with recommendations of other authorities. Links to other sites may be provided as additional sources of information. </a:t>
            </a:r>
          </a:p>
        </p:txBody>
      </p:sp>
    </p:spTree>
    <p:extLst>
      <p:ext uri="{BB962C8B-B14F-4D97-AF65-F5344CB8AC3E}">
        <p14:creationId xmlns:p14="http://schemas.microsoft.com/office/powerpoint/2010/main" val="3306514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9DCCCC5-6EEE-C2D9-6506-0B8E1DE187FC}"/>
              </a:ext>
            </a:extLst>
          </p:cNvPr>
          <p:cNvSpPr>
            <a:spLocks noGrp="1"/>
          </p:cNvSpPr>
          <p:nvPr>
            <p:ph type="title"/>
          </p:nvPr>
        </p:nvSpPr>
        <p:spPr>
          <a:xfrm>
            <a:off x="609600" y="292329"/>
            <a:ext cx="10744200" cy="1185577"/>
          </a:xfrm>
        </p:spPr>
        <p:txBody>
          <a:bodyPr/>
          <a:lstStyle/>
          <a:p>
            <a:r>
              <a:rPr lang="en-US" b="1" dirty="0"/>
              <a:t>Key Strategies</a:t>
            </a:r>
            <a:endParaRPr lang="en-US" dirty="0"/>
          </a:p>
        </p:txBody>
      </p:sp>
      <p:sp>
        <p:nvSpPr>
          <p:cNvPr id="2" name="Content Placeholder 1">
            <a:extLst>
              <a:ext uri="{FF2B5EF4-FFF2-40B4-BE49-F238E27FC236}">
                <a16:creationId xmlns:a16="http://schemas.microsoft.com/office/drawing/2014/main" id="{271D4A7C-C8E7-CC40-8576-1704646C64C5}"/>
              </a:ext>
            </a:extLst>
          </p:cNvPr>
          <p:cNvSpPr>
            <a:spLocks noGrp="1"/>
          </p:cNvSpPr>
          <p:nvPr>
            <p:ph idx="1"/>
          </p:nvPr>
        </p:nvSpPr>
        <p:spPr>
          <a:xfrm>
            <a:off x="609600" y="1477906"/>
            <a:ext cx="5752563" cy="4722477"/>
          </a:xfrm>
        </p:spPr>
        <p:txBody>
          <a:bodyPr>
            <a:normAutofit/>
          </a:bodyPr>
          <a:lstStyle/>
          <a:p>
            <a:r>
              <a:rPr lang="en-US" dirty="0"/>
              <a:t>Prevent progression of liver disease (for example treat viruses, alcohol use disorder)</a:t>
            </a:r>
          </a:p>
          <a:p>
            <a:r>
              <a:rPr lang="en-US" dirty="0"/>
              <a:t>Seek out and correct underlying triggers</a:t>
            </a:r>
          </a:p>
          <a:p>
            <a:r>
              <a:rPr lang="en-US" dirty="0"/>
              <a:t>Lactulose after 1 overt HE episode</a:t>
            </a:r>
          </a:p>
          <a:p>
            <a:pPr lvl="1"/>
            <a:r>
              <a:rPr lang="en-US" dirty="0"/>
              <a:t>Titrate to 2-4 BMs daily</a:t>
            </a:r>
          </a:p>
          <a:p>
            <a:pPr lvl="1"/>
            <a:r>
              <a:rPr lang="en-US" dirty="0"/>
              <a:t>Avoid dehydration</a:t>
            </a:r>
          </a:p>
          <a:p>
            <a:r>
              <a:rPr lang="en-US" dirty="0"/>
              <a:t>Rifaximin after 2</a:t>
            </a:r>
            <a:r>
              <a:rPr lang="en-US" baseline="30000" dirty="0"/>
              <a:t>nd</a:t>
            </a:r>
            <a:r>
              <a:rPr lang="en-US" dirty="0"/>
              <a:t> overt HE episode</a:t>
            </a:r>
          </a:p>
        </p:txBody>
      </p:sp>
      <p:pic>
        <p:nvPicPr>
          <p:cNvPr id="5" name="Picture 1">
            <a:extLst>
              <a:ext uri="{FF2B5EF4-FFF2-40B4-BE49-F238E27FC236}">
                <a16:creationId xmlns:a16="http://schemas.microsoft.com/office/drawing/2014/main" id="{46ACD0AD-22B2-E349-9522-84FBB24CE37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732705" y="1348580"/>
            <a:ext cx="2918575" cy="4160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21613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23DF6-6B08-136F-1E75-B45E57DAA4E3}"/>
              </a:ext>
            </a:extLst>
          </p:cNvPr>
          <p:cNvSpPr>
            <a:spLocks noGrp="1"/>
          </p:cNvSpPr>
          <p:nvPr>
            <p:ph type="title"/>
          </p:nvPr>
        </p:nvSpPr>
        <p:spPr>
          <a:xfrm>
            <a:off x="609600" y="199505"/>
            <a:ext cx="10744200" cy="1185577"/>
          </a:xfrm>
        </p:spPr>
        <p:txBody>
          <a:bodyPr/>
          <a:lstStyle/>
          <a:p>
            <a:r>
              <a:rPr lang="en-US" dirty="0"/>
              <a:t>Lactulose Helps</a:t>
            </a:r>
          </a:p>
        </p:txBody>
      </p:sp>
      <p:grpSp>
        <p:nvGrpSpPr>
          <p:cNvPr id="17" name="Group 16">
            <a:extLst>
              <a:ext uri="{FF2B5EF4-FFF2-40B4-BE49-F238E27FC236}">
                <a16:creationId xmlns:a16="http://schemas.microsoft.com/office/drawing/2014/main" id="{0F48AD0A-AF62-F31E-33C7-317113B358A4}"/>
              </a:ext>
            </a:extLst>
          </p:cNvPr>
          <p:cNvGrpSpPr/>
          <p:nvPr/>
        </p:nvGrpSpPr>
        <p:grpSpPr>
          <a:xfrm>
            <a:off x="1827880" y="1384300"/>
            <a:ext cx="8534400" cy="4792414"/>
            <a:chOff x="1827880" y="1384300"/>
            <a:chExt cx="8534400" cy="4792414"/>
          </a:xfrm>
        </p:grpSpPr>
        <p:pic>
          <p:nvPicPr>
            <p:cNvPr id="5" name="Picture 4">
              <a:extLst>
                <a:ext uri="{FF2B5EF4-FFF2-40B4-BE49-F238E27FC236}">
                  <a16:creationId xmlns:a16="http://schemas.microsoft.com/office/drawing/2014/main" id="{036930D5-77D7-8C4B-A0B6-9EA6688A3263}"/>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056480" y="1524001"/>
              <a:ext cx="4179888" cy="427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EBB57F8F-7780-F241-B511-FF9EA2C757DF}"/>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399880" y="1614489"/>
              <a:ext cx="3962400" cy="410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3B39C9CE-CB4F-CE41-8E60-047C53829693}"/>
                </a:ext>
              </a:extLst>
            </p:cNvPr>
            <p:cNvSpPr txBox="1"/>
            <p:nvPr/>
          </p:nvSpPr>
          <p:spPr>
            <a:xfrm>
              <a:off x="2132680" y="1384300"/>
              <a:ext cx="3963320" cy="369332"/>
            </a:xfrm>
            <a:prstGeom prst="rect">
              <a:avLst/>
            </a:prstGeom>
            <a:noFill/>
          </p:spPr>
          <p:txBody>
            <a:bodyPr wrap="square">
              <a:spAutoFit/>
            </a:bodyPr>
            <a:lstStyle/>
            <a:p>
              <a:pPr algn="ctr">
                <a:defRPr/>
              </a:pPr>
              <a:r>
                <a:rPr lang="en-US" dirty="0"/>
                <a:t>Treating HE</a:t>
              </a:r>
            </a:p>
          </p:txBody>
        </p:sp>
        <p:sp>
          <p:nvSpPr>
            <p:cNvPr id="9" name="TextBox 8">
              <a:extLst>
                <a:ext uri="{FF2B5EF4-FFF2-40B4-BE49-F238E27FC236}">
                  <a16:creationId xmlns:a16="http://schemas.microsoft.com/office/drawing/2014/main" id="{CF969004-059D-464A-BC79-ACDA5FC34A6D}"/>
                </a:ext>
              </a:extLst>
            </p:cNvPr>
            <p:cNvSpPr txBox="1"/>
            <p:nvPr/>
          </p:nvSpPr>
          <p:spPr>
            <a:xfrm>
              <a:off x="6541168" y="1384300"/>
              <a:ext cx="3594352" cy="369332"/>
            </a:xfrm>
            <a:prstGeom prst="rect">
              <a:avLst/>
            </a:prstGeom>
            <a:noFill/>
          </p:spPr>
          <p:txBody>
            <a:bodyPr wrap="square">
              <a:spAutoFit/>
            </a:bodyPr>
            <a:lstStyle/>
            <a:p>
              <a:pPr algn="ctr">
                <a:defRPr/>
              </a:pPr>
              <a:r>
                <a:rPr lang="en-US" dirty="0"/>
                <a:t>Mortality</a:t>
              </a:r>
            </a:p>
          </p:txBody>
        </p:sp>
        <p:sp>
          <p:nvSpPr>
            <p:cNvPr id="10" name="TextBox 9">
              <a:extLst>
                <a:ext uri="{FF2B5EF4-FFF2-40B4-BE49-F238E27FC236}">
                  <a16:creationId xmlns:a16="http://schemas.microsoft.com/office/drawing/2014/main" id="{7FF77581-EE09-3749-8EB4-D12E8A5DC324}"/>
                </a:ext>
              </a:extLst>
            </p:cNvPr>
            <p:cNvSpPr txBox="1"/>
            <p:nvPr/>
          </p:nvSpPr>
          <p:spPr>
            <a:xfrm>
              <a:off x="2132680" y="5807382"/>
              <a:ext cx="8002840" cy="369332"/>
            </a:xfrm>
            <a:prstGeom prst="rect">
              <a:avLst/>
            </a:prstGeom>
            <a:noFill/>
          </p:spPr>
          <p:txBody>
            <a:bodyPr wrap="square">
              <a:spAutoFit/>
            </a:bodyPr>
            <a:lstStyle/>
            <a:p>
              <a:pPr algn="ctr">
                <a:defRPr/>
              </a:pPr>
              <a:r>
                <a:rPr lang="en-US" dirty="0"/>
                <a:t>Comparing nonabsorbable disaccharides to placebo</a:t>
              </a:r>
            </a:p>
          </p:txBody>
        </p:sp>
        <p:sp>
          <p:nvSpPr>
            <p:cNvPr id="11" name="5-Point Star 10">
              <a:extLst>
                <a:ext uri="{FF2B5EF4-FFF2-40B4-BE49-F238E27FC236}">
                  <a16:creationId xmlns:a16="http://schemas.microsoft.com/office/drawing/2014/main" id="{B48AE0B2-76C7-6844-8C60-159FFA3DE981}"/>
                </a:ext>
              </a:extLst>
            </p:cNvPr>
            <p:cNvSpPr/>
            <p:nvPr/>
          </p:nvSpPr>
          <p:spPr bwMode="auto">
            <a:xfrm>
              <a:off x="1827880" y="1835150"/>
              <a:ext cx="304800" cy="304800"/>
            </a:xfrm>
            <a:prstGeom prst="star5">
              <a:avLst/>
            </a:prstGeom>
            <a:solidFill>
              <a:srgbClr val="FF0000"/>
            </a:solidFill>
            <a:ln w="9525" cap="flat" cmpd="sng" algn="ctr">
              <a:solidFill>
                <a:srgbClr val="FF0000"/>
              </a:solidFill>
              <a:prstDash val="solid"/>
              <a:round/>
              <a:headEnd type="none" w="med" len="med"/>
              <a:tailEnd type="none" w="med" len="med"/>
            </a:ln>
            <a:effectLst/>
          </p:spPr>
          <p:txBody>
            <a:bodyPr/>
            <a:lstStyle/>
            <a:p>
              <a:pPr>
                <a:defRPr/>
              </a:pPr>
              <a:endParaRPr lang="en-US">
                <a:latin typeface="Lucida Grande" charset="0"/>
                <a:ea typeface="ＭＳ Ｐゴシック" charset="-128"/>
              </a:endParaRPr>
            </a:p>
          </p:txBody>
        </p:sp>
        <p:sp>
          <p:nvSpPr>
            <p:cNvPr id="12" name="5-Point Star 11">
              <a:extLst>
                <a:ext uri="{FF2B5EF4-FFF2-40B4-BE49-F238E27FC236}">
                  <a16:creationId xmlns:a16="http://schemas.microsoft.com/office/drawing/2014/main" id="{11567747-4F0C-004E-9B6D-A629B1819487}"/>
                </a:ext>
              </a:extLst>
            </p:cNvPr>
            <p:cNvSpPr/>
            <p:nvPr/>
          </p:nvSpPr>
          <p:spPr bwMode="auto">
            <a:xfrm>
              <a:off x="6236368" y="1836738"/>
              <a:ext cx="304800" cy="304800"/>
            </a:xfrm>
            <a:prstGeom prst="star5">
              <a:avLst/>
            </a:prstGeom>
            <a:solidFill>
              <a:srgbClr val="FF0000"/>
            </a:solidFill>
            <a:ln w="9525" cap="flat" cmpd="sng" algn="ctr">
              <a:solidFill>
                <a:srgbClr val="FF0000"/>
              </a:solidFill>
              <a:prstDash val="solid"/>
              <a:round/>
              <a:headEnd type="none" w="med" len="med"/>
              <a:tailEnd type="none" w="med" len="med"/>
            </a:ln>
            <a:effectLst/>
          </p:spPr>
          <p:txBody>
            <a:bodyPr/>
            <a:lstStyle/>
            <a:p>
              <a:pPr>
                <a:defRPr/>
              </a:pPr>
              <a:endParaRPr lang="en-US">
                <a:latin typeface="Lucida Grande" charset="0"/>
                <a:ea typeface="ＭＳ Ｐゴシック" charset="-128"/>
              </a:endParaRPr>
            </a:p>
          </p:txBody>
        </p:sp>
        <p:sp>
          <p:nvSpPr>
            <p:cNvPr id="13" name="TextBox 12">
              <a:extLst>
                <a:ext uri="{FF2B5EF4-FFF2-40B4-BE49-F238E27FC236}">
                  <a16:creationId xmlns:a16="http://schemas.microsoft.com/office/drawing/2014/main" id="{B36E9A03-89FA-804B-B77E-3DE1F6A63CE6}"/>
                </a:ext>
              </a:extLst>
            </p:cNvPr>
            <p:cNvSpPr txBox="1"/>
            <p:nvPr/>
          </p:nvSpPr>
          <p:spPr>
            <a:xfrm>
              <a:off x="4098006" y="2617789"/>
              <a:ext cx="949325" cy="338137"/>
            </a:xfrm>
            <a:prstGeom prst="rect">
              <a:avLst/>
            </a:prstGeom>
            <a:noFill/>
          </p:spPr>
          <p:txBody>
            <a:bodyPr wrap="none">
              <a:spAutoFit/>
            </a:bodyPr>
            <a:lstStyle/>
            <a:p>
              <a:pPr>
                <a:defRPr/>
              </a:pPr>
              <a:r>
                <a:rPr lang="en-US" sz="1600" dirty="0">
                  <a:solidFill>
                    <a:srgbClr val="FF0000"/>
                  </a:solidFill>
                </a:rPr>
                <a:t>NNT = 5</a:t>
              </a:r>
            </a:p>
          </p:txBody>
        </p:sp>
        <p:sp>
          <p:nvSpPr>
            <p:cNvPr id="14" name="TextBox 13">
              <a:extLst>
                <a:ext uri="{FF2B5EF4-FFF2-40B4-BE49-F238E27FC236}">
                  <a16:creationId xmlns:a16="http://schemas.microsoft.com/office/drawing/2014/main" id="{33DA2FC4-8E98-0240-AF8B-E2C23BBDA946}"/>
                </a:ext>
              </a:extLst>
            </p:cNvPr>
            <p:cNvSpPr txBox="1"/>
            <p:nvPr/>
          </p:nvSpPr>
          <p:spPr>
            <a:xfrm>
              <a:off x="8236619" y="2617789"/>
              <a:ext cx="1063625" cy="338137"/>
            </a:xfrm>
            <a:prstGeom prst="rect">
              <a:avLst/>
            </a:prstGeom>
            <a:noFill/>
          </p:spPr>
          <p:txBody>
            <a:bodyPr wrap="none">
              <a:spAutoFit/>
            </a:bodyPr>
            <a:lstStyle/>
            <a:p>
              <a:pPr>
                <a:defRPr/>
              </a:pPr>
              <a:r>
                <a:rPr lang="en-US" sz="1600" dirty="0">
                  <a:solidFill>
                    <a:srgbClr val="FF0000"/>
                  </a:solidFill>
                </a:rPr>
                <a:t>NNT = 20</a:t>
              </a:r>
            </a:p>
          </p:txBody>
        </p:sp>
      </p:grpSp>
      <p:sp>
        <p:nvSpPr>
          <p:cNvPr id="16" name="Footer Placeholder 15">
            <a:extLst>
              <a:ext uri="{FF2B5EF4-FFF2-40B4-BE49-F238E27FC236}">
                <a16:creationId xmlns:a16="http://schemas.microsoft.com/office/drawing/2014/main" id="{4010FDA2-01EB-140D-47D0-17309EDF198A}"/>
              </a:ext>
            </a:extLst>
          </p:cNvPr>
          <p:cNvSpPr>
            <a:spLocks noGrp="1"/>
          </p:cNvSpPr>
          <p:nvPr>
            <p:ph type="ftr" sz="quarter" idx="3"/>
          </p:nvPr>
        </p:nvSpPr>
        <p:spPr/>
        <p:txBody>
          <a:bodyPr/>
          <a:lstStyle/>
          <a:p>
            <a:r>
              <a:rPr lang="en-US" dirty="0" err="1"/>
              <a:t>Gluud</a:t>
            </a:r>
            <a:r>
              <a:rPr lang="en-US" dirty="0"/>
              <a:t> LL, et al. </a:t>
            </a:r>
            <a:r>
              <a:rPr lang="en-US" i="1" dirty="0"/>
              <a:t>Hepatology</a:t>
            </a:r>
            <a:r>
              <a:rPr lang="en-US" dirty="0"/>
              <a:t>. 2016;64(3):908-22. </a:t>
            </a:r>
          </a:p>
        </p:txBody>
      </p:sp>
    </p:spTree>
    <p:extLst>
      <p:ext uri="{BB962C8B-B14F-4D97-AF65-F5344CB8AC3E}">
        <p14:creationId xmlns:p14="http://schemas.microsoft.com/office/powerpoint/2010/main" val="36470564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7BE2B236-C5D7-564B-943A-8F98AA4AF57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543953" y="1477906"/>
            <a:ext cx="6930699" cy="4585792"/>
          </a:xfrm>
          <a:prstGeom prst="rect">
            <a:avLst/>
          </a:prstGeom>
        </p:spPr>
      </p:pic>
      <p:sp>
        <p:nvSpPr>
          <p:cNvPr id="4" name="Title 3">
            <a:extLst>
              <a:ext uri="{FF2B5EF4-FFF2-40B4-BE49-F238E27FC236}">
                <a16:creationId xmlns:a16="http://schemas.microsoft.com/office/drawing/2014/main" id="{D9809825-6D40-105B-A1F0-1625097E9F6A}"/>
              </a:ext>
            </a:extLst>
          </p:cNvPr>
          <p:cNvSpPr>
            <a:spLocks noGrp="1"/>
          </p:cNvSpPr>
          <p:nvPr>
            <p:ph type="title"/>
          </p:nvPr>
        </p:nvSpPr>
        <p:spPr/>
        <p:txBody>
          <a:bodyPr/>
          <a:lstStyle/>
          <a:p>
            <a:r>
              <a:rPr lang="en-US" b="1" dirty="0"/>
              <a:t>The Goal is Not Diarrhea</a:t>
            </a:r>
            <a:endParaRPr lang="en-US" dirty="0"/>
          </a:p>
        </p:txBody>
      </p:sp>
      <p:sp>
        <p:nvSpPr>
          <p:cNvPr id="2" name="Content Placeholder 1">
            <a:extLst>
              <a:ext uri="{FF2B5EF4-FFF2-40B4-BE49-F238E27FC236}">
                <a16:creationId xmlns:a16="http://schemas.microsoft.com/office/drawing/2014/main" id="{98656A32-B246-3F49-9688-DAF88B48D9CF}"/>
              </a:ext>
            </a:extLst>
          </p:cNvPr>
          <p:cNvSpPr>
            <a:spLocks noGrp="1"/>
          </p:cNvSpPr>
          <p:nvPr>
            <p:ph idx="1"/>
          </p:nvPr>
        </p:nvSpPr>
        <p:spPr>
          <a:xfrm>
            <a:off x="609600" y="1477906"/>
            <a:ext cx="3739978" cy="4585792"/>
          </a:xfrm>
        </p:spPr>
        <p:txBody>
          <a:bodyPr>
            <a:normAutofit/>
          </a:bodyPr>
          <a:lstStyle/>
          <a:p>
            <a:r>
              <a:rPr lang="en-US" dirty="0"/>
              <a:t># BMs did not predict readmission</a:t>
            </a:r>
            <a:endParaRPr lang="en-US" sz="1000" dirty="0"/>
          </a:p>
          <a:p>
            <a:r>
              <a:rPr lang="en-US" dirty="0"/>
              <a:t># BMs did not correlate with cognitive tests</a:t>
            </a:r>
          </a:p>
        </p:txBody>
      </p:sp>
      <p:sp>
        <p:nvSpPr>
          <p:cNvPr id="5" name="Footer Placeholder 4">
            <a:extLst>
              <a:ext uri="{FF2B5EF4-FFF2-40B4-BE49-F238E27FC236}">
                <a16:creationId xmlns:a16="http://schemas.microsoft.com/office/drawing/2014/main" id="{799FEBC1-BA52-688C-922E-EC7A8D07975B}"/>
              </a:ext>
            </a:extLst>
          </p:cNvPr>
          <p:cNvSpPr>
            <a:spLocks noGrp="1"/>
          </p:cNvSpPr>
          <p:nvPr>
            <p:ph type="ftr" sz="quarter" idx="3"/>
          </p:nvPr>
        </p:nvSpPr>
        <p:spPr/>
        <p:txBody>
          <a:bodyPr/>
          <a:lstStyle/>
          <a:p>
            <a:r>
              <a:rPr lang="en-US" dirty="0"/>
              <a:t>Bloom PP, et al. </a:t>
            </a:r>
            <a:r>
              <a:rPr lang="en-US" i="1" dirty="0"/>
              <a:t>South Med J</a:t>
            </a:r>
            <a:r>
              <a:rPr lang="en-US" dirty="0"/>
              <a:t>. 2020;113(11):578-584; Duong N, et al. </a:t>
            </a:r>
            <a:r>
              <a:rPr lang="en-US" i="1" dirty="0"/>
              <a:t>Clin. Gastroenterol. Hepatol</a:t>
            </a:r>
            <a:r>
              <a:rPr lang="en-US" dirty="0"/>
              <a:t>. 2021;20(4):E897-E901.</a:t>
            </a:r>
          </a:p>
        </p:txBody>
      </p:sp>
    </p:spTree>
    <p:extLst>
      <p:ext uri="{BB962C8B-B14F-4D97-AF65-F5344CB8AC3E}">
        <p14:creationId xmlns:p14="http://schemas.microsoft.com/office/powerpoint/2010/main" val="24643978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B766D-D6AE-0B06-C245-205264662754}"/>
              </a:ext>
            </a:extLst>
          </p:cNvPr>
          <p:cNvSpPr>
            <a:spLocks noGrp="1"/>
          </p:cNvSpPr>
          <p:nvPr>
            <p:ph type="title"/>
          </p:nvPr>
        </p:nvSpPr>
        <p:spPr/>
        <p:txBody>
          <a:bodyPr/>
          <a:lstStyle/>
          <a:p>
            <a:r>
              <a:rPr lang="en-US" b="1" dirty="0"/>
              <a:t>When To Start Rifaximin? (They Did After 2</a:t>
            </a:r>
            <a:r>
              <a:rPr lang="en-US" b="1" baseline="30000" dirty="0"/>
              <a:t>nd</a:t>
            </a:r>
            <a:r>
              <a:rPr lang="en-US" b="1" dirty="0"/>
              <a:t> OHE)</a:t>
            </a:r>
            <a:endParaRPr lang="en-US" dirty="0"/>
          </a:p>
        </p:txBody>
      </p:sp>
      <p:sp>
        <p:nvSpPr>
          <p:cNvPr id="5" name="TextBox 4">
            <a:extLst>
              <a:ext uri="{FF2B5EF4-FFF2-40B4-BE49-F238E27FC236}">
                <a16:creationId xmlns:a16="http://schemas.microsoft.com/office/drawing/2014/main" id="{8BA58A8F-2173-AD40-9A2D-B30FB44ED8C5}"/>
              </a:ext>
            </a:extLst>
          </p:cNvPr>
          <p:cNvSpPr txBox="1"/>
          <p:nvPr/>
        </p:nvSpPr>
        <p:spPr>
          <a:xfrm>
            <a:off x="1785257" y="6320046"/>
            <a:ext cx="5801588" cy="369332"/>
          </a:xfrm>
          <a:prstGeom prst="rect">
            <a:avLst/>
          </a:prstGeom>
          <a:noFill/>
        </p:spPr>
        <p:txBody>
          <a:bodyPr wrap="none">
            <a:spAutoFit/>
          </a:bodyPr>
          <a:lstStyle/>
          <a:p>
            <a:pPr>
              <a:defRPr/>
            </a:pPr>
            <a:r>
              <a:rPr lang="en-US" dirty="0">
                <a:solidFill>
                  <a:schemeClr val="bg1"/>
                </a:solidFill>
              </a:rPr>
              <a:t>Bass NM, et al. </a:t>
            </a:r>
            <a:r>
              <a:rPr lang="en-US" i="1" dirty="0">
                <a:solidFill>
                  <a:schemeClr val="bg1"/>
                </a:solidFill>
              </a:rPr>
              <a:t>N Engl J Med. </a:t>
            </a:r>
            <a:r>
              <a:rPr lang="en-US" dirty="0">
                <a:solidFill>
                  <a:schemeClr val="bg1"/>
                </a:solidFill>
              </a:rPr>
              <a:t>2010;362(12):1071-81.</a:t>
            </a:r>
          </a:p>
        </p:txBody>
      </p:sp>
      <p:pic>
        <p:nvPicPr>
          <p:cNvPr id="6" name="Picture 4">
            <a:extLst>
              <a:ext uri="{FF2B5EF4-FFF2-40B4-BE49-F238E27FC236}">
                <a16:creationId xmlns:a16="http://schemas.microsoft.com/office/drawing/2014/main" id="{519EC027-68C8-C542-8654-603DDC2BE70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489082" y="1583225"/>
            <a:ext cx="7213835" cy="4574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Footer Placeholder 3">
            <a:extLst>
              <a:ext uri="{FF2B5EF4-FFF2-40B4-BE49-F238E27FC236}">
                <a16:creationId xmlns:a16="http://schemas.microsoft.com/office/drawing/2014/main" id="{43112719-193B-898F-F515-06D7408058BF}"/>
              </a:ext>
            </a:extLst>
          </p:cNvPr>
          <p:cNvSpPr>
            <a:spLocks noGrp="1"/>
          </p:cNvSpPr>
          <p:nvPr>
            <p:ph type="ftr" sz="quarter" idx="3"/>
          </p:nvPr>
        </p:nvSpPr>
        <p:spPr/>
        <p:txBody>
          <a:bodyPr/>
          <a:lstStyle/>
          <a:p>
            <a:r>
              <a:rPr lang="en-US" dirty="0"/>
              <a:t>Bass NM, et al. </a:t>
            </a:r>
            <a:r>
              <a:rPr lang="en-US" i="1" dirty="0"/>
              <a:t>N </a:t>
            </a:r>
            <a:r>
              <a:rPr lang="en-US" i="1" dirty="0" err="1"/>
              <a:t>Engl</a:t>
            </a:r>
            <a:r>
              <a:rPr lang="en-US" i="1" dirty="0"/>
              <a:t> J Med</a:t>
            </a:r>
            <a:r>
              <a:rPr lang="en-US" dirty="0"/>
              <a:t>. 2010;362(12):1071-81.</a:t>
            </a:r>
          </a:p>
        </p:txBody>
      </p:sp>
    </p:spTree>
    <p:extLst>
      <p:ext uri="{BB962C8B-B14F-4D97-AF65-F5344CB8AC3E}">
        <p14:creationId xmlns:p14="http://schemas.microsoft.com/office/powerpoint/2010/main" val="29774874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5BE29-C72F-36E6-DD14-0141D39ABD12}"/>
              </a:ext>
            </a:extLst>
          </p:cNvPr>
          <p:cNvSpPr>
            <a:spLocks noGrp="1"/>
          </p:cNvSpPr>
          <p:nvPr>
            <p:ph type="title"/>
          </p:nvPr>
        </p:nvSpPr>
        <p:spPr/>
        <p:txBody>
          <a:bodyPr/>
          <a:lstStyle/>
          <a:p>
            <a:r>
              <a:rPr lang="en-US" b="1" dirty="0"/>
              <a:t>Eat a HIGH Protein Diet</a:t>
            </a:r>
            <a:endParaRPr lang="en-US" dirty="0"/>
          </a:p>
        </p:txBody>
      </p:sp>
      <p:graphicFrame>
        <p:nvGraphicFramePr>
          <p:cNvPr id="5" name="Table 4">
            <a:extLst>
              <a:ext uri="{FF2B5EF4-FFF2-40B4-BE49-F238E27FC236}">
                <a16:creationId xmlns:a16="http://schemas.microsoft.com/office/drawing/2014/main" id="{3050BDF2-92F1-714D-BC3E-25E367BBFB5B}"/>
              </a:ext>
            </a:extLst>
          </p:cNvPr>
          <p:cNvGraphicFramePr>
            <a:graphicFrameLocks noGrp="1"/>
          </p:cNvGraphicFramePr>
          <p:nvPr>
            <p:extLst>
              <p:ext uri="{D42A27DB-BD31-4B8C-83A1-F6EECF244321}">
                <p14:modId xmlns:p14="http://schemas.microsoft.com/office/powerpoint/2010/main" val="3082016368"/>
              </p:ext>
            </p:extLst>
          </p:nvPr>
        </p:nvGraphicFramePr>
        <p:xfrm>
          <a:off x="609600" y="1909473"/>
          <a:ext cx="5486401" cy="3495905"/>
        </p:xfrm>
        <a:graphic>
          <a:graphicData uri="http://schemas.openxmlformats.org/drawingml/2006/table">
            <a:tbl>
              <a:tblPr firstRow="1" bandRow="1">
                <a:tableStyleId>{6E25E649-3F16-4E02-A733-19D2CDBF48F0}</a:tableStyleId>
              </a:tblPr>
              <a:tblGrid>
                <a:gridCol w="1828801">
                  <a:extLst>
                    <a:ext uri="{9D8B030D-6E8A-4147-A177-3AD203B41FA5}">
                      <a16:colId xmlns:a16="http://schemas.microsoft.com/office/drawing/2014/main" val="2324766732"/>
                    </a:ext>
                  </a:extLst>
                </a:gridCol>
                <a:gridCol w="1366404">
                  <a:extLst>
                    <a:ext uri="{9D8B030D-6E8A-4147-A177-3AD203B41FA5}">
                      <a16:colId xmlns:a16="http://schemas.microsoft.com/office/drawing/2014/main" val="2944621547"/>
                    </a:ext>
                  </a:extLst>
                </a:gridCol>
                <a:gridCol w="2291196">
                  <a:extLst>
                    <a:ext uri="{9D8B030D-6E8A-4147-A177-3AD203B41FA5}">
                      <a16:colId xmlns:a16="http://schemas.microsoft.com/office/drawing/2014/main" val="282153686"/>
                    </a:ext>
                  </a:extLst>
                </a:gridCol>
              </a:tblGrid>
              <a:tr h="747795">
                <a:tc>
                  <a:txBody>
                    <a:bodyPr/>
                    <a:lstStyle/>
                    <a:p>
                      <a:pPr algn="ctr"/>
                      <a:r>
                        <a:rPr lang="en-US" sz="1900" dirty="0">
                          <a:solidFill>
                            <a:schemeClr val="bg1"/>
                          </a:solidFill>
                        </a:rPr>
                        <a:t>Weight in Pounds</a:t>
                      </a:r>
                    </a:p>
                  </a:txBody>
                  <a:tcPr marL="98100" marR="98100" marT="49050" marB="49050" anchor="ctr"/>
                </a:tc>
                <a:tc>
                  <a:txBody>
                    <a:bodyPr/>
                    <a:lstStyle/>
                    <a:p>
                      <a:pPr algn="ctr"/>
                      <a:r>
                        <a:rPr lang="en-US" sz="1900" dirty="0">
                          <a:solidFill>
                            <a:schemeClr val="bg1"/>
                          </a:solidFill>
                        </a:rPr>
                        <a:t>Weight in KG</a:t>
                      </a:r>
                    </a:p>
                  </a:txBody>
                  <a:tcPr marL="98100" marR="98100" marT="49050" marB="49050" anchor="ctr"/>
                </a:tc>
                <a:tc>
                  <a:txBody>
                    <a:bodyPr/>
                    <a:lstStyle/>
                    <a:p>
                      <a:pPr algn="ctr"/>
                      <a:r>
                        <a:rPr lang="en-US" sz="1900" dirty="0">
                          <a:solidFill>
                            <a:schemeClr val="bg1"/>
                          </a:solidFill>
                        </a:rPr>
                        <a:t>Grams of Protein to Eat Daily</a:t>
                      </a:r>
                    </a:p>
                  </a:txBody>
                  <a:tcPr marL="98100" marR="98100" marT="49050" marB="49050" anchor="ctr"/>
                </a:tc>
                <a:extLst>
                  <a:ext uri="{0D108BD9-81ED-4DB2-BD59-A6C34878D82A}">
                    <a16:rowId xmlns:a16="http://schemas.microsoft.com/office/drawing/2014/main" val="3608679973"/>
                  </a:ext>
                </a:extLst>
              </a:tr>
              <a:tr h="549622">
                <a:tc>
                  <a:txBody>
                    <a:bodyPr/>
                    <a:lstStyle/>
                    <a:p>
                      <a:pPr algn="ctr"/>
                      <a:r>
                        <a:rPr lang="en-US" sz="1900" dirty="0"/>
                        <a:t>132</a:t>
                      </a:r>
                    </a:p>
                  </a:txBody>
                  <a:tcPr marL="98100" marR="98100" marT="49050" marB="49050" anchor="ctr"/>
                </a:tc>
                <a:tc>
                  <a:txBody>
                    <a:bodyPr/>
                    <a:lstStyle/>
                    <a:p>
                      <a:pPr algn="ctr"/>
                      <a:r>
                        <a:rPr lang="en-US" sz="1900" dirty="0"/>
                        <a:t>60</a:t>
                      </a:r>
                    </a:p>
                  </a:txBody>
                  <a:tcPr marL="98100" marR="98100" marT="49050" marB="49050" anchor="ctr"/>
                </a:tc>
                <a:tc>
                  <a:txBody>
                    <a:bodyPr/>
                    <a:lstStyle/>
                    <a:p>
                      <a:pPr algn="ctr"/>
                      <a:r>
                        <a:rPr lang="en-US" sz="1900" dirty="0"/>
                        <a:t>60</a:t>
                      </a:r>
                    </a:p>
                  </a:txBody>
                  <a:tcPr marL="98100" marR="98100" marT="49050" marB="49050" anchor="ctr"/>
                </a:tc>
                <a:extLst>
                  <a:ext uri="{0D108BD9-81ED-4DB2-BD59-A6C34878D82A}">
                    <a16:rowId xmlns:a16="http://schemas.microsoft.com/office/drawing/2014/main" val="2937602870"/>
                  </a:ext>
                </a:extLst>
              </a:tr>
              <a:tr h="549622">
                <a:tc>
                  <a:txBody>
                    <a:bodyPr/>
                    <a:lstStyle/>
                    <a:p>
                      <a:pPr algn="ctr"/>
                      <a:r>
                        <a:rPr lang="en-US" sz="1900" dirty="0"/>
                        <a:t>154</a:t>
                      </a:r>
                    </a:p>
                  </a:txBody>
                  <a:tcPr marL="98100" marR="98100" marT="49050" marB="49050" anchor="ctr"/>
                </a:tc>
                <a:tc>
                  <a:txBody>
                    <a:bodyPr/>
                    <a:lstStyle/>
                    <a:p>
                      <a:pPr algn="ctr"/>
                      <a:r>
                        <a:rPr lang="en-US" sz="1900" dirty="0"/>
                        <a:t>70</a:t>
                      </a:r>
                    </a:p>
                  </a:txBody>
                  <a:tcPr marL="98100" marR="98100" marT="49050" marB="49050" anchor="ctr"/>
                </a:tc>
                <a:tc>
                  <a:txBody>
                    <a:bodyPr/>
                    <a:lstStyle/>
                    <a:p>
                      <a:pPr algn="ctr"/>
                      <a:r>
                        <a:rPr lang="en-US" sz="1900" dirty="0"/>
                        <a:t>70</a:t>
                      </a:r>
                    </a:p>
                  </a:txBody>
                  <a:tcPr marL="98100" marR="98100" marT="49050" marB="49050" anchor="ctr"/>
                </a:tc>
                <a:extLst>
                  <a:ext uri="{0D108BD9-81ED-4DB2-BD59-A6C34878D82A}">
                    <a16:rowId xmlns:a16="http://schemas.microsoft.com/office/drawing/2014/main" val="1502244181"/>
                  </a:ext>
                </a:extLst>
              </a:tr>
              <a:tr h="549622">
                <a:tc>
                  <a:txBody>
                    <a:bodyPr/>
                    <a:lstStyle/>
                    <a:p>
                      <a:pPr algn="ctr"/>
                      <a:r>
                        <a:rPr lang="en-US" sz="1900" dirty="0"/>
                        <a:t>176</a:t>
                      </a:r>
                    </a:p>
                  </a:txBody>
                  <a:tcPr marL="98100" marR="98100" marT="49050" marB="49050" anchor="ctr"/>
                </a:tc>
                <a:tc>
                  <a:txBody>
                    <a:bodyPr/>
                    <a:lstStyle/>
                    <a:p>
                      <a:pPr algn="ctr"/>
                      <a:r>
                        <a:rPr lang="en-US" sz="1900" dirty="0"/>
                        <a:t>80</a:t>
                      </a:r>
                    </a:p>
                  </a:txBody>
                  <a:tcPr marL="98100" marR="98100" marT="49050" marB="49050" anchor="ctr"/>
                </a:tc>
                <a:tc>
                  <a:txBody>
                    <a:bodyPr/>
                    <a:lstStyle/>
                    <a:p>
                      <a:pPr algn="ctr"/>
                      <a:r>
                        <a:rPr lang="en-US" sz="1900" dirty="0"/>
                        <a:t>80</a:t>
                      </a:r>
                    </a:p>
                  </a:txBody>
                  <a:tcPr marL="98100" marR="98100" marT="49050" marB="49050" anchor="ctr"/>
                </a:tc>
                <a:extLst>
                  <a:ext uri="{0D108BD9-81ED-4DB2-BD59-A6C34878D82A}">
                    <a16:rowId xmlns:a16="http://schemas.microsoft.com/office/drawing/2014/main" val="176763807"/>
                  </a:ext>
                </a:extLst>
              </a:tr>
              <a:tr h="549622">
                <a:tc>
                  <a:txBody>
                    <a:bodyPr/>
                    <a:lstStyle/>
                    <a:p>
                      <a:pPr algn="ctr"/>
                      <a:r>
                        <a:rPr lang="en-US" sz="1900" dirty="0"/>
                        <a:t>198</a:t>
                      </a:r>
                    </a:p>
                  </a:txBody>
                  <a:tcPr marL="98100" marR="98100" marT="49050" marB="49050" anchor="ctr"/>
                </a:tc>
                <a:tc>
                  <a:txBody>
                    <a:bodyPr/>
                    <a:lstStyle/>
                    <a:p>
                      <a:pPr algn="ctr"/>
                      <a:r>
                        <a:rPr lang="en-US" sz="1900" dirty="0"/>
                        <a:t>90</a:t>
                      </a:r>
                    </a:p>
                  </a:txBody>
                  <a:tcPr marL="98100" marR="98100" marT="49050" marB="49050" anchor="ctr"/>
                </a:tc>
                <a:tc>
                  <a:txBody>
                    <a:bodyPr/>
                    <a:lstStyle/>
                    <a:p>
                      <a:pPr algn="ctr"/>
                      <a:r>
                        <a:rPr lang="en-US" sz="1900" dirty="0"/>
                        <a:t>90</a:t>
                      </a:r>
                    </a:p>
                  </a:txBody>
                  <a:tcPr marL="98100" marR="98100" marT="49050" marB="49050" anchor="ctr"/>
                </a:tc>
                <a:extLst>
                  <a:ext uri="{0D108BD9-81ED-4DB2-BD59-A6C34878D82A}">
                    <a16:rowId xmlns:a16="http://schemas.microsoft.com/office/drawing/2014/main" val="1067511229"/>
                  </a:ext>
                </a:extLst>
              </a:tr>
              <a:tr h="549622">
                <a:tc>
                  <a:txBody>
                    <a:bodyPr/>
                    <a:lstStyle/>
                    <a:p>
                      <a:pPr algn="ctr"/>
                      <a:r>
                        <a:rPr lang="en-US" sz="1900" dirty="0"/>
                        <a:t>220</a:t>
                      </a:r>
                    </a:p>
                  </a:txBody>
                  <a:tcPr marL="98100" marR="98100" marT="49050" marB="49050" anchor="ctr"/>
                </a:tc>
                <a:tc>
                  <a:txBody>
                    <a:bodyPr/>
                    <a:lstStyle/>
                    <a:p>
                      <a:pPr algn="ctr"/>
                      <a:r>
                        <a:rPr lang="en-US" sz="1900" dirty="0"/>
                        <a:t>100</a:t>
                      </a:r>
                    </a:p>
                  </a:txBody>
                  <a:tcPr marL="98100" marR="98100" marT="49050" marB="49050" anchor="ctr"/>
                </a:tc>
                <a:tc>
                  <a:txBody>
                    <a:bodyPr/>
                    <a:lstStyle/>
                    <a:p>
                      <a:pPr algn="ctr"/>
                      <a:r>
                        <a:rPr lang="en-US" sz="1900" dirty="0"/>
                        <a:t>100</a:t>
                      </a:r>
                    </a:p>
                  </a:txBody>
                  <a:tcPr marL="98100" marR="98100" marT="49050" marB="49050" anchor="ctr"/>
                </a:tc>
                <a:extLst>
                  <a:ext uri="{0D108BD9-81ED-4DB2-BD59-A6C34878D82A}">
                    <a16:rowId xmlns:a16="http://schemas.microsoft.com/office/drawing/2014/main" val="3572836106"/>
                  </a:ext>
                </a:extLst>
              </a:tr>
            </a:tbl>
          </a:graphicData>
        </a:graphic>
      </p:graphicFrame>
      <p:pic>
        <p:nvPicPr>
          <p:cNvPr id="6" name="Picture 5">
            <a:extLst>
              <a:ext uri="{FF2B5EF4-FFF2-40B4-BE49-F238E27FC236}">
                <a16:creationId xmlns:a16="http://schemas.microsoft.com/office/drawing/2014/main" id="{B15BC33F-959C-FD44-AD4B-BD1DC08827F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250334" y="638591"/>
            <a:ext cx="3847541" cy="5705760"/>
          </a:xfrm>
          <a:prstGeom prst="rect">
            <a:avLst/>
          </a:prstGeom>
        </p:spPr>
      </p:pic>
      <p:sp>
        <p:nvSpPr>
          <p:cNvPr id="8" name="TextBox 7">
            <a:extLst>
              <a:ext uri="{FF2B5EF4-FFF2-40B4-BE49-F238E27FC236}">
                <a16:creationId xmlns:a16="http://schemas.microsoft.com/office/drawing/2014/main" id="{6DB43568-136C-ED4F-98FD-37E5293A2774}"/>
              </a:ext>
            </a:extLst>
          </p:cNvPr>
          <p:cNvSpPr txBox="1"/>
          <p:nvPr/>
        </p:nvSpPr>
        <p:spPr>
          <a:xfrm>
            <a:off x="1763933" y="6219411"/>
            <a:ext cx="4438498" cy="646331"/>
          </a:xfrm>
          <a:prstGeom prst="rect">
            <a:avLst/>
          </a:prstGeom>
          <a:noFill/>
        </p:spPr>
        <p:txBody>
          <a:bodyPr wrap="square">
            <a:spAutoFit/>
          </a:bodyPr>
          <a:lstStyle/>
          <a:p>
            <a:pPr>
              <a:defRPr/>
            </a:pPr>
            <a:r>
              <a:rPr lang="en-US" dirty="0">
                <a:solidFill>
                  <a:schemeClr val="bg1"/>
                </a:solidFill>
              </a:rPr>
              <a:t>Shaw J, et al. </a:t>
            </a:r>
            <a:r>
              <a:rPr lang="en-US" i="1" dirty="0">
                <a:solidFill>
                  <a:schemeClr val="bg1"/>
                </a:solidFill>
              </a:rPr>
              <a:t>Curr. Hepatol. Rep. </a:t>
            </a:r>
            <a:r>
              <a:rPr lang="en-US" dirty="0">
                <a:solidFill>
                  <a:schemeClr val="bg1"/>
                </a:solidFill>
              </a:rPr>
              <a:t>2020;19(1):13-22.</a:t>
            </a:r>
          </a:p>
        </p:txBody>
      </p:sp>
      <p:sp>
        <p:nvSpPr>
          <p:cNvPr id="4" name="Footer Placeholder 3">
            <a:extLst>
              <a:ext uri="{FF2B5EF4-FFF2-40B4-BE49-F238E27FC236}">
                <a16:creationId xmlns:a16="http://schemas.microsoft.com/office/drawing/2014/main" id="{5BAA1E2A-4F26-9705-9814-D2C55E0B3F58}"/>
              </a:ext>
            </a:extLst>
          </p:cNvPr>
          <p:cNvSpPr>
            <a:spLocks noGrp="1"/>
          </p:cNvSpPr>
          <p:nvPr>
            <p:ph type="ftr" sz="quarter" idx="3"/>
          </p:nvPr>
        </p:nvSpPr>
        <p:spPr/>
        <p:txBody>
          <a:bodyPr/>
          <a:lstStyle/>
          <a:p>
            <a:r>
              <a:rPr lang="en-US" dirty="0"/>
              <a:t>Shaw J, et al. </a:t>
            </a:r>
            <a:r>
              <a:rPr lang="en-US" i="1" dirty="0" err="1"/>
              <a:t>Curr</a:t>
            </a:r>
            <a:r>
              <a:rPr lang="en-US" i="1" dirty="0"/>
              <a:t>. Hepatol. Rep</a:t>
            </a:r>
            <a:r>
              <a:rPr lang="en-US" dirty="0"/>
              <a:t>. 2020;19(1):13-22.</a:t>
            </a:r>
          </a:p>
        </p:txBody>
      </p:sp>
    </p:spTree>
    <p:extLst>
      <p:ext uri="{BB962C8B-B14F-4D97-AF65-F5344CB8AC3E}">
        <p14:creationId xmlns:p14="http://schemas.microsoft.com/office/powerpoint/2010/main" val="42626917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6A52F-ED72-501E-0A1A-895E93054198}"/>
              </a:ext>
            </a:extLst>
          </p:cNvPr>
          <p:cNvSpPr>
            <a:spLocks noGrp="1"/>
          </p:cNvSpPr>
          <p:nvPr>
            <p:ph type="title"/>
          </p:nvPr>
        </p:nvSpPr>
        <p:spPr/>
        <p:txBody>
          <a:bodyPr/>
          <a:lstStyle/>
          <a:p>
            <a:r>
              <a:rPr lang="en-US" b="1" dirty="0"/>
              <a:t>Medication Counseling</a:t>
            </a:r>
            <a:endParaRPr lang="en-US" dirty="0"/>
          </a:p>
        </p:txBody>
      </p:sp>
      <p:grpSp>
        <p:nvGrpSpPr>
          <p:cNvPr id="12" name="Group 11">
            <a:extLst>
              <a:ext uri="{FF2B5EF4-FFF2-40B4-BE49-F238E27FC236}">
                <a16:creationId xmlns:a16="http://schemas.microsoft.com/office/drawing/2014/main" id="{6A6209F0-3B04-B71E-F264-13B64D577D23}"/>
              </a:ext>
            </a:extLst>
          </p:cNvPr>
          <p:cNvGrpSpPr/>
          <p:nvPr/>
        </p:nvGrpSpPr>
        <p:grpSpPr>
          <a:xfrm>
            <a:off x="3302083" y="1371301"/>
            <a:ext cx="5587834" cy="5019842"/>
            <a:chOff x="3175081" y="1336576"/>
            <a:chExt cx="5587834" cy="5019842"/>
          </a:xfrm>
        </p:grpSpPr>
        <p:pic>
          <p:nvPicPr>
            <p:cNvPr id="5" name="Picture 4">
              <a:extLst>
                <a:ext uri="{FF2B5EF4-FFF2-40B4-BE49-F238E27FC236}">
                  <a16:creationId xmlns:a16="http://schemas.microsoft.com/office/drawing/2014/main" id="{A50E9331-7BD2-FE45-A01A-1EDDBEB0BE5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175081" y="1336576"/>
              <a:ext cx="5587834" cy="2566736"/>
            </a:xfrm>
            <a:prstGeom prst="rect">
              <a:avLst/>
            </a:prstGeom>
          </p:spPr>
        </p:pic>
        <p:pic>
          <p:nvPicPr>
            <p:cNvPr id="6" name="Picture 5">
              <a:extLst>
                <a:ext uri="{FF2B5EF4-FFF2-40B4-BE49-F238E27FC236}">
                  <a16:creationId xmlns:a16="http://schemas.microsoft.com/office/drawing/2014/main" id="{8A817B53-E61D-6E47-978A-CB3D5617233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131343" y="3935397"/>
              <a:ext cx="3675313" cy="2421021"/>
            </a:xfrm>
            <a:prstGeom prst="rect">
              <a:avLst/>
            </a:prstGeom>
          </p:spPr>
        </p:pic>
        <p:sp>
          <p:nvSpPr>
            <p:cNvPr id="7" name="5-Point Star 6">
              <a:extLst>
                <a:ext uri="{FF2B5EF4-FFF2-40B4-BE49-F238E27FC236}">
                  <a16:creationId xmlns:a16="http://schemas.microsoft.com/office/drawing/2014/main" id="{939A25B7-C4A8-EB49-B278-026465237F6F}"/>
                </a:ext>
              </a:extLst>
            </p:cNvPr>
            <p:cNvSpPr/>
            <p:nvPr/>
          </p:nvSpPr>
          <p:spPr>
            <a:xfrm>
              <a:off x="5165558" y="2186808"/>
              <a:ext cx="447758" cy="433137"/>
            </a:xfrm>
            <a:prstGeom prst="star5">
              <a:avLst/>
            </a:prstGeom>
            <a:solidFill>
              <a:srgbClr val="FFFF00"/>
            </a:solidFill>
            <a:ln>
              <a:solidFill>
                <a:srgbClr val="00153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5-Point Star 7">
              <a:extLst>
                <a:ext uri="{FF2B5EF4-FFF2-40B4-BE49-F238E27FC236}">
                  <a16:creationId xmlns:a16="http://schemas.microsoft.com/office/drawing/2014/main" id="{2539153B-78A9-4D4A-88CD-2106C8EDE8AC}"/>
                </a:ext>
              </a:extLst>
            </p:cNvPr>
            <p:cNvSpPr/>
            <p:nvPr/>
          </p:nvSpPr>
          <p:spPr>
            <a:xfrm>
              <a:off x="6047787" y="1849923"/>
              <a:ext cx="447758" cy="433137"/>
            </a:xfrm>
            <a:prstGeom prst="star5">
              <a:avLst/>
            </a:prstGeom>
            <a:solidFill>
              <a:srgbClr val="FFFF00"/>
            </a:solidFill>
            <a:ln>
              <a:solidFill>
                <a:srgbClr val="00153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5-Point Star 8">
              <a:extLst>
                <a:ext uri="{FF2B5EF4-FFF2-40B4-BE49-F238E27FC236}">
                  <a16:creationId xmlns:a16="http://schemas.microsoft.com/office/drawing/2014/main" id="{C920DE37-2713-B043-B9F0-03D136A801FE}"/>
                </a:ext>
              </a:extLst>
            </p:cNvPr>
            <p:cNvSpPr/>
            <p:nvPr/>
          </p:nvSpPr>
          <p:spPr>
            <a:xfrm>
              <a:off x="5561303" y="5177991"/>
              <a:ext cx="447758" cy="433137"/>
            </a:xfrm>
            <a:prstGeom prst="star5">
              <a:avLst/>
            </a:prstGeom>
            <a:solidFill>
              <a:srgbClr val="FFFF00"/>
            </a:solidFill>
            <a:ln>
              <a:solidFill>
                <a:srgbClr val="00153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5-Point Star 9">
              <a:extLst>
                <a:ext uri="{FF2B5EF4-FFF2-40B4-BE49-F238E27FC236}">
                  <a16:creationId xmlns:a16="http://schemas.microsoft.com/office/drawing/2014/main" id="{A9BBD65F-E3B3-A549-8C02-93E94095FB16}"/>
                </a:ext>
              </a:extLst>
            </p:cNvPr>
            <p:cNvSpPr/>
            <p:nvPr/>
          </p:nvSpPr>
          <p:spPr>
            <a:xfrm>
              <a:off x="6287708" y="4368533"/>
              <a:ext cx="447758" cy="433137"/>
            </a:xfrm>
            <a:prstGeom prst="star5">
              <a:avLst/>
            </a:prstGeom>
            <a:solidFill>
              <a:srgbClr val="FFFF00"/>
            </a:solidFill>
            <a:ln>
              <a:solidFill>
                <a:srgbClr val="00153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4" name="Footer Placeholder 3">
            <a:extLst>
              <a:ext uri="{FF2B5EF4-FFF2-40B4-BE49-F238E27FC236}">
                <a16:creationId xmlns:a16="http://schemas.microsoft.com/office/drawing/2014/main" id="{475A2EFD-9330-D628-67EF-7AD099B50428}"/>
              </a:ext>
            </a:extLst>
          </p:cNvPr>
          <p:cNvSpPr>
            <a:spLocks noGrp="1"/>
          </p:cNvSpPr>
          <p:nvPr>
            <p:ph type="ftr" sz="quarter" idx="3"/>
          </p:nvPr>
        </p:nvSpPr>
        <p:spPr/>
        <p:txBody>
          <a:bodyPr/>
          <a:lstStyle/>
          <a:p>
            <a:r>
              <a:rPr lang="en-US" dirty="0"/>
              <a:t>Thomson MJ, et al. </a:t>
            </a:r>
            <a:r>
              <a:rPr lang="en-US" i="1" dirty="0"/>
              <a:t>Hepatology</a:t>
            </a:r>
            <a:r>
              <a:rPr lang="en-US" dirty="0"/>
              <a:t>. 2021;73(6):2429-2440.</a:t>
            </a:r>
          </a:p>
        </p:txBody>
      </p:sp>
    </p:spTree>
    <p:extLst>
      <p:ext uri="{BB962C8B-B14F-4D97-AF65-F5344CB8AC3E}">
        <p14:creationId xmlns:p14="http://schemas.microsoft.com/office/powerpoint/2010/main" val="2595776354"/>
      </p:ext>
    </p:extLst>
  </p:cSld>
  <p:clrMapOvr>
    <a:masterClrMapping/>
  </p:clrMapOvr>
</p:sld>
</file>

<file path=ppt/theme/theme1.xml><?xml version="1.0" encoding="utf-8"?>
<a:theme xmlns:a="http://schemas.openxmlformats.org/drawingml/2006/main" name="Gastro24">
  <a:themeElements>
    <a:clrScheme name="MedEd_Gastro24">
      <a:dk1>
        <a:srgbClr val="3F3F3F"/>
      </a:dk1>
      <a:lt1>
        <a:srgbClr val="FFFFFF"/>
      </a:lt1>
      <a:dk2>
        <a:srgbClr val="5E5E5E"/>
      </a:dk2>
      <a:lt2>
        <a:srgbClr val="FFFFFF"/>
      </a:lt2>
      <a:accent1>
        <a:srgbClr val="4886D9"/>
      </a:accent1>
      <a:accent2>
        <a:srgbClr val="A3CA69"/>
      </a:accent2>
      <a:accent3>
        <a:srgbClr val="7E7CFF"/>
      </a:accent3>
      <a:accent4>
        <a:srgbClr val="FF7680"/>
      </a:accent4>
      <a:accent5>
        <a:srgbClr val="FAE58E"/>
      </a:accent5>
      <a:accent6>
        <a:srgbClr val="D9B082"/>
      </a:accent6>
      <a:hlink>
        <a:srgbClr val="4A86D9"/>
      </a:hlink>
      <a:folHlink>
        <a:srgbClr val="7E7C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edEd Generic" id="{60123721-9A33-A040-8F2D-B6FF6846B3D9}" vid="{604FDD60-BD6E-AD40-92BC-0C0A013D44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55e9ad1-4522-4e5b-8d2e-6f450f6d945f" xsi:nil="true"/>
    <lcf76f155ced4ddcb4097134ff3c332f xmlns="a9d8bbac-cce3-475c-b9fe-65ecbcec7edd">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CC680350CE9C149837DD9E5879C280B" ma:contentTypeVersion="16" ma:contentTypeDescription="Create a new document." ma:contentTypeScope="" ma:versionID="2f7f56acf659d5204f1690785e10765c">
  <xsd:schema xmlns:xsd="http://www.w3.org/2001/XMLSchema" xmlns:xs="http://www.w3.org/2001/XMLSchema" xmlns:p="http://schemas.microsoft.com/office/2006/metadata/properties" xmlns:ns2="a9d8bbac-cce3-475c-b9fe-65ecbcec7edd" xmlns:ns3="f55e9ad1-4522-4e5b-8d2e-6f450f6d945f" targetNamespace="http://schemas.microsoft.com/office/2006/metadata/properties" ma:root="true" ma:fieldsID="70dd0311e77527e67f53108eaeeced06" ns2:_="" ns3:_="">
    <xsd:import namespace="a9d8bbac-cce3-475c-b9fe-65ecbcec7edd"/>
    <xsd:import namespace="f55e9ad1-4522-4e5b-8d2e-6f450f6d945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d8bbac-cce3-475c-b9fe-65ecbcec7e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8c65fd77-5e27-4e0a-8152-efffb3417915"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55e9ad1-4522-4e5b-8d2e-6f450f6d945f"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18eb5337-1fcb-4779-9b12-3ebf5b838b56}" ma:internalName="TaxCatchAll" ma:showField="CatchAllData" ma:web="f55e9ad1-4522-4e5b-8d2e-6f450f6d945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DC23F7F-D633-4422-91A9-E659DAB00598}">
  <ds:schemaRefs>
    <ds:schemaRef ds:uri="http://purl.org/dc/terms/"/>
    <ds:schemaRef ds:uri="http://schemas.microsoft.com/office/infopath/2007/PartnerControls"/>
    <ds:schemaRef ds:uri="http://purl.org/dc/elements/1.1/"/>
    <ds:schemaRef ds:uri="f55e9ad1-4522-4e5b-8d2e-6f450f6d945f"/>
    <ds:schemaRef ds:uri="http://schemas.openxmlformats.org/package/2006/metadata/core-properties"/>
    <ds:schemaRef ds:uri="http://purl.org/dc/dcmitype/"/>
    <ds:schemaRef ds:uri="http://schemas.microsoft.com/office/2006/documentManagement/types"/>
    <ds:schemaRef ds:uri="a9d8bbac-cce3-475c-b9fe-65ecbcec7ed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E5AE10F5-D8A8-4710-A8D4-B1EC0689622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d8bbac-cce3-475c-b9fe-65ecbcec7edd"/>
    <ds:schemaRef ds:uri="f55e9ad1-4522-4e5b-8d2e-6f450f6d94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386D8CF-A977-4287-ABCB-CE25836FC7B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MedEd Generic</Template>
  <TotalTime>1671</TotalTime>
  <Words>616</Words>
  <Application>Microsoft Macintosh PowerPoint</Application>
  <PresentationFormat>Widescreen</PresentationFormat>
  <Paragraphs>87</Paragraphs>
  <Slides>11</Slides>
  <Notes>10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11</vt:i4>
      </vt:variant>
    </vt:vector>
  </HeadingPairs>
  <TitlesOfParts>
    <vt:vector size="20" baseType="lpstr">
      <vt:lpstr>Arial</vt:lpstr>
      <vt:lpstr>Calibri</vt:lpstr>
      <vt:lpstr>Calibri Light</vt:lpstr>
      <vt:lpstr>Century Gothic</vt:lpstr>
      <vt:lpstr>Lucida Grande</vt:lpstr>
      <vt:lpstr>Trebuchet MS</vt:lpstr>
      <vt:lpstr>Univers LT Std 57 Cn</vt:lpstr>
      <vt:lpstr>Gastro24</vt:lpstr>
      <vt:lpstr>Office Theme</vt:lpstr>
      <vt:lpstr>How Do I Prevent Future Hospital Visits Due to HE?</vt:lpstr>
      <vt:lpstr>PowerPoint Presentation</vt:lpstr>
      <vt:lpstr>Disclaimer</vt:lpstr>
      <vt:lpstr>Key Strategies</vt:lpstr>
      <vt:lpstr>Lactulose Helps</vt:lpstr>
      <vt:lpstr>The Goal is Not Diarrhea</vt:lpstr>
      <vt:lpstr>When To Start Rifaximin? (They Did After 2nd OHE)</vt:lpstr>
      <vt:lpstr>Eat a HIGH Protein Diet</vt:lpstr>
      <vt:lpstr>Medication Counseling</vt:lpstr>
      <vt:lpstr>Continuity of Care is KEY</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Do I Prevent Future Hospital Visits Due to HE?</dc:title>
  <dc:subject/>
  <dc:creator>MedEd On The Go</dc:creator>
  <cp:keywords/>
  <dc:description/>
  <cp:lastModifiedBy>Harley Kidner</cp:lastModifiedBy>
  <cp:revision>15</cp:revision>
  <dcterms:created xsi:type="dcterms:W3CDTF">2024-01-10T20:07:29Z</dcterms:created>
  <dcterms:modified xsi:type="dcterms:W3CDTF">2024-03-19T19:02:59Z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0x0101007CC680350CE9C149837DD9E5879C280B</vt:lpwstr>
  </property>
</Properties>
</file>