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4" r:id="rId2"/>
  </p:sldMasterIdLst>
  <p:notesMasterIdLst>
    <p:notesMasterId r:id="rId16"/>
  </p:notesMasterIdLst>
  <p:sldIdLst>
    <p:sldId id="268" r:id="rId3"/>
    <p:sldId id="265" r:id="rId4"/>
    <p:sldId id="256" r:id="rId5"/>
    <p:sldId id="258" r:id="rId6"/>
    <p:sldId id="269" r:id="rId7"/>
    <p:sldId id="270" r:id="rId8"/>
    <p:sldId id="271" r:id="rId9"/>
    <p:sldId id="272" r:id="rId10"/>
    <p:sldId id="273" r:id="rId11"/>
    <p:sldId id="274" r:id="rId12"/>
    <p:sldId id="275" r:id="rId13"/>
    <p:sldId id="276"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26017976-4CE0-5B03-B86B-D63552B76F9C}" name="kevin trice" initials="kt" userId="af288b051b68136e" providerId="Windows Live"/>
  <p188:author id="{B0042893-9274-28A6-A126-FC088A0271B6}" name="Alison Kole" initials="AK" userId="S::akole@ushealthconnect.com::b8263bbd-2d91-4f16-bf8e-23fdd3967123"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CA780-0F0E-FA45-9E1B-7B95962E4A70}" type="datetimeFigureOut">
              <a:rPr lang="en-US" smtClean="0"/>
              <a:t>9/25/23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E30A6-9DBC-114A-BA17-98BE3B765EF6}" type="slidenum">
              <a:rPr lang="en-US" smtClean="0"/>
              <a:t>‹#›</a:t>
            </a:fld>
            <a:endParaRPr lang="en-US"/>
          </a:p>
        </p:txBody>
      </p:sp>
    </p:spTree>
    <p:extLst>
      <p:ext uri="{BB962C8B-B14F-4D97-AF65-F5344CB8AC3E}">
        <p14:creationId xmlns:p14="http://schemas.microsoft.com/office/powerpoint/2010/main" val="190283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B90C9-4436-4D0A-A235-7A0FAF7B8E46}" type="slidenum">
              <a:rPr lang="en-US" smtClean="0"/>
              <a:t>6</a:t>
            </a:fld>
            <a:endParaRPr lang="en-US"/>
          </a:p>
        </p:txBody>
      </p:sp>
    </p:spTree>
    <p:extLst>
      <p:ext uri="{BB962C8B-B14F-4D97-AF65-F5344CB8AC3E}">
        <p14:creationId xmlns:p14="http://schemas.microsoft.com/office/powerpoint/2010/main" val="198441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B90C9-4436-4D0A-A235-7A0FAF7B8E46}" type="slidenum">
              <a:rPr lang="en-US" smtClean="0"/>
              <a:t>7</a:t>
            </a:fld>
            <a:endParaRPr lang="en-US"/>
          </a:p>
        </p:txBody>
      </p:sp>
    </p:spTree>
    <p:extLst>
      <p:ext uri="{BB962C8B-B14F-4D97-AF65-F5344CB8AC3E}">
        <p14:creationId xmlns:p14="http://schemas.microsoft.com/office/powerpoint/2010/main" val="66878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5E30A6-9DBC-114A-BA17-98BE3B765EF6}" type="slidenum">
              <a:rPr lang="en-US" smtClean="0"/>
              <a:t>8</a:t>
            </a:fld>
            <a:endParaRPr lang="en-US"/>
          </a:p>
        </p:txBody>
      </p:sp>
    </p:spTree>
    <p:extLst>
      <p:ext uri="{BB962C8B-B14F-4D97-AF65-F5344CB8AC3E}">
        <p14:creationId xmlns:p14="http://schemas.microsoft.com/office/powerpoint/2010/main" val="255516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B90C9-4436-4D0A-A235-7A0FAF7B8E46}" type="slidenum">
              <a:rPr lang="en-US" smtClean="0"/>
              <a:t>9</a:t>
            </a:fld>
            <a:endParaRPr lang="en-US"/>
          </a:p>
        </p:txBody>
      </p:sp>
    </p:spTree>
    <p:extLst>
      <p:ext uri="{BB962C8B-B14F-4D97-AF65-F5344CB8AC3E}">
        <p14:creationId xmlns:p14="http://schemas.microsoft.com/office/powerpoint/2010/main" val="1919355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B90C9-4436-4D0A-A235-7A0FAF7B8E46}" type="slidenum">
              <a:rPr lang="en-US" smtClean="0"/>
              <a:t>10</a:t>
            </a:fld>
            <a:endParaRPr lang="en-US"/>
          </a:p>
        </p:txBody>
      </p:sp>
    </p:spTree>
    <p:extLst>
      <p:ext uri="{BB962C8B-B14F-4D97-AF65-F5344CB8AC3E}">
        <p14:creationId xmlns:p14="http://schemas.microsoft.com/office/powerpoint/2010/main" val="320324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96833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49888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2026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51079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7312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42749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2525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24221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4742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193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7377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9544915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4.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Psychiatry/Video/program/1063"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1106001" y="5923206"/>
            <a:ext cx="667936" cy="674967"/>
          </a:xfrm>
          <a:custGeom>
            <a:avLst/>
            <a:gdLst/>
            <a:ahLst/>
            <a:cxnLst/>
            <a:rect l="l" t="t" r="r" b="b"/>
            <a:pathLst>
              <a:path w="1001904" h="1012450">
                <a:moveTo>
                  <a:pt x="0" y="0"/>
                </a:moveTo>
                <a:lnTo>
                  <a:pt x="1001904" y="0"/>
                </a:lnTo>
                <a:lnTo>
                  <a:pt x="1001904" y="1012450"/>
                </a:lnTo>
                <a:lnTo>
                  <a:pt x="0" y="101245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ru-KZ" sz="1200"/>
          </a:p>
        </p:txBody>
      </p:sp>
      <p:sp>
        <p:nvSpPr>
          <p:cNvPr id="15" name="Title 14">
            <a:extLst>
              <a:ext uri="{FF2B5EF4-FFF2-40B4-BE49-F238E27FC236}">
                <a16:creationId xmlns:a16="http://schemas.microsoft.com/office/drawing/2014/main" id="{09D6AD66-AD5B-3B60-0389-1826F412A4A2}"/>
              </a:ext>
            </a:extLst>
          </p:cNvPr>
          <p:cNvSpPr>
            <a:spLocks noGrp="1"/>
          </p:cNvSpPr>
          <p:nvPr>
            <p:ph type="title"/>
          </p:nvPr>
        </p:nvSpPr>
        <p:spPr>
          <a:xfrm>
            <a:off x="609601" y="1709738"/>
            <a:ext cx="10515600" cy="2852737"/>
          </a:xfrm>
        </p:spPr>
        <p:txBody>
          <a:bodyPr/>
          <a:lstStyle/>
          <a:p>
            <a:r>
              <a:rPr lang="en-US" dirty="0"/>
              <a:t>Examining Treatment Options for Insomnia: from Orexin to GABA</a:t>
            </a:r>
          </a:p>
        </p:txBody>
      </p:sp>
      <p:sp>
        <p:nvSpPr>
          <p:cNvPr id="16" name="Text Placeholder 15">
            <a:extLst>
              <a:ext uri="{FF2B5EF4-FFF2-40B4-BE49-F238E27FC236}">
                <a16:creationId xmlns:a16="http://schemas.microsoft.com/office/drawing/2014/main" id="{206A8CFE-C9F9-7814-0B2C-3AB810AD1251}"/>
              </a:ext>
            </a:extLst>
          </p:cNvPr>
          <p:cNvSpPr>
            <a:spLocks noGrp="1"/>
          </p:cNvSpPr>
          <p:nvPr>
            <p:ph type="body" idx="1"/>
          </p:nvPr>
        </p:nvSpPr>
        <p:spPr>
          <a:xfrm>
            <a:off x="609601" y="4589463"/>
            <a:ext cx="10515600" cy="1500187"/>
          </a:xfrm>
        </p:spPr>
        <p:txBody>
          <a:bodyPr>
            <a:normAutofit lnSpcReduction="10000"/>
          </a:bodyPr>
          <a:lstStyle/>
          <a:p>
            <a:r>
              <a:rPr lang="en-US" dirty="0"/>
              <a:t>Kevin Trice, MD, MBA</a:t>
            </a:r>
          </a:p>
          <a:p>
            <a:r>
              <a:rPr lang="en-US" dirty="0"/>
              <a:t>Medical Director, Sleep Medicine </a:t>
            </a:r>
          </a:p>
          <a:p>
            <a:r>
              <a:rPr lang="en-US" dirty="0"/>
              <a:t>Norton Healthcare</a:t>
            </a:r>
          </a:p>
          <a:p>
            <a:r>
              <a:rPr lang="en-US" dirty="0"/>
              <a:t>Louisville, KY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665FF68-C175-5B35-683B-5210FB75312F}"/>
              </a:ext>
            </a:extLst>
          </p:cNvPr>
          <p:cNvSpPr>
            <a:spLocks noGrp="1"/>
          </p:cNvSpPr>
          <p:nvPr>
            <p:ph type="title"/>
          </p:nvPr>
        </p:nvSpPr>
        <p:spPr>
          <a:xfrm>
            <a:off x="609600" y="199505"/>
            <a:ext cx="10744200" cy="1185577"/>
          </a:xfrm>
        </p:spPr>
        <p:txBody>
          <a:bodyPr/>
          <a:lstStyle/>
          <a:p>
            <a:r>
              <a:rPr lang="en-US" dirty="0"/>
              <a:t>GABAergic System and Insomnia</a:t>
            </a:r>
          </a:p>
        </p:txBody>
      </p:sp>
      <p:sp>
        <p:nvSpPr>
          <p:cNvPr id="13" name="Content Placeholder 12">
            <a:extLst>
              <a:ext uri="{FF2B5EF4-FFF2-40B4-BE49-F238E27FC236}">
                <a16:creationId xmlns:a16="http://schemas.microsoft.com/office/drawing/2014/main" id="{9BEDC3DB-514D-C4AC-A1FA-1BEE806CDB34}"/>
              </a:ext>
            </a:extLst>
          </p:cNvPr>
          <p:cNvSpPr>
            <a:spLocks noGrp="1"/>
          </p:cNvSpPr>
          <p:nvPr>
            <p:ph idx="1"/>
          </p:nvPr>
        </p:nvSpPr>
        <p:spPr>
          <a:xfrm>
            <a:off x="609599" y="1477963"/>
            <a:ext cx="10744199" cy="4722812"/>
          </a:xfrm>
        </p:spPr>
        <p:txBody>
          <a:bodyPr>
            <a:normAutofit/>
          </a:bodyPr>
          <a:lstStyle/>
          <a:p>
            <a:r>
              <a:rPr lang="en-US" dirty="0"/>
              <a:t>GABA is a neurotransmitter that has an inhibitory (inhibitory) effect on neural activity. It binds to receptors in neurons, to decrease arousal and relaxation. Benzodiazepine receptor agonists (BZRAs) bind the receptor and can help with insomnia.</a:t>
            </a:r>
          </a:p>
          <a:p>
            <a:r>
              <a:rPr lang="en-US" dirty="0"/>
              <a:t>These drugs include the five FDA hypnotic benzodiazepines (temazepam, triazolam, etc.) and the so-called “Z drugs” such as eszopiclone, </a:t>
            </a:r>
            <a:br>
              <a:rPr lang="en-US" dirty="0"/>
            </a:br>
            <a:r>
              <a:rPr lang="en-US" dirty="0"/>
              <a:t>zaleplon, and zolpidem. These drugs are all rapidly absorbed </a:t>
            </a:r>
            <a:br>
              <a:rPr lang="en-US" dirty="0"/>
            </a:br>
            <a:r>
              <a:rPr lang="en-US" dirty="0"/>
              <a:t>but have different ½ lives (zolpidem 2.5 hours vs zaleplon 6 hours). </a:t>
            </a:r>
          </a:p>
          <a:p>
            <a:r>
              <a:rPr lang="en-US" dirty="0"/>
              <a:t>The benzodiazepines carry a higher risk of dependence </a:t>
            </a:r>
            <a:br>
              <a:rPr lang="en-US" dirty="0"/>
            </a:br>
            <a:r>
              <a:rPr lang="en-US" dirty="0"/>
              <a:t>or habit forming and are generally not 1st line. </a:t>
            </a:r>
          </a:p>
        </p:txBody>
      </p:sp>
      <p:pic>
        <p:nvPicPr>
          <p:cNvPr id="18" name="Picture 17">
            <a:extLst>
              <a:ext uri="{FF2B5EF4-FFF2-40B4-BE49-F238E27FC236}">
                <a16:creationId xmlns:a16="http://schemas.microsoft.com/office/drawing/2014/main" id="{D4ACF24B-871A-3779-0C88-0C8A60D46A00}"/>
              </a:ext>
            </a:extLst>
          </p:cNvPr>
          <p:cNvPicPr>
            <a:picLocks noChangeAspect="1"/>
          </p:cNvPicPr>
          <p:nvPr/>
        </p:nvPicPr>
        <p:blipFill>
          <a:blip r:embed="rId3"/>
          <a:stretch>
            <a:fillRect/>
          </a:stretch>
        </p:blipFill>
        <p:spPr>
          <a:xfrm>
            <a:off x="9450249" y="4106871"/>
            <a:ext cx="1903549" cy="20939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329364" y="2113005"/>
            <a:ext cx="2596102" cy="1721767"/>
          </a:xfrm>
          <a:custGeom>
            <a:avLst/>
            <a:gdLst/>
            <a:ahLst/>
            <a:cxnLst/>
            <a:rect l="l" t="t" r="r" b="b"/>
            <a:pathLst>
              <a:path w="2652862" h="1759411">
                <a:moveTo>
                  <a:pt x="0" y="0"/>
                </a:moveTo>
                <a:lnTo>
                  <a:pt x="2652862" y="0"/>
                </a:lnTo>
                <a:lnTo>
                  <a:pt x="2652862" y="1759411"/>
                </a:lnTo>
                <a:lnTo>
                  <a:pt x="0" y="175941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ru-KZ" sz="1200"/>
          </a:p>
        </p:txBody>
      </p:sp>
      <p:sp>
        <p:nvSpPr>
          <p:cNvPr id="5" name="Freeform 5"/>
          <p:cNvSpPr/>
          <p:nvPr/>
        </p:nvSpPr>
        <p:spPr>
          <a:xfrm>
            <a:off x="3682755" y="2113005"/>
            <a:ext cx="1777307" cy="1721767"/>
          </a:xfrm>
          <a:custGeom>
            <a:avLst/>
            <a:gdLst/>
            <a:ahLst/>
            <a:cxnLst/>
            <a:rect l="l" t="t" r="r" b="b"/>
            <a:pathLst>
              <a:path w="1816166" h="1759411">
                <a:moveTo>
                  <a:pt x="0" y="0"/>
                </a:moveTo>
                <a:lnTo>
                  <a:pt x="1816166" y="0"/>
                </a:lnTo>
                <a:lnTo>
                  <a:pt x="1816166" y="1759411"/>
                </a:lnTo>
                <a:lnTo>
                  <a:pt x="0" y="1759411"/>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ru-KZ" sz="1200"/>
          </a:p>
        </p:txBody>
      </p:sp>
      <p:sp>
        <p:nvSpPr>
          <p:cNvPr id="6" name="Freeform 6"/>
          <p:cNvSpPr/>
          <p:nvPr/>
        </p:nvSpPr>
        <p:spPr>
          <a:xfrm>
            <a:off x="6623105" y="2078405"/>
            <a:ext cx="1407676" cy="1830313"/>
          </a:xfrm>
          <a:custGeom>
            <a:avLst/>
            <a:gdLst/>
            <a:ahLst/>
            <a:cxnLst/>
            <a:rect l="l" t="t" r="r" b="b"/>
            <a:pathLst>
              <a:path w="1438454" h="1870330">
                <a:moveTo>
                  <a:pt x="0" y="0"/>
                </a:moveTo>
                <a:lnTo>
                  <a:pt x="1438453" y="0"/>
                </a:lnTo>
                <a:lnTo>
                  <a:pt x="1438453" y="1870330"/>
                </a:lnTo>
                <a:lnTo>
                  <a:pt x="0" y="1870330"/>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ru-KZ" sz="1200"/>
          </a:p>
        </p:txBody>
      </p:sp>
      <p:sp>
        <p:nvSpPr>
          <p:cNvPr id="7" name="Freeform 7"/>
          <p:cNvSpPr/>
          <p:nvPr/>
        </p:nvSpPr>
        <p:spPr>
          <a:xfrm>
            <a:off x="9159972" y="1941957"/>
            <a:ext cx="2647293" cy="1892816"/>
          </a:xfrm>
          <a:custGeom>
            <a:avLst/>
            <a:gdLst/>
            <a:ahLst/>
            <a:cxnLst/>
            <a:rect l="l" t="t" r="r" b="b"/>
            <a:pathLst>
              <a:path w="2705174" h="1934200">
                <a:moveTo>
                  <a:pt x="0" y="0"/>
                </a:moveTo>
                <a:lnTo>
                  <a:pt x="2705175" y="0"/>
                </a:lnTo>
                <a:lnTo>
                  <a:pt x="2705175" y="1934200"/>
                </a:lnTo>
                <a:lnTo>
                  <a:pt x="0" y="1934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ru-KZ" sz="1200"/>
          </a:p>
        </p:txBody>
      </p:sp>
      <p:sp>
        <p:nvSpPr>
          <p:cNvPr id="8" name="TextBox 8"/>
          <p:cNvSpPr txBox="1"/>
          <p:nvPr/>
        </p:nvSpPr>
        <p:spPr>
          <a:xfrm>
            <a:off x="609600" y="4174527"/>
            <a:ext cx="2249286" cy="1538883"/>
          </a:xfrm>
          <a:prstGeom prst="rect">
            <a:avLst/>
          </a:prstGeom>
        </p:spPr>
        <p:txBody>
          <a:bodyPr wrap="square" lIns="0" tIns="0" rIns="0" bIns="0" rtlCol="0" anchor="t">
            <a:spAutoFit/>
          </a:bodyPr>
          <a:lstStyle/>
          <a:p>
            <a:pPr algn="ctr"/>
            <a:r>
              <a:rPr lang="en-US" sz="2000" dirty="0"/>
              <a:t>Melatonin agonists: their role in the regulation of the sleep-wake cycle</a:t>
            </a:r>
          </a:p>
          <a:p>
            <a:pPr algn="ctr"/>
            <a:endParaRPr lang="en-US" sz="2000" dirty="0"/>
          </a:p>
        </p:txBody>
      </p:sp>
      <p:sp>
        <p:nvSpPr>
          <p:cNvPr id="10" name="TextBox 10"/>
          <p:cNvSpPr txBox="1"/>
          <p:nvPr/>
        </p:nvSpPr>
        <p:spPr>
          <a:xfrm>
            <a:off x="3555792" y="4174527"/>
            <a:ext cx="2031232" cy="923330"/>
          </a:xfrm>
          <a:prstGeom prst="rect">
            <a:avLst/>
          </a:prstGeom>
        </p:spPr>
        <p:txBody>
          <a:bodyPr wrap="square" lIns="0" tIns="0" rIns="0" bIns="0" rtlCol="0" anchor="t">
            <a:spAutoFit/>
          </a:bodyPr>
          <a:lstStyle/>
          <a:p>
            <a:pPr algn="ctr"/>
            <a:r>
              <a:rPr lang="en-US" sz="2000" dirty="0"/>
              <a:t>Light therapy: Restoration of circadian rhythms</a:t>
            </a:r>
          </a:p>
        </p:txBody>
      </p:sp>
      <p:sp>
        <p:nvSpPr>
          <p:cNvPr id="11" name="TextBox 11"/>
          <p:cNvSpPr txBox="1"/>
          <p:nvPr/>
        </p:nvSpPr>
        <p:spPr>
          <a:xfrm>
            <a:off x="6202048" y="4174527"/>
            <a:ext cx="2455406" cy="615553"/>
          </a:xfrm>
          <a:prstGeom prst="rect">
            <a:avLst/>
          </a:prstGeom>
        </p:spPr>
        <p:txBody>
          <a:bodyPr wrap="square" lIns="0" tIns="0" rIns="0" bIns="0" rtlCol="0" anchor="t">
            <a:spAutoFit/>
          </a:bodyPr>
          <a:lstStyle/>
          <a:p>
            <a:pPr algn="ctr"/>
            <a:r>
              <a:rPr lang="en-US" sz="2000" dirty="0"/>
              <a:t>Herbal supplements (valerian, chamomile)</a:t>
            </a:r>
          </a:p>
        </p:txBody>
      </p:sp>
      <p:sp>
        <p:nvSpPr>
          <p:cNvPr id="12" name="TextBox 12"/>
          <p:cNvSpPr txBox="1"/>
          <p:nvPr/>
        </p:nvSpPr>
        <p:spPr>
          <a:xfrm>
            <a:off x="9358975" y="4174527"/>
            <a:ext cx="2249286" cy="923330"/>
          </a:xfrm>
          <a:prstGeom prst="rect">
            <a:avLst/>
          </a:prstGeom>
        </p:spPr>
        <p:txBody>
          <a:bodyPr wrap="square" lIns="0" tIns="0" rIns="0" bIns="0" rtlCol="0" anchor="t">
            <a:spAutoFit/>
          </a:bodyPr>
          <a:lstStyle/>
          <a:p>
            <a:pPr algn="ctr"/>
            <a:r>
              <a:rPr lang="en-US" sz="2000" dirty="0"/>
              <a:t>Lifestyle Changes: Exercise, Diet, stress management</a:t>
            </a:r>
          </a:p>
        </p:txBody>
      </p:sp>
      <p:sp>
        <p:nvSpPr>
          <p:cNvPr id="13" name="Title 12">
            <a:extLst>
              <a:ext uri="{FF2B5EF4-FFF2-40B4-BE49-F238E27FC236}">
                <a16:creationId xmlns:a16="http://schemas.microsoft.com/office/drawing/2014/main" id="{5D8C77FD-7822-1F7A-4302-28CA074C66CA}"/>
              </a:ext>
            </a:extLst>
          </p:cNvPr>
          <p:cNvSpPr>
            <a:spLocks noGrp="1"/>
          </p:cNvSpPr>
          <p:nvPr>
            <p:ph type="title"/>
          </p:nvPr>
        </p:nvSpPr>
        <p:spPr>
          <a:xfrm>
            <a:off x="609600" y="199505"/>
            <a:ext cx="10744200" cy="1185577"/>
          </a:xfrm>
        </p:spPr>
        <p:txBody>
          <a:bodyPr/>
          <a:lstStyle/>
          <a:p>
            <a:r>
              <a:rPr lang="en-US" dirty="0"/>
              <a:t>New Methods of Treatment and Lifestyle Changes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1899" y="248240"/>
            <a:ext cx="3451323" cy="6433762"/>
          </a:xfrm>
          <a:custGeom>
            <a:avLst/>
            <a:gdLst/>
            <a:ahLst/>
            <a:cxnLst/>
            <a:rect l="l" t="t" r="r" b="b"/>
            <a:pathLst>
              <a:path w="5176985" h="9650643">
                <a:moveTo>
                  <a:pt x="0" y="0"/>
                </a:moveTo>
                <a:lnTo>
                  <a:pt x="5176985" y="0"/>
                </a:lnTo>
                <a:lnTo>
                  <a:pt x="5176985" y="9650643"/>
                </a:lnTo>
                <a:lnTo>
                  <a:pt x="0" y="9650643"/>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ru-KZ" sz="1200"/>
          </a:p>
        </p:txBody>
      </p:sp>
      <p:sp>
        <p:nvSpPr>
          <p:cNvPr id="6" name="Title 5">
            <a:extLst>
              <a:ext uri="{FF2B5EF4-FFF2-40B4-BE49-F238E27FC236}">
                <a16:creationId xmlns:a16="http://schemas.microsoft.com/office/drawing/2014/main" id="{F3FA8C8D-787F-B304-E5E6-9F5C66B9695E}"/>
              </a:ext>
            </a:extLst>
          </p:cNvPr>
          <p:cNvSpPr>
            <a:spLocks noGrp="1"/>
          </p:cNvSpPr>
          <p:nvPr>
            <p:ph type="title"/>
          </p:nvPr>
        </p:nvSpPr>
        <p:spPr>
          <a:xfrm>
            <a:off x="3736815" y="200025"/>
            <a:ext cx="7262112" cy="1184275"/>
          </a:xfrm>
        </p:spPr>
        <p:txBody>
          <a:bodyPr>
            <a:normAutofit/>
          </a:bodyPr>
          <a:lstStyle/>
          <a:p>
            <a:r>
              <a:rPr lang="en-US" dirty="0"/>
              <a:t>Future directions of research in the field of insomnia treatment</a:t>
            </a:r>
          </a:p>
        </p:txBody>
      </p:sp>
      <p:sp>
        <p:nvSpPr>
          <p:cNvPr id="11" name="Content Placeholder 10">
            <a:extLst>
              <a:ext uri="{FF2B5EF4-FFF2-40B4-BE49-F238E27FC236}">
                <a16:creationId xmlns:a16="http://schemas.microsoft.com/office/drawing/2014/main" id="{D53BE05B-FF7B-06B2-CC51-776ED4409DE2}"/>
              </a:ext>
            </a:extLst>
          </p:cNvPr>
          <p:cNvSpPr>
            <a:spLocks noGrp="1"/>
          </p:cNvSpPr>
          <p:nvPr>
            <p:ph idx="1"/>
          </p:nvPr>
        </p:nvSpPr>
        <p:spPr>
          <a:xfrm>
            <a:off x="3736815" y="1477906"/>
            <a:ext cx="7392739" cy="4722477"/>
          </a:xfrm>
        </p:spPr>
        <p:txBody>
          <a:bodyPr>
            <a:normAutofit/>
          </a:bodyPr>
          <a:lstStyle/>
          <a:p>
            <a:pPr marL="0" indent="0">
              <a:buNone/>
            </a:pPr>
            <a:r>
              <a:rPr lang="en-US" dirty="0">
                <a:solidFill>
                  <a:schemeClr val="tx1"/>
                </a:solidFill>
              </a:rPr>
              <a:t>Medical science continues to investigate insomnia and develop new treatments. In the future, there may be more innovative approaches based on a deep understanding of the biological and neurochemical mechanisms of sleep. Technological solutions, individual genetic aspects and a more accurate study of circadian rhythms can open up new prospects for the effective treatment of insomnia.</a:t>
            </a:r>
          </a:p>
          <a:p>
            <a:pPr marL="0" indent="0">
              <a:buNone/>
            </a:pPr>
            <a:endParaRPr lang="en-US" dirty="0">
              <a:solidFill>
                <a:schemeClr val="tx1"/>
              </a:solidFill>
            </a:endParaRPr>
          </a:p>
          <a:p>
            <a:pPr marL="0" indent="0">
              <a:spcBef>
                <a:spcPct val="0"/>
              </a:spcBef>
              <a:buNone/>
            </a:pPr>
            <a:r>
              <a:rPr lang="en-US" dirty="0">
                <a:solidFill>
                  <a:schemeClr val="tx1"/>
                </a:solidFill>
              </a:rPr>
              <a:t>It is always important to stay in contact with medical specialists and follow their recommendations for the best approach to the treatment of insomnia.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Insomnia Treatment Goals: Restful Nights and Productive Days </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importance of improving nighttime sleep difficulties and the positive impact this has on improving daytime function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role of neurotransmitter systems involved in the sleep-wake cycle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Integrate assessment tools to clinically differentiate insomnia from episodes of poor sleep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Compare current treatment options relative to their clinical impact in the management of both the nighttime and daytime symptoms of insomnia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99326" y="1749731"/>
            <a:ext cx="1302097" cy="1302097"/>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1"/>
            </a:solidFill>
            <a:ln>
              <a:noFill/>
            </a:ln>
          </p:spPr>
          <p:txBody>
            <a:bodyPr/>
            <a:lstStyle/>
            <a:p>
              <a:endParaRPr lang="ru-KZ" sz="1200"/>
            </a:p>
          </p:txBody>
        </p:sp>
        <p:sp>
          <p:nvSpPr>
            <p:cNvPr id="5" name="TextBox 5"/>
            <p:cNvSpPr txBox="1"/>
            <p:nvPr/>
          </p:nvSpPr>
          <p:spPr>
            <a:xfrm>
              <a:off x="76200" y="-66675"/>
              <a:ext cx="660400" cy="803275"/>
            </a:xfrm>
            <a:prstGeom prst="rect">
              <a:avLst/>
            </a:prstGeom>
          </p:spPr>
          <p:txBody>
            <a:bodyPr lIns="33867" tIns="33867" rIns="33867" bIns="33867" rtlCol="0" anchor="ctr"/>
            <a:lstStyle/>
            <a:p>
              <a:pPr algn="ctr">
                <a:lnSpc>
                  <a:spcPts val="6812"/>
                </a:lnSpc>
                <a:spcBef>
                  <a:spcPct val="0"/>
                </a:spcBef>
              </a:pPr>
              <a:endParaRPr sz="1200"/>
            </a:p>
          </p:txBody>
        </p:sp>
      </p:grpSp>
      <p:sp>
        <p:nvSpPr>
          <p:cNvPr id="6" name="Freeform 6"/>
          <p:cNvSpPr/>
          <p:nvPr/>
        </p:nvSpPr>
        <p:spPr>
          <a:xfrm>
            <a:off x="796145" y="2040991"/>
            <a:ext cx="908457" cy="719574"/>
          </a:xfrm>
          <a:custGeom>
            <a:avLst/>
            <a:gdLst/>
            <a:ahLst/>
            <a:cxnLst/>
            <a:rect l="l" t="t" r="r" b="b"/>
            <a:pathLst>
              <a:path w="1362686" h="1079361">
                <a:moveTo>
                  <a:pt x="0" y="0"/>
                </a:moveTo>
                <a:lnTo>
                  <a:pt x="1362686" y="0"/>
                </a:lnTo>
                <a:lnTo>
                  <a:pt x="1362686" y="1079362"/>
                </a:lnTo>
                <a:lnTo>
                  <a:pt x="0" y="1079362"/>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ru-KZ" sz="1200"/>
          </a:p>
        </p:txBody>
      </p:sp>
      <p:grpSp>
        <p:nvGrpSpPr>
          <p:cNvPr id="7" name="Group 7"/>
          <p:cNvGrpSpPr/>
          <p:nvPr/>
        </p:nvGrpSpPr>
        <p:grpSpPr>
          <a:xfrm>
            <a:off x="608221" y="4262529"/>
            <a:ext cx="1302097" cy="130209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1"/>
            </a:solidFill>
            <a:ln>
              <a:noFill/>
            </a:ln>
          </p:spPr>
          <p:txBody>
            <a:bodyPr/>
            <a:lstStyle/>
            <a:p>
              <a:endParaRPr lang="ru-KZ" sz="1200"/>
            </a:p>
          </p:txBody>
        </p:sp>
        <p:sp>
          <p:nvSpPr>
            <p:cNvPr id="9" name="TextBox 9"/>
            <p:cNvSpPr txBox="1"/>
            <p:nvPr/>
          </p:nvSpPr>
          <p:spPr>
            <a:xfrm>
              <a:off x="76200" y="-66675"/>
              <a:ext cx="660400" cy="803275"/>
            </a:xfrm>
            <a:prstGeom prst="rect">
              <a:avLst/>
            </a:prstGeom>
          </p:spPr>
          <p:txBody>
            <a:bodyPr lIns="33867" tIns="33867" rIns="33867" bIns="33867" rtlCol="0" anchor="ctr"/>
            <a:lstStyle/>
            <a:p>
              <a:pPr algn="ctr">
                <a:lnSpc>
                  <a:spcPts val="6812"/>
                </a:lnSpc>
                <a:spcBef>
                  <a:spcPct val="0"/>
                </a:spcBef>
              </a:pPr>
              <a:endParaRPr sz="1200"/>
            </a:p>
          </p:txBody>
        </p:sp>
      </p:grpSp>
      <p:sp>
        <p:nvSpPr>
          <p:cNvPr id="10" name="Freeform 10"/>
          <p:cNvSpPr/>
          <p:nvPr/>
        </p:nvSpPr>
        <p:spPr>
          <a:xfrm>
            <a:off x="885249" y="4616227"/>
            <a:ext cx="790149" cy="642325"/>
          </a:xfrm>
          <a:custGeom>
            <a:avLst/>
            <a:gdLst/>
            <a:ahLst/>
            <a:cxnLst/>
            <a:rect l="l" t="t" r="r" b="b"/>
            <a:pathLst>
              <a:path w="1185223" h="963487">
                <a:moveTo>
                  <a:pt x="0" y="0"/>
                </a:moveTo>
                <a:lnTo>
                  <a:pt x="1185223" y="0"/>
                </a:lnTo>
                <a:lnTo>
                  <a:pt x="1185223" y="963488"/>
                </a:lnTo>
                <a:lnTo>
                  <a:pt x="0" y="963488"/>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ru-KZ" sz="1200"/>
          </a:p>
        </p:txBody>
      </p:sp>
      <p:sp>
        <p:nvSpPr>
          <p:cNvPr id="18" name="Title 17">
            <a:extLst>
              <a:ext uri="{FF2B5EF4-FFF2-40B4-BE49-F238E27FC236}">
                <a16:creationId xmlns:a16="http://schemas.microsoft.com/office/drawing/2014/main" id="{663219CA-D449-5324-92E8-822B267EB199}"/>
              </a:ext>
            </a:extLst>
          </p:cNvPr>
          <p:cNvSpPr>
            <a:spLocks noGrp="1"/>
          </p:cNvSpPr>
          <p:nvPr>
            <p:ph type="title"/>
          </p:nvPr>
        </p:nvSpPr>
        <p:spPr>
          <a:xfrm>
            <a:off x="599326" y="210456"/>
            <a:ext cx="10744200" cy="1185577"/>
          </a:xfrm>
        </p:spPr>
        <p:txBody>
          <a:bodyPr/>
          <a:lstStyle/>
          <a:p>
            <a:r>
              <a:rPr lang="en-US" dirty="0"/>
              <a:t>About Insomnia</a:t>
            </a:r>
          </a:p>
        </p:txBody>
      </p:sp>
      <p:sp>
        <p:nvSpPr>
          <p:cNvPr id="23" name="Content Placeholder 22">
            <a:extLst>
              <a:ext uri="{FF2B5EF4-FFF2-40B4-BE49-F238E27FC236}">
                <a16:creationId xmlns:a16="http://schemas.microsoft.com/office/drawing/2014/main" id="{1E7A0A28-C8F9-B990-50FF-C4EF9C34E307}"/>
              </a:ext>
            </a:extLst>
          </p:cNvPr>
          <p:cNvSpPr>
            <a:spLocks noGrp="1"/>
          </p:cNvSpPr>
          <p:nvPr>
            <p:ph idx="1"/>
          </p:nvPr>
        </p:nvSpPr>
        <p:spPr>
          <a:xfrm>
            <a:off x="2044614" y="1691447"/>
            <a:ext cx="9279636" cy="1010834"/>
          </a:xfrm>
        </p:spPr>
        <p:txBody>
          <a:bodyPr>
            <a:noAutofit/>
          </a:bodyPr>
          <a:lstStyle/>
          <a:p>
            <a:pPr marL="0" indent="0">
              <a:buNone/>
            </a:pPr>
            <a:r>
              <a:rPr lang="en-US" sz="2800" dirty="0"/>
              <a:t>Insomnia, also known as sleep disturbance, is a condition in which a person has difficulty falling asleep, maintaining sleep, or feels an insufficient sense of recovery after sleep.</a:t>
            </a:r>
          </a:p>
        </p:txBody>
      </p:sp>
      <p:sp>
        <p:nvSpPr>
          <p:cNvPr id="34" name="Content Placeholder 22">
            <a:extLst>
              <a:ext uri="{FF2B5EF4-FFF2-40B4-BE49-F238E27FC236}">
                <a16:creationId xmlns:a16="http://schemas.microsoft.com/office/drawing/2014/main" id="{EBEFFD0B-99EA-C809-9DB5-9FCB506A3B3E}"/>
              </a:ext>
            </a:extLst>
          </p:cNvPr>
          <p:cNvSpPr txBox="1">
            <a:spLocks/>
          </p:cNvSpPr>
          <p:nvPr/>
        </p:nvSpPr>
        <p:spPr>
          <a:xfrm>
            <a:off x="2062367" y="4110263"/>
            <a:ext cx="9518507" cy="13020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800" dirty="0"/>
              <a:t>This can manifest itself in the form of frequent awakenings at night, long periods of wakefulness during the night or early awakening in the morning. Insomnia can have a negative impact on overall health, mood and quality of life.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2FBB9BE2-EDE7-BCE0-4042-90F7DD847A96}"/>
              </a:ext>
            </a:extLst>
          </p:cNvPr>
          <p:cNvSpPr/>
          <p:nvPr/>
        </p:nvSpPr>
        <p:spPr>
          <a:xfrm rot="5400000">
            <a:off x="744512" y="2860447"/>
            <a:ext cx="1184940" cy="2673970"/>
          </a:xfrm>
          <a:prstGeom prst="round2SameRect">
            <a:avLst>
              <a:gd name="adj1" fmla="val 36851"/>
              <a:gd name="adj2" fmla="val 0"/>
            </a:avLst>
          </a:prstGeom>
          <a:solidFill>
            <a:schemeClr val="accent1">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lstStyle/>
          <a:p>
            <a:endParaRPr lang="ru-KZ" sz="1200"/>
          </a:p>
        </p:txBody>
      </p:sp>
      <p:sp>
        <p:nvSpPr>
          <p:cNvPr id="4" name="Freeform 4"/>
          <p:cNvSpPr/>
          <p:nvPr/>
        </p:nvSpPr>
        <p:spPr>
          <a:xfrm rot="5400000">
            <a:off x="892146" y="732797"/>
            <a:ext cx="1184940" cy="2969233"/>
          </a:xfrm>
          <a:prstGeom prst="round2SameRect">
            <a:avLst>
              <a:gd name="adj1" fmla="val 36851"/>
              <a:gd name="adj2" fmla="val 0"/>
            </a:avLst>
          </a:prstGeom>
          <a:solidFill>
            <a:schemeClr val="accent1">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lstStyle/>
          <a:p>
            <a:endParaRPr lang="ru-KZ" sz="1200"/>
          </a:p>
        </p:txBody>
      </p:sp>
      <p:sp>
        <p:nvSpPr>
          <p:cNvPr id="9" name="TextBox 9"/>
          <p:cNvSpPr txBox="1"/>
          <p:nvPr/>
        </p:nvSpPr>
        <p:spPr>
          <a:xfrm>
            <a:off x="-56338" y="3763978"/>
            <a:ext cx="2848229" cy="1025922"/>
          </a:xfrm>
          <a:prstGeom prst="rect">
            <a:avLst/>
          </a:prstGeom>
        </p:spPr>
        <p:txBody>
          <a:bodyPr wrap="square" lIns="0" tIns="0" rIns="0" bIns="0" rtlCol="0" anchor="t">
            <a:spAutoFit/>
          </a:bodyPr>
          <a:lstStyle/>
          <a:p>
            <a:pPr>
              <a:lnSpc>
                <a:spcPts val="7964"/>
              </a:lnSpc>
              <a:spcBef>
                <a:spcPct val="0"/>
              </a:spcBef>
            </a:pPr>
            <a:r>
              <a:rPr lang="en-US" sz="7200" i="0" u="none" strike="noStrike" dirty="0">
                <a:solidFill>
                  <a:schemeClr val="accent1"/>
                </a:solidFill>
                <a:effectLst/>
                <a:latin typeface="Google Sans"/>
              </a:rPr>
              <a:t> ♀</a:t>
            </a:r>
            <a:r>
              <a:rPr lang="en-US" sz="7200" dirty="0">
                <a:solidFill>
                  <a:schemeClr val="accent1"/>
                </a:solidFill>
                <a:latin typeface="Montserrat Classic Bold"/>
              </a:rPr>
              <a:t>&gt;</a:t>
            </a:r>
            <a:r>
              <a:rPr lang="en-US" sz="7200" i="0" u="none" strike="noStrike" dirty="0">
                <a:solidFill>
                  <a:schemeClr val="accent1"/>
                </a:solidFill>
                <a:effectLst/>
                <a:latin typeface="Google Sans"/>
              </a:rPr>
              <a:t>♂</a:t>
            </a:r>
            <a:endParaRPr lang="en-US" sz="7200" dirty="0">
              <a:solidFill>
                <a:schemeClr val="accent1"/>
              </a:solidFill>
              <a:latin typeface="Montserrat Classic Bold"/>
            </a:endParaRPr>
          </a:p>
        </p:txBody>
      </p:sp>
      <p:sp>
        <p:nvSpPr>
          <p:cNvPr id="13" name="TextBox 13"/>
          <p:cNvSpPr txBox="1"/>
          <p:nvPr/>
        </p:nvSpPr>
        <p:spPr>
          <a:xfrm>
            <a:off x="3461414" y="1893826"/>
            <a:ext cx="8092153" cy="1184940"/>
          </a:xfrm>
          <a:prstGeom prst="rect">
            <a:avLst/>
          </a:prstGeom>
        </p:spPr>
        <p:txBody>
          <a:bodyPr wrap="square" lIns="0" tIns="0" rIns="0" bIns="0" rtlCol="0" anchor="t">
            <a:spAutoFit/>
          </a:bodyPr>
          <a:lstStyle/>
          <a:p>
            <a:pPr marL="285750" indent="-285750">
              <a:spcBef>
                <a:spcPct val="0"/>
              </a:spcBef>
              <a:spcAft>
                <a:spcPts val="600"/>
              </a:spcAft>
              <a:buFont typeface="Arial" panose="020B0604020202020204" pitchFamily="34" charset="0"/>
              <a:buChar char="•"/>
            </a:pPr>
            <a:r>
              <a:rPr lang="en-US" sz="2400" dirty="0">
                <a:solidFill>
                  <a:schemeClr val="tx1">
                    <a:lumMod val="75000"/>
                  </a:schemeClr>
                </a:solidFill>
                <a:latin typeface="Arial" panose="020B0604020202020204" pitchFamily="34" charset="0"/>
                <a:cs typeface="Arial" panose="020B0604020202020204" pitchFamily="34" charset="0"/>
              </a:rPr>
              <a:t>According to the World Health Organization (WHO), insomnia affects about 30% of the world's population.</a:t>
            </a:r>
          </a:p>
          <a:p>
            <a:pPr marL="285750" indent="-285750">
              <a:spcBef>
                <a:spcPct val="0"/>
              </a:spcBef>
              <a:spcAft>
                <a:spcPts val="600"/>
              </a:spcAft>
              <a:buFont typeface="Arial" panose="020B0604020202020204" pitchFamily="34" charset="0"/>
              <a:buChar char="•"/>
            </a:pPr>
            <a:r>
              <a:rPr lang="en-US" sz="2400" dirty="0">
                <a:solidFill>
                  <a:schemeClr val="tx1">
                    <a:lumMod val="75000"/>
                  </a:schemeClr>
                </a:solidFill>
                <a:latin typeface="Arial" panose="020B0604020202020204" pitchFamily="34" charset="0"/>
                <a:cs typeface="Arial" panose="020B0604020202020204" pitchFamily="34" charset="0"/>
              </a:rPr>
              <a:t>Insomnia is more common in women than in men.</a:t>
            </a:r>
          </a:p>
        </p:txBody>
      </p:sp>
      <p:sp>
        <p:nvSpPr>
          <p:cNvPr id="14" name="TextBox 14"/>
          <p:cNvSpPr txBox="1"/>
          <p:nvPr/>
        </p:nvSpPr>
        <p:spPr>
          <a:xfrm>
            <a:off x="1268993" y="1624945"/>
            <a:ext cx="1889511" cy="1068947"/>
          </a:xfrm>
          <a:prstGeom prst="rect">
            <a:avLst/>
          </a:prstGeom>
        </p:spPr>
        <p:txBody>
          <a:bodyPr lIns="0" tIns="0" rIns="0" bIns="0" rtlCol="0" anchor="t">
            <a:spAutoFit/>
          </a:bodyPr>
          <a:lstStyle/>
          <a:p>
            <a:pPr>
              <a:lnSpc>
                <a:spcPts val="8984"/>
              </a:lnSpc>
              <a:spcBef>
                <a:spcPct val="0"/>
              </a:spcBef>
            </a:pPr>
            <a:r>
              <a:rPr lang="en-US" sz="6000" b="1" dirty="0">
                <a:solidFill>
                  <a:schemeClr val="accent1"/>
                </a:solidFill>
                <a:latin typeface="Arial" panose="020B0604020202020204" pitchFamily="34" charset="0"/>
                <a:cs typeface="Arial" panose="020B0604020202020204" pitchFamily="34" charset="0"/>
              </a:rPr>
              <a:t>30%</a:t>
            </a:r>
          </a:p>
        </p:txBody>
      </p:sp>
      <p:sp>
        <p:nvSpPr>
          <p:cNvPr id="15" name="TextBox 15"/>
          <p:cNvSpPr txBox="1"/>
          <p:nvPr/>
        </p:nvSpPr>
        <p:spPr>
          <a:xfrm>
            <a:off x="2828431" y="3610095"/>
            <a:ext cx="8811633" cy="2369880"/>
          </a:xfrm>
          <a:prstGeom prst="rect">
            <a:avLst/>
          </a:prstGeom>
        </p:spPr>
        <p:txBody>
          <a:bodyPr wrap="square" lIns="0" tIns="0" rIns="0" bIns="0" rtlCol="0" anchor="t">
            <a:spAutoFit/>
          </a:bodyPr>
          <a:lstStyle/>
          <a:p>
            <a:pPr marL="285750" indent="-285750">
              <a:spcAft>
                <a:spcPts val="600"/>
              </a:spcAft>
              <a:buFont typeface="Arial" panose="020B0604020202020204" pitchFamily="34" charset="0"/>
              <a:buChar char="•"/>
            </a:pPr>
            <a:r>
              <a:rPr lang="en-US" sz="2400" dirty="0">
                <a:solidFill>
                  <a:schemeClr val="tx1">
                    <a:lumMod val="75000"/>
                  </a:schemeClr>
                </a:solidFill>
                <a:latin typeface="Arial" panose="020B0604020202020204" pitchFamily="34" charset="0"/>
                <a:cs typeface="Arial" panose="020B0604020202020204" pitchFamily="34" charset="0"/>
              </a:rPr>
              <a:t>Age can influence the frequency of insomnia. Older people may have more difficulty falling asleep and maintaining sleep.</a:t>
            </a:r>
          </a:p>
          <a:p>
            <a:pPr marL="285750" indent="-285750">
              <a:spcAft>
                <a:spcPts val="600"/>
              </a:spcAft>
              <a:buFont typeface="Arial" panose="020B0604020202020204" pitchFamily="34" charset="0"/>
              <a:buChar char="•"/>
            </a:pPr>
            <a:r>
              <a:rPr lang="en-US" sz="2400" dirty="0">
                <a:solidFill>
                  <a:schemeClr val="tx1">
                    <a:lumMod val="75000"/>
                  </a:schemeClr>
                </a:solidFill>
                <a:latin typeface="Arial" panose="020B0604020202020204" pitchFamily="34" charset="0"/>
                <a:cs typeface="Arial" panose="020B0604020202020204" pitchFamily="34" charset="0"/>
              </a:rPr>
              <a:t>Stress, anxiety, depression, changes in work schedules and other factors can worsen insomnia.</a:t>
            </a:r>
          </a:p>
          <a:p>
            <a:pPr marL="285750" indent="-285750">
              <a:spcAft>
                <a:spcPts val="600"/>
              </a:spcAft>
              <a:buFont typeface="Arial" panose="020B0604020202020204" pitchFamily="34" charset="0"/>
              <a:buChar char="•"/>
            </a:pPr>
            <a:r>
              <a:rPr lang="en-US" sz="2400" dirty="0">
                <a:solidFill>
                  <a:schemeClr val="tx1">
                    <a:lumMod val="75000"/>
                  </a:schemeClr>
                </a:solidFill>
                <a:latin typeface="Arial" panose="020B0604020202020204" pitchFamily="34" charset="0"/>
                <a:cs typeface="Arial" panose="020B0604020202020204" pitchFamily="34" charset="0"/>
              </a:rPr>
              <a:t>Modern lifestyle, including the use of electronic devices before going to bed, can also affect the quality of sleep.</a:t>
            </a:r>
          </a:p>
        </p:txBody>
      </p:sp>
      <p:sp>
        <p:nvSpPr>
          <p:cNvPr id="17" name="Title 16">
            <a:extLst>
              <a:ext uri="{FF2B5EF4-FFF2-40B4-BE49-F238E27FC236}">
                <a16:creationId xmlns:a16="http://schemas.microsoft.com/office/drawing/2014/main" id="{3D30B526-A888-BE13-3D82-D3F9F418333A}"/>
              </a:ext>
            </a:extLst>
          </p:cNvPr>
          <p:cNvSpPr>
            <a:spLocks noGrp="1"/>
          </p:cNvSpPr>
          <p:nvPr>
            <p:ph type="title"/>
          </p:nvPr>
        </p:nvSpPr>
        <p:spPr>
          <a:xfrm>
            <a:off x="609600" y="199505"/>
            <a:ext cx="10744200" cy="1185577"/>
          </a:xfrm>
        </p:spPr>
        <p:txBody>
          <a:bodyPr>
            <a:normAutofit/>
          </a:bodyPr>
          <a:lstStyle/>
          <a:p>
            <a:r>
              <a:rPr lang="en-US" dirty="0"/>
              <a:t>Facts About The Prevalence of Insomnia: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7452986" y="1689359"/>
            <a:ext cx="4370738" cy="4438526"/>
          </a:xfrm>
          <a:custGeom>
            <a:avLst/>
            <a:gdLst/>
            <a:ahLst/>
            <a:cxnLst/>
            <a:rect l="l" t="t" r="r" b="b"/>
            <a:pathLst>
              <a:path w="1209206" h="1269846">
                <a:moveTo>
                  <a:pt x="85999" y="0"/>
                </a:moveTo>
                <a:lnTo>
                  <a:pt x="1123208" y="0"/>
                </a:lnTo>
                <a:cubicBezTo>
                  <a:pt x="1146016" y="0"/>
                  <a:pt x="1167890" y="9061"/>
                  <a:pt x="1184018" y="25188"/>
                </a:cubicBezTo>
                <a:cubicBezTo>
                  <a:pt x="1200146" y="41316"/>
                  <a:pt x="1209206" y="63190"/>
                  <a:pt x="1209206" y="85999"/>
                </a:cubicBezTo>
                <a:lnTo>
                  <a:pt x="1209206" y="1183848"/>
                </a:lnTo>
                <a:cubicBezTo>
                  <a:pt x="1209206" y="1206656"/>
                  <a:pt x="1200146" y="1228530"/>
                  <a:pt x="1184018" y="1244658"/>
                </a:cubicBezTo>
                <a:cubicBezTo>
                  <a:pt x="1167890" y="1260786"/>
                  <a:pt x="1146016" y="1269846"/>
                  <a:pt x="1123208" y="1269846"/>
                </a:cubicBezTo>
                <a:lnTo>
                  <a:pt x="85999" y="1269846"/>
                </a:lnTo>
                <a:cubicBezTo>
                  <a:pt x="63190" y="1269846"/>
                  <a:pt x="41316" y="1260786"/>
                  <a:pt x="25188" y="1244658"/>
                </a:cubicBezTo>
                <a:cubicBezTo>
                  <a:pt x="9061" y="1228530"/>
                  <a:pt x="0" y="1206656"/>
                  <a:pt x="0" y="1183848"/>
                </a:cubicBezTo>
                <a:lnTo>
                  <a:pt x="0" y="85999"/>
                </a:lnTo>
                <a:cubicBezTo>
                  <a:pt x="0" y="63190"/>
                  <a:pt x="9061" y="41316"/>
                  <a:pt x="25188" y="25188"/>
                </a:cubicBezTo>
                <a:cubicBezTo>
                  <a:pt x="41316" y="9061"/>
                  <a:pt x="63190" y="0"/>
                  <a:pt x="85999" y="0"/>
                </a:cubicBezTo>
                <a:close/>
              </a:path>
            </a:pathLst>
          </a:custGeom>
          <a:solidFill>
            <a:schemeClr val="accent1">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lstStyle/>
          <a:p>
            <a:endParaRPr lang="ru-KZ" sz="1200"/>
          </a:p>
        </p:txBody>
      </p:sp>
      <p:grpSp>
        <p:nvGrpSpPr>
          <p:cNvPr id="9" name="Group 8">
            <a:extLst>
              <a:ext uri="{FF2B5EF4-FFF2-40B4-BE49-F238E27FC236}">
                <a16:creationId xmlns:a16="http://schemas.microsoft.com/office/drawing/2014/main" id="{C20C5BCE-D002-6F63-3896-AA52A8563A10}"/>
              </a:ext>
            </a:extLst>
          </p:cNvPr>
          <p:cNvGrpSpPr/>
          <p:nvPr/>
        </p:nvGrpSpPr>
        <p:grpSpPr>
          <a:xfrm>
            <a:off x="625276" y="1719892"/>
            <a:ext cx="6475985" cy="4407993"/>
            <a:chOff x="1029033" y="1945360"/>
            <a:chExt cx="6475985" cy="4407993"/>
          </a:xfrm>
        </p:grpSpPr>
        <p:sp>
          <p:nvSpPr>
            <p:cNvPr id="3" name="Freeform 3"/>
            <p:cNvSpPr/>
            <p:nvPr/>
          </p:nvSpPr>
          <p:spPr>
            <a:xfrm>
              <a:off x="1600255" y="2769596"/>
              <a:ext cx="1374058" cy="871996"/>
            </a:xfrm>
            <a:custGeom>
              <a:avLst/>
              <a:gdLst/>
              <a:ahLst/>
              <a:cxnLst/>
              <a:rect l="l" t="t" r="r" b="b"/>
              <a:pathLst>
                <a:path w="2061087" h="1597342">
                  <a:moveTo>
                    <a:pt x="0" y="0"/>
                  </a:moveTo>
                  <a:lnTo>
                    <a:pt x="2061087" y="0"/>
                  </a:lnTo>
                  <a:lnTo>
                    <a:pt x="2061087" y="1597342"/>
                  </a:lnTo>
                  <a:lnTo>
                    <a:pt x="0" y="1597342"/>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ru-KZ" sz="1200"/>
            </a:p>
          </p:txBody>
        </p:sp>
        <p:sp>
          <p:nvSpPr>
            <p:cNvPr id="4" name="Freeform 4"/>
            <p:cNvSpPr/>
            <p:nvPr/>
          </p:nvSpPr>
          <p:spPr>
            <a:xfrm>
              <a:off x="1685023" y="4755611"/>
              <a:ext cx="1374058" cy="1597742"/>
            </a:xfrm>
            <a:custGeom>
              <a:avLst/>
              <a:gdLst/>
              <a:ahLst/>
              <a:cxnLst/>
              <a:rect l="l" t="t" r="r" b="b"/>
              <a:pathLst>
                <a:path w="2061087" h="2396613">
                  <a:moveTo>
                    <a:pt x="0" y="0"/>
                  </a:moveTo>
                  <a:lnTo>
                    <a:pt x="2061087" y="0"/>
                  </a:lnTo>
                  <a:lnTo>
                    <a:pt x="2061087" y="2396613"/>
                  </a:lnTo>
                  <a:lnTo>
                    <a:pt x="0" y="2396613"/>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ru-KZ" sz="1200"/>
            </a:p>
          </p:txBody>
        </p:sp>
        <p:sp>
          <p:nvSpPr>
            <p:cNvPr id="5" name="Freeform 5"/>
            <p:cNvSpPr/>
            <p:nvPr/>
          </p:nvSpPr>
          <p:spPr>
            <a:xfrm>
              <a:off x="5017707" y="2517200"/>
              <a:ext cx="2000996" cy="1425709"/>
            </a:xfrm>
            <a:custGeom>
              <a:avLst/>
              <a:gdLst/>
              <a:ahLst/>
              <a:cxnLst/>
              <a:rect l="l" t="t" r="r" b="b"/>
              <a:pathLst>
                <a:path w="3001494" h="2138564">
                  <a:moveTo>
                    <a:pt x="0" y="0"/>
                  </a:moveTo>
                  <a:lnTo>
                    <a:pt x="3001494" y="0"/>
                  </a:lnTo>
                  <a:lnTo>
                    <a:pt x="3001494" y="2138564"/>
                  </a:lnTo>
                  <a:lnTo>
                    <a:pt x="0" y="213856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ru-KZ" sz="1200"/>
            </a:p>
          </p:txBody>
        </p:sp>
        <p:sp>
          <p:nvSpPr>
            <p:cNvPr id="6" name="Freeform 6"/>
            <p:cNvSpPr/>
            <p:nvPr/>
          </p:nvSpPr>
          <p:spPr>
            <a:xfrm>
              <a:off x="5016618" y="4647352"/>
              <a:ext cx="2030883" cy="1614552"/>
            </a:xfrm>
            <a:custGeom>
              <a:avLst/>
              <a:gdLst/>
              <a:ahLst/>
              <a:cxnLst/>
              <a:rect l="l" t="t" r="r" b="b"/>
              <a:pathLst>
                <a:path w="3046324" h="2421828">
                  <a:moveTo>
                    <a:pt x="0" y="0"/>
                  </a:moveTo>
                  <a:lnTo>
                    <a:pt x="3046324" y="0"/>
                  </a:lnTo>
                  <a:lnTo>
                    <a:pt x="3046324" y="2421828"/>
                  </a:lnTo>
                  <a:lnTo>
                    <a:pt x="0" y="2421828"/>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ru-KZ" sz="1200"/>
            </a:p>
          </p:txBody>
        </p:sp>
        <p:sp>
          <p:nvSpPr>
            <p:cNvPr id="11" name="TextBox 11"/>
            <p:cNvSpPr txBox="1"/>
            <p:nvPr/>
          </p:nvSpPr>
          <p:spPr>
            <a:xfrm>
              <a:off x="1228204" y="1945360"/>
              <a:ext cx="2287693" cy="368178"/>
            </a:xfrm>
            <a:prstGeom prst="rect">
              <a:avLst/>
            </a:prstGeom>
          </p:spPr>
          <p:txBody>
            <a:bodyPr wrap="square" lIns="0" tIns="0" rIns="0" bIns="0" rtlCol="0" anchor="t">
              <a:spAutoFit/>
            </a:bodyPr>
            <a:lstStyle/>
            <a:p>
              <a:pPr algn="ctr">
                <a:lnSpc>
                  <a:spcPts val="3117"/>
                </a:lnSpc>
              </a:pPr>
              <a:r>
                <a:rPr lang="en-US" sz="2400" b="1" dirty="0"/>
                <a:t>Sleep Hygiene</a:t>
              </a:r>
            </a:p>
          </p:txBody>
        </p:sp>
        <p:sp>
          <p:nvSpPr>
            <p:cNvPr id="12" name="TextBox 12"/>
            <p:cNvSpPr txBox="1"/>
            <p:nvPr/>
          </p:nvSpPr>
          <p:spPr>
            <a:xfrm>
              <a:off x="4761705" y="1971189"/>
              <a:ext cx="2540707" cy="373564"/>
            </a:xfrm>
            <a:prstGeom prst="rect">
              <a:avLst/>
            </a:prstGeom>
          </p:spPr>
          <p:txBody>
            <a:bodyPr wrap="square" lIns="0" tIns="0" rIns="0" bIns="0" rtlCol="0" anchor="t">
              <a:spAutoFit/>
            </a:bodyPr>
            <a:lstStyle/>
            <a:p>
              <a:pPr algn="ctr">
                <a:lnSpc>
                  <a:spcPts val="3117"/>
                </a:lnSpc>
              </a:pPr>
              <a:r>
                <a:rPr lang="en-US" sz="2400" b="1" dirty="0"/>
                <a:t>Sleep restriction: </a:t>
              </a:r>
            </a:p>
          </p:txBody>
        </p:sp>
        <p:sp>
          <p:nvSpPr>
            <p:cNvPr id="13" name="TextBox 13"/>
            <p:cNvSpPr txBox="1"/>
            <p:nvPr/>
          </p:nvSpPr>
          <p:spPr>
            <a:xfrm>
              <a:off x="1029033" y="4214150"/>
              <a:ext cx="2686037" cy="373564"/>
            </a:xfrm>
            <a:prstGeom prst="rect">
              <a:avLst/>
            </a:prstGeom>
          </p:spPr>
          <p:txBody>
            <a:bodyPr lIns="0" tIns="0" rIns="0" bIns="0" rtlCol="0" anchor="t">
              <a:spAutoFit/>
            </a:bodyPr>
            <a:lstStyle/>
            <a:p>
              <a:pPr algn="ctr">
                <a:lnSpc>
                  <a:spcPts val="3117"/>
                </a:lnSpc>
                <a:spcBef>
                  <a:spcPct val="0"/>
                </a:spcBef>
              </a:pPr>
              <a:r>
                <a:rPr lang="en-US" sz="2400" b="1" dirty="0"/>
                <a:t> Stimulus control: </a:t>
              </a:r>
            </a:p>
          </p:txBody>
        </p:sp>
        <p:sp>
          <p:nvSpPr>
            <p:cNvPr id="14" name="TextBox 14"/>
            <p:cNvSpPr txBox="1"/>
            <p:nvPr/>
          </p:nvSpPr>
          <p:spPr>
            <a:xfrm>
              <a:off x="4686983" y="4205156"/>
              <a:ext cx="2818035" cy="373564"/>
            </a:xfrm>
            <a:prstGeom prst="rect">
              <a:avLst/>
            </a:prstGeom>
          </p:spPr>
          <p:txBody>
            <a:bodyPr lIns="0" tIns="0" rIns="0" bIns="0" rtlCol="0" anchor="t">
              <a:spAutoFit/>
            </a:bodyPr>
            <a:lstStyle/>
            <a:p>
              <a:pPr algn="ctr">
                <a:lnSpc>
                  <a:spcPts val="3117"/>
                </a:lnSpc>
                <a:spcBef>
                  <a:spcPct val="0"/>
                </a:spcBef>
              </a:pPr>
              <a:r>
                <a:rPr lang="en-US" sz="2400" b="1" dirty="0"/>
                <a:t>Cognitive therapy: </a:t>
              </a:r>
            </a:p>
          </p:txBody>
        </p:sp>
      </p:grpSp>
      <p:sp>
        <p:nvSpPr>
          <p:cNvPr id="15" name="TextBox 15"/>
          <p:cNvSpPr txBox="1"/>
          <p:nvPr/>
        </p:nvSpPr>
        <p:spPr>
          <a:xfrm>
            <a:off x="7571269" y="1987431"/>
            <a:ext cx="4134172" cy="615553"/>
          </a:xfrm>
          <a:prstGeom prst="rect">
            <a:avLst/>
          </a:prstGeom>
        </p:spPr>
        <p:txBody>
          <a:bodyPr wrap="square" lIns="0" tIns="0" rIns="0" bIns="0" rtlCol="0" anchor="t">
            <a:spAutoFit/>
          </a:bodyPr>
          <a:lstStyle/>
          <a:p>
            <a:pPr algn="ctr">
              <a:spcBef>
                <a:spcPct val="0"/>
              </a:spcBef>
            </a:pPr>
            <a:r>
              <a:rPr lang="en-US" sz="2000" b="1" dirty="0"/>
              <a:t>Combination of CBT-I with drug treatment improves results</a:t>
            </a:r>
          </a:p>
        </p:txBody>
      </p:sp>
      <p:sp>
        <p:nvSpPr>
          <p:cNvPr id="16" name="TextBox 16"/>
          <p:cNvSpPr txBox="1"/>
          <p:nvPr/>
        </p:nvSpPr>
        <p:spPr>
          <a:xfrm>
            <a:off x="7972111" y="2717211"/>
            <a:ext cx="3332488" cy="3077766"/>
          </a:xfrm>
          <a:prstGeom prst="rect">
            <a:avLst/>
          </a:prstGeom>
        </p:spPr>
        <p:txBody>
          <a:bodyPr wrap="square" lIns="0" tIns="0" rIns="0" bIns="0" rtlCol="0" anchor="t">
            <a:spAutoFit/>
          </a:bodyPr>
          <a:lstStyle/>
          <a:p>
            <a:pPr algn="ctr">
              <a:spcBef>
                <a:spcPct val="0"/>
              </a:spcBef>
            </a:pPr>
            <a:r>
              <a:rPr lang="en-US" sz="2000" dirty="0"/>
              <a:t>It is important to note that each patient is unique, and the approach to the treatment of insomnia should be individualized. The decision on the choice of treatment, including CBTI, medication, or a combination thereof, should be made jointly with a medical specialist.</a:t>
            </a:r>
          </a:p>
        </p:txBody>
      </p:sp>
      <p:sp>
        <p:nvSpPr>
          <p:cNvPr id="17" name="Title 16">
            <a:extLst>
              <a:ext uri="{FF2B5EF4-FFF2-40B4-BE49-F238E27FC236}">
                <a16:creationId xmlns:a16="http://schemas.microsoft.com/office/drawing/2014/main" id="{31751E88-4189-DF2A-5BE9-7AEC569DEBE8}"/>
              </a:ext>
            </a:extLst>
          </p:cNvPr>
          <p:cNvSpPr>
            <a:spLocks noGrp="1"/>
          </p:cNvSpPr>
          <p:nvPr>
            <p:ph type="title"/>
          </p:nvPr>
        </p:nvSpPr>
        <p:spPr/>
        <p:txBody>
          <a:bodyPr>
            <a:normAutofit/>
          </a:bodyPr>
          <a:lstStyle/>
          <a:p>
            <a:r>
              <a:rPr lang="en-US" dirty="0"/>
              <a:t>Cognitive-Behavioral Therapy for Insomnia (CBTI)</a:t>
            </a:r>
            <a:br>
              <a:rPr lang="en-US" dirty="0"/>
            </a:br>
            <a:r>
              <a:rPr lang="en-US" sz="2400" b="0" dirty="0">
                <a:solidFill>
                  <a:schemeClr val="accent2"/>
                </a:solidFill>
              </a:rPr>
              <a:t>Components of CBT-I:</a:t>
            </a:r>
            <a:endParaRPr lang="en-US" b="0" dirty="0">
              <a:solidFill>
                <a:schemeClr val="accent2"/>
              </a:solidFill>
            </a:endParaRPr>
          </a:p>
        </p:txBody>
      </p:sp>
    </p:spTree>
    <p:extLst>
      <p:ext uri="{BB962C8B-B14F-4D97-AF65-F5344CB8AC3E}">
        <p14:creationId xmlns:p14="http://schemas.microsoft.com/office/powerpoint/2010/main" val="287445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609600" y="1508081"/>
            <a:ext cx="6138853" cy="1634472"/>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a:spcBef>
                <a:spcPct val="0"/>
              </a:spcBef>
              <a:spcAft>
                <a:spcPts val="600"/>
              </a:spcAft>
            </a:pPr>
            <a:r>
              <a:rPr lang="en-US" sz="2400" dirty="0">
                <a:solidFill>
                  <a:schemeClr val="bg1"/>
                </a:solidFill>
              </a:rPr>
              <a:t>Orexin, also known as hypocretin, is a neuropeptide that plays an important role in the regulation of sleep &amp; wakefulness. </a:t>
            </a:r>
          </a:p>
          <a:p>
            <a:pPr algn="ctr">
              <a:spcBef>
                <a:spcPct val="0"/>
              </a:spcBef>
            </a:pPr>
            <a:endParaRPr lang="en-US" sz="600" dirty="0">
              <a:solidFill>
                <a:schemeClr val="bg1"/>
              </a:solidFill>
            </a:endParaRPr>
          </a:p>
        </p:txBody>
      </p:sp>
      <p:sp>
        <p:nvSpPr>
          <p:cNvPr id="8" name="Freeform 8"/>
          <p:cNvSpPr/>
          <p:nvPr/>
        </p:nvSpPr>
        <p:spPr>
          <a:xfrm>
            <a:off x="7197635" y="1788076"/>
            <a:ext cx="4525263" cy="3460496"/>
          </a:xfrm>
          <a:custGeom>
            <a:avLst/>
            <a:gdLst/>
            <a:ahLst/>
            <a:cxnLst/>
            <a:rect l="l" t="t" r="r" b="b"/>
            <a:pathLst>
              <a:path w="5267507" h="4028094">
                <a:moveTo>
                  <a:pt x="0" y="0"/>
                </a:moveTo>
                <a:lnTo>
                  <a:pt x="5267507" y="0"/>
                </a:lnTo>
                <a:lnTo>
                  <a:pt x="5267507" y="4028094"/>
                </a:lnTo>
                <a:lnTo>
                  <a:pt x="0" y="4028094"/>
                </a:lnTo>
                <a:lnTo>
                  <a:pt x="0" y="0"/>
                </a:lnTo>
                <a:close/>
              </a:path>
            </a:pathLst>
          </a:custGeom>
          <a:blipFill>
            <a:blip r:embed="rId3"/>
            <a:stretch>
              <a:fillRect/>
            </a:stretch>
          </a:blipFill>
        </p:spPr>
        <p:txBody>
          <a:bodyPr/>
          <a:lstStyle/>
          <a:p>
            <a:endParaRPr lang="ru-KZ" sz="1200"/>
          </a:p>
        </p:txBody>
      </p:sp>
      <p:grpSp>
        <p:nvGrpSpPr>
          <p:cNvPr id="9" name="Group 9"/>
          <p:cNvGrpSpPr/>
          <p:nvPr/>
        </p:nvGrpSpPr>
        <p:grpSpPr>
          <a:xfrm>
            <a:off x="7197635" y="4433620"/>
            <a:ext cx="4525255" cy="2806573"/>
            <a:chOff x="0" y="-47625"/>
            <a:chExt cx="1387327" cy="860425"/>
          </a:xfrm>
        </p:grpSpPr>
        <p:sp>
          <p:nvSpPr>
            <p:cNvPr id="10" name="Freeform 10"/>
            <p:cNvSpPr/>
            <p:nvPr/>
          </p:nvSpPr>
          <p:spPr>
            <a:xfrm>
              <a:off x="0" y="0"/>
              <a:ext cx="1387327" cy="48185"/>
            </a:xfrm>
            <a:custGeom>
              <a:avLst/>
              <a:gdLst/>
              <a:ahLst/>
              <a:cxnLst/>
              <a:rect l="l" t="t" r="r" b="b"/>
              <a:pathLst>
                <a:path w="1387327" h="48185">
                  <a:moveTo>
                    <a:pt x="0" y="0"/>
                  </a:moveTo>
                  <a:lnTo>
                    <a:pt x="1387327" y="0"/>
                  </a:lnTo>
                  <a:lnTo>
                    <a:pt x="1387327" y="48185"/>
                  </a:lnTo>
                  <a:lnTo>
                    <a:pt x="0" y="48185"/>
                  </a:lnTo>
                  <a:close/>
                </a:path>
              </a:pathLst>
            </a:custGeom>
            <a:solidFill>
              <a:srgbClr val="396CCD"/>
            </a:solidFill>
            <a:ln>
              <a:noFill/>
            </a:ln>
          </p:spPr>
          <p:txBody>
            <a:bodyPr/>
            <a:lstStyle/>
            <a:p>
              <a:endParaRPr lang="ru-KZ" sz="1200"/>
            </a:p>
          </p:txBody>
        </p:sp>
        <p:sp>
          <p:nvSpPr>
            <p:cNvPr id="11" name="TextBox 11"/>
            <p:cNvSpPr txBox="1"/>
            <p:nvPr/>
          </p:nvSpPr>
          <p:spPr>
            <a:xfrm>
              <a:off x="0" y="-47625"/>
              <a:ext cx="812800" cy="860425"/>
            </a:xfrm>
            <a:prstGeom prst="rect">
              <a:avLst/>
            </a:prstGeom>
          </p:spPr>
          <p:txBody>
            <a:bodyPr lIns="33867" tIns="33867" rIns="33867" bIns="33867" rtlCol="0" anchor="ctr"/>
            <a:lstStyle/>
            <a:p>
              <a:pPr algn="ctr">
                <a:lnSpc>
                  <a:spcPts val="2177"/>
                </a:lnSpc>
              </a:pPr>
              <a:endParaRPr sz="1200"/>
            </a:p>
          </p:txBody>
        </p:sp>
      </p:grpSp>
      <p:sp>
        <p:nvSpPr>
          <p:cNvPr id="13" name="Title 12">
            <a:extLst>
              <a:ext uri="{FF2B5EF4-FFF2-40B4-BE49-F238E27FC236}">
                <a16:creationId xmlns:a16="http://schemas.microsoft.com/office/drawing/2014/main" id="{904B4E56-9AD4-3DE2-3E21-D9EFF72F2267}"/>
              </a:ext>
            </a:extLst>
          </p:cNvPr>
          <p:cNvSpPr>
            <a:spLocks noGrp="1"/>
          </p:cNvSpPr>
          <p:nvPr>
            <p:ph type="title"/>
          </p:nvPr>
        </p:nvSpPr>
        <p:spPr>
          <a:xfrm>
            <a:off x="609600" y="200025"/>
            <a:ext cx="10744200" cy="1184275"/>
          </a:xfrm>
        </p:spPr>
        <p:txBody>
          <a:bodyPr/>
          <a:lstStyle/>
          <a:p>
            <a:r>
              <a:rPr lang="en-US" dirty="0"/>
              <a:t>Orexin as a Target</a:t>
            </a:r>
          </a:p>
        </p:txBody>
      </p:sp>
      <p:sp>
        <p:nvSpPr>
          <p:cNvPr id="2" name="Freeform 4">
            <a:extLst>
              <a:ext uri="{FF2B5EF4-FFF2-40B4-BE49-F238E27FC236}">
                <a16:creationId xmlns:a16="http://schemas.microsoft.com/office/drawing/2014/main" id="{96AAC593-6FF0-C860-B874-69C35F0DF35A}"/>
              </a:ext>
            </a:extLst>
          </p:cNvPr>
          <p:cNvSpPr/>
          <p:nvPr/>
        </p:nvSpPr>
        <p:spPr>
          <a:xfrm>
            <a:off x="609600" y="3403772"/>
            <a:ext cx="6138853" cy="2433134"/>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algn="ctr">
              <a:spcBef>
                <a:spcPct val="0"/>
              </a:spcBef>
            </a:pPr>
            <a:r>
              <a:rPr lang="en-US" sz="2800" b="1" dirty="0">
                <a:solidFill>
                  <a:schemeClr val="bg1"/>
                </a:solidFill>
              </a:rPr>
              <a:t>Orexin receptor antagonists:</a:t>
            </a:r>
          </a:p>
          <a:p>
            <a:pPr algn="ctr">
              <a:spcBef>
                <a:spcPct val="0"/>
              </a:spcBef>
            </a:pPr>
            <a:endParaRPr lang="en-US" sz="1100" dirty="0">
              <a:solidFill>
                <a:schemeClr val="bg1"/>
              </a:solidFill>
            </a:endParaRPr>
          </a:p>
          <a:p>
            <a:pPr algn="ctr">
              <a:spcBef>
                <a:spcPct val="0"/>
              </a:spcBef>
            </a:pPr>
            <a:r>
              <a:rPr lang="en-US" sz="2400" dirty="0">
                <a:solidFill>
                  <a:schemeClr val="bg1"/>
                </a:solidFill>
              </a:rPr>
              <a:t>This class of drugs blocks the action of orexin on its receptors. This can lead to a decrease in wakefulness and deeper and longer sleep.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D186EA-FDE0-DCA4-2432-10A6DC56A8A5}"/>
              </a:ext>
            </a:extLst>
          </p:cNvPr>
          <p:cNvSpPr>
            <a:spLocks noGrp="1"/>
          </p:cNvSpPr>
          <p:nvPr>
            <p:ph type="title"/>
          </p:nvPr>
        </p:nvSpPr>
        <p:spPr>
          <a:xfrm>
            <a:off x="609600" y="199505"/>
            <a:ext cx="10744200" cy="1185577"/>
          </a:xfrm>
        </p:spPr>
        <p:txBody>
          <a:bodyPr>
            <a:normAutofit/>
          </a:bodyPr>
          <a:lstStyle/>
          <a:p>
            <a:r>
              <a:rPr lang="en-US" dirty="0"/>
              <a:t>Dual Orexin Receptor Antagonists (DORAs)</a:t>
            </a:r>
          </a:p>
        </p:txBody>
      </p:sp>
      <p:sp>
        <p:nvSpPr>
          <p:cNvPr id="5" name="Content Placeholder 4">
            <a:extLst>
              <a:ext uri="{FF2B5EF4-FFF2-40B4-BE49-F238E27FC236}">
                <a16:creationId xmlns:a16="http://schemas.microsoft.com/office/drawing/2014/main" id="{9BF77DD7-4149-0B73-A2FD-6E621853FA2F}"/>
              </a:ext>
            </a:extLst>
          </p:cNvPr>
          <p:cNvSpPr>
            <a:spLocks noGrp="1"/>
          </p:cNvSpPr>
          <p:nvPr>
            <p:ph sz="half" idx="2"/>
          </p:nvPr>
        </p:nvSpPr>
        <p:spPr>
          <a:xfrm>
            <a:off x="6613742" y="1496291"/>
            <a:ext cx="4511458" cy="4680672"/>
          </a:xfrm>
          <a:solidFill>
            <a:schemeClr val="accent1">
              <a:lumMod val="20000"/>
              <a:lumOff val="80000"/>
            </a:schemeClr>
          </a:solidFill>
        </p:spPr>
        <p:txBody>
          <a:bodyPr anchor="ctr">
            <a:normAutofit/>
          </a:bodyPr>
          <a:lstStyle/>
          <a:p>
            <a:pPr marL="0" indent="0" algn="ctr">
              <a:buNone/>
            </a:pPr>
            <a:r>
              <a:rPr lang="en-US" sz="3200" b="1" dirty="0"/>
              <a:t>Common drugs </a:t>
            </a:r>
            <a:br>
              <a:rPr lang="en-US" sz="3200" b="1" dirty="0"/>
            </a:br>
            <a:r>
              <a:rPr lang="en-US" sz="3200" b="1" dirty="0"/>
              <a:t>include:</a:t>
            </a:r>
          </a:p>
          <a:p>
            <a:pPr marL="0" indent="0" algn="ctr">
              <a:buNone/>
            </a:pPr>
            <a:r>
              <a:rPr lang="en-US" sz="3200" dirty="0"/>
              <a:t>Lemborexant</a:t>
            </a:r>
          </a:p>
          <a:p>
            <a:pPr marL="0" indent="0" algn="ctr">
              <a:buNone/>
            </a:pPr>
            <a:r>
              <a:rPr lang="en-US" sz="3200" dirty="0"/>
              <a:t>Suvorexant</a:t>
            </a:r>
          </a:p>
          <a:p>
            <a:pPr marL="0" indent="0" algn="ctr">
              <a:buNone/>
            </a:pPr>
            <a:r>
              <a:rPr lang="en-US" sz="3200" dirty="0" err="1"/>
              <a:t>Daridorexant</a:t>
            </a:r>
            <a:endParaRPr lang="en-US" sz="3200" dirty="0"/>
          </a:p>
        </p:txBody>
      </p:sp>
      <p:sp>
        <p:nvSpPr>
          <p:cNvPr id="8" name="Content Placeholder 7">
            <a:extLst>
              <a:ext uri="{FF2B5EF4-FFF2-40B4-BE49-F238E27FC236}">
                <a16:creationId xmlns:a16="http://schemas.microsoft.com/office/drawing/2014/main" id="{155C455C-7217-158A-A959-B3F13136DDCF}"/>
              </a:ext>
            </a:extLst>
          </p:cNvPr>
          <p:cNvSpPr>
            <a:spLocks noGrp="1"/>
          </p:cNvSpPr>
          <p:nvPr>
            <p:ph sz="half" idx="1"/>
          </p:nvPr>
        </p:nvSpPr>
        <p:spPr/>
        <p:txBody>
          <a:bodyPr>
            <a:normAutofit/>
          </a:bodyPr>
          <a:lstStyle/>
          <a:p>
            <a:r>
              <a:rPr lang="en-US" sz="3200" dirty="0"/>
              <a:t>Orexin receptor antagonists are a class of drugs that block the action of orexin on its receptors</a:t>
            </a:r>
          </a:p>
          <a:p>
            <a:endParaRPr lang="en-US" sz="3200" dirty="0"/>
          </a:p>
          <a:p>
            <a:r>
              <a:rPr lang="en-US" sz="3200" dirty="0"/>
              <a:t>This affects the regulation of wakefulness and sleep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1577D852-126F-F1DB-4417-63A48B5EEAC4}"/>
              </a:ext>
            </a:extLst>
          </p:cNvPr>
          <p:cNvSpPr/>
          <p:nvPr/>
        </p:nvSpPr>
        <p:spPr>
          <a:xfrm>
            <a:off x="6117667" y="3791549"/>
            <a:ext cx="5744821" cy="2777619"/>
          </a:xfrm>
          <a:prstGeom prst="roundRect">
            <a:avLst>
              <a:gd name="adj" fmla="val 7977"/>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6" name="Freeform 6"/>
          <p:cNvSpPr/>
          <p:nvPr/>
        </p:nvSpPr>
        <p:spPr>
          <a:xfrm>
            <a:off x="6425515" y="3993714"/>
            <a:ext cx="513225" cy="513225"/>
          </a:xfrm>
          <a:custGeom>
            <a:avLst/>
            <a:gdLst/>
            <a:ahLst/>
            <a:cxnLst/>
            <a:rect l="l" t="t" r="r" b="b"/>
            <a:pathLst>
              <a:path w="1425597" h="1425597">
                <a:moveTo>
                  <a:pt x="0" y="0"/>
                </a:moveTo>
                <a:lnTo>
                  <a:pt x="1425597" y="0"/>
                </a:lnTo>
                <a:lnTo>
                  <a:pt x="1425597" y="1425597"/>
                </a:lnTo>
                <a:lnTo>
                  <a:pt x="0" y="1425597"/>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ru-KZ" sz="1200"/>
          </a:p>
        </p:txBody>
      </p:sp>
      <p:sp>
        <p:nvSpPr>
          <p:cNvPr id="7" name="TextBox 7"/>
          <p:cNvSpPr txBox="1"/>
          <p:nvPr/>
        </p:nvSpPr>
        <p:spPr>
          <a:xfrm>
            <a:off x="665202" y="1428452"/>
            <a:ext cx="6458465" cy="2000548"/>
          </a:xfrm>
          <a:prstGeom prst="rect">
            <a:avLst/>
          </a:prstGeom>
        </p:spPr>
        <p:txBody>
          <a:bodyPr wrap="square" lIns="0" tIns="0" rIns="0" bIns="0" rtlCol="0" anchor="t">
            <a:spAutoFit/>
          </a:bodyPr>
          <a:lstStyle/>
          <a:p>
            <a:pPr>
              <a:spcAft>
                <a:spcPts val="600"/>
              </a:spcAft>
            </a:pPr>
            <a:r>
              <a:rPr lang="en-US" sz="2200" b="1" dirty="0">
                <a:solidFill>
                  <a:schemeClr val="accent2"/>
                </a:solidFill>
              </a:rPr>
              <a:t>Generic Name: </a:t>
            </a:r>
            <a:r>
              <a:rPr lang="en-US" sz="2200" dirty="0">
                <a:solidFill>
                  <a:schemeClr val="accent2"/>
                </a:solidFill>
              </a:rPr>
              <a:t>Lemborexant</a:t>
            </a:r>
          </a:p>
          <a:p>
            <a:pPr marL="228611" indent="-228611">
              <a:spcAft>
                <a:spcPts val="600"/>
              </a:spcAft>
              <a:buFont typeface="Arial" panose="020B0604020202020204" pitchFamily="34" charset="0"/>
              <a:buChar char="•"/>
            </a:pPr>
            <a:r>
              <a:rPr lang="en-US" sz="2200" b="1" dirty="0"/>
              <a:t>Mechanism: </a:t>
            </a:r>
            <a:r>
              <a:rPr lang="en-US" sz="2200" dirty="0"/>
              <a:t>Dual orexin receptor antagonist</a:t>
            </a:r>
          </a:p>
          <a:p>
            <a:pPr marL="228611" indent="-228611">
              <a:spcAft>
                <a:spcPts val="600"/>
              </a:spcAft>
              <a:buFont typeface="Arial" panose="020B0604020202020204" pitchFamily="34" charset="0"/>
              <a:buChar char="•"/>
            </a:pPr>
            <a:r>
              <a:rPr lang="en-US" sz="2200" b="1" dirty="0"/>
              <a:t>Onset of Action</a:t>
            </a:r>
            <a:r>
              <a:rPr lang="en-US" sz="2200" dirty="0"/>
              <a:t>: ~30 minutes</a:t>
            </a:r>
          </a:p>
          <a:p>
            <a:pPr marL="228611" indent="-228611">
              <a:spcAft>
                <a:spcPts val="600"/>
              </a:spcAft>
              <a:buFont typeface="Arial" panose="020B0604020202020204" pitchFamily="34" charset="0"/>
              <a:buChar char="•"/>
            </a:pPr>
            <a:r>
              <a:rPr lang="en-US" sz="2200" b="1" dirty="0"/>
              <a:t>Duration of Effect</a:t>
            </a:r>
            <a:r>
              <a:rPr lang="en-US" sz="2200" dirty="0"/>
              <a:t>: Up to 7 hours</a:t>
            </a:r>
          </a:p>
          <a:p>
            <a:pPr marL="228611" indent="-228611">
              <a:spcAft>
                <a:spcPts val="600"/>
              </a:spcAft>
              <a:buFont typeface="Arial" panose="020B0604020202020204" pitchFamily="34" charset="0"/>
              <a:buChar char="•"/>
            </a:pPr>
            <a:r>
              <a:rPr lang="en-US" sz="2200" dirty="0"/>
              <a:t>Less fall risk than suvorexant or benzodiazepines</a:t>
            </a:r>
          </a:p>
        </p:txBody>
      </p:sp>
      <p:sp>
        <p:nvSpPr>
          <p:cNvPr id="11" name="TextBox 11"/>
          <p:cNvSpPr txBox="1"/>
          <p:nvPr/>
        </p:nvSpPr>
        <p:spPr>
          <a:xfrm>
            <a:off x="7068065" y="3956643"/>
            <a:ext cx="4458733" cy="2462213"/>
          </a:xfrm>
          <a:prstGeom prst="rect">
            <a:avLst/>
          </a:prstGeom>
        </p:spPr>
        <p:txBody>
          <a:bodyPr wrap="square" lIns="0" tIns="0" rIns="0" bIns="0" rtlCol="0" anchor="t">
            <a:spAutoFit/>
          </a:bodyPr>
          <a:lstStyle/>
          <a:p>
            <a:pPr>
              <a:spcBef>
                <a:spcPct val="0"/>
              </a:spcBef>
            </a:pPr>
            <a:r>
              <a:rPr lang="en-US" sz="2000" dirty="0">
                <a:solidFill>
                  <a:schemeClr val="bg1"/>
                </a:solidFill>
              </a:rPr>
              <a:t>It is important to understand that each person is unique, and the reaction to orexin receptor antagonists may vary. Before starting treatment using orexin receptor antagonists, it is necessary to consult with a doctor and discuss potential side effects, contraindications and benefits of treatment in each case.</a:t>
            </a:r>
          </a:p>
        </p:txBody>
      </p:sp>
      <p:pic>
        <p:nvPicPr>
          <p:cNvPr id="1026" name="Picture 2">
            <a:extLst>
              <a:ext uri="{FF2B5EF4-FFF2-40B4-BE49-F238E27FC236}">
                <a16:creationId xmlns:a16="http://schemas.microsoft.com/office/drawing/2014/main" id="{C3D8A0CC-039A-4ABE-3747-D4D2E253BA6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23579" y="1292985"/>
            <a:ext cx="3615595" cy="177285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7">
            <a:extLst>
              <a:ext uri="{FF2B5EF4-FFF2-40B4-BE49-F238E27FC236}">
                <a16:creationId xmlns:a16="http://schemas.microsoft.com/office/drawing/2014/main" id="{3D04DCE5-0850-A3F4-B918-502723C17AF8}"/>
              </a:ext>
            </a:extLst>
          </p:cNvPr>
          <p:cNvSpPr txBox="1"/>
          <p:nvPr/>
        </p:nvSpPr>
        <p:spPr>
          <a:xfrm>
            <a:off x="665203" y="3715629"/>
            <a:ext cx="5815914" cy="2339102"/>
          </a:xfrm>
          <a:prstGeom prst="rect">
            <a:avLst/>
          </a:prstGeom>
        </p:spPr>
        <p:txBody>
          <a:bodyPr wrap="square" lIns="0" tIns="0" rIns="0" bIns="0" rtlCol="0" anchor="t">
            <a:spAutoFit/>
          </a:bodyPr>
          <a:lstStyle/>
          <a:p>
            <a:pPr>
              <a:spcAft>
                <a:spcPts val="600"/>
              </a:spcAft>
            </a:pPr>
            <a:r>
              <a:rPr lang="en-US" sz="2200" b="1" dirty="0">
                <a:solidFill>
                  <a:schemeClr val="accent2"/>
                </a:solidFill>
              </a:rPr>
              <a:t>Generic Name: </a:t>
            </a:r>
            <a:r>
              <a:rPr lang="en-US" sz="2200" dirty="0">
                <a:solidFill>
                  <a:schemeClr val="accent2"/>
                </a:solidFill>
              </a:rPr>
              <a:t>Suvorexant</a:t>
            </a:r>
          </a:p>
          <a:p>
            <a:pPr marL="228611" indent="-228611">
              <a:spcAft>
                <a:spcPts val="600"/>
              </a:spcAft>
              <a:buFont typeface="Arial" panose="020B0604020202020204" pitchFamily="34" charset="0"/>
              <a:buChar char="•"/>
            </a:pPr>
            <a:r>
              <a:rPr lang="en-US" sz="2200" b="1" dirty="0"/>
              <a:t>Mechanism: </a:t>
            </a:r>
            <a:r>
              <a:rPr lang="en-US" sz="2200" dirty="0"/>
              <a:t>Orexin receptor antagonist</a:t>
            </a:r>
          </a:p>
          <a:p>
            <a:pPr marL="228611" indent="-228611">
              <a:spcAft>
                <a:spcPts val="600"/>
              </a:spcAft>
              <a:buFont typeface="Arial" panose="020B0604020202020204" pitchFamily="34" charset="0"/>
              <a:buChar char="•"/>
            </a:pPr>
            <a:r>
              <a:rPr lang="en-US" sz="2200" b="1" dirty="0"/>
              <a:t>Onset of Action: </a:t>
            </a:r>
            <a:r>
              <a:rPr lang="en-US" sz="2200" dirty="0"/>
              <a:t>~30 minutes</a:t>
            </a:r>
          </a:p>
          <a:p>
            <a:pPr marL="228611" indent="-228611">
              <a:spcAft>
                <a:spcPts val="600"/>
              </a:spcAft>
              <a:buFont typeface="Arial" panose="020B0604020202020204" pitchFamily="34" charset="0"/>
              <a:buChar char="•"/>
            </a:pPr>
            <a:r>
              <a:rPr lang="en-US" sz="2200" b="1" dirty="0"/>
              <a:t>Duration of Effect</a:t>
            </a:r>
            <a:r>
              <a:rPr lang="en-US" sz="2200" dirty="0"/>
              <a:t>: 7-10 hours</a:t>
            </a:r>
          </a:p>
          <a:p>
            <a:pPr marL="228611" indent="-228611">
              <a:spcAft>
                <a:spcPts val="600"/>
              </a:spcAft>
              <a:buFont typeface="Arial" panose="020B0604020202020204" pitchFamily="34" charset="0"/>
              <a:buChar char="•"/>
            </a:pPr>
            <a:r>
              <a:rPr lang="en-US" sz="2200" b="1" dirty="0"/>
              <a:t>Common Side Effects: </a:t>
            </a:r>
            <a:r>
              <a:rPr lang="en-US" sz="2200" dirty="0"/>
              <a:t>Headache, somnolence, sleep paralysis</a:t>
            </a:r>
          </a:p>
        </p:txBody>
      </p:sp>
      <p:sp>
        <p:nvSpPr>
          <p:cNvPr id="2" name="Title 1">
            <a:extLst>
              <a:ext uri="{FF2B5EF4-FFF2-40B4-BE49-F238E27FC236}">
                <a16:creationId xmlns:a16="http://schemas.microsoft.com/office/drawing/2014/main" id="{512DA5D6-3A06-2C31-01F7-D50AE47B7B32}"/>
              </a:ext>
            </a:extLst>
          </p:cNvPr>
          <p:cNvSpPr>
            <a:spLocks noGrp="1"/>
          </p:cNvSpPr>
          <p:nvPr>
            <p:ph type="title"/>
          </p:nvPr>
        </p:nvSpPr>
        <p:spPr>
          <a:xfrm>
            <a:off x="609600" y="199505"/>
            <a:ext cx="10744200" cy="1185577"/>
          </a:xfrm>
        </p:spPr>
        <p:txBody>
          <a:bodyPr/>
          <a:lstStyle/>
          <a:p>
            <a:r>
              <a:rPr lang="en-US" dirty="0"/>
              <a:t>Dual Orexin Receptor Antagonists (DORAs)</a:t>
            </a:r>
          </a:p>
        </p:txBody>
      </p:sp>
    </p:spTree>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793</TotalTime>
  <Words>1118</Words>
  <Application>Microsoft Macintosh PowerPoint</Application>
  <PresentationFormat>Widescreen</PresentationFormat>
  <Paragraphs>94</Paragraphs>
  <Slides>13</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Century Gothic</vt:lpstr>
      <vt:lpstr>Google Sans</vt:lpstr>
      <vt:lpstr>Montserrat Classic Bold</vt:lpstr>
      <vt:lpstr>Trebuchet MS</vt:lpstr>
      <vt:lpstr>Neurology2023</vt:lpstr>
      <vt:lpstr>Office Theme</vt:lpstr>
      <vt:lpstr>Examining Treatment Options for Insomnia: from Orexin to GABA</vt:lpstr>
      <vt:lpstr>PowerPoint Presentation</vt:lpstr>
      <vt:lpstr>Disclaimer</vt:lpstr>
      <vt:lpstr>About Insomnia</vt:lpstr>
      <vt:lpstr>Facts About The Prevalence of Insomnia:</vt:lpstr>
      <vt:lpstr>Cognitive-Behavioral Therapy for Insomnia (CBTI) Components of CBT-I:</vt:lpstr>
      <vt:lpstr>Orexin as a Target</vt:lpstr>
      <vt:lpstr>Dual Orexin Receptor Antagonists (DORAs)</vt:lpstr>
      <vt:lpstr>Dual Orexin Receptor Antagonists (DORAs)</vt:lpstr>
      <vt:lpstr>GABAergic System and Insomnia</vt:lpstr>
      <vt:lpstr>New Methods of Treatment and Lifestyle Changes</vt:lpstr>
      <vt:lpstr>Future directions of research in the field of insomnia treatment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9</cp:revision>
  <cp:lastPrinted>2023-02-11T00:53:38Z</cp:lastPrinted>
  <dcterms:created xsi:type="dcterms:W3CDTF">2023-02-11T00:50:27Z</dcterms:created>
  <dcterms:modified xsi:type="dcterms:W3CDTF">2023-09-25T16:14:58Z</dcterms:modified>
  <cp:category/>
</cp:coreProperties>
</file>