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1" r:id="rId4"/>
    <p:sldMasterId id="2147483682" r:id="rId5"/>
  </p:sldMasterIdLst>
  <p:notesMasterIdLst>
    <p:notesMasterId r:id="rId15"/>
  </p:notesMasterIdLst>
  <p:sldIdLst>
    <p:sldId id="270" r:id="rId6"/>
    <p:sldId id="257" r:id="rId7"/>
    <p:sldId id="265" r:id="rId8"/>
    <p:sldId id="256" r:id="rId9"/>
    <p:sldId id="258" r:id="rId10"/>
    <p:sldId id="259" r:id="rId11"/>
    <p:sldId id="260" r:id="rId12"/>
    <p:sldId id="263" r:id="rId13"/>
    <p:sldId id="26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547538-8B96-6C5E-B990-55466F9A02D9}" name="Rebecca Barraclough" initials="RB" userId="S::rbarraclough@ushealthconnect.com::2fefac7e-c711-47ad-8a3f-c5e62e1ab735" providerId="AD"/>
  <p188:author id="{0D3E8F6D-079D-90E1-BDDC-53E58A34EFC9}" name="John McGuire" initials="JM" userId="S::jmcguire@ushealthconnect.com::a260c3a6-323d-44f1-8ccf-baa6a40d9a7d" providerId="AD"/>
  <p188:author id="{F2278FB6-5B45-97D5-F971-685B436FBF2A}" name="Melissa Clark" initials="MC" userId="S::mclark@aasm.org::3295cd17-19bf-4e28-9cd0-3ffc6b9e4db7" providerId="AD"/>
  <p188:author id="{D47A32F2-A097-A01D-F7FF-2E045A3A27AA}" name="Olivia Marshall" initials="OM" userId="S::omarshall@ushealthconnect.com::ff4eb11f-1293-460e-bc55-670f617c422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56" autoAdjust="0"/>
    <p:restoredTop sz="96330"/>
  </p:normalViewPr>
  <p:slideViewPr>
    <p:cSldViewPr snapToGrid="0">
      <p:cViewPr varScale="1">
        <p:scale>
          <a:sx n="136" d="100"/>
          <a:sy n="136" d="100"/>
        </p:scale>
        <p:origin x="832" y="19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3AC03A-FEBD-4730-834F-F64EE68436C0}" type="datetimeFigureOut">
              <a:rPr lang="en-US" smtClean="0"/>
              <a:t>3/21/24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165745-2DCE-41AA-88FC-957BCBAE8FC8}" type="slidenum">
              <a:rPr lang="en-US" smtClean="0"/>
              <a:t>‹#›</a:t>
            </a:fld>
            <a:endParaRPr lang="en-US"/>
          </a:p>
        </p:txBody>
      </p:sp>
    </p:spTree>
    <p:extLst>
      <p:ext uri="{BB962C8B-B14F-4D97-AF65-F5344CB8AC3E}">
        <p14:creationId xmlns:p14="http://schemas.microsoft.com/office/powerpoint/2010/main" val="512111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850E44-D954-4947-BD3B-77FCA2E9D67B}" type="slidenum">
              <a:rPr lang="en-US" smtClean="0"/>
              <a:t>2</a:t>
            </a:fld>
            <a:endParaRPr lang="en-US"/>
          </a:p>
        </p:txBody>
      </p:sp>
    </p:spTree>
    <p:extLst>
      <p:ext uri="{BB962C8B-B14F-4D97-AF65-F5344CB8AC3E}">
        <p14:creationId xmlns:p14="http://schemas.microsoft.com/office/powerpoint/2010/main" val="3282070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165745-2DCE-41AA-88FC-957BCBAE8FC8}" type="slidenum">
              <a:rPr lang="en-US" smtClean="0"/>
              <a:t>5</a:t>
            </a:fld>
            <a:endParaRPr lang="en-US"/>
          </a:p>
        </p:txBody>
      </p:sp>
    </p:spTree>
    <p:extLst>
      <p:ext uri="{BB962C8B-B14F-4D97-AF65-F5344CB8AC3E}">
        <p14:creationId xmlns:p14="http://schemas.microsoft.com/office/powerpoint/2010/main" val="907350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1D850E44-D954-4947-BD3B-77FCA2E9D67B}" type="slidenum">
              <a:rPr lang="en-US" smtClean="0"/>
              <a:t>6</a:t>
            </a:fld>
            <a:endParaRPr lang="en-US"/>
          </a:p>
        </p:txBody>
      </p:sp>
    </p:spTree>
    <p:extLst>
      <p:ext uri="{BB962C8B-B14F-4D97-AF65-F5344CB8AC3E}">
        <p14:creationId xmlns:p14="http://schemas.microsoft.com/office/powerpoint/2010/main" val="655834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1D850E44-D954-4947-BD3B-77FCA2E9D67B}" type="slidenum">
              <a:rPr lang="en-US" smtClean="0"/>
              <a:t>7</a:t>
            </a:fld>
            <a:endParaRPr lang="en-US"/>
          </a:p>
        </p:txBody>
      </p:sp>
    </p:spTree>
    <p:extLst>
      <p:ext uri="{BB962C8B-B14F-4D97-AF65-F5344CB8AC3E}">
        <p14:creationId xmlns:p14="http://schemas.microsoft.com/office/powerpoint/2010/main" val="1129025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850E44-D954-4947-BD3B-77FCA2E9D67B}" type="slidenum">
              <a:rPr lang="en-US" smtClean="0"/>
              <a:t>8</a:t>
            </a:fld>
            <a:endParaRPr lang="en-US"/>
          </a:p>
        </p:txBody>
      </p:sp>
    </p:spTree>
    <p:extLst>
      <p:ext uri="{BB962C8B-B14F-4D97-AF65-F5344CB8AC3E}">
        <p14:creationId xmlns:p14="http://schemas.microsoft.com/office/powerpoint/2010/main" val="463712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2" name="Picture 1">
            <a:extLst>
              <a:ext uri="{FF2B5EF4-FFF2-40B4-BE49-F238E27FC236}">
                <a16:creationId xmlns:a16="http://schemas.microsoft.com/office/drawing/2014/main" id="{B4443BE8-4646-1FA0-681A-88D8860DD744}"/>
              </a:ext>
            </a:extLst>
          </p:cNvPr>
          <p:cNvPicPr>
            <a:picLocks noChangeAspect="1"/>
          </p:cNvPicPr>
          <p:nvPr/>
        </p:nvPicPr>
        <p:blipFill>
          <a:blip r:embed="rId2"/>
          <a:stretch>
            <a:fillRect/>
          </a:stretch>
        </p:blipFill>
        <p:spPr>
          <a:xfrm>
            <a:off x="0" y="-1"/>
            <a:ext cx="12192000" cy="975360"/>
          </a:xfrm>
          <a:prstGeom prst="rect">
            <a:avLst/>
          </a:prstGeom>
        </p:spPr>
      </p:pic>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4" name="Picture 3">
            <a:extLst>
              <a:ext uri="{FF2B5EF4-FFF2-40B4-BE49-F238E27FC236}">
                <a16:creationId xmlns:a16="http://schemas.microsoft.com/office/drawing/2014/main" id="{7F769840-AFB3-41D5-B8CE-7626D91553BC}"/>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72221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307509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3/21/24</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182032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3/21/24</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239399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3/21/24</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941133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3/21/24</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71290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3/21/24</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564827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3/21/24</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9519662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3/21/24</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923820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3/21/24</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5348122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3/21/24</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668071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B928810-DA6E-89D1-0245-996C3A1237F5}"/>
              </a:ext>
            </a:extLst>
          </p:cNvPr>
          <p:cNvPicPr>
            <a:picLocks noChangeAspect="1"/>
          </p:cNvPicPr>
          <p:nvPr/>
        </p:nvPicPr>
        <p:blipFill>
          <a:blip r:embed="rId2"/>
          <a:stretch>
            <a:fillRect/>
          </a:stretch>
        </p:blipFill>
        <p:spPr>
          <a:xfrm>
            <a:off x="0" y="-1"/>
            <a:ext cx="12192000" cy="975360"/>
          </a:xfrm>
          <a:prstGeom prst="rect">
            <a:avLst/>
          </a:prstGeom>
        </p:spPr>
      </p:pic>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2" name="Picture 1">
            <a:extLst>
              <a:ext uri="{FF2B5EF4-FFF2-40B4-BE49-F238E27FC236}">
                <a16:creationId xmlns:a16="http://schemas.microsoft.com/office/drawing/2014/main" id="{B8243155-C1BE-4C8F-A1B8-E05BE1DC5B68}"/>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17842385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3/21/24</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012699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3/21/24</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492316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86801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435656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2"/>
              </a:buClr>
              <a:buSzPct val="100000"/>
              <a:buFont typeface="Arial" panose="020B0604020202020204" pitchFamily="34" charset="0"/>
              <a:buChar char="•"/>
              <a:defRPr/>
            </a:lvl1pPr>
            <a:lvl2pPr marL="685800" indent="-228600">
              <a:buClr>
                <a:schemeClr val="accent2"/>
              </a:buClr>
              <a:buSzPct val="100000"/>
              <a:buFont typeface="Arial" panose="020B0604020202020204" pitchFamily="34" charset="0"/>
              <a:buChar char="•"/>
              <a:defRPr/>
            </a:lvl2pPr>
            <a:lvl3pPr marL="1143000" indent="-228600">
              <a:buClr>
                <a:schemeClr val="accent2"/>
              </a:buClr>
              <a:buSzPct val="100000"/>
              <a:buFont typeface="Arial" panose="020B0604020202020204" pitchFamily="34" charset="0"/>
              <a:buChar char="•"/>
              <a:defRPr/>
            </a:lvl3pPr>
            <a:lvl4pPr marL="1600200" indent="-228600">
              <a:buClr>
                <a:schemeClr val="accent2"/>
              </a:buClr>
              <a:buSzPct val="100000"/>
              <a:buFont typeface="Arial" panose="020B0604020202020204" pitchFamily="34" charset="0"/>
              <a:buChar char="•"/>
              <a:defRPr/>
            </a:lvl4pPr>
            <a:lvl5pPr marL="2057400" indent="-228600">
              <a:buClr>
                <a:schemeClr val="accent2"/>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4"/>
              </a:buClr>
              <a:buFont typeface="Arial" panose="020B0604020202020204" pitchFamily="34" charset="0"/>
              <a:buChar char="•"/>
              <a:defRPr/>
            </a:lvl1pPr>
            <a:lvl2pPr marL="685800" indent="-228600">
              <a:buClr>
                <a:schemeClr val="accent4"/>
              </a:buClr>
              <a:buFont typeface="Arial" panose="020B0604020202020204" pitchFamily="34" charset="0"/>
              <a:buChar char="•"/>
              <a:defRPr/>
            </a:lvl2pPr>
            <a:lvl3pPr marL="1143000" indent="-228600">
              <a:buClr>
                <a:schemeClr val="accent4"/>
              </a:buClr>
              <a:buFont typeface="Arial" panose="020B0604020202020204" pitchFamily="34" charset="0"/>
              <a:buChar char="•"/>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406108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852535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95723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912996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14845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7" name="Rectangle 6">
            <a:extLst>
              <a:ext uri="{FF2B5EF4-FFF2-40B4-BE49-F238E27FC236}">
                <a16:creationId xmlns:a16="http://schemas.microsoft.com/office/drawing/2014/main" id="{28BAFC7C-C4EC-4B09-AB0B-7ABA6DA3C09F}"/>
              </a:ext>
            </a:extLst>
          </p:cNvPr>
          <p:cNvSpPr/>
          <p:nvPr/>
        </p:nvSpPr>
        <p:spPr>
          <a:xfrm>
            <a:off x="0" y="0"/>
            <a:ext cx="12192000" cy="106681"/>
          </a:xfrm>
          <a:prstGeom prst="rect">
            <a:avLst/>
          </a:prstGeom>
          <a:gradFill>
            <a:gsLst>
              <a:gs pos="0">
                <a:srgbClr val="898CAD"/>
              </a:gs>
              <a:gs pos="100000">
                <a:srgbClr val="1C246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861899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bg1">
            <a:lumMod val="65000"/>
          </a:schemeClr>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3/21/24</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126886822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6.jpg"/><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www.mededonthego.com/Video/program/1151" TargetMode="External"/><Relationship Id="rId7" Type="http://schemas.openxmlformats.org/officeDocument/2006/relationships/image" Target="../media/image8.sv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hyperlink" Target="mailto:support@MedEdOTG.com" TargetMode="External"/><Relationship Id="rId10" Type="http://schemas.openxmlformats.org/officeDocument/2006/relationships/image" Target="../media/image11.png"/><Relationship Id="rId4" Type="http://schemas.openxmlformats.org/officeDocument/2006/relationships/hyperlink" Target="http://www.mededonthego.com/" TargetMode="External"/><Relationship Id="rId9" Type="http://schemas.openxmlformats.org/officeDocument/2006/relationships/image" Target="../media/image10.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3.png"/><Relationship Id="rId7" Type="http://schemas.openxmlformats.org/officeDocument/2006/relationships/hyperlink" Target="http://www.mededonthego.com/" TargetMode="External"/><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18.svg"/><Relationship Id="rId4" Type="http://schemas.openxmlformats.org/officeDocument/2006/relationships/image" Target="../media/image14.sv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9C3C12-BBFB-8ABE-F788-A50C25EACFF4}"/>
              </a:ext>
            </a:extLst>
          </p:cNvPr>
          <p:cNvSpPr txBox="1"/>
          <p:nvPr/>
        </p:nvSpPr>
        <p:spPr>
          <a:xfrm>
            <a:off x="1178560" y="3832578"/>
            <a:ext cx="9834880" cy="19389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Jointly provided by the American Academy of Sleep Medicine, Global Learning Collaborative, Inc., and Total CME, LLC.</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The Count On Sleep program is led by the AASM and its key partner, the Sleep Research Society. Collaborating organizations include the Alliance of Sleep Apnea Partners, American Academy of Dental Sleep Medicine, American Academy of Otolaryngology – Head and Neck Surgery, American College of Chest Physicians, American Society for Metabolic and Bariatric Surgery, American Thoracic Society, and the National Sleep Foundation.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This program was supported by the Centers for Disease Control and Prevention of the U.S. Department of Health and Human Services (HHS) as part of a financial assistance award. The contents are those of the author(s) and do not necessarily represent the official views of, nor an endorsement by, CDC/HHS or the U.S. government.</a:t>
            </a:r>
          </a:p>
        </p:txBody>
      </p:sp>
      <p:grpSp>
        <p:nvGrpSpPr>
          <p:cNvPr id="8" name="Group 7">
            <a:extLst>
              <a:ext uri="{FF2B5EF4-FFF2-40B4-BE49-F238E27FC236}">
                <a16:creationId xmlns:a16="http://schemas.microsoft.com/office/drawing/2014/main" id="{0CD0CB6B-5663-69D5-0CA7-5CB3CFF657A0}"/>
              </a:ext>
            </a:extLst>
          </p:cNvPr>
          <p:cNvGrpSpPr/>
          <p:nvPr/>
        </p:nvGrpSpPr>
        <p:grpSpPr>
          <a:xfrm>
            <a:off x="1178560" y="1697029"/>
            <a:ext cx="9834880" cy="1731971"/>
            <a:chOff x="792480" y="1697029"/>
            <a:chExt cx="9834880" cy="1731971"/>
          </a:xfrm>
        </p:grpSpPr>
        <p:pic>
          <p:nvPicPr>
            <p:cNvPr id="4" name="Picture 3">
              <a:extLst>
                <a:ext uri="{FF2B5EF4-FFF2-40B4-BE49-F238E27FC236}">
                  <a16:creationId xmlns:a16="http://schemas.microsoft.com/office/drawing/2014/main" id="{6C31A613-C927-A7A4-A457-B89E91A81146}"/>
                </a:ext>
              </a:extLst>
            </p:cNvPr>
            <p:cNvPicPr>
              <a:picLocks noChangeAspect="1"/>
            </p:cNvPicPr>
            <p:nvPr/>
          </p:nvPicPr>
          <p:blipFill>
            <a:blip r:embed="rId2"/>
            <a:stretch>
              <a:fillRect/>
            </a:stretch>
          </p:blipFill>
          <p:spPr>
            <a:xfrm>
              <a:off x="792480" y="1936911"/>
              <a:ext cx="4236720" cy="1223892"/>
            </a:xfrm>
            <a:prstGeom prst="rect">
              <a:avLst/>
            </a:prstGeom>
          </p:spPr>
        </p:pic>
        <p:pic>
          <p:nvPicPr>
            <p:cNvPr id="5" name="Graphic 4">
              <a:extLst>
                <a:ext uri="{FF2B5EF4-FFF2-40B4-BE49-F238E27FC236}">
                  <a16:creationId xmlns:a16="http://schemas.microsoft.com/office/drawing/2014/main" id="{B58BA234-F310-3084-24D3-7EE59F718E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88462" y="1936911"/>
              <a:ext cx="2657042" cy="1337716"/>
            </a:xfrm>
            <a:prstGeom prst="rect">
              <a:avLst/>
            </a:prstGeom>
          </p:spPr>
        </p:pic>
        <p:pic>
          <p:nvPicPr>
            <p:cNvPr id="6" name="Picture 5" descr="A logo for a company&#10;&#10;Description automatically generated">
              <a:extLst>
                <a:ext uri="{FF2B5EF4-FFF2-40B4-BE49-F238E27FC236}">
                  <a16:creationId xmlns:a16="http://schemas.microsoft.com/office/drawing/2014/main" id="{CBC45A8B-ADBD-DDA2-C825-E15BC3A91B16}"/>
                </a:ext>
              </a:extLst>
            </p:cNvPr>
            <p:cNvPicPr>
              <a:picLocks noChangeAspect="1"/>
            </p:cNvPicPr>
            <p:nvPr/>
          </p:nvPicPr>
          <p:blipFill>
            <a:blip r:embed="rId5"/>
            <a:stretch>
              <a:fillRect/>
            </a:stretch>
          </p:blipFill>
          <p:spPr>
            <a:xfrm>
              <a:off x="8561574" y="1697029"/>
              <a:ext cx="2065786" cy="1731971"/>
            </a:xfrm>
            <a:prstGeom prst="rect">
              <a:avLst/>
            </a:prstGeom>
          </p:spPr>
        </p:pic>
      </p:grpSp>
    </p:spTree>
    <p:extLst>
      <p:ext uri="{BB962C8B-B14F-4D97-AF65-F5344CB8AC3E}">
        <p14:creationId xmlns:p14="http://schemas.microsoft.com/office/powerpoint/2010/main" val="1908474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AEBAC945-9EB8-7943-E39F-A9D394078FBD}"/>
              </a:ext>
            </a:extLst>
          </p:cNvPr>
          <p:cNvSpPr>
            <a:spLocks noGrp="1"/>
          </p:cNvSpPr>
          <p:nvPr>
            <p:ph type="title"/>
          </p:nvPr>
        </p:nvSpPr>
        <p:spPr>
          <a:xfrm>
            <a:off x="1472184" y="1709738"/>
            <a:ext cx="9820656" cy="2852737"/>
          </a:xfrm>
        </p:spPr>
        <p:txBody>
          <a:bodyPr>
            <a:normAutofit/>
          </a:bodyPr>
          <a:lstStyle/>
          <a:p>
            <a:r>
              <a:rPr lang="en-US" dirty="0"/>
              <a:t>Pre-Operative Vigilance: </a:t>
            </a:r>
            <a:br>
              <a:rPr lang="en-US" dirty="0"/>
            </a:br>
            <a:r>
              <a:rPr lang="en-US" dirty="0"/>
              <a:t>The Role of OSA Screening in Surgical Safety</a:t>
            </a:r>
          </a:p>
        </p:txBody>
      </p:sp>
      <p:sp>
        <p:nvSpPr>
          <p:cNvPr id="18" name="Text Placeholder 17">
            <a:extLst>
              <a:ext uri="{FF2B5EF4-FFF2-40B4-BE49-F238E27FC236}">
                <a16:creationId xmlns:a16="http://schemas.microsoft.com/office/drawing/2014/main" id="{C300CC07-383C-2E10-6150-00A4645663C6}"/>
              </a:ext>
            </a:extLst>
          </p:cNvPr>
          <p:cNvSpPr>
            <a:spLocks noGrp="1"/>
          </p:cNvSpPr>
          <p:nvPr>
            <p:ph type="body" idx="1"/>
          </p:nvPr>
        </p:nvSpPr>
        <p:spPr>
          <a:xfrm>
            <a:off x="1472184" y="4562475"/>
            <a:ext cx="4739378" cy="1500187"/>
          </a:xfrm>
        </p:spPr>
        <p:txBody>
          <a:bodyPr>
            <a:normAutofit fontScale="92500" lnSpcReduction="10000"/>
          </a:bodyPr>
          <a:lstStyle/>
          <a:p>
            <a:r>
              <a:rPr lang="en-US" dirty="0"/>
              <a:t>Kevin Trice, MD, MBA</a:t>
            </a:r>
          </a:p>
          <a:p>
            <a:r>
              <a:rPr lang="en-US" dirty="0"/>
              <a:t>Medical Director, Sleep Medicine</a:t>
            </a:r>
          </a:p>
          <a:p>
            <a:r>
              <a:rPr lang="en-US" dirty="0"/>
              <a:t>Norton Healthcare</a:t>
            </a:r>
          </a:p>
          <a:p>
            <a:r>
              <a:rPr lang="en-US" dirty="0"/>
              <a:t>Louisville, KY</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289310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hlinkClick r:id="rId3"/>
              </a:rPr>
              <a:t>Obstructive Sleep Apnea (OSA) Screening Made Simple: Effective Strategies for Healthcare Professionals</a:t>
            </a:r>
            <a:endParaRPr kumimoji="0" lang="en-US" sz="1500" b="0" i="0" u="sng"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Understand the link between OSA and chronic disease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Develop strategies to integrate routine OSA screening into primary care practice, considering the current barriers and challenges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3B2CD54-1BB6-0574-28B9-C7F9CB717A4B}"/>
              </a:ext>
            </a:extLst>
          </p:cNvPr>
          <p:cNvSpPr>
            <a:spLocks noGrp="1"/>
          </p:cNvSpPr>
          <p:nvPr>
            <p:ph type="title"/>
          </p:nvPr>
        </p:nvSpPr>
        <p:spPr>
          <a:xfrm>
            <a:off x="472919" y="190881"/>
            <a:ext cx="9298969" cy="1184275"/>
          </a:xfrm>
        </p:spPr>
        <p:txBody>
          <a:bodyPr/>
          <a:lstStyle/>
          <a:p>
            <a:r>
              <a:rPr lang="en-US" dirty="0"/>
              <a:t>Understanding Obstructive Sleep Apnea (OSA)</a:t>
            </a:r>
          </a:p>
        </p:txBody>
      </p:sp>
      <p:sp>
        <p:nvSpPr>
          <p:cNvPr id="11" name="Content Placeholder 10">
            <a:extLst>
              <a:ext uri="{FF2B5EF4-FFF2-40B4-BE49-F238E27FC236}">
                <a16:creationId xmlns:a16="http://schemas.microsoft.com/office/drawing/2014/main" id="{82C171A4-4B6E-3B59-3300-AD66B2982080}"/>
              </a:ext>
            </a:extLst>
          </p:cNvPr>
          <p:cNvSpPr>
            <a:spLocks noGrp="1"/>
          </p:cNvSpPr>
          <p:nvPr>
            <p:ph idx="1"/>
          </p:nvPr>
        </p:nvSpPr>
        <p:spPr>
          <a:xfrm>
            <a:off x="472919" y="1320387"/>
            <a:ext cx="10664473" cy="4291466"/>
          </a:xfrm>
        </p:spPr>
        <p:txBody>
          <a:bodyPr vert="horz" lIns="91440" tIns="45720" rIns="91440" bIns="45720" rtlCol="0" anchor="t">
            <a:normAutofit/>
          </a:bodyPr>
          <a:lstStyle/>
          <a:p>
            <a:r>
              <a:rPr lang="en-US" dirty="0"/>
              <a:t>Sleep apnea affects 936 million people worldwide</a:t>
            </a:r>
            <a:r>
              <a:rPr lang="en-US" baseline="30000" dirty="0"/>
              <a:t>1</a:t>
            </a:r>
          </a:p>
          <a:p>
            <a:r>
              <a:rPr lang="en-US" dirty="0"/>
              <a:t>Approximately 8-16% of adults suffer from sleep apnea</a:t>
            </a:r>
            <a:r>
              <a:rPr lang="en-US" baseline="30000" dirty="0"/>
              <a:t>2</a:t>
            </a:r>
            <a:endParaRPr lang="en-US" dirty="0"/>
          </a:p>
          <a:p>
            <a:r>
              <a:rPr lang="en-US" dirty="0"/>
              <a:t>OSA is 4x more common in men</a:t>
            </a:r>
            <a:r>
              <a:rPr lang="en-US" baseline="30000" dirty="0"/>
              <a:t>3</a:t>
            </a:r>
            <a:r>
              <a:rPr lang="en-US" dirty="0"/>
              <a:t> and 7x more common in obese people</a:t>
            </a:r>
            <a:r>
              <a:rPr lang="en-US" baseline="30000" dirty="0"/>
              <a:t>4</a:t>
            </a:r>
            <a:endParaRPr lang="en-US" baseline="30000" dirty="0">
              <a:cs typeface="Arial" panose="020B0604020202020204"/>
            </a:endParaRPr>
          </a:p>
          <a:p>
            <a:r>
              <a:rPr lang="en-US" dirty="0"/>
              <a:t>Prevalence of OSA is higher in surgical patients because sedation and anesthesia increase upper airway collapsibility</a:t>
            </a:r>
            <a:r>
              <a:rPr lang="en-US" baseline="30000" dirty="0"/>
              <a:t>5</a:t>
            </a:r>
          </a:p>
        </p:txBody>
      </p:sp>
      <p:sp>
        <p:nvSpPr>
          <p:cNvPr id="14" name="Footer Placeholder 13">
            <a:extLst>
              <a:ext uri="{FF2B5EF4-FFF2-40B4-BE49-F238E27FC236}">
                <a16:creationId xmlns:a16="http://schemas.microsoft.com/office/drawing/2014/main" id="{D5206407-981A-3C14-6179-5E4F6E3C60F5}"/>
              </a:ext>
            </a:extLst>
          </p:cNvPr>
          <p:cNvSpPr>
            <a:spLocks noGrp="1"/>
          </p:cNvSpPr>
          <p:nvPr>
            <p:ph type="ftr" sz="quarter" idx="3"/>
          </p:nvPr>
        </p:nvSpPr>
        <p:spPr>
          <a:xfrm>
            <a:off x="472919" y="5611853"/>
            <a:ext cx="6596864" cy="1029052"/>
          </a:xfrm>
        </p:spPr>
        <p:txBody>
          <a:bodyPr/>
          <a:lstStyle/>
          <a:p>
            <a:r>
              <a:rPr lang="en-US" dirty="0"/>
              <a:t>OSA, obstructive sleep apnea.
1. </a:t>
            </a:r>
            <a:r>
              <a:rPr lang="en-US" dirty="0" err="1"/>
              <a:t>Benjafield</a:t>
            </a:r>
            <a:r>
              <a:rPr lang="en-US" dirty="0"/>
              <a:t> AV, et al. </a:t>
            </a:r>
            <a:r>
              <a:rPr lang="en-US" i="1" dirty="0"/>
              <a:t>Lancet Respir Med</a:t>
            </a:r>
            <a:r>
              <a:rPr lang="en-US" dirty="0"/>
              <a:t>. 2019;7(8):687-98; 2. </a:t>
            </a:r>
            <a:r>
              <a:rPr lang="en-US" dirty="0" err="1"/>
              <a:t>Senaratna</a:t>
            </a:r>
            <a:r>
              <a:rPr lang="en-US" dirty="0"/>
              <a:t> CV, et al. </a:t>
            </a:r>
            <a:r>
              <a:rPr lang="en-US" i="1" dirty="0"/>
              <a:t>Sleep Med Rev</a:t>
            </a:r>
            <a:r>
              <a:rPr lang="en-US" dirty="0"/>
              <a:t>. 2017;34:70-81; 3. Lin CM, et al. </a:t>
            </a:r>
            <a:r>
              <a:rPr lang="en-US" i="1" dirty="0"/>
              <a:t>Sleep Med Rev</a:t>
            </a:r>
            <a:r>
              <a:rPr lang="en-US" dirty="0"/>
              <a:t>. 2008;12(6):481-96.; 4. </a:t>
            </a:r>
            <a:r>
              <a:rPr lang="en-US" dirty="0" err="1"/>
              <a:t>Peppard</a:t>
            </a:r>
            <a:r>
              <a:rPr lang="en-US" dirty="0"/>
              <a:t> PE, et al. </a:t>
            </a:r>
            <a:r>
              <a:rPr lang="en-US" i="1" dirty="0"/>
              <a:t>JAMA</a:t>
            </a:r>
            <a:r>
              <a:rPr lang="en-US" dirty="0"/>
              <a:t>. 2000;284(23):3015-21; 5. Vasu TS, et al. </a:t>
            </a:r>
            <a:r>
              <a:rPr lang="en-US" i="1" dirty="0"/>
              <a:t>J Clin Sleep Med. </a:t>
            </a:r>
            <a:r>
              <a:rPr lang="en-US" dirty="0"/>
              <a:t>2012;8(2):199-207.</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oter Placeholder 18">
            <a:extLst>
              <a:ext uri="{FF2B5EF4-FFF2-40B4-BE49-F238E27FC236}">
                <a16:creationId xmlns:a16="http://schemas.microsoft.com/office/drawing/2014/main" id="{60B8E7A2-3B7E-027A-2293-293480CFB9A4}"/>
              </a:ext>
            </a:extLst>
          </p:cNvPr>
          <p:cNvSpPr>
            <a:spLocks noGrp="1"/>
          </p:cNvSpPr>
          <p:nvPr>
            <p:ph type="ftr" sz="quarter" idx="3"/>
          </p:nvPr>
        </p:nvSpPr>
        <p:spPr>
          <a:xfrm>
            <a:off x="609600" y="6356350"/>
            <a:ext cx="10744199" cy="442131"/>
          </a:xfrm>
        </p:spPr>
        <p:txBody>
          <a:bodyPr/>
          <a:lstStyle/>
          <a:p>
            <a:r>
              <a:rPr lang="en-US" dirty="0"/>
              <a:t>1. Fowler AJ. </a:t>
            </a:r>
            <a:r>
              <a:rPr lang="en-US" i="1" dirty="0"/>
              <a:t>Ann Med Surg (</a:t>
            </a:r>
            <a:r>
              <a:rPr lang="en-US" i="1" dirty="0" err="1"/>
              <a:t>Lond</a:t>
            </a:r>
            <a:r>
              <a:rPr lang="en-US" i="1" dirty="0"/>
              <a:t>). </a:t>
            </a:r>
            <a:r>
              <a:rPr lang="en-US" dirty="0"/>
              <a:t>2013;2(1):10-4; 2. Vasu TS, et al. </a:t>
            </a:r>
            <a:r>
              <a:rPr lang="en-US" i="1" dirty="0"/>
              <a:t>J Clin Sleep Med </a:t>
            </a:r>
            <a:r>
              <a:rPr lang="en-US" dirty="0"/>
              <a:t>2012;8(2):199-207.</a:t>
            </a:r>
          </a:p>
        </p:txBody>
      </p:sp>
      <p:sp>
        <p:nvSpPr>
          <p:cNvPr id="16" name="Title 15">
            <a:extLst>
              <a:ext uri="{FF2B5EF4-FFF2-40B4-BE49-F238E27FC236}">
                <a16:creationId xmlns:a16="http://schemas.microsoft.com/office/drawing/2014/main" id="{250BB4F7-9608-EEF0-9F5E-37D1F747E1D4}"/>
              </a:ext>
            </a:extLst>
          </p:cNvPr>
          <p:cNvSpPr>
            <a:spLocks noGrp="1"/>
          </p:cNvSpPr>
          <p:nvPr>
            <p:ph type="title"/>
          </p:nvPr>
        </p:nvSpPr>
        <p:spPr>
          <a:xfrm>
            <a:off x="548640" y="283246"/>
            <a:ext cx="11094720" cy="1184275"/>
          </a:xfrm>
        </p:spPr>
        <p:txBody>
          <a:bodyPr>
            <a:normAutofit/>
          </a:bodyPr>
          <a:lstStyle/>
          <a:p>
            <a:r>
              <a:rPr lang="en-US" dirty="0"/>
              <a:t>Importance of Pre-Operative Vigilance</a:t>
            </a:r>
          </a:p>
        </p:txBody>
      </p:sp>
      <p:sp>
        <p:nvSpPr>
          <p:cNvPr id="18" name="Content Placeholder 17">
            <a:extLst>
              <a:ext uri="{FF2B5EF4-FFF2-40B4-BE49-F238E27FC236}">
                <a16:creationId xmlns:a16="http://schemas.microsoft.com/office/drawing/2014/main" id="{9C589DF9-D9C0-E1FF-F104-2BC854EE2329}"/>
              </a:ext>
            </a:extLst>
          </p:cNvPr>
          <p:cNvSpPr>
            <a:spLocks noGrp="1"/>
          </p:cNvSpPr>
          <p:nvPr>
            <p:ph idx="1"/>
          </p:nvPr>
        </p:nvSpPr>
        <p:spPr>
          <a:xfrm>
            <a:off x="609600" y="1675964"/>
            <a:ext cx="11177016" cy="3879806"/>
          </a:xfrm>
        </p:spPr>
        <p:txBody>
          <a:bodyPr/>
          <a:lstStyle/>
          <a:p>
            <a:r>
              <a:rPr lang="en-US" dirty="0"/>
              <a:t>Peri-operative period can be dangerous, and vigilance can reduce adverse events</a:t>
            </a:r>
            <a:r>
              <a:rPr lang="en-US" baseline="30000" dirty="0"/>
              <a:t>1</a:t>
            </a:r>
          </a:p>
          <a:p>
            <a:r>
              <a:rPr lang="en-US" dirty="0"/>
              <a:t>Obstructive sleep apnea (OSA) patients have higher rates of postoperative complications and increased hospital stay</a:t>
            </a:r>
            <a:r>
              <a:rPr lang="en-US" baseline="30000" dirty="0"/>
              <a:t>2</a:t>
            </a:r>
          </a:p>
          <a:p>
            <a:r>
              <a:rPr lang="en-US" dirty="0"/>
              <a:t>Several questionnaires are validated to predict high risk of sleep apnea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2D1B7D7-A637-490F-0034-38130A460242}"/>
              </a:ext>
            </a:extLst>
          </p:cNvPr>
          <p:cNvSpPr txBox="1"/>
          <p:nvPr/>
        </p:nvSpPr>
        <p:spPr>
          <a:xfrm>
            <a:off x="1930400" y="1143000"/>
            <a:ext cx="6553200" cy="276999"/>
          </a:xfrm>
          <a:prstGeom prst="rect">
            <a:avLst/>
          </a:prstGeom>
          <a:noFill/>
        </p:spPr>
        <p:txBody>
          <a:bodyPr wrap="square" rtlCol="0">
            <a:spAutoFit/>
          </a:bodyPr>
          <a:lstStyle/>
          <a:p>
            <a:endParaRPr lang="en-US" sz="1200" dirty="0"/>
          </a:p>
        </p:txBody>
      </p:sp>
      <p:sp>
        <p:nvSpPr>
          <p:cNvPr id="18" name="Footer Placeholder 17">
            <a:extLst>
              <a:ext uri="{FF2B5EF4-FFF2-40B4-BE49-F238E27FC236}">
                <a16:creationId xmlns:a16="http://schemas.microsoft.com/office/drawing/2014/main" id="{477C00DE-D531-4983-C4C0-3305EBCDE134}"/>
              </a:ext>
            </a:extLst>
          </p:cNvPr>
          <p:cNvSpPr>
            <a:spLocks noGrp="1"/>
          </p:cNvSpPr>
          <p:nvPr>
            <p:ph type="ftr" sz="quarter" idx="3"/>
          </p:nvPr>
        </p:nvSpPr>
        <p:spPr>
          <a:xfrm>
            <a:off x="609600" y="6293207"/>
            <a:ext cx="8295010" cy="442913"/>
          </a:xfrm>
        </p:spPr>
        <p:txBody>
          <a:bodyPr/>
          <a:lstStyle/>
          <a:p>
            <a:r>
              <a:rPr lang="en-US" dirty="0"/>
              <a:t>1. Vasu TS, et al. </a:t>
            </a:r>
            <a:r>
              <a:rPr lang="en-US" i="1" dirty="0"/>
              <a:t>Arch </a:t>
            </a:r>
            <a:r>
              <a:rPr lang="en-US" i="1" dirty="0" err="1"/>
              <a:t>Otolaryngol</a:t>
            </a:r>
            <a:r>
              <a:rPr lang="en-US" i="1" dirty="0"/>
              <a:t> Head Neck Surg</a:t>
            </a:r>
            <a:r>
              <a:rPr lang="en-US" dirty="0"/>
              <a:t>. 2010;136(10):1020–4; 2. </a:t>
            </a:r>
            <a:r>
              <a:rPr lang="en-US" dirty="0" err="1"/>
              <a:t>Oktay</a:t>
            </a:r>
            <a:r>
              <a:rPr lang="en-US" dirty="0"/>
              <a:t> Arslan B, et al. </a:t>
            </a:r>
            <a:r>
              <a:rPr lang="en-US" i="1" dirty="0"/>
              <a:t>Turk </a:t>
            </a:r>
            <a:r>
              <a:rPr lang="en-US" i="1" dirty="0" err="1"/>
              <a:t>Thorac</a:t>
            </a:r>
            <a:r>
              <a:rPr lang="en-US" i="1" dirty="0"/>
              <a:t> J. </a:t>
            </a:r>
            <a:r>
              <a:rPr lang="en-US" dirty="0"/>
              <a:t>2020;21(6):383-9; 3. Chung F, et al. J </a:t>
            </a:r>
            <a:r>
              <a:rPr lang="en-US" i="1" dirty="0"/>
              <a:t>Clin </a:t>
            </a:r>
            <a:r>
              <a:rPr lang="en-US" i="1" dirty="0" err="1"/>
              <a:t>Anesth</a:t>
            </a:r>
            <a:r>
              <a:rPr lang="en-US" dirty="0"/>
              <a:t>. 2007;19(2):130-4. </a:t>
            </a:r>
          </a:p>
        </p:txBody>
      </p:sp>
      <p:sp>
        <p:nvSpPr>
          <p:cNvPr id="11" name="Title 10">
            <a:extLst>
              <a:ext uri="{FF2B5EF4-FFF2-40B4-BE49-F238E27FC236}">
                <a16:creationId xmlns:a16="http://schemas.microsoft.com/office/drawing/2014/main" id="{6FA6409F-A9EE-AE60-ACBE-6C7594771FC8}"/>
              </a:ext>
            </a:extLst>
          </p:cNvPr>
          <p:cNvSpPr>
            <a:spLocks noGrp="1"/>
          </p:cNvSpPr>
          <p:nvPr>
            <p:ph type="title"/>
          </p:nvPr>
        </p:nvSpPr>
        <p:spPr>
          <a:xfrm>
            <a:off x="609600" y="199505"/>
            <a:ext cx="10744200" cy="1185577"/>
          </a:xfrm>
        </p:spPr>
        <p:txBody>
          <a:bodyPr>
            <a:normAutofit/>
          </a:bodyPr>
          <a:lstStyle/>
          <a:p>
            <a:r>
              <a:rPr lang="en-US" dirty="0"/>
              <a:t>Recommended Screening Tools for Surgical Patients</a:t>
            </a:r>
          </a:p>
        </p:txBody>
      </p:sp>
      <p:sp>
        <p:nvSpPr>
          <p:cNvPr id="12" name="Content Placeholder 11">
            <a:extLst>
              <a:ext uri="{FF2B5EF4-FFF2-40B4-BE49-F238E27FC236}">
                <a16:creationId xmlns:a16="http://schemas.microsoft.com/office/drawing/2014/main" id="{FAB71E4C-9853-C259-8761-BD909F264C94}"/>
              </a:ext>
            </a:extLst>
          </p:cNvPr>
          <p:cNvSpPr>
            <a:spLocks noGrp="1"/>
          </p:cNvSpPr>
          <p:nvPr>
            <p:ph idx="1"/>
          </p:nvPr>
        </p:nvSpPr>
        <p:spPr>
          <a:xfrm>
            <a:off x="609600" y="1477906"/>
            <a:ext cx="10744200" cy="4722477"/>
          </a:xfrm>
        </p:spPr>
        <p:txBody>
          <a:bodyPr vert="horz" lIns="91440" tIns="45720" rIns="91440" bIns="45720" rtlCol="0" anchor="t">
            <a:normAutofit/>
          </a:bodyPr>
          <a:lstStyle/>
          <a:p>
            <a:r>
              <a:rPr lang="en-US" dirty="0"/>
              <a:t>STOP-BANG</a:t>
            </a:r>
          </a:p>
          <a:p>
            <a:pPr lvl="1"/>
            <a:r>
              <a:rPr lang="en-US" dirty="0"/>
              <a:t>Snoring, tiredness during daytime, observed apnea, high blood pressure, body mass index, age, neck circumference, gender</a:t>
            </a:r>
            <a:r>
              <a:rPr lang="en-US" baseline="30000" dirty="0"/>
              <a:t>1,2</a:t>
            </a:r>
            <a:endParaRPr lang="en-US" baseline="30000" dirty="0">
              <a:cs typeface="Arial"/>
            </a:endParaRPr>
          </a:p>
          <a:p>
            <a:r>
              <a:rPr lang="en-US" dirty="0"/>
              <a:t>Berlin questionnaire</a:t>
            </a:r>
          </a:p>
          <a:p>
            <a:pPr lvl="1"/>
            <a:r>
              <a:rPr lang="en-US" dirty="0"/>
              <a:t>Very effective at identifying OSA patients in perioperative setting</a:t>
            </a:r>
            <a:r>
              <a:rPr lang="en-US" baseline="30000" dirty="0"/>
              <a:t>3</a:t>
            </a:r>
            <a:endParaRPr lang="en-US" baseline="30000" dirty="0">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10">
            <a:extLst>
              <a:ext uri="{FF2B5EF4-FFF2-40B4-BE49-F238E27FC236}">
                <a16:creationId xmlns:a16="http://schemas.microsoft.com/office/drawing/2014/main" id="{239ABDF8-CBD3-4629-3682-764188F46DA6}"/>
              </a:ext>
            </a:extLst>
          </p:cNvPr>
          <p:cNvSpPr>
            <a:spLocks noGrp="1"/>
          </p:cNvSpPr>
          <p:nvPr>
            <p:ph type="ftr" sz="quarter" idx="3"/>
          </p:nvPr>
        </p:nvSpPr>
        <p:spPr>
          <a:xfrm>
            <a:off x="609600" y="6293207"/>
            <a:ext cx="5257800" cy="442913"/>
          </a:xfrm>
        </p:spPr>
        <p:txBody>
          <a:bodyPr/>
          <a:lstStyle/>
          <a:p>
            <a:r>
              <a:rPr lang="en-US" dirty="0"/>
              <a:t>WHO, World Health Organization.</a:t>
            </a:r>
          </a:p>
        </p:txBody>
      </p:sp>
      <p:sp>
        <p:nvSpPr>
          <p:cNvPr id="5" name="Title 4">
            <a:extLst>
              <a:ext uri="{FF2B5EF4-FFF2-40B4-BE49-F238E27FC236}">
                <a16:creationId xmlns:a16="http://schemas.microsoft.com/office/drawing/2014/main" id="{29F493DE-D7D0-EF52-2C9B-7B17A8CEF46E}"/>
              </a:ext>
            </a:extLst>
          </p:cNvPr>
          <p:cNvSpPr>
            <a:spLocks noGrp="1"/>
          </p:cNvSpPr>
          <p:nvPr>
            <p:ph type="title"/>
          </p:nvPr>
        </p:nvSpPr>
        <p:spPr>
          <a:xfrm>
            <a:off x="609600" y="199505"/>
            <a:ext cx="10744200" cy="1185577"/>
          </a:xfrm>
        </p:spPr>
        <p:txBody>
          <a:bodyPr>
            <a:normAutofit/>
          </a:bodyPr>
          <a:lstStyle/>
          <a:p>
            <a:r>
              <a:rPr lang="en-US" dirty="0"/>
              <a:t>Enhancing Patient Safety</a:t>
            </a:r>
          </a:p>
        </p:txBody>
      </p:sp>
      <p:sp>
        <p:nvSpPr>
          <p:cNvPr id="6" name="Content Placeholder 5">
            <a:extLst>
              <a:ext uri="{FF2B5EF4-FFF2-40B4-BE49-F238E27FC236}">
                <a16:creationId xmlns:a16="http://schemas.microsoft.com/office/drawing/2014/main" id="{85BCFF83-E6C7-1267-8150-A4BFD313BFA9}"/>
              </a:ext>
            </a:extLst>
          </p:cNvPr>
          <p:cNvSpPr>
            <a:spLocks noGrp="1"/>
          </p:cNvSpPr>
          <p:nvPr>
            <p:ph idx="1"/>
          </p:nvPr>
        </p:nvSpPr>
        <p:spPr>
          <a:xfrm>
            <a:off x="609600" y="1477906"/>
            <a:ext cx="10744200" cy="4722477"/>
          </a:xfrm>
        </p:spPr>
        <p:txBody>
          <a:bodyPr vert="horz" lIns="91440" tIns="45720" rIns="91440" bIns="45720" rtlCol="0" anchor="t">
            <a:normAutofit/>
          </a:bodyPr>
          <a:lstStyle/>
          <a:p>
            <a:r>
              <a:rPr lang="en-US" dirty="0"/>
              <a:t>Perioperative checklists are recommended by WHO</a:t>
            </a:r>
          </a:p>
          <a:p>
            <a:r>
              <a:rPr lang="en-US" dirty="0"/>
              <a:t>Provider collaboration</a:t>
            </a:r>
          </a:p>
          <a:p>
            <a:pPr lvl="1"/>
            <a:r>
              <a:rPr lang="en-US" dirty="0"/>
              <a:t>Primary care physicians, anesthesia, surgery, sleep specialists, multidisciplinary teams</a:t>
            </a:r>
            <a:endParaRPr lang="en-US" dirty="0">
              <a:cs typeface="Arial"/>
            </a:endParaRPr>
          </a:p>
          <a:p>
            <a:r>
              <a:rPr lang="en-US" dirty="0"/>
              <a:t>OSA increases perioperative risks and adopting proactive approaches to </a:t>
            </a:r>
            <a:r>
              <a:rPr lang="en-US"/>
              <a:t>screening can </a:t>
            </a:r>
            <a:r>
              <a:rPr lang="en-US" dirty="0"/>
              <a:t>improve surgical safety and patient outcomes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theme/theme1.xml><?xml version="1.0" encoding="utf-8"?>
<a:theme xmlns:a="http://schemas.openxmlformats.org/drawingml/2006/main" name="NP7017 Intro Changes Neurology Theme">
  <a:themeElements>
    <a:clrScheme name="NeuroPsych23">
      <a:dk1>
        <a:srgbClr val="3F3F3F"/>
      </a:dk1>
      <a:lt1>
        <a:srgbClr val="FFFFFF"/>
      </a:lt1>
      <a:dk2>
        <a:srgbClr val="5E5E5E"/>
      </a:dk2>
      <a:lt2>
        <a:srgbClr val="FFFFFF"/>
      </a:lt2>
      <a:accent1>
        <a:srgbClr val="8589A7"/>
      </a:accent1>
      <a:accent2>
        <a:srgbClr val="2B417F"/>
      </a:accent2>
      <a:accent3>
        <a:srgbClr val="1D224C"/>
      </a:accent3>
      <a:accent4>
        <a:srgbClr val="A94658"/>
      </a:accent4>
      <a:accent5>
        <a:srgbClr val="642C50"/>
      </a:accent5>
      <a:accent6>
        <a:srgbClr val="99E9EE"/>
      </a:accent6>
      <a:hlink>
        <a:srgbClr val="3500FF"/>
      </a:hlink>
      <a:folHlink>
        <a:srgbClr val="9C26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P7017 Intro Changes Neurology Theme" id="{C38C2DA0-B734-5246-AFF7-1DC652E1FF8D}" vid="{D734A3E7-4181-1E45-BA96-CADD4BDC02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55e9ad1-4522-4e5b-8d2e-6f450f6d945f" xsi:nil="true"/>
    <lcf76f155ced4ddcb4097134ff3c332f xmlns="a9d8bbac-cce3-475c-b9fe-65ecbcec7ed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CC680350CE9C149837DD9E5879C280B" ma:contentTypeVersion="16" ma:contentTypeDescription="Create a new document." ma:contentTypeScope="" ma:versionID="2f7f56acf659d5204f1690785e10765c">
  <xsd:schema xmlns:xsd="http://www.w3.org/2001/XMLSchema" xmlns:xs="http://www.w3.org/2001/XMLSchema" xmlns:p="http://schemas.microsoft.com/office/2006/metadata/properties" xmlns:ns2="a9d8bbac-cce3-475c-b9fe-65ecbcec7edd" xmlns:ns3="f55e9ad1-4522-4e5b-8d2e-6f450f6d945f" targetNamespace="http://schemas.microsoft.com/office/2006/metadata/properties" ma:root="true" ma:fieldsID="70dd0311e77527e67f53108eaeeced06" ns2:_="" ns3:_="">
    <xsd:import namespace="a9d8bbac-cce3-475c-b9fe-65ecbcec7edd"/>
    <xsd:import namespace="f55e9ad1-4522-4e5b-8d2e-6f450f6d94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d8bbac-cce3-475c-b9fe-65ecbcec7e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8c65fd77-5e27-4e0a-8152-efffb3417915"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55e9ad1-4522-4e5b-8d2e-6f450f6d945f"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18eb5337-1fcb-4779-9b12-3ebf5b838b56}" ma:internalName="TaxCatchAll" ma:showField="CatchAllData" ma:web="f55e9ad1-4522-4e5b-8d2e-6f450f6d945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B27E41-2E81-4010-A379-E309202D7364}">
  <ds:schemaRefs>
    <ds:schemaRef ds:uri="http://schemas.microsoft.com/sharepoint/v3/contenttype/forms"/>
  </ds:schemaRefs>
</ds:datastoreItem>
</file>

<file path=customXml/itemProps2.xml><?xml version="1.0" encoding="utf-8"?>
<ds:datastoreItem xmlns:ds="http://schemas.openxmlformats.org/officeDocument/2006/customXml" ds:itemID="{A8482650-A8A5-4D1A-8F2E-CE24AB49DF75}">
  <ds:schemaRefs>
    <ds:schemaRef ds:uri="a9d8bbac-cce3-475c-b9fe-65ecbcec7edd"/>
    <ds:schemaRef ds:uri="http://schemas.microsoft.com/office/2006/metadata/properties"/>
    <ds:schemaRef ds:uri="http://purl.org/dc/dcmitype/"/>
    <ds:schemaRef ds:uri="http://purl.org/dc/elements/1.1/"/>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f55e9ad1-4522-4e5b-8d2e-6f450f6d945f"/>
    <ds:schemaRef ds:uri="http://www.w3.org/XML/1998/namespace"/>
  </ds:schemaRefs>
</ds:datastoreItem>
</file>

<file path=customXml/itemProps3.xml><?xml version="1.0" encoding="utf-8"?>
<ds:datastoreItem xmlns:ds="http://schemas.openxmlformats.org/officeDocument/2006/customXml" ds:itemID="{47467F05-FF93-4F8A-BFFD-7BD6840784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d8bbac-cce3-475c-b9fe-65ecbcec7edd"/>
    <ds:schemaRef ds:uri="f55e9ad1-4522-4e5b-8d2e-6f450f6d94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NP7017 Intro Changes Neurology Theme</Template>
  <TotalTime>170</TotalTime>
  <Words>865</Words>
  <Application>Microsoft Macintosh PowerPoint</Application>
  <PresentationFormat>Widescreen</PresentationFormat>
  <Paragraphs>64</Paragraphs>
  <Slides>9</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Calibri</vt:lpstr>
      <vt:lpstr>Calibri Light</vt:lpstr>
      <vt:lpstr>Century Gothic</vt:lpstr>
      <vt:lpstr>Trebuchet MS</vt:lpstr>
      <vt:lpstr>NP7017 Intro Changes Neurology Theme</vt:lpstr>
      <vt:lpstr>Office Theme</vt:lpstr>
      <vt:lpstr>PowerPoint Presentation</vt:lpstr>
      <vt:lpstr>Pre-Operative Vigilance:  The Role of OSA Screening in Surgical Safety</vt:lpstr>
      <vt:lpstr>PowerPoint Presentation</vt:lpstr>
      <vt:lpstr>Disclaimer</vt:lpstr>
      <vt:lpstr>Understanding Obstructive Sleep Apnea (OSA)</vt:lpstr>
      <vt:lpstr>Importance of Pre-Operative Vigilance</vt:lpstr>
      <vt:lpstr>Recommended Screening Tools for Surgical Patients</vt:lpstr>
      <vt:lpstr>Enhancing Patient Safety</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Pre-Operative Vigilance:  The Role of OSA Screening in Surgical Safety</dc:title>
  <dc:subject/>
  <dc:creator>MedEd On The Go</dc:creator>
  <cp:keywords/>
  <dc:description/>
  <cp:lastModifiedBy>Harley Kidner</cp:lastModifiedBy>
  <cp:revision>48</cp:revision>
  <dcterms:created xsi:type="dcterms:W3CDTF">2024-02-12T14:28:14Z</dcterms:created>
  <dcterms:modified xsi:type="dcterms:W3CDTF">2024-03-21T20:29:59Z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0x0101007CC680350CE9C149837DD9E5879C280B</vt:lpwstr>
  </property>
  <property fmtid="{D5CDD505-2E9C-101B-9397-08002B2CF9AE}" pid="3" name="MediaServiceImageTags">
    <vt:lpwstr/>
  </property>
</Properties>
</file>