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4"/>
    <p:sldMasterId id="2147483682" r:id="rId5"/>
  </p:sldMasterIdLst>
  <p:notesMasterIdLst>
    <p:notesMasterId r:id="rId15"/>
  </p:notesMasterIdLst>
  <p:sldIdLst>
    <p:sldId id="270" r:id="rId6"/>
    <p:sldId id="256" r:id="rId7"/>
    <p:sldId id="265" r:id="rId8"/>
    <p:sldId id="271" r:id="rId9"/>
    <p:sldId id="259" r:id="rId10"/>
    <p:sldId id="257" r:id="rId11"/>
    <p:sldId id="261" r:id="rId12"/>
    <p:sldId id="258"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1F64"/>
    <a:srgbClr val="B7DE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BCB10-DC8F-3E47-B33F-E51355481941}" v="4" dt="2024-03-21T20:31:05.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96327"/>
  </p:normalViewPr>
  <p:slideViewPr>
    <p:cSldViewPr snapToGrid="0">
      <p:cViewPr varScale="1">
        <p:scale>
          <a:sx n="108" d="100"/>
          <a:sy n="108" d="100"/>
        </p:scale>
        <p:origin x="224" y="42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7" d="100"/>
          <a:sy n="67" d="100"/>
        </p:scale>
        <p:origin x="368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99318-CCC0-4258-AFD4-071A9069CF52}" type="datetimeFigureOut">
              <a:rPr lang="en-US" smtClean="0"/>
              <a:t>3/21/24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513AA-D088-4A16-8CD8-22A2810EDD44}" type="slidenum">
              <a:rPr lang="en-US" smtClean="0"/>
              <a:t>‹#›</a:t>
            </a:fld>
            <a:endParaRPr lang="en-US"/>
          </a:p>
        </p:txBody>
      </p:sp>
    </p:spTree>
    <p:extLst>
      <p:ext uri="{BB962C8B-B14F-4D97-AF65-F5344CB8AC3E}">
        <p14:creationId xmlns:p14="http://schemas.microsoft.com/office/powerpoint/2010/main" val="320992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513AA-D088-4A16-8CD8-22A2810EDD44}" type="slidenum">
              <a:rPr lang="en-US" smtClean="0"/>
              <a:t>7</a:t>
            </a:fld>
            <a:endParaRPr lang="en-US"/>
          </a:p>
        </p:txBody>
      </p:sp>
    </p:spTree>
    <p:extLst>
      <p:ext uri="{BB962C8B-B14F-4D97-AF65-F5344CB8AC3E}">
        <p14:creationId xmlns:p14="http://schemas.microsoft.com/office/powerpoint/2010/main" val="257606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06816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7192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59368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4873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12795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43161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2493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430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26989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85690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7504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693006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6510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0575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265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0000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7441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923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3095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0590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754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56797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75032979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edonthego.com/Video/program/1151" TargetMode="External"/><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mailto:support@MedEdOTG.com" TargetMode="External"/><Relationship Id="rId10" Type="http://schemas.openxmlformats.org/officeDocument/2006/relationships/image" Target="../media/image11.png"/><Relationship Id="rId4" Type="http://schemas.openxmlformats.org/officeDocument/2006/relationships/hyperlink" Target="http://www.mededonthego.com/" TargetMode="External"/><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6.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9C3C12-BBFB-8ABE-F788-A50C25EACFF4}"/>
              </a:ext>
            </a:extLst>
          </p:cNvPr>
          <p:cNvSpPr txBox="1"/>
          <p:nvPr/>
        </p:nvSpPr>
        <p:spPr>
          <a:xfrm>
            <a:off x="1178560" y="3831967"/>
            <a:ext cx="983488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Jointly provided by the American Academy of Sleep Medicine, Global Learning Collaborative, Inc., and Total CME, LLC.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The Count On Sleep program is led by the AASM and its key partner, the Sleep Research Society. Collaborating organizations include the Alliance of Sleep Apnea Partners, American Academy of Dental Sleep Medicine, American Academy of Otolaryngology – Head and Neck Surgery, American College of Chest Physicians, American Society for Metabolic and Bariatric Surgery, American Thoracic Society, and the National Sleep Foundation.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This program was supported by the Centers for Disease Control and Prevention of the U.S. Department of Health and Human Services (HHS) as part of a financial assistance award. The contents are those of the author(s) and do not necessarily represent the official views of, nor an endorsement by, CDC/HHS or the U.S. government.</a:t>
            </a:r>
          </a:p>
        </p:txBody>
      </p:sp>
      <p:grpSp>
        <p:nvGrpSpPr>
          <p:cNvPr id="8" name="Group 7">
            <a:extLst>
              <a:ext uri="{FF2B5EF4-FFF2-40B4-BE49-F238E27FC236}">
                <a16:creationId xmlns:a16="http://schemas.microsoft.com/office/drawing/2014/main" id="{0CD0CB6B-5663-69D5-0CA7-5CB3CFF657A0}"/>
              </a:ext>
            </a:extLst>
          </p:cNvPr>
          <p:cNvGrpSpPr/>
          <p:nvPr/>
        </p:nvGrpSpPr>
        <p:grpSpPr>
          <a:xfrm>
            <a:off x="1178560" y="1697029"/>
            <a:ext cx="9834880" cy="1731971"/>
            <a:chOff x="792480" y="1697029"/>
            <a:chExt cx="9834880" cy="1731971"/>
          </a:xfrm>
        </p:grpSpPr>
        <p:pic>
          <p:nvPicPr>
            <p:cNvPr id="4" name="Picture 3">
              <a:extLst>
                <a:ext uri="{FF2B5EF4-FFF2-40B4-BE49-F238E27FC236}">
                  <a16:creationId xmlns:a16="http://schemas.microsoft.com/office/drawing/2014/main" id="{6C31A613-C927-A7A4-A457-B89E91A811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480" y="1936911"/>
              <a:ext cx="4236720" cy="1223892"/>
            </a:xfrm>
            <a:prstGeom prst="rect">
              <a:avLst/>
            </a:prstGeom>
          </p:spPr>
        </p:pic>
        <p:pic>
          <p:nvPicPr>
            <p:cNvPr id="5" name="Graphic 4">
              <a:extLst>
                <a:ext uri="{FF2B5EF4-FFF2-40B4-BE49-F238E27FC236}">
                  <a16:creationId xmlns:a16="http://schemas.microsoft.com/office/drawing/2014/main" id="{B58BA234-F310-3084-24D3-7EE59F718E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88462" y="1936911"/>
              <a:ext cx="2657042" cy="1337716"/>
            </a:xfrm>
            <a:prstGeom prst="rect">
              <a:avLst/>
            </a:prstGeom>
          </p:spPr>
        </p:pic>
        <p:pic>
          <p:nvPicPr>
            <p:cNvPr id="6" name="Picture 5" descr="A logo for a company&#10;&#10;Description automatically generated">
              <a:extLst>
                <a:ext uri="{FF2B5EF4-FFF2-40B4-BE49-F238E27FC236}">
                  <a16:creationId xmlns:a16="http://schemas.microsoft.com/office/drawing/2014/main" id="{CBC45A8B-ADBD-DDA2-C825-E15BC3A91B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61574" y="1697029"/>
              <a:ext cx="2065786" cy="1731971"/>
            </a:xfrm>
            <a:prstGeom prst="rect">
              <a:avLst/>
            </a:prstGeom>
          </p:spPr>
        </p:pic>
      </p:grpSp>
    </p:spTree>
    <p:extLst>
      <p:ext uri="{BB962C8B-B14F-4D97-AF65-F5344CB8AC3E}">
        <p14:creationId xmlns:p14="http://schemas.microsoft.com/office/powerpoint/2010/main" val="1908474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070F7-18AB-46C3-9151-78A96E109B60}"/>
              </a:ext>
            </a:extLst>
          </p:cNvPr>
          <p:cNvSpPr>
            <a:spLocks noGrp="1"/>
          </p:cNvSpPr>
          <p:nvPr>
            <p:ph type="title"/>
          </p:nvPr>
        </p:nvSpPr>
        <p:spPr>
          <a:xfrm>
            <a:off x="609601" y="1709738"/>
            <a:ext cx="10515600" cy="2852737"/>
          </a:xfrm>
        </p:spPr>
        <p:txBody>
          <a:bodyPr>
            <a:normAutofit/>
          </a:bodyPr>
          <a:lstStyle/>
          <a:p>
            <a:r>
              <a:rPr lang="en-US" dirty="0"/>
              <a:t>Overcoming Hurdles:</a:t>
            </a:r>
            <a:br>
              <a:rPr lang="en-US" dirty="0"/>
            </a:br>
            <a:r>
              <a:rPr lang="en-US" dirty="0"/>
              <a:t>Effective OSA Screening in Primary Care</a:t>
            </a:r>
          </a:p>
        </p:txBody>
      </p:sp>
      <p:sp>
        <p:nvSpPr>
          <p:cNvPr id="3" name="Subtitle 2">
            <a:extLst>
              <a:ext uri="{FF2B5EF4-FFF2-40B4-BE49-F238E27FC236}">
                <a16:creationId xmlns:a16="http://schemas.microsoft.com/office/drawing/2014/main" id="{653CCE77-6C25-4A39-8DE5-149358E9D9C2}"/>
              </a:ext>
            </a:extLst>
          </p:cNvPr>
          <p:cNvSpPr>
            <a:spLocks noGrp="1"/>
          </p:cNvSpPr>
          <p:nvPr>
            <p:ph type="body" idx="1"/>
          </p:nvPr>
        </p:nvSpPr>
        <p:spPr>
          <a:xfrm>
            <a:off x="609601" y="4589463"/>
            <a:ext cx="10515600" cy="1500187"/>
          </a:xfrm>
        </p:spPr>
        <p:txBody>
          <a:bodyPr>
            <a:normAutofit lnSpcReduction="10000"/>
          </a:bodyPr>
          <a:lstStyle/>
          <a:p>
            <a:r>
              <a:rPr lang="en-US" dirty="0"/>
              <a:t>Michael E. Yurcheshen, MD, FAASM</a:t>
            </a:r>
          </a:p>
          <a:p>
            <a:r>
              <a:rPr lang="en-US" dirty="0"/>
              <a:t>Professor, Neurology and Medicine</a:t>
            </a:r>
          </a:p>
          <a:p>
            <a:r>
              <a:rPr lang="en-US" dirty="0"/>
              <a:t>University of Rochester School of Medicine and Dentistry </a:t>
            </a:r>
          </a:p>
          <a:p>
            <a:r>
              <a:rPr lang="en-US" dirty="0"/>
              <a:t>Rochester, NY</a:t>
            </a:r>
          </a:p>
        </p:txBody>
      </p:sp>
    </p:spTree>
    <p:extLst>
      <p:ext uri="{BB962C8B-B14F-4D97-AF65-F5344CB8AC3E}">
        <p14:creationId xmlns:p14="http://schemas.microsoft.com/office/powerpoint/2010/main" val="269988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Obstructive Sleep Apnea (OSA) Screening Made Simple: Effective Strategies for Healthcare Professionals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Understand the link between OSA and chronic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Develop strategies to integrate routine OSA screening into primary care practice, considering the current barriers and challenges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B1C6-5499-40DE-87E2-DEB2928A269D}"/>
              </a:ext>
            </a:extLst>
          </p:cNvPr>
          <p:cNvSpPr>
            <a:spLocks noGrp="1"/>
          </p:cNvSpPr>
          <p:nvPr>
            <p:ph type="title"/>
          </p:nvPr>
        </p:nvSpPr>
        <p:spPr>
          <a:xfrm>
            <a:off x="609600" y="199505"/>
            <a:ext cx="10744200" cy="1185577"/>
          </a:xfrm>
        </p:spPr>
        <p:txBody>
          <a:bodyPr/>
          <a:lstStyle/>
          <a:p>
            <a:r>
              <a:rPr lang="en-US" dirty="0"/>
              <a:t>US Preventive Services Task Force Recommends Against Asymptomatic Screen</a:t>
            </a:r>
          </a:p>
        </p:txBody>
      </p:sp>
      <p:sp>
        <p:nvSpPr>
          <p:cNvPr id="3" name="Content Placeholder 2">
            <a:extLst>
              <a:ext uri="{FF2B5EF4-FFF2-40B4-BE49-F238E27FC236}">
                <a16:creationId xmlns:a16="http://schemas.microsoft.com/office/drawing/2014/main" id="{EE350342-27A9-407B-8C29-F0A477DA9EDD}"/>
              </a:ext>
            </a:extLst>
          </p:cNvPr>
          <p:cNvSpPr>
            <a:spLocks noGrp="1"/>
          </p:cNvSpPr>
          <p:nvPr>
            <p:ph idx="1"/>
          </p:nvPr>
        </p:nvSpPr>
        <p:spPr>
          <a:xfrm>
            <a:off x="609600" y="1477906"/>
            <a:ext cx="10744200" cy="4722477"/>
          </a:xfrm>
        </p:spPr>
        <p:txBody>
          <a:bodyPr vert="horz" lIns="91440" tIns="45720" rIns="91440" bIns="45720" rtlCol="0" anchor="t">
            <a:normAutofit/>
          </a:bodyPr>
          <a:lstStyle/>
          <a:p>
            <a:r>
              <a:rPr lang="en-US" dirty="0"/>
              <a:t>“For adults 18 years of older who do not have signs or symptoms of OSA:  The USPSTF found that the current evidence is insufficient to assess the balance of benefits and harms of screening for OSA”</a:t>
            </a:r>
          </a:p>
          <a:p>
            <a:r>
              <a:rPr lang="en-US" dirty="0"/>
              <a:t>The task force considered multiple findings (BMI, neck circumference) and screening questionnaires/clinical prediction tools (Epworth Sleepiness Scale, STOP-BANG, Berlin, Wisconsin Sleep, Multivariable Apnea Prediction Tool)</a:t>
            </a:r>
          </a:p>
          <a:p>
            <a:r>
              <a:rPr lang="en-US" dirty="0"/>
              <a:t>This recommendation </a:t>
            </a:r>
            <a:r>
              <a:rPr lang="en-US" i="1" dirty="0"/>
              <a:t>is</a:t>
            </a:r>
            <a:r>
              <a:rPr lang="en-US" dirty="0"/>
              <a:t> </a:t>
            </a:r>
            <a:r>
              <a:rPr lang="en-US" i="1" dirty="0"/>
              <a:t>not</a:t>
            </a:r>
            <a:r>
              <a:rPr lang="en-US" dirty="0"/>
              <a:t> for patients with symptoms</a:t>
            </a:r>
          </a:p>
          <a:p>
            <a:endParaRPr lang="en-US" dirty="0"/>
          </a:p>
        </p:txBody>
      </p:sp>
      <p:sp>
        <p:nvSpPr>
          <p:cNvPr id="7" name="Footer Placeholder 6">
            <a:extLst>
              <a:ext uri="{FF2B5EF4-FFF2-40B4-BE49-F238E27FC236}">
                <a16:creationId xmlns:a16="http://schemas.microsoft.com/office/drawing/2014/main" id="{F6B71D8D-121B-F1E2-A4C5-D018453188ED}"/>
              </a:ext>
            </a:extLst>
          </p:cNvPr>
          <p:cNvSpPr>
            <a:spLocks noGrp="1"/>
          </p:cNvSpPr>
          <p:nvPr>
            <p:ph type="ftr" sz="quarter" idx="3"/>
          </p:nvPr>
        </p:nvSpPr>
        <p:spPr/>
        <p:txBody>
          <a:bodyPr/>
          <a:lstStyle/>
          <a:p>
            <a:r>
              <a:rPr lang="en-US" dirty="0"/>
              <a:t>BMI, body mass index; OSA, obstructive sleep apnea; USPSTF, US Preventive Services Task Force.
Gottlieb DJ. </a:t>
            </a:r>
            <a:r>
              <a:rPr lang="en-US" i="1" dirty="0"/>
              <a:t>JAMA</a:t>
            </a:r>
            <a:r>
              <a:rPr lang="en-US" dirty="0"/>
              <a:t>. 2022;328(19):1908–10.</a:t>
            </a:r>
          </a:p>
        </p:txBody>
      </p:sp>
    </p:spTree>
    <p:extLst>
      <p:ext uri="{BB962C8B-B14F-4D97-AF65-F5344CB8AC3E}">
        <p14:creationId xmlns:p14="http://schemas.microsoft.com/office/powerpoint/2010/main" val="98374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D5FCA5-5AA8-47EE-98F1-0328DA511F4B}"/>
              </a:ext>
            </a:extLst>
          </p:cNvPr>
          <p:cNvSpPr/>
          <p:nvPr/>
        </p:nvSpPr>
        <p:spPr>
          <a:xfrm>
            <a:off x="4004438" y="1985521"/>
            <a:ext cx="1069622" cy="191911"/>
          </a:xfrm>
          <a:prstGeom prst="rect">
            <a:avLst/>
          </a:prstGeom>
          <a:solidFill>
            <a:srgbClr val="9E1F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FE597D-F260-667B-50B0-D7A648F0A270}"/>
              </a:ext>
            </a:extLst>
          </p:cNvPr>
          <p:cNvPicPr>
            <a:picLocks noChangeAspect="1"/>
          </p:cNvPicPr>
          <p:nvPr/>
        </p:nvPicPr>
        <p:blipFill>
          <a:blip r:embed="rId2"/>
          <a:stretch>
            <a:fillRect/>
          </a:stretch>
        </p:blipFill>
        <p:spPr>
          <a:xfrm>
            <a:off x="3555590" y="1210480"/>
            <a:ext cx="5080820" cy="5041936"/>
          </a:xfrm>
          <a:prstGeom prst="rect">
            <a:avLst/>
          </a:prstGeom>
        </p:spPr>
      </p:pic>
      <p:sp>
        <p:nvSpPr>
          <p:cNvPr id="5" name="Title 4">
            <a:extLst>
              <a:ext uri="{FF2B5EF4-FFF2-40B4-BE49-F238E27FC236}">
                <a16:creationId xmlns:a16="http://schemas.microsoft.com/office/drawing/2014/main" id="{4F0489C9-A529-D334-66E9-EAE6F73DAAB9}"/>
              </a:ext>
            </a:extLst>
          </p:cNvPr>
          <p:cNvSpPr>
            <a:spLocks noGrp="1"/>
          </p:cNvSpPr>
          <p:nvPr>
            <p:ph type="title"/>
          </p:nvPr>
        </p:nvSpPr>
        <p:spPr>
          <a:xfrm>
            <a:off x="609600" y="199505"/>
            <a:ext cx="10744200" cy="1185577"/>
          </a:xfrm>
        </p:spPr>
        <p:txBody>
          <a:bodyPr>
            <a:normAutofit/>
          </a:bodyPr>
          <a:lstStyle/>
          <a:p>
            <a:r>
              <a:rPr lang="en-US" dirty="0"/>
              <a:t>Primary Care Provider Screening Algorithm</a:t>
            </a:r>
          </a:p>
        </p:txBody>
      </p:sp>
      <p:sp>
        <p:nvSpPr>
          <p:cNvPr id="7" name="Footer Placeholder 6">
            <a:extLst>
              <a:ext uri="{FF2B5EF4-FFF2-40B4-BE49-F238E27FC236}">
                <a16:creationId xmlns:a16="http://schemas.microsoft.com/office/drawing/2014/main" id="{CECF8AA1-DDDB-D54C-AB36-BB1D8F701DEB}"/>
              </a:ext>
            </a:extLst>
          </p:cNvPr>
          <p:cNvSpPr>
            <a:spLocks noGrp="1"/>
          </p:cNvSpPr>
          <p:nvPr>
            <p:ph type="ftr" sz="quarter" idx="3"/>
          </p:nvPr>
        </p:nvSpPr>
        <p:spPr/>
        <p:txBody>
          <a:bodyPr/>
          <a:lstStyle/>
          <a:p>
            <a:r>
              <a:rPr lang="en-US" dirty="0"/>
              <a:t>EMR, electronic medical record.
American Academy of Sleep Medicine. https://</a:t>
            </a:r>
            <a:r>
              <a:rPr lang="en-US" dirty="0" err="1"/>
              <a:t>sleepeducation.org</a:t>
            </a:r>
            <a:r>
              <a:rPr lang="en-US" dirty="0"/>
              <a:t>/get-involved/count-on-sleep/providers/algorithm-screening/</a:t>
            </a:r>
          </a:p>
        </p:txBody>
      </p:sp>
    </p:spTree>
    <p:extLst>
      <p:ext uri="{BB962C8B-B14F-4D97-AF65-F5344CB8AC3E}">
        <p14:creationId xmlns:p14="http://schemas.microsoft.com/office/powerpoint/2010/main" val="68723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F820-6AF1-4472-9FAB-2757BFE7992B}"/>
              </a:ext>
            </a:extLst>
          </p:cNvPr>
          <p:cNvSpPr>
            <a:spLocks noGrp="1"/>
          </p:cNvSpPr>
          <p:nvPr>
            <p:ph type="title"/>
          </p:nvPr>
        </p:nvSpPr>
        <p:spPr>
          <a:xfrm>
            <a:off x="609600" y="199505"/>
            <a:ext cx="10744200" cy="1185577"/>
          </a:xfrm>
        </p:spPr>
        <p:txBody>
          <a:bodyPr/>
          <a:lstStyle/>
          <a:p>
            <a:r>
              <a:rPr lang="en-US" dirty="0"/>
              <a:t>Overcoming OSA Barriers</a:t>
            </a:r>
          </a:p>
        </p:txBody>
      </p:sp>
      <p:pic>
        <p:nvPicPr>
          <p:cNvPr id="5" name="Content Placeholder 4">
            <a:extLst>
              <a:ext uri="{FF2B5EF4-FFF2-40B4-BE49-F238E27FC236}">
                <a16:creationId xmlns:a16="http://schemas.microsoft.com/office/drawing/2014/main" id="{4E404AEB-5EDC-4B0C-9C51-0B10F24FFD08}"/>
              </a:ext>
            </a:extLst>
          </p:cNvPr>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1889990" y="1830733"/>
            <a:ext cx="8412020" cy="3196533"/>
          </a:xfrm>
        </p:spPr>
      </p:pic>
      <p:sp>
        <p:nvSpPr>
          <p:cNvPr id="6" name="Footer Placeholder 5">
            <a:extLst>
              <a:ext uri="{FF2B5EF4-FFF2-40B4-BE49-F238E27FC236}">
                <a16:creationId xmlns:a16="http://schemas.microsoft.com/office/drawing/2014/main" id="{E9DB62D9-BDBB-8695-B5AB-8D79209BF361}"/>
              </a:ext>
            </a:extLst>
          </p:cNvPr>
          <p:cNvSpPr>
            <a:spLocks noGrp="1"/>
          </p:cNvSpPr>
          <p:nvPr>
            <p:ph type="ftr" sz="quarter" idx="3"/>
          </p:nvPr>
        </p:nvSpPr>
        <p:spPr/>
        <p:txBody>
          <a:bodyPr/>
          <a:lstStyle/>
          <a:p>
            <a:r>
              <a:rPr lang="en-US" dirty="0"/>
              <a:t>Ye L, et al. </a:t>
            </a:r>
            <a:r>
              <a:rPr lang="en-US" i="1" dirty="0"/>
              <a:t>J Clin Sleep Med</a:t>
            </a:r>
            <a:r>
              <a:rPr lang="en-US" dirty="0"/>
              <a:t>. 2022;18(3):835-41. </a:t>
            </a:r>
          </a:p>
        </p:txBody>
      </p:sp>
    </p:spTree>
    <p:extLst>
      <p:ext uri="{BB962C8B-B14F-4D97-AF65-F5344CB8AC3E}">
        <p14:creationId xmlns:p14="http://schemas.microsoft.com/office/powerpoint/2010/main" val="2132340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4C12-C7B0-4FAC-9B93-D4AB620CCD3B}"/>
              </a:ext>
            </a:extLst>
          </p:cNvPr>
          <p:cNvSpPr>
            <a:spLocks noGrp="1"/>
          </p:cNvSpPr>
          <p:nvPr>
            <p:ph type="title"/>
          </p:nvPr>
        </p:nvSpPr>
        <p:spPr>
          <a:xfrm>
            <a:off x="609600" y="199505"/>
            <a:ext cx="10744200" cy="1185577"/>
          </a:xfrm>
        </p:spPr>
        <p:txBody>
          <a:bodyPr/>
          <a:lstStyle/>
          <a:p>
            <a:r>
              <a:rPr lang="en-US" dirty="0"/>
              <a:t>“I’m </a:t>
            </a:r>
            <a:r>
              <a:rPr lang="en-US" dirty="0" err="1"/>
              <a:t>Pickin</a:t>
            </a:r>
            <a:r>
              <a:rPr lang="en-US" dirty="0"/>
              <a:t>’ Up Good Coordination”</a:t>
            </a:r>
          </a:p>
        </p:txBody>
      </p:sp>
      <p:pic>
        <p:nvPicPr>
          <p:cNvPr id="5" name="Content Placeholder 4">
            <a:extLst>
              <a:ext uri="{FF2B5EF4-FFF2-40B4-BE49-F238E27FC236}">
                <a16:creationId xmlns:a16="http://schemas.microsoft.com/office/drawing/2014/main" id="{39586995-45A7-480C-ACC0-2D8C698408C2}"/>
              </a:ext>
            </a:extLst>
          </p:cNvPr>
          <p:cNvPicPr>
            <a:picLocks noGrp="1" noChangeAspect="1"/>
          </p:cNvPicPr>
          <p:nvPr>
            <p:ph idx="4294967295"/>
          </p:nvPr>
        </p:nvPicPr>
        <p:blipFill>
          <a:blip r:embed="rId2"/>
          <a:stretch>
            <a:fillRect/>
          </a:stretch>
        </p:blipFill>
        <p:spPr>
          <a:xfrm>
            <a:off x="3663950" y="1384300"/>
            <a:ext cx="4864100" cy="4554537"/>
          </a:xfrm>
        </p:spPr>
      </p:pic>
      <p:sp>
        <p:nvSpPr>
          <p:cNvPr id="6" name="Footer Placeholder 5">
            <a:extLst>
              <a:ext uri="{FF2B5EF4-FFF2-40B4-BE49-F238E27FC236}">
                <a16:creationId xmlns:a16="http://schemas.microsoft.com/office/drawing/2014/main" id="{AE8AAD7E-BAA7-6D6D-5672-9C8C5230442D}"/>
              </a:ext>
            </a:extLst>
          </p:cNvPr>
          <p:cNvSpPr>
            <a:spLocks noGrp="1"/>
          </p:cNvSpPr>
          <p:nvPr>
            <p:ph type="ftr" sz="quarter" idx="3"/>
          </p:nvPr>
        </p:nvSpPr>
        <p:spPr/>
        <p:txBody>
          <a:bodyPr/>
          <a:lstStyle/>
          <a:p>
            <a:r>
              <a:rPr lang="en-US" dirty="0"/>
              <a:t>PCP, primary care provider.
Watson NF, et al. </a:t>
            </a:r>
            <a:r>
              <a:rPr lang="en-US" i="1" dirty="0"/>
              <a:t>J Clin Sleep Med</a:t>
            </a:r>
            <a:r>
              <a:rPr lang="en-US" dirty="0"/>
              <a:t>. 2017;13(1):127–35.</a:t>
            </a:r>
          </a:p>
        </p:txBody>
      </p:sp>
    </p:spTree>
    <p:extLst>
      <p:ext uri="{BB962C8B-B14F-4D97-AF65-F5344CB8AC3E}">
        <p14:creationId xmlns:p14="http://schemas.microsoft.com/office/powerpoint/2010/main" val="242391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NP7017 Intro Changes Neurology Theme">
  <a:themeElements>
    <a:clrScheme name="NeuroPsych23">
      <a:dk1>
        <a:srgbClr val="3F3F3F"/>
      </a:dk1>
      <a:lt1>
        <a:srgbClr val="FFFFFF"/>
      </a:lt1>
      <a:dk2>
        <a:srgbClr val="5E5E5E"/>
      </a:dk2>
      <a:lt2>
        <a:srgbClr val="FFFFFF"/>
      </a:lt2>
      <a:accent1>
        <a:srgbClr val="8589A7"/>
      </a:accent1>
      <a:accent2>
        <a:srgbClr val="2B417F"/>
      </a:accent2>
      <a:accent3>
        <a:srgbClr val="1D224C"/>
      </a:accent3>
      <a:accent4>
        <a:srgbClr val="A94658"/>
      </a:accent4>
      <a:accent5>
        <a:srgbClr val="642C50"/>
      </a:accent5>
      <a:accent6>
        <a:srgbClr val="99E9EE"/>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7017 Intro Changes Neurology Theme" id="{C38C2DA0-B734-5246-AFF7-1DC652E1FF8D}" vid="{D734A3E7-4181-1E45-BA96-CADD4BDC02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6CDB38-CE97-4889-8CB4-A9C8FE673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AF9A07-CCA9-4694-B024-B14EF7702A32}">
  <ds:schemaRefs>
    <ds:schemaRef ds:uri="http://schemas.microsoft.com/sharepoint/v3/contenttype/forms"/>
  </ds:schemaRefs>
</ds:datastoreItem>
</file>

<file path=customXml/itemProps3.xml><?xml version="1.0" encoding="utf-8"?>
<ds:datastoreItem xmlns:ds="http://schemas.openxmlformats.org/officeDocument/2006/customXml" ds:itemID="{A83A67A7-670C-495A-9A64-1FCDD125E887}">
  <ds:schemaRefs>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a9d8bbac-cce3-475c-b9fe-65ecbcec7edd"/>
    <ds:schemaRef ds:uri="http://www.w3.org/XML/1998/namespace"/>
    <ds:schemaRef ds:uri="http://schemas.microsoft.com/office/2006/documentManagement/types"/>
    <ds:schemaRef ds:uri="http://schemas.microsoft.com/office/infopath/2007/PartnerControls"/>
    <ds:schemaRef ds:uri="f55e9ad1-4522-4e5b-8d2e-6f450f6d945f"/>
  </ds:schemaRefs>
</ds:datastoreItem>
</file>

<file path=docProps/app.xml><?xml version="1.0" encoding="utf-8"?>
<Properties xmlns="http://schemas.openxmlformats.org/officeDocument/2006/extended-properties" xmlns:vt="http://schemas.openxmlformats.org/officeDocument/2006/docPropsVTypes">
  <Template>NP7017 Intro Changes Neurology Theme</Template>
  <TotalTime>6329</TotalTime>
  <Words>718</Words>
  <Application>Microsoft Macintosh PowerPoint</Application>
  <PresentationFormat>Widescreen</PresentationFormat>
  <Paragraphs>48</Paragraphs>
  <Slides>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Century Gothic</vt:lpstr>
      <vt:lpstr>Trebuchet MS</vt:lpstr>
      <vt:lpstr>NP7017 Intro Changes Neurology Theme</vt:lpstr>
      <vt:lpstr>Office Theme</vt:lpstr>
      <vt:lpstr>PowerPoint Presentation</vt:lpstr>
      <vt:lpstr>Overcoming Hurdles: Effective OSA Screening in Primary Care</vt:lpstr>
      <vt:lpstr>PowerPoint Presentation</vt:lpstr>
      <vt:lpstr>Disclaimer</vt:lpstr>
      <vt:lpstr>US Preventive Services Task Force Recommends Against Asymptomatic Screen</vt:lpstr>
      <vt:lpstr>Primary Care Provider Screening Algorithm</vt:lpstr>
      <vt:lpstr>Overcoming OSA Barriers</vt:lpstr>
      <vt:lpstr>“I’m Pickin’ Up Good Coordination”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Hurdles: Effective OSA Screening in Primary Care</dc:title>
  <dc:subject/>
  <dc:creator>MedEd On The Go</dc:creator>
  <cp:keywords/>
  <dc:description/>
  <cp:lastModifiedBy>Harley Kidner</cp:lastModifiedBy>
  <cp:revision>36</cp:revision>
  <dcterms:created xsi:type="dcterms:W3CDTF">2024-01-30T14:25:03Z</dcterms:created>
  <dcterms:modified xsi:type="dcterms:W3CDTF">2024-03-21T20:31:07Z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