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4"/>
    <p:sldMasterId id="2147483682" r:id="rId5"/>
  </p:sldMasterIdLst>
  <p:notesMasterIdLst>
    <p:notesMasterId r:id="rId12"/>
  </p:notesMasterIdLst>
  <p:sldIdLst>
    <p:sldId id="270" r:id="rId6"/>
    <p:sldId id="256" r:id="rId7"/>
    <p:sldId id="265" r:id="rId8"/>
    <p:sldId id="271" r:id="rId9"/>
    <p:sldId id="259" r:id="rId10"/>
    <p:sldId id="26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D3E8F6D-079D-90E1-BDDC-53E58A34EFC9}" name="John McGuire" initials="JM" userId="S::jmcguire@ushealthconnect.com::a260c3a6-323d-44f1-8ccf-baa6a40d9a7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C837FB-B246-D143-BAE7-C280641B7F88}" v="5" dt="2024-03-21T20:38:07.08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46" autoAdjust="0"/>
    <p:restoredTop sz="94645"/>
  </p:normalViewPr>
  <p:slideViewPr>
    <p:cSldViewPr snapToGrid="0">
      <p:cViewPr varScale="1">
        <p:scale>
          <a:sx n="123" d="100"/>
          <a:sy n="123" d="100"/>
        </p:scale>
        <p:origin x="208" y="4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theme" Target="theme/theme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0F1C0C-1A95-40C6-BBF6-B040270AAEE9}" type="datetimeFigureOut">
              <a:rPr lang="en-US" smtClean="0"/>
              <a:t>3/21/24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2B2857-0256-47AC-A983-CCAAB977D892}" type="slidenum">
              <a:rPr lang="en-US" smtClean="0"/>
              <a:t>‹#›</a:t>
            </a:fld>
            <a:endParaRPr lang="en-US"/>
          </a:p>
        </p:txBody>
      </p:sp>
    </p:spTree>
    <p:extLst>
      <p:ext uri="{BB962C8B-B14F-4D97-AF65-F5344CB8AC3E}">
        <p14:creationId xmlns:p14="http://schemas.microsoft.com/office/powerpoint/2010/main" val="4120774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154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A65F76-0011-CA4E-92EC-80CC7B898B9D}"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94770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ctr">
            <a:normAutofit/>
          </a:bodyPr>
          <a:lstStyle>
            <a:lvl1pPr>
              <a:defRPr sz="48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2" name="Picture 1">
            <a:extLst>
              <a:ext uri="{FF2B5EF4-FFF2-40B4-BE49-F238E27FC236}">
                <a16:creationId xmlns:a16="http://schemas.microsoft.com/office/drawing/2014/main" id="{B4443BE8-4646-1FA0-681A-88D8860DD744}"/>
              </a:ext>
            </a:extLst>
          </p:cNvPr>
          <p:cNvPicPr>
            <a:picLocks noChangeAspect="1"/>
          </p:cNvPicPr>
          <p:nvPr/>
        </p:nvPicPr>
        <p:blipFill>
          <a:blip r:embed="rId2"/>
          <a:stretch>
            <a:fillRect/>
          </a:stretch>
        </p:blipFill>
        <p:spPr>
          <a:xfrm>
            <a:off x="0" y="-1"/>
            <a:ext cx="12192000" cy="975360"/>
          </a:xfrm>
          <a:prstGeom prst="rect">
            <a:avLst/>
          </a:prstGeom>
        </p:spPr>
      </p:pic>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4" name="Picture 3">
            <a:extLst>
              <a:ext uri="{FF2B5EF4-FFF2-40B4-BE49-F238E27FC236}">
                <a16:creationId xmlns:a16="http://schemas.microsoft.com/office/drawing/2014/main" id="{7F769840-AFB3-41D5-B8CE-7626D91553BC}"/>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3932310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558900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D250C-6EEA-B1A1-B491-1042254842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BD3599-E485-39AC-03C7-74F93F01CE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F96DE3-09DA-C553-4E03-25C8490BF4CE}"/>
              </a:ext>
            </a:extLst>
          </p:cNvPr>
          <p:cNvSpPr>
            <a:spLocks noGrp="1"/>
          </p:cNvSpPr>
          <p:nvPr>
            <p:ph type="dt" sz="half" idx="10"/>
          </p:nvPr>
        </p:nvSpPr>
        <p:spPr/>
        <p:txBody>
          <a:bodyPr/>
          <a:lstStyle/>
          <a:p>
            <a:fld id="{68607845-940D-AF42-90E6-0A3F0004BE78}" type="datetimeFigureOut">
              <a:rPr lang="en-US" smtClean="0"/>
              <a:t>3/21/24</a:t>
            </a:fld>
            <a:endParaRPr lang="en-US"/>
          </a:p>
        </p:txBody>
      </p:sp>
      <p:sp>
        <p:nvSpPr>
          <p:cNvPr id="5" name="Footer Placeholder 4">
            <a:extLst>
              <a:ext uri="{FF2B5EF4-FFF2-40B4-BE49-F238E27FC236}">
                <a16:creationId xmlns:a16="http://schemas.microsoft.com/office/drawing/2014/main" id="{EFA9A60E-868C-52C6-C825-19BA338FF8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1579E-803B-BD28-2DBB-13250B0CA552}"/>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519400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4FC08-534A-8154-8815-A5BFFB686E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84B8B7-FC0D-4F40-EC2B-62E119F7C5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17CCE6-3E70-D9AF-F696-4DDE3281A5DF}"/>
              </a:ext>
            </a:extLst>
          </p:cNvPr>
          <p:cNvSpPr>
            <a:spLocks noGrp="1"/>
          </p:cNvSpPr>
          <p:nvPr>
            <p:ph type="dt" sz="half" idx="10"/>
          </p:nvPr>
        </p:nvSpPr>
        <p:spPr/>
        <p:txBody>
          <a:bodyPr/>
          <a:lstStyle/>
          <a:p>
            <a:fld id="{68607845-940D-AF42-90E6-0A3F0004BE78}" type="datetimeFigureOut">
              <a:rPr lang="en-US" smtClean="0"/>
              <a:t>3/21/24</a:t>
            </a:fld>
            <a:endParaRPr lang="en-US"/>
          </a:p>
        </p:txBody>
      </p:sp>
      <p:sp>
        <p:nvSpPr>
          <p:cNvPr id="5" name="Footer Placeholder 4">
            <a:extLst>
              <a:ext uri="{FF2B5EF4-FFF2-40B4-BE49-F238E27FC236}">
                <a16:creationId xmlns:a16="http://schemas.microsoft.com/office/drawing/2014/main" id="{3693B666-A55A-067A-E47A-F4A087A8B2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18EFF9-3F62-FFA8-F4BC-890344B8B66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466030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5025A2-2765-239F-A15A-3F2C72B2ACC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EDEC4F-96BF-9190-2B7F-6CE6BF42144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A41C397-E997-3E50-0FFF-FB8BD85539E4}"/>
              </a:ext>
            </a:extLst>
          </p:cNvPr>
          <p:cNvSpPr>
            <a:spLocks noGrp="1"/>
          </p:cNvSpPr>
          <p:nvPr>
            <p:ph type="dt" sz="half" idx="10"/>
          </p:nvPr>
        </p:nvSpPr>
        <p:spPr/>
        <p:txBody>
          <a:bodyPr/>
          <a:lstStyle/>
          <a:p>
            <a:fld id="{68607845-940D-AF42-90E6-0A3F0004BE78}" type="datetimeFigureOut">
              <a:rPr lang="en-US" smtClean="0"/>
              <a:t>3/21/24</a:t>
            </a:fld>
            <a:endParaRPr lang="en-US"/>
          </a:p>
        </p:txBody>
      </p:sp>
      <p:sp>
        <p:nvSpPr>
          <p:cNvPr id="5" name="Footer Placeholder 4">
            <a:extLst>
              <a:ext uri="{FF2B5EF4-FFF2-40B4-BE49-F238E27FC236}">
                <a16:creationId xmlns:a16="http://schemas.microsoft.com/office/drawing/2014/main" id="{54973FE1-6DFF-CDB4-7A32-D3D242B7AD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9263AC-E06E-CCF8-C678-2295416D6BFD}"/>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2371629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22703-6067-83C5-B7B3-BFB87445104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387963D-72B5-EAAA-B532-937561249D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0478CC-A6AE-5BA5-0C93-2ABD2CB91B2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BF93BF-43F9-E86C-2186-7EE4544814C4}"/>
              </a:ext>
            </a:extLst>
          </p:cNvPr>
          <p:cNvSpPr>
            <a:spLocks noGrp="1"/>
          </p:cNvSpPr>
          <p:nvPr>
            <p:ph type="dt" sz="half" idx="10"/>
          </p:nvPr>
        </p:nvSpPr>
        <p:spPr/>
        <p:txBody>
          <a:bodyPr/>
          <a:lstStyle/>
          <a:p>
            <a:fld id="{68607845-940D-AF42-90E6-0A3F0004BE78}" type="datetimeFigureOut">
              <a:rPr lang="en-US" smtClean="0"/>
              <a:t>3/21/24</a:t>
            </a:fld>
            <a:endParaRPr lang="en-US"/>
          </a:p>
        </p:txBody>
      </p:sp>
      <p:sp>
        <p:nvSpPr>
          <p:cNvPr id="6" name="Footer Placeholder 5">
            <a:extLst>
              <a:ext uri="{FF2B5EF4-FFF2-40B4-BE49-F238E27FC236}">
                <a16:creationId xmlns:a16="http://schemas.microsoft.com/office/drawing/2014/main" id="{42E5678A-92ED-3CA8-25E7-1697F7B10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9AA367E-BEF6-76B2-B494-82E3A4FFFA0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809546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5067C-F02F-CA51-C76E-9AFAA77F46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B7DFFB7-D356-0068-C081-0037355B3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F46DE1-B636-ED1B-AB2F-C49A63505C1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EE0272-F65F-ED84-720C-CA73A9D148E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850EF4-AE51-FB58-8AAB-D7B6106A863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FD4A651-BC82-2322-E0B4-F301EE08EC72}"/>
              </a:ext>
            </a:extLst>
          </p:cNvPr>
          <p:cNvSpPr>
            <a:spLocks noGrp="1"/>
          </p:cNvSpPr>
          <p:nvPr>
            <p:ph type="dt" sz="half" idx="10"/>
          </p:nvPr>
        </p:nvSpPr>
        <p:spPr/>
        <p:txBody>
          <a:bodyPr/>
          <a:lstStyle/>
          <a:p>
            <a:fld id="{68607845-940D-AF42-90E6-0A3F0004BE78}" type="datetimeFigureOut">
              <a:rPr lang="en-US" smtClean="0"/>
              <a:t>3/21/24</a:t>
            </a:fld>
            <a:endParaRPr lang="en-US"/>
          </a:p>
        </p:txBody>
      </p:sp>
      <p:sp>
        <p:nvSpPr>
          <p:cNvPr id="8" name="Footer Placeholder 7">
            <a:extLst>
              <a:ext uri="{FF2B5EF4-FFF2-40B4-BE49-F238E27FC236}">
                <a16:creationId xmlns:a16="http://schemas.microsoft.com/office/drawing/2014/main" id="{36DE80AA-357E-6C98-0356-40E44CEA86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DAEBF76-C709-17B1-7646-653B310FA635}"/>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0331812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A9F76-DC18-5638-D2F2-A8C5E27ACA6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492889F-0B2E-7251-3AFB-6AE4AC334F59}"/>
              </a:ext>
            </a:extLst>
          </p:cNvPr>
          <p:cNvSpPr>
            <a:spLocks noGrp="1"/>
          </p:cNvSpPr>
          <p:nvPr>
            <p:ph type="dt" sz="half" idx="10"/>
          </p:nvPr>
        </p:nvSpPr>
        <p:spPr/>
        <p:txBody>
          <a:bodyPr/>
          <a:lstStyle/>
          <a:p>
            <a:fld id="{68607845-940D-AF42-90E6-0A3F0004BE78}" type="datetimeFigureOut">
              <a:rPr lang="en-US" smtClean="0"/>
              <a:t>3/21/24</a:t>
            </a:fld>
            <a:endParaRPr lang="en-US"/>
          </a:p>
        </p:txBody>
      </p:sp>
      <p:sp>
        <p:nvSpPr>
          <p:cNvPr id="4" name="Footer Placeholder 3">
            <a:extLst>
              <a:ext uri="{FF2B5EF4-FFF2-40B4-BE49-F238E27FC236}">
                <a16:creationId xmlns:a16="http://schemas.microsoft.com/office/drawing/2014/main" id="{7303151B-2399-38C2-5A12-67FB2C49375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D54789-EB7D-63FF-798A-50C671590E5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1417338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FAC998-1345-0A1E-D969-E2343D24E5B0}"/>
              </a:ext>
            </a:extLst>
          </p:cNvPr>
          <p:cNvSpPr>
            <a:spLocks noGrp="1"/>
          </p:cNvSpPr>
          <p:nvPr>
            <p:ph type="dt" sz="half" idx="10"/>
          </p:nvPr>
        </p:nvSpPr>
        <p:spPr/>
        <p:txBody>
          <a:bodyPr/>
          <a:lstStyle/>
          <a:p>
            <a:fld id="{68607845-940D-AF42-90E6-0A3F0004BE78}" type="datetimeFigureOut">
              <a:rPr lang="en-US" smtClean="0"/>
              <a:t>3/21/24</a:t>
            </a:fld>
            <a:endParaRPr lang="en-US"/>
          </a:p>
        </p:txBody>
      </p:sp>
      <p:sp>
        <p:nvSpPr>
          <p:cNvPr id="3" name="Footer Placeholder 2">
            <a:extLst>
              <a:ext uri="{FF2B5EF4-FFF2-40B4-BE49-F238E27FC236}">
                <a16:creationId xmlns:a16="http://schemas.microsoft.com/office/drawing/2014/main" id="{24CBE583-98EF-E399-09BA-BD0061BEF4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234487-D257-CCB4-7728-4674E825B93B}"/>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703417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906936-E1B0-0DD5-1952-04504CECDC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ED911E-6386-4271-B6E9-40C5066E25E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FE8560E-7E00-2A07-7AE0-12A12B7093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0F7A04-C019-9FFD-A565-15FD384B2CBA}"/>
              </a:ext>
            </a:extLst>
          </p:cNvPr>
          <p:cNvSpPr>
            <a:spLocks noGrp="1"/>
          </p:cNvSpPr>
          <p:nvPr>
            <p:ph type="dt" sz="half" idx="10"/>
          </p:nvPr>
        </p:nvSpPr>
        <p:spPr/>
        <p:txBody>
          <a:bodyPr/>
          <a:lstStyle/>
          <a:p>
            <a:fld id="{68607845-940D-AF42-90E6-0A3F0004BE78}" type="datetimeFigureOut">
              <a:rPr lang="en-US" smtClean="0"/>
              <a:t>3/21/24</a:t>
            </a:fld>
            <a:endParaRPr lang="en-US"/>
          </a:p>
        </p:txBody>
      </p:sp>
      <p:sp>
        <p:nvSpPr>
          <p:cNvPr id="6" name="Footer Placeholder 5">
            <a:extLst>
              <a:ext uri="{FF2B5EF4-FFF2-40B4-BE49-F238E27FC236}">
                <a16:creationId xmlns:a16="http://schemas.microsoft.com/office/drawing/2014/main" id="{3C619466-C547-5950-58EE-EE1847F6B7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EBF1FB8-9D79-225C-2626-783076682BD3}"/>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907052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6E1F79-9E23-3848-6F69-35488B4C972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AEC5418-1A70-E059-01EC-1D72186415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A7CE12-2BFD-3001-A50F-144325830B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FFDA66-E22F-675F-FEB8-63150CF7F0F3}"/>
              </a:ext>
            </a:extLst>
          </p:cNvPr>
          <p:cNvSpPr>
            <a:spLocks noGrp="1"/>
          </p:cNvSpPr>
          <p:nvPr>
            <p:ph type="dt" sz="half" idx="10"/>
          </p:nvPr>
        </p:nvSpPr>
        <p:spPr/>
        <p:txBody>
          <a:bodyPr/>
          <a:lstStyle/>
          <a:p>
            <a:fld id="{68607845-940D-AF42-90E6-0A3F0004BE78}" type="datetimeFigureOut">
              <a:rPr lang="en-US" smtClean="0"/>
              <a:t>3/21/24</a:t>
            </a:fld>
            <a:endParaRPr lang="en-US"/>
          </a:p>
        </p:txBody>
      </p:sp>
      <p:sp>
        <p:nvSpPr>
          <p:cNvPr id="6" name="Footer Placeholder 5">
            <a:extLst>
              <a:ext uri="{FF2B5EF4-FFF2-40B4-BE49-F238E27FC236}">
                <a16:creationId xmlns:a16="http://schemas.microsoft.com/office/drawing/2014/main" id="{10C83DCB-B75E-E3B9-1D31-F97DD2D654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41B311-4B71-A04A-F24B-8930E95E38DC}"/>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659674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pisode Title">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609601" y="1709738"/>
            <a:ext cx="10515600" cy="2852737"/>
          </a:xfrm>
        </p:spPr>
        <p:txBody>
          <a:bodyPr anchor="b">
            <a:normAutofit/>
          </a:bodyPr>
          <a:lstStyle>
            <a:lvl1pPr algn="r">
              <a:defRPr sz="3600"/>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609601" y="4589463"/>
            <a:ext cx="10515600" cy="1500187"/>
          </a:xfrm>
          <a:prstGeom prst="rect">
            <a:avLst/>
          </a:prstGeom>
        </p:spPr>
        <p:txBody>
          <a:bodyPr>
            <a:normAutofit/>
          </a:bodyPr>
          <a:lstStyle>
            <a:lvl1pPr marL="0" indent="0" algn="r">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Rectangle 6">
            <a:extLst>
              <a:ext uri="{FF2B5EF4-FFF2-40B4-BE49-F238E27FC236}">
                <a16:creationId xmlns:a16="http://schemas.microsoft.com/office/drawing/2014/main" id="{A632F408-3A85-44BA-9DC9-E8F0D6C40C97}"/>
              </a:ext>
            </a:extLst>
          </p:cNvPr>
          <p:cNvSpPr/>
          <p:nvPr/>
        </p:nvSpPr>
        <p:spPr>
          <a:xfrm>
            <a:off x="10365698" y="6356350"/>
            <a:ext cx="1753850" cy="3651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4B928810-DA6E-89D1-0245-996C3A1237F5}"/>
              </a:ext>
            </a:extLst>
          </p:cNvPr>
          <p:cNvPicPr>
            <a:picLocks noChangeAspect="1"/>
          </p:cNvPicPr>
          <p:nvPr/>
        </p:nvPicPr>
        <p:blipFill>
          <a:blip r:embed="rId2"/>
          <a:stretch>
            <a:fillRect/>
          </a:stretch>
        </p:blipFill>
        <p:spPr>
          <a:xfrm>
            <a:off x="0" y="-1"/>
            <a:ext cx="12192000" cy="975360"/>
          </a:xfrm>
          <a:prstGeom prst="rect">
            <a:avLst/>
          </a:prstGeom>
        </p:spPr>
      </p:pic>
      <p:sp>
        <p:nvSpPr>
          <p:cNvPr id="18" name="Footer Placeholder 4">
            <a:extLst>
              <a:ext uri="{FF2B5EF4-FFF2-40B4-BE49-F238E27FC236}">
                <a16:creationId xmlns:a16="http://schemas.microsoft.com/office/drawing/2014/main" id="{5CD80B2F-AB86-4AC5-ADB1-2230734739B0}"/>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pic>
        <p:nvPicPr>
          <p:cNvPr id="2" name="Picture 1">
            <a:extLst>
              <a:ext uri="{FF2B5EF4-FFF2-40B4-BE49-F238E27FC236}">
                <a16:creationId xmlns:a16="http://schemas.microsoft.com/office/drawing/2014/main" id="{B8243155-C1BE-4C8F-A1B8-E05BE1DC5B68}"/>
              </a:ext>
            </a:extLst>
          </p:cNvPr>
          <p:cNvPicPr>
            <a:picLocks noChangeAspect="1"/>
          </p:cNvPicPr>
          <p:nvPr/>
        </p:nvPicPr>
        <p:blipFill rotWithShape="1">
          <a:blip r:embed="rId3">
            <a:extLst>
              <a:ext uri="{28A0092B-C50C-407E-A947-70E740481C1C}">
                <a14:useLocalDpi xmlns:a14="http://schemas.microsoft.com/office/drawing/2010/main" val="0"/>
              </a:ext>
            </a:extLst>
          </a:blip>
          <a:srcRect r="56073"/>
          <a:stretch/>
        </p:blipFill>
        <p:spPr>
          <a:xfrm>
            <a:off x="609600" y="93853"/>
            <a:ext cx="1537746" cy="787653"/>
          </a:xfrm>
          <a:prstGeom prst="rect">
            <a:avLst/>
          </a:prstGeom>
        </p:spPr>
      </p:pic>
    </p:spTree>
    <p:extLst>
      <p:ext uri="{BB962C8B-B14F-4D97-AF65-F5344CB8AC3E}">
        <p14:creationId xmlns:p14="http://schemas.microsoft.com/office/powerpoint/2010/main" val="37505335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74C5-0A9B-18F3-9CAF-A2B1A25B92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5D017D1-B693-49B4-3D5E-A85798E9371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AF5442-7CBE-77D1-A385-C70394651352}"/>
              </a:ext>
            </a:extLst>
          </p:cNvPr>
          <p:cNvSpPr>
            <a:spLocks noGrp="1"/>
          </p:cNvSpPr>
          <p:nvPr>
            <p:ph type="dt" sz="half" idx="10"/>
          </p:nvPr>
        </p:nvSpPr>
        <p:spPr/>
        <p:txBody>
          <a:bodyPr/>
          <a:lstStyle/>
          <a:p>
            <a:fld id="{68607845-940D-AF42-90E6-0A3F0004BE78}" type="datetimeFigureOut">
              <a:rPr lang="en-US" smtClean="0"/>
              <a:t>3/21/24</a:t>
            </a:fld>
            <a:endParaRPr lang="en-US"/>
          </a:p>
        </p:txBody>
      </p:sp>
      <p:sp>
        <p:nvSpPr>
          <p:cNvPr id="5" name="Footer Placeholder 4">
            <a:extLst>
              <a:ext uri="{FF2B5EF4-FFF2-40B4-BE49-F238E27FC236}">
                <a16:creationId xmlns:a16="http://schemas.microsoft.com/office/drawing/2014/main" id="{D87A6695-506E-F21D-883F-09C59CE1C5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CE03CC-E804-AE4F-BC35-01C4F6A9E24A}"/>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39817375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70CF5B-1288-5AE1-2A77-4AA7451944B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B6E1E66-A92E-A10E-28AA-282CAF2696D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66E619-06E1-63C2-881D-5EC5E6E70BD2}"/>
              </a:ext>
            </a:extLst>
          </p:cNvPr>
          <p:cNvSpPr>
            <a:spLocks noGrp="1"/>
          </p:cNvSpPr>
          <p:nvPr>
            <p:ph type="dt" sz="half" idx="10"/>
          </p:nvPr>
        </p:nvSpPr>
        <p:spPr/>
        <p:txBody>
          <a:bodyPr/>
          <a:lstStyle/>
          <a:p>
            <a:fld id="{68607845-940D-AF42-90E6-0A3F0004BE78}" type="datetimeFigureOut">
              <a:rPr lang="en-US" smtClean="0"/>
              <a:t>3/21/24</a:t>
            </a:fld>
            <a:endParaRPr lang="en-US"/>
          </a:p>
        </p:txBody>
      </p:sp>
      <p:sp>
        <p:nvSpPr>
          <p:cNvPr id="5" name="Footer Placeholder 4">
            <a:extLst>
              <a:ext uri="{FF2B5EF4-FFF2-40B4-BE49-F238E27FC236}">
                <a16:creationId xmlns:a16="http://schemas.microsoft.com/office/drawing/2014/main" id="{F76803AB-03EE-7B44-B956-081B88BE25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01B24F-3185-E413-DA86-85FF758C4669}"/>
              </a:ext>
            </a:extLst>
          </p:cNvPr>
          <p:cNvSpPr>
            <a:spLocks noGrp="1"/>
          </p:cNvSpPr>
          <p:nvPr>
            <p:ph type="sldNum" sz="quarter" idx="12"/>
          </p:nvPr>
        </p:nvSpPr>
        <p:spPr/>
        <p:txBody>
          <a:bodyPr/>
          <a:lstStyle/>
          <a:p>
            <a:fld id="{C73C78B3-0045-9547-874D-082F52276EB6}" type="slidenum">
              <a:rPr lang="en-US" smtClean="0"/>
              <a:t>‹#›</a:t>
            </a:fld>
            <a:endParaRPr lang="en-US"/>
          </a:p>
        </p:txBody>
      </p:sp>
    </p:spTree>
    <p:extLst>
      <p:ext uri="{BB962C8B-B14F-4D97-AF65-F5344CB8AC3E}">
        <p14:creationId xmlns:p14="http://schemas.microsoft.com/office/powerpoint/2010/main" val="2367695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9" name="Footer Placeholder 4">
            <a:extLst>
              <a:ext uri="{FF2B5EF4-FFF2-40B4-BE49-F238E27FC236}">
                <a16:creationId xmlns:a16="http://schemas.microsoft.com/office/drawing/2014/main" id="{F68C6A00-68E4-474E-9AA8-0891DD87D051}"/>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6" name="Title Placeholder 1">
            <a:extLst>
              <a:ext uri="{FF2B5EF4-FFF2-40B4-BE49-F238E27FC236}">
                <a16:creationId xmlns:a16="http://schemas.microsoft.com/office/drawing/2014/main" id="{C3A58A5E-CE8B-4381-B491-4E79B68F618B}"/>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7" name="Text Placeholder 2">
            <a:extLst>
              <a:ext uri="{FF2B5EF4-FFF2-40B4-BE49-F238E27FC236}">
                <a16:creationId xmlns:a16="http://schemas.microsoft.com/office/drawing/2014/main" id="{B8793117-580E-4BE7-82EC-6BE8CEEDED56}"/>
              </a:ext>
            </a:extLst>
          </p:cNvPr>
          <p:cNvSpPr>
            <a:spLocks noGrp="1"/>
          </p:cNvSpPr>
          <p:nvPr>
            <p:ph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080385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8544-5F66-42F5-A339-E46C7881EF7F}"/>
              </a:ext>
            </a:extLst>
          </p:cNvPr>
          <p:cNvSpPr>
            <a:spLocks noGrp="1"/>
          </p:cNvSpPr>
          <p:nvPr>
            <p:ph type="title"/>
          </p:nvPr>
        </p:nvSpPr>
        <p:spPr/>
        <p:txBody>
          <a:bodyPr>
            <a:normAutofit/>
          </a:bodyPr>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609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5943600" y="1496291"/>
            <a:ext cx="5181600" cy="468067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a:extLst>
              <a:ext uri="{FF2B5EF4-FFF2-40B4-BE49-F238E27FC236}">
                <a16:creationId xmlns:a16="http://schemas.microsoft.com/office/drawing/2014/main" id="{DE44C219-F83B-4E76-BAE0-A183B8940696}"/>
              </a:ext>
            </a:extLst>
          </p:cNvPr>
          <p:cNvSpPr>
            <a:spLocks noGrp="1"/>
          </p:cNvSpPr>
          <p:nvPr>
            <p:ph type="ftr" sz="quarter" idx="3"/>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832011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609601" y="1459896"/>
            <a:ext cx="5157787" cy="651538"/>
          </a:xfrm>
          <a:prstGeom prst="rect">
            <a:avLst/>
          </a:prstGeom>
        </p:spPr>
        <p:txBody>
          <a:bodyPr anchor="b"/>
          <a:lstStyle>
            <a:lvl1pPr marL="0" indent="0">
              <a:buNone/>
              <a:defRPr sz="2400" b="1">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609601" y="2111434"/>
            <a:ext cx="5157787" cy="3956856"/>
          </a:xfrm>
          <a:prstGeom prst="rect">
            <a:avLst/>
          </a:prstGeom>
        </p:spPr>
        <p:txBody>
          <a:bodyPr/>
          <a:lstStyle>
            <a:lvl1pPr marL="228600" indent="-228600">
              <a:buClr>
                <a:schemeClr val="accent2"/>
              </a:buClr>
              <a:buSzPct val="100000"/>
              <a:buFont typeface="Arial" panose="020B0604020202020204" pitchFamily="34" charset="0"/>
              <a:buChar char="•"/>
              <a:defRPr/>
            </a:lvl1pPr>
            <a:lvl2pPr marL="685800" indent="-228600">
              <a:buClr>
                <a:schemeClr val="accent2"/>
              </a:buClr>
              <a:buSzPct val="100000"/>
              <a:buFont typeface="Arial" panose="020B0604020202020204" pitchFamily="34" charset="0"/>
              <a:buChar char="•"/>
              <a:defRPr/>
            </a:lvl2pPr>
            <a:lvl3pPr marL="1143000" indent="-228600">
              <a:buClr>
                <a:schemeClr val="accent2"/>
              </a:buClr>
              <a:buSzPct val="100000"/>
              <a:buFont typeface="Arial" panose="020B0604020202020204" pitchFamily="34" charset="0"/>
              <a:buChar char="•"/>
              <a:defRPr/>
            </a:lvl3pPr>
            <a:lvl4pPr marL="1600200" indent="-228600">
              <a:buClr>
                <a:schemeClr val="accent2"/>
              </a:buClr>
              <a:buSzPct val="100000"/>
              <a:buFont typeface="Arial" panose="020B0604020202020204" pitchFamily="34" charset="0"/>
              <a:buChar char="•"/>
              <a:defRPr/>
            </a:lvl4pPr>
            <a:lvl5pPr marL="2057400" indent="-228600">
              <a:buClr>
                <a:schemeClr val="accent2"/>
              </a:buClr>
              <a:buSzPct val="10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5942013" y="1459896"/>
            <a:ext cx="5183188" cy="651538"/>
          </a:xfrm>
          <a:prstGeom prst="rect">
            <a:avLst/>
          </a:prstGeom>
        </p:spPr>
        <p:txBody>
          <a:bodyPr anchor="b"/>
          <a:lstStyle>
            <a:lvl1pPr marL="0" indent="0">
              <a:buNone/>
              <a:defRPr sz="24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5942013" y="2111434"/>
            <a:ext cx="5183188" cy="3956856"/>
          </a:xfrm>
          <a:prstGeom prst="rect">
            <a:avLst/>
          </a:prstGeom>
        </p:spPr>
        <p:txBody>
          <a:bodyPr/>
          <a:lstStyle>
            <a:lvl1pPr marL="228600" indent="-228600">
              <a:buClr>
                <a:schemeClr val="accent4"/>
              </a:buClr>
              <a:buFont typeface="Arial" panose="020B0604020202020204" pitchFamily="34" charset="0"/>
              <a:buChar char="•"/>
              <a:defRPr/>
            </a:lvl1pPr>
            <a:lvl2pPr marL="685800" indent="-228600">
              <a:buClr>
                <a:schemeClr val="accent4"/>
              </a:buClr>
              <a:buFont typeface="Arial" panose="020B0604020202020204" pitchFamily="34" charset="0"/>
              <a:buChar char="•"/>
              <a:defRPr/>
            </a:lvl2pPr>
            <a:lvl3pPr marL="1143000" indent="-228600">
              <a:buClr>
                <a:schemeClr val="accent4"/>
              </a:buClr>
              <a:buFont typeface="Arial" panose="020B0604020202020204" pitchFamily="34" charset="0"/>
              <a:buChar char="•"/>
              <a:defRPr/>
            </a:lvl3pPr>
            <a:lvl4pPr marL="1600200" indent="-228600">
              <a:buClr>
                <a:schemeClr val="accent4"/>
              </a:buClr>
              <a:buFont typeface="Arial" panose="020B0604020202020204" pitchFamily="34" charset="0"/>
              <a:buChar char="•"/>
              <a:defRPr/>
            </a:lvl4pPr>
            <a:lvl5pPr marL="2057400" indent="-228600">
              <a:buClr>
                <a:schemeClr val="accent4"/>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Footer Placeholder 4">
            <a:extLst>
              <a:ext uri="{FF2B5EF4-FFF2-40B4-BE49-F238E27FC236}">
                <a16:creationId xmlns:a16="http://schemas.microsoft.com/office/drawing/2014/main" id="{1994057A-1166-4C4D-AF69-0BF68EE85991}"/>
              </a:ext>
            </a:extLst>
          </p:cNvPr>
          <p:cNvSpPr>
            <a:spLocks noGrp="1"/>
          </p:cNvSpPr>
          <p:nvPr>
            <p:ph type="ftr" sz="quarter" idx="12"/>
          </p:nvPr>
        </p:nvSpPr>
        <p:spPr>
          <a:xfrm>
            <a:off x="609600" y="6356350"/>
            <a:ext cx="105155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10" name="Title 1">
            <a:extLst>
              <a:ext uri="{FF2B5EF4-FFF2-40B4-BE49-F238E27FC236}">
                <a16:creationId xmlns:a16="http://schemas.microsoft.com/office/drawing/2014/main" id="{DAD82D1D-D8EA-40A0-9D3E-9683300C0F61}"/>
              </a:ext>
            </a:extLst>
          </p:cNvPr>
          <p:cNvSpPr>
            <a:spLocks noGrp="1"/>
          </p:cNvSpPr>
          <p:nvPr>
            <p:ph type="title"/>
          </p:nvPr>
        </p:nvSpPr>
        <p:spPr>
          <a:xfrm>
            <a:off x="609600" y="199505"/>
            <a:ext cx="10744200" cy="1185577"/>
          </a:xfrm>
        </p:spPr>
        <p:txBody>
          <a:bodyPr>
            <a:normAutofit/>
          </a:bodyPr>
          <a:lstStyle>
            <a:lvl1pPr>
              <a:defRPr sz="3200"/>
            </a:lvl1pPr>
          </a:lstStyle>
          <a:p>
            <a:r>
              <a:rPr lang="en-US"/>
              <a:t>Click to edit Master title style</a:t>
            </a:r>
          </a:p>
        </p:txBody>
      </p:sp>
    </p:spTree>
    <p:extLst>
      <p:ext uri="{BB962C8B-B14F-4D97-AF65-F5344CB8AC3E}">
        <p14:creationId xmlns:p14="http://schemas.microsoft.com/office/powerpoint/2010/main" val="1146804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lstStyle/>
          <a:p>
            <a:r>
              <a:rPr lang="en-US"/>
              <a:t>Click to edit Master title style</a:t>
            </a:r>
          </a:p>
        </p:txBody>
      </p:sp>
      <p:sp>
        <p:nvSpPr>
          <p:cNvPr id="5" name="Footer Placeholder 4">
            <a:extLst>
              <a:ext uri="{FF2B5EF4-FFF2-40B4-BE49-F238E27FC236}">
                <a16:creationId xmlns:a16="http://schemas.microsoft.com/office/drawing/2014/main" id="{42D517FC-F71A-47DC-8036-78E7C8941DC5}"/>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950614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a:extLst>
              <a:ext uri="{FF2B5EF4-FFF2-40B4-BE49-F238E27FC236}">
                <a16:creationId xmlns:a16="http://schemas.microsoft.com/office/drawing/2014/main" id="{B2F6B2D7-D2F9-4F1B-8FB7-00DCD968C2C6}"/>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1364376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67258FC2-34FC-49D0-A161-40DD5BA51713}"/>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2722945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382588" y="457199"/>
            <a:ext cx="4272539" cy="4015047"/>
          </a:xfrm>
        </p:spPr>
        <p:txBody>
          <a:bodyPr anchor="ctr"/>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606829"/>
            <a:ext cx="6172200" cy="5254221"/>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Footer Placeholder 4">
            <a:extLst>
              <a:ext uri="{FF2B5EF4-FFF2-40B4-BE49-F238E27FC236}">
                <a16:creationId xmlns:a16="http://schemas.microsoft.com/office/drawing/2014/main" id="{9FB64453-E8A2-48FD-8B67-B9DC2A133255}"/>
              </a:ext>
            </a:extLst>
          </p:cNvPr>
          <p:cNvSpPr>
            <a:spLocks noGrp="1"/>
          </p:cNvSpPr>
          <p:nvPr>
            <p:ph type="ftr" sz="quarter" idx="3"/>
          </p:nvPr>
        </p:nvSpPr>
        <p:spPr>
          <a:xfrm>
            <a:off x="609601" y="6356350"/>
            <a:ext cx="9020174"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Tree>
    <p:extLst>
      <p:ext uri="{BB962C8B-B14F-4D97-AF65-F5344CB8AC3E}">
        <p14:creationId xmlns:p14="http://schemas.microsoft.com/office/powerpoint/2010/main" val="3084934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609600" y="199505"/>
            <a:ext cx="10744200" cy="1185577"/>
          </a:xfrm>
          <a:prstGeom prst="rect">
            <a:avLst/>
          </a:prstGeom>
        </p:spPr>
        <p:txBody>
          <a:bodyPr vert="horz" lIns="91440" tIns="45720" rIns="91440" bIns="45720" rtlCol="0" anchor="ctr"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609600" y="1477906"/>
            <a:ext cx="10744200" cy="472247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609600" y="6356350"/>
            <a:ext cx="10744199" cy="442131"/>
          </a:xfrm>
          <a:prstGeom prst="rect">
            <a:avLst/>
          </a:prstGeom>
        </p:spPr>
        <p:txBody>
          <a:bodyPr vert="horz" lIns="91440" tIns="45720" rIns="91440" bIns="45720" rtlCol="0" anchor="b"/>
          <a:lstStyle>
            <a:lvl1pPr algn="l">
              <a:defRPr sz="1200">
                <a:solidFill>
                  <a:schemeClr val="tx1">
                    <a:tint val="75000"/>
                  </a:schemeClr>
                </a:solidFill>
              </a:defRPr>
            </a:lvl1pPr>
          </a:lstStyle>
          <a:p>
            <a:endParaRPr lang="en-US"/>
          </a:p>
        </p:txBody>
      </p:sp>
      <p:sp>
        <p:nvSpPr>
          <p:cNvPr id="7" name="Rectangle 6">
            <a:extLst>
              <a:ext uri="{FF2B5EF4-FFF2-40B4-BE49-F238E27FC236}">
                <a16:creationId xmlns:a16="http://schemas.microsoft.com/office/drawing/2014/main" id="{28BAFC7C-C4EC-4B09-AB0B-7ABA6DA3C09F}"/>
              </a:ext>
            </a:extLst>
          </p:cNvPr>
          <p:cNvSpPr/>
          <p:nvPr/>
        </p:nvSpPr>
        <p:spPr>
          <a:xfrm>
            <a:off x="0" y="0"/>
            <a:ext cx="12192000" cy="106681"/>
          </a:xfrm>
          <a:prstGeom prst="rect">
            <a:avLst/>
          </a:prstGeom>
          <a:gradFill>
            <a:gsLst>
              <a:gs pos="0">
                <a:srgbClr val="898CAD"/>
              </a:gs>
              <a:gs pos="100000">
                <a:srgbClr val="1C246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6079261"/>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Lst>
  <p:txStyles>
    <p:titleStyle>
      <a:lvl1pPr algn="l" defTabSz="914400" rtl="0" eaLnBrk="1" latinLnBrk="0" hangingPunct="1">
        <a:lnSpc>
          <a:spcPct val="100000"/>
        </a:lnSpc>
        <a:spcBef>
          <a:spcPct val="0"/>
        </a:spcBef>
        <a:buNone/>
        <a:defRPr sz="3200" b="1" i="0" kern="1200">
          <a:solidFill>
            <a:srgbClr val="4D4E4D"/>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Font typeface="Arial" panose="020B0604020202020204" pitchFamily="34" charset="0"/>
        <a:buChar char="•"/>
        <a:defRPr sz="2400" kern="1200">
          <a:solidFill>
            <a:schemeClr val="tx1">
              <a:lumMod val="75000"/>
            </a:schemeClr>
          </a:solidFill>
          <a:latin typeface="+mn-lt"/>
          <a:ea typeface="+mn-ea"/>
          <a:cs typeface="+mn-cs"/>
        </a:defRPr>
      </a:lvl1pPr>
      <a:lvl2pPr marL="685800" indent="-228600" algn="l" defTabSz="914400" rtl="0" eaLnBrk="1" latinLnBrk="0" hangingPunct="1">
        <a:lnSpc>
          <a:spcPct val="100000"/>
        </a:lnSpc>
        <a:spcBef>
          <a:spcPts val="500"/>
        </a:spcBef>
        <a:buClr>
          <a:schemeClr val="bg1">
            <a:lumMod val="65000"/>
          </a:schemeClr>
        </a:buClr>
        <a:buFont typeface="Arial" panose="020B0604020202020204" pitchFamily="34" charset="0"/>
        <a:buChar char="•"/>
        <a:defRPr sz="2000" kern="1200">
          <a:solidFill>
            <a:schemeClr val="tx1">
              <a:lumMod val="75000"/>
            </a:schemeClr>
          </a:solidFill>
          <a:latin typeface="+mn-lt"/>
          <a:ea typeface="+mn-ea"/>
          <a:cs typeface="+mn-cs"/>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1800" kern="1200">
          <a:solidFill>
            <a:schemeClr val="tx1">
              <a:lumMod val="75000"/>
            </a:schemeClr>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600" kern="1200">
          <a:solidFill>
            <a:schemeClr val="tx1">
              <a:lumMod val="7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864">
          <p15:clr>
            <a:srgbClr val="F26B43"/>
          </p15:clr>
        </p15:guide>
        <p15:guide id="4" orient="horz" pos="1056">
          <p15:clr>
            <a:srgbClr val="F26B43"/>
          </p15:clr>
        </p15:guide>
        <p15:guide id="5" pos="6168">
          <p15:clr>
            <a:srgbClr val="F26B43"/>
          </p15:clr>
        </p15:guide>
        <p15:guide id="6" pos="607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C1509-97F9-9AC9-3004-0444397C1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83713C-9A88-4E7F-B7F0-88A5DDA0679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762F71-44E5-6941-7F1B-4DA15FB3D9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607845-940D-AF42-90E6-0A3F0004BE78}" type="datetimeFigureOut">
              <a:rPr lang="en-US" smtClean="0"/>
              <a:t>3/21/24</a:t>
            </a:fld>
            <a:endParaRPr lang="en-US"/>
          </a:p>
        </p:txBody>
      </p:sp>
      <p:sp>
        <p:nvSpPr>
          <p:cNvPr id="5" name="Footer Placeholder 4">
            <a:extLst>
              <a:ext uri="{FF2B5EF4-FFF2-40B4-BE49-F238E27FC236}">
                <a16:creationId xmlns:a16="http://schemas.microsoft.com/office/drawing/2014/main" id="{2D5F44EC-2508-285C-261A-6C6D471B16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8461F35-DC72-C444-9401-DB6D2361974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3C78B3-0045-9547-874D-082F52276EB6}" type="slidenum">
              <a:rPr lang="en-US" smtClean="0"/>
              <a:t>‹#›</a:t>
            </a:fld>
            <a:endParaRPr lang="en-US"/>
          </a:p>
        </p:txBody>
      </p:sp>
    </p:spTree>
    <p:extLst>
      <p:ext uri="{BB962C8B-B14F-4D97-AF65-F5344CB8AC3E}">
        <p14:creationId xmlns:p14="http://schemas.microsoft.com/office/powerpoint/2010/main" val="108366979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6.jpg"/><Relationship Id="rId4" Type="http://schemas.openxmlformats.org/officeDocument/2006/relationships/image" Target="../media/image5.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hyperlink" Target="https://www.mededonthego.com/Video/program/1151" TargetMode="External"/><Relationship Id="rId7" Type="http://schemas.openxmlformats.org/officeDocument/2006/relationships/image" Target="../media/image8.sv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hyperlink" Target="mailto:support@MedEdOTG.com" TargetMode="External"/><Relationship Id="rId10" Type="http://schemas.openxmlformats.org/officeDocument/2006/relationships/image" Target="../media/image11.png"/><Relationship Id="rId4" Type="http://schemas.openxmlformats.org/officeDocument/2006/relationships/hyperlink" Target="http://www.mededonthego.com/" TargetMode="External"/><Relationship Id="rId9" Type="http://schemas.openxmlformats.org/officeDocument/2006/relationships/image" Target="../media/image10.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hyperlink" Target="http://www.mededotg.com/" TargetMode="External"/><Relationship Id="rId3" Type="http://schemas.openxmlformats.org/officeDocument/2006/relationships/image" Target="../media/image14.png"/><Relationship Id="rId7" Type="http://schemas.openxmlformats.org/officeDocument/2006/relationships/hyperlink" Target="http://www.mededonthego.com/" TargetMode="Externa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19.svg"/><Relationship Id="rId4" Type="http://schemas.openxmlformats.org/officeDocument/2006/relationships/image" Target="../media/image15.svg"/><Relationship Id="rId9"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89C3C12-BBFB-8ABE-F788-A50C25EACFF4}"/>
              </a:ext>
            </a:extLst>
          </p:cNvPr>
          <p:cNvSpPr txBox="1"/>
          <p:nvPr/>
        </p:nvSpPr>
        <p:spPr>
          <a:xfrm>
            <a:off x="1178560" y="3821692"/>
            <a:ext cx="9834880"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Jointly provided by the American Academy of Sleep Medicine, Global Learning Collaborative, Inc., and Total CME, LLC.</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The Count On Sleep program is led by the AASM and its key partner, the Sleep Research Society. Collaborating organizations include the Alliance of Sleep Apnea Partners, American Academy of Dental Sleep Medicine, American Academy of Otolaryngology – Head and Neck Surgery, American College of Chest Physicians, American Society for Metabolic and Bariatric Surgery, American Thoracic Society, and the National Sleep Foundation.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F3F3F"/>
                </a:solidFill>
                <a:effectLst/>
                <a:uLnTx/>
                <a:uFillTx/>
                <a:latin typeface="Arial" panose="020B0604020202020204"/>
                <a:ea typeface="+mn-ea"/>
                <a:cs typeface="+mn-cs"/>
              </a:rPr>
              <a:t>This program was supported by the Centers for Disease Control and Prevention of the U.S. Department of Health and Human Services (HHS) as part of a financial assistance award. The contents are those of the author(s) and do not necessarily represent the official views of, nor an endorsement by, CDC/HHS or the U.S. government.</a:t>
            </a:r>
          </a:p>
        </p:txBody>
      </p:sp>
      <p:grpSp>
        <p:nvGrpSpPr>
          <p:cNvPr id="8" name="Group 7">
            <a:extLst>
              <a:ext uri="{FF2B5EF4-FFF2-40B4-BE49-F238E27FC236}">
                <a16:creationId xmlns:a16="http://schemas.microsoft.com/office/drawing/2014/main" id="{0CD0CB6B-5663-69D5-0CA7-5CB3CFF657A0}"/>
              </a:ext>
            </a:extLst>
          </p:cNvPr>
          <p:cNvGrpSpPr/>
          <p:nvPr/>
        </p:nvGrpSpPr>
        <p:grpSpPr>
          <a:xfrm>
            <a:off x="1178560" y="1697029"/>
            <a:ext cx="9834880" cy="1731971"/>
            <a:chOff x="792480" y="1697029"/>
            <a:chExt cx="9834880" cy="1731971"/>
          </a:xfrm>
        </p:grpSpPr>
        <p:pic>
          <p:nvPicPr>
            <p:cNvPr id="4" name="Picture 3">
              <a:extLst>
                <a:ext uri="{FF2B5EF4-FFF2-40B4-BE49-F238E27FC236}">
                  <a16:creationId xmlns:a16="http://schemas.microsoft.com/office/drawing/2014/main" id="{6C31A613-C927-A7A4-A457-B89E91A81146}"/>
                </a:ext>
              </a:extLst>
            </p:cNvPr>
            <p:cNvPicPr>
              <a:picLocks noChangeAspect="1"/>
            </p:cNvPicPr>
            <p:nvPr/>
          </p:nvPicPr>
          <p:blipFill>
            <a:blip r:embed="rId2"/>
            <a:stretch>
              <a:fillRect/>
            </a:stretch>
          </p:blipFill>
          <p:spPr>
            <a:xfrm>
              <a:off x="792480" y="1936911"/>
              <a:ext cx="4236720" cy="1223892"/>
            </a:xfrm>
            <a:prstGeom prst="rect">
              <a:avLst/>
            </a:prstGeom>
          </p:spPr>
        </p:pic>
        <p:pic>
          <p:nvPicPr>
            <p:cNvPr id="5" name="Graphic 4">
              <a:extLst>
                <a:ext uri="{FF2B5EF4-FFF2-40B4-BE49-F238E27FC236}">
                  <a16:creationId xmlns:a16="http://schemas.microsoft.com/office/drawing/2014/main" id="{B58BA234-F310-3084-24D3-7EE59F718E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88462" y="1936911"/>
              <a:ext cx="2657042" cy="1337716"/>
            </a:xfrm>
            <a:prstGeom prst="rect">
              <a:avLst/>
            </a:prstGeom>
          </p:spPr>
        </p:pic>
        <p:pic>
          <p:nvPicPr>
            <p:cNvPr id="6" name="Picture 5" descr="A logo for a company&#10;&#10;Description automatically generated">
              <a:extLst>
                <a:ext uri="{FF2B5EF4-FFF2-40B4-BE49-F238E27FC236}">
                  <a16:creationId xmlns:a16="http://schemas.microsoft.com/office/drawing/2014/main" id="{CBC45A8B-ADBD-DDA2-C825-E15BC3A91B16}"/>
                </a:ext>
              </a:extLst>
            </p:cNvPr>
            <p:cNvPicPr>
              <a:picLocks noChangeAspect="1"/>
            </p:cNvPicPr>
            <p:nvPr/>
          </p:nvPicPr>
          <p:blipFill>
            <a:blip r:embed="rId5"/>
            <a:stretch>
              <a:fillRect/>
            </a:stretch>
          </p:blipFill>
          <p:spPr>
            <a:xfrm>
              <a:off x="8561574" y="1697029"/>
              <a:ext cx="2065786" cy="1731971"/>
            </a:xfrm>
            <a:prstGeom prst="rect">
              <a:avLst/>
            </a:prstGeom>
          </p:spPr>
        </p:pic>
      </p:grpSp>
    </p:spTree>
    <p:extLst>
      <p:ext uri="{BB962C8B-B14F-4D97-AF65-F5344CB8AC3E}">
        <p14:creationId xmlns:p14="http://schemas.microsoft.com/office/powerpoint/2010/main" val="1908474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113F9D9-016C-DF14-5BD7-93E34B4D8D95}"/>
              </a:ext>
            </a:extLst>
          </p:cNvPr>
          <p:cNvSpPr>
            <a:spLocks noGrp="1"/>
          </p:cNvSpPr>
          <p:nvPr>
            <p:ph type="title"/>
          </p:nvPr>
        </p:nvSpPr>
        <p:spPr>
          <a:xfrm>
            <a:off x="609600" y="1180681"/>
            <a:ext cx="10515600" cy="2471844"/>
          </a:xfrm>
        </p:spPr>
        <p:txBody>
          <a:bodyPr>
            <a:normAutofit/>
          </a:bodyPr>
          <a:lstStyle/>
          <a:p>
            <a:r>
              <a:rPr lang="en-US" sz="4000" dirty="0"/>
              <a:t>From Awareness to Action: </a:t>
            </a:r>
            <a:br>
              <a:rPr lang="en-US" sz="4000" dirty="0"/>
            </a:br>
            <a:r>
              <a:rPr lang="en-US" sz="4000" dirty="0"/>
              <a:t>What to Do with a POSITIVE OSA Screen?</a:t>
            </a:r>
          </a:p>
        </p:txBody>
      </p:sp>
      <p:sp>
        <p:nvSpPr>
          <p:cNvPr id="11" name="Text Placeholder 10">
            <a:extLst>
              <a:ext uri="{FF2B5EF4-FFF2-40B4-BE49-F238E27FC236}">
                <a16:creationId xmlns:a16="http://schemas.microsoft.com/office/drawing/2014/main" id="{57E4C63E-CD90-5292-FB69-B1D86AFF61CA}"/>
              </a:ext>
            </a:extLst>
          </p:cNvPr>
          <p:cNvSpPr>
            <a:spLocks noGrp="1"/>
          </p:cNvSpPr>
          <p:nvPr>
            <p:ph type="body" idx="1"/>
          </p:nvPr>
        </p:nvSpPr>
        <p:spPr>
          <a:xfrm>
            <a:off x="609600" y="3791164"/>
            <a:ext cx="10515600" cy="2619910"/>
          </a:xfrm>
        </p:spPr>
        <p:txBody>
          <a:bodyPr vert="horz" lIns="91440" tIns="45720" rIns="91440" bIns="45720" rtlCol="0" anchor="t">
            <a:normAutofit fontScale="85000" lnSpcReduction="20000"/>
          </a:bodyPr>
          <a:lstStyle/>
          <a:p>
            <a:r>
              <a:rPr lang="en-US" dirty="0"/>
              <a:t>Anne Marie Morse, DO, FAASM</a:t>
            </a:r>
          </a:p>
          <a:p>
            <a:r>
              <a:rPr lang="en-US" dirty="0"/>
              <a:t>Director, Child Neurology</a:t>
            </a:r>
          </a:p>
          <a:p>
            <a:r>
              <a:rPr lang="en-US" dirty="0"/>
              <a:t>Director, Pediatric Sleep Medicine</a:t>
            </a:r>
            <a:endParaRPr lang="en-US" dirty="0">
              <a:cs typeface="Arial"/>
            </a:endParaRPr>
          </a:p>
          <a:p>
            <a:r>
              <a:rPr lang="en-US" dirty="0"/>
              <a:t>Program Director, Child Neurology Residency</a:t>
            </a:r>
          </a:p>
          <a:p>
            <a:r>
              <a:rPr lang="en-US" dirty="0"/>
              <a:t>Clinical Associate Professor, Geisinger Commonwealth School of Medicine</a:t>
            </a:r>
          </a:p>
          <a:p>
            <a:r>
              <a:rPr lang="en-US" dirty="0"/>
              <a:t>Geisinger Medical Center</a:t>
            </a:r>
          </a:p>
          <a:p>
            <a:r>
              <a:rPr lang="en-US" dirty="0"/>
              <a:t>Janet Weis Children’s Hospital</a:t>
            </a:r>
          </a:p>
          <a:p>
            <a:r>
              <a:rPr lang="en-US" dirty="0"/>
              <a:t>Danville, PA</a:t>
            </a:r>
          </a:p>
        </p:txBody>
      </p:sp>
    </p:spTree>
    <p:extLst>
      <p:ext uri="{BB962C8B-B14F-4D97-AF65-F5344CB8AC3E}">
        <p14:creationId xmlns:p14="http://schemas.microsoft.com/office/powerpoint/2010/main" val="2908038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2183204-970A-B111-5DCA-6C0B2E08FD03}"/>
              </a:ext>
            </a:extLst>
          </p:cNvPr>
          <p:cNvSpPr txBox="1"/>
          <p:nvPr/>
        </p:nvSpPr>
        <p:spPr>
          <a:xfrm>
            <a:off x="1557505" y="5707282"/>
            <a:ext cx="261296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or portions thereof may not be published, posted online or used in presentations without permission.</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TextBox 8">
            <a:extLst>
              <a:ext uri="{FF2B5EF4-FFF2-40B4-BE49-F238E27FC236}">
                <a16:creationId xmlns:a16="http://schemas.microsoft.com/office/drawing/2014/main" id="{0EE13496-F6DC-B1E6-63D7-6A65639436E6}"/>
              </a:ext>
            </a:extLst>
          </p:cNvPr>
          <p:cNvSpPr txBox="1"/>
          <p:nvPr/>
        </p:nvSpPr>
        <p:spPr>
          <a:xfrm>
            <a:off x="594592" y="359469"/>
            <a:ext cx="10997719" cy="692468"/>
          </a:xfrm>
          <a:prstGeom prst="roundRect">
            <a:avLst>
              <a:gd name="adj" fmla="val 50000"/>
            </a:avLst>
          </a:prstGeom>
          <a:solidFill>
            <a:srgbClr val="0098EA"/>
          </a:solidFill>
        </p:spPr>
        <p:txBody>
          <a:bodyPr wrap="square" t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rebuchet MS" panose="020B0703020202090204" pitchFamily="34" charset="0"/>
                <a:ea typeface="+mn-ea"/>
                <a:cs typeface="Calibri" panose="020F0502020204030204" pitchFamily="34" charset="0"/>
              </a:rPr>
              <a:t>Resource Information</a:t>
            </a:r>
          </a:p>
        </p:txBody>
      </p:sp>
      <p:sp>
        <p:nvSpPr>
          <p:cNvPr id="4" name="TextBox 3">
            <a:extLst>
              <a:ext uri="{FF2B5EF4-FFF2-40B4-BE49-F238E27FC236}">
                <a16:creationId xmlns:a16="http://schemas.microsoft.com/office/drawing/2014/main" id="{821270A0-01CF-6D78-64D3-D2393CA1DB1B}"/>
              </a:ext>
            </a:extLst>
          </p:cNvPr>
          <p:cNvSpPr txBox="1"/>
          <p:nvPr/>
        </p:nvSpPr>
        <p:spPr>
          <a:xfrm>
            <a:off x="594592" y="1162619"/>
            <a:ext cx="10997719" cy="289310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mn-cs"/>
              </a:rPr>
              <a:t>About This Resource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These slides are one component of a continuing education program available online at </a:t>
            </a:r>
            <a:r>
              <a:rPr kumimoji="0" lang="en-US" sz="1500" b="0" i="0" u="none" strike="noStrike" kern="1200" cap="none" spc="0" normalizeH="0" baseline="0" noProof="0" dirty="0" err="1">
                <a:ln>
                  <a:noFill/>
                </a:ln>
                <a:solidFill>
                  <a:srgbClr val="747474"/>
                </a:solidFill>
                <a:effectLst/>
                <a:uLnTx/>
                <a:uFillTx/>
                <a:latin typeface="Arial" panose="020B0604020202020204" pitchFamily="34" charset="0"/>
                <a:ea typeface="+mn-ea"/>
                <a:cs typeface="Arial" panose="020B0604020202020204" pitchFamily="34" charset="0"/>
              </a:rPr>
              <a:t>MedEd</a:t>
            </a: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 On The Go titled </a:t>
            </a: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hlinkClick r:id="rId3"/>
              </a:rPr>
              <a:t>Obstructive Sleep Apnea (OSA) Screening Made Simple: Effective Strategies for Healthcare Professionals</a:t>
            </a:r>
            <a:endParaRPr kumimoji="0" lang="en-US" sz="1500" b="0" i="0" u="sng"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rPr>
              <a:t>Program Learning Objectives:</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Understand the link between OSA and chronic disease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500" b="0" i="0" u="none" strike="noStrike" kern="1200" cap="none" spc="0" normalizeH="0" baseline="0" noProof="0">
                <a:ln>
                  <a:noFill/>
                </a:ln>
                <a:solidFill>
                  <a:srgbClr val="747474"/>
                </a:solidFill>
                <a:effectLst/>
                <a:uLnTx/>
                <a:uFillTx/>
                <a:latin typeface="Arial" panose="020B0604020202020204" pitchFamily="34" charset="0"/>
                <a:ea typeface="+mn-ea"/>
                <a:cs typeface="Arial" panose="020B0604020202020204" pitchFamily="34" charset="0"/>
              </a:rPr>
              <a:t>Develop strategies to integrate routine OSA screening into primary care practice, considering the current barriers and challenges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err="1">
                <a:ln>
                  <a:noFill/>
                </a:ln>
                <a:solidFill>
                  <a:srgbClr val="0098EA"/>
                </a:solidFill>
                <a:effectLst/>
                <a:uLnTx/>
                <a:uFillTx/>
                <a:latin typeface="Century Gothic" panose="020B0502020202020204" pitchFamily="34" charset="0"/>
                <a:ea typeface="+mn-ea"/>
                <a:cs typeface="Arial" panose="020B0604020202020204" pitchFamily="34" charset="0"/>
              </a:rPr>
              <a:t>MedEd</a:t>
            </a:r>
            <a:r>
              <a:rPr kumimoji="0" lang="en-US" sz="1500" b="1" i="0" u="none" strike="noStrike" kern="1200" cap="none" spc="0" normalizeH="0" baseline="0" noProof="0" dirty="0">
                <a:ln>
                  <a:noFill/>
                </a:ln>
                <a:solidFill>
                  <a:srgbClr val="0098EA"/>
                </a:solidFill>
                <a:effectLst/>
                <a:uLnTx/>
                <a:uFillTx/>
                <a:latin typeface="Century Gothic" panose="020B0502020202020204" pitchFamily="34" charset="0"/>
                <a:ea typeface="+mn-ea"/>
                <a:cs typeface="Arial" panose="020B0604020202020204" pitchFamily="34" charset="0"/>
              </a:rPr>
              <a:t> On The Go</a:t>
            </a:r>
            <a:r>
              <a:rPr kumimoji="0" lang="en-US" sz="1500" b="1" i="0" u="none" strike="noStrike" kern="1200" cap="none" spc="0" normalizeH="0" baseline="30000" noProof="0" dirty="0">
                <a:ln>
                  <a:noFill/>
                </a:ln>
                <a:solidFill>
                  <a:srgbClr val="0098EA"/>
                </a:solidFill>
                <a:effectLst/>
                <a:uLnTx/>
                <a:uFillTx/>
                <a:latin typeface="Century Gothic" panose="020B0502020202020204" pitchFamily="34" charset="0"/>
                <a:ea typeface="+mn-ea"/>
                <a:cs typeface="Arial" panose="020B060402020202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hlinkClick r:id="rId4"/>
              </a:rPr>
              <a:t>www.mededonthego.com</a:t>
            </a:r>
            <a:endParaRPr kumimoji="0" lang="en-US" sz="1500" b="0" i="0" u="none" strike="noStrike" kern="1200" cap="none" spc="0" normalizeH="0" baseline="0" noProof="0" dirty="0">
              <a:ln>
                <a:noFill/>
              </a:ln>
              <a:solidFill>
                <a:srgbClr val="747474"/>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747474"/>
              </a:solidFill>
              <a:effectLst/>
              <a:uLnTx/>
              <a:uFillTx/>
              <a:latin typeface="Calibri" panose="020F0502020204030204"/>
              <a:ea typeface="+mn-ea"/>
              <a:cs typeface="+mn-cs"/>
            </a:endParaRPr>
          </a:p>
        </p:txBody>
      </p:sp>
      <p:cxnSp>
        <p:nvCxnSpPr>
          <p:cNvPr id="25" name="Straight Connector 24">
            <a:extLst>
              <a:ext uri="{FF2B5EF4-FFF2-40B4-BE49-F238E27FC236}">
                <a16:creationId xmlns:a16="http://schemas.microsoft.com/office/drawing/2014/main" id="{6D57FF65-33DE-661D-FDBA-12500FF6E05A}"/>
              </a:ext>
            </a:extLst>
          </p:cNvPr>
          <p:cNvCxnSpPr>
            <a:cxnSpLocks/>
          </p:cNvCxnSpPr>
          <p:nvPr/>
        </p:nvCxnSpPr>
        <p:spPr>
          <a:xfrm>
            <a:off x="600876" y="5388512"/>
            <a:ext cx="10996532" cy="0"/>
          </a:xfrm>
          <a:prstGeom prst="line">
            <a:avLst/>
          </a:prstGeom>
          <a:ln>
            <a:solidFill>
              <a:srgbClr val="0098EA"/>
            </a:solidFill>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92187CAD-40DF-359C-4264-683025719B57}"/>
              </a:ext>
            </a:extLst>
          </p:cNvPr>
          <p:cNvSpPr txBox="1"/>
          <p:nvPr/>
        </p:nvSpPr>
        <p:spPr>
          <a:xfrm>
            <a:off x="9217940" y="5707282"/>
            <a:ext cx="2165677"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747474"/>
                </a:solidFill>
                <a:effectLst/>
                <a:uLnTx/>
                <a:uFillTx/>
                <a:latin typeface="Arial" panose="020B0604020202020204" pitchFamily="34" charset="0"/>
                <a:ea typeface="Times New Roman" panose="02020603050405020304" pitchFamily="18" charset="0"/>
                <a:cs typeface="Arial" panose="020B0604020202020204" pitchFamily="34" charset="0"/>
              </a:rPr>
              <a:t>To contact us regarding inaccuracies, omissions or permissions please email us at </a:t>
            </a:r>
            <a:r>
              <a:rPr kumimoji="0" lang="en-US" sz="1200" b="0" i="0" u="sng" strike="noStrike" kern="1200" cap="none" spc="0" normalizeH="0" baseline="0" noProof="0" dirty="0">
                <a:ln>
                  <a:noFill/>
                </a:ln>
                <a:solidFill>
                  <a:srgbClr val="3898F9"/>
                </a:solidFill>
                <a:effectLst/>
                <a:uLnTx/>
                <a:uFillTx/>
                <a:latin typeface="Arial" panose="020B0604020202020204" pitchFamily="34" charset="0"/>
                <a:ea typeface="Times New Roman" panose="02020603050405020304" pitchFamily="18" charset="0"/>
                <a:cs typeface="Arial" panose="020B0604020202020204" pitchFamily="34" charset="0"/>
                <a:hlinkClick r:id="rId5"/>
              </a:rPr>
              <a:t>support@MedEdOTG.com</a:t>
            </a: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8" name="Graphic 7" descr="Chat bubble outline">
            <a:extLst>
              <a:ext uri="{FF2B5EF4-FFF2-40B4-BE49-F238E27FC236}">
                <a16:creationId xmlns:a16="http://schemas.microsoft.com/office/drawing/2014/main" id="{06F4C142-8867-0F42-B3B7-D4F09FB224B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flipH="1">
            <a:off x="8375917" y="5590710"/>
            <a:ext cx="787862" cy="787862"/>
          </a:xfrm>
          <a:prstGeom prst="rect">
            <a:avLst/>
          </a:prstGeom>
        </p:spPr>
      </p:pic>
      <p:pic>
        <p:nvPicPr>
          <p:cNvPr id="20" name="Graphic 19">
            <a:extLst>
              <a:ext uri="{FF2B5EF4-FFF2-40B4-BE49-F238E27FC236}">
                <a16:creationId xmlns:a16="http://schemas.microsoft.com/office/drawing/2014/main" id="{9D6FF3C3-E8EB-6F75-281D-7EC60CF26BB5}"/>
              </a:ext>
            </a:extLst>
          </p:cNvPr>
          <p:cNvPicPr>
            <a:picLocks noChangeAspect="1"/>
          </p:cNvPicPr>
          <p:nvPr/>
        </p:nvPicPr>
        <p:blipFill rotWithShape="1">
          <a:blip r:embed="rId8">
            <a:extLst>
              <a:ext uri="{96DAC541-7B7A-43D3-8B79-37D633B846F1}">
                <asvg:svgBlip xmlns:asvg="http://schemas.microsoft.com/office/drawing/2016/SVG/main" r:embed="rId9"/>
              </a:ext>
            </a:extLst>
          </a:blip>
          <a:srcRect b="17964"/>
          <a:stretch/>
        </p:blipFill>
        <p:spPr>
          <a:xfrm>
            <a:off x="618797" y="5731536"/>
            <a:ext cx="787862" cy="646331"/>
          </a:xfrm>
          <a:prstGeom prst="rect">
            <a:avLst/>
          </a:prstGeom>
        </p:spPr>
      </p:pic>
      <p:sp>
        <p:nvSpPr>
          <p:cNvPr id="2" name="TextBox 1">
            <a:extLst>
              <a:ext uri="{FF2B5EF4-FFF2-40B4-BE49-F238E27FC236}">
                <a16:creationId xmlns:a16="http://schemas.microsoft.com/office/drawing/2014/main" id="{6CFC2CE5-F394-6990-63F0-E857AC5C3519}"/>
              </a:ext>
            </a:extLst>
          </p:cNvPr>
          <p:cNvSpPr txBox="1"/>
          <p:nvPr/>
        </p:nvSpPr>
        <p:spPr>
          <a:xfrm>
            <a:off x="5366615" y="5707282"/>
            <a:ext cx="246944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595959"/>
                </a:solidFill>
                <a:effectLst/>
                <a:uLnTx/>
                <a:uFillTx/>
                <a:latin typeface="Arial" panose="020B0604020202020204" pitchFamily="34" charset="0"/>
                <a:ea typeface="Times New Roman" panose="02020603050405020304" pitchFamily="18" charset="0"/>
                <a:cs typeface="Arial" panose="020B0604020202020204" pitchFamily="34" charset="0"/>
              </a:rPr>
              <a:t>This content can be saved for personal use (non-commercial use only) with credit given to the resource authors.</a:t>
            </a:r>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pic>
        <p:nvPicPr>
          <p:cNvPr id="6" name="Graphic 5" descr="Download from cloud outline">
            <a:extLst>
              <a:ext uri="{FF2B5EF4-FFF2-40B4-BE49-F238E27FC236}">
                <a16:creationId xmlns:a16="http://schemas.microsoft.com/office/drawing/2014/main" id="{2D69C189-75F0-6840-CF40-7D57A5931D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479126" y="5625435"/>
            <a:ext cx="787862" cy="787862"/>
          </a:xfrm>
          <a:prstGeom prst="rect">
            <a:avLst/>
          </a:prstGeom>
        </p:spPr>
      </p:pic>
    </p:spTree>
    <p:extLst>
      <p:ext uri="{BB962C8B-B14F-4D97-AF65-F5344CB8AC3E}">
        <p14:creationId xmlns:p14="http://schemas.microsoft.com/office/powerpoint/2010/main" val="26007701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28465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The views and opinions expressed in this educational activity are those of the faculty and do not necessarily represent the views of Total CME, LLC,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5A7D3-05A5-9CAB-8FF8-F29F2CB42F14}"/>
              </a:ext>
            </a:extLst>
          </p:cNvPr>
          <p:cNvSpPr>
            <a:spLocks noGrp="1"/>
          </p:cNvSpPr>
          <p:nvPr>
            <p:ph type="title"/>
          </p:nvPr>
        </p:nvSpPr>
        <p:spPr>
          <a:xfrm>
            <a:off x="609600" y="200025"/>
            <a:ext cx="10744200" cy="874713"/>
          </a:xfrm>
        </p:spPr>
        <p:txBody>
          <a:bodyPr/>
          <a:lstStyle/>
          <a:p>
            <a:r>
              <a:rPr lang="en-US" dirty="0"/>
              <a:t>The PCP Role in the Journey Forward… </a:t>
            </a:r>
          </a:p>
        </p:txBody>
      </p:sp>
      <p:pic>
        <p:nvPicPr>
          <p:cNvPr id="5" name="Content Placeholder 4" descr="Person on road illustration">
            <a:extLst>
              <a:ext uri="{FF2B5EF4-FFF2-40B4-BE49-F238E27FC236}">
                <a16:creationId xmlns:a16="http://schemas.microsoft.com/office/drawing/2014/main" id="{56FD59E9-F2BF-A309-3000-4C89E847681F}"/>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0" y="1074738"/>
            <a:ext cx="12192000" cy="5783262"/>
          </a:xfrm>
        </p:spPr>
      </p:pic>
      <p:sp>
        <p:nvSpPr>
          <p:cNvPr id="6" name="TextBox 5">
            <a:extLst>
              <a:ext uri="{FF2B5EF4-FFF2-40B4-BE49-F238E27FC236}">
                <a16:creationId xmlns:a16="http://schemas.microsoft.com/office/drawing/2014/main" id="{10632954-FF3B-5190-741B-05C5C755BA37}"/>
              </a:ext>
            </a:extLst>
          </p:cNvPr>
          <p:cNvSpPr txBox="1"/>
          <p:nvPr/>
        </p:nvSpPr>
        <p:spPr>
          <a:xfrm>
            <a:off x="1371669" y="5236319"/>
            <a:ext cx="1618111" cy="646331"/>
          </a:xfrm>
          <a:prstGeom prst="rect">
            <a:avLst/>
          </a:prstGeom>
          <a:noFill/>
        </p:spPr>
        <p:txBody>
          <a:bodyPr wrap="square" rtlCol="0">
            <a:spAutoFit/>
          </a:bodyPr>
          <a:lstStyle/>
          <a:p>
            <a:pPr algn="ctr"/>
            <a:r>
              <a:rPr lang="en-US" b="1" dirty="0">
                <a:solidFill>
                  <a:srgbClr val="FF0000"/>
                </a:solidFill>
              </a:rPr>
              <a:t>Positive OSA Screen</a:t>
            </a:r>
          </a:p>
        </p:txBody>
      </p:sp>
      <p:sp>
        <p:nvSpPr>
          <p:cNvPr id="7" name="TextBox 6">
            <a:extLst>
              <a:ext uri="{FF2B5EF4-FFF2-40B4-BE49-F238E27FC236}">
                <a16:creationId xmlns:a16="http://schemas.microsoft.com/office/drawing/2014/main" id="{D399E145-9478-0B12-3DAA-E0E26C6D7BCE}"/>
              </a:ext>
            </a:extLst>
          </p:cNvPr>
          <p:cNvSpPr txBox="1"/>
          <p:nvPr/>
        </p:nvSpPr>
        <p:spPr>
          <a:xfrm>
            <a:off x="3269121" y="4427670"/>
            <a:ext cx="1210476" cy="646331"/>
          </a:xfrm>
          <a:prstGeom prst="rect">
            <a:avLst/>
          </a:prstGeom>
          <a:noFill/>
        </p:spPr>
        <p:txBody>
          <a:bodyPr wrap="square" rtlCol="0">
            <a:spAutoFit/>
          </a:bodyPr>
          <a:lstStyle/>
          <a:p>
            <a:pPr algn="ctr"/>
            <a:r>
              <a:rPr lang="en-US" b="1" dirty="0">
                <a:solidFill>
                  <a:schemeClr val="accent1">
                    <a:lumMod val="50000"/>
                  </a:schemeClr>
                </a:solidFill>
              </a:rPr>
              <a:t>Sleep Referral</a:t>
            </a:r>
          </a:p>
        </p:txBody>
      </p:sp>
      <p:sp>
        <p:nvSpPr>
          <p:cNvPr id="8" name="TextBox 7">
            <a:extLst>
              <a:ext uri="{FF2B5EF4-FFF2-40B4-BE49-F238E27FC236}">
                <a16:creationId xmlns:a16="http://schemas.microsoft.com/office/drawing/2014/main" id="{397C5A1A-A94B-348C-A573-3F139DFD7F6D}"/>
              </a:ext>
            </a:extLst>
          </p:cNvPr>
          <p:cNvSpPr txBox="1"/>
          <p:nvPr/>
        </p:nvSpPr>
        <p:spPr>
          <a:xfrm>
            <a:off x="7397450" y="5523478"/>
            <a:ext cx="1720467" cy="369332"/>
          </a:xfrm>
          <a:prstGeom prst="rect">
            <a:avLst/>
          </a:prstGeom>
          <a:noFill/>
        </p:spPr>
        <p:txBody>
          <a:bodyPr wrap="square" rtlCol="0">
            <a:spAutoFit/>
          </a:bodyPr>
          <a:lstStyle/>
          <a:p>
            <a:pPr algn="ctr"/>
            <a:r>
              <a:rPr lang="en-US" b="1" dirty="0">
                <a:solidFill>
                  <a:schemeClr val="accent1">
                    <a:lumMod val="50000"/>
                  </a:schemeClr>
                </a:solidFill>
              </a:rPr>
              <a:t>Sleep Testing</a:t>
            </a:r>
          </a:p>
        </p:txBody>
      </p:sp>
      <p:sp>
        <p:nvSpPr>
          <p:cNvPr id="9" name="TextBox 8">
            <a:extLst>
              <a:ext uri="{FF2B5EF4-FFF2-40B4-BE49-F238E27FC236}">
                <a16:creationId xmlns:a16="http://schemas.microsoft.com/office/drawing/2014/main" id="{C125629A-F5B8-13CE-5B40-0F7D843CB091}"/>
              </a:ext>
            </a:extLst>
          </p:cNvPr>
          <p:cNvSpPr txBox="1"/>
          <p:nvPr/>
        </p:nvSpPr>
        <p:spPr>
          <a:xfrm>
            <a:off x="6259247" y="4432763"/>
            <a:ext cx="1303072" cy="369332"/>
          </a:xfrm>
          <a:prstGeom prst="rect">
            <a:avLst/>
          </a:prstGeom>
          <a:noFill/>
        </p:spPr>
        <p:txBody>
          <a:bodyPr wrap="square" rtlCol="0">
            <a:spAutoFit/>
          </a:bodyPr>
          <a:lstStyle/>
          <a:p>
            <a:pPr algn="ctr"/>
            <a:r>
              <a:rPr lang="en-US" b="1" dirty="0">
                <a:solidFill>
                  <a:schemeClr val="accent1">
                    <a:lumMod val="50000"/>
                  </a:schemeClr>
                </a:solidFill>
              </a:rPr>
              <a:t>Treatment</a:t>
            </a:r>
          </a:p>
        </p:txBody>
      </p:sp>
      <p:sp>
        <p:nvSpPr>
          <p:cNvPr id="10" name="TextBox 9">
            <a:extLst>
              <a:ext uri="{FF2B5EF4-FFF2-40B4-BE49-F238E27FC236}">
                <a16:creationId xmlns:a16="http://schemas.microsoft.com/office/drawing/2014/main" id="{368559D5-275D-C0FE-DA16-C8BC63B0A313}"/>
              </a:ext>
            </a:extLst>
          </p:cNvPr>
          <p:cNvSpPr txBox="1"/>
          <p:nvPr/>
        </p:nvSpPr>
        <p:spPr>
          <a:xfrm>
            <a:off x="9010852" y="3965888"/>
            <a:ext cx="2570205" cy="646331"/>
          </a:xfrm>
          <a:prstGeom prst="rect">
            <a:avLst/>
          </a:prstGeom>
          <a:noFill/>
        </p:spPr>
        <p:txBody>
          <a:bodyPr wrap="square" rtlCol="0">
            <a:spAutoFit/>
          </a:bodyPr>
          <a:lstStyle/>
          <a:p>
            <a:pPr algn="ctr"/>
            <a:r>
              <a:rPr lang="en-US" b="1" dirty="0">
                <a:solidFill>
                  <a:schemeClr val="accent1">
                    <a:lumMod val="50000"/>
                  </a:schemeClr>
                </a:solidFill>
              </a:rPr>
              <a:t>Ongoing Adherence </a:t>
            </a:r>
          </a:p>
          <a:p>
            <a:pPr algn="ctr"/>
            <a:r>
              <a:rPr lang="en-US" b="1" dirty="0">
                <a:solidFill>
                  <a:schemeClr val="accent1">
                    <a:lumMod val="50000"/>
                  </a:schemeClr>
                </a:solidFill>
              </a:rPr>
              <a:t>and Monitoring </a:t>
            </a:r>
          </a:p>
        </p:txBody>
      </p:sp>
      <p:sp>
        <p:nvSpPr>
          <p:cNvPr id="11" name="Flowchart: Off-page Connector 10">
            <a:extLst>
              <a:ext uri="{FF2B5EF4-FFF2-40B4-BE49-F238E27FC236}">
                <a16:creationId xmlns:a16="http://schemas.microsoft.com/office/drawing/2014/main" id="{B795CF8B-1D5E-1D54-5AE7-25BC93EA69EA}"/>
              </a:ext>
            </a:extLst>
          </p:cNvPr>
          <p:cNvSpPr/>
          <p:nvPr/>
        </p:nvSpPr>
        <p:spPr>
          <a:xfrm>
            <a:off x="1542614" y="2366272"/>
            <a:ext cx="1270388" cy="2738551"/>
          </a:xfrm>
          <a:prstGeom prst="flowChartOffpage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Person Identified with High Risk Features for OSA</a:t>
            </a:r>
          </a:p>
        </p:txBody>
      </p:sp>
      <p:sp>
        <p:nvSpPr>
          <p:cNvPr id="12" name="Flowchart: Off-page Connector 11">
            <a:extLst>
              <a:ext uri="{FF2B5EF4-FFF2-40B4-BE49-F238E27FC236}">
                <a16:creationId xmlns:a16="http://schemas.microsoft.com/office/drawing/2014/main" id="{944A0BE2-8AB9-8660-B126-CCA49605D7F6}"/>
              </a:ext>
            </a:extLst>
          </p:cNvPr>
          <p:cNvSpPr/>
          <p:nvPr/>
        </p:nvSpPr>
        <p:spPr>
          <a:xfrm>
            <a:off x="3237627" y="1659312"/>
            <a:ext cx="1270388" cy="2738551"/>
          </a:xfrm>
          <a:prstGeom prst="flowChartOffpage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Establish a Pathway &amp; Network of Sleep Providers</a:t>
            </a:r>
          </a:p>
        </p:txBody>
      </p:sp>
      <p:sp>
        <p:nvSpPr>
          <p:cNvPr id="14" name="Flowchart: Off-page Connector 13">
            <a:extLst>
              <a:ext uri="{FF2B5EF4-FFF2-40B4-BE49-F238E27FC236}">
                <a16:creationId xmlns:a16="http://schemas.microsoft.com/office/drawing/2014/main" id="{7765DF26-71CD-0067-74F5-A96AA42E5D58}"/>
              </a:ext>
            </a:extLst>
          </p:cNvPr>
          <p:cNvSpPr/>
          <p:nvPr/>
        </p:nvSpPr>
        <p:spPr>
          <a:xfrm rot="5400000">
            <a:off x="9673984" y="4581417"/>
            <a:ext cx="981123" cy="2307386"/>
          </a:xfrm>
          <a:prstGeom prst="flowChartOffpage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79FFC9F2-E905-21DC-9306-C29E2470AD4E}"/>
              </a:ext>
            </a:extLst>
          </p:cNvPr>
          <p:cNvSpPr txBox="1"/>
          <p:nvPr/>
        </p:nvSpPr>
        <p:spPr>
          <a:xfrm>
            <a:off x="9339138" y="5523478"/>
            <a:ext cx="1871134" cy="369332"/>
          </a:xfrm>
          <a:prstGeom prst="rect">
            <a:avLst/>
          </a:prstGeom>
          <a:noFill/>
        </p:spPr>
        <p:txBody>
          <a:bodyPr wrap="square" rtlCol="0">
            <a:spAutoFit/>
          </a:bodyPr>
          <a:lstStyle/>
          <a:p>
            <a:r>
              <a:rPr lang="en-US" dirty="0">
                <a:solidFill>
                  <a:schemeClr val="bg1"/>
                </a:solidFill>
              </a:rPr>
              <a:t>HSAT vs In-Lab</a:t>
            </a:r>
          </a:p>
        </p:txBody>
      </p:sp>
      <p:sp>
        <p:nvSpPr>
          <p:cNvPr id="16" name="Flowchart: Off-page Connector 15">
            <a:extLst>
              <a:ext uri="{FF2B5EF4-FFF2-40B4-BE49-F238E27FC236}">
                <a16:creationId xmlns:a16="http://schemas.microsoft.com/office/drawing/2014/main" id="{8AEAD745-E7EA-AE4D-5FE2-59840D4CBDE0}"/>
              </a:ext>
            </a:extLst>
          </p:cNvPr>
          <p:cNvSpPr/>
          <p:nvPr/>
        </p:nvSpPr>
        <p:spPr>
          <a:xfrm>
            <a:off x="5956548" y="1232900"/>
            <a:ext cx="1605771" cy="3199864"/>
          </a:xfrm>
          <a:prstGeom prst="flowChartOffpageConnector">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dirty="0"/>
              <a:t>Check in After Treatment Started – Set Expectations, Medical </a:t>
            </a:r>
            <a:r>
              <a:rPr lang="en-US" dirty="0" err="1"/>
              <a:t>Asstn’s</a:t>
            </a:r>
            <a:r>
              <a:rPr lang="en-US" dirty="0"/>
              <a:t>, and Options</a:t>
            </a:r>
          </a:p>
        </p:txBody>
      </p:sp>
      <p:sp>
        <p:nvSpPr>
          <p:cNvPr id="17" name="Flowchart: Off-page Connector 16">
            <a:extLst>
              <a:ext uri="{FF2B5EF4-FFF2-40B4-BE49-F238E27FC236}">
                <a16:creationId xmlns:a16="http://schemas.microsoft.com/office/drawing/2014/main" id="{91F35B59-56AF-CCD3-442F-0517BCBF16DD}"/>
              </a:ext>
            </a:extLst>
          </p:cNvPr>
          <p:cNvSpPr/>
          <p:nvPr/>
        </p:nvSpPr>
        <p:spPr>
          <a:xfrm>
            <a:off x="9408160" y="1151141"/>
            <a:ext cx="1733091" cy="2738551"/>
          </a:xfrm>
          <a:prstGeom prst="flowChartOffpageConnector">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Monitor Txt Adherence and Relevance to Ongoing Medical Care</a:t>
            </a:r>
          </a:p>
        </p:txBody>
      </p:sp>
    </p:spTree>
    <p:extLst>
      <p:ext uri="{BB962C8B-B14F-4D97-AF65-F5344CB8AC3E}">
        <p14:creationId xmlns:p14="http://schemas.microsoft.com/office/powerpoint/2010/main" val="38667299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DC52CB23-A893-F3BC-7EE2-D977C82AA838}"/>
              </a:ext>
            </a:extLst>
          </p:cNvPr>
          <p:cNvSpPr/>
          <p:nvPr/>
        </p:nvSpPr>
        <p:spPr>
          <a:xfrm>
            <a:off x="-1" y="0"/>
            <a:ext cx="12192000" cy="6858000"/>
          </a:xfrm>
          <a:prstGeom prst="rect">
            <a:avLst/>
          </a:prstGeom>
          <a:solidFill>
            <a:srgbClr val="0098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7" name="Graphic 16" descr="User with solid fill">
            <a:extLst>
              <a:ext uri="{FF2B5EF4-FFF2-40B4-BE49-F238E27FC236}">
                <a16:creationId xmlns:a16="http://schemas.microsoft.com/office/drawing/2014/main" id="{74847793-B893-A93A-FFCC-6C95F2C9FE22}"/>
              </a:ext>
            </a:extLst>
          </p:cNvPr>
          <p:cNvPicPr>
            <a:picLocks noChangeAspect="1"/>
          </p:cNvPicPr>
          <p:nvPr/>
        </p:nvPicPr>
        <p:blipFill rotWithShape="1">
          <a:blip r:embed="rId3">
            <a:extLst>
              <a:ext uri="{96DAC541-7B7A-43D3-8B79-37D633B846F1}">
                <asvg:svgBlip xmlns:asvg="http://schemas.microsoft.com/office/drawing/2016/SVG/main" r:embed="rId4"/>
              </a:ext>
            </a:extLst>
          </a:blip>
          <a:srcRect l="28418" t="35016" r="44861" b="50079"/>
          <a:stretch/>
        </p:blipFill>
        <p:spPr>
          <a:xfrm>
            <a:off x="6250613" y="0"/>
            <a:ext cx="5941387" cy="3314044"/>
          </a:xfrm>
          <a:prstGeom prst="rect">
            <a:avLst/>
          </a:prstGeom>
        </p:spPr>
      </p:pic>
      <p:sp>
        <p:nvSpPr>
          <p:cNvPr id="7" name="TextBox 6">
            <a:extLst>
              <a:ext uri="{FF2B5EF4-FFF2-40B4-BE49-F238E27FC236}">
                <a16:creationId xmlns:a16="http://schemas.microsoft.com/office/drawing/2014/main" id="{FD65D34E-012D-57F2-01D9-E33429ED2AC6}"/>
              </a:ext>
            </a:extLst>
          </p:cNvPr>
          <p:cNvSpPr txBox="1"/>
          <p:nvPr/>
        </p:nvSpPr>
        <p:spPr>
          <a:xfrm>
            <a:off x="870978" y="550718"/>
            <a:ext cx="7793520" cy="132343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Looking for more resources </a:t>
            </a:r>
            <a:b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b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on this topic?</a:t>
            </a:r>
          </a:p>
        </p:txBody>
      </p:sp>
      <p:pic>
        <p:nvPicPr>
          <p:cNvPr id="18" name="Graphic 17" descr="User with solid fill">
            <a:extLst>
              <a:ext uri="{FF2B5EF4-FFF2-40B4-BE49-F238E27FC236}">
                <a16:creationId xmlns:a16="http://schemas.microsoft.com/office/drawing/2014/main" id="{5C24E54E-14AB-F843-0853-616E04BAE910}"/>
              </a:ext>
            </a:extLst>
          </p:cNvPr>
          <p:cNvPicPr>
            <a:picLocks noChangeAspect="1"/>
          </p:cNvPicPr>
          <p:nvPr/>
        </p:nvPicPr>
        <p:blipFill rotWithShape="1">
          <a:blip r:embed="rId5">
            <a:extLst>
              <a:ext uri="{96DAC541-7B7A-43D3-8B79-37D633B846F1}">
                <asvg:svgBlip xmlns:asvg="http://schemas.microsoft.com/office/drawing/2016/SVG/main" r:embed="rId6"/>
              </a:ext>
            </a:extLst>
          </a:blip>
          <a:srcRect l="28418" t="41261" r="53427" b="50079"/>
          <a:stretch/>
        </p:blipFill>
        <p:spPr>
          <a:xfrm flipH="1" flipV="1">
            <a:off x="-1" y="3543956"/>
            <a:ext cx="6948177" cy="3314044"/>
          </a:xfrm>
          <a:prstGeom prst="rect">
            <a:avLst/>
          </a:prstGeom>
        </p:spPr>
      </p:pic>
      <p:sp>
        <p:nvSpPr>
          <p:cNvPr id="2" name="TextBox 1">
            <a:hlinkClick r:id="rId7" tooltip="MedEd On The Go"/>
            <a:extLst>
              <a:ext uri="{FF2B5EF4-FFF2-40B4-BE49-F238E27FC236}">
                <a16:creationId xmlns:a16="http://schemas.microsoft.com/office/drawing/2014/main" id="{624C7CEC-6FAA-E8C2-47BA-84734D0A035F}"/>
              </a:ext>
            </a:extLst>
          </p:cNvPr>
          <p:cNvSpPr txBox="1"/>
          <p:nvPr/>
        </p:nvSpPr>
        <p:spPr>
          <a:xfrm>
            <a:off x="870978" y="5018509"/>
            <a:ext cx="6077198" cy="1152465"/>
          </a:xfrm>
          <a:prstGeom prst="roundRect">
            <a:avLst>
              <a:gd name="adj" fmla="val 48137"/>
            </a:avLst>
          </a:prstGeom>
          <a:solidFill>
            <a:schemeClr val="bg1"/>
          </a:solidFill>
          <a:ln>
            <a:noFill/>
          </a:ln>
          <a:effectLst/>
        </p:spPr>
        <p:txBody>
          <a:bodyPr wrap="square" tIns="182880" bIns="9144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hlinkClick r:id="rId8" tooltip="Visit us now!"/>
              </a:rPr>
              <a:t>www.MedEdOTG.com</a:t>
            </a:r>
            <a:endParaRPr kumimoji="0" lang="en-US" sz="3600" b="0" i="0" u="none" strike="noStrike" kern="1200" cap="none" spc="0" normalizeH="0" baseline="0" noProof="0" dirty="0">
              <a:ln>
                <a:noFill/>
              </a:ln>
              <a:solidFill>
                <a:srgbClr val="0098EA"/>
              </a:solidFill>
              <a:effectLst/>
              <a:uLnTx/>
              <a:uFillTx/>
              <a:latin typeface="Century Gothic" panose="020B050202020202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C54A7D02-C060-E473-59D6-ABDD4DCC19A6}"/>
              </a:ext>
            </a:extLst>
          </p:cNvPr>
          <p:cNvSpPr txBox="1"/>
          <p:nvPr/>
        </p:nvSpPr>
        <p:spPr>
          <a:xfrm>
            <a:off x="870979" y="2424875"/>
            <a:ext cx="4310622" cy="203132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CME/CE in minutes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Congress highlights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Late-breaking data</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Quizzes</a:t>
            </a:r>
          </a:p>
        </p:txBody>
      </p:sp>
      <p:sp>
        <p:nvSpPr>
          <p:cNvPr id="8" name="TextBox 7">
            <a:extLst>
              <a:ext uri="{FF2B5EF4-FFF2-40B4-BE49-F238E27FC236}">
                <a16:creationId xmlns:a16="http://schemas.microsoft.com/office/drawing/2014/main" id="{531AC232-9957-4A51-B937-C4AB6A46FA92}"/>
              </a:ext>
            </a:extLst>
          </p:cNvPr>
          <p:cNvSpPr txBox="1"/>
          <p:nvPr/>
        </p:nvSpPr>
        <p:spPr>
          <a:xfrm>
            <a:off x="5058796" y="2424875"/>
            <a:ext cx="5225023" cy="1508105"/>
          </a:xfrm>
          <a:prstGeom prst="rect">
            <a:avLst/>
          </a:prstGeom>
          <a:noFill/>
        </p:spPr>
        <p:txBody>
          <a:bodyPr wrap="square">
            <a:spAutoFit/>
          </a:bodyPr>
          <a:lstStyle/>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Webinars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In-person events</a:t>
            </a:r>
          </a:p>
          <a:p>
            <a:pPr marL="457200" marR="0" lvl="0" indent="-45720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Slides &amp; resources</a:t>
            </a:r>
          </a:p>
        </p:txBody>
      </p:sp>
      <p:pic>
        <p:nvPicPr>
          <p:cNvPr id="10" name="Graphic 9">
            <a:extLst>
              <a:ext uri="{FF2B5EF4-FFF2-40B4-BE49-F238E27FC236}">
                <a16:creationId xmlns:a16="http://schemas.microsoft.com/office/drawing/2014/main" id="{93E4D248-876E-0145-581A-20C841F43DE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036699" y="446062"/>
            <a:ext cx="2494241" cy="1255751"/>
          </a:xfrm>
          <a:prstGeom prst="rect">
            <a:avLst/>
          </a:prstGeom>
        </p:spPr>
      </p:pic>
    </p:spTree>
    <p:extLst>
      <p:ext uri="{BB962C8B-B14F-4D97-AF65-F5344CB8AC3E}">
        <p14:creationId xmlns:p14="http://schemas.microsoft.com/office/powerpoint/2010/main" val="2405816164"/>
      </p:ext>
    </p:extLst>
  </p:cSld>
  <p:clrMapOvr>
    <a:masterClrMapping/>
  </p:clrMapOvr>
</p:sld>
</file>

<file path=ppt/theme/theme1.xml><?xml version="1.0" encoding="utf-8"?>
<a:theme xmlns:a="http://schemas.openxmlformats.org/drawingml/2006/main" name="NP7017 Intro Changes Neurology Theme">
  <a:themeElements>
    <a:clrScheme name="NeuroPsych23">
      <a:dk1>
        <a:srgbClr val="3F3F3F"/>
      </a:dk1>
      <a:lt1>
        <a:srgbClr val="FFFFFF"/>
      </a:lt1>
      <a:dk2>
        <a:srgbClr val="5E5E5E"/>
      </a:dk2>
      <a:lt2>
        <a:srgbClr val="FFFFFF"/>
      </a:lt2>
      <a:accent1>
        <a:srgbClr val="8589A7"/>
      </a:accent1>
      <a:accent2>
        <a:srgbClr val="2B417F"/>
      </a:accent2>
      <a:accent3>
        <a:srgbClr val="1D224C"/>
      </a:accent3>
      <a:accent4>
        <a:srgbClr val="A94658"/>
      </a:accent4>
      <a:accent5>
        <a:srgbClr val="642C50"/>
      </a:accent5>
      <a:accent6>
        <a:srgbClr val="99E9EE"/>
      </a:accent6>
      <a:hlink>
        <a:srgbClr val="3500FF"/>
      </a:hlink>
      <a:folHlink>
        <a:srgbClr val="9C26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P7017 Intro Changes Neurology Theme" id="{C38C2DA0-B734-5246-AFF7-1DC652E1FF8D}" vid="{D734A3E7-4181-1E45-BA96-CADD4BDC02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55e9ad1-4522-4e5b-8d2e-6f450f6d945f" xsi:nil="true"/>
    <lcf76f155ced4ddcb4097134ff3c332f xmlns="a9d8bbac-cce3-475c-b9fe-65ecbcec7edd">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CC680350CE9C149837DD9E5879C280B" ma:contentTypeVersion="16" ma:contentTypeDescription="Create a new document." ma:contentTypeScope="" ma:versionID="2f7f56acf659d5204f1690785e10765c">
  <xsd:schema xmlns:xsd="http://www.w3.org/2001/XMLSchema" xmlns:xs="http://www.w3.org/2001/XMLSchema" xmlns:p="http://schemas.microsoft.com/office/2006/metadata/properties" xmlns:ns2="a9d8bbac-cce3-475c-b9fe-65ecbcec7edd" xmlns:ns3="f55e9ad1-4522-4e5b-8d2e-6f450f6d945f" targetNamespace="http://schemas.microsoft.com/office/2006/metadata/properties" ma:root="true" ma:fieldsID="70dd0311e77527e67f53108eaeeced06" ns2:_="" ns3:_="">
    <xsd:import namespace="a9d8bbac-cce3-475c-b9fe-65ecbcec7edd"/>
    <xsd:import namespace="f55e9ad1-4522-4e5b-8d2e-6f450f6d945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d8bbac-cce3-475c-b9fe-65ecbcec7e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8c65fd77-5e27-4e0a-8152-efffb341791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55e9ad1-4522-4e5b-8d2e-6f450f6d945f"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18eb5337-1fcb-4779-9b12-3ebf5b838b56}" ma:internalName="TaxCatchAll" ma:showField="CatchAllData" ma:web="f55e9ad1-4522-4e5b-8d2e-6f450f6d945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2F94DA-9A7C-4FE8-B088-E1AFF212D7BB}">
  <ds:schemaRefs>
    <ds:schemaRef ds:uri="http://schemas.microsoft.com/sharepoint/v3/contenttype/forms"/>
  </ds:schemaRefs>
</ds:datastoreItem>
</file>

<file path=customXml/itemProps2.xml><?xml version="1.0" encoding="utf-8"?>
<ds:datastoreItem xmlns:ds="http://schemas.openxmlformats.org/officeDocument/2006/customXml" ds:itemID="{FD383ACF-1D47-458A-A786-C80670FA5B9C}">
  <ds:schemaRefs>
    <ds:schemaRef ds:uri="http://schemas.microsoft.com/office/2006/documentManagement/types"/>
    <ds:schemaRef ds:uri="http://purl.org/dc/terms/"/>
    <ds:schemaRef ds:uri="http://purl.org/dc/elements/1.1/"/>
    <ds:schemaRef ds:uri="http://schemas.microsoft.com/office/infopath/2007/PartnerControls"/>
    <ds:schemaRef ds:uri="http://schemas.openxmlformats.org/package/2006/metadata/core-properties"/>
    <ds:schemaRef ds:uri="f55e9ad1-4522-4e5b-8d2e-6f450f6d945f"/>
    <ds:schemaRef ds:uri="http://purl.org/dc/dcmitype/"/>
    <ds:schemaRef ds:uri="a9d8bbac-cce3-475c-b9fe-65ecbcec7edd"/>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BCB9E070-235A-4F46-A6F8-9FF62A5BE99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d8bbac-cce3-475c-b9fe-65ecbcec7edd"/>
    <ds:schemaRef ds:uri="f55e9ad1-4522-4e5b-8d2e-6f450f6d94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NP7017 Intro Changes Neurology Theme</Template>
  <TotalTime>29</TotalTime>
  <Words>599</Words>
  <Application>Microsoft Macintosh PowerPoint</Application>
  <PresentationFormat>Widescreen</PresentationFormat>
  <Paragraphs>52</Paragraphs>
  <Slides>6</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vt:i4>
      </vt:variant>
    </vt:vector>
  </HeadingPairs>
  <TitlesOfParts>
    <vt:vector size="13" baseType="lpstr">
      <vt:lpstr>Arial</vt:lpstr>
      <vt:lpstr>Calibri</vt:lpstr>
      <vt:lpstr>Calibri Light</vt:lpstr>
      <vt:lpstr>Century Gothic</vt:lpstr>
      <vt:lpstr>Trebuchet MS</vt:lpstr>
      <vt:lpstr>NP7017 Intro Changes Neurology Theme</vt:lpstr>
      <vt:lpstr>Office Theme</vt:lpstr>
      <vt:lpstr>PowerPoint Presentation</vt:lpstr>
      <vt:lpstr>From Awareness to Action:  What to Do with a POSITIVE OSA Screen?</vt:lpstr>
      <vt:lpstr>PowerPoint Presentation</vt:lpstr>
      <vt:lpstr>Disclaimer</vt:lpstr>
      <vt:lpstr>The PCP Role in the Journey Forward… </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Awareness to Action:  What to Do with a POSITIVE OSA Screen?</dc:title>
  <dc:subject/>
  <dc:creator>MedEd On The Go</dc:creator>
  <cp:keywords/>
  <dc:description/>
  <cp:lastModifiedBy>Harley Kidner</cp:lastModifiedBy>
  <cp:revision>25</cp:revision>
  <dcterms:created xsi:type="dcterms:W3CDTF">2024-02-08T16:42:15Z</dcterms:created>
  <dcterms:modified xsi:type="dcterms:W3CDTF">2024-03-21T20:38:14Z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9508572-7b39-4e55-b2d8-8f249b1b5ce7_Enabled">
    <vt:lpwstr>true</vt:lpwstr>
  </property>
  <property fmtid="{D5CDD505-2E9C-101B-9397-08002B2CF9AE}" pid="3" name="MSIP_Label_29508572-7b39-4e55-b2d8-8f249b1b5ce7_SetDate">
    <vt:lpwstr>2024-02-08T16:57:37Z</vt:lpwstr>
  </property>
  <property fmtid="{D5CDD505-2E9C-101B-9397-08002B2CF9AE}" pid="4" name="MSIP_Label_29508572-7b39-4e55-b2d8-8f249b1b5ce7_Method">
    <vt:lpwstr>Standard</vt:lpwstr>
  </property>
  <property fmtid="{D5CDD505-2E9C-101B-9397-08002B2CF9AE}" pid="5" name="MSIP_Label_29508572-7b39-4e55-b2d8-8f249b1b5ce7_Name">
    <vt:lpwstr>Geisinger - Internal</vt:lpwstr>
  </property>
  <property fmtid="{D5CDD505-2E9C-101B-9397-08002B2CF9AE}" pid="6" name="MSIP_Label_29508572-7b39-4e55-b2d8-8f249b1b5ce7_SiteId">
    <vt:lpwstr>37d46c56-7c66-4402-a160-55c2313b910d</vt:lpwstr>
  </property>
  <property fmtid="{D5CDD505-2E9C-101B-9397-08002B2CF9AE}" pid="7" name="MSIP_Label_29508572-7b39-4e55-b2d8-8f249b1b5ce7_ActionId">
    <vt:lpwstr>5677ec32-0c5f-4f31-8cbd-723cddf6b006</vt:lpwstr>
  </property>
  <property fmtid="{D5CDD505-2E9C-101B-9397-08002B2CF9AE}" pid="8" name="MSIP_Label_29508572-7b39-4e55-b2d8-8f249b1b5ce7_ContentBits">
    <vt:lpwstr>0</vt:lpwstr>
  </property>
  <property fmtid="{D5CDD505-2E9C-101B-9397-08002B2CF9AE}" pid="9" name="ContentTypeId">
    <vt:lpwstr>0x0101007CC680350CE9C149837DD9E5879C280B</vt:lpwstr>
  </property>
  <property fmtid="{D5CDD505-2E9C-101B-9397-08002B2CF9AE}" pid="10" name="MediaServiceImageTags">
    <vt:lpwstr/>
  </property>
</Properties>
</file>