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7" r:id="rId3"/>
  </p:sldMasterIdLst>
  <p:notesMasterIdLst>
    <p:notesMasterId r:id="rId32"/>
  </p:notesMasterIdLst>
  <p:sldIdLst>
    <p:sldId id="2141411962" r:id="rId4"/>
    <p:sldId id="265" r:id="rId5"/>
    <p:sldId id="256" r:id="rId6"/>
    <p:sldId id="2147375292" r:id="rId7"/>
    <p:sldId id="633" r:id="rId8"/>
    <p:sldId id="941" r:id="rId9"/>
    <p:sldId id="799" r:id="rId10"/>
    <p:sldId id="809" r:id="rId11"/>
    <p:sldId id="942" r:id="rId12"/>
    <p:sldId id="903" r:id="rId13"/>
    <p:sldId id="904" r:id="rId14"/>
    <p:sldId id="737" r:id="rId15"/>
    <p:sldId id="905" r:id="rId16"/>
    <p:sldId id="909" r:id="rId17"/>
    <p:sldId id="917" r:id="rId18"/>
    <p:sldId id="928" r:id="rId19"/>
    <p:sldId id="929" r:id="rId20"/>
    <p:sldId id="918" r:id="rId21"/>
    <p:sldId id="906" r:id="rId22"/>
    <p:sldId id="919" r:id="rId23"/>
    <p:sldId id="920" r:id="rId24"/>
    <p:sldId id="907" r:id="rId25"/>
    <p:sldId id="913" r:id="rId26"/>
    <p:sldId id="914" r:id="rId27"/>
    <p:sldId id="910" r:id="rId28"/>
    <p:sldId id="713" r:id="rId29"/>
    <p:sldId id="876" r:id="rId30"/>
    <p:sldId id="21473752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2"/>
    <p:restoredTop sz="96327"/>
  </p:normalViewPr>
  <p:slideViewPr>
    <p:cSldViewPr snapToGrid="0">
      <p:cViewPr varScale="1">
        <p:scale>
          <a:sx n="119" d="100"/>
          <a:sy n="119"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48003-BB10-EA4F-A7B5-88E144718892}"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5FE06-15DD-8B41-8C2F-F48B995BC172}" type="slidenum">
              <a:rPr lang="en-US" smtClean="0"/>
              <a:t>‹#›</a:t>
            </a:fld>
            <a:endParaRPr lang="en-US"/>
          </a:p>
        </p:txBody>
      </p:sp>
    </p:spTree>
    <p:extLst>
      <p:ext uri="{BB962C8B-B14F-4D97-AF65-F5344CB8AC3E}">
        <p14:creationId xmlns:p14="http://schemas.microsoft.com/office/powerpoint/2010/main" val="152494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99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371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144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66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374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46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76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520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568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48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228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25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796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55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77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76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16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171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39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40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5F329-3889-8645-AA6B-3C2BA478A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17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E3D2-F86E-F5F4-BADE-3117C2397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E4F824-322B-4927-F855-1CFC24DD43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C0DAB9-8D11-7488-5B54-7FC7A13432E0}"/>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5" name="Footer Placeholder 4">
            <a:extLst>
              <a:ext uri="{FF2B5EF4-FFF2-40B4-BE49-F238E27FC236}">
                <a16:creationId xmlns:a16="http://schemas.microsoft.com/office/drawing/2014/main" id="{63CFD08B-79D0-317E-F6BD-3DF683727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E87F3-6AD9-6C22-9E22-B1E2F99CB730}"/>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96286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0DD1-052F-F009-6688-988BDC2E07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20418-EACA-E5DA-4AE9-A5DB80D7B6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9492F-7ABA-F672-9D0A-84977B5C6269}"/>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5" name="Footer Placeholder 4">
            <a:extLst>
              <a:ext uri="{FF2B5EF4-FFF2-40B4-BE49-F238E27FC236}">
                <a16:creationId xmlns:a16="http://schemas.microsoft.com/office/drawing/2014/main" id="{32CAF2EF-1410-22AF-1329-DBDD210B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233B2-B47F-AD15-5C6B-CDAD580B47FB}"/>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100588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AFE2B-BE42-BE44-EB88-5AB23CB7D0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8D719-54CA-3E6C-5AD9-A100A0B875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C603-BF3A-5D9E-A743-DFA110A6CB8C}"/>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5" name="Footer Placeholder 4">
            <a:extLst>
              <a:ext uri="{FF2B5EF4-FFF2-40B4-BE49-F238E27FC236}">
                <a16:creationId xmlns:a16="http://schemas.microsoft.com/office/drawing/2014/main" id="{FF4B3CE7-B8DB-8BA8-9E6A-7E4087979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1E9D8-2D3F-94AF-6D66-57A804ED09A2}"/>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36869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a:t>PVR, pulmonary vascular resistance.</a:t>
            </a:r>
          </a:p>
          <a:p>
            <a:r>
              <a:rPr lang="en-US" sz="1000"/>
              <a:t>
Kovacs G, et al. Eur Respir J. 2009;34(4):888-894.</a:t>
            </a:r>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019254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r>
              <a:rPr lang="en-US"/>
              <a:t>PVR, pulmonary vascular resistance.</a:t>
            </a:r>
          </a:p>
          <a:p>
            <a:r>
              <a:rPr lang="en-US"/>
              <a:t>
Kovacs G, et al. Eur Respir J. 2009;34(4):888-894.</a:t>
            </a:r>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428535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a:t>PVR, pulmonary vascular resistance.</a:t>
            </a:r>
          </a:p>
          <a:p>
            <a:r>
              <a:rPr lang="en-US" sz="1000"/>
              <a:t>
Kovacs G, et al. Eur Respir J. 2009;34(4):888-894.</a:t>
            </a:r>
          </a:p>
        </p:txBody>
      </p:sp>
    </p:spTree>
    <p:extLst>
      <p:ext uri="{BB962C8B-B14F-4D97-AF65-F5344CB8AC3E}">
        <p14:creationId xmlns:p14="http://schemas.microsoft.com/office/powerpoint/2010/main" val="1131802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dirty="0"/>
              <a:t>PVR, pulmonary vascular resistance.</a:t>
            </a:r>
          </a:p>
          <a:p>
            <a:r>
              <a:rPr lang="en-US" sz="1000" dirty="0"/>
              <a:t>
Kovacs G, et al. Eur Respir J. 2009;34(4):888-894.</a:t>
            </a:r>
          </a:p>
        </p:txBody>
      </p:sp>
    </p:spTree>
    <p:extLst>
      <p:ext uri="{BB962C8B-B14F-4D97-AF65-F5344CB8AC3E}">
        <p14:creationId xmlns:p14="http://schemas.microsoft.com/office/powerpoint/2010/main" val="3528199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a:t>PVR, pulmonary vascular resistance.</a:t>
            </a:r>
          </a:p>
          <a:p>
            <a:r>
              <a:rPr lang="en-US" sz="1000"/>
              <a:t>
Kovacs G, et al. Eur Respir J. 2009;34(4):888-894.</a:t>
            </a:r>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2395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a:t>PVR, pulmonary vascular resistance.</a:t>
            </a:r>
          </a:p>
          <a:p>
            <a:r>
              <a:rPr lang="en-US" sz="1000"/>
              <a:t>
Kovacs G, et al. Eur Respir J. 2009;34(4):888-894.</a:t>
            </a:r>
          </a:p>
        </p:txBody>
      </p:sp>
    </p:spTree>
    <p:extLst>
      <p:ext uri="{BB962C8B-B14F-4D97-AF65-F5344CB8AC3E}">
        <p14:creationId xmlns:p14="http://schemas.microsoft.com/office/powerpoint/2010/main" val="1082166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dirty="0"/>
              <a:t>PVR, pulmonary vascular resistance.</a:t>
            </a:r>
          </a:p>
          <a:p>
            <a:r>
              <a:rPr lang="en-US" sz="1000" dirty="0"/>
              <a:t>
Kovacs G, et al. Eur Respir J. 2009;34(4):888-894.</a:t>
            </a:r>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9032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a:t>PVR, pulmonary vascular resistance.</a:t>
            </a:r>
          </a:p>
          <a:p>
            <a:r>
              <a:rPr lang="en-US" sz="1000"/>
              <a:t>
Kovacs G, et al. Eur Respir J. 2009;34(4):888-894.</a:t>
            </a:r>
          </a:p>
        </p:txBody>
      </p:sp>
    </p:spTree>
    <p:extLst>
      <p:ext uri="{BB962C8B-B14F-4D97-AF65-F5344CB8AC3E}">
        <p14:creationId xmlns:p14="http://schemas.microsoft.com/office/powerpoint/2010/main" val="161982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2ED3-882B-38A1-C6A6-36FA32DD4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F7004-C706-97B5-B878-4EC41107CF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EFDA2-978B-34E0-6D8C-3CA4B19C2B2D}"/>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5" name="Footer Placeholder 4">
            <a:extLst>
              <a:ext uri="{FF2B5EF4-FFF2-40B4-BE49-F238E27FC236}">
                <a16:creationId xmlns:a16="http://schemas.microsoft.com/office/drawing/2014/main" id="{3CA87B95-B96C-C8ED-2623-8C7DA2DC9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E0202-FB2D-2B8C-084D-4E3EA431C62F}"/>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446031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a:t>PVR, pulmonary vascular resistance.</a:t>
            </a:r>
          </a:p>
          <a:p>
            <a:r>
              <a:rPr lang="en-US" sz="1000"/>
              <a:t>
Kovacs G, et al. Eur Respir J. 2009;34(4):888-894.</a:t>
            </a:r>
          </a:p>
        </p:txBody>
      </p:sp>
    </p:spTree>
    <p:extLst>
      <p:ext uri="{BB962C8B-B14F-4D97-AF65-F5344CB8AC3E}">
        <p14:creationId xmlns:p14="http://schemas.microsoft.com/office/powerpoint/2010/main" val="1895988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a:t>PVR, pulmonary vascular resistance.</a:t>
            </a:r>
          </a:p>
          <a:p>
            <a:r>
              <a:rPr lang="en-US" sz="1000"/>
              <a:t>
Kovacs G, et al. Eur Respir J. 2009;34(4):888-894.</a:t>
            </a:r>
          </a:p>
        </p:txBody>
      </p:sp>
    </p:spTree>
    <p:extLst>
      <p:ext uri="{BB962C8B-B14F-4D97-AF65-F5344CB8AC3E}">
        <p14:creationId xmlns:p14="http://schemas.microsoft.com/office/powerpoint/2010/main" val="2977116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a:t>PVR, pulmonary vascular resistance.</a:t>
            </a:r>
          </a:p>
          <a:p>
            <a:r>
              <a:rPr lang="en-US" sz="1000"/>
              <a:t>
Kovacs G, et al. Eur Respir J. 2009;34(4):888-894.</a:t>
            </a:r>
          </a:p>
        </p:txBody>
      </p:sp>
    </p:spTree>
    <p:extLst>
      <p:ext uri="{BB962C8B-B14F-4D97-AF65-F5344CB8AC3E}">
        <p14:creationId xmlns:p14="http://schemas.microsoft.com/office/powerpoint/2010/main" val="2885484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a:t>PVR, pulmonary vascular resistance.</a:t>
            </a:r>
          </a:p>
          <a:p>
            <a:r>
              <a:rPr lang="en-US" sz="1000"/>
              <a:t>
Kovacs G, et al. Eur Respir J. 2009;34(4):888-894.</a:t>
            </a:r>
          </a:p>
        </p:txBody>
      </p:sp>
    </p:spTree>
    <p:extLst>
      <p:ext uri="{BB962C8B-B14F-4D97-AF65-F5344CB8AC3E}">
        <p14:creationId xmlns:p14="http://schemas.microsoft.com/office/powerpoint/2010/main" val="2795580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4" name="Date Placeholder 11"/>
          <p:cNvSpPr>
            <a:spLocks noGrp="1"/>
          </p:cNvSpPr>
          <p:nvPr>
            <p:ph type="dt" sz="half" idx="14"/>
          </p:nvPr>
        </p:nvSpPr>
        <p:spPr>
          <a:xfrm>
            <a:off x="3133344" y="6436627"/>
            <a:ext cx="1133856" cy="224367"/>
          </a:xfrm>
          <a:prstGeom prst="rect">
            <a:avLst/>
          </a:prstGeom>
        </p:spPr>
        <p:txBody>
          <a:bodyPr/>
          <a:lstStyle/>
          <a:p>
            <a:fld id="{8EAEC025-547C-CC49-8E10-1D2E86C78ADF}" type="datetime1">
              <a:t>11/28/23</a:t>
            </a:fld>
            <a:endParaRPr>
              <a:solidFill>
                <a:srgbClr val="54585A"/>
              </a:solidFill>
            </a:endParaRPr>
          </a:p>
        </p:txBody>
      </p:sp>
      <p:sp>
        <p:nvSpPr>
          <p:cNvPr id="15" name="Footer Placeholder 12"/>
          <p:cNvSpPr>
            <a:spLocks noGrp="1"/>
          </p:cNvSpPr>
          <p:nvPr>
            <p:ph type="ftr" sz="quarter" idx="15"/>
          </p:nvPr>
        </p:nvSpPr>
        <p:spPr>
          <a:xfrm>
            <a:off x="4162659" y="6374245"/>
            <a:ext cx="6908800" cy="308355"/>
          </a:xfrm>
          <a:prstGeom prst="rect">
            <a:avLst/>
          </a:prstGeom>
        </p:spPr>
        <p:txBody>
          <a:bodyPr/>
          <a:lstStyle/>
          <a:p>
            <a:r>
              <a:rPr lang="en-US">
                <a:solidFill>
                  <a:srgbClr val="605F62"/>
                </a:solidFill>
              </a:rPr>
              <a:t>PVR, pulmonary vascular resistance.</a:t>
            </a:r>
          </a:p>
          <a:p>
            <a:r>
              <a:rPr lang="en-US">
                <a:solidFill>
                  <a:srgbClr val="605F62"/>
                </a:solidFill>
              </a:rPr>
              <a:t>
Kovacs G, et al. Eur Respir J. 2009;34(4):888-894.</a:t>
            </a:r>
          </a:p>
        </p:txBody>
      </p:sp>
      <p:sp>
        <p:nvSpPr>
          <p:cNvPr id="16" name="Slide Number Placeholder 13"/>
          <p:cNvSpPr>
            <a:spLocks noGrp="1"/>
          </p:cNvSpPr>
          <p:nvPr>
            <p:ph type="sldNum" sz="quarter" idx="16"/>
          </p:nvPr>
        </p:nvSpPr>
        <p:spPr>
          <a:xfrm>
            <a:off x="11074401" y="6374245"/>
            <a:ext cx="462327" cy="308355"/>
          </a:xfrm>
          <a:prstGeom prst="rect">
            <a:avLst/>
          </a:prstGeom>
        </p:spPr>
        <p:txBody>
          <a:bodyPr/>
          <a:lstStyle/>
          <a:p>
            <a:fld id="{0D558541-60C9-42A2-8392-FF12533A6B7A}" type="slidenum">
              <a:rPr lang="en-US" smtClean="0">
                <a:solidFill>
                  <a:srgbClr val="B0A2C5"/>
                </a:solidFill>
              </a:rPr>
              <a:pPr/>
              <a:t>‹#›</a:t>
            </a:fld>
            <a:endParaRPr lang="en-US">
              <a:solidFill>
                <a:srgbClr val="B0A2C5"/>
              </a:solidFill>
            </a:endParaRPr>
          </a:p>
        </p:txBody>
      </p:sp>
      <p:sp>
        <p:nvSpPr>
          <p:cNvPr id="7" name="Title 1"/>
          <p:cNvSpPr>
            <a:spLocks noGrp="1"/>
          </p:cNvSpPr>
          <p:nvPr>
            <p:ph type="title"/>
          </p:nvPr>
        </p:nvSpPr>
        <p:spPr>
          <a:xfrm>
            <a:off x="1464744" y="169881"/>
            <a:ext cx="9573685" cy="1016000"/>
          </a:xfrm>
          <a:prstGeom prst="rect">
            <a:avLst/>
          </a:prstGeom>
        </p:spPr>
        <p:txBody>
          <a:bodyPr/>
          <a:lstStyle>
            <a:lvl1pPr>
              <a:defRPr/>
            </a:lvl1pPr>
          </a:lstStyle>
          <a:p>
            <a:r>
              <a:rPr lang="en-US"/>
              <a:t>Click to edit Master title style</a:t>
            </a:r>
          </a:p>
        </p:txBody>
      </p:sp>
      <p:sp>
        <p:nvSpPr>
          <p:cNvPr id="8" name="Text Placeholder 10"/>
          <p:cNvSpPr>
            <a:spLocks noGrp="1"/>
          </p:cNvSpPr>
          <p:nvPr>
            <p:ph type="body" sz="quarter" idx="13" hasCustomPrompt="1"/>
          </p:nvPr>
        </p:nvSpPr>
        <p:spPr>
          <a:xfrm>
            <a:off x="1464743" y="1195843"/>
            <a:ext cx="9573684" cy="609600"/>
          </a:xfrm>
          <a:prstGeom prst="rect">
            <a:avLst/>
          </a:prstGeom>
        </p:spPr>
        <p:txBody>
          <a:bodyPr/>
          <a:lstStyle>
            <a:lvl1pPr marL="0" indent="0">
              <a:lnSpc>
                <a:spcPct val="85000"/>
              </a:lnSpc>
              <a:spcBef>
                <a:spcPts val="0"/>
              </a:spcBef>
              <a:buNone/>
              <a:defRPr sz="2667" spc="-107" baseline="0">
                <a:solidFill>
                  <a:schemeClr val="accent2"/>
                </a:solidFill>
              </a:defRPr>
            </a:lvl1pPr>
            <a:lvl2pPr marL="275153" indent="0">
              <a:buNone/>
              <a:defRPr/>
            </a:lvl2pPr>
            <a:lvl3pPr marL="609570" indent="0">
              <a:buNone/>
              <a:defRPr/>
            </a:lvl3pPr>
            <a:lvl4pPr marL="842391" indent="0">
              <a:buNone/>
              <a:defRPr/>
            </a:lvl4pPr>
            <a:lvl5pPr marL="1073096" indent="0">
              <a:buNone/>
              <a:defRPr/>
            </a:lvl5pPr>
          </a:lstStyle>
          <a:p>
            <a:pPr lvl="0"/>
            <a:r>
              <a:rPr lang="en-US"/>
              <a:t>Slide Subtitle</a:t>
            </a:r>
          </a:p>
        </p:txBody>
      </p:sp>
    </p:spTree>
    <p:extLst>
      <p:ext uri="{BB962C8B-B14F-4D97-AF65-F5344CB8AC3E}">
        <p14:creationId xmlns:p14="http://schemas.microsoft.com/office/powerpoint/2010/main" val="2598113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4" name="Date Placeholder 11"/>
          <p:cNvSpPr>
            <a:spLocks noGrp="1"/>
          </p:cNvSpPr>
          <p:nvPr>
            <p:ph type="dt" sz="half" idx="14"/>
          </p:nvPr>
        </p:nvSpPr>
        <p:spPr>
          <a:xfrm>
            <a:off x="3133344" y="6436627"/>
            <a:ext cx="1133856" cy="224367"/>
          </a:xfrm>
          <a:prstGeom prst="rect">
            <a:avLst/>
          </a:prstGeom>
        </p:spPr>
        <p:txBody>
          <a:bodyPr/>
          <a:lstStyle/>
          <a:p>
            <a:fld id="{A8B67BEF-2A54-4B44-B9FD-F7AC1F864B56}" type="datetime1">
              <a:t>11/28/23</a:t>
            </a:fld>
            <a:endParaRPr>
              <a:solidFill>
                <a:srgbClr val="54585A"/>
              </a:solidFill>
            </a:endParaRPr>
          </a:p>
        </p:txBody>
      </p:sp>
      <p:sp>
        <p:nvSpPr>
          <p:cNvPr id="15" name="Footer Placeholder 12"/>
          <p:cNvSpPr>
            <a:spLocks noGrp="1"/>
          </p:cNvSpPr>
          <p:nvPr>
            <p:ph type="ftr" sz="quarter" idx="15"/>
          </p:nvPr>
        </p:nvSpPr>
        <p:spPr>
          <a:xfrm>
            <a:off x="4162659" y="6374245"/>
            <a:ext cx="6908800" cy="308355"/>
          </a:xfrm>
          <a:prstGeom prst="rect">
            <a:avLst/>
          </a:prstGeom>
        </p:spPr>
        <p:txBody>
          <a:bodyPr/>
          <a:lstStyle/>
          <a:p>
            <a:r>
              <a:rPr lang="en-US">
                <a:solidFill>
                  <a:srgbClr val="605F62"/>
                </a:solidFill>
              </a:rPr>
              <a:t>PVR, pulmonary vascular resistance.</a:t>
            </a:r>
          </a:p>
          <a:p>
            <a:r>
              <a:rPr lang="en-US">
                <a:solidFill>
                  <a:srgbClr val="605F62"/>
                </a:solidFill>
              </a:rPr>
              <a:t>
Kovacs G, et al. Eur Respir J. 2009;34(4):888-894.</a:t>
            </a:r>
          </a:p>
        </p:txBody>
      </p:sp>
      <p:sp>
        <p:nvSpPr>
          <p:cNvPr id="16" name="Slide Number Placeholder 13"/>
          <p:cNvSpPr>
            <a:spLocks noGrp="1"/>
          </p:cNvSpPr>
          <p:nvPr>
            <p:ph type="sldNum" sz="quarter" idx="16"/>
          </p:nvPr>
        </p:nvSpPr>
        <p:spPr>
          <a:xfrm>
            <a:off x="11074401" y="6374245"/>
            <a:ext cx="462327" cy="308355"/>
          </a:xfrm>
          <a:prstGeom prst="rect">
            <a:avLst/>
          </a:prstGeom>
        </p:spPr>
        <p:txBody>
          <a:bodyPr/>
          <a:lstStyle/>
          <a:p>
            <a:fld id="{0D558541-60C9-42A2-8392-FF12533A6B7A}" type="slidenum">
              <a:rPr lang="en-US" smtClean="0">
                <a:solidFill>
                  <a:srgbClr val="B0A2C5"/>
                </a:solidFill>
              </a:rPr>
              <a:pPr/>
              <a:t>‹#›</a:t>
            </a:fld>
            <a:endParaRPr lang="en-US">
              <a:solidFill>
                <a:srgbClr val="B0A2C5"/>
              </a:solidFill>
            </a:endParaRPr>
          </a:p>
        </p:txBody>
      </p:sp>
      <p:sp>
        <p:nvSpPr>
          <p:cNvPr id="7" name="Title 1"/>
          <p:cNvSpPr>
            <a:spLocks noGrp="1"/>
          </p:cNvSpPr>
          <p:nvPr>
            <p:ph type="title"/>
          </p:nvPr>
        </p:nvSpPr>
        <p:spPr>
          <a:xfrm>
            <a:off x="1464744" y="169881"/>
            <a:ext cx="9573685" cy="1016000"/>
          </a:xfrm>
          <a:prstGeom prst="rect">
            <a:avLst/>
          </a:prstGeom>
        </p:spPr>
        <p:txBody>
          <a:bodyPr/>
          <a:lstStyle>
            <a:lvl1pPr>
              <a:defRPr/>
            </a:lvl1pPr>
          </a:lstStyle>
          <a:p>
            <a:r>
              <a:rPr lang="en-US"/>
              <a:t>Click to edit Master title style</a:t>
            </a:r>
          </a:p>
        </p:txBody>
      </p:sp>
      <p:sp>
        <p:nvSpPr>
          <p:cNvPr id="8" name="Text Placeholder 10"/>
          <p:cNvSpPr>
            <a:spLocks noGrp="1"/>
          </p:cNvSpPr>
          <p:nvPr>
            <p:ph type="body" sz="quarter" idx="13" hasCustomPrompt="1"/>
          </p:nvPr>
        </p:nvSpPr>
        <p:spPr>
          <a:xfrm>
            <a:off x="1464743" y="1195843"/>
            <a:ext cx="9573684" cy="609600"/>
          </a:xfrm>
          <a:prstGeom prst="rect">
            <a:avLst/>
          </a:prstGeom>
        </p:spPr>
        <p:txBody>
          <a:bodyPr/>
          <a:lstStyle>
            <a:lvl1pPr marL="0" indent="0">
              <a:lnSpc>
                <a:spcPct val="85000"/>
              </a:lnSpc>
              <a:spcBef>
                <a:spcPts val="0"/>
              </a:spcBef>
              <a:buNone/>
              <a:defRPr sz="2667" spc="-107" baseline="0">
                <a:solidFill>
                  <a:schemeClr val="accent2"/>
                </a:solidFill>
              </a:defRPr>
            </a:lvl1pPr>
            <a:lvl2pPr marL="275153" indent="0">
              <a:buNone/>
              <a:defRPr/>
            </a:lvl2pPr>
            <a:lvl3pPr marL="609570" indent="0">
              <a:buNone/>
              <a:defRPr/>
            </a:lvl3pPr>
            <a:lvl4pPr marL="842391" indent="0">
              <a:buNone/>
              <a:defRPr/>
            </a:lvl4pPr>
            <a:lvl5pPr marL="1073096" indent="0">
              <a:buNone/>
              <a:defRPr/>
            </a:lvl5pPr>
          </a:lstStyle>
          <a:p>
            <a:pPr lvl="0"/>
            <a:r>
              <a:rPr lang="en-US"/>
              <a:t>Slide Subtitle</a:t>
            </a:r>
          </a:p>
        </p:txBody>
      </p:sp>
    </p:spTree>
    <p:extLst>
      <p:ext uri="{BB962C8B-B14F-4D97-AF65-F5344CB8AC3E}">
        <p14:creationId xmlns:p14="http://schemas.microsoft.com/office/powerpoint/2010/main" val="1531550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C788C1-99B7-714B-8A6E-F0EC39527BC1}" type="datetime1">
              <a:t>11/28/23</a:t>
            </a:fld>
            <a:endParaRPr lang="en-US"/>
          </a:p>
        </p:txBody>
      </p:sp>
      <p:sp>
        <p:nvSpPr>
          <p:cNvPr id="5" name="Footer Placeholder 4"/>
          <p:cNvSpPr>
            <a:spLocks noGrp="1"/>
          </p:cNvSpPr>
          <p:nvPr>
            <p:ph type="ftr" sz="quarter" idx="11"/>
          </p:nvPr>
        </p:nvSpPr>
        <p:spPr/>
        <p:txBody>
          <a:bodyPr/>
          <a:lstStyle/>
          <a:p>
            <a:r>
              <a:rPr lang="en-US"/>
              <a:t>PVR, pulmonary vascular resistance.</a:t>
            </a:r>
          </a:p>
          <a:p>
            <a:r>
              <a:rPr lang="en-US"/>
              <a:t>
Kovacs G, et al. Eur Respir J. 2009;34(4):888-894.</a:t>
            </a:r>
          </a:p>
        </p:txBody>
      </p:sp>
      <p:sp>
        <p:nvSpPr>
          <p:cNvPr id="6" name="Slide Number Placeholder 5"/>
          <p:cNvSpPr>
            <a:spLocks noGrp="1"/>
          </p:cNvSpPr>
          <p:nvPr>
            <p:ph type="sldNum" sz="quarter" idx="12"/>
          </p:nvPr>
        </p:nvSpPr>
        <p:spPr/>
        <p:txBody>
          <a:bodyPr/>
          <a:lstStyle/>
          <a:p>
            <a:fld id="{10751A72-429B-DD4A-AB9B-890F2E39D0BA}" type="slidenum">
              <a:rPr lang="en-US" smtClean="0"/>
              <a:t>‹#›</a:t>
            </a:fld>
            <a:endParaRPr lang="en-US"/>
          </a:p>
        </p:txBody>
      </p:sp>
    </p:spTree>
    <p:extLst>
      <p:ext uri="{BB962C8B-B14F-4D97-AF65-F5344CB8AC3E}">
        <p14:creationId xmlns:p14="http://schemas.microsoft.com/office/powerpoint/2010/main" val="2074759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ection Header Your Photo">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0" name="TextBox 9"/>
          <p:cNvSpPr txBox="1"/>
          <p:nvPr userDrawn="1"/>
        </p:nvSpPr>
        <p:spPr>
          <a:xfrm>
            <a:off x="12293600" y="1169740"/>
            <a:ext cx="2189949" cy="4316661"/>
          </a:xfrm>
          <a:prstGeom prst="rect">
            <a:avLst/>
          </a:prstGeom>
          <a:solidFill>
            <a:schemeClr val="tx1">
              <a:lumMod val="60000"/>
              <a:lumOff val="40000"/>
            </a:schemeClr>
          </a:solidFill>
        </p:spPr>
        <p:txBody>
          <a:bodyPr wrap="square" lIns="0" tIns="0" rIns="0" bIns="0" rtlCol="0">
            <a:noAutofit/>
          </a:bodyPr>
          <a:lstStyle/>
          <a:p>
            <a:pPr defTabSz="609570">
              <a:lnSpc>
                <a:spcPct val="90000"/>
              </a:lnSpc>
              <a:spcBef>
                <a:spcPts val="800"/>
              </a:spcBef>
            </a:pPr>
            <a:r>
              <a:rPr lang="en-US" sz="1600" spc="-67">
                <a:solidFill>
                  <a:prstClr val="white"/>
                </a:solidFill>
              </a:rPr>
              <a:t>How to put in your own Photo:</a:t>
            </a:r>
          </a:p>
          <a:p>
            <a:pPr defTabSz="609570">
              <a:lnSpc>
                <a:spcPct val="90000"/>
              </a:lnSpc>
              <a:spcBef>
                <a:spcPts val="800"/>
              </a:spcBef>
            </a:pPr>
            <a:r>
              <a:rPr lang="en-US" sz="1600" spc="-67">
                <a:solidFill>
                  <a:prstClr val="white"/>
                </a:solidFill>
              </a:rPr>
              <a:t>Go to ‘View-Slide Master’</a:t>
            </a:r>
          </a:p>
          <a:p>
            <a:pPr defTabSz="609570">
              <a:lnSpc>
                <a:spcPct val="90000"/>
              </a:lnSpc>
              <a:spcBef>
                <a:spcPts val="800"/>
              </a:spcBef>
            </a:pPr>
            <a:r>
              <a:rPr lang="en-US" sz="1600" spc="-67">
                <a:solidFill>
                  <a:prstClr val="white"/>
                </a:solidFill>
              </a:rPr>
              <a:t>Go to ‘Insert-Picture’</a:t>
            </a:r>
          </a:p>
          <a:p>
            <a:pPr defTabSz="609570">
              <a:lnSpc>
                <a:spcPct val="90000"/>
              </a:lnSpc>
              <a:spcBef>
                <a:spcPts val="800"/>
              </a:spcBef>
            </a:pPr>
            <a:r>
              <a:rPr lang="en-US" sz="1600" spc="-67">
                <a:solidFill>
                  <a:prstClr val="white"/>
                </a:solidFill>
              </a:rPr>
              <a:t>Browse to the image you would like to place. Image should be 1024x768, 1200x900, or other 4:3 aspect ratio</a:t>
            </a:r>
          </a:p>
          <a:p>
            <a:pPr defTabSz="609570">
              <a:lnSpc>
                <a:spcPct val="90000"/>
              </a:lnSpc>
              <a:spcBef>
                <a:spcPts val="800"/>
              </a:spcBef>
            </a:pPr>
            <a:r>
              <a:rPr lang="en-US" sz="1600" spc="-67">
                <a:solidFill>
                  <a:prstClr val="white"/>
                </a:solidFill>
              </a:rPr>
              <a:t>Select image and click OK</a:t>
            </a:r>
          </a:p>
          <a:p>
            <a:pPr defTabSz="609570">
              <a:lnSpc>
                <a:spcPct val="90000"/>
              </a:lnSpc>
              <a:spcBef>
                <a:spcPts val="800"/>
              </a:spcBef>
            </a:pPr>
            <a:r>
              <a:rPr lang="en-US" sz="1600" spc="-67">
                <a:solidFill>
                  <a:prstClr val="white"/>
                </a:solidFill>
              </a:rPr>
              <a:t>Scale to full screen size if necessary.</a:t>
            </a:r>
          </a:p>
          <a:p>
            <a:pPr defTabSz="609570">
              <a:lnSpc>
                <a:spcPct val="90000"/>
              </a:lnSpc>
              <a:spcBef>
                <a:spcPts val="800"/>
              </a:spcBef>
            </a:pPr>
            <a:r>
              <a:rPr lang="en-US" sz="1600" spc="-67">
                <a:solidFill>
                  <a:prstClr val="white"/>
                </a:solidFill>
              </a:rPr>
              <a:t>Click image, go to ‘Format-Send to Back’</a:t>
            </a:r>
          </a:p>
          <a:p>
            <a:pPr defTabSz="609570">
              <a:lnSpc>
                <a:spcPct val="90000"/>
              </a:lnSpc>
              <a:spcBef>
                <a:spcPts val="800"/>
              </a:spcBef>
            </a:pPr>
            <a:r>
              <a:rPr lang="en-US" sz="1600" spc="-67">
                <a:solidFill>
                  <a:prstClr val="white"/>
                </a:solidFill>
              </a:rPr>
              <a:t>Go to ‘View-Normal’ to return to slides</a:t>
            </a:r>
          </a:p>
        </p:txBody>
      </p:sp>
      <p:sp>
        <p:nvSpPr>
          <p:cNvPr id="7" name="Freeform 6"/>
          <p:cNvSpPr/>
          <p:nvPr userDrawn="1"/>
        </p:nvSpPr>
        <p:spPr bwMode="gray">
          <a:xfrm>
            <a:off x="-43701" y="-43316"/>
            <a:ext cx="8920916" cy="693409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sz="2400">
              <a:solidFill>
                <a:prstClr val="white"/>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2386" y="423416"/>
            <a:ext cx="3318337" cy="619053"/>
          </a:xfrm>
          <a:prstGeom prst="rect">
            <a:avLst/>
          </a:prstGeom>
        </p:spPr>
      </p:pic>
      <p:sp>
        <p:nvSpPr>
          <p:cNvPr id="9" name="Title 1"/>
          <p:cNvSpPr>
            <a:spLocks noGrp="1"/>
          </p:cNvSpPr>
          <p:nvPr>
            <p:ph type="ctrTitle" hasCustomPrompt="1"/>
          </p:nvPr>
        </p:nvSpPr>
        <p:spPr bwMode="gray">
          <a:xfrm>
            <a:off x="1472067" y="2356111"/>
            <a:ext cx="5181600" cy="1524000"/>
          </a:xfrm>
          <a:prstGeom prst="rect">
            <a:avLst/>
          </a:prstGeom>
        </p:spPr>
        <p:txBody>
          <a:bodyPr rIns="0" bIns="0" anchor="b" anchorCtr="0"/>
          <a:lstStyle>
            <a:lvl1pPr>
              <a:lnSpc>
                <a:spcPct val="90000"/>
              </a:lnSpc>
              <a:defRPr sz="3733" b="0">
                <a:solidFill>
                  <a:schemeClr val="bg1"/>
                </a:solidFill>
              </a:defRPr>
            </a:lvl1pPr>
          </a:lstStyle>
          <a:p>
            <a:r>
              <a:rPr lang="en-US"/>
              <a:t>Section Title</a:t>
            </a:r>
          </a:p>
        </p:txBody>
      </p:sp>
      <p:sp>
        <p:nvSpPr>
          <p:cNvPr id="11" name="Subtitle 2"/>
          <p:cNvSpPr>
            <a:spLocks noGrp="1"/>
          </p:cNvSpPr>
          <p:nvPr>
            <p:ph type="subTitle" idx="1" hasCustomPrompt="1"/>
          </p:nvPr>
        </p:nvSpPr>
        <p:spPr bwMode="gray">
          <a:xfrm>
            <a:off x="1472068" y="3953558"/>
            <a:ext cx="5849259" cy="1247353"/>
          </a:xfrm>
          <a:prstGeom prst="rect">
            <a:avLst/>
          </a:prstGeom>
        </p:spPr>
        <p:txBody>
          <a:bodyPr/>
          <a:lstStyle>
            <a:lvl1pPr marL="0" indent="0" algn="l">
              <a:lnSpc>
                <a:spcPct val="90000"/>
              </a:lnSpc>
              <a:spcBef>
                <a:spcPts val="0"/>
              </a:spcBef>
              <a:buNone/>
              <a:defRPr sz="2667" baseline="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Secondary Text Goes here</a:t>
            </a:r>
          </a:p>
        </p:txBody>
      </p:sp>
    </p:spTree>
    <p:extLst>
      <p:ext uri="{BB962C8B-B14F-4D97-AF65-F5344CB8AC3E}">
        <p14:creationId xmlns:p14="http://schemas.microsoft.com/office/powerpoint/2010/main" val="3935581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56200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72594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15BD-89AC-5356-97A6-88929D4F2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E6E126-C92C-0B92-983C-12286B51B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59ADEE-26BB-690B-77B6-4B7D22AF3029}"/>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5" name="Footer Placeholder 4">
            <a:extLst>
              <a:ext uri="{FF2B5EF4-FFF2-40B4-BE49-F238E27FC236}">
                <a16:creationId xmlns:a16="http://schemas.microsoft.com/office/drawing/2014/main" id="{CF5C87FF-0A52-82B7-F2A0-A16C52E5D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A224C-5EE9-CCB1-855B-04F184084C1D}"/>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1310678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841711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965038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2482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25614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163841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58532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91022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47803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67385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9576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A5A4-B2AB-65D7-2AAB-B8DBB3D1B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9AF657-3949-E74E-3F68-97387EB9B1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81F8B4-104C-D825-25BC-9A7D998632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5696D-9BC5-1C33-3109-3AE0AC389130}"/>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6" name="Footer Placeholder 5">
            <a:extLst>
              <a:ext uri="{FF2B5EF4-FFF2-40B4-BE49-F238E27FC236}">
                <a16:creationId xmlns:a16="http://schemas.microsoft.com/office/drawing/2014/main" id="{23F5A94E-1C46-A401-653E-EEFEFD3A1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B0A27-0A63-ECF8-D347-F6464E293FE7}"/>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1607009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9328151" y="6415089"/>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C54EF2-C8A3-4E28-A2A5-71DB01CDB154}"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6787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957806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BCF85-058B-4262-B233-9F16AC7A6163}" type="datetime1">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5523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B182-88D6-AA18-6EA0-C9794E1604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07949F-0682-BAF6-AFB8-29C3C04AC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D9440B-400A-0869-96CB-131819CD97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2B0A2F-52A2-4216-4FA9-91FA8AD0F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231934-C0CD-CEBC-B574-B840E6C5FD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044F19-D754-EB86-9FA4-8A6C23D291C6}"/>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8" name="Footer Placeholder 7">
            <a:extLst>
              <a:ext uri="{FF2B5EF4-FFF2-40B4-BE49-F238E27FC236}">
                <a16:creationId xmlns:a16="http://schemas.microsoft.com/office/drawing/2014/main" id="{0ACAFB72-77D0-EF84-A86C-AEB319C3B8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65EF36-6D40-5E33-482D-E0818C1EE556}"/>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199220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9BC8-5891-9C20-DFEA-09DD769773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AFF93-4A3E-3C26-BA60-1F1B5D958AB6}"/>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4" name="Footer Placeholder 3">
            <a:extLst>
              <a:ext uri="{FF2B5EF4-FFF2-40B4-BE49-F238E27FC236}">
                <a16:creationId xmlns:a16="http://schemas.microsoft.com/office/drawing/2014/main" id="{F51FA437-C165-E586-9766-665DDF0C97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DA97E-0FF3-802D-E092-86E2A0007D35}"/>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361112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34DD25-DBF1-8240-1CD9-BC9135210798}"/>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3" name="Footer Placeholder 2">
            <a:extLst>
              <a:ext uri="{FF2B5EF4-FFF2-40B4-BE49-F238E27FC236}">
                <a16:creationId xmlns:a16="http://schemas.microsoft.com/office/drawing/2014/main" id="{5107FA89-D0DB-9A07-8E56-5DBF0AF776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8672AE-B66A-2C3D-0F83-E3FCF33C0A60}"/>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45121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3102-1E3F-18FD-8685-039BE4A12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106387-450B-6B6D-D70B-438ADBF1F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67181A-0AAD-5176-6ABB-ABBFEF7137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E12BC-D4ED-F944-43E2-86A015880FCD}"/>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6" name="Footer Placeholder 5">
            <a:extLst>
              <a:ext uri="{FF2B5EF4-FFF2-40B4-BE49-F238E27FC236}">
                <a16:creationId xmlns:a16="http://schemas.microsoft.com/office/drawing/2014/main" id="{DBA17D71-D372-7437-4DC1-85BA1BC96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7CF50-F3AF-6FFB-A023-2144866970F6}"/>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429083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73B0-C5AA-B187-2080-02A5B11B6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C771DE-3B7D-89BE-B754-467FB05F8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25AAA2-4E80-B52C-5DB1-996869EC0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8D6A6-0FA2-F868-02A3-A3612AB9BA98}"/>
              </a:ext>
            </a:extLst>
          </p:cNvPr>
          <p:cNvSpPr>
            <a:spLocks noGrp="1"/>
          </p:cNvSpPr>
          <p:nvPr>
            <p:ph type="dt" sz="half" idx="10"/>
          </p:nvPr>
        </p:nvSpPr>
        <p:spPr/>
        <p:txBody>
          <a:bodyPr/>
          <a:lstStyle/>
          <a:p>
            <a:fld id="{6F57ED44-F7CB-8245-805D-6CE45FAB3A7B}" type="datetimeFigureOut">
              <a:rPr lang="en-US" smtClean="0"/>
              <a:t>11/28/23</a:t>
            </a:fld>
            <a:endParaRPr lang="en-US"/>
          </a:p>
        </p:txBody>
      </p:sp>
      <p:sp>
        <p:nvSpPr>
          <p:cNvPr id="6" name="Footer Placeholder 5">
            <a:extLst>
              <a:ext uri="{FF2B5EF4-FFF2-40B4-BE49-F238E27FC236}">
                <a16:creationId xmlns:a16="http://schemas.microsoft.com/office/drawing/2014/main" id="{3481E5BB-DE20-7794-58D4-8DAFCF31A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71DC5-D97C-5A93-692C-46366E72632B}"/>
              </a:ext>
            </a:extLst>
          </p:cNvPr>
          <p:cNvSpPr>
            <a:spLocks noGrp="1"/>
          </p:cNvSpPr>
          <p:nvPr>
            <p:ph type="sldNum" sz="quarter" idx="12"/>
          </p:nvPr>
        </p:nvSpPr>
        <p:spPr/>
        <p:txBody>
          <a:bodyPr/>
          <a:lstStyle/>
          <a:p>
            <a:fld id="{81F6EAE3-53DE-EA46-BC0D-D2EFA01C111A}" type="slidenum">
              <a:rPr lang="en-US" smtClean="0"/>
              <a:t>‹#›</a:t>
            </a:fld>
            <a:endParaRPr lang="en-US"/>
          </a:p>
        </p:txBody>
      </p:sp>
    </p:spTree>
    <p:extLst>
      <p:ext uri="{BB962C8B-B14F-4D97-AF65-F5344CB8AC3E}">
        <p14:creationId xmlns:p14="http://schemas.microsoft.com/office/powerpoint/2010/main" val="304386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8A39E4-342F-41C1-28FA-5FAA081771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771AFF-1BDA-9D67-FA0B-0346787FBA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27532-48EF-2A36-A944-9E3F4E64F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7ED44-F7CB-8245-805D-6CE45FAB3A7B}" type="datetimeFigureOut">
              <a:rPr lang="en-US" smtClean="0"/>
              <a:t>11/28/23</a:t>
            </a:fld>
            <a:endParaRPr lang="en-US"/>
          </a:p>
        </p:txBody>
      </p:sp>
      <p:sp>
        <p:nvSpPr>
          <p:cNvPr id="5" name="Footer Placeholder 4">
            <a:extLst>
              <a:ext uri="{FF2B5EF4-FFF2-40B4-BE49-F238E27FC236}">
                <a16:creationId xmlns:a16="http://schemas.microsoft.com/office/drawing/2014/main" id="{DE3163CD-E515-2CFB-AFD1-4145748AFC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3D8013-4D38-6070-C24C-D9F7D344D1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6EAE3-53DE-EA46-BC0D-D2EFA01C111A}" type="slidenum">
              <a:rPr lang="en-US" smtClean="0"/>
              <a:t>‹#›</a:t>
            </a:fld>
            <a:endParaRPr lang="en-US"/>
          </a:p>
        </p:txBody>
      </p:sp>
    </p:spTree>
    <p:extLst>
      <p:ext uri="{BB962C8B-B14F-4D97-AF65-F5344CB8AC3E}">
        <p14:creationId xmlns:p14="http://schemas.microsoft.com/office/powerpoint/2010/main" val="1686608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sz="1000" dirty="0"/>
              <a:t>PVR, pulmonary vascular resistance.</a:t>
            </a:r>
          </a:p>
          <a:p>
            <a:r>
              <a:rPr lang="en-US" sz="1000" dirty="0"/>
              <a:t>
Kovacs G, et al. Eur Respir J. 2009;34(4):888-894.</a:t>
            </a:r>
          </a:p>
        </p:txBody>
      </p:sp>
      <p:sp>
        <p:nvSpPr>
          <p:cNvPr id="4" name="Rectangle 3">
            <a:extLst>
              <a:ext uri="{FF2B5EF4-FFF2-40B4-BE49-F238E27FC236}">
                <a16:creationId xmlns:a16="http://schemas.microsoft.com/office/drawing/2014/main" id="{2818E7D9-0115-A16F-C027-8A2BB71A2A5E}"/>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1479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21DA9F18-B3F6-5ADB-D563-F50CA39708DA}"/>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309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969" TargetMode="External"/><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41.png"/><Relationship Id="rId7" Type="http://schemas.openxmlformats.org/officeDocument/2006/relationships/hyperlink" Target="http://www.mededonthego.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6.svg"/><Relationship Id="rId4" Type="http://schemas.openxmlformats.org/officeDocument/2006/relationships/image" Target="../media/image42.sv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AB51C7B5-1DFB-F230-6F40-645FC46B0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359350" y="601155"/>
            <a:ext cx="5473299" cy="2684621"/>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547752" y="3636296"/>
            <a:ext cx="7096496" cy="1721492"/>
          </a:xfrm>
          <a:prstGeom prst="roundRect">
            <a:avLst>
              <a:gd name="adj" fmla="val 23876"/>
            </a:avLst>
          </a:prstGeom>
          <a:solidFill>
            <a:schemeClr val="bg1"/>
          </a:solidFill>
        </p:spPr>
        <p:txBody>
          <a:bodyPr anchor="ct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October 14,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2:45pm CT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19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InterContinental Chicago Magnificent Mile Hotel | Chicago, IL</a:t>
            </a:r>
          </a:p>
        </p:txBody>
      </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6" name="Picture 5" descr="A blue lines on a black background&#10;&#10;Description automatically generated">
            <a:extLst>
              <a:ext uri="{FF2B5EF4-FFF2-40B4-BE49-F238E27FC236}">
                <a16:creationId xmlns:a16="http://schemas.microsoft.com/office/drawing/2014/main" id="{980869EC-E7D9-AE56-DF99-AF0A189E5F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88482" y="5357788"/>
            <a:ext cx="4503517" cy="1500212"/>
          </a:xfrm>
          <a:prstGeom prst="rect">
            <a:avLst/>
          </a:prstGeom>
        </p:spPr>
      </p:pic>
      <p:grpSp>
        <p:nvGrpSpPr>
          <p:cNvPr id="3" name="Group 2">
            <a:extLst>
              <a:ext uri="{FF2B5EF4-FFF2-40B4-BE49-F238E27FC236}">
                <a16:creationId xmlns:a16="http://schemas.microsoft.com/office/drawing/2014/main" id="{5D59B966-C055-B98B-1C13-BCF757FDE908}"/>
              </a:ext>
            </a:extLst>
          </p:cNvPr>
          <p:cNvGrpSpPr/>
          <p:nvPr/>
        </p:nvGrpSpPr>
        <p:grpSpPr>
          <a:xfrm>
            <a:off x="2148346" y="5782649"/>
            <a:ext cx="2226924" cy="452122"/>
            <a:chOff x="6988995" y="4117401"/>
            <a:chExt cx="3016124" cy="612349"/>
          </a:xfrm>
        </p:grpSpPr>
        <p:pic>
          <p:nvPicPr>
            <p:cNvPr id="4" name="Picture 2">
              <a:extLst>
                <a:ext uri="{FF2B5EF4-FFF2-40B4-BE49-F238E27FC236}">
                  <a16:creationId xmlns:a16="http://schemas.microsoft.com/office/drawing/2014/main" id="{69BDE567-EA43-FE89-79D3-4F034F24541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B50F8589-89CC-9B4C-0940-7D6244911A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7281" y="4117401"/>
              <a:ext cx="1237838" cy="600164"/>
            </a:xfrm>
            <a:prstGeom prst="rect">
              <a:avLst/>
            </a:prstGeom>
          </p:spPr>
        </p:pic>
      </p:grpSp>
    </p:spTree>
    <p:extLst>
      <p:ext uri="{BB962C8B-B14F-4D97-AF65-F5344CB8AC3E}">
        <p14:creationId xmlns:p14="http://schemas.microsoft.com/office/powerpoint/2010/main" val="138913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p:txBody>
          <a:bodyPr/>
          <a:lstStyle/>
          <a:p>
            <a:r>
              <a:rPr lang="en-US" b="1"/>
              <a:t>Pulmonary Hypertension AND Right Ventricle</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498767" y="1425041"/>
            <a:ext cx="5752404" cy="4579945"/>
          </a:xfrm>
        </p:spPr>
        <p:txBody>
          <a:bodyPr>
            <a:normAutofit/>
          </a:bodyPr>
          <a:lstStyle/>
          <a:p>
            <a:r>
              <a:rPr lang="en-US" dirty="0"/>
              <a:t>The main concern of pulmonary hypertension is increased right ventricular afterload</a:t>
            </a:r>
          </a:p>
          <a:p>
            <a:endParaRPr lang="en-US" dirty="0"/>
          </a:p>
          <a:p>
            <a:r>
              <a:rPr lang="en-US" dirty="0"/>
              <a:t>Chronically elevated RV afterload can result in RV and PA uncoupling</a:t>
            </a:r>
          </a:p>
          <a:p>
            <a:pPr lvl="1"/>
            <a:r>
              <a:rPr lang="en-US" dirty="0"/>
              <a:t>Ultimately resulting in RV systolic failure </a:t>
            </a:r>
          </a:p>
          <a:p>
            <a:pPr marL="0" indent="0">
              <a:buNone/>
            </a:pPr>
            <a:endParaRPr lang="en-US" dirty="0"/>
          </a:p>
          <a:p>
            <a:r>
              <a:rPr lang="en-US" dirty="0"/>
              <a:t>Pulmonary hypertension can be suggested by echocardiography</a:t>
            </a:r>
          </a:p>
          <a:p>
            <a:pPr marL="0" indent="0">
              <a:buNone/>
            </a:pPr>
            <a:endParaRPr lang="en-US" dirty="0"/>
          </a:p>
        </p:txBody>
      </p:sp>
      <p:pic>
        <p:nvPicPr>
          <p:cNvPr id="8" name="Picture 7">
            <a:extLst>
              <a:ext uri="{FF2B5EF4-FFF2-40B4-BE49-F238E27FC236}">
                <a16:creationId xmlns:a16="http://schemas.microsoft.com/office/drawing/2014/main" id="{CF5B5475-7E7C-4557-ADC2-661A200199F1}"/>
              </a:ext>
            </a:extLst>
          </p:cNvPr>
          <p:cNvPicPr>
            <a:picLocks noChangeAspect="1"/>
          </p:cNvPicPr>
          <p:nvPr/>
        </p:nvPicPr>
        <p:blipFill>
          <a:blip r:embed="rId3"/>
          <a:stretch>
            <a:fillRect/>
          </a:stretch>
        </p:blipFill>
        <p:spPr>
          <a:xfrm>
            <a:off x="6240760" y="1164206"/>
            <a:ext cx="5674149" cy="5110015"/>
          </a:xfrm>
          <a:prstGeom prst="rect">
            <a:avLst/>
          </a:prstGeom>
        </p:spPr>
      </p:pic>
      <p:sp>
        <p:nvSpPr>
          <p:cNvPr id="4" name="Footer Placeholder 3">
            <a:extLst>
              <a:ext uri="{FF2B5EF4-FFF2-40B4-BE49-F238E27FC236}">
                <a16:creationId xmlns:a16="http://schemas.microsoft.com/office/drawing/2014/main" id="{5B635342-1B3D-77C6-779D-68D33A75FEB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RVOT AT, RV outflow tract acceleration time; TAPSE, tricuspid annular plane systolic excursion.
Humbert M,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Eur Heart J</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2022;43(38):3618-3731.</a:t>
            </a:r>
          </a:p>
        </p:txBody>
      </p:sp>
    </p:spTree>
    <p:extLst>
      <p:ext uri="{BB962C8B-B14F-4D97-AF65-F5344CB8AC3E}">
        <p14:creationId xmlns:p14="http://schemas.microsoft.com/office/powerpoint/2010/main" val="271834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59E3-F19B-4DB8-B544-35581EABC618}"/>
              </a:ext>
            </a:extLst>
          </p:cNvPr>
          <p:cNvSpPr>
            <a:spLocks noGrp="1"/>
          </p:cNvSpPr>
          <p:nvPr>
            <p:ph type="title"/>
          </p:nvPr>
        </p:nvSpPr>
        <p:spPr>
          <a:xfrm>
            <a:off x="609600" y="199505"/>
            <a:ext cx="10744200" cy="1185577"/>
          </a:xfrm>
        </p:spPr>
        <p:txBody>
          <a:bodyPr>
            <a:normAutofit/>
          </a:bodyPr>
          <a:lstStyle/>
          <a:p>
            <a:r>
              <a:rPr lang="en-US" dirty="0"/>
              <a:t>New PVR Threshold &amp; Implications for Clinical Practice? </a:t>
            </a:r>
          </a:p>
        </p:txBody>
      </p:sp>
      <p:sp>
        <p:nvSpPr>
          <p:cNvPr id="3" name="Content Placeholder 2">
            <a:extLst>
              <a:ext uri="{FF2B5EF4-FFF2-40B4-BE49-F238E27FC236}">
                <a16:creationId xmlns:a16="http://schemas.microsoft.com/office/drawing/2014/main" id="{CF3D560C-3D66-474C-A634-35B4FA857596}"/>
              </a:ext>
            </a:extLst>
          </p:cNvPr>
          <p:cNvSpPr>
            <a:spLocks noGrp="1"/>
          </p:cNvSpPr>
          <p:nvPr>
            <p:ph idx="1"/>
          </p:nvPr>
        </p:nvSpPr>
        <p:spPr>
          <a:xfrm>
            <a:off x="609600" y="1477906"/>
            <a:ext cx="10744200" cy="4722477"/>
          </a:xfrm>
        </p:spPr>
        <p:txBody>
          <a:bodyPr vert="horz" lIns="0" tIns="0" rIns="121920" bIns="60960" rtlCol="0" anchor="t">
            <a:noAutofit/>
          </a:bodyPr>
          <a:lstStyle/>
          <a:p>
            <a:r>
              <a:rPr lang="en-US" dirty="0"/>
              <a:t>Warrant </a:t>
            </a:r>
            <a:r>
              <a:rPr lang="en-US" b="1" dirty="0">
                <a:solidFill>
                  <a:schemeClr val="accent2"/>
                </a:solidFill>
              </a:rPr>
              <a:t>close follow-up </a:t>
            </a:r>
            <a:r>
              <a:rPr lang="en-US" dirty="0"/>
              <a:t>and surveillance </a:t>
            </a:r>
          </a:p>
          <a:p>
            <a:pPr lvl="1"/>
            <a:r>
              <a:rPr lang="en-US" dirty="0"/>
              <a:t>Functional testing (6MWT, CPET)</a:t>
            </a:r>
          </a:p>
          <a:p>
            <a:pPr lvl="1"/>
            <a:r>
              <a:rPr lang="en-US" dirty="0"/>
              <a:t>Echocardiography</a:t>
            </a:r>
          </a:p>
          <a:p>
            <a:pPr lvl="1"/>
            <a:r>
              <a:rPr lang="en-US" dirty="0"/>
              <a:t>Perhaps repeat RHCs</a:t>
            </a:r>
          </a:p>
          <a:p>
            <a:endParaRPr lang="en-US" dirty="0"/>
          </a:p>
          <a:p>
            <a:r>
              <a:rPr lang="en-US" dirty="0"/>
              <a:t>Aggressive early modification </a:t>
            </a:r>
            <a:r>
              <a:rPr lang="en-US" b="1" dirty="0">
                <a:solidFill>
                  <a:schemeClr val="accent2"/>
                </a:solidFill>
              </a:rPr>
              <a:t>of risk factors </a:t>
            </a:r>
            <a:r>
              <a:rPr lang="en-US" dirty="0"/>
              <a:t>that predispose to PH </a:t>
            </a:r>
          </a:p>
          <a:p>
            <a:pPr lvl="1"/>
            <a:r>
              <a:rPr lang="en-US" dirty="0"/>
              <a:t>OSA and PAP therapy</a:t>
            </a:r>
          </a:p>
          <a:p>
            <a:pPr lvl="1"/>
            <a:r>
              <a:rPr lang="en-US" dirty="0"/>
              <a:t>Tobacco cessation</a:t>
            </a:r>
          </a:p>
          <a:p>
            <a:pPr lvl="1"/>
            <a:r>
              <a:rPr lang="en-US" dirty="0"/>
              <a:t>Resting and exertional hypoxemia/supplemental oxygen </a:t>
            </a:r>
          </a:p>
          <a:p>
            <a:pPr lvl="1"/>
            <a:r>
              <a:rPr lang="en-US" dirty="0"/>
              <a:t>Guideline therapy </a:t>
            </a:r>
          </a:p>
        </p:txBody>
      </p:sp>
      <p:sp>
        <p:nvSpPr>
          <p:cNvPr id="8" name="Footer Placeholder 7">
            <a:extLst>
              <a:ext uri="{FF2B5EF4-FFF2-40B4-BE49-F238E27FC236}">
                <a16:creationId xmlns:a16="http://schemas.microsoft.com/office/drawing/2014/main" id="{B8029B03-1BC9-973C-D285-EFED0901CD0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6MWT , 6-minute walk test; OSA, obstructive sleep apnea; RHC, right heart catheterization.</a:t>
            </a:r>
          </a:p>
        </p:txBody>
      </p:sp>
    </p:spTree>
    <p:extLst>
      <p:ext uri="{BB962C8B-B14F-4D97-AF65-F5344CB8AC3E}">
        <p14:creationId xmlns:p14="http://schemas.microsoft.com/office/powerpoint/2010/main" val="185283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424B-8251-DC40-D99E-9F21E36E7697}"/>
              </a:ext>
            </a:extLst>
          </p:cNvPr>
          <p:cNvSpPr>
            <a:spLocks noGrp="1"/>
          </p:cNvSpPr>
          <p:nvPr>
            <p:ph type="title"/>
          </p:nvPr>
        </p:nvSpPr>
        <p:spPr>
          <a:xfrm>
            <a:off x="609600" y="199505"/>
            <a:ext cx="10744200" cy="1185577"/>
          </a:xfrm>
        </p:spPr>
        <p:txBody>
          <a:bodyPr/>
          <a:lstStyle/>
          <a:p>
            <a:r>
              <a:rPr lang="en-US"/>
              <a:t>Summary </a:t>
            </a:r>
          </a:p>
        </p:txBody>
      </p:sp>
      <p:sp>
        <p:nvSpPr>
          <p:cNvPr id="3" name="Content Placeholder 2">
            <a:extLst>
              <a:ext uri="{FF2B5EF4-FFF2-40B4-BE49-F238E27FC236}">
                <a16:creationId xmlns:a16="http://schemas.microsoft.com/office/drawing/2014/main" id="{B6241422-45D2-DA83-AF80-77E0B55B383D}"/>
              </a:ext>
            </a:extLst>
          </p:cNvPr>
          <p:cNvSpPr>
            <a:spLocks noGrp="1"/>
          </p:cNvSpPr>
          <p:nvPr>
            <p:ph idx="1"/>
          </p:nvPr>
        </p:nvSpPr>
        <p:spPr>
          <a:xfrm>
            <a:off x="609600" y="1477906"/>
            <a:ext cx="10744200" cy="4722477"/>
          </a:xfrm>
        </p:spPr>
        <p:txBody>
          <a:bodyPr vert="horz" lIns="0" tIns="0" rIns="91440" bIns="45720" rtlCol="0" anchor="t">
            <a:noAutofit/>
          </a:bodyPr>
          <a:lstStyle/>
          <a:p>
            <a:r>
              <a:rPr lang="en-US" dirty="0"/>
              <a:t>PH defined as a </a:t>
            </a:r>
            <a:r>
              <a:rPr lang="en-US" b="1" dirty="0"/>
              <a:t>mean PA pressure &gt;20 mmHg</a:t>
            </a:r>
          </a:p>
          <a:p>
            <a:pPr marL="0" indent="0">
              <a:buNone/>
            </a:pPr>
            <a:endParaRPr lang="en-US" dirty="0"/>
          </a:p>
          <a:p>
            <a:r>
              <a:rPr lang="en-US" dirty="0"/>
              <a:t>P</a:t>
            </a:r>
            <a:r>
              <a:rPr lang="en-US" sz="4000" b="1" dirty="0"/>
              <a:t>A</a:t>
            </a:r>
            <a:r>
              <a:rPr lang="en-US" dirty="0"/>
              <a:t>H = an elevation in </a:t>
            </a:r>
            <a:r>
              <a:rPr lang="en-US" dirty="0" err="1"/>
              <a:t>mPA</a:t>
            </a:r>
            <a:r>
              <a:rPr lang="en-US" dirty="0"/>
              <a:t> pressure, not due to elevated L-sided filling pressures, as a result of increased pulmonary vascular resistance			</a:t>
            </a:r>
          </a:p>
          <a:p>
            <a:endParaRPr lang="en-US" dirty="0"/>
          </a:p>
          <a:p>
            <a:endParaRPr lang="en-US" dirty="0"/>
          </a:p>
          <a:p>
            <a:r>
              <a:rPr lang="en-US" dirty="0"/>
              <a:t>Fortunately, treatment options have improved and can impact patient outcomes and survival</a:t>
            </a:r>
          </a:p>
        </p:txBody>
      </p:sp>
      <p:sp>
        <p:nvSpPr>
          <p:cNvPr id="7" name="TextBox 6">
            <a:extLst>
              <a:ext uri="{FF2B5EF4-FFF2-40B4-BE49-F238E27FC236}">
                <a16:creationId xmlns:a16="http://schemas.microsoft.com/office/drawing/2014/main" id="{45B09BB2-2B33-4CD5-8F79-9DBF429D9A3B}"/>
              </a:ext>
            </a:extLst>
          </p:cNvPr>
          <p:cNvSpPr txBox="1"/>
          <p:nvPr/>
        </p:nvSpPr>
        <p:spPr>
          <a:xfrm>
            <a:off x="2822864" y="3592922"/>
            <a:ext cx="6317672" cy="492443"/>
          </a:xfrm>
          <a:prstGeom prst="rect">
            <a:avLst/>
          </a:prstGeom>
          <a:noFill/>
        </p:spPr>
        <p:txBody>
          <a:bodyPr wrap="square" lIns="121920" tIns="60960" rIns="121920" bIns="60960" anchor="t">
            <a:spAutoFit/>
          </a:bodyPr>
          <a:lstStyle/>
          <a:p>
            <a:pPr marL="304792"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B21E6C"/>
                </a:solidFill>
                <a:effectLst/>
                <a:uLnTx/>
                <a:uFillTx/>
                <a:latin typeface="Arial" panose="020B0604020202020204"/>
                <a:ea typeface="+mn-lt"/>
                <a:cs typeface="Arial" panose="020B0604020202020204"/>
              </a:rPr>
              <a:t>PAmean</a:t>
            </a:r>
            <a:r>
              <a:rPr kumimoji="0" lang="en-US" sz="2400" b="1" i="0" u="none" strike="noStrike" kern="1200" cap="none" spc="0" normalizeH="0" baseline="0" noProof="0" dirty="0">
                <a:ln>
                  <a:noFill/>
                </a:ln>
                <a:solidFill>
                  <a:srgbClr val="B21E6C"/>
                </a:solidFill>
                <a:effectLst/>
                <a:uLnTx/>
                <a:uFillTx/>
                <a:latin typeface="Arial" panose="020B0604020202020204"/>
                <a:ea typeface="+mn-lt"/>
                <a:cs typeface="Arial" panose="020B0604020202020204"/>
              </a:rPr>
              <a:t> &gt;20, </a:t>
            </a:r>
            <a:r>
              <a:rPr kumimoji="0" lang="en-US" sz="2400" b="1" i="0" u="none" strike="noStrike" kern="1200" cap="none" spc="0" normalizeH="0" baseline="0" noProof="0" dirty="0" err="1">
                <a:ln>
                  <a:noFill/>
                </a:ln>
                <a:solidFill>
                  <a:srgbClr val="B21E6C"/>
                </a:solidFill>
                <a:effectLst/>
                <a:uLnTx/>
                <a:uFillTx/>
                <a:latin typeface="Arial" panose="020B0604020202020204"/>
                <a:ea typeface="+mn-lt"/>
                <a:cs typeface="Arial" panose="020B0604020202020204"/>
              </a:rPr>
              <a:t>PWp</a:t>
            </a:r>
            <a:r>
              <a:rPr kumimoji="0" lang="en-US" sz="2400" b="1" i="0" u="none" strike="noStrike" kern="1200" cap="none" spc="0" normalizeH="0" baseline="0" noProof="0" dirty="0">
                <a:ln>
                  <a:noFill/>
                </a:ln>
                <a:solidFill>
                  <a:srgbClr val="B21E6C"/>
                </a:solidFill>
                <a:effectLst/>
                <a:uLnTx/>
                <a:uFillTx/>
                <a:latin typeface="Arial" panose="020B0604020202020204"/>
                <a:ea typeface="+mn-lt"/>
                <a:cs typeface="Arial" panose="020B0604020202020204"/>
              </a:rPr>
              <a:t> &lt;15, and PVR &gt;2</a:t>
            </a:r>
          </a:p>
        </p:txBody>
      </p:sp>
    </p:spTree>
    <p:extLst>
      <p:ext uri="{BB962C8B-B14F-4D97-AF65-F5344CB8AC3E}">
        <p14:creationId xmlns:p14="http://schemas.microsoft.com/office/powerpoint/2010/main" val="412974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3B3A56-E866-266F-BB20-3E005D83F0D2}"/>
              </a:ext>
            </a:extLst>
          </p:cNvPr>
          <p:cNvGrpSpPr/>
          <p:nvPr/>
        </p:nvGrpSpPr>
        <p:grpSpPr>
          <a:xfrm>
            <a:off x="0" y="0"/>
            <a:ext cx="12192000" cy="6858000"/>
            <a:chOff x="0" y="0"/>
            <a:chExt cx="12192000" cy="6858000"/>
          </a:xfrm>
        </p:grpSpPr>
        <p:pic>
          <p:nvPicPr>
            <p:cNvPr id="5" name="Picture 4" descr="A blue and white blurry background&#10;&#10;Description automatically generated">
              <a:extLst>
                <a:ext uri="{FF2B5EF4-FFF2-40B4-BE49-F238E27FC236}">
                  <a16:creationId xmlns:a16="http://schemas.microsoft.com/office/drawing/2014/main" id="{ACC88553-98FC-E34E-E301-BADBDCA151B1}"/>
                </a:ext>
              </a:extLst>
            </p:cNvPr>
            <p:cNvPicPr>
              <a:picLocks noChangeAspect="1"/>
            </p:cNvPicPr>
            <p:nvPr/>
          </p:nvPicPr>
          <p:blipFill>
            <a:blip r:embed="rId3"/>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FBBDA27-C208-67CE-F680-697E3C470EB2}"/>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Title 3">
            <a:extLst>
              <a:ext uri="{FF2B5EF4-FFF2-40B4-BE49-F238E27FC236}">
                <a16:creationId xmlns:a16="http://schemas.microsoft.com/office/drawing/2014/main" id="{9C4E2436-DB47-4992-EEC7-16763E0273D8}"/>
              </a:ext>
            </a:extLst>
          </p:cNvPr>
          <p:cNvSpPr txBox="1">
            <a:spLocks/>
          </p:cNvSpPr>
          <p:nvPr/>
        </p:nvSpPr>
        <p:spPr>
          <a:xfrm>
            <a:off x="1435443" y="2203045"/>
            <a:ext cx="9321114" cy="196655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2022 Treatment Algorithm</a:t>
            </a:r>
            <a:endParaRPr kumimoji="0" lang="en-US" sz="66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233943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atient's health&#10;&#10;Description automatically generated">
            <a:extLst>
              <a:ext uri="{FF2B5EF4-FFF2-40B4-BE49-F238E27FC236}">
                <a16:creationId xmlns:a16="http://schemas.microsoft.com/office/drawing/2014/main" id="{61BADECE-0EAC-27FF-A784-8144D6B118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0350" y="1136469"/>
            <a:ext cx="8138987" cy="5522026"/>
          </a:xfrm>
          <a:prstGeom prst="rect">
            <a:avLst/>
          </a:prstGeom>
        </p:spPr>
      </p:pic>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p:txBody>
          <a:bodyPr/>
          <a:lstStyle/>
          <a:p>
            <a:r>
              <a:rPr lang="en-US" b="1" dirty="0"/>
              <a:t>Treatment </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498766" y="1425041"/>
            <a:ext cx="10545167" cy="4579945"/>
          </a:xfrm>
        </p:spPr>
        <p:txBody>
          <a:bodyPr vert="horz" lIns="0" tIns="0" rIns="121920" bIns="60960" rtlCol="0" anchor="t">
            <a:noAutofit/>
          </a:bodyPr>
          <a:lstStyle/>
          <a:p>
            <a:r>
              <a:rPr lang="en-US" b="1" dirty="0"/>
              <a:t>Treatment algorithm</a:t>
            </a:r>
          </a:p>
        </p:txBody>
      </p:sp>
      <p:sp>
        <p:nvSpPr>
          <p:cNvPr id="8" name="Rectangle 7">
            <a:extLst>
              <a:ext uri="{FF2B5EF4-FFF2-40B4-BE49-F238E27FC236}">
                <a16:creationId xmlns:a16="http://schemas.microsoft.com/office/drawing/2014/main" id="{34227400-2943-0D17-2A9D-2DAC8A96DF21}"/>
              </a:ext>
            </a:extLst>
          </p:cNvPr>
          <p:cNvSpPr/>
          <p:nvPr/>
        </p:nvSpPr>
        <p:spPr>
          <a:xfrm>
            <a:off x="3805085" y="4680155"/>
            <a:ext cx="8386916" cy="2177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Arrow: Left-Up 9">
            <a:extLst>
              <a:ext uri="{FF2B5EF4-FFF2-40B4-BE49-F238E27FC236}">
                <a16:creationId xmlns:a16="http://schemas.microsoft.com/office/drawing/2014/main" id="{B9A7C435-FE3F-4B12-AAED-5C901E73D886}"/>
              </a:ext>
            </a:extLst>
          </p:cNvPr>
          <p:cNvSpPr/>
          <p:nvPr/>
        </p:nvSpPr>
        <p:spPr>
          <a:xfrm rot="2528757">
            <a:off x="8033054" y="4199334"/>
            <a:ext cx="1011381" cy="951197"/>
          </a:xfrm>
          <a:prstGeom prst="leftUp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 name="Straight Arrow Connector 3">
            <a:extLst>
              <a:ext uri="{FF2B5EF4-FFF2-40B4-BE49-F238E27FC236}">
                <a16:creationId xmlns:a16="http://schemas.microsoft.com/office/drawing/2014/main" id="{8DAAE054-435A-D72C-9066-585B5A720761}"/>
              </a:ext>
            </a:extLst>
          </p:cNvPr>
          <p:cNvCxnSpPr/>
          <p:nvPr/>
        </p:nvCxnSpPr>
        <p:spPr>
          <a:xfrm flipV="1">
            <a:off x="6176319" y="1630579"/>
            <a:ext cx="3566983" cy="6176"/>
          </a:xfrm>
          <a:prstGeom prst="straightConnector1">
            <a:avLst/>
          </a:prstGeom>
          <a:ln w="57150"/>
        </p:spPr>
        <p:style>
          <a:lnRef idx="2">
            <a:schemeClr val="accent1"/>
          </a:lnRef>
          <a:fillRef idx="0">
            <a:schemeClr val="accent1"/>
          </a:fillRef>
          <a:effectRef idx="1">
            <a:schemeClr val="accent1"/>
          </a:effectRef>
          <a:fontRef idx="minor">
            <a:schemeClr val="tx1"/>
          </a:fontRef>
        </p:style>
      </p:cxnSp>
      <p:sp>
        <p:nvSpPr>
          <p:cNvPr id="11" name="Footer Placeholder 10">
            <a:extLst>
              <a:ext uri="{FF2B5EF4-FFF2-40B4-BE49-F238E27FC236}">
                <a16:creationId xmlns:a16="http://schemas.microsoft.com/office/drawing/2014/main" id="{DA416225-C7D8-FCB6-2950-E3B1220B80A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I/H/D-PAH, idiopathic, heritable, drug-associated pulmonary arterial hypertension; PAH-CTD, PAH associated with connective tissue disease; ReCo, recommendation.
Humbert M,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Eur Heart J</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2022;43(38):3618-3731.</a:t>
            </a:r>
          </a:p>
        </p:txBody>
      </p:sp>
      <p:sp>
        <p:nvSpPr>
          <p:cNvPr id="9" name="Rectangle 8">
            <a:extLst>
              <a:ext uri="{FF2B5EF4-FFF2-40B4-BE49-F238E27FC236}">
                <a16:creationId xmlns:a16="http://schemas.microsoft.com/office/drawing/2014/main" id="{9CEE696E-6A07-12B0-5AAE-1A3DABE1DE27}"/>
              </a:ext>
            </a:extLst>
          </p:cNvPr>
          <p:cNvSpPr/>
          <p:nvPr/>
        </p:nvSpPr>
        <p:spPr>
          <a:xfrm>
            <a:off x="5771349" y="4507601"/>
            <a:ext cx="1273276" cy="290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27893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atient's health&#10;&#10;Description automatically generated">
            <a:extLst>
              <a:ext uri="{FF2B5EF4-FFF2-40B4-BE49-F238E27FC236}">
                <a16:creationId xmlns:a16="http://schemas.microsoft.com/office/drawing/2014/main" id="{0BBC4956-71EF-ADC2-C0F5-E13AA522EC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0350" y="1136469"/>
            <a:ext cx="8138987" cy="5522026"/>
          </a:xfrm>
          <a:prstGeom prst="rect">
            <a:avLst/>
          </a:prstGeom>
        </p:spPr>
      </p:pic>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p:txBody>
          <a:bodyPr/>
          <a:lstStyle/>
          <a:p>
            <a:r>
              <a:rPr lang="en-US" b="1"/>
              <a:t>Risk Assessment to Guide Treatment </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498766" y="1425041"/>
            <a:ext cx="10545167" cy="4579945"/>
          </a:xfrm>
        </p:spPr>
        <p:txBody>
          <a:bodyPr vert="horz" lIns="0" tIns="0" rIns="121920" bIns="60960" rtlCol="0" anchor="t">
            <a:noAutofit/>
          </a:bodyPr>
          <a:lstStyle/>
          <a:p>
            <a:r>
              <a:rPr lang="en-US" sz="2000" b="1" dirty="0"/>
              <a:t>Three-factor assessment</a:t>
            </a:r>
          </a:p>
          <a:p>
            <a:pPr lvl="1"/>
            <a:r>
              <a:rPr lang="en-US" sz="1800" dirty="0"/>
              <a:t>ESC/ERS Risk Tool</a:t>
            </a:r>
            <a:endParaRPr lang="en-US" sz="1800" dirty="0">
              <a:ea typeface="Calibri"/>
              <a:cs typeface="Calibri"/>
            </a:endParaRPr>
          </a:p>
          <a:p>
            <a:pPr lvl="1"/>
            <a:r>
              <a:rPr lang="en-US" sz="1800" dirty="0"/>
              <a:t>REVEAL </a:t>
            </a:r>
          </a:p>
          <a:p>
            <a:pPr lvl="1"/>
            <a:r>
              <a:rPr lang="en-US" sz="1800" dirty="0"/>
              <a:t>REVEAL Lite 2.0 </a:t>
            </a:r>
            <a:endParaRPr lang="en-US" sz="1800" dirty="0">
              <a:ea typeface="Calibri"/>
              <a:cs typeface="Calibri"/>
            </a:endParaRPr>
          </a:p>
        </p:txBody>
      </p:sp>
      <p:sp>
        <p:nvSpPr>
          <p:cNvPr id="11" name="Rectangle 10">
            <a:extLst>
              <a:ext uri="{FF2B5EF4-FFF2-40B4-BE49-F238E27FC236}">
                <a16:creationId xmlns:a16="http://schemas.microsoft.com/office/drawing/2014/main" id="{48BA8FFC-CB98-4DF3-A67C-F2DFE4249109}"/>
              </a:ext>
            </a:extLst>
          </p:cNvPr>
          <p:cNvSpPr/>
          <p:nvPr/>
        </p:nvSpPr>
        <p:spPr>
          <a:xfrm>
            <a:off x="3865471" y="5749637"/>
            <a:ext cx="5236965" cy="1108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Arrow: Down 9">
            <a:extLst>
              <a:ext uri="{FF2B5EF4-FFF2-40B4-BE49-F238E27FC236}">
                <a16:creationId xmlns:a16="http://schemas.microsoft.com/office/drawing/2014/main" id="{6DF5281B-0232-4EBA-A0C7-6132847191F0}"/>
              </a:ext>
            </a:extLst>
          </p:cNvPr>
          <p:cNvSpPr/>
          <p:nvPr/>
        </p:nvSpPr>
        <p:spPr>
          <a:xfrm rot="19500278">
            <a:off x="4331417" y="1520103"/>
            <a:ext cx="512619" cy="3395416"/>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1BA0DE4-A20E-15E1-9C19-A41CC641562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Humbert M,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Eur Heart J</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2022;43(38):3618-3731.</a:t>
            </a:r>
          </a:p>
        </p:txBody>
      </p:sp>
      <p:sp>
        <p:nvSpPr>
          <p:cNvPr id="9" name="Rectangle 8">
            <a:extLst>
              <a:ext uri="{FF2B5EF4-FFF2-40B4-BE49-F238E27FC236}">
                <a16:creationId xmlns:a16="http://schemas.microsoft.com/office/drawing/2014/main" id="{9CFF60E1-52CB-454E-7B76-2B52AC176334}"/>
              </a:ext>
            </a:extLst>
          </p:cNvPr>
          <p:cNvSpPr/>
          <p:nvPr/>
        </p:nvSpPr>
        <p:spPr>
          <a:xfrm>
            <a:off x="8999913" y="4680155"/>
            <a:ext cx="3192087" cy="2177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7010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patient's health&#10;&#10;Description automatically generated">
            <a:extLst>
              <a:ext uri="{FF2B5EF4-FFF2-40B4-BE49-F238E27FC236}">
                <a16:creationId xmlns:a16="http://schemas.microsoft.com/office/drawing/2014/main" id="{8A638513-6B08-A147-3DF0-ADC103AF93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0350" y="1136469"/>
            <a:ext cx="8138987" cy="5522026"/>
          </a:xfrm>
          <a:prstGeom prst="rect">
            <a:avLst/>
          </a:prstGeom>
        </p:spPr>
      </p:pic>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p:txBody>
          <a:bodyPr/>
          <a:lstStyle/>
          <a:p>
            <a:r>
              <a:rPr lang="en-US" b="1"/>
              <a:t>Risk Assessment to Guide Treatment </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498766" y="1425041"/>
            <a:ext cx="10545167" cy="4579945"/>
          </a:xfrm>
        </p:spPr>
        <p:txBody>
          <a:bodyPr vert="horz" lIns="0" tIns="0" rIns="121920" bIns="60960" rtlCol="0" anchor="t">
            <a:noAutofit/>
          </a:bodyPr>
          <a:lstStyle/>
          <a:p>
            <a:r>
              <a:rPr lang="en-US" sz="2000" b="1" dirty="0"/>
              <a:t>Three-factor assessment</a:t>
            </a:r>
          </a:p>
          <a:p>
            <a:pPr lvl="1"/>
            <a:r>
              <a:rPr lang="en-US" sz="1800" dirty="0"/>
              <a:t>ESC/ERS Risk Tool</a:t>
            </a:r>
            <a:endParaRPr lang="en-US" sz="1800" dirty="0">
              <a:ea typeface="Calibri"/>
              <a:cs typeface="Calibri"/>
            </a:endParaRPr>
          </a:p>
          <a:p>
            <a:pPr lvl="1"/>
            <a:r>
              <a:rPr lang="en-US" sz="1800" dirty="0"/>
              <a:t>REVEAL </a:t>
            </a:r>
          </a:p>
          <a:p>
            <a:pPr lvl="1"/>
            <a:r>
              <a:rPr lang="en-US" sz="1800" dirty="0"/>
              <a:t>REVEAL Lite 2.0 </a:t>
            </a:r>
            <a:endParaRPr lang="en-US" sz="1800" dirty="0">
              <a:ea typeface="Calibri"/>
              <a:cs typeface="Calibri"/>
            </a:endParaRPr>
          </a:p>
          <a:p>
            <a:endParaRPr lang="en-US" sz="2000" dirty="0"/>
          </a:p>
          <a:p>
            <a:r>
              <a:rPr lang="en-US" sz="2000" b="1" dirty="0"/>
              <a:t>Low-Intermediate</a:t>
            </a:r>
            <a:endParaRPr lang="en-US" sz="2000" b="1" dirty="0">
              <a:ea typeface="Calibri"/>
              <a:cs typeface="Calibri"/>
            </a:endParaRPr>
          </a:p>
          <a:p>
            <a:pPr lvl="1"/>
            <a:r>
              <a:rPr lang="en-US" sz="1800" dirty="0"/>
              <a:t>Upfront combination</a:t>
            </a:r>
            <a:endParaRPr lang="en-US" dirty="0">
              <a:ea typeface="Calibri"/>
              <a:cs typeface="Calibri"/>
            </a:endParaRPr>
          </a:p>
        </p:txBody>
      </p:sp>
      <p:sp>
        <p:nvSpPr>
          <p:cNvPr id="11" name="Rectangle 10">
            <a:extLst>
              <a:ext uri="{FF2B5EF4-FFF2-40B4-BE49-F238E27FC236}">
                <a16:creationId xmlns:a16="http://schemas.microsoft.com/office/drawing/2014/main" id="{028084D5-1729-4E8F-9A56-44E084703BAA}"/>
              </a:ext>
            </a:extLst>
          </p:cNvPr>
          <p:cNvSpPr/>
          <p:nvPr/>
        </p:nvSpPr>
        <p:spPr>
          <a:xfrm>
            <a:off x="5910348" y="5749637"/>
            <a:ext cx="3192088" cy="1108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Footer Placeholder 9">
            <a:extLst>
              <a:ext uri="{FF2B5EF4-FFF2-40B4-BE49-F238E27FC236}">
                <a16:creationId xmlns:a16="http://schemas.microsoft.com/office/drawing/2014/main" id="{442A68F3-E43D-015B-EA5A-DFA6649A8A3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ERA, endothelin receptor antagonist;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PDE5i, phosphodiesterase 5.
Humbert M,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Eur Heart J</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2022;43(38):3618-3731.</a:t>
            </a:r>
          </a:p>
        </p:txBody>
      </p:sp>
      <p:sp>
        <p:nvSpPr>
          <p:cNvPr id="6" name="Rectangle 5">
            <a:extLst>
              <a:ext uri="{FF2B5EF4-FFF2-40B4-BE49-F238E27FC236}">
                <a16:creationId xmlns:a16="http://schemas.microsoft.com/office/drawing/2014/main" id="{EE47AF2F-125E-0EE7-842B-AA4B47174BB3}"/>
              </a:ext>
            </a:extLst>
          </p:cNvPr>
          <p:cNvSpPr/>
          <p:nvPr/>
        </p:nvSpPr>
        <p:spPr>
          <a:xfrm>
            <a:off x="8999913" y="4680155"/>
            <a:ext cx="3192087" cy="2177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982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atient's health&#10;&#10;Description automatically generated">
            <a:extLst>
              <a:ext uri="{FF2B5EF4-FFF2-40B4-BE49-F238E27FC236}">
                <a16:creationId xmlns:a16="http://schemas.microsoft.com/office/drawing/2014/main" id="{074A695C-98A9-A89C-0FA4-826F378F95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0350" y="1136469"/>
            <a:ext cx="8138987" cy="5522026"/>
          </a:xfrm>
          <a:prstGeom prst="rect">
            <a:avLst/>
          </a:prstGeom>
        </p:spPr>
      </p:pic>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p:txBody>
          <a:bodyPr/>
          <a:lstStyle/>
          <a:p>
            <a:r>
              <a:rPr lang="en-US" b="1"/>
              <a:t>Risk Assessment to Guide Treatment </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498766" y="1425041"/>
            <a:ext cx="10545167" cy="4579945"/>
          </a:xfrm>
        </p:spPr>
        <p:txBody>
          <a:bodyPr vert="horz" lIns="0" tIns="0" rIns="121920" bIns="60960" rtlCol="0" anchor="t">
            <a:noAutofit/>
          </a:bodyPr>
          <a:lstStyle/>
          <a:p>
            <a:r>
              <a:rPr lang="en-US" sz="2000" b="1" dirty="0"/>
              <a:t>Three-factor assessment</a:t>
            </a:r>
          </a:p>
          <a:p>
            <a:pPr lvl="1"/>
            <a:r>
              <a:rPr lang="en-US" sz="1800" dirty="0"/>
              <a:t>ESC/ERS Risk Tool</a:t>
            </a:r>
            <a:endParaRPr lang="en-US" sz="1800" dirty="0">
              <a:ea typeface="Calibri"/>
              <a:cs typeface="Calibri"/>
            </a:endParaRPr>
          </a:p>
          <a:p>
            <a:pPr lvl="1"/>
            <a:r>
              <a:rPr lang="en-US" sz="1800" dirty="0"/>
              <a:t>REVEAL </a:t>
            </a:r>
          </a:p>
          <a:p>
            <a:pPr lvl="1"/>
            <a:r>
              <a:rPr lang="en-US" sz="1800" dirty="0"/>
              <a:t>REVEAL Lite 2.0 </a:t>
            </a:r>
            <a:endParaRPr lang="en-US" sz="1800" dirty="0">
              <a:ea typeface="Calibri"/>
              <a:cs typeface="Calibri"/>
            </a:endParaRPr>
          </a:p>
          <a:p>
            <a:endParaRPr lang="en-US" sz="2000" dirty="0"/>
          </a:p>
          <a:p>
            <a:r>
              <a:rPr lang="en-US" sz="2000" b="1" dirty="0"/>
              <a:t>Low-Intermediate</a:t>
            </a:r>
            <a:endParaRPr lang="en-US" sz="2000" b="1" dirty="0">
              <a:ea typeface="Calibri"/>
              <a:cs typeface="Calibri"/>
            </a:endParaRPr>
          </a:p>
          <a:p>
            <a:pPr lvl="1"/>
            <a:r>
              <a:rPr lang="en-US" sz="1800" dirty="0"/>
              <a:t>Upfront combination</a:t>
            </a:r>
            <a:endParaRPr lang="en-US" sz="1800" dirty="0">
              <a:ea typeface="Calibri"/>
              <a:cs typeface="Calibri"/>
            </a:endParaRPr>
          </a:p>
          <a:p>
            <a:endParaRPr lang="en-US" sz="2000" dirty="0"/>
          </a:p>
          <a:p>
            <a:r>
              <a:rPr lang="en-US" sz="2000" b="1" dirty="0"/>
              <a:t>High</a:t>
            </a:r>
            <a:endParaRPr lang="en-US" sz="2000" b="1" dirty="0">
              <a:ea typeface="Calibri"/>
              <a:cs typeface="Calibri"/>
            </a:endParaRPr>
          </a:p>
          <a:p>
            <a:pPr lvl="1"/>
            <a:r>
              <a:rPr lang="en-US" sz="1800" dirty="0"/>
              <a:t>Upfront combination </a:t>
            </a:r>
            <a:endParaRPr lang="en-US" sz="1800" dirty="0">
              <a:ea typeface="Calibri"/>
              <a:cs typeface="Calibri"/>
            </a:endParaRPr>
          </a:p>
          <a:p>
            <a:pPr lvl="1"/>
            <a:r>
              <a:rPr lang="en-US" sz="1800" dirty="0"/>
              <a:t>+Parenteral prostanoid</a:t>
            </a:r>
            <a:endParaRPr lang="en-US" dirty="0">
              <a:ea typeface="Calibri"/>
              <a:cs typeface="Calibri"/>
            </a:endParaRPr>
          </a:p>
        </p:txBody>
      </p:sp>
      <p:sp>
        <p:nvSpPr>
          <p:cNvPr id="10" name="Footer Placeholder 9">
            <a:extLst>
              <a:ext uri="{FF2B5EF4-FFF2-40B4-BE49-F238E27FC236}">
                <a16:creationId xmlns:a16="http://schemas.microsoft.com/office/drawing/2014/main" id="{E64E2CD1-55B3-4D1A-866C-DDFDCCFC034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i.v., intravenous; PCA, prostacyclin analogue;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s.c., subcutaneous;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sGCs, soluble guanylate cyclase stimulator.
Humbert M,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Eur Heart J</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2022;43(38):3618-3731.</a:t>
            </a:r>
          </a:p>
        </p:txBody>
      </p:sp>
      <p:sp>
        <p:nvSpPr>
          <p:cNvPr id="9" name="Rectangle 8">
            <a:extLst>
              <a:ext uri="{FF2B5EF4-FFF2-40B4-BE49-F238E27FC236}">
                <a16:creationId xmlns:a16="http://schemas.microsoft.com/office/drawing/2014/main" id="{24FFF63B-194E-AE3E-8113-A6FD1C4DFDD2}"/>
              </a:ext>
            </a:extLst>
          </p:cNvPr>
          <p:cNvSpPr/>
          <p:nvPr/>
        </p:nvSpPr>
        <p:spPr>
          <a:xfrm>
            <a:off x="8999913" y="4689987"/>
            <a:ext cx="3192087" cy="2168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061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patient's health&#10;&#10;Description automatically generated">
            <a:extLst>
              <a:ext uri="{FF2B5EF4-FFF2-40B4-BE49-F238E27FC236}">
                <a16:creationId xmlns:a16="http://schemas.microsoft.com/office/drawing/2014/main" id="{37BB714C-D394-9592-6BB0-D47242A6AE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0350" y="1136469"/>
            <a:ext cx="8138987" cy="5522026"/>
          </a:xfrm>
          <a:prstGeom prst="rect">
            <a:avLst/>
          </a:prstGeom>
        </p:spPr>
      </p:pic>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p:txBody>
          <a:bodyPr/>
          <a:lstStyle/>
          <a:p>
            <a:r>
              <a:rPr lang="en-US" b="1"/>
              <a:t>Risk Assessment to Guide Treatment </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498766" y="1425041"/>
            <a:ext cx="10545167" cy="4579945"/>
          </a:xfrm>
        </p:spPr>
        <p:txBody>
          <a:bodyPr vert="horz" lIns="0" tIns="0" rIns="121920" bIns="60960" rtlCol="0" anchor="t">
            <a:noAutofit/>
          </a:bodyPr>
          <a:lstStyle/>
          <a:p>
            <a:r>
              <a:rPr lang="en-US" sz="2000" b="1" dirty="0">
                <a:solidFill>
                  <a:schemeClr val="tx1">
                    <a:lumMod val="40000"/>
                    <a:lumOff val="60000"/>
                  </a:schemeClr>
                </a:solidFill>
              </a:rPr>
              <a:t>Three-factor assessment</a:t>
            </a:r>
          </a:p>
          <a:p>
            <a:pPr lvl="1"/>
            <a:r>
              <a:rPr lang="en-US" sz="1800" dirty="0">
                <a:solidFill>
                  <a:schemeClr val="tx1">
                    <a:lumMod val="40000"/>
                    <a:lumOff val="60000"/>
                  </a:schemeClr>
                </a:solidFill>
              </a:rPr>
              <a:t>ESC/ERS Risk Tool</a:t>
            </a:r>
            <a:endParaRPr lang="en-US" sz="1800" dirty="0">
              <a:solidFill>
                <a:schemeClr val="tx1">
                  <a:lumMod val="40000"/>
                  <a:lumOff val="60000"/>
                </a:schemeClr>
              </a:solidFill>
              <a:ea typeface="Calibri"/>
              <a:cs typeface="Calibri"/>
            </a:endParaRPr>
          </a:p>
          <a:p>
            <a:pPr lvl="1"/>
            <a:r>
              <a:rPr lang="en-US" sz="1800" dirty="0">
                <a:solidFill>
                  <a:schemeClr val="tx1">
                    <a:lumMod val="40000"/>
                    <a:lumOff val="60000"/>
                  </a:schemeClr>
                </a:solidFill>
              </a:rPr>
              <a:t>REVEAL </a:t>
            </a:r>
          </a:p>
          <a:p>
            <a:pPr lvl="1"/>
            <a:r>
              <a:rPr lang="en-US" sz="1800" dirty="0">
                <a:solidFill>
                  <a:schemeClr val="tx1">
                    <a:lumMod val="40000"/>
                    <a:lumOff val="60000"/>
                  </a:schemeClr>
                </a:solidFill>
              </a:rPr>
              <a:t>REVEAL Lite 2.0 </a:t>
            </a:r>
            <a:endParaRPr lang="en-US" sz="1800" dirty="0">
              <a:solidFill>
                <a:schemeClr val="tx1">
                  <a:lumMod val="40000"/>
                  <a:lumOff val="60000"/>
                </a:schemeClr>
              </a:solidFill>
              <a:ea typeface="Calibri"/>
              <a:cs typeface="Calibri"/>
            </a:endParaRPr>
          </a:p>
          <a:p>
            <a:endParaRPr lang="en-US" sz="2000" dirty="0"/>
          </a:p>
          <a:p>
            <a:r>
              <a:rPr lang="en-US" sz="2000" b="1" dirty="0"/>
              <a:t>Low-Intermediate</a:t>
            </a:r>
            <a:endParaRPr lang="en-US" sz="2000" b="1" dirty="0">
              <a:ea typeface="Calibri"/>
              <a:cs typeface="Calibri"/>
            </a:endParaRPr>
          </a:p>
          <a:p>
            <a:pPr lvl="1"/>
            <a:r>
              <a:rPr lang="en-US" sz="1800" dirty="0"/>
              <a:t>Upfront combination</a:t>
            </a:r>
            <a:endParaRPr lang="en-US" sz="1800" dirty="0">
              <a:ea typeface="Calibri"/>
              <a:cs typeface="Calibri"/>
            </a:endParaRPr>
          </a:p>
          <a:p>
            <a:endParaRPr lang="en-US" sz="2000" dirty="0"/>
          </a:p>
          <a:p>
            <a:r>
              <a:rPr lang="en-US" sz="2000" b="1" dirty="0">
                <a:solidFill>
                  <a:schemeClr val="tx1">
                    <a:lumMod val="40000"/>
                    <a:lumOff val="60000"/>
                  </a:schemeClr>
                </a:solidFill>
              </a:rPr>
              <a:t>High</a:t>
            </a:r>
            <a:endParaRPr lang="en-US" sz="2000" b="1" dirty="0">
              <a:solidFill>
                <a:schemeClr val="tx1">
                  <a:lumMod val="40000"/>
                  <a:lumOff val="60000"/>
                </a:schemeClr>
              </a:solidFill>
              <a:ea typeface="Calibri"/>
              <a:cs typeface="Calibri"/>
            </a:endParaRPr>
          </a:p>
          <a:p>
            <a:pPr lvl="1"/>
            <a:r>
              <a:rPr lang="en-US" sz="1800" dirty="0">
                <a:solidFill>
                  <a:schemeClr val="tx1">
                    <a:lumMod val="40000"/>
                    <a:lumOff val="60000"/>
                  </a:schemeClr>
                </a:solidFill>
              </a:rPr>
              <a:t>Upfront combination </a:t>
            </a:r>
            <a:endParaRPr lang="en-US" sz="1800" dirty="0">
              <a:solidFill>
                <a:schemeClr val="tx1">
                  <a:lumMod val="40000"/>
                  <a:lumOff val="60000"/>
                </a:schemeClr>
              </a:solidFill>
              <a:ea typeface="Calibri"/>
              <a:cs typeface="Calibri"/>
            </a:endParaRPr>
          </a:p>
          <a:p>
            <a:pPr lvl="1"/>
            <a:r>
              <a:rPr lang="en-US" sz="1800" dirty="0">
                <a:solidFill>
                  <a:schemeClr val="tx1">
                    <a:lumMod val="40000"/>
                    <a:lumOff val="60000"/>
                  </a:schemeClr>
                </a:solidFill>
              </a:rPr>
              <a:t>+Parenteral prostanoid</a:t>
            </a:r>
            <a:endParaRPr lang="en-US" sz="1800" dirty="0">
              <a:solidFill>
                <a:schemeClr val="tx1">
                  <a:lumMod val="40000"/>
                  <a:lumOff val="60000"/>
                </a:schemeClr>
              </a:solidFill>
              <a:ea typeface="Calibri"/>
              <a:cs typeface="Calibri"/>
            </a:endParaRPr>
          </a:p>
        </p:txBody>
      </p:sp>
      <p:sp>
        <p:nvSpPr>
          <p:cNvPr id="10" name="Footer Placeholder 9">
            <a:extLst>
              <a:ext uri="{FF2B5EF4-FFF2-40B4-BE49-F238E27FC236}">
                <a16:creationId xmlns:a16="http://schemas.microsoft.com/office/drawing/2014/main" id="{514F89D3-C813-962A-BD26-B4301566DAE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Humbert M, et al.</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 Eur Heart J</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2022;43(38):3618-3731.</a:t>
            </a:r>
          </a:p>
        </p:txBody>
      </p:sp>
      <p:sp>
        <p:nvSpPr>
          <p:cNvPr id="6" name="Rectangle 5">
            <a:extLst>
              <a:ext uri="{FF2B5EF4-FFF2-40B4-BE49-F238E27FC236}">
                <a16:creationId xmlns:a16="http://schemas.microsoft.com/office/drawing/2014/main" id="{679A3852-9FA4-9D16-8DD7-DCE7BA0BD812}"/>
              </a:ext>
            </a:extLst>
          </p:cNvPr>
          <p:cNvSpPr/>
          <p:nvPr/>
        </p:nvSpPr>
        <p:spPr>
          <a:xfrm>
            <a:off x="8999913" y="4680155"/>
            <a:ext cx="3192087" cy="21778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5291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a:xfrm>
            <a:off x="609600" y="199505"/>
            <a:ext cx="10744200" cy="1185577"/>
          </a:xfrm>
        </p:spPr>
        <p:txBody>
          <a:bodyPr/>
          <a:lstStyle/>
          <a:p>
            <a:r>
              <a:rPr lang="en-US" dirty="0"/>
              <a:t>Upfront Combination Therapy: </a:t>
            </a:r>
            <a:r>
              <a:rPr lang="en-US" dirty="0">
                <a:solidFill>
                  <a:schemeClr val="accent4"/>
                </a:solidFill>
              </a:rPr>
              <a:t>Low/Int Risk</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609600" y="1477906"/>
            <a:ext cx="10744200" cy="4722477"/>
          </a:xfrm>
        </p:spPr>
        <p:txBody>
          <a:bodyPr vert="horz" lIns="0" tIns="0" rIns="121920" bIns="60960" rtlCol="0" anchor="t">
            <a:noAutofit/>
          </a:bodyPr>
          <a:lstStyle/>
          <a:p>
            <a:r>
              <a:rPr lang="en-US" sz="2800" dirty="0"/>
              <a:t>AMBITION Trial</a:t>
            </a:r>
          </a:p>
          <a:p>
            <a:endParaRPr lang="en-US" sz="2800" dirty="0"/>
          </a:p>
          <a:p>
            <a:pPr lvl="1"/>
            <a:r>
              <a:rPr lang="en-US" sz="2400" dirty="0"/>
              <a:t>PDE5 + ERA </a:t>
            </a:r>
          </a:p>
          <a:p>
            <a:endParaRPr lang="en-US" sz="2800" dirty="0"/>
          </a:p>
        </p:txBody>
      </p:sp>
      <p:sp>
        <p:nvSpPr>
          <p:cNvPr id="5" name="Footer Placeholder 4">
            <a:extLst>
              <a:ext uri="{FF2B5EF4-FFF2-40B4-BE49-F238E27FC236}">
                <a16:creationId xmlns:a16="http://schemas.microsoft.com/office/drawing/2014/main" id="{1C646BB1-989B-794C-99DB-5927DFAA031B}"/>
              </a:ext>
            </a:extLst>
          </p:cNvPr>
          <p:cNvSpPr>
            <a:spLocks noGrp="1"/>
          </p:cNvSpPr>
          <p:nvPr>
            <p:ph type="ftr" sz="quarter" idx="11"/>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Galiè</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N,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N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Engl</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J Med.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2015;373(9):834-844.</a:t>
            </a:r>
          </a:p>
        </p:txBody>
      </p:sp>
      <p:pic>
        <p:nvPicPr>
          <p:cNvPr id="11" name="Picture 10">
            <a:extLst>
              <a:ext uri="{FF2B5EF4-FFF2-40B4-BE49-F238E27FC236}">
                <a16:creationId xmlns:a16="http://schemas.microsoft.com/office/drawing/2014/main" id="{741675CA-0C3D-4392-BB8F-89B5706D7AF4}"/>
              </a:ext>
            </a:extLst>
          </p:cNvPr>
          <p:cNvPicPr>
            <a:picLocks noChangeAspect="1"/>
          </p:cNvPicPr>
          <p:nvPr/>
        </p:nvPicPr>
        <p:blipFill>
          <a:blip r:embed="rId3"/>
          <a:stretch>
            <a:fillRect/>
          </a:stretch>
        </p:blipFill>
        <p:spPr>
          <a:xfrm>
            <a:off x="4635393" y="1541049"/>
            <a:ext cx="6382571" cy="4259927"/>
          </a:xfrm>
          <a:prstGeom prst="rect">
            <a:avLst/>
          </a:prstGeom>
        </p:spPr>
      </p:pic>
    </p:spTree>
    <p:extLst>
      <p:ext uri="{BB962C8B-B14F-4D97-AF65-F5344CB8AC3E}">
        <p14:creationId xmlns:p14="http://schemas.microsoft.com/office/powerpoint/2010/main" val="258825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Midwest Regional PH Summit – Management of Pulmonary Hypertension with Comorbidities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ERS/ERC guideline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available evidence-based data and patient management strategies for 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opportunities to apply effective management strategies to improve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patient's health&#10;&#10;Description automatically generated">
            <a:extLst>
              <a:ext uri="{FF2B5EF4-FFF2-40B4-BE49-F238E27FC236}">
                <a16:creationId xmlns:a16="http://schemas.microsoft.com/office/drawing/2014/main" id="{27A56ADD-30E6-F6D1-0AA6-287017578F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0350" y="1136469"/>
            <a:ext cx="8138987" cy="5522026"/>
          </a:xfrm>
          <a:prstGeom prst="rect">
            <a:avLst/>
          </a:prstGeom>
        </p:spPr>
      </p:pic>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a:xfrm>
            <a:off x="609600" y="199505"/>
            <a:ext cx="10744200" cy="1185577"/>
          </a:xfrm>
        </p:spPr>
        <p:txBody>
          <a:bodyPr/>
          <a:lstStyle/>
          <a:p>
            <a:r>
              <a:rPr lang="en-US"/>
              <a:t>Risk Assessment to Guide Treatment </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609600" y="1477906"/>
            <a:ext cx="10744200" cy="4722477"/>
          </a:xfrm>
        </p:spPr>
        <p:txBody>
          <a:bodyPr vert="horz" lIns="0" tIns="0" rIns="121920" bIns="60960" rtlCol="0" anchor="t">
            <a:noAutofit/>
          </a:bodyPr>
          <a:lstStyle/>
          <a:p>
            <a:r>
              <a:rPr lang="en-US" sz="2000" b="1" dirty="0">
                <a:solidFill>
                  <a:schemeClr val="tx1">
                    <a:lumMod val="40000"/>
                    <a:lumOff val="60000"/>
                  </a:schemeClr>
                </a:solidFill>
              </a:rPr>
              <a:t>Three-factor assessment</a:t>
            </a:r>
          </a:p>
          <a:p>
            <a:pPr lvl="1"/>
            <a:r>
              <a:rPr lang="en-US" sz="1800" dirty="0">
                <a:solidFill>
                  <a:schemeClr val="tx1">
                    <a:lumMod val="40000"/>
                    <a:lumOff val="60000"/>
                  </a:schemeClr>
                </a:solidFill>
              </a:rPr>
              <a:t>ESC/ERS Risk Tool</a:t>
            </a:r>
          </a:p>
          <a:p>
            <a:pPr lvl="1"/>
            <a:r>
              <a:rPr lang="en-US" sz="1800" dirty="0">
                <a:solidFill>
                  <a:schemeClr val="tx1">
                    <a:lumMod val="40000"/>
                    <a:lumOff val="60000"/>
                  </a:schemeClr>
                </a:solidFill>
              </a:rPr>
              <a:t>REVEAL </a:t>
            </a:r>
          </a:p>
          <a:p>
            <a:pPr lvl="1"/>
            <a:r>
              <a:rPr lang="en-US" sz="1800" dirty="0">
                <a:solidFill>
                  <a:schemeClr val="tx1">
                    <a:lumMod val="40000"/>
                    <a:lumOff val="60000"/>
                  </a:schemeClr>
                </a:solidFill>
              </a:rPr>
              <a:t>REVEAL Lite 2.0 </a:t>
            </a:r>
          </a:p>
          <a:p>
            <a:endParaRPr lang="en-US" sz="2000" dirty="0">
              <a:solidFill>
                <a:schemeClr val="tx1">
                  <a:lumMod val="40000"/>
                  <a:lumOff val="60000"/>
                </a:schemeClr>
              </a:solidFill>
            </a:endParaRPr>
          </a:p>
          <a:p>
            <a:r>
              <a:rPr lang="en-US" sz="2000" b="1" dirty="0">
                <a:solidFill>
                  <a:schemeClr val="tx1">
                    <a:lumMod val="40000"/>
                    <a:lumOff val="60000"/>
                  </a:schemeClr>
                </a:solidFill>
              </a:rPr>
              <a:t>Low-Intermediate</a:t>
            </a:r>
          </a:p>
          <a:p>
            <a:pPr lvl="1"/>
            <a:r>
              <a:rPr lang="en-US" sz="1800" dirty="0">
                <a:solidFill>
                  <a:schemeClr val="tx1">
                    <a:lumMod val="40000"/>
                    <a:lumOff val="60000"/>
                  </a:schemeClr>
                </a:solidFill>
              </a:rPr>
              <a:t>Upfront Combination</a:t>
            </a:r>
          </a:p>
          <a:p>
            <a:endParaRPr lang="en-US" sz="2000" dirty="0"/>
          </a:p>
          <a:p>
            <a:r>
              <a:rPr lang="en-US" sz="2000" b="1" dirty="0"/>
              <a:t>High</a:t>
            </a:r>
          </a:p>
          <a:p>
            <a:pPr lvl="1"/>
            <a:r>
              <a:rPr lang="en-US" sz="1800" dirty="0"/>
              <a:t>Upfront combination </a:t>
            </a:r>
          </a:p>
          <a:p>
            <a:pPr lvl="1"/>
            <a:r>
              <a:rPr lang="en-US" sz="1800" dirty="0"/>
              <a:t>+ Parenteral prostanoid</a:t>
            </a:r>
          </a:p>
        </p:txBody>
      </p:sp>
      <p:sp>
        <p:nvSpPr>
          <p:cNvPr id="7" name="Rectangle 6">
            <a:extLst>
              <a:ext uri="{FF2B5EF4-FFF2-40B4-BE49-F238E27FC236}">
                <a16:creationId xmlns:a16="http://schemas.microsoft.com/office/drawing/2014/main" id="{46FA012F-A39C-43D1-B1B1-79608C948F0B}"/>
              </a:ext>
            </a:extLst>
          </p:cNvPr>
          <p:cNvSpPr/>
          <p:nvPr/>
        </p:nvSpPr>
        <p:spPr>
          <a:xfrm>
            <a:off x="8999913" y="4689987"/>
            <a:ext cx="3192087" cy="2168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Footer Placeholder 19">
            <a:extLst>
              <a:ext uri="{FF2B5EF4-FFF2-40B4-BE49-F238E27FC236}">
                <a16:creationId xmlns:a16="http://schemas.microsoft.com/office/drawing/2014/main" id="{6F39ED4E-C620-6307-92A4-8A462274FC5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Humbert M,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Eur Heart J</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2022;43(38):3618-3731.</a:t>
            </a:r>
          </a:p>
        </p:txBody>
      </p:sp>
    </p:spTree>
    <p:extLst>
      <p:ext uri="{BB962C8B-B14F-4D97-AF65-F5344CB8AC3E}">
        <p14:creationId xmlns:p14="http://schemas.microsoft.com/office/powerpoint/2010/main" val="384870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atient's health&#10;&#10;Description automatically generated">
            <a:extLst>
              <a:ext uri="{FF2B5EF4-FFF2-40B4-BE49-F238E27FC236}">
                <a16:creationId xmlns:a16="http://schemas.microsoft.com/office/drawing/2014/main" id="{9D254E24-659A-518E-EC5D-0DC966E87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0350" y="1136469"/>
            <a:ext cx="8138987" cy="5522026"/>
          </a:xfrm>
          <a:prstGeom prst="rect">
            <a:avLst/>
          </a:prstGeom>
        </p:spPr>
      </p:pic>
      <p:sp>
        <p:nvSpPr>
          <p:cNvPr id="7" name="Rectangle 6">
            <a:extLst>
              <a:ext uri="{FF2B5EF4-FFF2-40B4-BE49-F238E27FC236}">
                <a16:creationId xmlns:a16="http://schemas.microsoft.com/office/drawing/2014/main" id="{46FA012F-A39C-43D1-B1B1-79608C948F0B}"/>
              </a:ext>
            </a:extLst>
          </p:cNvPr>
          <p:cNvSpPr/>
          <p:nvPr/>
        </p:nvSpPr>
        <p:spPr>
          <a:xfrm>
            <a:off x="3792889" y="4691743"/>
            <a:ext cx="5475316" cy="21662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a:xfrm>
            <a:off x="609600" y="199505"/>
            <a:ext cx="10744200" cy="1185577"/>
          </a:xfrm>
        </p:spPr>
        <p:txBody>
          <a:bodyPr/>
          <a:lstStyle/>
          <a:p>
            <a:r>
              <a:rPr lang="en-US" dirty="0"/>
              <a:t>Patients with Cardiopulmonary Comorbidities </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609600" y="1477906"/>
            <a:ext cx="10744200" cy="4722477"/>
          </a:xfrm>
        </p:spPr>
        <p:txBody>
          <a:bodyPr vert="horz" lIns="0" tIns="0" rIns="121920" bIns="60960" rtlCol="0" anchor="t">
            <a:noAutofit/>
          </a:bodyPr>
          <a:lstStyle/>
          <a:p>
            <a:r>
              <a:rPr lang="en-US" b="1" dirty="0"/>
              <a:t>CP comorbidities</a:t>
            </a:r>
          </a:p>
          <a:p>
            <a:pPr lvl="1"/>
            <a:r>
              <a:rPr lang="en-US" dirty="0"/>
              <a:t>RF for </a:t>
            </a:r>
            <a:r>
              <a:rPr lang="en-US" dirty="0" err="1"/>
              <a:t>HFpEF</a:t>
            </a:r>
            <a:endParaRPr lang="en-US" dirty="0"/>
          </a:p>
          <a:p>
            <a:pPr lvl="2"/>
            <a:r>
              <a:rPr lang="en-US" dirty="0"/>
              <a:t>Obesity, DM,</a:t>
            </a:r>
            <a:br>
              <a:rPr lang="en-US" dirty="0"/>
            </a:br>
            <a:r>
              <a:rPr lang="en-US" dirty="0"/>
              <a:t>CHF, HTN </a:t>
            </a:r>
          </a:p>
          <a:p>
            <a:pPr lvl="1"/>
            <a:endParaRPr lang="en-US" dirty="0"/>
          </a:p>
        </p:txBody>
      </p:sp>
      <p:sp>
        <p:nvSpPr>
          <p:cNvPr id="10" name="Rectangle 9">
            <a:extLst>
              <a:ext uri="{FF2B5EF4-FFF2-40B4-BE49-F238E27FC236}">
                <a16:creationId xmlns:a16="http://schemas.microsoft.com/office/drawing/2014/main" id="{A54295AC-D857-4C5B-9827-6DD37E16AEAD}"/>
              </a:ext>
            </a:extLst>
          </p:cNvPr>
          <p:cNvSpPr/>
          <p:nvPr/>
        </p:nvSpPr>
        <p:spPr>
          <a:xfrm>
            <a:off x="9254836" y="3760520"/>
            <a:ext cx="2743200" cy="110836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C646BB1-989B-794C-99DB-5927DFAA031B}"/>
              </a:ext>
            </a:extLst>
          </p:cNvPr>
          <p:cNvSpPr>
            <a:spLocks noGrp="1"/>
          </p:cNvSpPr>
          <p:nvPr>
            <p:ph type="ftr" sz="quarter" idx="11"/>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lt"/>
                <a:cs typeface="Arial" panose="020B0604020202020204"/>
              </a:rPr>
              <a:t>CHF, congestive heart failure; DM, diabetes mellitus;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lt"/>
                <a:cs typeface="Arial" panose="020B0604020202020204"/>
              </a:rPr>
              <a:t>HFpEF</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lt"/>
                <a:cs typeface="Arial" panose="020B0604020202020204"/>
              </a:rPr>
              <a:t>, heart failure with preserved ejection fraction; HTN, hypertension; RF, risk factor.</a:t>
            </a:r>
            <a:endParaRPr kumimoji="0" lang="en-US" sz="28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Humbert M, et al.</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2022;43(38):3618-3731.</a:t>
            </a:r>
            <a:endParaRPr kumimoji="0" lang="en-US" sz="2800" b="0" i="0" u="none" strike="noStrike" kern="1200" cap="none" spc="0" normalizeH="0" baseline="0" noProof="0" dirty="0">
              <a:ln>
                <a:noFill/>
              </a:ln>
              <a:solidFill>
                <a:srgbClr val="3F3F3F">
                  <a:tint val="75000"/>
                </a:srgbClr>
              </a:solidFill>
              <a:effectLst/>
              <a:uLnTx/>
              <a:uFillTx/>
              <a:latin typeface="Arial" panose="020B0604020202020204"/>
              <a:ea typeface="Calibri"/>
              <a:cs typeface="Calibri"/>
            </a:endParaRPr>
          </a:p>
        </p:txBody>
      </p:sp>
    </p:spTree>
    <p:extLst>
      <p:ext uri="{BB962C8B-B14F-4D97-AF65-F5344CB8AC3E}">
        <p14:creationId xmlns:p14="http://schemas.microsoft.com/office/powerpoint/2010/main" val="219243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a:xfrm>
            <a:off x="609600" y="199505"/>
            <a:ext cx="10744200" cy="1185577"/>
          </a:xfrm>
        </p:spPr>
        <p:txBody>
          <a:bodyPr/>
          <a:lstStyle/>
          <a:p>
            <a:r>
              <a:rPr lang="en-US" dirty="0"/>
              <a:t>Upfront Combination Therapy</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609600" y="1477906"/>
            <a:ext cx="10744200" cy="4722477"/>
          </a:xfrm>
        </p:spPr>
        <p:txBody>
          <a:bodyPr vert="horz" lIns="0" tIns="0" rIns="121920" bIns="60960" rtlCol="0" anchor="t">
            <a:noAutofit/>
          </a:bodyPr>
          <a:lstStyle/>
          <a:p>
            <a:r>
              <a:rPr lang="en-US" dirty="0"/>
              <a:t>AMBITION trial with </a:t>
            </a:r>
            <a:r>
              <a:rPr lang="en-US" dirty="0" err="1"/>
              <a:t>HFpEF</a:t>
            </a:r>
            <a:r>
              <a:rPr lang="en-US" dirty="0"/>
              <a:t> RF</a:t>
            </a:r>
          </a:p>
          <a:p>
            <a:endParaRPr lang="en-US" dirty="0"/>
          </a:p>
          <a:p>
            <a:r>
              <a:rPr lang="en-US" dirty="0"/>
              <a:t>Patients with cardiopulmonary RF </a:t>
            </a:r>
          </a:p>
          <a:p>
            <a:pPr lvl="1"/>
            <a:r>
              <a:rPr lang="en-US" dirty="0"/>
              <a:t>Worse baseline characteristics (age, 6MWD, </a:t>
            </a:r>
            <a:br>
              <a:rPr lang="en-US" dirty="0"/>
            </a:br>
            <a:r>
              <a:rPr lang="en-US" dirty="0"/>
              <a:t>comorbidities)</a:t>
            </a:r>
          </a:p>
          <a:p>
            <a:pPr lvl="1"/>
            <a:endParaRPr lang="en-US" dirty="0"/>
          </a:p>
          <a:p>
            <a:r>
              <a:rPr lang="en-US" dirty="0"/>
              <a:t>Lower benefit with upfront combination</a:t>
            </a:r>
          </a:p>
          <a:p>
            <a:endParaRPr lang="en-US" dirty="0"/>
          </a:p>
          <a:p>
            <a:r>
              <a:rPr lang="en-US" dirty="0"/>
              <a:t>Increase rates of discontinuation</a:t>
            </a:r>
          </a:p>
          <a:p>
            <a:endParaRPr lang="en-US" dirty="0"/>
          </a:p>
          <a:p>
            <a:endParaRPr lang="en-US" dirty="0"/>
          </a:p>
        </p:txBody>
      </p:sp>
      <p:sp>
        <p:nvSpPr>
          <p:cNvPr id="5" name="Footer Placeholder 4">
            <a:extLst>
              <a:ext uri="{FF2B5EF4-FFF2-40B4-BE49-F238E27FC236}">
                <a16:creationId xmlns:a16="http://schemas.microsoft.com/office/drawing/2014/main" id="{1C646BB1-989B-794C-99DB-5927DFAA031B}"/>
              </a:ext>
            </a:extLst>
          </p:cNvPr>
          <p:cNvSpPr>
            <a:spLocks noGrp="1"/>
          </p:cNvSpPr>
          <p:nvPr>
            <p:ph type="ftr" sz="quarter" idx="11"/>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McLaughlin VV,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 Heart Lung Transplant</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2019;38(12):1286-1295.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10955F18-1CD1-4F5B-8AED-B85F2E410C2B}"/>
              </a:ext>
            </a:extLst>
          </p:cNvPr>
          <p:cNvPicPr>
            <a:picLocks noChangeAspect="1"/>
          </p:cNvPicPr>
          <p:nvPr/>
        </p:nvPicPr>
        <p:blipFill>
          <a:blip r:embed="rId3"/>
          <a:stretch>
            <a:fillRect/>
          </a:stretch>
        </p:blipFill>
        <p:spPr>
          <a:xfrm>
            <a:off x="7354956" y="1164207"/>
            <a:ext cx="3950605" cy="4840779"/>
          </a:xfrm>
          <a:prstGeom prst="rect">
            <a:avLst/>
          </a:prstGeom>
        </p:spPr>
      </p:pic>
    </p:spTree>
    <p:extLst>
      <p:ext uri="{BB962C8B-B14F-4D97-AF65-F5344CB8AC3E}">
        <p14:creationId xmlns:p14="http://schemas.microsoft.com/office/powerpoint/2010/main" val="312212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F69845-1E6C-41B4-990D-6696C4D77314}"/>
              </a:ext>
            </a:extLst>
          </p:cNvPr>
          <p:cNvPicPr>
            <a:picLocks noChangeAspect="1"/>
          </p:cNvPicPr>
          <p:nvPr/>
        </p:nvPicPr>
        <p:blipFill>
          <a:blip r:embed="rId3"/>
          <a:stretch>
            <a:fillRect/>
          </a:stretch>
        </p:blipFill>
        <p:spPr>
          <a:xfrm>
            <a:off x="4267915" y="1130999"/>
            <a:ext cx="7910980" cy="5314093"/>
          </a:xfrm>
          <a:prstGeom prst="rect">
            <a:avLst/>
          </a:prstGeom>
        </p:spPr>
      </p:pic>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a:xfrm>
            <a:off x="609600" y="199505"/>
            <a:ext cx="10744200" cy="1185577"/>
          </a:xfrm>
        </p:spPr>
        <p:txBody>
          <a:bodyPr/>
          <a:lstStyle/>
          <a:p>
            <a:r>
              <a:rPr lang="en-US" dirty="0"/>
              <a:t>Upfront Combination Therapy</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609600" y="1477906"/>
            <a:ext cx="10744200" cy="4722477"/>
          </a:xfrm>
        </p:spPr>
        <p:txBody>
          <a:bodyPr vert="horz" lIns="0" tIns="0" rIns="121920" bIns="60960" rtlCol="0" anchor="t">
            <a:noAutofit/>
          </a:bodyPr>
          <a:lstStyle/>
          <a:p>
            <a:r>
              <a:rPr lang="en-US" dirty="0"/>
              <a:t>AMBITION trial with </a:t>
            </a:r>
            <a:br>
              <a:rPr lang="en-US" dirty="0"/>
            </a:br>
            <a:r>
              <a:rPr lang="en-US" dirty="0" err="1"/>
              <a:t>HFpEF</a:t>
            </a:r>
            <a:r>
              <a:rPr lang="en-US" dirty="0"/>
              <a:t> RF</a:t>
            </a:r>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1C646BB1-989B-794C-99DB-5927DFAA031B}"/>
              </a:ext>
            </a:extLst>
          </p:cNvPr>
          <p:cNvSpPr>
            <a:spLocks noGrp="1"/>
          </p:cNvSpPr>
          <p:nvPr>
            <p:ph type="ftr" sz="quarter" idx="11"/>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McLaughlin VV, et al.</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J Heart Lung Transplant.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2019;38(12):1286-1295.</a:t>
            </a:r>
          </a:p>
        </p:txBody>
      </p:sp>
    </p:spTree>
    <p:extLst>
      <p:ext uri="{BB962C8B-B14F-4D97-AF65-F5344CB8AC3E}">
        <p14:creationId xmlns:p14="http://schemas.microsoft.com/office/powerpoint/2010/main" val="1347729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flowchart&#10;&#10;Description automatically generated">
            <a:extLst>
              <a:ext uri="{FF2B5EF4-FFF2-40B4-BE49-F238E27FC236}">
                <a16:creationId xmlns:a16="http://schemas.microsoft.com/office/drawing/2014/main" id="{ABFA0FA3-2378-75DD-7412-C913C81A809D}"/>
              </a:ext>
            </a:extLst>
          </p:cNvPr>
          <p:cNvPicPr>
            <a:picLocks noChangeAspect="1"/>
          </p:cNvPicPr>
          <p:nvPr/>
        </p:nvPicPr>
        <p:blipFill>
          <a:blip r:embed="rId3"/>
          <a:stretch>
            <a:fillRect/>
          </a:stretch>
        </p:blipFill>
        <p:spPr>
          <a:xfrm>
            <a:off x="1241961" y="1320180"/>
            <a:ext cx="9209500" cy="4654262"/>
          </a:xfrm>
          <a:prstGeom prst="rect">
            <a:avLst/>
          </a:prstGeom>
        </p:spPr>
      </p:pic>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a:xfrm>
            <a:off x="609600" y="199505"/>
            <a:ext cx="10744200" cy="1185577"/>
          </a:xfrm>
        </p:spPr>
        <p:txBody>
          <a:bodyPr/>
          <a:lstStyle/>
          <a:p>
            <a:r>
              <a:rPr lang="en-US"/>
              <a:t>Treatment Goal Assessments</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609600" y="1838922"/>
            <a:ext cx="10744200" cy="4722477"/>
          </a:xfrm>
        </p:spPr>
        <p:txBody>
          <a:bodyPr/>
          <a:lstStyle/>
          <a:p>
            <a:endParaRPr lang="en-US"/>
          </a:p>
          <a:p>
            <a:endParaRPr lang="en-US"/>
          </a:p>
        </p:txBody>
      </p:sp>
      <p:sp>
        <p:nvSpPr>
          <p:cNvPr id="6" name="Rectangle 5">
            <a:extLst>
              <a:ext uri="{FF2B5EF4-FFF2-40B4-BE49-F238E27FC236}">
                <a16:creationId xmlns:a16="http://schemas.microsoft.com/office/drawing/2014/main" id="{54BE1B6E-6896-8403-BBEA-9C1918CF1C2C}"/>
              </a:ext>
            </a:extLst>
          </p:cNvPr>
          <p:cNvSpPr/>
          <p:nvPr/>
        </p:nvSpPr>
        <p:spPr>
          <a:xfrm>
            <a:off x="3165987" y="5093110"/>
            <a:ext cx="4286865" cy="13351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4F02D5F5-40FA-4B66-98B5-2D330074B876}"/>
              </a:ext>
            </a:extLst>
          </p:cNvPr>
          <p:cNvSpPr/>
          <p:nvPr/>
        </p:nvSpPr>
        <p:spPr>
          <a:xfrm>
            <a:off x="7232969" y="4902186"/>
            <a:ext cx="3464527" cy="107225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Footer Placeholder 22">
            <a:extLst>
              <a:ext uri="{FF2B5EF4-FFF2-40B4-BE49-F238E27FC236}">
                <a16:creationId xmlns:a16="http://schemas.microsoft.com/office/drawing/2014/main" id="{FA4EB19B-8A0A-4BBA-7904-B7122919A7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Humbert M,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Eur Heart J</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2022;43(38):3618-3731.</a:t>
            </a:r>
          </a:p>
        </p:txBody>
      </p:sp>
    </p:spTree>
    <p:extLst>
      <p:ext uri="{BB962C8B-B14F-4D97-AF65-F5344CB8AC3E}">
        <p14:creationId xmlns:p14="http://schemas.microsoft.com/office/powerpoint/2010/main" val="2397008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p:txBody>
          <a:bodyPr/>
          <a:lstStyle/>
          <a:p>
            <a:r>
              <a:rPr lang="en-US" b="1"/>
              <a:t>Treatment Goal Assessments </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498766" y="1425041"/>
            <a:ext cx="10545167" cy="4579945"/>
          </a:xfrm>
        </p:spPr>
        <p:txBody>
          <a:bodyPr vert="horz" lIns="0" tIns="0" rIns="121920" bIns="60960" rtlCol="0" anchor="t">
            <a:noAutofit/>
          </a:bodyPr>
          <a:lstStyle/>
          <a:p>
            <a:r>
              <a:rPr lang="en-US" b="1" dirty="0"/>
              <a:t>Four-strata </a:t>
            </a:r>
            <a:br>
              <a:rPr lang="en-US" b="1" dirty="0"/>
            </a:br>
            <a:r>
              <a:rPr lang="en-US" b="1" dirty="0"/>
              <a:t>risk assessment</a:t>
            </a:r>
            <a:br>
              <a:rPr lang="en-US" b="1" dirty="0"/>
            </a:br>
            <a:endParaRPr lang="en-US" dirty="0"/>
          </a:p>
          <a:p>
            <a:pPr marL="914400" lvl="1" indent="-457200">
              <a:buFont typeface="+mj-lt"/>
              <a:buAutoNum type="arabicPeriod"/>
            </a:pPr>
            <a:r>
              <a:rPr lang="en-US" dirty="0"/>
              <a:t>WHO Function Class</a:t>
            </a:r>
            <a:endParaRPr lang="en-US" dirty="0">
              <a:ea typeface="Calibri"/>
              <a:cs typeface="Calibri"/>
            </a:endParaRPr>
          </a:p>
          <a:p>
            <a:pPr marL="914400" lvl="1" indent="-457200">
              <a:buFont typeface="+mj-lt"/>
              <a:buAutoNum type="arabicPeriod"/>
            </a:pPr>
            <a:r>
              <a:rPr lang="en-US" dirty="0"/>
              <a:t>6MWD</a:t>
            </a:r>
            <a:endParaRPr lang="en-US" dirty="0">
              <a:ea typeface="Calibri"/>
              <a:cs typeface="Calibri"/>
            </a:endParaRPr>
          </a:p>
          <a:p>
            <a:pPr marL="914400" lvl="1" indent="-457200">
              <a:buFont typeface="+mj-lt"/>
              <a:buAutoNum type="arabicPeriod"/>
            </a:pPr>
            <a:r>
              <a:rPr lang="en-US" dirty="0"/>
              <a:t>BNP / NT-</a:t>
            </a:r>
            <a:r>
              <a:rPr lang="en-US" dirty="0" err="1"/>
              <a:t>proBNP</a:t>
            </a:r>
            <a:r>
              <a:rPr lang="en-US" dirty="0"/>
              <a:t> </a:t>
            </a:r>
            <a:endParaRPr lang="en-US" dirty="0">
              <a:ea typeface="Calibri"/>
              <a:cs typeface="Calibri"/>
            </a:endParaRPr>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1C646BB1-989B-794C-99DB-5927DFAA031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3F3F3F">
                    <a:tint val="75000"/>
                  </a:srgbClr>
                </a:solidFill>
                <a:effectLst/>
                <a:uLnTx/>
                <a:uFillTx/>
                <a:latin typeface="Calibri"/>
                <a:ea typeface="Calibri"/>
                <a:cs typeface="Calibri"/>
              </a:rPr>
              <a:t>Boucly</a:t>
            </a:r>
            <a:r>
              <a:rPr kumimoji="0" lang="en-US" sz="800" b="0" i="0" u="none" strike="noStrike" kern="1200" cap="none" spc="0" normalizeH="0" baseline="0" noProof="0" dirty="0">
                <a:ln>
                  <a:noFill/>
                </a:ln>
                <a:solidFill>
                  <a:srgbClr val="3F3F3F">
                    <a:tint val="75000"/>
                  </a:srgbClr>
                </a:solidFill>
                <a:effectLst/>
                <a:uLnTx/>
                <a:uFillTx/>
                <a:latin typeface="Calibri"/>
                <a:ea typeface="Calibri"/>
                <a:cs typeface="Calibri"/>
              </a:rPr>
              <a:t> A, et al. </a:t>
            </a:r>
            <a:r>
              <a:rPr kumimoji="0" lang="en-US" sz="800" b="0" i="1" u="none" strike="noStrike" kern="1200" cap="none" spc="0" normalizeH="0" baseline="0" noProof="0" dirty="0" err="1">
                <a:ln>
                  <a:noFill/>
                </a:ln>
                <a:solidFill>
                  <a:srgbClr val="3F3F3F">
                    <a:tint val="75000"/>
                  </a:srgbClr>
                </a:solidFill>
                <a:effectLst/>
                <a:uLnTx/>
                <a:uFillTx/>
                <a:latin typeface="Calibri"/>
                <a:ea typeface="Calibri"/>
                <a:cs typeface="Calibri"/>
              </a:rPr>
              <a:t>Eur</a:t>
            </a:r>
            <a:r>
              <a:rPr kumimoji="0" lang="en-US" sz="800" b="0" i="1" u="none" strike="noStrike" kern="1200" cap="none" spc="0" normalizeH="0" baseline="0" noProof="0" dirty="0">
                <a:ln>
                  <a:noFill/>
                </a:ln>
                <a:solidFill>
                  <a:srgbClr val="3F3F3F">
                    <a:tint val="75000"/>
                  </a:srgbClr>
                </a:solidFill>
                <a:effectLst/>
                <a:uLnTx/>
                <a:uFillTx/>
                <a:latin typeface="Calibri"/>
                <a:ea typeface="Calibri"/>
                <a:cs typeface="Calibri"/>
              </a:rPr>
              <a:t> Respir J.</a:t>
            </a:r>
            <a:r>
              <a:rPr kumimoji="0" lang="en-US" sz="800" b="0" i="0" u="none" strike="noStrike" kern="1200" cap="none" spc="0" normalizeH="0" baseline="0" noProof="0" dirty="0">
                <a:ln>
                  <a:noFill/>
                </a:ln>
                <a:solidFill>
                  <a:srgbClr val="3F3F3F">
                    <a:tint val="75000"/>
                  </a:srgbClr>
                </a:solidFill>
                <a:effectLst/>
                <a:uLnTx/>
                <a:uFillTx/>
                <a:latin typeface="Calibri"/>
                <a:ea typeface="Calibri"/>
                <a:cs typeface="Calibri"/>
              </a:rPr>
              <a:t> 2022;59(6):2102419; Humbert M, et al. </a:t>
            </a:r>
            <a:r>
              <a:rPr kumimoji="0" lang="en-US" sz="800" b="0" i="1" u="none" strike="noStrike" kern="1200" cap="none" spc="0" normalizeH="0" baseline="0" noProof="0" dirty="0" err="1">
                <a:ln>
                  <a:noFill/>
                </a:ln>
                <a:solidFill>
                  <a:srgbClr val="3F3F3F">
                    <a:tint val="75000"/>
                  </a:srgbClr>
                </a:solidFill>
                <a:effectLst/>
                <a:uLnTx/>
                <a:uFillTx/>
                <a:latin typeface="Calibri"/>
                <a:ea typeface="Calibri"/>
                <a:cs typeface="Calibri"/>
              </a:rPr>
              <a:t>Eur</a:t>
            </a:r>
            <a:r>
              <a:rPr kumimoji="0" lang="en-US" sz="800" b="0" i="1" u="none" strike="noStrike" kern="1200" cap="none" spc="0" normalizeH="0" baseline="0" noProof="0" dirty="0">
                <a:ln>
                  <a:noFill/>
                </a:ln>
                <a:solidFill>
                  <a:srgbClr val="3F3F3F">
                    <a:tint val="75000"/>
                  </a:srgbClr>
                </a:solidFill>
                <a:effectLst/>
                <a:uLnTx/>
                <a:uFillTx/>
                <a:latin typeface="Calibri"/>
                <a:ea typeface="Calibri"/>
                <a:cs typeface="Calibri"/>
              </a:rPr>
              <a:t> Heart J.</a:t>
            </a:r>
            <a:r>
              <a:rPr kumimoji="0" lang="en-US" sz="800" b="0" i="0" u="none" strike="noStrike" kern="1200" cap="none" spc="0" normalizeH="0" baseline="0" noProof="0" dirty="0">
                <a:ln>
                  <a:noFill/>
                </a:ln>
                <a:solidFill>
                  <a:srgbClr val="3F3F3F">
                    <a:tint val="75000"/>
                  </a:srgbClr>
                </a:solidFill>
                <a:effectLst/>
                <a:uLnTx/>
                <a:uFillTx/>
                <a:latin typeface="Calibri"/>
                <a:ea typeface="Calibri"/>
                <a:cs typeface="Calibri"/>
              </a:rPr>
              <a:t> 2022;43(38):3618-3731.</a:t>
            </a:r>
            <a:endParaRPr kumimoji="0" lang="en-US" sz="1867" b="0" i="0" u="none" strike="noStrike" kern="1200" cap="none" spc="0" normalizeH="0" baseline="0" noProof="0" dirty="0">
              <a:ln>
                <a:noFill/>
              </a:ln>
              <a:solidFill>
                <a:srgbClr val="3F3F3F">
                  <a:tint val="75000"/>
                </a:srgbClr>
              </a:solidFill>
              <a:effectLst/>
              <a:uLnTx/>
              <a:uFillTx/>
              <a:latin typeface="Arial" panose="020B0604020202020204"/>
              <a:ea typeface="Calibri"/>
              <a:cs typeface="Calibri"/>
            </a:endParaRPr>
          </a:p>
        </p:txBody>
      </p:sp>
      <p:pic>
        <p:nvPicPr>
          <p:cNvPr id="8" name="Picture 7">
            <a:extLst>
              <a:ext uri="{FF2B5EF4-FFF2-40B4-BE49-F238E27FC236}">
                <a16:creationId xmlns:a16="http://schemas.microsoft.com/office/drawing/2014/main" id="{24533E93-EFE6-4307-85E0-ACE1F4BB592D}"/>
              </a:ext>
            </a:extLst>
          </p:cNvPr>
          <p:cNvPicPr>
            <a:picLocks noChangeAspect="1"/>
          </p:cNvPicPr>
          <p:nvPr/>
        </p:nvPicPr>
        <p:blipFill>
          <a:blip r:embed="rId3"/>
          <a:stretch>
            <a:fillRect/>
          </a:stretch>
        </p:blipFill>
        <p:spPr>
          <a:xfrm>
            <a:off x="4429574" y="1184284"/>
            <a:ext cx="7556500" cy="1905000"/>
          </a:xfrm>
          <a:prstGeom prst="rect">
            <a:avLst/>
          </a:prstGeom>
        </p:spPr>
      </p:pic>
      <p:pic>
        <p:nvPicPr>
          <p:cNvPr id="10" name="Picture 9">
            <a:extLst>
              <a:ext uri="{FF2B5EF4-FFF2-40B4-BE49-F238E27FC236}">
                <a16:creationId xmlns:a16="http://schemas.microsoft.com/office/drawing/2014/main" id="{8D4203DF-9B3E-4FC9-A921-5BCCE92E6FB0}"/>
              </a:ext>
            </a:extLst>
          </p:cNvPr>
          <p:cNvPicPr>
            <a:picLocks noChangeAspect="1"/>
          </p:cNvPicPr>
          <p:nvPr/>
        </p:nvPicPr>
        <p:blipFill>
          <a:blip r:embed="rId4"/>
          <a:stretch>
            <a:fillRect/>
          </a:stretch>
        </p:blipFill>
        <p:spPr>
          <a:xfrm>
            <a:off x="4372138" y="3089284"/>
            <a:ext cx="7698296" cy="3569211"/>
          </a:xfrm>
          <a:prstGeom prst="rect">
            <a:avLst/>
          </a:prstGeom>
        </p:spPr>
      </p:pic>
      <p:sp>
        <p:nvSpPr>
          <p:cNvPr id="14" name="Arrow: Right 13">
            <a:extLst>
              <a:ext uri="{FF2B5EF4-FFF2-40B4-BE49-F238E27FC236}">
                <a16:creationId xmlns:a16="http://schemas.microsoft.com/office/drawing/2014/main" id="{55222BE1-555A-F7E7-AEBF-7271BCABA1D3}"/>
              </a:ext>
            </a:extLst>
          </p:cNvPr>
          <p:cNvSpPr/>
          <p:nvPr/>
        </p:nvSpPr>
        <p:spPr>
          <a:xfrm rot="13140000">
            <a:off x="9059062" y="5678316"/>
            <a:ext cx="1304544" cy="646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4146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6C58-F83F-934D-B835-F155431F6524}"/>
              </a:ext>
            </a:extLst>
          </p:cNvPr>
          <p:cNvSpPr>
            <a:spLocks noGrp="1"/>
          </p:cNvSpPr>
          <p:nvPr>
            <p:ph type="title"/>
          </p:nvPr>
        </p:nvSpPr>
        <p:spPr>
          <a:xfrm>
            <a:off x="609600" y="199505"/>
            <a:ext cx="10744200" cy="1185577"/>
          </a:xfrm>
        </p:spPr>
        <p:txBody>
          <a:bodyPr/>
          <a:lstStyle/>
          <a:p>
            <a:r>
              <a:rPr lang="en-US"/>
              <a:t>Conclusions</a:t>
            </a:r>
          </a:p>
        </p:txBody>
      </p:sp>
      <p:sp>
        <p:nvSpPr>
          <p:cNvPr id="3" name="Content Placeholder 2">
            <a:extLst>
              <a:ext uri="{FF2B5EF4-FFF2-40B4-BE49-F238E27FC236}">
                <a16:creationId xmlns:a16="http://schemas.microsoft.com/office/drawing/2014/main" id="{2F608FE8-A171-FA47-9356-B6E9269C96A0}"/>
              </a:ext>
            </a:extLst>
          </p:cNvPr>
          <p:cNvSpPr>
            <a:spLocks noGrp="1"/>
          </p:cNvSpPr>
          <p:nvPr>
            <p:ph idx="1"/>
          </p:nvPr>
        </p:nvSpPr>
        <p:spPr>
          <a:xfrm>
            <a:off x="609600" y="1477906"/>
            <a:ext cx="6694714" cy="4722477"/>
          </a:xfrm>
        </p:spPr>
        <p:txBody>
          <a:bodyPr vert="horz" lIns="0" tIns="0" rIns="91440" bIns="45720" rtlCol="0" anchor="t">
            <a:noAutofit/>
          </a:bodyPr>
          <a:lstStyle/>
          <a:p>
            <a:r>
              <a:rPr lang="en-US" sz="2800" dirty="0"/>
              <a:t>PH is a disease entity when the mean PA pressure is greater than 20 mmHg</a:t>
            </a:r>
          </a:p>
          <a:p>
            <a:pPr marL="0" indent="0">
              <a:buNone/>
            </a:pPr>
            <a:endParaRPr lang="en-US" sz="2800" dirty="0"/>
          </a:p>
          <a:p>
            <a:r>
              <a:rPr lang="en-US" sz="2800" dirty="0"/>
              <a:t>PAH is the progressive primary </a:t>
            </a:r>
            <a:br>
              <a:rPr lang="en-US" sz="2800" dirty="0"/>
            </a:br>
            <a:r>
              <a:rPr lang="en-US" sz="2800" dirty="0"/>
              <a:t>precapillary vasculopathy </a:t>
            </a:r>
          </a:p>
          <a:p>
            <a:pPr marL="0" indent="0">
              <a:buNone/>
            </a:pPr>
            <a:endParaRPr lang="en-US" sz="2800" dirty="0"/>
          </a:p>
          <a:p>
            <a:r>
              <a:rPr lang="en-US" sz="2800" dirty="0"/>
              <a:t>Echocardiography is a good screening tool, RHC is diagnostic </a:t>
            </a:r>
          </a:p>
        </p:txBody>
      </p:sp>
      <p:pic>
        <p:nvPicPr>
          <p:cNvPr id="10" name="Picture 9">
            <a:extLst>
              <a:ext uri="{FF2B5EF4-FFF2-40B4-BE49-F238E27FC236}">
                <a16:creationId xmlns:a16="http://schemas.microsoft.com/office/drawing/2014/main" id="{05914462-8EC1-4487-8525-E89B89BB8B4D}"/>
              </a:ext>
            </a:extLst>
          </p:cNvPr>
          <p:cNvPicPr>
            <a:picLocks noChangeAspect="1"/>
          </p:cNvPicPr>
          <p:nvPr/>
        </p:nvPicPr>
        <p:blipFill>
          <a:blip r:embed="rId2"/>
          <a:stretch>
            <a:fillRect/>
          </a:stretch>
        </p:blipFill>
        <p:spPr>
          <a:xfrm>
            <a:off x="7707086" y="199505"/>
            <a:ext cx="3432629" cy="2746103"/>
          </a:xfrm>
          <a:prstGeom prst="rect">
            <a:avLst/>
          </a:prstGeom>
        </p:spPr>
      </p:pic>
      <p:sp>
        <p:nvSpPr>
          <p:cNvPr id="11" name="TextBox 10">
            <a:extLst>
              <a:ext uri="{FF2B5EF4-FFF2-40B4-BE49-F238E27FC236}">
                <a16:creationId xmlns:a16="http://schemas.microsoft.com/office/drawing/2014/main" id="{D86A3CE8-69E2-459A-B50C-09B58DFE813B}"/>
              </a:ext>
            </a:extLst>
          </p:cNvPr>
          <p:cNvSpPr txBox="1"/>
          <p:nvPr/>
        </p:nvSpPr>
        <p:spPr>
          <a:xfrm>
            <a:off x="6666016" y="3149760"/>
            <a:ext cx="6317672" cy="492443"/>
          </a:xfrm>
          <a:prstGeom prst="rect">
            <a:avLst/>
          </a:prstGeom>
          <a:noFill/>
        </p:spPr>
        <p:txBody>
          <a:bodyPr wrap="square" lIns="121920" tIns="60960" rIns="121920" bIns="60960" anchor="t">
            <a:spAutoFit/>
          </a:bodyPr>
          <a:lstStyle/>
          <a:p>
            <a:pPr marL="304792"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5C9"/>
                </a:solidFill>
                <a:effectLst/>
                <a:uLnTx/>
                <a:uFillTx/>
                <a:latin typeface="Arial" panose="020B0604020202020204"/>
                <a:ea typeface="+mn-lt"/>
                <a:cs typeface="Arial" panose="020B0604020202020204"/>
              </a:rPr>
              <a:t>PAm</a:t>
            </a:r>
            <a:r>
              <a:rPr kumimoji="0" lang="en-US" sz="2400" b="1" i="0" u="none" strike="noStrike" kern="1200" cap="none" spc="0" normalizeH="0" baseline="0" noProof="0" dirty="0">
                <a:ln>
                  <a:noFill/>
                </a:ln>
                <a:solidFill>
                  <a:srgbClr val="0075C9"/>
                </a:solidFill>
                <a:effectLst/>
                <a:uLnTx/>
                <a:uFillTx/>
                <a:latin typeface="Arial" panose="020B0604020202020204"/>
                <a:ea typeface="+mn-lt"/>
                <a:cs typeface="Arial" panose="020B0604020202020204"/>
              </a:rPr>
              <a:t> &gt;20, </a:t>
            </a:r>
            <a:r>
              <a:rPr kumimoji="0" lang="en-US" sz="2400" b="1" i="0" u="none" strike="noStrike" kern="1200" cap="none" spc="0" normalizeH="0" baseline="0" noProof="0" dirty="0" err="1">
                <a:ln>
                  <a:noFill/>
                </a:ln>
                <a:solidFill>
                  <a:srgbClr val="0075C9"/>
                </a:solidFill>
                <a:effectLst/>
                <a:uLnTx/>
                <a:uFillTx/>
                <a:latin typeface="Arial" panose="020B0604020202020204"/>
                <a:ea typeface="+mn-lt"/>
                <a:cs typeface="Arial" panose="020B0604020202020204"/>
              </a:rPr>
              <a:t>PWp</a:t>
            </a:r>
            <a:r>
              <a:rPr kumimoji="0" lang="en-US" sz="2400" b="1" i="0" u="none" strike="noStrike" kern="1200" cap="none" spc="0" normalizeH="0" baseline="0" noProof="0" dirty="0">
                <a:ln>
                  <a:noFill/>
                </a:ln>
                <a:solidFill>
                  <a:srgbClr val="0075C9"/>
                </a:solidFill>
                <a:effectLst/>
                <a:uLnTx/>
                <a:uFillTx/>
                <a:latin typeface="Arial" panose="020B0604020202020204"/>
                <a:ea typeface="+mn-lt"/>
                <a:cs typeface="Arial" panose="020B0604020202020204"/>
              </a:rPr>
              <a:t> &lt;15, and PVR &gt;2</a:t>
            </a:r>
          </a:p>
        </p:txBody>
      </p:sp>
      <p:pic>
        <p:nvPicPr>
          <p:cNvPr id="12" name="Picture 11">
            <a:extLst>
              <a:ext uri="{FF2B5EF4-FFF2-40B4-BE49-F238E27FC236}">
                <a16:creationId xmlns:a16="http://schemas.microsoft.com/office/drawing/2014/main" id="{C2C76F19-00D3-4AB8-80D2-C3323C0842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7086" y="3681842"/>
            <a:ext cx="3232384" cy="2976653"/>
          </a:xfrm>
          <a:prstGeom prst="rect">
            <a:avLst/>
          </a:prstGeom>
        </p:spPr>
      </p:pic>
    </p:spTree>
    <p:extLst>
      <p:ext uri="{BB962C8B-B14F-4D97-AF65-F5344CB8AC3E}">
        <p14:creationId xmlns:p14="http://schemas.microsoft.com/office/powerpoint/2010/main" val="2145387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AE5B-87A8-4634-AE23-AAD93EBB8B3F}"/>
              </a:ext>
            </a:extLst>
          </p:cNvPr>
          <p:cNvSpPr>
            <a:spLocks noGrp="1"/>
          </p:cNvSpPr>
          <p:nvPr>
            <p:ph type="title"/>
          </p:nvPr>
        </p:nvSpPr>
        <p:spPr>
          <a:xfrm>
            <a:off x="609600" y="199505"/>
            <a:ext cx="10744200" cy="1185577"/>
          </a:xfrm>
        </p:spPr>
        <p:txBody>
          <a:bodyPr/>
          <a:lstStyle/>
          <a:p>
            <a:r>
              <a:rPr lang="en-US"/>
              <a:t>Conclusions</a:t>
            </a:r>
          </a:p>
        </p:txBody>
      </p:sp>
      <p:sp>
        <p:nvSpPr>
          <p:cNvPr id="3" name="Content Placeholder 2">
            <a:extLst>
              <a:ext uri="{FF2B5EF4-FFF2-40B4-BE49-F238E27FC236}">
                <a16:creationId xmlns:a16="http://schemas.microsoft.com/office/drawing/2014/main" id="{7C527EEF-0F90-42F6-8811-D94682586BA4}"/>
              </a:ext>
            </a:extLst>
          </p:cNvPr>
          <p:cNvSpPr>
            <a:spLocks noGrp="1"/>
          </p:cNvSpPr>
          <p:nvPr>
            <p:ph idx="1"/>
          </p:nvPr>
        </p:nvSpPr>
        <p:spPr>
          <a:xfrm>
            <a:off x="609599" y="1477963"/>
            <a:ext cx="4702629" cy="4722812"/>
          </a:xfrm>
        </p:spPr>
        <p:txBody>
          <a:bodyPr vert="horz" lIns="0" tIns="0" rIns="121920" bIns="60960" rtlCol="0" anchor="t">
            <a:noAutofit/>
          </a:bodyPr>
          <a:lstStyle/>
          <a:p>
            <a:r>
              <a:rPr lang="en-US" dirty="0"/>
              <a:t>Treatment approach takes into account risk scores</a:t>
            </a:r>
          </a:p>
          <a:p>
            <a:endParaRPr lang="en-US" dirty="0"/>
          </a:p>
          <a:p>
            <a:endParaRPr lang="en-US" dirty="0"/>
          </a:p>
          <a:p>
            <a:r>
              <a:rPr lang="en-US" b="1" dirty="0"/>
              <a:t>Dual combination therapy for low-intermediate risk</a:t>
            </a:r>
          </a:p>
          <a:p>
            <a:endParaRPr lang="en-US" b="1" dirty="0"/>
          </a:p>
          <a:p>
            <a:r>
              <a:rPr lang="en-US" b="1" dirty="0"/>
              <a:t>Triple therapy including parenteral prostanoid for high-risk</a:t>
            </a:r>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C4F88CA4-0EB6-4FA2-9A77-65697334ABFB}"/>
              </a:ext>
            </a:extLst>
          </p:cNvPr>
          <p:cNvPicPr>
            <a:picLocks noChangeAspect="1"/>
          </p:cNvPicPr>
          <p:nvPr/>
        </p:nvPicPr>
        <p:blipFill>
          <a:blip r:embed="rId2"/>
          <a:stretch>
            <a:fillRect/>
          </a:stretch>
        </p:blipFill>
        <p:spPr>
          <a:xfrm>
            <a:off x="5540828" y="926668"/>
            <a:ext cx="6100927" cy="1538048"/>
          </a:xfrm>
          <a:prstGeom prst="rect">
            <a:avLst/>
          </a:prstGeom>
        </p:spPr>
      </p:pic>
      <p:pic>
        <p:nvPicPr>
          <p:cNvPr id="12" name="Picture 11">
            <a:extLst>
              <a:ext uri="{FF2B5EF4-FFF2-40B4-BE49-F238E27FC236}">
                <a16:creationId xmlns:a16="http://schemas.microsoft.com/office/drawing/2014/main" id="{492E8FC6-1210-4224-B700-19E047A35F00}"/>
              </a:ext>
            </a:extLst>
          </p:cNvPr>
          <p:cNvPicPr>
            <a:picLocks noChangeAspect="1"/>
          </p:cNvPicPr>
          <p:nvPr/>
        </p:nvPicPr>
        <p:blipFill>
          <a:blip r:embed="rId3"/>
          <a:stretch>
            <a:fillRect/>
          </a:stretch>
        </p:blipFill>
        <p:spPr>
          <a:xfrm>
            <a:off x="5540828" y="2601922"/>
            <a:ext cx="6136020" cy="3907956"/>
          </a:xfrm>
          <a:prstGeom prst="rect">
            <a:avLst/>
          </a:prstGeom>
        </p:spPr>
      </p:pic>
    </p:spTree>
    <p:extLst>
      <p:ext uri="{BB962C8B-B14F-4D97-AF65-F5344CB8AC3E}">
        <p14:creationId xmlns:p14="http://schemas.microsoft.com/office/powerpoint/2010/main" val="2468770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9321114" cy="1966550"/>
          </a:xfrm>
        </p:spPr>
        <p:txBody>
          <a:bodyPr>
            <a:normAutofit/>
          </a:bodyPr>
          <a:lstStyle/>
          <a:p>
            <a:r>
              <a:rPr lang="en-US" sz="4800" b="1" dirty="0">
                <a:solidFill>
                  <a:schemeClr val="bg1"/>
                </a:solidFill>
                <a:latin typeface="Century Gothic" panose="020B0502020202020204" pitchFamily="34" charset="0"/>
              </a:rPr>
              <a:t>Overview of Major Changes to ERS/ESC Guidelines for PH</a:t>
            </a:r>
            <a:endParaRPr lang="en-US" sz="66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283669"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Michael J. </a:t>
            </a: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Cuttica</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MD, MS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Associate Professor of Medicine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Director, Northwestern Pulmonary Vascular Disease Program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Northwestern Medicine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Chicago, IL</a:t>
            </a:r>
            <a:endParaRPr kumimoji="0" lang="en-US" sz="1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040059"/>
            <a:ext cx="0" cy="33748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pic>
        <p:nvPicPr>
          <p:cNvPr id="10" name="Graphic 9">
            <a:extLst>
              <a:ext uri="{FF2B5EF4-FFF2-40B4-BE49-F238E27FC236}">
                <a16:creationId xmlns:a16="http://schemas.microsoft.com/office/drawing/2014/main" id="{F18D8FA0-281C-E2C9-1499-8A27D24D813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95767" y="5011177"/>
            <a:ext cx="2196181" cy="1077214"/>
          </a:xfrm>
          <a:prstGeom prst="rect">
            <a:avLst/>
          </a:prstGeom>
        </p:spPr>
      </p:pic>
    </p:spTree>
    <p:extLst>
      <p:ext uri="{BB962C8B-B14F-4D97-AF65-F5344CB8AC3E}">
        <p14:creationId xmlns:p14="http://schemas.microsoft.com/office/powerpoint/2010/main" val="68254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2D88-555A-4449-8339-E25FE301D6F1}"/>
              </a:ext>
            </a:extLst>
          </p:cNvPr>
          <p:cNvSpPr>
            <a:spLocks noGrp="1"/>
          </p:cNvSpPr>
          <p:nvPr>
            <p:ph type="title"/>
          </p:nvPr>
        </p:nvSpPr>
        <p:spPr>
          <a:xfrm>
            <a:off x="609600" y="385476"/>
            <a:ext cx="10927128" cy="1016000"/>
          </a:xfrm>
        </p:spPr>
        <p:txBody>
          <a:bodyPr anchor="ctr">
            <a:normAutofit/>
          </a:bodyPr>
          <a:lstStyle/>
          <a:p>
            <a:r>
              <a:rPr lang="en-US" b="1" dirty="0"/>
              <a:t>Learning Objectives / Outline </a:t>
            </a:r>
          </a:p>
        </p:txBody>
      </p:sp>
      <p:sp>
        <p:nvSpPr>
          <p:cNvPr id="3" name="Content Placeholder 2">
            <a:extLst>
              <a:ext uri="{FF2B5EF4-FFF2-40B4-BE49-F238E27FC236}">
                <a16:creationId xmlns:a16="http://schemas.microsoft.com/office/drawing/2014/main" id="{90B11A53-29F0-0F44-8578-E969B9B79CEA}"/>
              </a:ext>
            </a:extLst>
          </p:cNvPr>
          <p:cNvSpPr>
            <a:spLocks noGrp="1"/>
          </p:cNvSpPr>
          <p:nvPr>
            <p:ph type="body" sz="quarter" idx="13"/>
          </p:nvPr>
        </p:nvSpPr>
        <p:spPr>
          <a:xfrm>
            <a:off x="701965" y="4887039"/>
            <a:ext cx="10742397" cy="1585485"/>
          </a:xfrm>
        </p:spPr>
        <p:txBody>
          <a:bodyPr vert="horz" lIns="0" tIns="0" rIns="121920" bIns="60960" rtlCol="0" anchor="t">
            <a:noAutofit/>
          </a:bodyPr>
          <a:lstStyle/>
          <a:p>
            <a:pPr>
              <a:spcAft>
                <a:spcPts val="600"/>
              </a:spcAft>
            </a:pPr>
            <a:r>
              <a:rPr lang="en-US" sz="2400" b="1" spc="0" dirty="0">
                <a:solidFill>
                  <a:schemeClr val="tx2">
                    <a:lumMod val="75000"/>
                  </a:schemeClr>
                </a:solidFill>
              </a:rPr>
              <a:t>Review </a:t>
            </a:r>
            <a:r>
              <a:rPr lang="en-US" sz="2400" b="1" spc="0" dirty="0"/>
              <a:t>background </a:t>
            </a:r>
            <a:r>
              <a:rPr lang="en-US" sz="2400" b="1" spc="0" dirty="0">
                <a:solidFill>
                  <a:schemeClr val="tx2">
                    <a:lumMod val="75000"/>
                  </a:schemeClr>
                </a:solidFill>
              </a:rPr>
              <a:t>of </a:t>
            </a:r>
            <a:r>
              <a:rPr lang="en-US" sz="2400" b="1" u="sng" spc="0" dirty="0">
                <a:solidFill>
                  <a:schemeClr val="tx2">
                    <a:lumMod val="75000"/>
                  </a:schemeClr>
                </a:solidFill>
              </a:rPr>
              <a:t>p</a:t>
            </a:r>
            <a:r>
              <a:rPr lang="en-US" sz="2400" b="1" spc="0" dirty="0">
                <a:solidFill>
                  <a:schemeClr val="tx2">
                    <a:lumMod val="75000"/>
                  </a:schemeClr>
                </a:solidFill>
              </a:rPr>
              <a:t>ulmonary </a:t>
            </a:r>
            <a:r>
              <a:rPr lang="en-US" sz="2400" b="1" u="sng" spc="0" dirty="0">
                <a:solidFill>
                  <a:schemeClr val="tx2">
                    <a:lumMod val="75000"/>
                  </a:schemeClr>
                </a:solidFill>
              </a:rPr>
              <a:t>h</a:t>
            </a:r>
            <a:r>
              <a:rPr lang="en-US" sz="2400" b="1" spc="0" dirty="0">
                <a:solidFill>
                  <a:schemeClr val="tx2">
                    <a:lumMod val="75000"/>
                  </a:schemeClr>
                </a:solidFill>
              </a:rPr>
              <a:t>ypertension (PH) and </a:t>
            </a:r>
            <a:r>
              <a:rPr lang="en-US" sz="2400" b="1" u="sng" spc="0" dirty="0">
                <a:solidFill>
                  <a:schemeClr val="tx2">
                    <a:lumMod val="75000"/>
                  </a:schemeClr>
                </a:solidFill>
              </a:rPr>
              <a:t>p</a:t>
            </a:r>
            <a:r>
              <a:rPr lang="en-US" sz="2400" b="1" spc="0" dirty="0">
                <a:solidFill>
                  <a:schemeClr val="tx2">
                    <a:lumMod val="75000"/>
                  </a:schemeClr>
                </a:solidFill>
              </a:rPr>
              <a:t>ulmonary </a:t>
            </a:r>
            <a:r>
              <a:rPr lang="en-US" sz="2400" b="1" u="sng" spc="0" dirty="0">
                <a:solidFill>
                  <a:schemeClr val="tx2">
                    <a:lumMod val="75000"/>
                  </a:schemeClr>
                </a:solidFill>
              </a:rPr>
              <a:t>a</a:t>
            </a:r>
            <a:r>
              <a:rPr lang="en-US" sz="2400" b="1" spc="0" dirty="0">
                <a:solidFill>
                  <a:schemeClr val="tx2">
                    <a:lumMod val="75000"/>
                  </a:schemeClr>
                </a:solidFill>
              </a:rPr>
              <a:t>rterial </a:t>
            </a:r>
            <a:r>
              <a:rPr lang="en-US" sz="2400" b="1" u="sng" spc="0" dirty="0">
                <a:solidFill>
                  <a:schemeClr val="tx2">
                    <a:lumMod val="75000"/>
                  </a:schemeClr>
                </a:solidFill>
              </a:rPr>
              <a:t>h</a:t>
            </a:r>
            <a:r>
              <a:rPr lang="en-US" sz="2400" b="1" spc="0" dirty="0">
                <a:solidFill>
                  <a:schemeClr val="tx2">
                    <a:lumMod val="75000"/>
                  </a:schemeClr>
                </a:solidFill>
              </a:rPr>
              <a:t>ypertension (PAH) </a:t>
            </a:r>
          </a:p>
          <a:p>
            <a:pPr>
              <a:spcAft>
                <a:spcPts val="600"/>
              </a:spcAft>
            </a:pPr>
            <a:endParaRPr lang="en-US" sz="2400" b="1" spc="0" dirty="0">
              <a:solidFill>
                <a:schemeClr val="tx2">
                  <a:lumMod val="75000"/>
                </a:schemeClr>
              </a:solidFill>
            </a:endParaRPr>
          </a:p>
          <a:p>
            <a:pPr>
              <a:spcAft>
                <a:spcPts val="600"/>
              </a:spcAft>
            </a:pPr>
            <a:r>
              <a:rPr lang="en-US" sz="2400" b="1" spc="0" dirty="0">
                <a:solidFill>
                  <a:schemeClr val="tx2">
                    <a:lumMod val="75000"/>
                  </a:schemeClr>
                </a:solidFill>
              </a:rPr>
              <a:t>Highlight </a:t>
            </a:r>
            <a:r>
              <a:rPr lang="en-US" sz="2400" b="1" spc="0" dirty="0"/>
              <a:t>major</a:t>
            </a:r>
            <a:r>
              <a:rPr lang="en-US" sz="2400" b="1" spc="0" dirty="0">
                <a:solidFill>
                  <a:schemeClr val="tx2">
                    <a:lumMod val="75000"/>
                  </a:schemeClr>
                </a:solidFill>
              </a:rPr>
              <a:t> updates in the ESC/ERS 2022 Guidelines</a:t>
            </a:r>
            <a:endParaRPr lang="en-US" sz="2400" b="1" spc="0" dirty="0">
              <a:solidFill>
                <a:schemeClr val="tx2">
                  <a:lumMod val="75000"/>
                </a:schemeClr>
              </a:solidFill>
              <a:ea typeface="Calibri"/>
              <a:cs typeface="Calibri"/>
            </a:endParaRPr>
          </a:p>
          <a:p>
            <a:pPr>
              <a:spcAft>
                <a:spcPts val="600"/>
              </a:spcAft>
            </a:pPr>
            <a:endParaRPr lang="en-US" sz="2400" b="1" spc="0" dirty="0">
              <a:solidFill>
                <a:schemeClr val="tx2">
                  <a:lumMod val="75000"/>
                </a:schemeClr>
              </a:solidFill>
            </a:endParaRPr>
          </a:p>
        </p:txBody>
      </p:sp>
      <p:sp>
        <p:nvSpPr>
          <p:cNvPr id="5" name="TextBox 4">
            <a:extLst>
              <a:ext uri="{FF2B5EF4-FFF2-40B4-BE49-F238E27FC236}">
                <a16:creationId xmlns:a16="http://schemas.microsoft.com/office/drawing/2014/main" id="{57BBE1AC-0914-7A4C-B602-0AFA71F9317E}"/>
              </a:ext>
            </a:extLst>
          </p:cNvPr>
          <p:cNvSpPr txBox="1"/>
          <p:nvPr/>
        </p:nvSpPr>
        <p:spPr>
          <a:xfrm>
            <a:off x="9708206" y="33852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pic>
        <p:nvPicPr>
          <p:cNvPr id="8" name="Picture 7" descr="A screenshot of a medical journal&#10;&#10;Description automatically generated">
            <a:extLst>
              <a:ext uri="{FF2B5EF4-FFF2-40B4-BE49-F238E27FC236}">
                <a16:creationId xmlns:a16="http://schemas.microsoft.com/office/drawing/2014/main" id="{1AE256ED-2F6B-E094-2356-DB994E269BB3}"/>
              </a:ext>
            </a:extLst>
          </p:cNvPr>
          <p:cNvPicPr>
            <a:picLocks noChangeAspect="1"/>
          </p:cNvPicPr>
          <p:nvPr/>
        </p:nvPicPr>
        <p:blipFill>
          <a:blip r:embed="rId3"/>
          <a:stretch>
            <a:fillRect/>
          </a:stretch>
        </p:blipFill>
        <p:spPr>
          <a:xfrm>
            <a:off x="2161736" y="1362576"/>
            <a:ext cx="7638835" cy="294829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678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in graphic">
            <a:extLst>
              <a:ext uri="{FF2B5EF4-FFF2-40B4-BE49-F238E27FC236}">
                <a16:creationId xmlns:a16="http://schemas.microsoft.com/office/drawing/2014/main" id="{85DD1862-00C5-46B6-9C40-03EC79F38DFC}"/>
              </a:ext>
            </a:extLst>
          </p:cNvPr>
          <p:cNvPicPr/>
          <p:nvPr/>
        </p:nvPicPr>
        <p:blipFill>
          <a:blip r:embed="rId3" cstate="screen">
            <a:extLst>
              <a:ext uri="{28A0092B-C50C-407E-A947-70E740481C1C}">
                <a14:useLocalDpi xmlns:a14="http://schemas.microsoft.com/office/drawing/2010/main"/>
              </a:ext>
            </a:extLst>
          </a:blip>
          <a:stretch/>
        </p:blipFill>
        <p:spPr>
          <a:xfrm>
            <a:off x="5835479" y="560321"/>
            <a:ext cx="5746008" cy="2842787"/>
          </a:xfrm>
          <a:prstGeom prst="rect">
            <a:avLst/>
          </a:prstGeom>
          <a:ln>
            <a:noFill/>
          </a:ln>
        </p:spPr>
      </p:pic>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p:txBody>
          <a:bodyPr/>
          <a:lstStyle/>
          <a:p>
            <a:r>
              <a:rPr lang="en-US" b="1"/>
              <a:t>Pulmonary Hypertension</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285854" y="1363412"/>
            <a:ext cx="4933925" cy="2803433"/>
          </a:xfrm>
        </p:spPr>
        <p:txBody>
          <a:bodyPr vert="horz" lIns="0" tIns="0" rIns="121920" bIns="60960" rtlCol="0" anchor="t">
            <a:noAutofit/>
          </a:bodyPr>
          <a:lstStyle/>
          <a:p>
            <a:r>
              <a:rPr lang="en-US" b="1" dirty="0"/>
              <a:t>Pulmonary hypertension (PH)</a:t>
            </a:r>
            <a:r>
              <a:rPr lang="en-US" dirty="0"/>
              <a:t> </a:t>
            </a:r>
          </a:p>
          <a:p>
            <a:pPr lvl="1"/>
            <a:r>
              <a:rPr lang="en-US" dirty="0"/>
              <a:t>high pressures in the pulmonary circulation</a:t>
            </a:r>
            <a:endParaRPr lang="en-US" dirty="0">
              <a:cs typeface="Calibri"/>
            </a:endParaRPr>
          </a:p>
          <a:p>
            <a:endParaRPr lang="en-US" dirty="0">
              <a:ea typeface="Calibri"/>
              <a:cs typeface="Calibri"/>
            </a:endParaRPr>
          </a:p>
          <a:p>
            <a:endParaRPr lang="en-US" dirty="0"/>
          </a:p>
        </p:txBody>
      </p:sp>
      <p:cxnSp>
        <p:nvCxnSpPr>
          <p:cNvPr id="7" name="Straight Arrow Connector 6">
            <a:extLst>
              <a:ext uri="{FF2B5EF4-FFF2-40B4-BE49-F238E27FC236}">
                <a16:creationId xmlns:a16="http://schemas.microsoft.com/office/drawing/2014/main" id="{043E050D-541E-EC4A-3199-92E13E5C58B1}"/>
              </a:ext>
            </a:extLst>
          </p:cNvPr>
          <p:cNvCxnSpPr>
            <a:cxnSpLocks/>
          </p:cNvCxnSpPr>
          <p:nvPr/>
        </p:nvCxnSpPr>
        <p:spPr>
          <a:xfrm flipV="1">
            <a:off x="4959275" y="878543"/>
            <a:ext cx="2172149" cy="58449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9812BF2-2880-FEE9-5B89-F575322EC7DD}"/>
              </a:ext>
            </a:extLst>
          </p:cNvPr>
          <p:cNvCxnSpPr>
            <a:cxnSpLocks/>
          </p:cNvCxnSpPr>
          <p:nvPr/>
        </p:nvCxnSpPr>
        <p:spPr>
          <a:xfrm>
            <a:off x="4959275" y="1764254"/>
            <a:ext cx="3909058" cy="89602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564F93C-45B5-52F7-D89D-83E3EF1F108B}"/>
              </a:ext>
            </a:extLst>
          </p:cNvPr>
          <p:cNvCxnSpPr>
            <a:cxnSpLocks/>
          </p:cNvCxnSpPr>
          <p:nvPr/>
        </p:nvCxnSpPr>
        <p:spPr>
          <a:xfrm>
            <a:off x="4851699" y="2043953"/>
            <a:ext cx="2929666" cy="97491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descr="A screenshot of a medical report&#10;&#10;Description automatically generated">
            <a:extLst>
              <a:ext uri="{FF2B5EF4-FFF2-40B4-BE49-F238E27FC236}">
                <a16:creationId xmlns:a16="http://schemas.microsoft.com/office/drawing/2014/main" id="{B664FB4D-CCF5-9825-A6D1-4E34F9DEC957}"/>
              </a:ext>
            </a:extLst>
          </p:cNvPr>
          <p:cNvPicPr>
            <a:picLocks noChangeAspect="1"/>
          </p:cNvPicPr>
          <p:nvPr/>
        </p:nvPicPr>
        <p:blipFill>
          <a:blip r:embed="rId4"/>
          <a:stretch>
            <a:fillRect/>
          </a:stretch>
        </p:blipFill>
        <p:spPr>
          <a:xfrm>
            <a:off x="148975" y="3469341"/>
            <a:ext cx="3657600" cy="2608163"/>
          </a:xfrm>
          <a:prstGeom prst="rect">
            <a:avLst/>
          </a:prstGeom>
        </p:spPr>
      </p:pic>
      <p:pic>
        <p:nvPicPr>
          <p:cNvPr id="14" name="Picture 13" descr="A white background with black text&#10;&#10;Description automatically generated">
            <a:extLst>
              <a:ext uri="{FF2B5EF4-FFF2-40B4-BE49-F238E27FC236}">
                <a16:creationId xmlns:a16="http://schemas.microsoft.com/office/drawing/2014/main" id="{B88B8BC4-7BBE-142A-4F40-42EAC2322F71}"/>
              </a:ext>
            </a:extLst>
          </p:cNvPr>
          <p:cNvPicPr>
            <a:picLocks noChangeAspect="1"/>
          </p:cNvPicPr>
          <p:nvPr/>
        </p:nvPicPr>
        <p:blipFill>
          <a:blip r:embed="rId5"/>
          <a:stretch>
            <a:fillRect/>
          </a:stretch>
        </p:blipFill>
        <p:spPr>
          <a:xfrm>
            <a:off x="3950413" y="3468786"/>
            <a:ext cx="3657600" cy="1427748"/>
          </a:xfrm>
          <a:prstGeom prst="rect">
            <a:avLst/>
          </a:prstGeom>
        </p:spPr>
      </p:pic>
      <p:pic>
        <p:nvPicPr>
          <p:cNvPr id="15" name="Picture 14" descr="A white background with black text&#10;&#10;Description automatically generated">
            <a:extLst>
              <a:ext uri="{FF2B5EF4-FFF2-40B4-BE49-F238E27FC236}">
                <a16:creationId xmlns:a16="http://schemas.microsoft.com/office/drawing/2014/main" id="{FDE912CF-5664-D9AE-4619-01D039C013A4}"/>
              </a:ext>
            </a:extLst>
          </p:cNvPr>
          <p:cNvPicPr>
            <a:picLocks noChangeAspect="1"/>
          </p:cNvPicPr>
          <p:nvPr/>
        </p:nvPicPr>
        <p:blipFill>
          <a:blip r:embed="rId6"/>
          <a:stretch>
            <a:fillRect/>
          </a:stretch>
        </p:blipFill>
        <p:spPr>
          <a:xfrm>
            <a:off x="8376863" y="3504998"/>
            <a:ext cx="3657600" cy="1389568"/>
          </a:xfrm>
          <a:prstGeom prst="rect">
            <a:avLst/>
          </a:prstGeom>
        </p:spPr>
      </p:pic>
      <p:pic>
        <p:nvPicPr>
          <p:cNvPr id="16" name="Picture 15" descr="A close up of black text&#10;&#10;Description automatically generated">
            <a:extLst>
              <a:ext uri="{FF2B5EF4-FFF2-40B4-BE49-F238E27FC236}">
                <a16:creationId xmlns:a16="http://schemas.microsoft.com/office/drawing/2014/main" id="{F99B73EE-B98C-CCBC-E4A5-96C067B6E32D}"/>
              </a:ext>
            </a:extLst>
          </p:cNvPr>
          <p:cNvPicPr>
            <a:picLocks noChangeAspect="1"/>
          </p:cNvPicPr>
          <p:nvPr/>
        </p:nvPicPr>
        <p:blipFill>
          <a:blip r:embed="rId7"/>
          <a:stretch>
            <a:fillRect/>
          </a:stretch>
        </p:blipFill>
        <p:spPr>
          <a:xfrm>
            <a:off x="3950413" y="5354994"/>
            <a:ext cx="3657600" cy="566339"/>
          </a:xfrm>
          <a:prstGeom prst="rect">
            <a:avLst/>
          </a:prstGeom>
        </p:spPr>
      </p:pic>
      <p:pic>
        <p:nvPicPr>
          <p:cNvPr id="17" name="Picture 16" descr="A white background with black text&#10;&#10;Description automatically generated">
            <a:extLst>
              <a:ext uri="{FF2B5EF4-FFF2-40B4-BE49-F238E27FC236}">
                <a16:creationId xmlns:a16="http://schemas.microsoft.com/office/drawing/2014/main" id="{0B094860-4C92-6BFA-464C-A9FD52831D2F}"/>
              </a:ext>
            </a:extLst>
          </p:cNvPr>
          <p:cNvPicPr>
            <a:picLocks noChangeAspect="1"/>
          </p:cNvPicPr>
          <p:nvPr/>
        </p:nvPicPr>
        <p:blipFill>
          <a:blip r:embed="rId8"/>
          <a:stretch>
            <a:fillRect/>
          </a:stretch>
        </p:blipFill>
        <p:spPr>
          <a:xfrm>
            <a:off x="8376863" y="5131759"/>
            <a:ext cx="3657600" cy="1286789"/>
          </a:xfrm>
          <a:prstGeom prst="rect">
            <a:avLst/>
          </a:prstGeom>
        </p:spPr>
      </p:pic>
      <p:sp>
        <p:nvSpPr>
          <p:cNvPr id="18" name="Rectangle 17">
            <a:extLst>
              <a:ext uri="{FF2B5EF4-FFF2-40B4-BE49-F238E27FC236}">
                <a16:creationId xmlns:a16="http://schemas.microsoft.com/office/drawing/2014/main" id="{80B43CB7-A140-F016-0645-06E3EC38F1BD}"/>
              </a:ext>
            </a:extLst>
          </p:cNvPr>
          <p:cNvSpPr/>
          <p:nvPr/>
        </p:nvSpPr>
        <p:spPr>
          <a:xfrm>
            <a:off x="409255" y="3838475"/>
            <a:ext cx="3145604" cy="363020"/>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95A2B90-107B-3921-9533-9765480D5F09}"/>
              </a:ext>
            </a:extLst>
          </p:cNvPr>
          <p:cNvSpPr/>
          <p:nvPr/>
        </p:nvSpPr>
        <p:spPr>
          <a:xfrm>
            <a:off x="8517277" y="4275124"/>
            <a:ext cx="1784279" cy="243156"/>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10" name="Footer Placeholder 9">
            <a:extLst>
              <a:ext uri="{FF2B5EF4-FFF2-40B4-BE49-F238E27FC236}">
                <a16:creationId xmlns:a16="http://schemas.microsoft.com/office/drawing/2014/main" id="{E6D1162B-CA7A-FF16-CD3D-63D3EF69A89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CTEPH, chronic thrombo-embolic pulmonary hypertension, PCH, pulmonary capillary hemangiomatosis; PVOD, pulmonary veno-occlusive disease.
Humbert M, et al</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 Eur Heart J</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2022;43(38):3618-3731; Sysol J,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Continuing Cardiology Education</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2018;4(1):1-50.</a:t>
            </a:r>
          </a:p>
        </p:txBody>
      </p:sp>
    </p:spTree>
    <p:extLst>
      <p:ext uri="{BB962C8B-B14F-4D97-AF65-F5344CB8AC3E}">
        <p14:creationId xmlns:p14="http://schemas.microsoft.com/office/powerpoint/2010/main" val="21252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p:txBody>
          <a:bodyPr/>
          <a:lstStyle/>
          <a:p>
            <a:r>
              <a:rPr lang="en-US" b="1" dirty="0"/>
              <a:t>Hemodynamic Definition of PH </a:t>
            </a:r>
          </a:p>
        </p:txBody>
      </p:sp>
      <p:sp>
        <p:nvSpPr>
          <p:cNvPr id="3" name="Content Placeholder 2">
            <a:extLst>
              <a:ext uri="{FF2B5EF4-FFF2-40B4-BE49-F238E27FC236}">
                <a16:creationId xmlns:a16="http://schemas.microsoft.com/office/drawing/2014/main" id="{2815E22D-759F-2547-B0EF-132DD158B197}"/>
              </a:ext>
            </a:extLst>
          </p:cNvPr>
          <p:cNvSpPr>
            <a:spLocks noGrp="1"/>
          </p:cNvSpPr>
          <p:nvPr>
            <p:ph idx="1"/>
          </p:nvPr>
        </p:nvSpPr>
        <p:spPr>
          <a:xfrm>
            <a:off x="336468" y="2210947"/>
            <a:ext cx="11519063" cy="2807653"/>
          </a:xfrm>
        </p:spPr>
        <p:txBody>
          <a:bodyPr/>
          <a:lstStyle/>
          <a:p>
            <a:pPr marL="0" indent="0" algn="ctr">
              <a:buNone/>
            </a:pPr>
            <a:r>
              <a:rPr lang="en-US" b="1" dirty="0">
                <a:solidFill>
                  <a:schemeClr val="accent2"/>
                </a:solidFill>
              </a:rPr>
              <a:t>Heterogenous</a:t>
            </a:r>
            <a:r>
              <a:rPr lang="en-US" dirty="0">
                <a:solidFill>
                  <a:schemeClr val="accent2"/>
                </a:solidFill>
              </a:rPr>
              <a:t> </a:t>
            </a:r>
            <a:r>
              <a:rPr lang="en-US" dirty="0"/>
              <a:t>group of disorders characterized by a </a:t>
            </a:r>
            <a:r>
              <a:rPr lang="en-US" b="1" dirty="0">
                <a:solidFill>
                  <a:schemeClr val="accent2"/>
                </a:solidFill>
              </a:rPr>
              <a:t>mean</a:t>
            </a:r>
            <a:r>
              <a:rPr lang="en-US" dirty="0"/>
              <a:t> pulmonary arterial pressure of </a:t>
            </a:r>
            <a:r>
              <a:rPr lang="en-US" b="1" dirty="0">
                <a:solidFill>
                  <a:schemeClr val="accent2"/>
                </a:solidFill>
              </a:rPr>
              <a:t>20 mmHg </a:t>
            </a:r>
            <a:r>
              <a:rPr lang="en-US" dirty="0"/>
              <a:t>or greater at </a:t>
            </a:r>
            <a:r>
              <a:rPr lang="en-US" b="1" dirty="0">
                <a:solidFill>
                  <a:schemeClr val="accent2"/>
                </a:solidFill>
              </a:rPr>
              <a:t>rest</a:t>
            </a:r>
            <a:r>
              <a:rPr lang="en-US" dirty="0"/>
              <a:t> during </a:t>
            </a:r>
            <a:r>
              <a:rPr lang="en-US" b="1" dirty="0">
                <a:solidFill>
                  <a:schemeClr val="accent2"/>
                </a:solidFill>
              </a:rPr>
              <a:t>right heart catheterization (RHC)</a:t>
            </a:r>
          </a:p>
        </p:txBody>
      </p:sp>
      <p:pic>
        <p:nvPicPr>
          <p:cNvPr id="7" name="Picture 6">
            <a:extLst>
              <a:ext uri="{FF2B5EF4-FFF2-40B4-BE49-F238E27FC236}">
                <a16:creationId xmlns:a16="http://schemas.microsoft.com/office/drawing/2014/main" id="{0D61121B-A5AB-4FBA-AB18-B911291632C8}"/>
              </a:ext>
            </a:extLst>
          </p:cNvPr>
          <p:cNvPicPr>
            <a:picLocks noChangeAspect="1"/>
          </p:cNvPicPr>
          <p:nvPr/>
        </p:nvPicPr>
        <p:blipFill>
          <a:blip r:embed="rId3"/>
          <a:stretch>
            <a:fillRect/>
          </a:stretch>
        </p:blipFill>
        <p:spPr>
          <a:xfrm>
            <a:off x="2949119" y="3314804"/>
            <a:ext cx="6061649" cy="2807652"/>
          </a:xfrm>
          <a:prstGeom prst="rect">
            <a:avLst/>
          </a:prstGeom>
        </p:spPr>
      </p:pic>
      <p:sp>
        <p:nvSpPr>
          <p:cNvPr id="8" name="Frame 7">
            <a:extLst>
              <a:ext uri="{FF2B5EF4-FFF2-40B4-BE49-F238E27FC236}">
                <a16:creationId xmlns:a16="http://schemas.microsoft.com/office/drawing/2014/main" id="{E83FF4DB-4F25-4E40-9200-4CBD2C61C258}"/>
              </a:ext>
            </a:extLst>
          </p:cNvPr>
          <p:cNvSpPr/>
          <p:nvPr/>
        </p:nvSpPr>
        <p:spPr>
          <a:xfrm>
            <a:off x="2949119" y="3856369"/>
            <a:ext cx="5073652" cy="308759"/>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panose="020B0604020202020204"/>
              <a:ea typeface="+mn-ea"/>
              <a:cs typeface="+mn-cs"/>
            </a:endParaRPr>
          </a:p>
        </p:txBody>
      </p:sp>
      <p:sp>
        <p:nvSpPr>
          <p:cNvPr id="9" name="Content Placeholder 2">
            <a:extLst>
              <a:ext uri="{FF2B5EF4-FFF2-40B4-BE49-F238E27FC236}">
                <a16:creationId xmlns:a16="http://schemas.microsoft.com/office/drawing/2014/main" id="{80847620-718A-584D-31AE-CEA9DE8CB5DC}"/>
              </a:ext>
            </a:extLst>
          </p:cNvPr>
          <p:cNvSpPr txBox="1">
            <a:spLocks/>
          </p:cNvSpPr>
          <p:nvPr/>
        </p:nvSpPr>
        <p:spPr>
          <a:xfrm>
            <a:off x="496483" y="1241423"/>
            <a:ext cx="10528044" cy="1103857"/>
          </a:xfrm>
          <a:prstGeom prst="rect">
            <a:avLst/>
          </a:prstGeom>
        </p:spPr>
        <p:txBody>
          <a:bodyPr vert="horz" lIns="0" tIns="0" rIns="121920" bIns="60960" rtlCol="0" anchor="t">
            <a:noAutofit/>
          </a:bodyPr>
          <a:lst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SzPct val="80000"/>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8838" indent="-17621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025525" indent="-16668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8E1537"/>
              </a:buClr>
              <a:buSzTx/>
              <a:buFont typeface="Arial"/>
              <a:buNone/>
              <a:tabLst/>
              <a:defRPr/>
            </a:pPr>
            <a:r>
              <a:rPr kumimoji="0" lang="en-US" sz="2400" b="0" i="0" u="none" strike="noStrike" kern="1200" cap="none" spc="0" normalizeH="0" baseline="0" noProof="0" dirty="0">
                <a:ln>
                  <a:noFill/>
                </a:ln>
                <a:solidFill>
                  <a:srgbClr val="54585A"/>
                </a:solidFill>
                <a:effectLst/>
                <a:uLnTx/>
                <a:uFillTx/>
                <a:latin typeface="Arial" panose="020B0604020202020204"/>
                <a:ea typeface="+mn-ea"/>
                <a:cs typeface="+mn-cs"/>
              </a:rPr>
              <a:t>Classic</a:t>
            </a: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 Definition: </a:t>
            </a:r>
            <a:r>
              <a:rPr kumimoji="0" lang="en-US" sz="2400" b="1" i="0" u="none" strike="noStrike" kern="1200" cap="none" spc="0" normalizeH="0" baseline="0" noProof="0" dirty="0">
                <a:ln>
                  <a:noFill/>
                </a:ln>
                <a:solidFill>
                  <a:srgbClr val="B21E6C"/>
                </a:solidFill>
                <a:effectLst/>
                <a:uLnTx/>
                <a:uFillTx/>
                <a:latin typeface="Arial" panose="020B0604020202020204"/>
                <a:ea typeface="+mn-ea"/>
                <a:cs typeface="+mn-cs"/>
              </a:rPr>
              <a:t>Mean</a:t>
            </a: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 pulmonary arterial pressure of </a:t>
            </a:r>
            <a:r>
              <a:rPr kumimoji="0" lang="en-US" sz="2400" b="1" i="0" u="none" strike="noStrike" kern="1200" cap="none" spc="0" normalizeH="0" baseline="0" noProof="0" dirty="0">
                <a:ln>
                  <a:noFill/>
                </a:ln>
                <a:solidFill>
                  <a:srgbClr val="B21E6C"/>
                </a:solidFill>
                <a:effectLst/>
                <a:uLnTx/>
                <a:uFillTx/>
                <a:latin typeface="Arial" panose="020B0604020202020204"/>
                <a:ea typeface="+mn-ea"/>
                <a:cs typeface="+mn-cs"/>
              </a:rPr>
              <a:t>25 mmHg </a:t>
            </a: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or greater at </a:t>
            </a:r>
            <a:r>
              <a:rPr kumimoji="0" lang="en-US" sz="2400" b="1" i="0" u="none" strike="noStrike" kern="1200" cap="none" spc="0" normalizeH="0" baseline="0" noProof="0" dirty="0">
                <a:ln>
                  <a:noFill/>
                </a:ln>
                <a:solidFill>
                  <a:srgbClr val="B21E6C"/>
                </a:solidFill>
                <a:effectLst/>
                <a:uLnTx/>
                <a:uFillTx/>
                <a:latin typeface="Arial" panose="020B0604020202020204"/>
                <a:ea typeface="+mn-ea"/>
                <a:cs typeface="+mn-cs"/>
              </a:rPr>
              <a:t>rest</a:t>
            </a: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 during </a:t>
            </a:r>
            <a:r>
              <a:rPr kumimoji="0" lang="en-US" sz="2400" b="1" i="0" u="none" strike="noStrike" kern="1200" cap="none" spc="0" normalizeH="0" baseline="0" noProof="0" dirty="0">
                <a:ln>
                  <a:noFill/>
                </a:ln>
                <a:solidFill>
                  <a:srgbClr val="B21E6C"/>
                </a:solidFill>
                <a:effectLst/>
                <a:uLnTx/>
                <a:uFillTx/>
                <a:latin typeface="Arial" panose="020B0604020202020204"/>
                <a:ea typeface="+mn-ea"/>
                <a:cs typeface="+mn-cs"/>
              </a:rPr>
              <a:t>right heart catheterization (RHC)</a:t>
            </a:r>
          </a:p>
        </p:txBody>
      </p:sp>
      <p:sp>
        <p:nvSpPr>
          <p:cNvPr id="4" name="Footer Placeholder 3">
            <a:extLst>
              <a:ext uri="{FF2B5EF4-FFF2-40B4-BE49-F238E27FC236}">
                <a16:creationId xmlns:a16="http://schemas.microsoft.com/office/drawing/2014/main" id="{236A72BD-05B2-12FA-44B6-1F34ED632E0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PVR, pulmonary vascular resistance.
Kovacs G,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Eur Respir J. </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2009;34(4):888-894.</a:t>
            </a:r>
          </a:p>
        </p:txBody>
      </p:sp>
    </p:spTree>
    <p:extLst>
      <p:ext uri="{BB962C8B-B14F-4D97-AF65-F5344CB8AC3E}">
        <p14:creationId xmlns:p14="http://schemas.microsoft.com/office/powerpoint/2010/main" val="344458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DAEB3E-2065-4B74-BA79-BEF58BA91B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9507" y="236633"/>
            <a:ext cx="3615322" cy="2754738"/>
          </a:xfrm>
          <a:prstGeom prst="rect">
            <a:avLst/>
          </a:prstGeom>
        </p:spPr>
      </p:pic>
      <p:sp>
        <p:nvSpPr>
          <p:cNvPr id="2" name="Title 1">
            <a:extLst>
              <a:ext uri="{FF2B5EF4-FFF2-40B4-BE49-F238E27FC236}">
                <a16:creationId xmlns:a16="http://schemas.microsoft.com/office/drawing/2014/main" id="{6F2159E3-F19B-4DB8-B544-35581EABC618}"/>
              </a:ext>
            </a:extLst>
          </p:cNvPr>
          <p:cNvSpPr>
            <a:spLocks noGrp="1"/>
          </p:cNvSpPr>
          <p:nvPr>
            <p:ph type="title"/>
          </p:nvPr>
        </p:nvSpPr>
        <p:spPr/>
        <p:txBody>
          <a:bodyPr anchor="ctr">
            <a:normAutofit/>
          </a:bodyPr>
          <a:lstStyle/>
          <a:p>
            <a:r>
              <a:rPr lang="en-US" sz="2400" b="1" dirty="0"/>
              <a:t>Press: 8/2022 ESC/ERS PH Guidelines </a:t>
            </a:r>
          </a:p>
        </p:txBody>
      </p:sp>
      <p:pic>
        <p:nvPicPr>
          <p:cNvPr id="7" name="Picture 6">
            <a:extLst>
              <a:ext uri="{FF2B5EF4-FFF2-40B4-BE49-F238E27FC236}">
                <a16:creationId xmlns:a16="http://schemas.microsoft.com/office/drawing/2014/main" id="{FAC1607A-7C9A-41C3-8F00-94BA60465F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049"/>
          <a:stretch/>
        </p:blipFill>
        <p:spPr>
          <a:xfrm>
            <a:off x="305035" y="1399602"/>
            <a:ext cx="5070529" cy="4272151"/>
          </a:xfrm>
          <a:prstGeom prst="rect">
            <a:avLst/>
          </a:prstGeom>
        </p:spPr>
      </p:pic>
      <p:pic>
        <p:nvPicPr>
          <p:cNvPr id="8" name="Picture 7">
            <a:extLst>
              <a:ext uri="{FF2B5EF4-FFF2-40B4-BE49-F238E27FC236}">
                <a16:creationId xmlns:a16="http://schemas.microsoft.com/office/drawing/2014/main" id="{01FA3A20-D777-457F-9E61-51A5356E5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3133106"/>
            <a:ext cx="5171678" cy="2761488"/>
          </a:xfrm>
          <a:prstGeom prst="rect">
            <a:avLst/>
          </a:prstGeom>
          <a:ln>
            <a:solidFill>
              <a:schemeClr val="bg1">
                <a:lumMod val="75000"/>
              </a:schemeClr>
            </a:solidFill>
          </a:ln>
        </p:spPr>
      </p:pic>
      <p:sp>
        <p:nvSpPr>
          <p:cNvPr id="11" name="Rectangle 10">
            <a:extLst>
              <a:ext uri="{FF2B5EF4-FFF2-40B4-BE49-F238E27FC236}">
                <a16:creationId xmlns:a16="http://schemas.microsoft.com/office/drawing/2014/main" id="{AAD53F11-A10D-44E6-B383-0DD4754AB599}"/>
              </a:ext>
            </a:extLst>
          </p:cNvPr>
          <p:cNvSpPr/>
          <p:nvPr/>
        </p:nvSpPr>
        <p:spPr>
          <a:xfrm>
            <a:off x="2187147" y="3237471"/>
            <a:ext cx="1322173" cy="30891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A72042B-9A74-48D3-A967-E59CFD4824F5}"/>
              </a:ext>
            </a:extLst>
          </p:cNvPr>
          <p:cNvSpPr/>
          <p:nvPr/>
        </p:nvSpPr>
        <p:spPr>
          <a:xfrm>
            <a:off x="2187147" y="4010814"/>
            <a:ext cx="1322173" cy="30891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23D460FF-5177-458D-9A22-8E78B0907A43}"/>
              </a:ext>
            </a:extLst>
          </p:cNvPr>
          <p:cNvSpPr/>
          <p:nvPr/>
        </p:nvSpPr>
        <p:spPr>
          <a:xfrm>
            <a:off x="2187146" y="4754549"/>
            <a:ext cx="1322173" cy="30891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6" name="Straight Connector 15">
            <a:extLst>
              <a:ext uri="{FF2B5EF4-FFF2-40B4-BE49-F238E27FC236}">
                <a16:creationId xmlns:a16="http://schemas.microsoft.com/office/drawing/2014/main" id="{F59C58F6-0245-4A20-BEFE-4331DD18FA4C}"/>
              </a:ext>
            </a:extLst>
          </p:cNvPr>
          <p:cNvCxnSpPr>
            <a:cxnSpLocks/>
          </p:cNvCxnSpPr>
          <p:nvPr/>
        </p:nvCxnSpPr>
        <p:spPr>
          <a:xfrm>
            <a:off x="8074479" y="1726353"/>
            <a:ext cx="79818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8FE7AE6-462F-428E-8C2F-68E2F916D297}"/>
              </a:ext>
            </a:extLst>
          </p:cNvPr>
          <p:cNvCxnSpPr>
            <a:cxnSpLocks/>
          </p:cNvCxnSpPr>
          <p:nvPr/>
        </p:nvCxnSpPr>
        <p:spPr>
          <a:xfrm flipV="1">
            <a:off x="8853616" y="1713433"/>
            <a:ext cx="0" cy="69639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Footer Placeholder 5">
            <a:extLst>
              <a:ext uri="{FF2B5EF4-FFF2-40B4-BE49-F238E27FC236}">
                <a16:creationId xmlns:a16="http://schemas.microsoft.com/office/drawing/2014/main" id="{A53A3C69-702C-2299-BF81-2B7DBB346C4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CpcPH, combined post- and pre-capillary pulmonary hypertension; lpcPH, isolated post-capillary pulmonary hypertension; mPAP, mean pulmonary arterial pressure; PAP, pulmonary arterial pressure; PAWP, pulmonary arterial wedge pressure; WU, Wood unit.
Humbert M, et al</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 Eur Heart J. </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2022;43(38):3618-3731; Maron BA,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Lancet.</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2021;9(3):E29.</a:t>
            </a:r>
          </a:p>
        </p:txBody>
      </p:sp>
    </p:spTree>
    <p:extLst>
      <p:ext uri="{BB962C8B-B14F-4D97-AF65-F5344CB8AC3E}">
        <p14:creationId xmlns:p14="http://schemas.microsoft.com/office/powerpoint/2010/main" val="126756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A138-3C86-E041-AF29-9CE78BB6F2D8}"/>
              </a:ext>
            </a:extLst>
          </p:cNvPr>
          <p:cNvSpPr>
            <a:spLocks noGrp="1"/>
          </p:cNvSpPr>
          <p:nvPr>
            <p:ph type="title"/>
          </p:nvPr>
        </p:nvSpPr>
        <p:spPr/>
        <p:txBody>
          <a:bodyPr anchor="t"/>
          <a:lstStyle/>
          <a:p>
            <a:r>
              <a:rPr lang="en-US" b="1" dirty="0">
                <a:ea typeface="Calibri"/>
                <a:cs typeface="Calibri"/>
              </a:rPr>
              <a:t>Improving Earlier Detection of PH </a:t>
            </a:r>
          </a:p>
        </p:txBody>
      </p:sp>
      <p:pic>
        <p:nvPicPr>
          <p:cNvPr id="11" name="Picture 10">
            <a:extLst>
              <a:ext uri="{FF2B5EF4-FFF2-40B4-BE49-F238E27FC236}">
                <a16:creationId xmlns:a16="http://schemas.microsoft.com/office/drawing/2014/main" id="{0FEE0EF4-496A-4443-83F1-7EB3584121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129" y="995597"/>
            <a:ext cx="5039877" cy="5051503"/>
          </a:xfrm>
          <a:prstGeom prst="rect">
            <a:avLst/>
          </a:prstGeom>
        </p:spPr>
      </p:pic>
      <p:sp>
        <p:nvSpPr>
          <p:cNvPr id="13" name="Rectangle 12">
            <a:extLst>
              <a:ext uri="{FF2B5EF4-FFF2-40B4-BE49-F238E27FC236}">
                <a16:creationId xmlns:a16="http://schemas.microsoft.com/office/drawing/2014/main" id="{B3261044-F9D7-4AF6-B572-D473B7D9C1A7}"/>
              </a:ext>
            </a:extLst>
          </p:cNvPr>
          <p:cNvSpPr/>
          <p:nvPr/>
        </p:nvSpPr>
        <p:spPr>
          <a:xfrm>
            <a:off x="4373211" y="4760105"/>
            <a:ext cx="1122219" cy="118557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descr="A diagram of a flowchart&#10;&#10;Description automatically generated">
            <a:extLst>
              <a:ext uri="{FF2B5EF4-FFF2-40B4-BE49-F238E27FC236}">
                <a16:creationId xmlns:a16="http://schemas.microsoft.com/office/drawing/2014/main" id="{0A8B9F8E-2F25-8D1D-92B1-493FAD6C4EDD}"/>
              </a:ext>
            </a:extLst>
          </p:cNvPr>
          <p:cNvPicPr>
            <a:picLocks noChangeAspect="1"/>
          </p:cNvPicPr>
          <p:nvPr/>
        </p:nvPicPr>
        <p:blipFill>
          <a:blip r:embed="rId4"/>
          <a:stretch>
            <a:fillRect/>
          </a:stretch>
        </p:blipFill>
        <p:spPr>
          <a:xfrm>
            <a:off x="5988750" y="1000438"/>
            <a:ext cx="5864802" cy="4033507"/>
          </a:xfrm>
          <a:prstGeom prst="rect">
            <a:avLst/>
          </a:prstGeom>
        </p:spPr>
      </p:pic>
      <p:sp>
        <p:nvSpPr>
          <p:cNvPr id="4" name="Footer Placeholder 3">
            <a:extLst>
              <a:ext uri="{FF2B5EF4-FFF2-40B4-BE49-F238E27FC236}">
                <a16:creationId xmlns:a16="http://schemas.microsoft.com/office/drawing/2014/main" id="{B73095AD-03F9-C74F-781D-3E33C3ED6C35}"/>
              </a:ext>
            </a:extLst>
          </p:cNvPr>
          <p:cNvSpPr>
            <a:spLocks noGrp="1"/>
          </p:cNvSpPr>
          <p:nvPr>
            <p:ph type="ftr" sz="quarter" idx="11"/>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ABG, arterial blood gas analysis; BNP, brain natriuretic peptide; CPET, cardiopulmonary exercise test; ECG, electrocardiogram; NT-proBNP, N-terminal pro-brain natriuretic peptide; PFT, pulmonary function test; ReCo, recommendation.
Humbert M, et al. </a:t>
            </a:r>
            <a:r>
              <a:rPr kumimoji="0" lang="en-US" sz="1000" b="0" i="1" u="none" strike="noStrike" kern="1200" cap="none" spc="0" normalizeH="0" baseline="0" noProof="0">
                <a:ln>
                  <a:noFill/>
                </a:ln>
                <a:solidFill>
                  <a:srgbClr val="3F3F3F">
                    <a:tint val="75000"/>
                  </a:srgbClr>
                </a:solidFill>
                <a:effectLst/>
                <a:uLnTx/>
                <a:uFillTx/>
                <a:latin typeface="Arial" panose="020B0604020202020204"/>
                <a:ea typeface="+mn-ea"/>
                <a:cs typeface="+mn-cs"/>
              </a:rPr>
              <a:t>Eur Heart J</a:t>
            </a: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rPr>
              <a:t>. 2022;43(38):3618-3731.</a:t>
            </a:r>
          </a:p>
        </p:txBody>
      </p:sp>
    </p:spTree>
    <p:extLst>
      <p:ext uri="{BB962C8B-B14F-4D97-AF65-F5344CB8AC3E}">
        <p14:creationId xmlns:p14="http://schemas.microsoft.com/office/powerpoint/2010/main" val="1882624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1482</Words>
  <Application>Microsoft Macintosh PowerPoint</Application>
  <PresentationFormat>Widescreen</PresentationFormat>
  <Paragraphs>215</Paragraphs>
  <Slides>28</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Calibri Light</vt:lpstr>
      <vt:lpstr>Century Gothic</vt:lpstr>
      <vt:lpstr>Trebuchet MS</vt:lpstr>
      <vt:lpstr>Office Theme</vt:lpstr>
      <vt:lpstr>PCC20</vt:lpstr>
      <vt:lpstr>1_PCC20</vt:lpstr>
      <vt:lpstr>PowerPoint Presentation</vt:lpstr>
      <vt:lpstr>PowerPoint Presentation</vt:lpstr>
      <vt:lpstr>Disclaimer</vt:lpstr>
      <vt:lpstr>Overview of Major Changes to ERS/ESC Guidelines for PH</vt:lpstr>
      <vt:lpstr>Learning Objectives / Outline </vt:lpstr>
      <vt:lpstr>Pulmonary Hypertension</vt:lpstr>
      <vt:lpstr>Hemodynamic Definition of PH </vt:lpstr>
      <vt:lpstr>Press: 8/2022 ESC/ERS PH Guidelines </vt:lpstr>
      <vt:lpstr>Improving Earlier Detection of PH </vt:lpstr>
      <vt:lpstr>Pulmonary Hypertension AND Right Ventricle</vt:lpstr>
      <vt:lpstr>New PVR Threshold &amp; Implications for Clinical Practice? </vt:lpstr>
      <vt:lpstr>Summary </vt:lpstr>
      <vt:lpstr>PowerPoint Presentation</vt:lpstr>
      <vt:lpstr>Treatment </vt:lpstr>
      <vt:lpstr>Risk Assessment to Guide Treatment </vt:lpstr>
      <vt:lpstr>Risk Assessment to Guide Treatment </vt:lpstr>
      <vt:lpstr>Risk Assessment to Guide Treatment </vt:lpstr>
      <vt:lpstr>Risk Assessment to Guide Treatment </vt:lpstr>
      <vt:lpstr>Upfront Combination Therapy: Low/Int Risk</vt:lpstr>
      <vt:lpstr>Risk Assessment to Guide Treatment </vt:lpstr>
      <vt:lpstr>Patients with Cardiopulmonary Comorbidities </vt:lpstr>
      <vt:lpstr>Upfront Combination Therapy</vt:lpstr>
      <vt:lpstr>Upfront Combination Therapy</vt:lpstr>
      <vt:lpstr>Treatment Goal Assessments</vt:lpstr>
      <vt:lpstr>Treatment Goal Assessments </vt:lpstr>
      <vt:lpstr>Conclusions</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7</cp:revision>
  <dcterms:created xsi:type="dcterms:W3CDTF">2023-11-27T22:12:12Z</dcterms:created>
  <dcterms:modified xsi:type="dcterms:W3CDTF">2023-11-28T14:16:01Z</dcterms:modified>
  <cp:category/>
</cp:coreProperties>
</file>