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30"/>
  </p:notesMasterIdLst>
  <p:sldIdLst>
    <p:sldId id="2145707634" r:id="rId4"/>
    <p:sldId id="265" r:id="rId5"/>
    <p:sldId id="256" r:id="rId6"/>
    <p:sldId id="2141411972" r:id="rId7"/>
    <p:sldId id="2141411999" r:id="rId8"/>
    <p:sldId id="2145707632" r:id="rId9"/>
    <p:sldId id="2145707562" r:id="rId10"/>
    <p:sldId id="2145707627" r:id="rId11"/>
    <p:sldId id="2145707629" r:id="rId12"/>
    <p:sldId id="2145707628" r:id="rId13"/>
    <p:sldId id="2145707587" r:id="rId14"/>
    <p:sldId id="2145707588" r:id="rId15"/>
    <p:sldId id="2145707589" r:id="rId16"/>
    <p:sldId id="2145707590" r:id="rId17"/>
    <p:sldId id="2145707591" r:id="rId18"/>
    <p:sldId id="2145707594" r:id="rId19"/>
    <p:sldId id="2145707595" r:id="rId20"/>
    <p:sldId id="2145707622" r:id="rId21"/>
    <p:sldId id="2145707623" r:id="rId22"/>
    <p:sldId id="2145707625" r:id="rId23"/>
    <p:sldId id="2145707626" r:id="rId24"/>
    <p:sldId id="2145707630" r:id="rId25"/>
    <p:sldId id="2145707571" r:id="rId26"/>
    <p:sldId id="2145707601" r:id="rId27"/>
    <p:sldId id="2145707633"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52463AE7-7D11-14C5-2D81-1A3140ED1E86}" name="Prerna Poojary" initials="PP" userId="wl8MeuTTky20EzXPuPILxaFEBkYWYd2kSaNWbxx5Y/Q="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70D76-4AE8-8F4D-8FB9-DDDA221B25AE}" v="2" dt="2023-10-13T19:41:39.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B2E70D76-4AE8-8F4D-8FB9-DDDA221B25AE}"/>
    <pc:docChg chg="addSld delSld modSld">
      <pc:chgData name="Harley Kidner" userId="5b13863f-857f-45ba-b29d-d3555fa5f842" providerId="ADAL" clId="{B2E70D76-4AE8-8F4D-8FB9-DDDA221B25AE}" dt="2023-10-13T19:41:43.532" v="2" actId="2696"/>
      <pc:docMkLst>
        <pc:docMk/>
      </pc:docMkLst>
      <pc:sldChg chg="del">
        <pc:chgData name="Harley Kidner" userId="5b13863f-857f-45ba-b29d-d3555fa5f842" providerId="ADAL" clId="{B2E70D76-4AE8-8F4D-8FB9-DDDA221B25AE}" dt="2023-10-13T19:41:43.532" v="2" actId="2696"/>
        <pc:sldMkLst>
          <pc:docMk/>
          <pc:sldMk cId="1482527929" sldId="2141411963"/>
        </pc:sldMkLst>
      </pc:sldChg>
      <pc:sldChg chg="modSp">
        <pc:chgData name="Harley Kidner" userId="5b13863f-857f-45ba-b29d-d3555fa5f842" providerId="ADAL" clId="{B2E70D76-4AE8-8F4D-8FB9-DDDA221B25AE}" dt="2023-10-13T19:35:59.355" v="0" actId="18331"/>
        <pc:sldMkLst>
          <pc:docMk/>
          <pc:sldMk cId="2579135991" sldId="2145707588"/>
        </pc:sldMkLst>
        <pc:grpChg chg="mod">
          <ac:chgData name="Harley Kidner" userId="5b13863f-857f-45ba-b29d-d3555fa5f842" providerId="ADAL" clId="{B2E70D76-4AE8-8F4D-8FB9-DDDA221B25AE}" dt="2023-10-13T19:35:59.355" v="0" actId="18331"/>
          <ac:grpSpMkLst>
            <pc:docMk/>
            <pc:sldMk cId="2579135991" sldId="2145707588"/>
            <ac:grpSpMk id="6" creationId="{B2330853-C284-477A-A4DF-388137D55763}"/>
          </ac:grpSpMkLst>
        </pc:grpChg>
      </pc:sldChg>
      <pc:sldChg chg="add">
        <pc:chgData name="Harley Kidner" userId="5b13863f-857f-45ba-b29d-d3555fa5f842" providerId="ADAL" clId="{B2E70D76-4AE8-8F4D-8FB9-DDDA221B25AE}" dt="2023-10-13T19:41:39.529" v="1"/>
        <pc:sldMkLst>
          <pc:docMk/>
          <pc:sldMk cId="377386484" sldId="21457076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FC6A4-0F89-F64B-9681-F923EFA1FD30}" type="datetimeFigureOut">
              <a:rPr lang="en-US" smtClean="0"/>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D5EC7-7BA4-6E49-94CF-7F665705CB6F}" type="slidenum">
              <a:rPr lang="en-US" smtClean="0"/>
              <a:t>‹#›</a:t>
            </a:fld>
            <a:endParaRPr lang="en-US"/>
          </a:p>
        </p:txBody>
      </p:sp>
    </p:spTree>
    <p:extLst>
      <p:ext uri="{BB962C8B-B14F-4D97-AF65-F5344CB8AC3E}">
        <p14:creationId xmlns:p14="http://schemas.microsoft.com/office/powerpoint/2010/main" val="407735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A27B5-0978-0B46-982D-7CF5FC96A7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98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7BA7-D3AA-8991-205A-197CD4DF1F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CF3F4-1D57-78AB-2810-1B3D40769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74E7A-ED70-B783-5EF2-0071979B7611}"/>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5" name="Footer Placeholder 4">
            <a:extLst>
              <a:ext uri="{FF2B5EF4-FFF2-40B4-BE49-F238E27FC236}">
                <a16:creationId xmlns:a16="http://schemas.microsoft.com/office/drawing/2014/main" id="{32802D29-054F-BE8A-0067-3BE8D4E4B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CD78B-9B79-D855-1A08-F3CFF55B5AF5}"/>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177374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ED8E-94ED-493E-8413-9C6AEBB8D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0C86DE-6790-C94B-C7FE-FE5B9A293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29028-9422-68ED-A7B2-E979B9396EA3}"/>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5" name="Footer Placeholder 4">
            <a:extLst>
              <a:ext uri="{FF2B5EF4-FFF2-40B4-BE49-F238E27FC236}">
                <a16:creationId xmlns:a16="http://schemas.microsoft.com/office/drawing/2014/main" id="{D0266553-F78C-AA67-87D9-BD4E6567A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7383B-86D9-9BDC-8658-518C5D417F24}"/>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48634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0933-CFEE-C689-476A-F3849D1390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17D943-10AF-0808-CCB5-FCC42FFD8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91B6C-1F45-E7FB-16A2-43EF53AD31DF}"/>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5" name="Footer Placeholder 4">
            <a:extLst>
              <a:ext uri="{FF2B5EF4-FFF2-40B4-BE49-F238E27FC236}">
                <a16:creationId xmlns:a16="http://schemas.microsoft.com/office/drawing/2014/main" id="{74018BEB-7704-476A-522D-D72146E45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B6C75-DE0B-85E0-AF68-7B637208557E}"/>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9910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2592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7479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2937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34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295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50141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42673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0322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6863-D8EE-4CF2-DD28-BE9AD6774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18D16-BE09-C739-9001-7C3231DDCB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99393-A349-7B6B-FE8A-117C796E16BA}"/>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5" name="Footer Placeholder 4">
            <a:extLst>
              <a:ext uri="{FF2B5EF4-FFF2-40B4-BE49-F238E27FC236}">
                <a16:creationId xmlns:a16="http://schemas.microsoft.com/office/drawing/2014/main" id="{B0B574E1-3943-8F25-D683-7BE1BAEA9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E5376-B0F9-747A-5AA0-40962C0C0D60}"/>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1382280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16971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2710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0512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7340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9197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760851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2282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392959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3734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810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ADCC-93B0-90B5-7CBE-79FE7F718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08C792-E212-BB37-A032-E1339295B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62C2B3-1F3A-00F5-BC29-C1837C2810A0}"/>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5" name="Footer Placeholder 4">
            <a:extLst>
              <a:ext uri="{FF2B5EF4-FFF2-40B4-BE49-F238E27FC236}">
                <a16:creationId xmlns:a16="http://schemas.microsoft.com/office/drawing/2014/main" id="{65DBA661-D3EE-C9C1-1DBA-6D84CA26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59A4E-64C6-D29A-913B-F91DFC1F0C8B}"/>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941106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294096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591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02526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40551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188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17715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387798"/>
          </a:xfrm>
        </p:spPr>
        <p:txBody>
          <a:bodyPr/>
          <a:lstStyle>
            <a:lvl1pPr>
              <a:defRPr sz="2800">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6" name="Text Placeholder 1">
            <a:extLst>
              <a:ext uri="{FF2B5EF4-FFF2-40B4-BE49-F238E27FC236}">
                <a16:creationId xmlns:a16="http://schemas.microsoft.com/office/drawing/2014/main" id="{96D72E1E-B984-4549-A167-F13A2D8494E7}"/>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Tree>
    <p:extLst>
      <p:ext uri="{BB962C8B-B14F-4D97-AF65-F5344CB8AC3E}">
        <p14:creationId xmlns:p14="http://schemas.microsoft.com/office/powerpoint/2010/main" val="38779552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6556412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624421" y="6450962"/>
            <a:ext cx="10272116" cy="191014"/>
          </a:xfrm>
        </p:spPr>
        <p:txBody>
          <a:bodyPr anchor="b" anchorCtr="0"/>
          <a:lstStyle>
            <a:lvl1pPr marL="0" indent="0">
              <a:spcBef>
                <a:spcPts val="0"/>
              </a:spcBef>
              <a:spcAft>
                <a:spcPts val="0"/>
              </a:spcAft>
              <a:buNone/>
              <a:defRPr sz="675"/>
            </a:lvl1pPr>
          </a:lstStyle>
          <a:p>
            <a:endParaRPr lang="en-GB" dirty="0"/>
          </a:p>
        </p:txBody>
      </p:sp>
    </p:spTree>
    <p:extLst>
      <p:ext uri="{BB962C8B-B14F-4D97-AF65-F5344CB8AC3E}">
        <p14:creationId xmlns:p14="http://schemas.microsoft.com/office/powerpoint/2010/main" val="3944062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209E9A-4831-674D-B689-9CFEB35C807D}"/>
              </a:ext>
            </a:extLst>
          </p:cNvPr>
          <p:cNvSpPr>
            <a:spLocks noGrp="1"/>
          </p:cNvSpPr>
          <p:nvPr>
            <p:ph type="body" sz="quarter" idx="13" hasCustomPrompt="1"/>
          </p:nvPr>
        </p:nvSpPr>
        <p:spPr>
          <a:xfrm>
            <a:off x="609603" y="347913"/>
            <a:ext cx="9105900" cy="618631"/>
          </a:xfrm>
          <a:prstGeom prst="rect">
            <a:avLst/>
          </a:prstGeom>
        </p:spPr>
        <p:txBody>
          <a:bodyPr vert="horz"/>
          <a:lstStyle>
            <a:lvl1pPr marL="0" indent="0">
              <a:buNone/>
              <a:defRPr sz="2100" b="1" i="0">
                <a:solidFill>
                  <a:srgbClr val="FFFFFF"/>
                </a:solidFill>
                <a:latin typeface="+mj-lt"/>
                <a:cs typeface="Avenir" panose="02000503020000020003" pitchFamily="2" charset="0"/>
              </a:defRPr>
            </a:lvl1pPr>
          </a:lstStyle>
          <a:p>
            <a:pPr lvl="0"/>
            <a:r>
              <a:rPr lang="en-US" sz="1500">
                <a:solidFill>
                  <a:schemeClr val="bg1"/>
                </a:solidFill>
              </a:rPr>
              <a:t>Presentation Title:</a:t>
            </a:r>
            <a:br>
              <a:rPr lang="en-US" sz="1500">
                <a:solidFill>
                  <a:schemeClr val="bg1"/>
                </a:solidFill>
              </a:rPr>
            </a:br>
            <a:endParaRPr lang="en-US"/>
          </a:p>
        </p:txBody>
      </p:sp>
      <p:sp>
        <p:nvSpPr>
          <p:cNvPr id="9" name="Footer Placeholder 4">
            <a:extLst>
              <a:ext uri="{FF2B5EF4-FFF2-40B4-BE49-F238E27FC236}">
                <a16:creationId xmlns:a16="http://schemas.microsoft.com/office/drawing/2014/main" id="{B8A44CCF-765E-AE41-AEE5-B632510953B9}"/>
              </a:ext>
            </a:extLst>
          </p:cNvPr>
          <p:cNvSpPr>
            <a:spLocks noGrp="1"/>
          </p:cNvSpPr>
          <p:nvPr>
            <p:ph type="ftr" sz="quarter" idx="11"/>
          </p:nvPr>
        </p:nvSpPr>
        <p:spPr>
          <a:xfrm>
            <a:off x="3049894" y="6310057"/>
            <a:ext cx="5526157" cy="365125"/>
          </a:xfrm>
          <a:prstGeom prst="rect">
            <a:avLst/>
          </a:prstGeom>
        </p:spPr>
        <p:txBody>
          <a:bodyPr/>
          <a:lstStyle>
            <a:lvl1pPr algn="ctr">
              <a:defRPr>
                <a:solidFill>
                  <a:schemeClr val="bg1"/>
                </a:solidFill>
                <a:latin typeface="Avenir" panose="02000503020000020003" pitchFamily="2" charset="0"/>
              </a:defRPr>
            </a:lvl1p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venir" panose="02000503020000020003" pitchFamily="2" charset="0"/>
              <a:ea typeface="+mn-ea"/>
              <a:cs typeface="+mn-cs"/>
            </a:endParaRPr>
          </a:p>
        </p:txBody>
      </p:sp>
      <p:sp>
        <p:nvSpPr>
          <p:cNvPr id="10" name="Slide Number Placeholder 5">
            <a:extLst>
              <a:ext uri="{FF2B5EF4-FFF2-40B4-BE49-F238E27FC236}">
                <a16:creationId xmlns:a16="http://schemas.microsoft.com/office/drawing/2014/main" id="{5C3148AD-061B-9443-A41E-68E1D41B7330}"/>
              </a:ext>
            </a:extLst>
          </p:cNvPr>
          <p:cNvSpPr>
            <a:spLocks noGrp="1"/>
          </p:cNvSpPr>
          <p:nvPr>
            <p:ph type="sldNum" sz="quarter" idx="12"/>
          </p:nvPr>
        </p:nvSpPr>
        <p:spPr>
          <a:xfrm>
            <a:off x="10849337" y="347913"/>
            <a:ext cx="1095736" cy="455513"/>
          </a:xfrm>
          <a:prstGeom prst="rect">
            <a:avLst/>
          </a:prstGeom>
        </p:spPr>
        <p:txBody>
          <a:bodyPr/>
          <a:lstStyle>
            <a:lvl1pPr algn="r">
              <a:defRPr sz="1500">
                <a:solidFill>
                  <a:schemeClr val="bg1"/>
                </a:solidFill>
                <a:latin typeface="Avenir" panose="02000503020000020003" pitchFamily="2" charset="0"/>
              </a:defRPr>
            </a:lvl1pPr>
          </a:lstStyle>
          <a:p>
            <a:pPr marL="0" marR="0" lvl="0" indent="0" algn="r" defTabSz="342892" rtl="0" eaLnBrk="1" fontAlgn="auto" latinLnBrk="0" hangingPunct="1">
              <a:lnSpc>
                <a:spcPct val="100000"/>
              </a:lnSpc>
              <a:spcBef>
                <a:spcPts val="0"/>
              </a:spcBef>
              <a:spcAft>
                <a:spcPts val="0"/>
              </a:spcAft>
              <a:buClrTx/>
              <a:buSzTx/>
              <a:buFontTx/>
              <a:buNone/>
              <a:tabLst/>
              <a:defRPr/>
            </a:pPr>
            <a:fld id="{53C088C4-67FF-804C-B04E-8A504E18F696}" type="slidenum">
              <a:rPr kumimoji="0" lang="en-US" sz="1500" b="0" i="0" u="none" strike="noStrike" kern="1200" cap="none" spc="0" normalizeH="0" baseline="0" noProof="0" smtClean="0">
                <a:ln>
                  <a:noFill/>
                </a:ln>
                <a:solidFill>
                  <a:srgbClr val="FFFFFF"/>
                </a:solidFill>
                <a:effectLst/>
                <a:uLnTx/>
                <a:uFillTx/>
                <a:latin typeface="Avenir" panose="02000503020000020003" pitchFamily="2" charset="0"/>
                <a:ea typeface="+mn-ea"/>
                <a:cs typeface="+mn-cs"/>
              </a:rPr>
              <a:pPr marL="0" marR="0" lvl="0" indent="0" algn="r" defTabSz="342892"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a:ln>
                <a:noFill/>
              </a:ln>
              <a:solidFill>
                <a:srgbClr val="FFFFFF"/>
              </a:solidFill>
              <a:effectLst/>
              <a:uLnTx/>
              <a:uFillTx/>
              <a:latin typeface="Avenir" panose="02000503020000020003" pitchFamily="2" charset="0"/>
              <a:ea typeface="+mn-ea"/>
              <a:cs typeface="+mn-cs"/>
            </a:endParaRPr>
          </a:p>
        </p:txBody>
      </p:sp>
    </p:spTree>
    <p:extLst>
      <p:ext uri="{BB962C8B-B14F-4D97-AF65-F5344CB8AC3E}">
        <p14:creationId xmlns:p14="http://schemas.microsoft.com/office/powerpoint/2010/main" val="178885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1FD5-8911-0BC7-186E-706A49121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4EF65-CB6C-B5E4-BD28-AFD9E85CC4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30E000-034C-4CC0-ABC9-E2BAE0EB2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2D5219-3A90-6433-7AB8-F8E917437246}"/>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6" name="Footer Placeholder 5">
            <a:extLst>
              <a:ext uri="{FF2B5EF4-FFF2-40B4-BE49-F238E27FC236}">
                <a16:creationId xmlns:a16="http://schemas.microsoft.com/office/drawing/2014/main" id="{6776571D-51D8-4350-8E15-B5F3BCCD6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6F0AC-E413-0251-F260-3AF2A39101B5}"/>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3021463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ECD12-20E6-8142-BD1C-79A96DA463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E12D83-A962-AA4A-B06D-FB0849F3C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94B991-EFCC-124F-B3A3-088E24E7C16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E8902-5306-E446-8558-48BD51606B57}" type="datetimeFigureOut">
              <a:rPr kumimoji="0" lang="fr-FR"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13/10/2023</a:t>
            </a:fld>
            <a:endParaRPr kumimoji="0" lang="fr-FR"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5" name="Espace réservé du pied de page 4">
            <a:extLst>
              <a:ext uri="{FF2B5EF4-FFF2-40B4-BE49-F238E27FC236}">
                <a16:creationId xmlns:a16="http://schemas.microsoft.com/office/drawing/2014/main" id="{DBB7BBCC-18C1-724C-B065-4952F31DC8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6" name="Espace réservé du numéro de diapositive 5">
            <a:extLst>
              <a:ext uri="{FF2B5EF4-FFF2-40B4-BE49-F238E27FC236}">
                <a16:creationId xmlns:a16="http://schemas.microsoft.com/office/drawing/2014/main" id="{257C0ACD-8029-C14E-AF3E-1FEB233917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2893A4-F7A4-024C-A8DF-C7A93727ED3E}" type="slidenum">
              <a:rPr kumimoji="0" lang="fr-FR"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FR"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811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D733-0A94-8180-E22C-7454916FA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BFC2A-1119-EAE5-B04E-CD5505819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073E3-030A-AF9C-DE7C-255F1E523E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BC58A-F027-85CE-C749-34943072B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36E2B1-9122-E777-32A3-024B8E3F75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8C1C55-5A71-8BD1-2F15-7AD7CE2FB4E8}"/>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8" name="Footer Placeholder 7">
            <a:extLst>
              <a:ext uri="{FF2B5EF4-FFF2-40B4-BE49-F238E27FC236}">
                <a16:creationId xmlns:a16="http://schemas.microsoft.com/office/drawing/2014/main" id="{D0FF2E50-48EF-255A-1B36-CC52B8D97A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A4B480-32CE-B944-3A57-8BB7695342C2}"/>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25174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5564-AC4A-8DFC-0558-7E0BD10C77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08E69A-C642-4AA1-660B-ECB87ABA65D3}"/>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4" name="Footer Placeholder 3">
            <a:extLst>
              <a:ext uri="{FF2B5EF4-FFF2-40B4-BE49-F238E27FC236}">
                <a16:creationId xmlns:a16="http://schemas.microsoft.com/office/drawing/2014/main" id="{4E525CFE-6172-247A-A9FC-1230D172D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D5801-B89C-F898-8C0C-97E74A8D0FD3}"/>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224303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B4232A-EFE7-E0E8-AB96-3B9D69891962}"/>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3" name="Footer Placeholder 2">
            <a:extLst>
              <a:ext uri="{FF2B5EF4-FFF2-40B4-BE49-F238E27FC236}">
                <a16:creationId xmlns:a16="http://schemas.microsoft.com/office/drawing/2014/main" id="{C345F690-3BF0-CF46-CA90-27BC896137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5B195-8A62-F72A-8603-3847E0506EBD}"/>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252237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5E67-1BFC-01B4-B93E-39BD9175A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7A31A-F004-0177-1668-A127B9EE7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566FC-01D3-8D30-458C-79768CC07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569D6-2B2B-A8AF-9F49-58FD1D563739}"/>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6" name="Footer Placeholder 5">
            <a:extLst>
              <a:ext uri="{FF2B5EF4-FFF2-40B4-BE49-F238E27FC236}">
                <a16:creationId xmlns:a16="http://schemas.microsoft.com/office/drawing/2014/main" id="{258D8541-358D-CF98-3307-B05CA98D5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AFE13-D1B7-6894-37DF-BD8991A1E19E}"/>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14397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7999-C569-756A-282D-49741C705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159EC5-3770-825A-F2E5-3BC011542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4C93B8-2978-311F-592F-67F3A10E3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6205A-E0D5-91E4-1506-6966AFCBA675}"/>
              </a:ext>
            </a:extLst>
          </p:cNvPr>
          <p:cNvSpPr>
            <a:spLocks noGrp="1"/>
          </p:cNvSpPr>
          <p:nvPr>
            <p:ph type="dt" sz="half" idx="10"/>
          </p:nvPr>
        </p:nvSpPr>
        <p:spPr/>
        <p:txBody>
          <a:bodyPr/>
          <a:lstStyle/>
          <a:p>
            <a:fld id="{71738963-3E6C-1F4D-81F9-0FD9E0BB1BEB}" type="datetimeFigureOut">
              <a:rPr lang="en-US" smtClean="0"/>
              <a:t>10/13/23</a:t>
            </a:fld>
            <a:endParaRPr lang="en-US"/>
          </a:p>
        </p:txBody>
      </p:sp>
      <p:sp>
        <p:nvSpPr>
          <p:cNvPr id="6" name="Footer Placeholder 5">
            <a:extLst>
              <a:ext uri="{FF2B5EF4-FFF2-40B4-BE49-F238E27FC236}">
                <a16:creationId xmlns:a16="http://schemas.microsoft.com/office/drawing/2014/main" id="{F8A75857-CF68-41CC-D4CB-359B15835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CB3F6-F516-11FB-B6BB-5FF509F86A5B}"/>
              </a:ext>
            </a:extLst>
          </p:cNvPr>
          <p:cNvSpPr>
            <a:spLocks noGrp="1"/>
          </p:cNvSpPr>
          <p:nvPr>
            <p:ph type="sldNum" sz="quarter" idx="12"/>
          </p:nvPr>
        </p:nvSpPr>
        <p:spPr/>
        <p:txBody>
          <a:bodyPr/>
          <a:lstStyle/>
          <a:p>
            <a:fld id="{28D183BA-058E-7249-8F28-ACC3547741E4}" type="slidenum">
              <a:rPr lang="en-US" smtClean="0"/>
              <a:t>‹#›</a:t>
            </a:fld>
            <a:endParaRPr lang="en-US"/>
          </a:p>
        </p:txBody>
      </p:sp>
    </p:spTree>
    <p:extLst>
      <p:ext uri="{BB962C8B-B14F-4D97-AF65-F5344CB8AC3E}">
        <p14:creationId xmlns:p14="http://schemas.microsoft.com/office/powerpoint/2010/main" val="379729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178BE-EF3D-BB20-8E5E-10A95B182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661223-85CD-20A3-3547-AF1E72049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9C400-1E69-0435-6E2B-5D4EBC0E6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38963-3E6C-1F4D-81F9-0FD9E0BB1BEB}" type="datetimeFigureOut">
              <a:rPr lang="en-US" smtClean="0"/>
              <a:t>10/13/23</a:t>
            </a:fld>
            <a:endParaRPr lang="en-US"/>
          </a:p>
        </p:txBody>
      </p:sp>
      <p:sp>
        <p:nvSpPr>
          <p:cNvPr id="5" name="Footer Placeholder 4">
            <a:extLst>
              <a:ext uri="{FF2B5EF4-FFF2-40B4-BE49-F238E27FC236}">
                <a16:creationId xmlns:a16="http://schemas.microsoft.com/office/drawing/2014/main" id="{020BE841-4060-8185-D76A-95B2BAF4D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03132-9303-EDC3-4620-70AB79FC5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183BA-058E-7249-8F28-ACC3547741E4}" type="slidenum">
              <a:rPr lang="en-US" smtClean="0"/>
              <a:t>‹#›</a:t>
            </a:fld>
            <a:endParaRPr lang="en-US"/>
          </a:p>
        </p:txBody>
      </p:sp>
    </p:spTree>
    <p:extLst>
      <p:ext uri="{BB962C8B-B14F-4D97-AF65-F5344CB8AC3E}">
        <p14:creationId xmlns:p14="http://schemas.microsoft.com/office/powerpoint/2010/main" val="40826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944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144EE67E-B296-9E65-F862-0F60C31B2F9C}"/>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6254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62.png"/><Relationship Id="rId2" Type="http://schemas.openxmlformats.org/officeDocument/2006/relationships/image" Target="../media/image25.png"/><Relationship Id="rId1" Type="http://schemas.openxmlformats.org/officeDocument/2006/relationships/slideLayout" Target="../slideLayouts/slideLayout36.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6.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mededonthego.com/Video/program/968" TargetMode="External"/><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hyperlink" Target="mailto:support@MedEdOTG.com" TargetMode="External"/><Relationship Id="rId10" Type="http://schemas.openxmlformats.org/officeDocument/2006/relationships/image" Target="../media/image13.png"/><Relationship Id="rId4" Type="http://schemas.openxmlformats.org/officeDocument/2006/relationships/hyperlink" Target="http://www.mededonthego.com/" TargetMode="External"/><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8.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37738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AD794-9416-4A55-812F-1A61FF5F214F}"/>
              </a:ext>
            </a:extLst>
          </p:cNvPr>
          <p:cNvSpPr>
            <a:spLocks noGrp="1"/>
          </p:cNvSpPr>
          <p:nvPr>
            <p:ph type="title"/>
          </p:nvPr>
        </p:nvSpPr>
        <p:spPr>
          <a:xfrm>
            <a:off x="609600" y="199505"/>
            <a:ext cx="10744200" cy="1185577"/>
          </a:xfrm>
        </p:spPr>
        <p:txBody>
          <a:bodyPr>
            <a:normAutofit fontScale="90000"/>
          </a:bodyPr>
          <a:lstStyle/>
          <a:p>
            <a:r>
              <a:rPr lang="en-US" dirty="0">
                <a:solidFill>
                  <a:schemeClr val="tx1">
                    <a:lumMod val="50000"/>
                  </a:schemeClr>
                </a:solidFill>
              </a:rPr>
              <a:t>In Patients With Even Mildly Elevated </a:t>
            </a:r>
            <a:r>
              <a:rPr lang="en-US" dirty="0" err="1">
                <a:solidFill>
                  <a:schemeClr val="tx1">
                    <a:lumMod val="50000"/>
                  </a:schemeClr>
                </a:solidFill>
              </a:rPr>
              <a:t>mPAP</a:t>
            </a:r>
            <a:r>
              <a:rPr lang="en-US" dirty="0">
                <a:solidFill>
                  <a:schemeClr val="tx1">
                    <a:lumMod val="50000"/>
                  </a:schemeClr>
                </a:solidFill>
              </a:rPr>
              <a:t>, PVR Above 2.2 Was Associated With Worsened Mortality. That Doesn’t, of Course, Necessarily Imply Causation</a:t>
            </a:r>
          </a:p>
        </p:txBody>
      </p:sp>
      <p:pic>
        <p:nvPicPr>
          <p:cNvPr id="4" name="Picture 3">
            <a:extLst>
              <a:ext uri="{FF2B5EF4-FFF2-40B4-BE49-F238E27FC236}">
                <a16:creationId xmlns:a16="http://schemas.microsoft.com/office/drawing/2014/main" id="{1A7CE6B9-4497-4F66-99A1-0007E44E214A}"/>
              </a:ext>
            </a:extLst>
          </p:cNvPr>
          <p:cNvPicPr>
            <a:picLocks noChangeAspect="1"/>
          </p:cNvPicPr>
          <p:nvPr/>
        </p:nvPicPr>
        <p:blipFill>
          <a:blip r:embed="rId2"/>
          <a:stretch>
            <a:fillRect/>
          </a:stretch>
        </p:blipFill>
        <p:spPr>
          <a:xfrm>
            <a:off x="150965" y="1847478"/>
            <a:ext cx="6788926" cy="4484773"/>
          </a:xfrm>
          <a:prstGeom prst="rect">
            <a:avLst/>
          </a:prstGeom>
        </p:spPr>
      </p:pic>
      <p:pic>
        <p:nvPicPr>
          <p:cNvPr id="6" name="Picture 5">
            <a:extLst>
              <a:ext uri="{FF2B5EF4-FFF2-40B4-BE49-F238E27FC236}">
                <a16:creationId xmlns:a16="http://schemas.microsoft.com/office/drawing/2014/main" id="{8094C65F-E54C-42B2-A52F-C31D7553A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5914" y="1689606"/>
            <a:ext cx="4021863" cy="5048601"/>
          </a:xfrm>
          <a:prstGeom prst="rect">
            <a:avLst/>
          </a:prstGeom>
        </p:spPr>
      </p:pic>
      <p:sp>
        <p:nvSpPr>
          <p:cNvPr id="2" name="TextBox 1">
            <a:extLst>
              <a:ext uri="{FF2B5EF4-FFF2-40B4-BE49-F238E27FC236}">
                <a16:creationId xmlns:a16="http://schemas.microsoft.com/office/drawing/2014/main" id="{DFC4992E-C5D6-6BAC-38C2-4D6F8638E5BE}"/>
              </a:ext>
            </a:extLst>
          </p:cNvPr>
          <p:cNvSpPr txBox="1"/>
          <p:nvPr/>
        </p:nvSpPr>
        <p:spPr>
          <a:xfrm>
            <a:off x="0" y="6579203"/>
            <a:ext cx="409135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CI, confidence interval; HR, hazard ratio. </a:t>
            </a:r>
          </a:p>
        </p:txBody>
      </p:sp>
      <p:sp>
        <p:nvSpPr>
          <p:cNvPr id="5" name="Rectangle 4">
            <a:extLst>
              <a:ext uri="{FF2B5EF4-FFF2-40B4-BE49-F238E27FC236}">
                <a16:creationId xmlns:a16="http://schemas.microsoft.com/office/drawing/2014/main" id="{3F881FFD-A2F6-C378-E8DD-AFFD7E5BCBF5}"/>
              </a:ext>
            </a:extLst>
          </p:cNvPr>
          <p:cNvSpPr/>
          <p:nvPr/>
        </p:nvSpPr>
        <p:spPr>
          <a:xfrm>
            <a:off x="222738" y="6037385"/>
            <a:ext cx="1647093" cy="175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DF3B0913-2BE3-B395-58E3-99D7E3D77EA2}"/>
              </a:ext>
            </a:extLst>
          </p:cNvPr>
          <p:cNvSpPr/>
          <p:nvPr/>
        </p:nvSpPr>
        <p:spPr>
          <a:xfrm>
            <a:off x="2731477" y="5869190"/>
            <a:ext cx="4062046" cy="175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DDD7033-14C8-C3C9-C96F-AEC34EB389C2}"/>
              </a:ext>
            </a:extLst>
          </p:cNvPr>
          <p:cNvSpPr/>
          <p:nvPr/>
        </p:nvSpPr>
        <p:spPr>
          <a:xfrm>
            <a:off x="8780585" y="6612776"/>
            <a:ext cx="2051538"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78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878D-CA38-4718-A577-8D0004102B33}"/>
              </a:ext>
            </a:extLst>
          </p:cNvPr>
          <p:cNvSpPr>
            <a:spLocks noGrp="1"/>
          </p:cNvSpPr>
          <p:nvPr>
            <p:ph type="title"/>
          </p:nvPr>
        </p:nvSpPr>
        <p:spPr>
          <a:xfrm>
            <a:off x="605367" y="378458"/>
            <a:ext cx="10145760" cy="387798"/>
          </a:xfrm>
        </p:spPr>
        <p:txBody>
          <a:bodyPr>
            <a:normAutofit fontScale="90000"/>
          </a:bodyPr>
          <a:lstStyle/>
          <a:p>
            <a:r>
              <a:rPr lang="en-US" dirty="0">
                <a:solidFill>
                  <a:schemeClr val="tx1">
                    <a:lumMod val="50000"/>
                  </a:schemeClr>
                </a:solidFill>
              </a:rPr>
              <a:t>PH Classifications – Group 1</a:t>
            </a:r>
            <a:endParaRPr lang="de-CH" dirty="0">
              <a:solidFill>
                <a:schemeClr val="tx1">
                  <a:lumMod val="50000"/>
                </a:schemeClr>
              </a:solidFill>
            </a:endParaRPr>
          </a:p>
        </p:txBody>
      </p:sp>
      <p:pic>
        <p:nvPicPr>
          <p:cNvPr id="6" name="Picture 5">
            <a:extLst>
              <a:ext uri="{FF2B5EF4-FFF2-40B4-BE49-F238E27FC236}">
                <a16:creationId xmlns:a16="http://schemas.microsoft.com/office/drawing/2014/main" id="{AF8A98E6-64CB-4AB6-AEC4-3CA366390F45}"/>
              </a:ext>
            </a:extLst>
          </p:cNvPr>
          <p:cNvPicPr>
            <a:picLocks noChangeAspect="1"/>
          </p:cNvPicPr>
          <p:nvPr/>
        </p:nvPicPr>
        <p:blipFill rotWithShape="1">
          <a:blip r:embed="rId2"/>
          <a:srcRect b="23067"/>
          <a:stretch/>
        </p:blipFill>
        <p:spPr>
          <a:xfrm>
            <a:off x="1056945" y="1273496"/>
            <a:ext cx="4268063" cy="4747375"/>
          </a:xfrm>
          <a:prstGeom prst="rect">
            <a:avLst/>
          </a:prstGeom>
        </p:spPr>
      </p:pic>
      <p:grpSp>
        <p:nvGrpSpPr>
          <p:cNvPr id="15" name="Group 14">
            <a:extLst>
              <a:ext uri="{FF2B5EF4-FFF2-40B4-BE49-F238E27FC236}">
                <a16:creationId xmlns:a16="http://schemas.microsoft.com/office/drawing/2014/main" id="{A5E3F910-CA78-4775-9323-36593102459E}"/>
              </a:ext>
            </a:extLst>
          </p:cNvPr>
          <p:cNvGrpSpPr/>
          <p:nvPr/>
        </p:nvGrpSpPr>
        <p:grpSpPr>
          <a:xfrm>
            <a:off x="6565456" y="1273496"/>
            <a:ext cx="4864927" cy="3410066"/>
            <a:chOff x="5734782" y="812524"/>
            <a:chExt cx="4864927" cy="3410066"/>
          </a:xfrm>
        </p:grpSpPr>
        <p:pic>
          <p:nvPicPr>
            <p:cNvPr id="8" name="Picture 7">
              <a:extLst>
                <a:ext uri="{FF2B5EF4-FFF2-40B4-BE49-F238E27FC236}">
                  <a16:creationId xmlns:a16="http://schemas.microsoft.com/office/drawing/2014/main" id="{E3ACE2EC-E1AE-41CC-942C-20873148297E}"/>
                </a:ext>
              </a:extLst>
            </p:cNvPr>
            <p:cNvPicPr>
              <a:picLocks noChangeAspect="1"/>
            </p:cNvPicPr>
            <p:nvPr/>
          </p:nvPicPr>
          <p:blipFill rotWithShape="1">
            <a:blip r:embed="rId3"/>
            <a:srcRect t="9190" b="29909"/>
            <a:stretch/>
          </p:blipFill>
          <p:spPr>
            <a:xfrm>
              <a:off x="5734782" y="812524"/>
              <a:ext cx="4864927" cy="3410066"/>
            </a:xfrm>
            <a:prstGeom prst="rect">
              <a:avLst/>
            </a:prstGeom>
          </p:spPr>
        </p:pic>
        <p:sp>
          <p:nvSpPr>
            <p:cNvPr id="9" name="Rectangle 8">
              <a:extLst>
                <a:ext uri="{FF2B5EF4-FFF2-40B4-BE49-F238E27FC236}">
                  <a16:creationId xmlns:a16="http://schemas.microsoft.com/office/drawing/2014/main" id="{8E60E6D9-4079-4C77-9E48-9B64C0D5E05F}"/>
                </a:ext>
              </a:extLst>
            </p:cNvPr>
            <p:cNvSpPr/>
            <p:nvPr/>
          </p:nvSpPr>
          <p:spPr bwMode="auto">
            <a:xfrm>
              <a:off x="6310647" y="1342029"/>
              <a:ext cx="3181082" cy="180304"/>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0" name="Rectangle 9">
              <a:extLst>
                <a:ext uri="{FF2B5EF4-FFF2-40B4-BE49-F238E27FC236}">
                  <a16:creationId xmlns:a16="http://schemas.microsoft.com/office/drawing/2014/main" id="{365DBE36-4285-4AF1-BD9E-03FFCEB1F563}"/>
                </a:ext>
              </a:extLst>
            </p:cNvPr>
            <p:cNvSpPr/>
            <p:nvPr/>
          </p:nvSpPr>
          <p:spPr bwMode="auto">
            <a:xfrm>
              <a:off x="6310647" y="1557477"/>
              <a:ext cx="3181082" cy="180304"/>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1" name="Rectangle 10">
              <a:extLst>
                <a:ext uri="{FF2B5EF4-FFF2-40B4-BE49-F238E27FC236}">
                  <a16:creationId xmlns:a16="http://schemas.microsoft.com/office/drawing/2014/main" id="{3365C3CC-2610-453B-A7BD-74A2F3723F55}"/>
                </a:ext>
              </a:extLst>
            </p:cNvPr>
            <p:cNvSpPr/>
            <p:nvPr/>
          </p:nvSpPr>
          <p:spPr bwMode="auto">
            <a:xfrm>
              <a:off x="6077136" y="3727403"/>
              <a:ext cx="4402188" cy="244169"/>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2" name="Rectangle 11">
              <a:extLst>
                <a:ext uri="{FF2B5EF4-FFF2-40B4-BE49-F238E27FC236}">
                  <a16:creationId xmlns:a16="http://schemas.microsoft.com/office/drawing/2014/main" id="{715603EE-3296-4D19-9A19-63391213A043}"/>
                </a:ext>
              </a:extLst>
            </p:cNvPr>
            <p:cNvSpPr/>
            <p:nvPr/>
          </p:nvSpPr>
          <p:spPr bwMode="auto">
            <a:xfrm>
              <a:off x="6077136" y="3978420"/>
              <a:ext cx="2299068" cy="244169"/>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pic>
        <p:nvPicPr>
          <p:cNvPr id="16" name="Picture 15">
            <a:extLst>
              <a:ext uri="{FF2B5EF4-FFF2-40B4-BE49-F238E27FC236}">
                <a16:creationId xmlns:a16="http://schemas.microsoft.com/office/drawing/2014/main" id="{21491E9C-2F1C-42CA-BCB1-460F465F920E}"/>
              </a:ext>
            </a:extLst>
          </p:cNvPr>
          <p:cNvPicPr>
            <a:picLocks noChangeAspect="1"/>
          </p:cNvPicPr>
          <p:nvPr/>
        </p:nvPicPr>
        <p:blipFill rotWithShape="1">
          <a:blip r:embed="rId4"/>
          <a:srcRect t="19353" b="69792"/>
          <a:stretch/>
        </p:blipFill>
        <p:spPr>
          <a:xfrm>
            <a:off x="6635624" y="4948154"/>
            <a:ext cx="5047443" cy="354013"/>
          </a:xfrm>
          <a:prstGeom prst="rect">
            <a:avLst/>
          </a:prstGeom>
        </p:spPr>
      </p:pic>
      <p:sp>
        <p:nvSpPr>
          <p:cNvPr id="17" name="TextBox 16">
            <a:extLst>
              <a:ext uri="{FF2B5EF4-FFF2-40B4-BE49-F238E27FC236}">
                <a16:creationId xmlns:a16="http://schemas.microsoft.com/office/drawing/2014/main" id="{2107F26C-814B-4CC4-B29A-4B58957F49E1}"/>
              </a:ext>
            </a:extLst>
          </p:cNvPr>
          <p:cNvSpPr txBox="1"/>
          <p:nvPr/>
        </p:nvSpPr>
        <p:spPr>
          <a:xfrm>
            <a:off x="1473970" y="860856"/>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18" name="TextBox 17">
            <a:extLst>
              <a:ext uri="{FF2B5EF4-FFF2-40B4-BE49-F238E27FC236}">
                <a16:creationId xmlns:a16="http://schemas.microsoft.com/office/drawing/2014/main" id="{B98D7511-84B6-432E-B32D-95ACC3043459}"/>
              </a:ext>
            </a:extLst>
          </p:cNvPr>
          <p:cNvSpPr txBox="1"/>
          <p:nvPr/>
        </p:nvSpPr>
        <p:spPr>
          <a:xfrm>
            <a:off x="7339103" y="860856"/>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sp>
        <p:nvSpPr>
          <p:cNvPr id="3" name="TextBox 2">
            <a:extLst>
              <a:ext uri="{FF2B5EF4-FFF2-40B4-BE49-F238E27FC236}">
                <a16:creationId xmlns:a16="http://schemas.microsoft.com/office/drawing/2014/main" id="{B21D2DD1-7242-2C1A-1104-4568D62DB6DB}"/>
              </a:ext>
            </a:extLst>
          </p:cNvPr>
          <p:cNvSpPr txBox="1"/>
          <p:nvPr/>
        </p:nvSpPr>
        <p:spPr>
          <a:xfrm>
            <a:off x="0" y="6273377"/>
            <a:ext cx="12192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err="1">
                <a:ln>
                  <a:noFill/>
                </a:ln>
                <a:solidFill>
                  <a:srgbClr val="3F3F3F">
                    <a:lumMod val="50000"/>
                  </a:srgbClr>
                </a:solidFill>
                <a:effectLst/>
                <a:uLnTx/>
                <a:uFillTx/>
                <a:latin typeface="Arial" panose="020B0604020202020204"/>
                <a:ea typeface="+mn-ea"/>
                <a:cs typeface="+mn-cs"/>
              </a:rPr>
              <a:t>a</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Patients</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with heritable PAH or PAH associated with drugs and toxins might be acute responders.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BMPR2, bone morphogenetic protein receptor 2; EIF2AK4, eukaryotic translation initiation factor 2 alpha kinase 4; HIV, human immunodeficiency virus; PCH, pulmonary capillary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hemangiomatosis</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PVOD, pulmonary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veno</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-occlusive disease. </a:t>
            </a:r>
          </a:p>
        </p:txBody>
      </p:sp>
      <p:sp>
        <p:nvSpPr>
          <p:cNvPr id="4" name="Rectangle 3">
            <a:extLst>
              <a:ext uri="{FF2B5EF4-FFF2-40B4-BE49-F238E27FC236}">
                <a16:creationId xmlns:a16="http://schemas.microsoft.com/office/drawing/2014/main" id="{C6290954-624E-79C4-3404-D018CF2662F7}"/>
              </a:ext>
            </a:extLst>
          </p:cNvPr>
          <p:cNvSpPr/>
          <p:nvPr/>
        </p:nvSpPr>
        <p:spPr>
          <a:xfrm>
            <a:off x="6095999" y="4858487"/>
            <a:ext cx="5648077"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190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878D-CA38-4718-A577-8D0004102B33}"/>
              </a:ext>
            </a:extLst>
          </p:cNvPr>
          <p:cNvSpPr>
            <a:spLocks noGrp="1"/>
          </p:cNvSpPr>
          <p:nvPr>
            <p:ph type="title"/>
          </p:nvPr>
        </p:nvSpPr>
        <p:spPr>
          <a:xfrm>
            <a:off x="605367" y="378458"/>
            <a:ext cx="10145760" cy="387798"/>
          </a:xfrm>
        </p:spPr>
        <p:txBody>
          <a:bodyPr>
            <a:normAutofit fontScale="90000"/>
          </a:bodyPr>
          <a:lstStyle/>
          <a:p>
            <a:r>
              <a:rPr lang="en-US" dirty="0">
                <a:solidFill>
                  <a:schemeClr val="tx1">
                    <a:lumMod val="50000"/>
                  </a:schemeClr>
                </a:solidFill>
              </a:rPr>
              <a:t>PH Classifications – Group 2, Group 3</a:t>
            </a:r>
            <a:endParaRPr lang="de-CH" dirty="0">
              <a:solidFill>
                <a:schemeClr val="tx1">
                  <a:lumMod val="50000"/>
                </a:schemeClr>
              </a:solidFill>
            </a:endParaRPr>
          </a:p>
        </p:txBody>
      </p:sp>
      <p:pic>
        <p:nvPicPr>
          <p:cNvPr id="13" name="Picture 12">
            <a:extLst>
              <a:ext uri="{FF2B5EF4-FFF2-40B4-BE49-F238E27FC236}">
                <a16:creationId xmlns:a16="http://schemas.microsoft.com/office/drawing/2014/main" id="{699DDD98-0162-4396-A97F-2372E815EA62}"/>
              </a:ext>
            </a:extLst>
          </p:cNvPr>
          <p:cNvPicPr>
            <a:picLocks noChangeAspect="1"/>
          </p:cNvPicPr>
          <p:nvPr/>
        </p:nvPicPr>
        <p:blipFill rotWithShape="1">
          <a:blip r:embed="rId2"/>
          <a:srcRect t="76448"/>
          <a:stretch/>
        </p:blipFill>
        <p:spPr>
          <a:xfrm>
            <a:off x="942604" y="1484661"/>
            <a:ext cx="4932306" cy="1679500"/>
          </a:xfrm>
          <a:prstGeom prst="rect">
            <a:avLst/>
          </a:prstGeom>
        </p:spPr>
      </p:pic>
      <p:grpSp>
        <p:nvGrpSpPr>
          <p:cNvPr id="3" name="Group 2">
            <a:extLst>
              <a:ext uri="{FF2B5EF4-FFF2-40B4-BE49-F238E27FC236}">
                <a16:creationId xmlns:a16="http://schemas.microsoft.com/office/drawing/2014/main" id="{AC91F36D-5EEF-4FA9-89FB-DBBB39D85F4D}"/>
              </a:ext>
            </a:extLst>
          </p:cNvPr>
          <p:cNvGrpSpPr/>
          <p:nvPr/>
        </p:nvGrpSpPr>
        <p:grpSpPr>
          <a:xfrm>
            <a:off x="6617417" y="1449243"/>
            <a:ext cx="4932306" cy="1750336"/>
            <a:chOff x="6096000" y="4217831"/>
            <a:chExt cx="4864927" cy="1679501"/>
          </a:xfrm>
        </p:grpSpPr>
        <p:pic>
          <p:nvPicPr>
            <p:cNvPr id="14" name="Picture 13">
              <a:extLst>
                <a:ext uri="{FF2B5EF4-FFF2-40B4-BE49-F238E27FC236}">
                  <a16:creationId xmlns:a16="http://schemas.microsoft.com/office/drawing/2014/main" id="{B17C02CA-83B4-4C8E-B886-830A7F61F288}"/>
                </a:ext>
              </a:extLst>
            </p:cNvPr>
            <p:cNvPicPr>
              <a:picLocks noChangeAspect="1"/>
            </p:cNvPicPr>
            <p:nvPr/>
          </p:nvPicPr>
          <p:blipFill rotWithShape="1">
            <a:blip r:embed="rId3"/>
            <a:srcRect t="70006"/>
            <a:stretch/>
          </p:blipFill>
          <p:spPr>
            <a:xfrm>
              <a:off x="6096000" y="4217831"/>
              <a:ext cx="4864927" cy="1679501"/>
            </a:xfrm>
            <a:prstGeom prst="rect">
              <a:avLst/>
            </a:prstGeom>
          </p:spPr>
        </p:pic>
        <p:sp>
          <p:nvSpPr>
            <p:cNvPr id="20" name="Rectangle 19">
              <a:extLst>
                <a:ext uri="{FF2B5EF4-FFF2-40B4-BE49-F238E27FC236}">
                  <a16:creationId xmlns:a16="http://schemas.microsoft.com/office/drawing/2014/main" id="{98EEA596-45CB-42B5-BCBC-7EE7CC57046E}"/>
                </a:ext>
              </a:extLst>
            </p:cNvPr>
            <p:cNvSpPr/>
            <p:nvPr/>
          </p:nvSpPr>
          <p:spPr bwMode="auto">
            <a:xfrm>
              <a:off x="6671864" y="4652661"/>
              <a:ext cx="3715287" cy="498568"/>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1" name="Rectangle 20">
              <a:extLst>
                <a:ext uri="{FF2B5EF4-FFF2-40B4-BE49-F238E27FC236}">
                  <a16:creationId xmlns:a16="http://schemas.microsoft.com/office/drawing/2014/main" id="{367BAC90-453C-4CAA-9010-8DC3D9D9F030}"/>
                </a:ext>
              </a:extLst>
            </p:cNvPr>
            <p:cNvSpPr/>
            <p:nvPr/>
          </p:nvSpPr>
          <p:spPr bwMode="auto">
            <a:xfrm>
              <a:off x="6438354" y="5379307"/>
              <a:ext cx="3948797" cy="498568"/>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grpSp>
        <p:nvGrpSpPr>
          <p:cNvPr id="7" name="Group 6">
            <a:extLst>
              <a:ext uri="{FF2B5EF4-FFF2-40B4-BE49-F238E27FC236}">
                <a16:creationId xmlns:a16="http://schemas.microsoft.com/office/drawing/2014/main" id="{36BA7256-D210-4759-BAFB-3276B7460DFD}"/>
              </a:ext>
            </a:extLst>
          </p:cNvPr>
          <p:cNvGrpSpPr/>
          <p:nvPr/>
        </p:nvGrpSpPr>
        <p:grpSpPr>
          <a:xfrm>
            <a:off x="6654056" y="3579525"/>
            <a:ext cx="4864927" cy="1746559"/>
            <a:chOff x="6577325" y="887171"/>
            <a:chExt cx="4864927" cy="1746559"/>
          </a:xfrm>
        </p:grpSpPr>
        <p:pic>
          <p:nvPicPr>
            <p:cNvPr id="23" name="Picture 22">
              <a:extLst>
                <a:ext uri="{FF2B5EF4-FFF2-40B4-BE49-F238E27FC236}">
                  <a16:creationId xmlns:a16="http://schemas.microsoft.com/office/drawing/2014/main" id="{DFBB757D-6563-43D2-ACA4-116FD85895EB}"/>
                </a:ext>
              </a:extLst>
            </p:cNvPr>
            <p:cNvPicPr>
              <a:picLocks noChangeAspect="1"/>
            </p:cNvPicPr>
            <p:nvPr/>
          </p:nvPicPr>
          <p:blipFill rotWithShape="1">
            <a:blip r:embed="rId4"/>
            <a:srcRect b="58233"/>
            <a:stretch/>
          </p:blipFill>
          <p:spPr>
            <a:xfrm>
              <a:off x="6577325" y="887171"/>
              <a:ext cx="4864927" cy="1746559"/>
            </a:xfrm>
            <a:prstGeom prst="rect">
              <a:avLst/>
            </a:prstGeom>
          </p:spPr>
        </p:pic>
        <p:sp>
          <p:nvSpPr>
            <p:cNvPr id="24" name="Rectangle 23">
              <a:extLst>
                <a:ext uri="{FF2B5EF4-FFF2-40B4-BE49-F238E27FC236}">
                  <a16:creationId xmlns:a16="http://schemas.microsoft.com/office/drawing/2014/main" id="{C2488CA2-E67A-4D4D-96B9-F2A7701D0233}"/>
                </a:ext>
              </a:extLst>
            </p:cNvPr>
            <p:cNvSpPr/>
            <p:nvPr/>
          </p:nvSpPr>
          <p:spPr bwMode="auto">
            <a:xfrm>
              <a:off x="6904829" y="1133295"/>
              <a:ext cx="3004716" cy="498568"/>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sp>
        <p:nvSpPr>
          <p:cNvPr id="29" name="TextBox 28">
            <a:extLst>
              <a:ext uri="{FF2B5EF4-FFF2-40B4-BE49-F238E27FC236}">
                <a16:creationId xmlns:a16="http://schemas.microsoft.com/office/drawing/2014/main" id="{5F5F47D1-D656-47F1-9C86-29860B321BB9}"/>
              </a:ext>
            </a:extLst>
          </p:cNvPr>
          <p:cNvSpPr txBox="1"/>
          <p:nvPr/>
        </p:nvSpPr>
        <p:spPr>
          <a:xfrm>
            <a:off x="1473970" y="1060476"/>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30" name="TextBox 29">
            <a:extLst>
              <a:ext uri="{FF2B5EF4-FFF2-40B4-BE49-F238E27FC236}">
                <a16:creationId xmlns:a16="http://schemas.microsoft.com/office/drawing/2014/main" id="{B6D921D5-AA6C-412E-9D3D-D1B575AA6D7F}"/>
              </a:ext>
            </a:extLst>
          </p:cNvPr>
          <p:cNvSpPr txBox="1"/>
          <p:nvPr/>
        </p:nvSpPr>
        <p:spPr>
          <a:xfrm>
            <a:off x="7339103" y="1060476"/>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grpSp>
        <p:nvGrpSpPr>
          <p:cNvPr id="6" name="Group 5">
            <a:extLst>
              <a:ext uri="{FF2B5EF4-FFF2-40B4-BE49-F238E27FC236}">
                <a16:creationId xmlns:a16="http://schemas.microsoft.com/office/drawing/2014/main" id="{B2330853-C284-477A-A4DF-388137D55763}"/>
              </a:ext>
            </a:extLst>
          </p:cNvPr>
          <p:cNvGrpSpPr/>
          <p:nvPr/>
        </p:nvGrpSpPr>
        <p:grpSpPr>
          <a:xfrm>
            <a:off x="942604" y="3235819"/>
            <a:ext cx="5009937" cy="2353203"/>
            <a:chOff x="6544913" y="1484329"/>
            <a:chExt cx="5009937" cy="2353203"/>
          </a:xfrm>
        </p:grpSpPr>
        <p:pic>
          <p:nvPicPr>
            <p:cNvPr id="22" name="Picture 21">
              <a:extLst>
                <a:ext uri="{FF2B5EF4-FFF2-40B4-BE49-F238E27FC236}">
                  <a16:creationId xmlns:a16="http://schemas.microsoft.com/office/drawing/2014/main" id="{D9161423-C595-4F3A-8A84-A6B8FE1FAD9E}"/>
                </a:ext>
              </a:extLst>
            </p:cNvPr>
            <p:cNvPicPr>
              <a:picLocks noChangeAspect="1"/>
            </p:cNvPicPr>
            <p:nvPr/>
          </p:nvPicPr>
          <p:blipFill rotWithShape="1">
            <a:blip r:embed="rId5"/>
            <a:srcRect t="361" b="66640"/>
            <a:stretch/>
          </p:blipFill>
          <p:spPr>
            <a:xfrm>
              <a:off x="6544913" y="1484329"/>
              <a:ext cx="5009937" cy="2353203"/>
            </a:xfrm>
            <a:prstGeom prst="rect">
              <a:avLst/>
            </a:prstGeom>
          </p:spPr>
        </p:pic>
        <p:sp>
          <p:nvSpPr>
            <p:cNvPr id="19" name="Rectangle 18">
              <a:extLst>
                <a:ext uri="{FF2B5EF4-FFF2-40B4-BE49-F238E27FC236}">
                  <a16:creationId xmlns:a16="http://schemas.microsoft.com/office/drawing/2014/main" id="{3453129A-08D9-4CC1-8D8C-9E95013004A7}"/>
                </a:ext>
              </a:extLst>
            </p:cNvPr>
            <p:cNvSpPr/>
            <p:nvPr/>
          </p:nvSpPr>
          <p:spPr bwMode="auto">
            <a:xfrm>
              <a:off x="6755279" y="2908830"/>
              <a:ext cx="2268000" cy="209406"/>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0E87C9-80A2-A11D-EFE9-DF6B06285CF5}"/>
                  </a:ext>
                </a:extLst>
              </p:cNvPr>
              <p:cNvSpPr txBox="1"/>
              <p:nvPr/>
            </p:nvSpPr>
            <p:spPr>
              <a:xfrm>
                <a:off x="0" y="6450805"/>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3F3F3F">
                        <a:lumMod val="50000"/>
                      </a:srgbClr>
                    </a:solidFill>
                    <a:effectLst/>
                    <a:uLnTx/>
                    <a:uFillTx/>
                    <a:latin typeface="Arial" panose="020B0604020202020204"/>
                    <a:ea typeface="+mn-ea"/>
                    <a:cs typeface="+mn-cs"/>
                  </a:rPr>
                  <a:t>b</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Left ventricular ejection fraction for HF with reduced ejection fraction: </a:t>
                </a:r>
                <a14:m>
                  <m:oMath xmlns:m="http://schemas.openxmlformats.org/officeDocument/2006/math">
                    <m:r>
                      <a:rPr kumimoji="0" lang="en-US" sz="1000" b="0" i="1" u="none" strike="noStrike" kern="1200" cap="none" spc="0" normalizeH="0" baseline="0" noProof="0" smtClean="0">
                        <a:ln>
                          <a:noFill/>
                        </a:ln>
                        <a:solidFill>
                          <a:srgbClr val="3F3F3F">
                            <a:lumMod val="50000"/>
                          </a:srgbClr>
                        </a:solidFill>
                        <a:effectLst/>
                        <a:uLnTx/>
                        <a:uFillTx/>
                        <a:latin typeface="Cambria Math" panose="02040503050406030204" pitchFamily="18" charset="0"/>
                        <a:ea typeface="Cambria Math" panose="02040503050406030204" pitchFamily="18" charset="0"/>
                        <a:cs typeface="+mn-cs"/>
                      </a:rPr>
                      <m:t>≤</m:t>
                    </m:r>
                  </m:oMath>
                </a14:m>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40%; for HF with mildly reduced ejection fraction: 41-49%.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HF, heart failure. </a:t>
                </a:r>
              </a:p>
            </p:txBody>
          </p:sp>
        </mc:Choice>
        <mc:Fallback xmlns="">
          <p:sp>
            <p:nvSpPr>
              <p:cNvPr id="4" name="TextBox 3">
                <a:extLst>
                  <a:ext uri="{FF2B5EF4-FFF2-40B4-BE49-F238E27FC236}">
                    <a16:creationId xmlns:a16="http://schemas.microsoft.com/office/drawing/2014/main" id="{1D0E87C9-80A2-A11D-EFE9-DF6B06285CF5}"/>
                  </a:ext>
                </a:extLst>
              </p:cNvPr>
              <p:cNvSpPr txBox="1">
                <a:spLocks noRot="1" noChangeAspect="1" noMove="1" noResize="1" noEditPoints="1" noAdjustHandles="1" noChangeArrowheads="1" noChangeShapeType="1" noTextEdit="1"/>
              </p:cNvSpPr>
              <p:nvPr/>
            </p:nvSpPr>
            <p:spPr>
              <a:xfrm>
                <a:off x="0" y="6450805"/>
                <a:ext cx="12192000" cy="400110"/>
              </a:xfrm>
              <a:prstGeom prst="rect">
                <a:avLst/>
              </a:prstGeom>
              <a:blipFill>
                <a:blip r:embed="rId7"/>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257913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878D-CA38-4718-A577-8D0004102B33}"/>
              </a:ext>
            </a:extLst>
          </p:cNvPr>
          <p:cNvSpPr>
            <a:spLocks noGrp="1"/>
          </p:cNvSpPr>
          <p:nvPr>
            <p:ph type="title"/>
          </p:nvPr>
        </p:nvSpPr>
        <p:spPr>
          <a:xfrm>
            <a:off x="605367" y="378458"/>
            <a:ext cx="10145760" cy="387798"/>
          </a:xfrm>
        </p:spPr>
        <p:txBody>
          <a:bodyPr>
            <a:normAutofit fontScale="90000"/>
          </a:bodyPr>
          <a:lstStyle/>
          <a:p>
            <a:r>
              <a:rPr lang="en-US" dirty="0">
                <a:solidFill>
                  <a:schemeClr val="tx1">
                    <a:lumMod val="50000"/>
                  </a:schemeClr>
                </a:solidFill>
              </a:rPr>
              <a:t>PH Classifications – Group 4, Group 5</a:t>
            </a:r>
            <a:br>
              <a:rPr lang="en-US" dirty="0">
                <a:solidFill>
                  <a:schemeClr val="tx1">
                    <a:lumMod val="50000"/>
                  </a:schemeClr>
                </a:solidFill>
              </a:rPr>
            </a:br>
            <a:endParaRPr lang="de-CH" dirty="0">
              <a:solidFill>
                <a:schemeClr val="tx1">
                  <a:lumMod val="50000"/>
                </a:schemeClr>
              </a:solidFill>
            </a:endParaRPr>
          </a:p>
        </p:txBody>
      </p:sp>
      <p:pic>
        <p:nvPicPr>
          <p:cNvPr id="16" name="Picture 15">
            <a:extLst>
              <a:ext uri="{FF2B5EF4-FFF2-40B4-BE49-F238E27FC236}">
                <a16:creationId xmlns:a16="http://schemas.microsoft.com/office/drawing/2014/main" id="{F88DAF4B-2E2F-48F7-ABDB-5D2785588E75}"/>
              </a:ext>
            </a:extLst>
          </p:cNvPr>
          <p:cNvPicPr>
            <a:picLocks noChangeAspect="1"/>
          </p:cNvPicPr>
          <p:nvPr/>
        </p:nvPicPr>
        <p:blipFill rotWithShape="1">
          <a:blip r:embed="rId2"/>
          <a:srcRect t="33086" b="36690"/>
          <a:stretch/>
        </p:blipFill>
        <p:spPr>
          <a:xfrm>
            <a:off x="737063" y="1212005"/>
            <a:ext cx="5041686" cy="2168887"/>
          </a:xfrm>
          <a:prstGeom prst="rect">
            <a:avLst/>
          </a:prstGeom>
        </p:spPr>
      </p:pic>
      <p:pic>
        <p:nvPicPr>
          <p:cNvPr id="17" name="Picture 16">
            <a:extLst>
              <a:ext uri="{FF2B5EF4-FFF2-40B4-BE49-F238E27FC236}">
                <a16:creationId xmlns:a16="http://schemas.microsoft.com/office/drawing/2014/main" id="{D280D790-8E4B-464A-BA7E-9F4E9C6EC9FD}"/>
              </a:ext>
            </a:extLst>
          </p:cNvPr>
          <p:cNvPicPr>
            <a:picLocks noChangeAspect="1"/>
          </p:cNvPicPr>
          <p:nvPr/>
        </p:nvPicPr>
        <p:blipFill rotWithShape="1">
          <a:blip r:embed="rId2"/>
          <a:srcRect t="62872" b="-70"/>
          <a:stretch/>
        </p:blipFill>
        <p:spPr>
          <a:xfrm>
            <a:off x="6085664" y="1199127"/>
            <a:ext cx="5041686" cy="2669460"/>
          </a:xfrm>
          <a:prstGeom prst="rect">
            <a:avLst/>
          </a:prstGeom>
        </p:spPr>
      </p:pic>
      <p:grpSp>
        <p:nvGrpSpPr>
          <p:cNvPr id="6" name="Group 5">
            <a:extLst>
              <a:ext uri="{FF2B5EF4-FFF2-40B4-BE49-F238E27FC236}">
                <a16:creationId xmlns:a16="http://schemas.microsoft.com/office/drawing/2014/main" id="{5EB5E47C-3C61-4AF1-9D93-4C588F2C2E7B}"/>
              </a:ext>
            </a:extLst>
          </p:cNvPr>
          <p:cNvGrpSpPr/>
          <p:nvPr/>
        </p:nvGrpSpPr>
        <p:grpSpPr>
          <a:xfrm>
            <a:off x="6178080" y="3966880"/>
            <a:ext cx="4864927" cy="1745880"/>
            <a:chOff x="6178080" y="3908929"/>
            <a:chExt cx="4864927" cy="1745880"/>
          </a:xfrm>
        </p:grpSpPr>
        <p:pic>
          <p:nvPicPr>
            <p:cNvPr id="18" name="Picture 17">
              <a:extLst>
                <a:ext uri="{FF2B5EF4-FFF2-40B4-BE49-F238E27FC236}">
                  <a16:creationId xmlns:a16="http://schemas.microsoft.com/office/drawing/2014/main" id="{BA2DC217-C9A6-4D23-9679-8DEF1B43213C}"/>
                </a:ext>
              </a:extLst>
            </p:cNvPr>
            <p:cNvPicPr>
              <a:picLocks noChangeAspect="1"/>
            </p:cNvPicPr>
            <p:nvPr/>
          </p:nvPicPr>
          <p:blipFill rotWithShape="1">
            <a:blip r:embed="rId3"/>
            <a:srcRect t="58249"/>
            <a:stretch/>
          </p:blipFill>
          <p:spPr>
            <a:xfrm>
              <a:off x="6178080" y="3908929"/>
              <a:ext cx="4864927" cy="1745880"/>
            </a:xfrm>
            <a:prstGeom prst="rect">
              <a:avLst/>
            </a:prstGeom>
          </p:spPr>
        </p:pic>
        <p:sp>
          <p:nvSpPr>
            <p:cNvPr id="25" name="Rectangle 24">
              <a:extLst>
                <a:ext uri="{FF2B5EF4-FFF2-40B4-BE49-F238E27FC236}">
                  <a16:creationId xmlns:a16="http://schemas.microsoft.com/office/drawing/2014/main" id="{1FFA4577-2DCA-47AF-B9D7-19A4B3D7838C}"/>
                </a:ext>
              </a:extLst>
            </p:cNvPr>
            <p:cNvSpPr/>
            <p:nvPr/>
          </p:nvSpPr>
          <p:spPr bwMode="auto">
            <a:xfrm>
              <a:off x="6515413" y="5156241"/>
              <a:ext cx="3487180" cy="498568"/>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pic>
        <p:nvPicPr>
          <p:cNvPr id="28" name="Picture 27">
            <a:extLst>
              <a:ext uri="{FF2B5EF4-FFF2-40B4-BE49-F238E27FC236}">
                <a16:creationId xmlns:a16="http://schemas.microsoft.com/office/drawing/2014/main" id="{0E75ADAF-E657-467B-BECA-508D3D6FAACC}"/>
              </a:ext>
            </a:extLst>
          </p:cNvPr>
          <p:cNvPicPr>
            <a:picLocks noChangeAspect="1"/>
          </p:cNvPicPr>
          <p:nvPr/>
        </p:nvPicPr>
        <p:blipFill rotWithShape="1">
          <a:blip r:embed="rId3"/>
          <a:srcRect t="41809" b="41098"/>
          <a:stretch/>
        </p:blipFill>
        <p:spPr>
          <a:xfrm>
            <a:off x="831201" y="3561009"/>
            <a:ext cx="4864927" cy="714779"/>
          </a:xfrm>
          <a:prstGeom prst="rect">
            <a:avLst/>
          </a:prstGeom>
        </p:spPr>
      </p:pic>
      <p:sp>
        <p:nvSpPr>
          <p:cNvPr id="32" name="TextBox 31">
            <a:extLst>
              <a:ext uri="{FF2B5EF4-FFF2-40B4-BE49-F238E27FC236}">
                <a16:creationId xmlns:a16="http://schemas.microsoft.com/office/drawing/2014/main" id="{28DD4B2D-5C60-40DE-8338-50758B157C9D}"/>
              </a:ext>
            </a:extLst>
          </p:cNvPr>
          <p:cNvSpPr txBox="1"/>
          <p:nvPr/>
        </p:nvSpPr>
        <p:spPr>
          <a:xfrm>
            <a:off x="1473970" y="835094"/>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33" name="TextBox 32">
            <a:extLst>
              <a:ext uri="{FF2B5EF4-FFF2-40B4-BE49-F238E27FC236}">
                <a16:creationId xmlns:a16="http://schemas.microsoft.com/office/drawing/2014/main" id="{8EDB3F99-FA3C-48D3-81E9-214250FB841B}"/>
              </a:ext>
            </a:extLst>
          </p:cNvPr>
          <p:cNvSpPr txBox="1"/>
          <p:nvPr/>
        </p:nvSpPr>
        <p:spPr>
          <a:xfrm>
            <a:off x="7339103" y="835094"/>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sp>
        <p:nvSpPr>
          <p:cNvPr id="3" name="TextBox 2">
            <a:extLst>
              <a:ext uri="{FF2B5EF4-FFF2-40B4-BE49-F238E27FC236}">
                <a16:creationId xmlns:a16="http://schemas.microsoft.com/office/drawing/2014/main" id="{77E87E95-8031-CAAD-2E18-E91B16AA95C0}"/>
              </a:ext>
            </a:extLst>
          </p:cNvPr>
          <p:cNvSpPr txBox="1"/>
          <p:nvPr/>
        </p:nvSpPr>
        <p:spPr>
          <a:xfrm>
            <a:off x="91440" y="6294275"/>
            <a:ext cx="119888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err="1">
                <a:ln>
                  <a:noFill/>
                </a:ln>
                <a:solidFill>
                  <a:srgbClr val="3F3F3F">
                    <a:lumMod val="50000"/>
                  </a:srgbClr>
                </a:solidFill>
                <a:effectLst/>
                <a:uLnTx/>
                <a:uFillTx/>
                <a:latin typeface="Arial" panose="020B0604020202020204"/>
                <a:ea typeface="+mn-ea"/>
                <a:cs typeface="+mn-cs"/>
              </a:rPr>
              <a:t>c</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Other</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causes of pulmonary artery obstructions include: sarcomas (high or intermediate grade or angiosarcoma), other malignant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tumours</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(e.g. renal carcinoma, uterine carcinoma, germ-cell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tumours</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of the testis), non-malignant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tumours</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(e.g. uterine leiomyoma), arteritis without connective tissue disease, congenital pulmonary arterial stenoses, and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hydatidosis</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a:t>
            </a:r>
            <a:r>
              <a:rPr kumimoji="0" lang="en-US" sz="1000" b="0" i="0" u="none" strike="noStrike" kern="1200" cap="none" spc="0" normalizeH="0" baseline="30000" noProof="0" dirty="0" err="1">
                <a:ln>
                  <a:noFill/>
                </a:ln>
                <a:solidFill>
                  <a:srgbClr val="3F3F3F">
                    <a:lumMod val="50000"/>
                  </a:srgbClr>
                </a:solidFill>
                <a:effectLst/>
                <a:uLnTx/>
                <a:uFillTx/>
                <a:latin typeface="Arial" panose="020B0604020202020204"/>
                <a:ea typeface="+mn-ea"/>
                <a:cs typeface="+mn-cs"/>
              </a:rPr>
              <a:t>d</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Including</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inherited and acquired chronic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haemolytic</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anaemia</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and chronic myeloproliferative disorders; </a:t>
            </a:r>
            <a:r>
              <a:rPr kumimoji="0" lang="en-US" sz="1000" b="0" i="0" u="none" strike="noStrike" kern="1200" cap="none" spc="0" normalizeH="0" baseline="30000" noProof="0" dirty="0" err="1">
                <a:ln>
                  <a:noFill/>
                </a:ln>
                <a:solidFill>
                  <a:srgbClr val="3F3F3F">
                    <a:lumMod val="50000"/>
                  </a:srgbClr>
                </a:solidFill>
                <a:effectLst/>
                <a:uLnTx/>
                <a:uFillTx/>
                <a:latin typeface="Arial" panose="020B0604020202020204"/>
                <a:ea typeface="+mn-ea"/>
                <a:cs typeface="+mn-cs"/>
              </a:rPr>
              <a:t>e</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Including</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sarcoidosis, pulmonary Langerhans’s cell histiocytosis, and neurofibromatosis type 1; </a:t>
            </a:r>
            <a:r>
              <a:rPr kumimoji="0" lang="en-US" sz="1000" b="0" i="0" u="none" strike="noStrike" kern="1200" cap="none" spc="0" normalizeH="0" baseline="30000" noProof="0" dirty="0" err="1">
                <a:ln>
                  <a:noFill/>
                </a:ln>
                <a:solidFill>
                  <a:srgbClr val="3F3F3F">
                    <a:lumMod val="50000"/>
                  </a:srgbClr>
                </a:solidFill>
                <a:effectLst/>
                <a:uLnTx/>
                <a:uFillTx/>
                <a:latin typeface="Arial" panose="020B0604020202020204"/>
                <a:ea typeface="+mn-ea"/>
                <a:cs typeface="+mn-cs"/>
              </a:rPr>
              <a:t>f</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Including</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glycogen storage diseases and Gaucher disease. </a:t>
            </a:r>
          </a:p>
        </p:txBody>
      </p:sp>
    </p:spTree>
    <p:extLst>
      <p:ext uri="{BB962C8B-B14F-4D97-AF65-F5344CB8AC3E}">
        <p14:creationId xmlns:p14="http://schemas.microsoft.com/office/powerpoint/2010/main" val="2941652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7261-A1CC-4B86-A39C-1B409259763D}"/>
              </a:ext>
            </a:extLst>
          </p:cNvPr>
          <p:cNvSpPr>
            <a:spLocks noGrp="1"/>
          </p:cNvSpPr>
          <p:nvPr>
            <p:ph type="title"/>
          </p:nvPr>
        </p:nvSpPr>
        <p:spPr>
          <a:xfrm>
            <a:off x="605367" y="378458"/>
            <a:ext cx="10145760" cy="387798"/>
          </a:xfrm>
        </p:spPr>
        <p:txBody>
          <a:bodyPr>
            <a:normAutofit fontScale="90000"/>
          </a:bodyPr>
          <a:lstStyle/>
          <a:p>
            <a:r>
              <a:rPr lang="en-US" dirty="0"/>
              <a:t>Echo Screening</a:t>
            </a:r>
            <a:endParaRPr lang="de-CH" dirty="0"/>
          </a:p>
        </p:txBody>
      </p:sp>
      <p:pic>
        <p:nvPicPr>
          <p:cNvPr id="6" name="Picture 5">
            <a:extLst>
              <a:ext uri="{FF2B5EF4-FFF2-40B4-BE49-F238E27FC236}">
                <a16:creationId xmlns:a16="http://schemas.microsoft.com/office/drawing/2014/main" id="{4E67BA79-A9C7-4C07-9361-46AF02D4D4D9}"/>
              </a:ext>
            </a:extLst>
          </p:cNvPr>
          <p:cNvPicPr>
            <a:picLocks noChangeAspect="1"/>
          </p:cNvPicPr>
          <p:nvPr/>
        </p:nvPicPr>
        <p:blipFill>
          <a:blip r:embed="rId2"/>
          <a:stretch>
            <a:fillRect/>
          </a:stretch>
        </p:blipFill>
        <p:spPr>
          <a:xfrm>
            <a:off x="1350664" y="1326880"/>
            <a:ext cx="4201397" cy="3006301"/>
          </a:xfrm>
          <a:prstGeom prst="rect">
            <a:avLst/>
          </a:prstGeom>
        </p:spPr>
      </p:pic>
      <p:pic>
        <p:nvPicPr>
          <p:cNvPr id="7" name="Picture 6">
            <a:extLst>
              <a:ext uri="{FF2B5EF4-FFF2-40B4-BE49-F238E27FC236}">
                <a16:creationId xmlns:a16="http://schemas.microsoft.com/office/drawing/2014/main" id="{89F01D39-48BA-4446-BD5B-73FB9E1AC0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74" t="25211" r="4292"/>
          <a:stretch/>
        </p:blipFill>
        <p:spPr>
          <a:xfrm>
            <a:off x="2100694" y="4354938"/>
            <a:ext cx="2701337" cy="2214087"/>
          </a:xfrm>
          <a:prstGeom prst="rect">
            <a:avLst/>
          </a:prstGeom>
        </p:spPr>
      </p:pic>
      <p:pic>
        <p:nvPicPr>
          <p:cNvPr id="8" name="Picture 7">
            <a:extLst>
              <a:ext uri="{FF2B5EF4-FFF2-40B4-BE49-F238E27FC236}">
                <a16:creationId xmlns:a16="http://schemas.microsoft.com/office/drawing/2014/main" id="{9E27A750-EF23-416C-BBB6-C00623C674E7}"/>
              </a:ext>
            </a:extLst>
          </p:cNvPr>
          <p:cNvPicPr>
            <a:picLocks noChangeAspect="1"/>
          </p:cNvPicPr>
          <p:nvPr/>
        </p:nvPicPr>
        <p:blipFill>
          <a:blip r:embed="rId4"/>
          <a:stretch>
            <a:fillRect/>
          </a:stretch>
        </p:blipFill>
        <p:spPr>
          <a:xfrm>
            <a:off x="6285751" y="721437"/>
            <a:ext cx="5256694" cy="3588883"/>
          </a:xfrm>
          <a:prstGeom prst="rect">
            <a:avLst/>
          </a:prstGeom>
        </p:spPr>
      </p:pic>
      <p:grpSp>
        <p:nvGrpSpPr>
          <p:cNvPr id="11" name="Group 10">
            <a:extLst>
              <a:ext uri="{FF2B5EF4-FFF2-40B4-BE49-F238E27FC236}">
                <a16:creationId xmlns:a16="http://schemas.microsoft.com/office/drawing/2014/main" id="{F9FF049B-6C79-49F9-A005-805C1FCF294E}"/>
              </a:ext>
            </a:extLst>
          </p:cNvPr>
          <p:cNvGrpSpPr>
            <a:grpSpLocks noChangeAspect="1"/>
          </p:cNvGrpSpPr>
          <p:nvPr/>
        </p:nvGrpSpPr>
        <p:grpSpPr>
          <a:xfrm>
            <a:off x="7677651" y="4248364"/>
            <a:ext cx="2585123" cy="2214087"/>
            <a:chOff x="18411157" y="1752438"/>
            <a:chExt cx="4313109" cy="3694060"/>
          </a:xfrm>
        </p:grpSpPr>
        <p:pic>
          <p:nvPicPr>
            <p:cNvPr id="9" name="Picture 8">
              <a:extLst>
                <a:ext uri="{FF2B5EF4-FFF2-40B4-BE49-F238E27FC236}">
                  <a16:creationId xmlns:a16="http://schemas.microsoft.com/office/drawing/2014/main" id="{D5FA6440-A204-4AAE-988C-0F0E8CA117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9899" r="1053"/>
            <a:stretch/>
          </p:blipFill>
          <p:spPr>
            <a:xfrm>
              <a:off x="18411157" y="1752438"/>
              <a:ext cx="4313109" cy="3694060"/>
            </a:xfrm>
            <a:prstGeom prst="rect">
              <a:avLst/>
            </a:prstGeom>
          </p:spPr>
        </p:pic>
        <p:sp>
          <p:nvSpPr>
            <p:cNvPr id="10" name="Rectangle 9">
              <a:extLst>
                <a:ext uri="{FF2B5EF4-FFF2-40B4-BE49-F238E27FC236}">
                  <a16:creationId xmlns:a16="http://schemas.microsoft.com/office/drawing/2014/main" id="{FB6B7032-9480-424D-A61C-C16995802A45}"/>
                </a:ext>
              </a:extLst>
            </p:cNvPr>
            <p:cNvSpPr/>
            <p:nvPr/>
          </p:nvSpPr>
          <p:spPr bwMode="auto">
            <a:xfrm>
              <a:off x="18516328" y="4563427"/>
              <a:ext cx="1371204" cy="554197"/>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grpSp>
      <p:sp>
        <p:nvSpPr>
          <p:cNvPr id="13" name="TextBox 12">
            <a:extLst>
              <a:ext uri="{FF2B5EF4-FFF2-40B4-BE49-F238E27FC236}">
                <a16:creationId xmlns:a16="http://schemas.microsoft.com/office/drawing/2014/main" id="{EBA63ADD-2B63-4DAA-94E6-74ECEBF9E159}"/>
              </a:ext>
            </a:extLst>
          </p:cNvPr>
          <p:cNvSpPr txBox="1"/>
          <p:nvPr/>
        </p:nvSpPr>
        <p:spPr>
          <a:xfrm>
            <a:off x="1761899" y="975068"/>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14" name="TextBox 13">
            <a:extLst>
              <a:ext uri="{FF2B5EF4-FFF2-40B4-BE49-F238E27FC236}">
                <a16:creationId xmlns:a16="http://schemas.microsoft.com/office/drawing/2014/main" id="{F093BD08-6B6D-48CC-83B0-004B4B76F9EA}"/>
              </a:ext>
            </a:extLst>
          </p:cNvPr>
          <p:cNvSpPr txBox="1"/>
          <p:nvPr/>
        </p:nvSpPr>
        <p:spPr>
          <a:xfrm>
            <a:off x="7262903" y="365468"/>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sp>
        <p:nvSpPr>
          <p:cNvPr id="3" name="TextBox 2">
            <a:extLst>
              <a:ext uri="{FF2B5EF4-FFF2-40B4-BE49-F238E27FC236}">
                <a16:creationId xmlns:a16="http://schemas.microsoft.com/office/drawing/2014/main" id="{A56006FC-11BC-00C1-7490-8DEA5255715F}"/>
              </a:ext>
            </a:extLst>
          </p:cNvPr>
          <p:cNvSpPr txBox="1"/>
          <p:nvPr/>
        </p:nvSpPr>
        <p:spPr>
          <a:xfrm>
            <a:off x="0" y="6492532"/>
            <a:ext cx="120565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AT, acceleration time; AR, aortic root; CTEPH, chronic thromboembolic pulmonary hypertension; IVC, inferior vena cava; LV, left ventricle; LVEI, left ventricular ejection fraction; PA, pulmonary artery; RA, right atrium; RHC, right heart catheterization; RV, right ventricle; RVOT, right ventricular outflow tract;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sPAP</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systolic pulmonary artery pressure; TAPSE, tricuspid annular plane systolic excursion. </a:t>
            </a:r>
          </a:p>
        </p:txBody>
      </p:sp>
    </p:spTree>
    <p:extLst>
      <p:ext uri="{BB962C8B-B14F-4D97-AF65-F5344CB8AC3E}">
        <p14:creationId xmlns:p14="http://schemas.microsoft.com/office/powerpoint/2010/main" val="404023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15EC-EDD3-4662-BA88-862410216A5B}"/>
              </a:ext>
            </a:extLst>
          </p:cNvPr>
          <p:cNvSpPr>
            <a:spLocks noGrp="1"/>
          </p:cNvSpPr>
          <p:nvPr>
            <p:ph type="title"/>
          </p:nvPr>
        </p:nvSpPr>
        <p:spPr>
          <a:xfrm>
            <a:off x="604838" y="377825"/>
            <a:ext cx="10145712" cy="388938"/>
          </a:xfrm>
        </p:spPr>
        <p:txBody>
          <a:bodyPr>
            <a:normAutofit fontScale="90000"/>
          </a:bodyPr>
          <a:lstStyle/>
          <a:p>
            <a:r>
              <a:rPr lang="en-US" dirty="0">
                <a:solidFill>
                  <a:schemeClr val="tx1">
                    <a:lumMod val="50000"/>
                  </a:schemeClr>
                </a:solidFill>
              </a:rPr>
              <a:t>PH Diagnostic Algorithm: Emphasis on Early Referral</a:t>
            </a:r>
            <a:endParaRPr lang="de-CH" dirty="0">
              <a:solidFill>
                <a:schemeClr val="tx1">
                  <a:lumMod val="50000"/>
                </a:schemeClr>
              </a:solidFill>
            </a:endParaRPr>
          </a:p>
        </p:txBody>
      </p:sp>
      <p:sp>
        <p:nvSpPr>
          <p:cNvPr id="4" name="Slide Number Placeholder 3">
            <a:extLst>
              <a:ext uri="{FF2B5EF4-FFF2-40B4-BE49-F238E27FC236}">
                <a16:creationId xmlns:a16="http://schemas.microsoft.com/office/drawing/2014/main" id="{2410C3BB-4163-4EF1-80C4-9D703F12CB4C}"/>
              </a:ext>
            </a:extLst>
          </p:cNvPr>
          <p:cNvSpPr>
            <a:spLocks noGrp="1"/>
          </p:cNvSpPr>
          <p:nvPr>
            <p:ph type="sldNum" sz="quarter" idx="4"/>
          </p:nvPr>
        </p:nvSpPr>
        <p:spPr>
          <a:xfrm>
            <a:off x="11640709" y="6297783"/>
            <a:ext cx="379678" cy="333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3F3F3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660D257-C058-4E82-ABD4-731E70BC35F7}"/>
              </a:ext>
            </a:extLst>
          </p:cNvPr>
          <p:cNvPicPr>
            <a:picLocks noChangeAspect="1"/>
          </p:cNvPicPr>
          <p:nvPr/>
        </p:nvPicPr>
        <p:blipFill>
          <a:blip r:embed="rId2"/>
          <a:stretch>
            <a:fillRect/>
          </a:stretch>
        </p:blipFill>
        <p:spPr>
          <a:xfrm>
            <a:off x="604838" y="827267"/>
            <a:ext cx="5429423" cy="5648221"/>
          </a:xfrm>
          <a:prstGeom prst="rect">
            <a:avLst/>
          </a:prstGeom>
        </p:spPr>
      </p:pic>
      <p:pic>
        <p:nvPicPr>
          <p:cNvPr id="7" name="Picture 6">
            <a:extLst>
              <a:ext uri="{FF2B5EF4-FFF2-40B4-BE49-F238E27FC236}">
                <a16:creationId xmlns:a16="http://schemas.microsoft.com/office/drawing/2014/main" id="{1C3AE70A-B1A4-46C0-A366-5087EC8DFD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4262" y="827267"/>
            <a:ext cx="5329923" cy="5648221"/>
          </a:xfrm>
          <a:prstGeom prst="rect">
            <a:avLst/>
          </a:prstGeom>
        </p:spPr>
      </p:pic>
      <p:sp>
        <p:nvSpPr>
          <p:cNvPr id="8" name="TextBox 7">
            <a:extLst>
              <a:ext uri="{FF2B5EF4-FFF2-40B4-BE49-F238E27FC236}">
                <a16:creationId xmlns:a16="http://schemas.microsoft.com/office/drawing/2014/main" id="{6D4051D5-A606-4FD8-B79A-D9B49FA49CE9}"/>
              </a:ext>
            </a:extLst>
          </p:cNvPr>
          <p:cNvSpPr txBox="1"/>
          <p:nvPr/>
        </p:nvSpPr>
        <p:spPr>
          <a:xfrm>
            <a:off x="-350236" y="975411"/>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a:t>
            </a:r>
          </a:p>
        </p:txBody>
      </p:sp>
      <p:sp>
        <p:nvSpPr>
          <p:cNvPr id="9" name="TextBox 8">
            <a:extLst>
              <a:ext uri="{FF2B5EF4-FFF2-40B4-BE49-F238E27FC236}">
                <a16:creationId xmlns:a16="http://schemas.microsoft.com/office/drawing/2014/main" id="{147531F9-DBF5-449E-8875-A2F66F2F6902}"/>
              </a:ext>
            </a:extLst>
          </p:cNvPr>
          <p:cNvSpPr txBox="1"/>
          <p:nvPr/>
        </p:nvSpPr>
        <p:spPr>
          <a:xfrm>
            <a:off x="5501630" y="1531249"/>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2022</a:t>
            </a:r>
          </a:p>
        </p:txBody>
      </p:sp>
      <p:sp>
        <p:nvSpPr>
          <p:cNvPr id="10" name="Rectangle: Rounded Corners 9">
            <a:extLst>
              <a:ext uri="{FF2B5EF4-FFF2-40B4-BE49-F238E27FC236}">
                <a16:creationId xmlns:a16="http://schemas.microsoft.com/office/drawing/2014/main" id="{30DD36AE-669A-421C-90F0-2A4F45F79756}"/>
              </a:ext>
            </a:extLst>
          </p:cNvPr>
          <p:cNvSpPr/>
          <p:nvPr/>
        </p:nvSpPr>
        <p:spPr bwMode="auto">
          <a:xfrm>
            <a:off x="2163650" y="1281449"/>
            <a:ext cx="2550017" cy="31515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3" name="TextBox 2">
            <a:extLst>
              <a:ext uri="{FF2B5EF4-FFF2-40B4-BE49-F238E27FC236}">
                <a16:creationId xmlns:a16="http://schemas.microsoft.com/office/drawing/2014/main" id="{DB760D0E-2C17-AA94-97F4-DA8583C439D9}"/>
              </a:ext>
            </a:extLst>
          </p:cNvPr>
          <p:cNvSpPr txBox="1"/>
          <p:nvPr/>
        </p:nvSpPr>
        <p:spPr>
          <a:xfrm>
            <a:off x="0" y="6454355"/>
            <a:ext cx="12192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ABG, arterial blood gas; BNP, brain natriuretic peptide; CHD, congenital heart disease; CPET, cardiopulmonary exercise testing; CT, computed tomography; CTD, connective tissue disease; DLCO, diffusing capacity of the lungs for carbon monoxide; ECG, electrocardiogram; HRCT, high-resolution computed tomography; NT-</a:t>
            </a:r>
            <a:r>
              <a:rPr kumimoji="0" lang="en-US" sz="8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proBNP</a:t>
            </a: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N-terminal pro-B-type natriuretic peptide; PFT, pulmonary function test; V/Q, ventilation/perfusion. </a:t>
            </a:r>
          </a:p>
        </p:txBody>
      </p:sp>
    </p:spTree>
    <p:extLst>
      <p:ext uri="{BB962C8B-B14F-4D97-AF65-F5344CB8AC3E}">
        <p14:creationId xmlns:p14="http://schemas.microsoft.com/office/powerpoint/2010/main" val="248998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2E3409-7A2E-4DC8-0822-FB7E80802EDD}"/>
              </a:ext>
            </a:extLst>
          </p:cNvPr>
          <p:cNvSpPr>
            <a:spLocks noGrp="1"/>
          </p:cNvSpPr>
          <p:nvPr>
            <p:ph type="title"/>
          </p:nvPr>
        </p:nvSpPr>
        <p:spPr>
          <a:xfrm>
            <a:off x="605367" y="378458"/>
            <a:ext cx="10145760" cy="387798"/>
          </a:xfrm>
        </p:spPr>
        <p:txBody>
          <a:bodyPr>
            <a:normAutofit fontScale="90000"/>
          </a:bodyPr>
          <a:lstStyle/>
          <a:p>
            <a:r>
              <a:rPr lang="en-US" dirty="0">
                <a:solidFill>
                  <a:schemeClr val="tx1">
                    <a:lumMod val="50000"/>
                  </a:schemeClr>
                </a:solidFill>
              </a:rPr>
              <a:t>Risk Stratification: 4 Strata model for follow-up </a:t>
            </a:r>
          </a:p>
        </p:txBody>
      </p:sp>
      <p:pic>
        <p:nvPicPr>
          <p:cNvPr id="7" name="Picture 6">
            <a:extLst>
              <a:ext uri="{FF2B5EF4-FFF2-40B4-BE49-F238E27FC236}">
                <a16:creationId xmlns:a16="http://schemas.microsoft.com/office/drawing/2014/main" id="{7254CDC8-B5EC-B0F1-EB0B-6BCF065B01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6132" y="5273325"/>
            <a:ext cx="6010626" cy="1279875"/>
          </a:xfrm>
          <a:prstGeom prst="rect">
            <a:avLst/>
          </a:prstGeom>
        </p:spPr>
      </p:pic>
      <p:pic>
        <p:nvPicPr>
          <p:cNvPr id="5" name="Picture 4">
            <a:extLst>
              <a:ext uri="{FF2B5EF4-FFF2-40B4-BE49-F238E27FC236}">
                <a16:creationId xmlns:a16="http://schemas.microsoft.com/office/drawing/2014/main" id="{95662D21-6436-476F-8BA3-D13292BB6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59" y="1316541"/>
            <a:ext cx="5992586" cy="2837464"/>
          </a:xfrm>
          <a:prstGeom prst="rect">
            <a:avLst/>
          </a:prstGeom>
        </p:spPr>
      </p:pic>
      <p:pic>
        <p:nvPicPr>
          <p:cNvPr id="9" name="Picture 8">
            <a:extLst>
              <a:ext uri="{FF2B5EF4-FFF2-40B4-BE49-F238E27FC236}">
                <a16:creationId xmlns:a16="http://schemas.microsoft.com/office/drawing/2014/main" id="{5D16CC37-CBEB-49E8-AFF2-B71A34C224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3745" y="1316541"/>
            <a:ext cx="6127573" cy="4026984"/>
          </a:xfrm>
          <a:prstGeom prst="rect">
            <a:avLst/>
          </a:prstGeom>
        </p:spPr>
      </p:pic>
      <p:sp>
        <p:nvSpPr>
          <p:cNvPr id="11" name="TextBox 10">
            <a:extLst>
              <a:ext uri="{FF2B5EF4-FFF2-40B4-BE49-F238E27FC236}">
                <a16:creationId xmlns:a16="http://schemas.microsoft.com/office/drawing/2014/main" id="{E834E537-1EF1-4323-8C98-F1807CE631B1}"/>
              </a:ext>
            </a:extLst>
          </p:cNvPr>
          <p:cNvSpPr txBox="1"/>
          <p:nvPr/>
        </p:nvSpPr>
        <p:spPr>
          <a:xfrm>
            <a:off x="1545648" y="955969"/>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12" name="TextBox 11">
            <a:extLst>
              <a:ext uri="{FF2B5EF4-FFF2-40B4-BE49-F238E27FC236}">
                <a16:creationId xmlns:a16="http://schemas.microsoft.com/office/drawing/2014/main" id="{3C2FA62F-D689-4C6B-AC54-85FBCD5CC434}"/>
              </a:ext>
            </a:extLst>
          </p:cNvPr>
          <p:cNvSpPr txBox="1"/>
          <p:nvPr/>
        </p:nvSpPr>
        <p:spPr>
          <a:xfrm>
            <a:off x="7832843" y="955969"/>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sp>
        <p:nvSpPr>
          <p:cNvPr id="3" name="Rectangle: Rounded Corners 2">
            <a:extLst>
              <a:ext uri="{FF2B5EF4-FFF2-40B4-BE49-F238E27FC236}">
                <a16:creationId xmlns:a16="http://schemas.microsoft.com/office/drawing/2014/main" id="{E335ED04-140C-4275-B35B-170467854B2E}"/>
              </a:ext>
            </a:extLst>
          </p:cNvPr>
          <p:cNvSpPr/>
          <p:nvPr/>
        </p:nvSpPr>
        <p:spPr bwMode="auto">
          <a:xfrm>
            <a:off x="3290550" y="2923505"/>
            <a:ext cx="2711003" cy="2880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3" name="Rectangle: Rounded Corners 12">
            <a:extLst>
              <a:ext uri="{FF2B5EF4-FFF2-40B4-BE49-F238E27FC236}">
                <a16:creationId xmlns:a16="http://schemas.microsoft.com/office/drawing/2014/main" id="{84982ABA-6301-4834-A872-CDCBC9273B8E}"/>
              </a:ext>
            </a:extLst>
          </p:cNvPr>
          <p:cNvSpPr/>
          <p:nvPr/>
        </p:nvSpPr>
        <p:spPr bwMode="auto">
          <a:xfrm>
            <a:off x="9533550" y="3288404"/>
            <a:ext cx="2520000" cy="2880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Rounded Corners 13">
            <a:extLst>
              <a:ext uri="{FF2B5EF4-FFF2-40B4-BE49-F238E27FC236}">
                <a16:creationId xmlns:a16="http://schemas.microsoft.com/office/drawing/2014/main" id="{20DE92E1-8364-4E25-9CF9-FCD761221F06}"/>
              </a:ext>
            </a:extLst>
          </p:cNvPr>
          <p:cNvSpPr/>
          <p:nvPr/>
        </p:nvSpPr>
        <p:spPr bwMode="auto">
          <a:xfrm>
            <a:off x="9533550" y="3730577"/>
            <a:ext cx="2520000" cy="1440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5" name="Rectangle: Rounded Corners 14">
            <a:extLst>
              <a:ext uri="{FF2B5EF4-FFF2-40B4-BE49-F238E27FC236}">
                <a16:creationId xmlns:a16="http://schemas.microsoft.com/office/drawing/2014/main" id="{79AA593C-95C0-4E23-9FC2-78211E672207}"/>
              </a:ext>
            </a:extLst>
          </p:cNvPr>
          <p:cNvSpPr/>
          <p:nvPr/>
        </p:nvSpPr>
        <p:spPr bwMode="auto">
          <a:xfrm>
            <a:off x="6176478" y="4162016"/>
            <a:ext cx="5877072" cy="552263"/>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Rounded Corners 15">
            <a:extLst>
              <a:ext uri="{FF2B5EF4-FFF2-40B4-BE49-F238E27FC236}">
                <a16:creationId xmlns:a16="http://schemas.microsoft.com/office/drawing/2014/main" id="{0545F557-66E2-41AD-9844-13FFD04B8E77}"/>
              </a:ext>
            </a:extLst>
          </p:cNvPr>
          <p:cNvSpPr/>
          <p:nvPr/>
        </p:nvSpPr>
        <p:spPr bwMode="auto">
          <a:xfrm>
            <a:off x="8217762" y="5012014"/>
            <a:ext cx="3852000" cy="1440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Rounded Corners 16">
            <a:extLst>
              <a:ext uri="{FF2B5EF4-FFF2-40B4-BE49-F238E27FC236}">
                <a16:creationId xmlns:a16="http://schemas.microsoft.com/office/drawing/2014/main" id="{FE3DE9C6-1DCF-4897-9FCA-2FD9D9A29C3C}"/>
              </a:ext>
            </a:extLst>
          </p:cNvPr>
          <p:cNvSpPr/>
          <p:nvPr/>
        </p:nvSpPr>
        <p:spPr bwMode="auto">
          <a:xfrm>
            <a:off x="9557166" y="1554059"/>
            <a:ext cx="2520000" cy="1440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 name="Rectangle: Rounded Corners 17">
            <a:extLst>
              <a:ext uri="{FF2B5EF4-FFF2-40B4-BE49-F238E27FC236}">
                <a16:creationId xmlns:a16="http://schemas.microsoft.com/office/drawing/2014/main" id="{2AA1BED1-F985-49D9-94BF-733AE0F1BE7A}"/>
              </a:ext>
            </a:extLst>
          </p:cNvPr>
          <p:cNvSpPr/>
          <p:nvPr/>
        </p:nvSpPr>
        <p:spPr bwMode="auto">
          <a:xfrm>
            <a:off x="8204887" y="5565801"/>
            <a:ext cx="3204000" cy="1800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 name="TextBox 1">
            <a:extLst>
              <a:ext uri="{FF2B5EF4-FFF2-40B4-BE49-F238E27FC236}">
                <a16:creationId xmlns:a16="http://schemas.microsoft.com/office/drawing/2014/main" id="{686FF916-308F-E8AD-406C-6A1622FC9E6F}"/>
              </a:ext>
            </a:extLst>
          </p:cNvPr>
          <p:cNvSpPr txBox="1"/>
          <p:nvPr/>
        </p:nvSpPr>
        <p:spPr>
          <a:xfrm>
            <a:off x="17951" y="6519446"/>
            <a:ext cx="120355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6MWD, 6-minute walk distance; CI, cardiac index; </a:t>
            </a:r>
            <a:r>
              <a:rPr kumimoji="0" lang="en-US" sz="8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cMRI</a:t>
            </a: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cardiac magnetic resonance imaging; Peak VO</a:t>
            </a:r>
            <a:r>
              <a:rPr kumimoji="0" lang="en-US" sz="800" b="0" i="0" u="none" strike="noStrike" kern="1200" cap="none" spc="0" normalizeH="0" baseline="-25000" noProof="0" dirty="0">
                <a:ln>
                  <a:noFill/>
                </a:ln>
                <a:solidFill>
                  <a:srgbClr val="3F3F3F">
                    <a:lumMod val="50000"/>
                  </a:srgbClr>
                </a:solidFill>
                <a:effectLst/>
                <a:uLnTx/>
                <a:uFillTx/>
                <a:latin typeface="Arial" panose="020B0604020202020204"/>
                <a:ea typeface="+mn-ea"/>
                <a:cs typeface="+mn-cs"/>
              </a:rPr>
              <a:t>2</a:t>
            </a: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peak oxygen consumption; RAP, right atrial pressure; RVEF, right ventricular ejection fraction; RVESVI, right ventricular end systolic volume index; SVI, stroke volume index; SvO</a:t>
            </a:r>
            <a:r>
              <a:rPr kumimoji="0" lang="en-US" sz="800" b="0" i="0" u="none" strike="noStrike" kern="1200" cap="none" spc="0" normalizeH="0" baseline="-25000" noProof="0" dirty="0">
                <a:ln>
                  <a:noFill/>
                </a:ln>
                <a:solidFill>
                  <a:srgbClr val="3F3F3F">
                    <a:lumMod val="50000"/>
                  </a:srgbClr>
                </a:solidFill>
                <a:effectLst/>
                <a:uLnTx/>
                <a:uFillTx/>
                <a:latin typeface="Arial" panose="020B0604020202020204"/>
                <a:ea typeface="+mn-ea"/>
                <a:cs typeface="+mn-cs"/>
              </a:rPr>
              <a:t>2</a:t>
            </a: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venous oxygen saturation; VE/VCO</a:t>
            </a:r>
            <a:r>
              <a:rPr kumimoji="0" lang="en-US" sz="800" b="0" i="0" u="none" strike="noStrike" kern="1200" cap="none" spc="0" normalizeH="0" baseline="-25000" noProof="0" dirty="0">
                <a:ln>
                  <a:noFill/>
                </a:ln>
                <a:solidFill>
                  <a:srgbClr val="3F3F3F">
                    <a:lumMod val="50000"/>
                  </a:srgbClr>
                </a:solidFill>
                <a:effectLst/>
                <a:uLnTx/>
                <a:uFillTx/>
                <a:latin typeface="Arial" panose="020B0604020202020204"/>
                <a:ea typeface="+mn-ea"/>
                <a:cs typeface="+mn-cs"/>
              </a:rPr>
              <a:t>2</a:t>
            </a:r>
            <a:r>
              <a:rPr kumimoji="0" lang="en-US" sz="8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minute ventilation/carbon dioxide production; WHO, World Health Organization; WHO-FC, World Health Organization Function Class. </a:t>
            </a:r>
          </a:p>
        </p:txBody>
      </p:sp>
    </p:spTree>
    <p:extLst>
      <p:ext uri="{BB962C8B-B14F-4D97-AF65-F5344CB8AC3E}">
        <p14:creationId xmlns:p14="http://schemas.microsoft.com/office/powerpoint/2010/main" val="1504169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2E3409-7A2E-4DC8-0822-FB7E80802EDD}"/>
              </a:ext>
            </a:extLst>
          </p:cNvPr>
          <p:cNvSpPr>
            <a:spLocks noGrp="1"/>
          </p:cNvSpPr>
          <p:nvPr>
            <p:ph type="title"/>
          </p:nvPr>
        </p:nvSpPr>
        <p:spPr>
          <a:xfrm>
            <a:off x="605367" y="378458"/>
            <a:ext cx="10145760" cy="387798"/>
          </a:xfrm>
        </p:spPr>
        <p:txBody>
          <a:bodyPr>
            <a:normAutofit fontScale="90000"/>
          </a:bodyPr>
          <a:lstStyle/>
          <a:p>
            <a:r>
              <a:rPr lang="en-US" dirty="0">
                <a:solidFill>
                  <a:schemeClr val="tx1">
                    <a:lumMod val="50000"/>
                  </a:schemeClr>
                </a:solidFill>
              </a:rPr>
              <a:t>PAH Treatment Algorithm</a:t>
            </a:r>
          </a:p>
        </p:txBody>
      </p:sp>
      <p:pic>
        <p:nvPicPr>
          <p:cNvPr id="3" name="Picture 2">
            <a:extLst>
              <a:ext uri="{FF2B5EF4-FFF2-40B4-BE49-F238E27FC236}">
                <a16:creationId xmlns:a16="http://schemas.microsoft.com/office/drawing/2014/main" id="{9A098924-4CA8-4596-C3DC-D576535976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7595" y="772695"/>
            <a:ext cx="5104737" cy="5505450"/>
          </a:xfrm>
          <a:prstGeom prst="rect">
            <a:avLst/>
          </a:prstGeom>
        </p:spPr>
      </p:pic>
      <p:pic>
        <p:nvPicPr>
          <p:cNvPr id="4" name="Picture 3">
            <a:extLst>
              <a:ext uri="{FF2B5EF4-FFF2-40B4-BE49-F238E27FC236}">
                <a16:creationId xmlns:a16="http://schemas.microsoft.com/office/drawing/2014/main" id="{EECDE221-46FA-4167-9050-6982D0A3FBB9}"/>
              </a:ext>
            </a:extLst>
          </p:cNvPr>
          <p:cNvPicPr>
            <a:picLocks noChangeAspect="1"/>
          </p:cNvPicPr>
          <p:nvPr/>
        </p:nvPicPr>
        <p:blipFill>
          <a:blip r:embed="rId3"/>
          <a:stretch>
            <a:fillRect/>
          </a:stretch>
        </p:blipFill>
        <p:spPr>
          <a:xfrm>
            <a:off x="710234" y="955227"/>
            <a:ext cx="5277594" cy="5136517"/>
          </a:xfrm>
          <a:prstGeom prst="rect">
            <a:avLst/>
          </a:prstGeom>
        </p:spPr>
      </p:pic>
      <p:sp>
        <p:nvSpPr>
          <p:cNvPr id="5" name="TextBox 4">
            <a:extLst>
              <a:ext uri="{FF2B5EF4-FFF2-40B4-BE49-F238E27FC236}">
                <a16:creationId xmlns:a16="http://schemas.microsoft.com/office/drawing/2014/main" id="{FB16E26F-3864-4E6B-9285-CD7E4060BBDA}"/>
              </a:ext>
            </a:extLst>
          </p:cNvPr>
          <p:cNvSpPr txBox="1"/>
          <p:nvPr/>
        </p:nvSpPr>
        <p:spPr>
          <a:xfrm>
            <a:off x="-315167" y="5529770"/>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a:t>
            </a:r>
          </a:p>
        </p:txBody>
      </p:sp>
      <p:sp>
        <p:nvSpPr>
          <p:cNvPr id="7" name="TextBox 6">
            <a:extLst>
              <a:ext uri="{FF2B5EF4-FFF2-40B4-BE49-F238E27FC236}">
                <a16:creationId xmlns:a16="http://schemas.microsoft.com/office/drawing/2014/main" id="{45733DE6-B894-457F-AC92-48A1A8DDADA0}"/>
              </a:ext>
            </a:extLst>
          </p:cNvPr>
          <p:cNvSpPr txBox="1"/>
          <p:nvPr/>
        </p:nvSpPr>
        <p:spPr>
          <a:xfrm>
            <a:off x="7464061" y="421243"/>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2022</a:t>
            </a:r>
          </a:p>
        </p:txBody>
      </p:sp>
      <p:sp>
        <p:nvSpPr>
          <p:cNvPr id="8" name="Rectangle: Rounded Corners 7">
            <a:extLst>
              <a:ext uri="{FF2B5EF4-FFF2-40B4-BE49-F238E27FC236}">
                <a16:creationId xmlns:a16="http://schemas.microsoft.com/office/drawing/2014/main" id="{4251AB71-9934-453B-A2EC-08E075BC5B5F}"/>
              </a:ext>
            </a:extLst>
          </p:cNvPr>
          <p:cNvSpPr/>
          <p:nvPr/>
        </p:nvSpPr>
        <p:spPr bwMode="auto">
          <a:xfrm>
            <a:off x="7309814" y="2522588"/>
            <a:ext cx="4326248" cy="523265"/>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3200" b="0" i="0" u="none" strike="noStrike" kern="1200" cap="none" spc="0" normalizeH="0" baseline="0" noProof="0" dirty="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9" name="Rectangle 8">
            <a:extLst>
              <a:ext uri="{FF2B5EF4-FFF2-40B4-BE49-F238E27FC236}">
                <a16:creationId xmlns:a16="http://schemas.microsoft.com/office/drawing/2014/main" id="{E9DF3B60-F0D5-4001-8333-98F57FA4CC47}"/>
              </a:ext>
            </a:extLst>
          </p:cNvPr>
          <p:cNvSpPr/>
          <p:nvPr/>
        </p:nvSpPr>
        <p:spPr bwMode="auto">
          <a:xfrm>
            <a:off x="1105648" y="3113739"/>
            <a:ext cx="1506070" cy="759012"/>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0" name="Rectangle 9">
            <a:extLst>
              <a:ext uri="{FF2B5EF4-FFF2-40B4-BE49-F238E27FC236}">
                <a16:creationId xmlns:a16="http://schemas.microsoft.com/office/drawing/2014/main" id="{D6612D3E-B449-4742-B7F7-D10B614A04D0}"/>
              </a:ext>
            </a:extLst>
          </p:cNvPr>
          <p:cNvSpPr/>
          <p:nvPr/>
        </p:nvSpPr>
        <p:spPr bwMode="auto">
          <a:xfrm>
            <a:off x="6617229" y="3346824"/>
            <a:ext cx="1122300" cy="908423"/>
          </a:xfrm>
          <a:prstGeom prst="rect">
            <a:avLst/>
          </a:prstGeom>
          <a:solidFill>
            <a:srgbClr val="FFFF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2" name="TextBox 1">
            <a:extLst>
              <a:ext uri="{FF2B5EF4-FFF2-40B4-BE49-F238E27FC236}">
                <a16:creationId xmlns:a16="http://schemas.microsoft.com/office/drawing/2014/main" id="{7ECD9551-36FA-D204-857F-8CAD02A20A7A}"/>
              </a:ext>
            </a:extLst>
          </p:cNvPr>
          <p:cNvSpPr txBox="1"/>
          <p:nvPr/>
        </p:nvSpPr>
        <p:spPr>
          <a:xfrm>
            <a:off x="0" y="6304002"/>
            <a:ext cx="12192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CCB, calcium channel blocker; ERA, endothelin receptor antagonist; DPAH, drug-associated pulmonary arterial hypertension; HPAH, heritable pulmonary arterial hypertension; IPAH, idiopathic pulmonary arterial hypertension; I/H/D-PAH, idiopathic/heritable/drug-associated pulmonary arterial hypertension;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i.v.</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intravenous; PAH-CTD, pulmonary arterial hypertension-associated connective tissue disease; PCA, prostacyclin analogue; PDE5i, phosphodiesterase-5 inhibitor; PRA, prostacyclin receptor antagonist;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s.c.</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subcutaneous. </a:t>
            </a:r>
          </a:p>
        </p:txBody>
      </p:sp>
    </p:spTree>
    <p:extLst>
      <p:ext uri="{BB962C8B-B14F-4D97-AF65-F5344CB8AC3E}">
        <p14:creationId xmlns:p14="http://schemas.microsoft.com/office/powerpoint/2010/main" val="1229421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fontScale="90000"/>
          </a:bodyPr>
          <a:lstStyle/>
          <a:p>
            <a:br>
              <a:rPr lang="en-US" dirty="0"/>
            </a:br>
            <a:r>
              <a:rPr lang="en-US" dirty="0"/>
              <a:t>Why the Emphasis on Cardiopulmonary Comorbidities?</a:t>
            </a:r>
          </a:p>
        </p:txBody>
      </p:sp>
      <p:pic>
        <p:nvPicPr>
          <p:cNvPr id="6" name="Content Placeholder 5"/>
          <p:cNvPicPr>
            <a:picLocks noGrp="1" noChangeAspect="1"/>
          </p:cNvPicPr>
          <p:nvPr>
            <p:ph idx="1"/>
          </p:nvPr>
        </p:nvPicPr>
        <p:blipFill>
          <a:blip r:embed="rId2"/>
          <a:stretch>
            <a:fillRect/>
          </a:stretch>
        </p:blipFill>
        <p:spPr>
          <a:xfrm>
            <a:off x="3788455" y="1477963"/>
            <a:ext cx="4386490" cy="4722812"/>
          </a:xfrm>
        </p:spPr>
      </p:pic>
      <p:sp>
        <p:nvSpPr>
          <p:cNvPr id="3" name="Rectangle 2"/>
          <p:cNvSpPr/>
          <p:nvPr/>
        </p:nvSpPr>
        <p:spPr>
          <a:xfrm>
            <a:off x="6465415" y="2798197"/>
            <a:ext cx="1709530" cy="7951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766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Comorbidities in PAH</a:t>
            </a:r>
          </a:p>
        </p:txBody>
      </p:sp>
      <p:sp>
        <p:nvSpPr>
          <p:cNvPr id="3" name="Content Placeholder 2"/>
          <p:cNvSpPr>
            <a:spLocks noGrp="1"/>
          </p:cNvSpPr>
          <p:nvPr>
            <p:ph idx="1"/>
          </p:nvPr>
        </p:nvSpPr>
        <p:spPr>
          <a:xfrm>
            <a:off x="609600" y="1477906"/>
            <a:ext cx="10744200" cy="4722477"/>
          </a:xfrm>
        </p:spPr>
        <p:txBody>
          <a:bodyPr>
            <a:normAutofit/>
          </a:bodyPr>
          <a:lstStyle/>
          <a:p>
            <a:r>
              <a:rPr lang="en-US" dirty="0">
                <a:solidFill>
                  <a:schemeClr val="tx1">
                    <a:lumMod val="50000"/>
                  </a:schemeClr>
                </a:solidFill>
              </a:rPr>
              <a:t>Patients diagnosed with PAH are older (average age 60) in modern day registries</a:t>
            </a:r>
            <a:endParaRPr lang="en-US" strike="sngStrike" dirty="0">
              <a:solidFill>
                <a:schemeClr val="tx1">
                  <a:lumMod val="50000"/>
                </a:schemeClr>
              </a:solidFill>
            </a:endParaRPr>
          </a:p>
          <a:p>
            <a:r>
              <a:rPr lang="en-US" dirty="0">
                <a:solidFill>
                  <a:schemeClr val="tx1">
                    <a:lumMod val="50000"/>
                  </a:schemeClr>
                </a:solidFill>
              </a:rPr>
              <a:t>Two described phenotypes:</a:t>
            </a:r>
          </a:p>
          <a:p>
            <a:pPr marL="914400" lvl="1" indent="-457200">
              <a:buFont typeface="+mj-lt"/>
              <a:buAutoNum type="arabicPeriod"/>
            </a:pPr>
            <a:r>
              <a:rPr lang="en-US" b="1" dirty="0">
                <a:solidFill>
                  <a:schemeClr val="tx1">
                    <a:lumMod val="50000"/>
                  </a:schemeClr>
                </a:solidFill>
              </a:rPr>
              <a:t>Left heart phenotype: </a:t>
            </a:r>
            <a:r>
              <a:rPr lang="en-US" dirty="0">
                <a:solidFill>
                  <a:schemeClr val="tx1">
                    <a:lumMod val="50000"/>
                  </a:schemeClr>
                </a:solidFill>
              </a:rPr>
              <a:t>elderly, mostly female patients with risk factors for </a:t>
            </a:r>
            <a:r>
              <a:rPr lang="en-US" dirty="0" err="1">
                <a:solidFill>
                  <a:schemeClr val="tx1">
                    <a:lumMod val="50000"/>
                  </a:schemeClr>
                </a:solidFill>
              </a:rPr>
              <a:t>HFpEF</a:t>
            </a:r>
            <a:r>
              <a:rPr lang="en-US" dirty="0">
                <a:solidFill>
                  <a:schemeClr val="tx1">
                    <a:lumMod val="50000"/>
                  </a:schemeClr>
                </a:solidFill>
              </a:rPr>
              <a:t> (e.g. hypertension, obesity, diabetes, or coronary heart disease) but pre-capillary rather than post-capillary PH. 30% have atrial fibrillation</a:t>
            </a:r>
          </a:p>
          <a:p>
            <a:pPr marL="914400" lvl="1" indent="-457200">
              <a:buFont typeface="+mj-lt"/>
              <a:buAutoNum type="arabicPeriod"/>
            </a:pPr>
            <a:r>
              <a:rPr lang="en-US" b="1" dirty="0">
                <a:solidFill>
                  <a:schemeClr val="tx1">
                    <a:lumMod val="50000"/>
                  </a:schemeClr>
                </a:solidFill>
              </a:rPr>
              <a:t>Cardiopulmonary phenotype: </a:t>
            </a:r>
            <a:r>
              <a:rPr lang="en-US" dirty="0">
                <a:solidFill>
                  <a:schemeClr val="tx1">
                    <a:lumMod val="50000"/>
                  </a:schemeClr>
                </a:solidFill>
              </a:rPr>
              <a:t>elderly, predominantly male patients who have a low DLCO (less than 45% of the predicted value), are often hypoxemic, have a significant smoking history, and have risk factors for LHD</a:t>
            </a:r>
          </a:p>
          <a:p>
            <a:pPr lvl="1"/>
            <a:endParaRPr lang="en-US" dirty="0">
              <a:solidFill>
                <a:schemeClr val="tx1">
                  <a:lumMod val="50000"/>
                </a:schemeClr>
              </a:solidFill>
            </a:endParaRPr>
          </a:p>
          <a:p>
            <a:pPr lvl="1"/>
            <a:r>
              <a:rPr lang="en-US" dirty="0">
                <a:solidFill>
                  <a:schemeClr val="tx1">
                    <a:lumMod val="50000"/>
                  </a:schemeClr>
                </a:solidFill>
              </a:rPr>
              <a:t>COMPERA registry: Of 841 IPAH patients, 12.6% had a classic phenotype of young, mostly female patients without cardiopulmonary comorbidities, while 35.8% presented with a left heart phenotype and 51.6% had a cardiopulmonary phenotype</a:t>
            </a:r>
          </a:p>
        </p:txBody>
      </p:sp>
      <p:sp>
        <p:nvSpPr>
          <p:cNvPr id="4" name="TextBox 3">
            <a:extLst>
              <a:ext uri="{FF2B5EF4-FFF2-40B4-BE49-F238E27FC236}">
                <a16:creationId xmlns:a16="http://schemas.microsoft.com/office/drawing/2014/main" id="{1783DF6D-E335-0DC8-5A8E-4B1FCCA46EC8}"/>
              </a:ext>
            </a:extLst>
          </p:cNvPr>
          <p:cNvSpPr txBox="1"/>
          <p:nvPr/>
        </p:nvSpPr>
        <p:spPr>
          <a:xfrm>
            <a:off x="0" y="6550773"/>
            <a:ext cx="7264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HFpEF</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heart failure with preserved ejection fraction; LHD, left heart disease. </a:t>
            </a:r>
          </a:p>
        </p:txBody>
      </p:sp>
    </p:spTree>
    <p:extLst>
      <p:ext uri="{BB962C8B-B14F-4D97-AF65-F5344CB8AC3E}">
        <p14:creationId xmlns:p14="http://schemas.microsoft.com/office/powerpoint/2010/main" val="28433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solidFill>
                  <a:schemeClr val="tx1">
                    <a:lumMod val="50000"/>
                  </a:schemeClr>
                </a:solidFill>
              </a:rPr>
              <a:t>Response to Therapy in Patients With Left Heart or Cardiopulmonary Phenotype is Different</a:t>
            </a:r>
          </a:p>
        </p:txBody>
      </p:sp>
      <p:sp>
        <p:nvSpPr>
          <p:cNvPr id="3" name="Content Placeholder 2"/>
          <p:cNvSpPr>
            <a:spLocks noGrp="1"/>
          </p:cNvSpPr>
          <p:nvPr>
            <p:ph idx="1"/>
          </p:nvPr>
        </p:nvSpPr>
        <p:spPr>
          <a:xfrm>
            <a:off x="609600" y="1477906"/>
            <a:ext cx="10744200" cy="4722477"/>
          </a:xfrm>
        </p:spPr>
        <p:txBody>
          <a:bodyPr/>
          <a:lstStyle/>
          <a:p>
            <a:r>
              <a:rPr lang="en-US" dirty="0"/>
              <a:t>Patients with left heart phenotype more likely to have edema, higher discontinuation rates and less efficacy in response to combination therapy</a:t>
            </a:r>
          </a:p>
          <a:p>
            <a:r>
              <a:rPr lang="en-US" dirty="0"/>
              <a:t>Patients with cardiopulmonary phenotype also respond less well, have more side effects and higher discontinuation rates</a:t>
            </a:r>
          </a:p>
        </p:txBody>
      </p:sp>
    </p:spTree>
    <p:extLst>
      <p:ext uri="{BB962C8B-B14F-4D97-AF65-F5344CB8AC3E}">
        <p14:creationId xmlns:p14="http://schemas.microsoft.com/office/powerpoint/2010/main" val="160168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Comorbidities in PAH</a:t>
            </a:r>
          </a:p>
        </p:txBody>
      </p:sp>
      <p:sp>
        <p:nvSpPr>
          <p:cNvPr id="3" name="Content Placeholder 2"/>
          <p:cNvSpPr>
            <a:spLocks noGrp="1"/>
          </p:cNvSpPr>
          <p:nvPr>
            <p:ph idx="1"/>
          </p:nvPr>
        </p:nvSpPr>
        <p:spPr>
          <a:xfrm>
            <a:off x="609600" y="1477906"/>
            <a:ext cx="10744200" cy="4722477"/>
          </a:xfrm>
        </p:spPr>
        <p:txBody>
          <a:bodyPr/>
          <a:lstStyle/>
          <a:p>
            <a:r>
              <a:rPr lang="en-US" dirty="0">
                <a:solidFill>
                  <a:schemeClr val="tx1">
                    <a:lumMod val="50000"/>
                  </a:schemeClr>
                </a:solidFill>
              </a:rPr>
              <a:t>Although older patients with left heart and pulmonary disease features should be treated cautiously, possibly with initial monotherapy as per guidelines, one should not extrapolate to all PAH patients with comorbidities</a:t>
            </a:r>
            <a:endParaRPr lang="en-US" strike="sngStrike" dirty="0">
              <a:solidFill>
                <a:schemeClr val="tx1">
                  <a:lumMod val="50000"/>
                </a:schemeClr>
              </a:solidFill>
            </a:endParaRPr>
          </a:p>
          <a:p>
            <a:endParaRPr lang="en-US" dirty="0">
              <a:solidFill>
                <a:schemeClr val="tx1">
                  <a:lumMod val="50000"/>
                </a:schemeClr>
              </a:solidFill>
            </a:endParaRPr>
          </a:p>
          <a:p>
            <a:pPr marL="0" indent="0">
              <a:buNone/>
            </a:pPr>
            <a:r>
              <a:rPr lang="en-US" dirty="0">
                <a:solidFill>
                  <a:schemeClr val="tx1">
                    <a:lumMod val="50000"/>
                  </a:schemeClr>
                </a:solidFill>
              </a:rPr>
              <a:t>Example:</a:t>
            </a:r>
          </a:p>
          <a:p>
            <a:r>
              <a:rPr lang="en-US" dirty="0">
                <a:solidFill>
                  <a:schemeClr val="tx1">
                    <a:lumMod val="50000"/>
                  </a:schemeClr>
                </a:solidFill>
              </a:rPr>
              <a:t>45-year-old woman with scleroderma and PAH who also has well controlled hypertension and DM. This patient should be treated the same as a PAH patient without comorbidities!</a:t>
            </a:r>
          </a:p>
        </p:txBody>
      </p:sp>
      <p:sp>
        <p:nvSpPr>
          <p:cNvPr id="4" name="TextBox 3">
            <a:extLst>
              <a:ext uri="{FF2B5EF4-FFF2-40B4-BE49-F238E27FC236}">
                <a16:creationId xmlns:a16="http://schemas.microsoft.com/office/drawing/2014/main" id="{A994ED28-A30A-5EF2-1476-B4575180D16E}"/>
              </a:ext>
            </a:extLst>
          </p:cNvPr>
          <p:cNvSpPr txBox="1"/>
          <p:nvPr/>
        </p:nvSpPr>
        <p:spPr>
          <a:xfrm>
            <a:off x="170688" y="6498336"/>
            <a:ext cx="54254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DM, diabetes mellitus. </a:t>
            </a:r>
          </a:p>
        </p:txBody>
      </p:sp>
    </p:spTree>
    <p:extLst>
      <p:ext uri="{BB962C8B-B14F-4D97-AF65-F5344CB8AC3E}">
        <p14:creationId xmlns:p14="http://schemas.microsoft.com/office/powerpoint/2010/main" val="27763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7CB6-13C2-4D28-BDCE-46800D2C61CA}"/>
              </a:ext>
            </a:extLst>
          </p:cNvPr>
          <p:cNvSpPr>
            <a:spLocks noGrp="1"/>
          </p:cNvSpPr>
          <p:nvPr>
            <p:ph type="title"/>
          </p:nvPr>
        </p:nvSpPr>
        <p:spPr/>
        <p:txBody>
          <a:bodyPr>
            <a:normAutofit fontScale="90000"/>
          </a:bodyPr>
          <a:lstStyle/>
          <a:p>
            <a:r>
              <a:rPr lang="en-US"/>
              <a:t>Lung Disease and PH (Group 3)</a:t>
            </a:r>
            <a:endParaRPr lang="en-US" dirty="0"/>
          </a:p>
        </p:txBody>
      </p:sp>
      <p:pic>
        <p:nvPicPr>
          <p:cNvPr id="7" name="Content Placeholder 6">
            <a:extLst>
              <a:ext uri="{FF2B5EF4-FFF2-40B4-BE49-F238E27FC236}">
                <a16:creationId xmlns:a16="http://schemas.microsoft.com/office/drawing/2014/main" id="{EFC1DF9D-5C64-4D37-BD32-CFE85DBA5679}"/>
              </a:ext>
            </a:extLst>
          </p:cNvPr>
          <p:cNvPicPr>
            <a:picLocks noGrp="1" noChangeAspect="1"/>
          </p:cNvPicPr>
          <p:nvPr>
            <p:ph sz="quarter" idx="15"/>
          </p:nvPr>
        </p:nvPicPr>
        <p:blipFill rotWithShape="1">
          <a:blip r:embed="rId2"/>
          <a:srcRect t="1826"/>
          <a:stretch/>
        </p:blipFill>
        <p:spPr>
          <a:xfrm>
            <a:off x="5678246" y="1377243"/>
            <a:ext cx="6008751" cy="4920369"/>
          </a:xfrm>
        </p:spPr>
      </p:pic>
      <p:pic>
        <p:nvPicPr>
          <p:cNvPr id="9" name="Picture 8">
            <a:extLst>
              <a:ext uri="{FF2B5EF4-FFF2-40B4-BE49-F238E27FC236}">
                <a16:creationId xmlns:a16="http://schemas.microsoft.com/office/drawing/2014/main" id="{88D60954-A785-4BB6-8C88-782469707206}"/>
              </a:ext>
            </a:extLst>
          </p:cNvPr>
          <p:cNvPicPr>
            <a:picLocks noChangeAspect="1"/>
          </p:cNvPicPr>
          <p:nvPr/>
        </p:nvPicPr>
        <p:blipFill>
          <a:blip r:embed="rId3"/>
          <a:stretch>
            <a:fillRect/>
          </a:stretch>
        </p:blipFill>
        <p:spPr>
          <a:xfrm>
            <a:off x="368588" y="1285705"/>
            <a:ext cx="5419725" cy="5229225"/>
          </a:xfrm>
          <a:prstGeom prst="rect">
            <a:avLst/>
          </a:prstGeom>
        </p:spPr>
      </p:pic>
      <p:sp>
        <p:nvSpPr>
          <p:cNvPr id="3" name="TextBox 2">
            <a:extLst>
              <a:ext uri="{FF2B5EF4-FFF2-40B4-BE49-F238E27FC236}">
                <a16:creationId xmlns:a16="http://schemas.microsoft.com/office/drawing/2014/main" id="{15138523-5623-CBB8-C133-E55E16AC5FC2}"/>
              </a:ext>
            </a:extLst>
          </p:cNvPr>
          <p:cNvSpPr txBox="1"/>
          <p:nvPr/>
        </p:nvSpPr>
        <p:spPr>
          <a:xfrm>
            <a:off x="0" y="6479542"/>
            <a:ext cx="120014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COPD, chronic obstructive pulmonary disease; CPFE, combined pulmonary fibrosis and emphysema; IIP, idiopathic interstitial pneumonia; ILD, interstitial lung disease; IPF, idiopathic pulmonary fibrosis; </a:t>
            </a:r>
            <a:r>
              <a:rPr kumimoji="0" lang="en-US" sz="1000" b="0" i="0"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LTx</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lung transplant. </a:t>
            </a:r>
          </a:p>
        </p:txBody>
      </p:sp>
    </p:spTree>
    <p:extLst>
      <p:ext uri="{BB962C8B-B14F-4D97-AF65-F5344CB8AC3E}">
        <p14:creationId xmlns:p14="http://schemas.microsoft.com/office/powerpoint/2010/main" val="80681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2E3409-7A2E-4DC8-0822-FB7E80802EDD}"/>
              </a:ext>
            </a:extLst>
          </p:cNvPr>
          <p:cNvSpPr>
            <a:spLocks noGrp="1"/>
          </p:cNvSpPr>
          <p:nvPr>
            <p:ph type="title"/>
          </p:nvPr>
        </p:nvSpPr>
        <p:spPr>
          <a:xfrm>
            <a:off x="605367" y="378458"/>
            <a:ext cx="10145760" cy="387798"/>
          </a:xfrm>
        </p:spPr>
        <p:txBody>
          <a:bodyPr>
            <a:normAutofit fontScale="90000"/>
          </a:bodyPr>
          <a:lstStyle/>
          <a:p>
            <a:r>
              <a:rPr lang="en-GB" dirty="0">
                <a:solidFill>
                  <a:schemeClr val="tx1">
                    <a:lumMod val="50000"/>
                  </a:schemeClr>
                </a:solidFill>
              </a:rPr>
              <a:t>CTEPH Diagnostic Strategy</a:t>
            </a:r>
            <a:endParaRPr lang="en-US" dirty="0">
              <a:solidFill>
                <a:schemeClr val="tx1">
                  <a:lumMod val="50000"/>
                </a:schemeClr>
              </a:solidFill>
            </a:endParaRPr>
          </a:p>
        </p:txBody>
      </p:sp>
      <p:pic>
        <p:nvPicPr>
          <p:cNvPr id="3" name="Picture 2">
            <a:extLst>
              <a:ext uri="{FF2B5EF4-FFF2-40B4-BE49-F238E27FC236}">
                <a16:creationId xmlns:a16="http://schemas.microsoft.com/office/drawing/2014/main" id="{0E3CF3B0-6E59-40E7-F727-49D78CFAF7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7932" y="1302137"/>
            <a:ext cx="5281970" cy="4881417"/>
          </a:xfrm>
          <a:prstGeom prst="rect">
            <a:avLst/>
          </a:prstGeom>
        </p:spPr>
      </p:pic>
      <p:pic>
        <p:nvPicPr>
          <p:cNvPr id="4" name="Picture 3">
            <a:extLst>
              <a:ext uri="{FF2B5EF4-FFF2-40B4-BE49-F238E27FC236}">
                <a16:creationId xmlns:a16="http://schemas.microsoft.com/office/drawing/2014/main" id="{0164916C-9EE4-47D7-9DEF-98627E2A6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36" y="1071032"/>
            <a:ext cx="6003630" cy="4306505"/>
          </a:xfrm>
          <a:prstGeom prst="rect">
            <a:avLst/>
          </a:prstGeom>
        </p:spPr>
      </p:pic>
      <p:sp>
        <p:nvSpPr>
          <p:cNvPr id="7" name="TextBox 6">
            <a:extLst>
              <a:ext uri="{FF2B5EF4-FFF2-40B4-BE49-F238E27FC236}">
                <a16:creationId xmlns:a16="http://schemas.microsoft.com/office/drawing/2014/main" id="{E765EFED-8B5A-4145-B9A6-817DDE124F96}"/>
              </a:ext>
            </a:extLst>
          </p:cNvPr>
          <p:cNvSpPr txBox="1"/>
          <p:nvPr/>
        </p:nvSpPr>
        <p:spPr>
          <a:xfrm>
            <a:off x="1455933" y="920109"/>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8" name="TextBox 7">
            <a:extLst>
              <a:ext uri="{FF2B5EF4-FFF2-40B4-BE49-F238E27FC236}">
                <a16:creationId xmlns:a16="http://schemas.microsoft.com/office/drawing/2014/main" id="{6053E095-B2E2-46FC-AB10-822C5C078F5A}"/>
              </a:ext>
            </a:extLst>
          </p:cNvPr>
          <p:cNvSpPr txBox="1"/>
          <p:nvPr/>
        </p:nvSpPr>
        <p:spPr>
          <a:xfrm>
            <a:off x="7529454" y="550777"/>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sp>
        <p:nvSpPr>
          <p:cNvPr id="2" name="TextBox 1">
            <a:extLst>
              <a:ext uri="{FF2B5EF4-FFF2-40B4-BE49-F238E27FC236}">
                <a16:creationId xmlns:a16="http://schemas.microsoft.com/office/drawing/2014/main" id="{B787071D-84D5-EC40-FAB1-C347C89A6245}"/>
              </a:ext>
            </a:extLst>
          </p:cNvPr>
          <p:cNvSpPr txBox="1"/>
          <p:nvPr/>
        </p:nvSpPr>
        <p:spPr>
          <a:xfrm>
            <a:off x="0" y="6479542"/>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CTEPD, chronic thromboembolic pulmonary disease; CTPA, computed tomography pulmonary angiography; DSA, digital subtraction angiography; MDT, multidisciplinary team; PE, pulmonary embolism.</a:t>
            </a:r>
          </a:p>
        </p:txBody>
      </p:sp>
    </p:spTree>
    <p:extLst>
      <p:ext uri="{BB962C8B-B14F-4D97-AF65-F5344CB8AC3E}">
        <p14:creationId xmlns:p14="http://schemas.microsoft.com/office/powerpoint/2010/main" val="243835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2E3409-7A2E-4DC8-0822-FB7E80802EDD}"/>
              </a:ext>
            </a:extLst>
          </p:cNvPr>
          <p:cNvSpPr>
            <a:spLocks noGrp="1"/>
          </p:cNvSpPr>
          <p:nvPr>
            <p:ph type="title"/>
          </p:nvPr>
        </p:nvSpPr>
        <p:spPr>
          <a:xfrm>
            <a:off x="605367" y="378458"/>
            <a:ext cx="10145760" cy="387798"/>
          </a:xfrm>
        </p:spPr>
        <p:txBody>
          <a:bodyPr>
            <a:normAutofit fontScale="90000"/>
          </a:bodyPr>
          <a:lstStyle/>
          <a:p>
            <a:r>
              <a:rPr lang="en-GB" dirty="0">
                <a:solidFill>
                  <a:schemeClr val="tx1">
                    <a:lumMod val="50000"/>
                  </a:schemeClr>
                </a:solidFill>
              </a:rPr>
              <a:t>CTEPH Patient Management Algorithm</a:t>
            </a:r>
            <a:endParaRPr lang="en-US" dirty="0">
              <a:solidFill>
                <a:schemeClr val="tx1">
                  <a:lumMod val="50000"/>
                </a:schemeClr>
              </a:solidFill>
            </a:endParaRPr>
          </a:p>
        </p:txBody>
      </p:sp>
      <p:pic>
        <p:nvPicPr>
          <p:cNvPr id="5" name="Picture 4">
            <a:extLst>
              <a:ext uri="{FF2B5EF4-FFF2-40B4-BE49-F238E27FC236}">
                <a16:creationId xmlns:a16="http://schemas.microsoft.com/office/drawing/2014/main" id="{C56078F4-3B04-B5F5-8266-2D1F97583D14}"/>
              </a:ext>
            </a:extLst>
          </p:cNvPr>
          <p:cNvPicPr>
            <a:picLocks noChangeAspect="1"/>
          </p:cNvPicPr>
          <p:nvPr/>
        </p:nvPicPr>
        <p:blipFill>
          <a:blip r:embed="rId2"/>
          <a:stretch>
            <a:fillRect/>
          </a:stretch>
        </p:blipFill>
        <p:spPr>
          <a:xfrm>
            <a:off x="180610" y="1263573"/>
            <a:ext cx="5935862" cy="4625439"/>
          </a:xfrm>
          <a:prstGeom prst="rect">
            <a:avLst/>
          </a:prstGeom>
        </p:spPr>
      </p:pic>
      <p:pic>
        <p:nvPicPr>
          <p:cNvPr id="7" name="Picture 6">
            <a:extLst>
              <a:ext uri="{FF2B5EF4-FFF2-40B4-BE49-F238E27FC236}">
                <a16:creationId xmlns:a16="http://schemas.microsoft.com/office/drawing/2014/main" id="{6C08D93F-E05D-4DB9-9536-03201E8F9A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9765" y="1263573"/>
            <a:ext cx="5620112" cy="4577672"/>
          </a:xfrm>
          <a:prstGeom prst="rect">
            <a:avLst/>
          </a:prstGeom>
        </p:spPr>
      </p:pic>
      <p:sp>
        <p:nvSpPr>
          <p:cNvPr id="10" name="TextBox 9">
            <a:extLst>
              <a:ext uri="{FF2B5EF4-FFF2-40B4-BE49-F238E27FC236}">
                <a16:creationId xmlns:a16="http://schemas.microsoft.com/office/drawing/2014/main" id="{6ADFD07E-C6EA-4605-936B-9B098BABA6E5}"/>
              </a:ext>
            </a:extLst>
          </p:cNvPr>
          <p:cNvSpPr txBox="1"/>
          <p:nvPr/>
        </p:nvSpPr>
        <p:spPr>
          <a:xfrm>
            <a:off x="1455933" y="920109"/>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11" name="TextBox 10">
            <a:extLst>
              <a:ext uri="{FF2B5EF4-FFF2-40B4-BE49-F238E27FC236}">
                <a16:creationId xmlns:a16="http://schemas.microsoft.com/office/drawing/2014/main" id="{EABF8547-4D73-48BC-9A65-A94E4263027F}"/>
              </a:ext>
            </a:extLst>
          </p:cNvPr>
          <p:cNvSpPr txBox="1"/>
          <p:nvPr/>
        </p:nvSpPr>
        <p:spPr>
          <a:xfrm>
            <a:off x="7612017" y="920109"/>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sp>
        <p:nvSpPr>
          <p:cNvPr id="2" name="TextBox 1">
            <a:extLst>
              <a:ext uri="{FF2B5EF4-FFF2-40B4-BE49-F238E27FC236}">
                <a16:creationId xmlns:a16="http://schemas.microsoft.com/office/drawing/2014/main" id="{306D36E1-15D3-88ED-F507-9041F46A25DC}"/>
              </a:ext>
            </a:extLst>
          </p:cNvPr>
          <p:cNvSpPr txBox="1"/>
          <p:nvPr/>
        </p:nvSpPr>
        <p:spPr>
          <a:xfrm>
            <a:off x="0" y="6479542"/>
            <a:ext cx="5588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BPA, balloon pulmonary angioplasty; PEA, pulmonary endarterectomy. </a:t>
            </a:r>
          </a:p>
        </p:txBody>
      </p:sp>
    </p:spTree>
    <p:extLst>
      <p:ext uri="{BB962C8B-B14F-4D97-AF65-F5344CB8AC3E}">
        <p14:creationId xmlns:p14="http://schemas.microsoft.com/office/powerpoint/2010/main" val="122538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6AA7-8EFC-4D2D-B353-0091EA4DAAF1}"/>
              </a:ext>
            </a:extLst>
          </p:cNvPr>
          <p:cNvSpPr>
            <a:spLocks noGrp="1"/>
          </p:cNvSpPr>
          <p:nvPr>
            <p:ph type="title"/>
          </p:nvPr>
        </p:nvSpPr>
        <p:spPr>
          <a:xfrm>
            <a:off x="609600" y="199505"/>
            <a:ext cx="10744200" cy="1185577"/>
          </a:xfrm>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id="{D9BBB232-9936-412C-B770-771BFA599A0E}"/>
              </a:ext>
            </a:extLst>
          </p:cNvPr>
          <p:cNvSpPr>
            <a:spLocks noGrp="1"/>
          </p:cNvSpPr>
          <p:nvPr>
            <p:ph idx="1"/>
          </p:nvPr>
        </p:nvSpPr>
        <p:spPr>
          <a:xfrm>
            <a:off x="609600" y="1477906"/>
            <a:ext cx="10744200" cy="4722477"/>
          </a:xfrm>
        </p:spPr>
        <p:txBody>
          <a:bodyPr/>
          <a:lstStyle/>
          <a:p>
            <a:r>
              <a:rPr lang="en-US" dirty="0"/>
              <a:t>New definition of pre-capillary PH is controversial</a:t>
            </a:r>
          </a:p>
          <a:p>
            <a:r>
              <a:rPr lang="en-US" dirty="0"/>
              <a:t>Clinical classification system continues with minimal changes (and therefore with similar limitations)</a:t>
            </a:r>
          </a:p>
          <a:p>
            <a:r>
              <a:rPr lang="en-US" dirty="0"/>
              <a:t>The diagnostic algorithm continues to emphasize initial search for common conditions, but early referral for PAH workup</a:t>
            </a:r>
          </a:p>
          <a:p>
            <a:r>
              <a:rPr lang="en-US" dirty="0"/>
              <a:t>New emphasis on measures of RV function to help with risk stratification</a:t>
            </a:r>
          </a:p>
          <a:p>
            <a:r>
              <a:rPr lang="en-US" dirty="0"/>
              <a:t>The treatment algorithm continues to evolve as new drugs become available, but continues to emphasize “treat to low risk”</a:t>
            </a:r>
          </a:p>
        </p:txBody>
      </p:sp>
    </p:spTree>
    <p:extLst>
      <p:ext uri="{BB962C8B-B14F-4D97-AF65-F5344CB8AC3E}">
        <p14:creationId xmlns:p14="http://schemas.microsoft.com/office/powerpoint/2010/main" val="339375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10218756" cy="1966550"/>
          </a:xfrm>
        </p:spPr>
        <p:txBody>
          <a:bodyPr>
            <a:normAutofit/>
          </a:bodyPr>
          <a:lstStyle/>
          <a:p>
            <a:r>
              <a:rPr lang="en-US" sz="4800" dirty="0">
                <a:solidFill>
                  <a:schemeClr val="bg1"/>
                </a:solidFill>
                <a:latin typeface="Century Gothic" panose="020B0502020202020204" pitchFamily="34" charset="0"/>
              </a:rPr>
              <a:t>Overview of New ERS/ESC Guideline Recommendations</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5963059" cy="15388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Richard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Channick</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at UCLA</a:t>
            </a:r>
            <a:b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2773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80577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0162D-4153-52FF-C5A9-CC30E8B26F1E}"/>
              </a:ext>
            </a:extLst>
          </p:cNvPr>
          <p:cNvSpPr>
            <a:spLocks noGrp="1"/>
          </p:cNvSpPr>
          <p:nvPr>
            <p:ph idx="1"/>
          </p:nvPr>
        </p:nvSpPr>
        <p:spPr>
          <a:xfrm>
            <a:off x="6096000" y="1477906"/>
            <a:ext cx="5257800" cy="4722477"/>
          </a:xfrm>
        </p:spPr>
        <p:txBody>
          <a:bodyPr/>
          <a:lstStyle/>
          <a:p>
            <a:r>
              <a:rPr lang="en-US" dirty="0">
                <a:solidFill>
                  <a:schemeClr val="tx1">
                    <a:lumMod val="50000"/>
                  </a:schemeClr>
                </a:solidFill>
              </a:rPr>
              <a:t>Comprehensive, evidence-based evaluation and recommendations</a:t>
            </a:r>
          </a:p>
          <a:p>
            <a:r>
              <a:rPr lang="en-US" dirty="0">
                <a:solidFill>
                  <a:schemeClr val="tx1">
                    <a:lumMod val="50000"/>
                  </a:schemeClr>
                </a:solidFill>
              </a:rPr>
              <a:t>113 pages</a:t>
            </a:r>
          </a:p>
          <a:p>
            <a:r>
              <a:rPr lang="en-US" dirty="0">
                <a:solidFill>
                  <a:schemeClr val="tx1">
                    <a:lumMod val="50000"/>
                  </a:schemeClr>
                </a:solidFill>
              </a:rPr>
              <a:t>854 references</a:t>
            </a:r>
          </a:p>
          <a:p>
            <a:endParaRPr lang="en-US" dirty="0">
              <a:solidFill>
                <a:schemeClr val="tx1">
                  <a:lumMod val="50000"/>
                </a:schemeClr>
              </a:solidFill>
            </a:endParaRPr>
          </a:p>
        </p:txBody>
      </p:sp>
      <p:pic>
        <p:nvPicPr>
          <p:cNvPr id="6" name="Content Placeholder 8">
            <a:extLst>
              <a:ext uri="{FF2B5EF4-FFF2-40B4-BE49-F238E27FC236}">
                <a16:creationId xmlns:a16="http://schemas.microsoft.com/office/drawing/2014/main" id="{B097975C-0A31-B23D-9249-9D775066C882}"/>
              </a:ext>
            </a:extLst>
          </p:cNvPr>
          <p:cNvPicPr>
            <a:picLocks noChangeAspect="1"/>
          </p:cNvPicPr>
          <p:nvPr/>
        </p:nvPicPr>
        <p:blipFill>
          <a:blip r:embed="rId2"/>
          <a:stretch>
            <a:fillRect/>
          </a:stretch>
        </p:blipFill>
        <p:spPr>
          <a:xfrm>
            <a:off x="1338199" y="583845"/>
            <a:ext cx="4182112" cy="5690309"/>
          </a:xfrm>
          <a:prstGeom prst="rect">
            <a:avLst/>
          </a:prstGeom>
        </p:spPr>
      </p:pic>
      <p:sp>
        <p:nvSpPr>
          <p:cNvPr id="2" name="TextBox 1">
            <a:extLst>
              <a:ext uri="{FF2B5EF4-FFF2-40B4-BE49-F238E27FC236}">
                <a16:creationId xmlns:a16="http://schemas.microsoft.com/office/drawing/2014/main" id="{5BA9D654-C1BC-81FD-CDAC-30C629E9918B}"/>
              </a:ext>
            </a:extLst>
          </p:cNvPr>
          <p:cNvSpPr txBox="1"/>
          <p:nvPr/>
        </p:nvSpPr>
        <p:spPr>
          <a:xfrm>
            <a:off x="-1" y="6457890"/>
            <a:ext cx="12370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ERN-LUNG, European Reference Network on rare respiratory diseases; ERS, European Respiratory Society; ESC, European Society of Cardiology; ISHLT, International Society for Heart and Lung Transplantation.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Humbert M, et al. </a:t>
            </a:r>
            <a:r>
              <a:rPr kumimoji="0" lang="en-US" sz="1000" b="0" i="1" u="none" strike="noStrike" kern="1200" cap="none" spc="0" normalizeH="0" baseline="0" noProof="0" dirty="0" err="1">
                <a:ln>
                  <a:noFill/>
                </a:ln>
                <a:solidFill>
                  <a:srgbClr val="3F3F3F">
                    <a:lumMod val="50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2022;43:3618-731.</a:t>
            </a:r>
          </a:p>
        </p:txBody>
      </p:sp>
    </p:spTree>
    <p:extLst>
      <p:ext uri="{BB962C8B-B14F-4D97-AF65-F5344CB8AC3E}">
        <p14:creationId xmlns:p14="http://schemas.microsoft.com/office/powerpoint/2010/main" val="420382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F1C515-1E73-4518-96E4-01C617EC3D7A}"/>
              </a:ext>
            </a:extLst>
          </p:cNvPr>
          <p:cNvSpPr>
            <a:spLocks noGrp="1"/>
          </p:cNvSpPr>
          <p:nvPr>
            <p:ph type="title"/>
          </p:nvPr>
        </p:nvSpPr>
        <p:spPr>
          <a:xfrm>
            <a:off x="609600" y="210015"/>
            <a:ext cx="10744200" cy="1185577"/>
          </a:xfrm>
        </p:spPr>
        <p:txBody>
          <a:bodyPr>
            <a:normAutofit/>
          </a:bodyPr>
          <a:lstStyle/>
          <a:p>
            <a:r>
              <a:rPr lang="en-US" dirty="0">
                <a:solidFill>
                  <a:schemeClr val="tx1">
                    <a:lumMod val="50000"/>
                  </a:schemeClr>
                </a:solidFill>
              </a:rPr>
              <a:t>ESC/ERS Guidelines 2022: What We Will Discuss</a:t>
            </a:r>
          </a:p>
        </p:txBody>
      </p:sp>
      <p:sp>
        <p:nvSpPr>
          <p:cNvPr id="9" name="Content Placeholder 8">
            <a:extLst>
              <a:ext uri="{FF2B5EF4-FFF2-40B4-BE49-F238E27FC236}">
                <a16:creationId xmlns:a16="http://schemas.microsoft.com/office/drawing/2014/main" id="{1B37ED89-F084-4223-9E74-A663C6870CBE}"/>
              </a:ext>
            </a:extLst>
          </p:cNvPr>
          <p:cNvSpPr>
            <a:spLocks noGrp="1"/>
          </p:cNvSpPr>
          <p:nvPr>
            <p:ph idx="1"/>
          </p:nvPr>
        </p:nvSpPr>
        <p:spPr>
          <a:xfrm>
            <a:off x="609600" y="1477906"/>
            <a:ext cx="10744200" cy="4722477"/>
          </a:xfrm>
        </p:spPr>
        <p:txBody>
          <a:bodyPr>
            <a:normAutofit/>
          </a:bodyPr>
          <a:lstStyle/>
          <a:p>
            <a:r>
              <a:rPr lang="en-US" sz="3200" dirty="0"/>
              <a:t>Definition</a:t>
            </a:r>
          </a:p>
          <a:p>
            <a:r>
              <a:rPr lang="en-US" sz="3200" dirty="0"/>
              <a:t>Classification </a:t>
            </a:r>
          </a:p>
          <a:p>
            <a:r>
              <a:rPr lang="en-US" sz="3200" dirty="0"/>
              <a:t>Diagnosis</a:t>
            </a:r>
          </a:p>
          <a:p>
            <a:r>
              <a:rPr lang="en-US" sz="3200" dirty="0"/>
              <a:t>Risk Stratification</a:t>
            </a:r>
          </a:p>
          <a:p>
            <a:r>
              <a:rPr lang="en-US" sz="3200" dirty="0"/>
              <a:t>Treatment</a:t>
            </a:r>
          </a:p>
        </p:txBody>
      </p:sp>
    </p:spTree>
    <p:extLst>
      <p:ext uri="{BB962C8B-B14F-4D97-AF65-F5344CB8AC3E}">
        <p14:creationId xmlns:p14="http://schemas.microsoft.com/office/powerpoint/2010/main" val="88547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2E3409-7A2E-4DC8-0822-FB7E80802EDD}"/>
              </a:ext>
            </a:extLst>
          </p:cNvPr>
          <p:cNvSpPr>
            <a:spLocks noGrp="1"/>
          </p:cNvSpPr>
          <p:nvPr>
            <p:ph type="title"/>
          </p:nvPr>
        </p:nvSpPr>
        <p:spPr>
          <a:xfrm>
            <a:off x="605367" y="378458"/>
            <a:ext cx="10145760" cy="387798"/>
          </a:xfrm>
        </p:spPr>
        <p:txBody>
          <a:bodyPr>
            <a:normAutofit fontScale="90000"/>
          </a:bodyPr>
          <a:lstStyle/>
          <a:p>
            <a:r>
              <a:rPr lang="en-US"/>
              <a:t>PH Definitions: New Evidence Driving Change in Hemodynamic Thresholds</a:t>
            </a:r>
            <a:endParaRPr lang="en-US" dirty="0"/>
          </a:p>
        </p:txBody>
      </p:sp>
      <p:sp>
        <p:nvSpPr>
          <p:cNvPr id="12" name="Text Placeholder 11">
            <a:extLst>
              <a:ext uri="{FF2B5EF4-FFF2-40B4-BE49-F238E27FC236}">
                <a16:creationId xmlns:a16="http://schemas.microsoft.com/office/drawing/2014/main" id="{4D155AB3-722D-C576-5BEB-9F540DBAED20}"/>
              </a:ext>
            </a:extLst>
          </p:cNvPr>
          <p:cNvSpPr>
            <a:spLocks noGrp="1"/>
          </p:cNvSpPr>
          <p:nvPr>
            <p:ph type="body" sz="quarter" idx="16"/>
          </p:nvPr>
        </p:nvSpPr>
        <p:spPr>
          <a:xfrm>
            <a:off x="-1" y="6479859"/>
            <a:ext cx="12081511" cy="354013"/>
          </a:xfrm>
        </p:spPr>
        <p:txBody>
          <a:bodyPr>
            <a:noAutofit/>
          </a:bodyPr>
          <a:lstStyle/>
          <a:p>
            <a:r>
              <a:rPr lang="en-US" sz="1000" dirty="0">
                <a:solidFill>
                  <a:schemeClr val="tx1">
                    <a:lumMod val="50000"/>
                  </a:schemeClr>
                </a:solidFill>
              </a:rPr>
              <a:t>CO, cardiac output; </a:t>
            </a:r>
            <a:r>
              <a:rPr lang="en-US" sz="1000" dirty="0" err="1">
                <a:solidFill>
                  <a:schemeClr val="tx1">
                    <a:lumMod val="50000"/>
                  </a:schemeClr>
                </a:solidFill>
              </a:rPr>
              <a:t>CpcPH</a:t>
            </a:r>
            <a:r>
              <a:rPr lang="en-US" sz="1000" dirty="0">
                <a:solidFill>
                  <a:schemeClr val="tx1">
                    <a:lumMod val="50000"/>
                  </a:schemeClr>
                </a:solidFill>
              </a:rPr>
              <a:t>, combined postcapillary and pre-capillary pulmonary hypertension; DPG, diastolic pulmonary gradient; </a:t>
            </a:r>
            <a:r>
              <a:rPr lang="en-US" sz="1000" dirty="0" err="1">
                <a:solidFill>
                  <a:schemeClr val="tx1">
                    <a:lumMod val="50000"/>
                  </a:schemeClr>
                </a:solidFill>
              </a:rPr>
              <a:t>Ipc</a:t>
            </a:r>
            <a:r>
              <a:rPr lang="en-US" sz="1000" dirty="0">
                <a:solidFill>
                  <a:schemeClr val="tx1">
                    <a:lumMod val="50000"/>
                  </a:schemeClr>
                </a:solidFill>
              </a:rPr>
              <a:t>-PH, isolated post-capillary pulmonary hypertension; </a:t>
            </a:r>
            <a:r>
              <a:rPr lang="en-US" sz="1000" dirty="0" err="1">
                <a:solidFill>
                  <a:schemeClr val="tx1">
                    <a:lumMod val="50000"/>
                  </a:schemeClr>
                </a:solidFill>
              </a:rPr>
              <a:t>mPAP</a:t>
            </a:r>
            <a:r>
              <a:rPr lang="en-US" sz="1000" dirty="0">
                <a:solidFill>
                  <a:schemeClr val="tx1">
                    <a:lumMod val="50000"/>
                  </a:schemeClr>
                </a:solidFill>
              </a:rPr>
              <a:t>, mean pulmonary artery pressure; </a:t>
            </a:r>
            <a:r>
              <a:rPr lang="en-US" sz="1000" dirty="0" err="1">
                <a:solidFill>
                  <a:schemeClr val="tx1">
                    <a:lumMod val="50000"/>
                  </a:schemeClr>
                </a:solidFill>
              </a:rPr>
              <a:t>PAPm</a:t>
            </a:r>
            <a:r>
              <a:rPr lang="en-US" sz="1000" dirty="0">
                <a:solidFill>
                  <a:schemeClr val="tx1">
                    <a:lumMod val="50000"/>
                  </a:schemeClr>
                </a:solidFill>
              </a:rPr>
              <a:t>, mean pulmonary artery pressure; PAWP, pulmonary arterial wedge pressure; PH, pulmonary hypertension; PVR, pulmonary vascular resistance; WU, Wood Unit.</a:t>
            </a:r>
          </a:p>
        </p:txBody>
      </p:sp>
      <p:pic>
        <p:nvPicPr>
          <p:cNvPr id="10" name="Picture 9">
            <a:extLst>
              <a:ext uri="{FF2B5EF4-FFF2-40B4-BE49-F238E27FC236}">
                <a16:creationId xmlns:a16="http://schemas.microsoft.com/office/drawing/2014/main" id="{28824B25-4884-5B32-0E52-11FFB805F7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535" y="1943206"/>
            <a:ext cx="6042416" cy="2152276"/>
          </a:xfrm>
          <a:prstGeom prst="rect">
            <a:avLst/>
          </a:prstGeom>
        </p:spPr>
      </p:pic>
      <p:sp>
        <p:nvSpPr>
          <p:cNvPr id="7" name="TextBox 6">
            <a:extLst>
              <a:ext uri="{FF2B5EF4-FFF2-40B4-BE49-F238E27FC236}">
                <a16:creationId xmlns:a16="http://schemas.microsoft.com/office/drawing/2014/main" id="{6CEAAC10-A8FF-3089-64B6-577C23828B54}"/>
              </a:ext>
            </a:extLst>
          </p:cNvPr>
          <p:cNvSpPr txBox="1"/>
          <p:nvPr/>
        </p:nvSpPr>
        <p:spPr>
          <a:xfrm>
            <a:off x="1473970" y="1466156"/>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2015 Guidelines</a:t>
            </a:r>
          </a:p>
        </p:txBody>
      </p:sp>
      <p:sp>
        <p:nvSpPr>
          <p:cNvPr id="9" name="TextBox 8">
            <a:extLst>
              <a:ext uri="{FF2B5EF4-FFF2-40B4-BE49-F238E27FC236}">
                <a16:creationId xmlns:a16="http://schemas.microsoft.com/office/drawing/2014/main" id="{ADC0A692-0F21-9E78-2EC4-5C002AA4DCF2}"/>
              </a:ext>
            </a:extLst>
          </p:cNvPr>
          <p:cNvSpPr txBox="1"/>
          <p:nvPr/>
        </p:nvSpPr>
        <p:spPr>
          <a:xfrm>
            <a:off x="7339103" y="1466156"/>
            <a:ext cx="33789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3F"/>
                </a:solidFill>
                <a:effectLst/>
                <a:uLnTx/>
                <a:uFillTx/>
                <a:latin typeface="Verdana" panose="020B0604030504040204" pitchFamily="34" charset="0"/>
                <a:ea typeface="Verdana" panose="020B0604030504040204" pitchFamily="34" charset="0"/>
                <a:cs typeface="+mn-cs"/>
              </a:rPr>
              <a:t>2022 Guidelines</a:t>
            </a:r>
          </a:p>
        </p:txBody>
      </p:sp>
      <p:pic>
        <p:nvPicPr>
          <p:cNvPr id="11" name="Picture 10">
            <a:extLst>
              <a:ext uri="{FF2B5EF4-FFF2-40B4-BE49-F238E27FC236}">
                <a16:creationId xmlns:a16="http://schemas.microsoft.com/office/drawing/2014/main" id="{4A554EF9-8444-4725-D2CB-3F1CE43F347F}"/>
              </a:ext>
            </a:extLst>
          </p:cNvPr>
          <p:cNvPicPr>
            <a:picLocks noChangeAspect="1"/>
          </p:cNvPicPr>
          <p:nvPr/>
        </p:nvPicPr>
        <p:blipFill rotWithShape="1">
          <a:blip r:embed="rId3"/>
          <a:srcRect t="11927"/>
          <a:stretch/>
        </p:blipFill>
        <p:spPr>
          <a:xfrm>
            <a:off x="6452207" y="1881034"/>
            <a:ext cx="5152717" cy="3699367"/>
          </a:xfrm>
          <a:prstGeom prst="rect">
            <a:avLst/>
          </a:prstGeom>
        </p:spPr>
      </p:pic>
      <p:sp>
        <p:nvSpPr>
          <p:cNvPr id="13" name="Rectangle 12">
            <a:extLst>
              <a:ext uri="{FF2B5EF4-FFF2-40B4-BE49-F238E27FC236}">
                <a16:creationId xmlns:a16="http://schemas.microsoft.com/office/drawing/2014/main" id="{71232882-8E79-C57A-0693-81EDFAB0B92B}"/>
              </a:ext>
            </a:extLst>
          </p:cNvPr>
          <p:cNvSpPr/>
          <p:nvPr/>
        </p:nvSpPr>
        <p:spPr bwMode="auto">
          <a:xfrm>
            <a:off x="8351412" y="2367962"/>
            <a:ext cx="1867436" cy="334851"/>
          </a:xfrm>
          <a:prstGeom prst="rect">
            <a:avLst/>
          </a:prstGeom>
          <a:solidFill>
            <a:srgbClr val="FFFF00">
              <a:alpha val="4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D232B6A9-FD34-5FAF-1150-213F8E60A7A5}"/>
              </a:ext>
            </a:extLst>
          </p:cNvPr>
          <p:cNvSpPr/>
          <p:nvPr/>
        </p:nvSpPr>
        <p:spPr bwMode="auto">
          <a:xfrm>
            <a:off x="8351412" y="3157046"/>
            <a:ext cx="1867436" cy="334851"/>
          </a:xfrm>
          <a:prstGeom prst="rect">
            <a:avLst/>
          </a:prstGeom>
          <a:solidFill>
            <a:srgbClr val="FFFF00">
              <a:alpha val="4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0BF4AA09-9BC0-822C-C846-71B71E94456D}"/>
              </a:ext>
            </a:extLst>
          </p:cNvPr>
          <p:cNvSpPr/>
          <p:nvPr/>
        </p:nvSpPr>
        <p:spPr bwMode="auto">
          <a:xfrm>
            <a:off x="8344682" y="3972605"/>
            <a:ext cx="1867436" cy="334851"/>
          </a:xfrm>
          <a:prstGeom prst="rect">
            <a:avLst/>
          </a:prstGeom>
          <a:solidFill>
            <a:srgbClr val="FFFF00">
              <a:alpha val="4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63108BBB-5FD4-F23C-B874-76E438C72A5A}"/>
              </a:ext>
            </a:extLst>
          </p:cNvPr>
          <p:cNvSpPr/>
          <p:nvPr/>
        </p:nvSpPr>
        <p:spPr bwMode="auto">
          <a:xfrm>
            <a:off x="8351412" y="4722746"/>
            <a:ext cx="1867436" cy="334851"/>
          </a:xfrm>
          <a:prstGeom prst="rect">
            <a:avLst/>
          </a:prstGeom>
          <a:solidFill>
            <a:srgbClr val="FFFF00">
              <a:alpha val="4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18" name="Rectangle 17">
            <a:extLst>
              <a:ext uri="{FF2B5EF4-FFF2-40B4-BE49-F238E27FC236}">
                <a16:creationId xmlns:a16="http://schemas.microsoft.com/office/drawing/2014/main" id="{3A2FB360-ADA9-055E-E0C7-91A7E3430F83}"/>
              </a:ext>
            </a:extLst>
          </p:cNvPr>
          <p:cNvSpPr/>
          <p:nvPr/>
        </p:nvSpPr>
        <p:spPr bwMode="auto">
          <a:xfrm>
            <a:off x="6452207" y="5038128"/>
            <a:ext cx="5096090" cy="561743"/>
          </a:xfrm>
          <a:prstGeom prst="rect">
            <a:avLst/>
          </a:prstGeom>
          <a:solidFill>
            <a:srgbClr val="FFFF00">
              <a:alpha val="4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Tree>
    <p:extLst>
      <p:ext uri="{BB962C8B-B14F-4D97-AF65-F5344CB8AC3E}">
        <p14:creationId xmlns:p14="http://schemas.microsoft.com/office/powerpoint/2010/main" val="326984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7F9E3-C02F-46D5-A9CE-DC8F0EC14C04}"/>
              </a:ext>
            </a:extLst>
          </p:cNvPr>
          <p:cNvSpPr>
            <a:spLocks noGrp="1"/>
          </p:cNvSpPr>
          <p:nvPr>
            <p:ph type="title"/>
          </p:nvPr>
        </p:nvSpPr>
        <p:spPr>
          <a:xfrm>
            <a:off x="609600" y="199505"/>
            <a:ext cx="10744200" cy="1185577"/>
          </a:xfrm>
        </p:spPr>
        <p:txBody>
          <a:bodyPr>
            <a:normAutofit/>
          </a:bodyPr>
          <a:lstStyle/>
          <a:p>
            <a:r>
              <a:rPr lang="en-US" dirty="0">
                <a:solidFill>
                  <a:schemeClr val="tx1">
                    <a:lumMod val="50000"/>
                  </a:schemeClr>
                </a:solidFill>
              </a:rPr>
              <a:t>What Led to the Revision of PVR Cutoff for PAH?</a:t>
            </a:r>
          </a:p>
        </p:txBody>
      </p:sp>
      <p:pic>
        <p:nvPicPr>
          <p:cNvPr id="8" name="Content Placeholder 7">
            <a:extLst>
              <a:ext uri="{FF2B5EF4-FFF2-40B4-BE49-F238E27FC236}">
                <a16:creationId xmlns:a16="http://schemas.microsoft.com/office/drawing/2014/main" id="{0F53EB61-599B-48D9-B508-1B06DABED1AE}"/>
              </a:ext>
            </a:extLst>
          </p:cNvPr>
          <p:cNvPicPr>
            <a:picLocks noGrp="1" noChangeAspect="1"/>
          </p:cNvPicPr>
          <p:nvPr>
            <p:ph idx="1"/>
          </p:nvPr>
        </p:nvPicPr>
        <p:blipFill>
          <a:blip r:embed="rId2"/>
          <a:stretch>
            <a:fillRect/>
          </a:stretch>
        </p:blipFill>
        <p:spPr>
          <a:xfrm>
            <a:off x="1966383" y="4719902"/>
            <a:ext cx="1765300" cy="609600"/>
          </a:xfrm>
        </p:spPr>
      </p:pic>
      <p:pic>
        <p:nvPicPr>
          <p:cNvPr id="6" name="Picture 5">
            <a:extLst>
              <a:ext uri="{FF2B5EF4-FFF2-40B4-BE49-F238E27FC236}">
                <a16:creationId xmlns:a16="http://schemas.microsoft.com/office/drawing/2014/main" id="{897B0258-D3F8-4165-A530-E3A0EEC8F080}"/>
              </a:ext>
            </a:extLst>
          </p:cNvPr>
          <p:cNvPicPr>
            <a:picLocks noChangeAspect="1"/>
          </p:cNvPicPr>
          <p:nvPr/>
        </p:nvPicPr>
        <p:blipFill>
          <a:blip r:embed="rId3"/>
          <a:stretch>
            <a:fillRect/>
          </a:stretch>
        </p:blipFill>
        <p:spPr>
          <a:xfrm>
            <a:off x="1837504" y="1975269"/>
            <a:ext cx="8167979" cy="2592233"/>
          </a:xfrm>
          <a:prstGeom prst="rect">
            <a:avLst/>
          </a:prstGeom>
        </p:spPr>
      </p:pic>
      <p:sp>
        <p:nvSpPr>
          <p:cNvPr id="2" name="TextBox 1">
            <a:extLst>
              <a:ext uri="{FF2B5EF4-FFF2-40B4-BE49-F238E27FC236}">
                <a16:creationId xmlns:a16="http://schemas.microsoft.com/office/drawing/2014/main" id="{90ED32FF-B15E-B0BD-973E-15D92EA87DF3}"/>
              </a:ext>
            </a:extLst>
          </p:cNvPr>
          <p:cNvSpPr txBox="1"/>
          <p:nvPr/>
        </p:nvSpPr>
        <p:spPr>
          <a:xfrm>
            <a:off x="0" y="6489218"/>
            <a:ext cx="8343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PAH, pulmonary arterial hypertension.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Maron BA, et al. </a:t>
            </a:r>
            <a:r>
              <a:rPr kumimoji="0" lang="en-US" sz="1000" b="0" i="1"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Lancet Respir Med. </a:t>
            </a: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2020;8:873-84. </a:t>
            </a:r>
          </a:p>
        </p:txBody>
      </p:sp>
    </p:spTree>
    <p:extLst>
      <p:ext uri="{BB962C8B-B14F-4D97-AF65-F5344CB8AC3E}">
        <p14:creationId xmlns:p14="http://schemas.microsoft.com/office/powerpoint/2010/main" val="342839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DE9604-D87D-4AEF-83D8-122A46ACC45F}"/>
              </a:ext>
            </a:extLst>
          </p:cNvPr>
          <p:cNvPicPr>
            <a:picLocks noGrp="1" noChangeAspect="1"/>
          </p:cNvPicPr>
          <p:nvPr>
            <p:ph idx="1"/>
          </p:nvPr>
        </p:nvPicPr>
        <p:blipFill>
          <a:blip r:embed="rId2"/>
          <a:stretch>
            <a:fillRect/>
          </a:stretch>
        </p:blipFill>
        <p:spPr>
          <a:xfrm>
            <a:off x="2135693" y="127180"/>
            <a:ext cx="2496644" cy="6439875"/>
          </a:xfrm>
        </p:spPr>
      </p:pic>
      <p:sp>
        <p:nvSpPr>
          <p:cNvPr id="9" name="Content Placeholder 8">
            <a:extLst>
              <a:ext uri="{FF2B5EF4-FFF2-40B4-BE49-F238E27FC236}">
                <a16:creationId xmlns:a16="http://schemas.microsoft.com/office/drawing/2014/main" id="{C37F7DA7-5EC2-401D-82B8-A79172A3C764}"/>
              </a:ext>
            </a:extLst>
          </p:cNvPr>
          <p:cNvSpPr>
            <a:spLocks noGrp="1"/>
          </p:cNvSpPr>
          <p:nvPr>
            <p:ph sz="quarter" idx="4294967295"/>
          </p:nvPr>
        </p:nvSpPr>
        <p:spPr>
          <a:xfrm>
            <a:off x="4949825" y="1440213"/>
            <a:ext cx="5299075" cy="4170362"/>
          </a:xfrm>
        </p:spPr>
        <p:txBody>
          <a:bodyPr/>
          <a:lstStyle/>
          <a:p>
            <a:r>
              <a:rPr lang="en-US" dirty="0"/>
              <a:t>Very large data set</a:t>
            </a:r>
          </a:p>
          <a:p>
            <a:r>
              <a:rPr lang="en-US" dirty="0"/>
              <a:t>Mainly men (VA study)</a:t>
            </a:r>
          </a:p>
          <a:p>
            <a:r>
              <a:rPr lang="en-US" dirty="0"/>
              <a:t>Many cardiac comorbidities</a:t>
            </a:r>
          </a:p>
          <a:p>
            <a:r>
              <a:rPr lang="en-US" dirty="0"/>
              <a:t>No doubt many of these patients had left heart disease, lung disease, OSA, or all of the above</a:t>
            </a:r>
            <a:endParaRPr lang="en-US" strike="sngStrike" dirty="0">
              <a:solidFill>
                <a:srgbClr val="FF0000"/>
              </a:solidFill>
            </a:endParaRPr>
          </a:p>
          <a:p>
            <a:pPr marL="0" indent="0">
              <a:buNone/>
            </a:pPr>
            <a:endParaRPr lang="en-US" dirty="0"/>
          </a:p>
        </p:txBody>
      </p:sp>
      <p:sp>
        <p:nvSpPr>
          <p:cNvPr id="2" name="TextBox 1">
            <a:extLst>
              <a:ext uri="{FF2B5EF4-FFF2-40B4-BE49-F238E27FC236}">
                <a16:creationId xmlns:a16="http://schemas.microsoft.com/office/drawing/2014/main" id="{9F38455A-44AB-603C-2B5E-CA1B1CF5CE37}"/>
              </a:ext>
            </a:extLst>
          </p:cNvPr>
          <p:cNvSpPr txBox="1"/>
          <p:nvPr/>
        </p:nvSpPr>
        <p:spPr>
          <a:xfrm>
            <a:off x="55232" y="6623098"/>
            <a:ext cx="55539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lumMod val="50000"/>
                  </a:srgbClr>
                </a:solidFill>
                <a:effectLst/>
                <a:uLnTx/>
                <a:uFillTx/>
                <a:latin typeface="Arial" panose="020B0604020202020204"/>
                <a:ea typeface="+mn-ea"/>
                <a:cs typeface="+mn-cs"/>
              </a:rPr>
              <a:t>IQR, interquartile range; OSA, obstructive sleep apnea; VA, Veterans Affairs. </a:t>
            </a:r>
          </a:p>
        </p:txBody>
      </p:sp>
    </p:spTree>
    <p:extLst>
      <p:ext uri="{BB962C8B-B14F-4D97-AF65-F5344CB8AC3E}">
        <p14:creationId xmlns:p14="http://schemas.microsoft.com/office/powerpoint/2010/main" val="1708235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26</TotalTime>
  <Words>1748</Words>
  <Application>Microsoft Macintosh PowerPoint</Application>
  <PresentationFormat>Widescreen</PresentationFormat>
  <Paragraphs>126</Paragraphs>
  <Slides>26</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Avenir</vt:lpstr>
      <vt:lpstr>Calibri</vt:lpstr>
      <vt:lpstr>Calibri Light</vt:lpstr>
      <vt:lpstr>Cambria Math</vt:lpstr>
      <vt:lpstr>Century Gothic</vt:lpstr>
      <vt:lpstr>Trebuchet MS</vt:lpstr>
      <vt:lpstr>Verdana</vt:lpstr>
      <vt:lpstr>Office Theme</vt:lpstr>
      <vt:lpstr>Pulm-CC 22</vt:lpstr>
      <vt:lpstr>PCC20</vt:lpstr>
      <vt:lpstr>PowerPoint Presentation</vt:lpstr>
      <vt:lpstr>PowerPoint Presentation</vt:lpstr>
      <vt:lpstr>Disclaimer</vt:lpstr>
      <vt:lpstr>Overview of New ERS/ESC Guideline Recommendations</vt:lpstr>
      <vt:lpstr>PowerPoint Presentation</vt:lpstr>
      <vt:lpstr>ESC/ERS Guidelines 2022: What We Will Discuss</vt:lpstr>
      <vt:lpstr>PH Definitions: New Evidence Driving Change in Hemodynamic Thresholds</vt:lpstr>
      <vt:lpstr>What Led to the Revision of PVR Cutoff for PAH?</vt:lpstr>
      <vt:lpstr>PowerPoint Presentation</vt:lpstr>
      <vt:lpstr>In Patients With Even Mildly Elevated mPAP, PVR Above 2.2 Was Associated With Worsened Mortality. That Doesn’t, of Course, Necessarily Imply Causation</vt:lpstr>
      <vt:lpstr>PH Classifications – Group 1</vt:lpstr>
      <vt:lpstr>PH Classifications – Group 2, Group 3</vt:lpstr>
      <vt:lpstr>PH Classifications – Group 4, Group 5 </vt:lpstr>
      <vt:lpstr>Echo Screening</vt:lpstr>
      <vt:lpstr>PH Diagnostic Algorithm: Emphasis on Early Referral</vt:lpstr>
      <vt:lpstr>Risk Stratification: 4 Strata model for follow-up </vt:lpstr>
      <vt:lpstr>PAH Treatment Algorithm</vt:lpstr>
      <vt:lpstr> Why the Emphasis on Cardiopulmonary Comorbidities?</vt:lpstr>
      <vt:lpstr>Comorbidities in PAH</vt:lpstr>
      <vt:lpstr>Response to Therapy in Patients With Left Heart or Cardiopulmonary Phenotype is Different</vt:lpstr>
      <vt:lpstr>Comorbidities in PAH</vt:lpstr>
      <vt:lpstr>Lung Disease and PH (Group 3)</vt:lpstr>
      <vt:lpstr>CTEPH Diagnostic Strategy</vt:lpstr>
      <vt:lpstr>CTEPH Patient Management Algorithm</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Harley Kidner</cp:lastModifiedBy>
  <cp:revision>4</cp:revision>
  <dcterms:created xsi:type="dcterms:W3CDTF">2023-09-22T20:03:47Z</dcterms:created>
  <dcterms:modified xsi:type="dcterms:W3CDTF">2023-10-13T19:41:46Z</dcterms:modified>
  <cp:category/>
</cp:coreProperties>
</file>