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sldIdLst>
    <p:sldId id="2147375291" r:id="rId3"/>
    <p:sldId id="265" r:id="rId4"/>
    <p:sldId id="256" r:id="rId5"/>
    <p:sldId id="2145707647" r:id="rId6"/>
    <p:sldId id="388" r:id="rId7"/>
    <p:sldId id="389" r:id="rId8"/>
    <p:sldId id="390" r:id="rId9"/>
    <p:sldId id="391" r:id="rId10"/>
    <p:sldId id="392" r:id="rId11"/>
    <p:sldId id="393" r:id="rId12"/>
    <p:sldId id="2147375281" r:id="rId13"/>
    <p:sldId id="394" r:id="rId14"/>
    <p:sldId id="2147375284" r:id="rId15"/>
    <p:sldId id="302" r:id="rId16"/>
    <p:sldId id="2147375288" r:id="rId17"/>
    <p:sldId id="295" r:id="rId18"/>
    <p:sldId id="304" r:id="rId19"/>
    <p:sldId id="306" r:id="rId20"/>
    <p:sldId id="311" r:id="rId21"/>
    <p:sldId id="312" r:id="rId22"/>
    <p:sldId id="313" r:id="rId23"/>
    <p:sldId id="314" r:id="rId24"/>
    <p:sldId id="315" r:id="rId25"/>
    <p:sldId id="2147375287" r:id="rId26"/>
    <p:sldId id="2147375290" r:id="rId27"/>
    <p:sldId id="357" r:id="rId28"/>
    <p:sldId id="358" r:id="rId29"/>
    <p:sldId id="323" r:id="rId30"/>
    <p:sldId id="321" r:id="rId31"/>
    <p:sldId id="2147375285"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75143-E124-CD47-A53F-8EBA1FA093E1}" v="3" dt="2023-10-13T19:40:44.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041"/>
  </p:normalViewPr>
  <p:slideViewPr>
    <p:cSldViewPr snapToGrid="0">
      <p:cViewPr varScale="1">
        <p:scale>
          <a:sx n="99" d="100"/>
          <a:sy n="99" d="100"/>
        </p:scale>
        <p:origin x="15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8AD75143-E124-CD47-A53F-8EBA1FA093E1}"/>
    <pc:docChg chg="addSld delSld modSld">
      <pc:chgData name="Harley Kidner" userId="5b13863f-857f-45ba-b29d-d3555fa5f842" providerId="ADAL" clId="{8AD75143-E124-CD47-A53F-8EBA1FA093E1}" dt="2023-10-13T19:40:46.948" v="9" actId="2696"/>
      <pc:docMkLst>
        <pc:docMk/>
      </pc:docMkLst>
      <pc:sldChg chg="add">
        <pc:chgData name="Harley Kidner" userId="5b13863f-857f-45ba-b29d-d3555fa5f842" providerId="ADAL" clId="{8AD75143-E124-CD47-A53F-8EBA1FA093E1}" dt="2023-10-13T19:13:05.272" v="3"/>
        <pc:sldMkLst>
          <pc:docMk/>
          <pc:sldMk cId="2405816164" sldId="264"/>
        </pc:sldMkLst>
      </pc:sldChg>
      <pc:sldChg chg="modNotesTx">
        <pc:chgData name="Harley Kidner" userId="5b13863f-857f-45ba-b29d-d3555fa5f842" providerId="ADAL" clId="{8AD75143-E124-CD47-A53F-8EBA1FA093E1}" dt="2023-10-13T19:13:21.634" v="5" actId="20577"/>
        <pc:sldMkLst>
          <pc:docMk/>
          <pc:sldMk cId="2104376085" sldId="295"/>
        </pc:sldMkLst>
      </pc:sldChg>
      <pc:sldChg chg="modNotesTx">
        <pc:chgData name="Harley Kidner" userId="5b13863f-857f-45ba-b29d-d3555fa5f842" providerId="ADAL" clId="{8AD75143-E124-CD47-A53F-8EBA1FA093E1}" dt="2023-10-13T18:58:00.838" v="1" actId="20577"/>
        <pc:sldMkLst>
          <pc:docMk/>
          <pc:sldMk cId="3417696926" sldId="357"/>
        </pc:sldMkLst>
      </pc:sldChg>
      <pc:sldChg chg="modSp">
        <pc:chgData name="Harley Kidner" userId="5b13863f-857f-45ba-b29d-d3555fa5f842" providerId="ADAL" clId="{8AD75143-E124-CD47-A53F-8EBA1FA093E1}" dt="2023-10-13T19:34:13.019" v="7" actId="18331"/>
        <pc:sldMkLst>
          <pc:docMk/>
          <pc:sldMk cId="936087714" sldId="388"/>
        </pc:sldMkLst>
        <pc:picChg chg="mod">
          <ac:chgData name="Harley Kidner" userId="5b13863f-857f-45ba-b29d-d3555fa5f842" providerId="ADAL" clId="{8AD75143-E124-CD47-A53F-8EBA1FA093E1}" dt="2023-10-13T19:34:13.019" v="7" actId="18331"/>
          <ac:picMkLst>
            <pc:docMk/>
            <pc:sldMk cId="936087714" sldId="388"/>
            <ac:picMk id="7" creationId="{27E85456-3914-C2C8-7A89-D6266193A758}"/>
          </ac:picMkLst>
        </pc:picChg>
      </pc:sldChg>
      <pc:sldChg chg="modNotesTx">
        <pc:chgData name="Harley Kidner" userId="5b13863f-857f-45ba-b29d-d3555fa5f842" providerId="ADAL" clId="{8AD75143-E124-CD47-A53F-8EBA1FA093E1}" dt="2023-10-13T19:13:30.099" v="6" actId="20577"/>
        <pc:sldMkLst>
          <pc:docMk/>
          <pc:sldMk cId="786064887" sldId="392"/>
        </pc:sldMkLst>
      </pc:sldChg>
      <pc:sldChg chg="del">
        <pc:chgData name="Harley Kidner" userId="5b13863f-857f-45ba-b29d-d3555fa5f842" providerId="ADAL" clId="{8AD75143-E124-CD47-A53F-8EBA1FA093E1}" dt="2023-10-13T19:40:46.948" v="9" actId="2696"/>
        <pc:sldMkLst>
          <pc:docMk/>
          <pc:sldMk cId="1482527929" sldId="2141411963"/>
        </pc:sldMkLst>
      </pc:sldChg>
      <pc:sldChg chg="modNotesTx">
        <pc:chgData name="Harley Kidner" userId="5b13863f-857f-45ba-b29d-d3555fa5f842" providerId="ADAL" clId="{8AD75143-E124-CD47-A53F-8EBA1FA093E1}" dt="2023-10-13T18:58:07.490" v="2" actId="20577"/>
        <pc:sldMkLst>
          <pc:docMk/>
          <pc:sldMk cId="4089756808" sldId="2147375285"/>
        </pc:sldMkLst>
      </pc:sldChg>
      <pc:sldChg chg="modNotesTx">
        <pc:chgData name="Harley Kidner" userId="5b13863f-857f-45ba-b29d-d3555fa5f842" providerId="ADAL" clId="{8AD75143-E124-CD47-A53F-8EBA1FA093E1}" dt="2023-10-13T18:57:51.841" v="0" actId="20577"/>
        <pc:sldMkLst>
          <pc:docMk/>
          <pc:sldMk cId="937362881" sldId="2147375290"/>
        </pc:sldMkLst>
      </pc:sldChg>
      <pc:sldChg chg="add">
        <pc:chgData name="Harley Kidner" userId="5b13863f-857f-45ba-b29d-d3555fa5f842" providerId="ADAL" clId="{8AD75143-E124-CD47-A53F-8EBA1FA093E1}" dt="2023-10-13T19:40:44.204" v="8"/>
        <pc:sldMkLst>
          <pc:docMk/>
          <pc:sldMk cId="2070894466" sldId="21473752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97F90-C249-49DB-98B1-3A1A7859572F}" type="doc">
      <dgm:prSet loTypeId="urn:microsoft.com/office/officeart/2005/8/layout/orgChart1" loCatId="hierarchy" qsTypeId="urn:microsoft.com/office/officeart/2005/8/quickstyle/simple4" qsCatId="simple" csTypeId="urn:microsoft.com/office/officeart/2005/8/colors/accent1_2" csCatId="accent1" phldr="1"/>
      <dgm:spPr/>
    </dgm:pt>
    <dgm:pt modelId="{AD0B2C9B-F82E-4D71-9D4E-1DD5355C3B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cs typeface="Arial" pitchFamily="34" charset="0"/>
            </a:rPr>
            <a:t>Acute PE</a:t>
          </a:r>
          <a:endParaRPr kumimoji="0" lang="en-US" b="0" i="0" u="none" strike="noStrike" cap="none" normalizeH="0" baseline="0" dirty="0">
            <a:ln/>
            <a:effectLst/>
            <a:cs typeface="Arial" pitchFamily="34" charset="0"/>
          </a:endParaRPr>
        </a:p>
      </dgm:t>
    </dgm:pt>
    <dgm:pt modelId="{6FB6FBB9-FCCF-41AC-9292-F8E291586D8E}" type="parTrans" cxnId="{827DC081-B76E-4E3D-A136-8EE86588ED8E}">
      <dgm:prSet/>
      <dgm:spPr/>
      <dgm:t>
        <a:bodyPr/>
        <a:lstStyle/>
        <a:p>
          <a:endParaRPr lang="en-US"/>
        </a:p>
      </dgm:t>
    </dgm:pt>
    <dgm:pt modelId="{AA712966-0E09-46FE-9F0D-44D85EE23604}" type="sibTrans" cxnId="{827DC081-B76E-4E3D-A136-8EE86588ED8E}">
      <dgm:prSet/>
      <dgm:spPr/>
      <dgm:t>
        <a:bodyPr/>
        <a:lstStyle/>
        <a:p>
          <a:endParaRPr lang="en-US"/>
        </a:p>
      </dgm:t>
    </dgm:pt>
    <dgm:pt modelId="{0F8ABA05-58B3-4EB5-8516-86A8DC72EE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cs typeface="Arial" pitchFamily="34" charset="0"/>
            </a:rPr>
            <a:t>Incomplete dissolution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effectLst/>
            <a:cs typeface="Arial" pitchFamily="34" charset="0"/>
          </a:endParaRPr>
        </a:p>
      </dgm:t>
    </dgm:pt>
    <dgm:pt modelId="{CA88F366-7520-471A-92AC-332A329CD899}" type="parTrans" cxnId="{1EB5738B-05E6-4CAC-AEA1-09769E91CE95}">
      <dgm:prSet/>
      <dgm:spPr/>
      <dgm:t>
        <a:bodyPr/>
        <a:lstStyle/>
        <a:p>
          <a:endParaRPr lang="en-US" dirty="0"/>
        </a:p>
      </dgm:t>
    </dgm:pt>
    <dgm:pt modelId="{BC74B50C-C36A-4FD6-8C40-10F49E7670F2}" type="sibTrans" cxnId="{1EB5738B-05E6-4CAC-AEA1-09769E91CE95}">
      <dgm:prSet/>
      <dgm:spPr/>
      <dgm:t>
        <a:bodyPr/>
        <a:lstStyle/>
        <a:p>
          <a:endParaRPr lang="en-US"/>
        </a:p>
      </dgm:t>
    </dgm:pt>
    <dgm:pt modelId="{3430D78B-F5BC-4C05-8C89-3E78EE7BC1CD}">
      <dgm:prSet>
        <dgm:style>
          <a:lnRef idx="0">
            <a:schemeClr val="accent1"/>
          </a:lnRef>
          <a:fillRef idx="3">
            <a:schemeClr val="accent1"/>
          </a:fillRef>
          <a:effectRef idx="3">
            <a:schemeClr val="accent1"/>
          </a:effectRef>
          <a:fontRef idx="minor">
            <a:schemeClr val="lt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solidFill>
                <a:srgbClr val="FFFF00"/>
              </a:solidFill>
              <a:effectLst/>
              <a:cs typeface="Arial" pitchFamily="34" charset="0"/>
            </a:rPr>
            <a:t>Hemodynamically significant</a:t>
          </a:r>
        </a:p>
      </dgm:t>
    </dgm:pt>
    <dgm:pt modelId="{B7FFD423-5D84-4665-ADEA-017E86B133D4}" type="parTrans" cxnId="{89E20D42-62C8-4DEF-988B-2F1F81AFB555}">
      <dgm:prSet/>
      <dgm:spPr/>
      <dgm:t>
        <a:bodyPr/>
        <a:lstStyle/>
        <a:p>
          <a:endParaRPr lang="en-US" dirty="0"/>
        </a:p>
      </dgm:t>
    </dgm:pt>
    <dgm:pt modelId="{5CCF46E5-F410-4D62-A8DD-6F9320F6ED5F}" type="sibTrans" cxnId="{89E20D42-62C8-4DEF-988B-2F1F81AFB555}">
      <dgm:prSet/>
      <dgm:spPr/>
      <dgm:t>
        <a:bodyPr/>
        <a:lstStyle/>
        <a:p>
          <a:endParaRPr lang="en-US"/>
        </a:p>
      </dgm:t>
    </dgm:pt>
    <dgm:pt modelId="{AA1F4B05-18B5-4722-A98E-2940DA2496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cs typeface="Arial" pitchFamily="34" charset="0"/>
            </a:rPr>
            <a:t>Not hemodynamically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cs typeface="Arial" pitchFamily="34" charset="0"/>
            </a:rPr>
            <a:t>significant</a:t>
          </a:r>
          <a:endParaRPr kumimoji="0" lang="en-US" b="0" i="0" u="none" strike="noStrike" cap="none" normalizeH="0" baseline="0" dirty="0">
            <a:ln/>
            <a:effectLst/>
            <a:cs typeface="Arial" pitchFamily="34" charset="0"/>
          </a:endParaRPr>
        </a:p>
      </dgm:t>
    </dgm:pt>
    <dgm:pt modelId="{2248F458-9501-4DAE-8312-BB137CD8C3B9}" type="parTrans" cxnId="{DCD55DA3-8CE7-41AD-B9E5-687FD6250F07}">
      <dgm:prSet/>
      <dgm:spPr/>
      <dgm:t>
        <a:bodyPr/>
        <a:lstStyle/>
        <a:p>
          <a:endParaRPr lang="en-US" dirty="0"/>
        </a:p>
      </dgm:t>
    </dgm:pt>
    <dgm:pt modelId="{06BBF40F-F4D0-47C3-BADB-17C3AC7A6CB7}" type="sibTrans" cxnId="{DCD55DA3-8CE7-41AD-B9E5-687FD6250F07}">
      <dgm:prSet/>
      <dgm:spPr/>
      <dgm:t>
        <a:bodyPr/>
        <a:lstStyle/>
        <a:p>
          <a:endParaRPr lang="en-US"/>
        </a:p>
      </dgm:t>
    </dgm:pt>
    <dgm:pt modelId="{8FD25FA3-A50E-4F07-BF39-0E7F81371C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cs typeface="Arial" pitchFamily="34" charset="0"/>
            </a:rPr>
            <a:t>Complete resolution</a:t>
          </a:r>
          <a:endParaRPr kumimoji="0" lang="en-US" b="0" i="0" u="none" strike="noStrike" cap="none" normalizeH="0" baseline="0" dirty="0">
            <a:ln/>
            <a:effectLst/>
            <a:cs typeface="Arial" pitchFamily="34" charset="0"/>
          </a:endParaRPr>
        </a:p>
      </dgm:t>
    </dgm:pt>
    <dgm:pt modelId="{CE7C2F75-248A-4094-9FCE-F4186BC6890B}" type="parTrans" cxnId="{214B0FE4-005E-4BCB-91B1-C56D9C54E291}">
      <dgm:prSet/>
      <dgm:spPr/>
      <dgm:t>
        <a:bodyPr/>
        <a:lstStyle/>
        <a:p>
          <a:endParaRPr lang="en-US" dirty="0"/>
        </a:p>
      </dgm:t>
    </dgm:pt>
    <dgm:pt modelId="{A38D0961-D90C-46F7-A797-A57D2838415B}" type="sibTrans" cxnId="{214B0FE4-005E-4BCB-91B1-C56D9C54E291}">
      <dgm:prSet/>
      <dgm:spPr/>
      <dgm:t>
        <a:bodyPr/>
        <a:lstStyle/>
        <a:p>
          <a:endParaRPr lang="en-US"/>
        </a:p>
      </dgm:t>
    </dgm:pt>
    <dgm:pt modelId="{72FF818D-02CA-4C52-81D4-16666D7ED943}" type="pres">
      <dgm:prSet presAssocID="{16F97F90-C249-49DB-98B1-3A1A7859572F}" presName="hierChild1" presStyleCnt="0">
        <dgm:presLayoutVars>
          <dgm:orgChart val="1"/>
          <dgm:chPref val="1"/>
          <dgm:dir/>
          <dgm:animOne val="branch"/>
          <dgm:animLvl val="lvl"/>
          <dgm:resizeHandles/>
        </dgm:presLayoutVars>
      </dgm:prSet>
      <dgm:spPr/>
    </dgm:pt>
    <dgm:pt modelId="{897390B6-883D-46B1-8852-2DF96BBB1653}" type="pres">
      <dgm:prSet presAssocID="{AD0B2C9B-F82E-4D71-9D4E-1DD5355C3BD3}" presName="hierRoot1" presStyleCnt="0">
        <dgm:presLayoutVars>
          <dgm:hierBranch/>
        </dgm:presLayoutVars>
      </dgm:prSet>
      <dgm:spPr/>
    </dgm:pt>
    <dgm:pt modelId="{A3B82007-0778-4670-B732-DA635A08E0DE}" type="pres">
      <dgm:prSet presAssocID="{AD0B2C9B-F82E-4D71-9D4E-1DD5355C3BD3}" presName="rootComposite1" presStyleCnt="0"/>
      <dgm:spPr/>
    </dgm:pt>
    <dgm:pt modelId="{88DC6C26-A603-41A0-A451-F541F4C6C3A6}" type="pres">
      <dgm:prSet presAssocID="{AD0B2C9B-F82E-4D71-9D4E-1DD5355C3BD3}" presName="rootText1" presStyleLbl="node0" presStyleIdx="0" presStyleCnt="1">
        <dgm:presLayoutVars>
          <dgm:chPref val="3"/>
        </dgm:presLayoutVars>
      </dgm:prSet>
      <dgm:spPr/>
    </dgm:pt>
    <dgm:pt modelId="{6B61789C-51F7-4110-9543-B7070B2165DA}" type="pres">
      <dgm:prSet presAssocID="{AD0B2C9B-F82E-4D71-9D4E-1DD5355C3BD3}" presName="rootConnector1" presStyleLbl="node1" presStyleIdx="0" presStyleCnt="0"/>
      <dgm:spPr/>
    </dgm:pt>
    <dgm:pt modelId="{1DA04F8A-7BF5-45F3-852B-6F51F5E54EA7}" type="pres">
      <dgm:prSet presAssocID="{AD0B2C9B-F82E-4D71-9D4E-1DD5355C3BD3}" presName="hierChild2" presStyleCnt="0"/>
      <dgm:spPr/>
    </dgm:pt>
    <dgm:pt modelId="{D6615E3E-9EE2-49FC-8513-D627B18C5247}" type="pres">
      <dgm:prSet presAssocID="{CA88F366-7520-471A-92AC-332A329CD899}" presName="Name35" presStyleLbl="parChTrans1D2" presStyleIdx="0" presStyleCnt="2"/>
      <dgm:spPr/>
    </dgm:pt>
    <dgm:pt modelId="{B45562F2-85BB-4022-B842-112BCF1A3AFF}" type="pres">
      <dgm:prSet presAssocID="{0F8ABA05-58B3-4EB5-8516-86A8DC72EE98}" presName="hierRoot2" presStyleCnt="0">
        <dgm:presLayoutVars>
          <dgm:hierBranch/>
        </dgm:presLayoutVars>
      </dgm:prSet>
      <dgm:spPr/>
    </dgm:pt>
    <dgm:pt modelId="{3AEDABC2-7B68-4D9C-939D-7B5928DACC95}" type="pres">
      <dgm:prSet presAssocID="{0F8ABA05-58B3-4EB5-8516-86A8DC72EE98}" presName="rootComposite" presStyleCnt="0"/>
      <dgm:spPr/>
    </dgm:pt>
    <dgm:pt modelId="{87366596-2168-4092-A1FF-490AF8BA2032}" type="pres">
      <dgm:prSet presAssocID="{0F8ABA05-58B3-4EB5-8516-86A8DC72EE98}" presName="rootText" presStyleLbl="node2" presStyleIdx="0" presStyleCnt="2">
        <dgm:presLayoutVars>
          <dgm:chPref val="3"/>
        </dgm:presLayoutVars>
      </dgm:prSet>
      <dgm:spPr/>
    </dgm:pt>
    <dgm:pt modelId="{DA10845C-DAF8-43A8-89CF-D3D92B9B6AC4}" type="pres">
      <dgm:prSet presAssocID="{0F8ABA05-58B3-4EB5-8516-86A8DC72EE98}" presName="rootConnector" presStyleLbl="node2" presStyleIdx="0" presStyleCnt="2"/>
      <dgm:spPr/>
    </dgm:pt>
    <dgm:pt modelId="{7DC600D9-E30B-47B0-88B4-9019BB9F2F3F}" type="pres">
      <dgm:prSet presAssocID="{0F8ABA05-58B3-4EB5-8516-86A8DC72EE98}" presName="hierChild4" presStyleCnt="0"/>
      <dgm:spPr/>
    </dgm:pt>
    <dgm:pt modelId="{01116BBE-65E1-4A8F-A81D-0A4F0DB815AC}" type="pres">
      <dgm:prSet presAssocID="{B7FFD423-5D84-4665-ADEA-017E86B133D4}" presName="Name35" presStyleLbl="parChTrans1D3" presStyleIdx="0" presStyleCnt="2"/>
      <dgm:spPr/>
    </dgm:pt>
    <dgm:pt modelId="{D09F9807-8195-428D-9099-5DF33B91983A}" type="pres">
      <dgm:prSet presAssocID="{3430D78B-F5BC-4C05-8C89-3E78EE7BC1CD}" presName="hierRoot2" presStyleCnt="0">
        <dgm:presLayoutVars>
          <dgm:hierBranch val="r"/>
        </dgm:presLayoutVars>
      </dgm:prSet>
      <dgm:spPr/>
    </dgm:pt>
    <dgm:pt modelId="{89D8B907-1B13-4313-92B2-84C6C361F937}" type="pres">
      <dgm:prSet presAssocID="{3430D78B-F5BC-4C05-8C89-3E78EE7BC1CD}" presName="rootComposite" presStyleCnt="0"/>
      <dgm:spPr/>
    </dgm:pt>
    <dgm:pt modelId="{822DDA25-925C-414F-8768-24CEABEB888F}" type="pres">
      <dgm:prSet presAssocID="{3430D78B-F5BC-4C05-8C89-3E78EE7BC1CD}" presName="rootText" presStyleLbl="node3" presStyleIdx="0" presStyleCnt="2" custLinFactNeighborX="977" custLinFactNeighborY="652">
        <dgm:presLayoutVars>
          <dgm:chPref val="3"/>
        </dgm:presLayoutVars>
      </dgm:prSet>
      <dgm:spPr/>
    </dgm:pt>
    <dgm:pt modelId="{8C675D38-4CD5-4A54-8016-AB5BCFA8DD2A}" type="pres">
      <dgm:prSet presAssocID="{3430D78B-F5BC-4C05-8C89-3E78EE7BC1CD}" presName="rootConnector" presStyleLbl="node3" presStyleIdx="0" presStyleCnt="2"/>
      <dgm:spPr/>
    </dgm:pt>
    <dgm:pt modelId="{5B67FD54-B2CD-4E3F-BCE9-1C493AB5AA03}" type="pres">
      <dgm:prSet presAssocID="{3430D78B-F5BC-4C05-8C89-3E78EE7BC1CD}" presName="hierChild4" presStyleCnt="0"/>
      <dgm:spPr/>
    </dgm:pt>
    <dgm:pt modelId="{6FCBD636-7524-46E1-B397-55CC6D21D7D7}" type="pres">
      <dgm:prSet presAssocID="{3430D78B-F5BC-4C05-8C89-3E78EE7BC1CD}" presName="hierChild5" presStyleCnt="0"/>
      <dgm:spPr/>
    </dgm:pt>
    <dgm:pt modelId="{4E8B0FE5-DE4F-4ECF-8EDE-3CF6305FE42B}" type="pres">
      <dgm:prSet presAssocID="{2248F458-9501-4DAE-8312-BB137CD8C3B9}" presName="Name35" presStyleLbl="parChTrans1D3" presStyleIdx="1" presStyleCnt="2"/>
      <dgm:spPr/>
    </dgm:pt>
    <dgm:pt modelId="{D95C35F0-D63A-44E6-A82F-6259118EB756}" type="pres">
      <dgm:prSet presAssocID="{AA1F4B05-18B5-4722-A98E-2940DA2496A2}" presName="hierRoot2" presStyleCnt="0">
        <dgm:presLayoutVars>
          <dgm:hierBranch val="r"/>
        </dgm:presLayoutVars>
      </dgm:prSet>
      <dgm:spPr/>
    </dgm:pt>
    <dgm:pt modelId="{8044A967-B535-4470-BBF9-0D193761FBBA}" type="pres">
      <dgm:prSet presAssocID="{AA1F4B05-18B5-4722-A98E-2940DA2496A2}" presName="rootComposite" presStyleCnt="0"/>
      <dgm:spPr/>
    </dgm:pt>
    <dgm:pt modelId="{3C67E499-A3A7-4FC5-B876-FF50497BC56D}" type="pres">
      <dgm:prSet presAssocID="{AA1F4B05-18B5-4722-A98E-2940DA2496A2}" presName="rootText" presStyleLbl="node3" presStyleIdx="1" presStyleCnt="2" custScaleX="125074">
        <dgm:presLayoutVars>
          <dgm:chPref val="3"/>
        </dgm:presLayoutVars>
      </dgm:prSet>
      <dgm:spPr/>
    </dgm:pt>
    <dgm:pt modelId="{7F65E180-B66F-43C1-ADB3-4BE69081F116}" type="pres">
      <dgm:prSet presAssocID="{AA1F4B05-18B5-4722-A98E-2940DA2496A2}" presName="rootConnector" presStyleLbl="node3" presStyleIdx="1" presStyleCnt="2"/>
      <dgm:spPr/>
    </dgm:pt>
    <dgm:pt modelId="{589E3394-869C-49DD-A2C1-E4DA003B78F3}" type="pres">
      <dgm:prSet presAssocID="{AA1F4B05-18B5-4722-A98E-2940DA2496A2}" presName="hierChild4" presStyleCnt="0"/>
      <dgm:spPr/>
    </dgm:pt>
    <dgm:pt modelId="{71D6DBBD-8C67-43FB-AE88-5E1734EBC123}" type="pres">
      <dgm:prSet presAssocID="{AA1F4B05-18B5-4722-A98E-2940DA2496A2}" presName="hierChild5" presStyleCnt="0"/>
      <dgm:spPr/>
    </dgm:pt>
    <dgm:pt modelId="{3448169D-05C2-4492-AA10-5BFEAAF3DFCC}" type="pres">
      <dgm:prSet presAssocID="{0F8ABA05-58B3-4EB5-8516-86A8DC72EE98}" presName="hierChild5" presStyleCnt="0"/>
      <dgm:spPr/>
    </dgm:pt>
    <dgm:pt modelId="{9D1378B5-623C-4BEE-B91C-03EB560AA630}" type="pres">
      <dgm:prSet presAssocID="{CE7C2F75-248A-4094-9FCE-F4186BC6890B}" presName="Name35" presStyleLbl="parChTrans1D2" presStyleIdx="1" presStyleCnt="2"/>
      <dgm:spPr/>
    </dgm:pt>
    <dgm:pt modelId="{F0F7C01B-415B-4ABD-A31C-A58905CDC923}" type="pres">
      <dgm:prSet presAssocID="{8FD25FA3-A50E-4F07-BF39-0E7F81371C32}" presName="hierRoot2" presStyleCnt="0">
        <dgm:presLayoutVars>
          <dgm:hierBranch/>
        </dgm:presLayoutVars>
      </dgm:prSet>
      <dgm:spPr/>
    </dgm:pt>
    <dgm:pt modelId="{F09C05E9-96B4-4778-AD23-5221A7447DEA}" type="pres">
      <dgm:prSet presAssocID="{8FD25FA3-A50E-4F07-BF39-0E7F81371C32}" presName="rootComposite" presStyleCnt="0"/>
      <dgm:spPr/>
    </dgm:pt>
    <dgm:pt modelId="{287980BF-F719-4164-9766-13AC4FF4DA69}" type="pres">
      <dgm:prSet presAssocID="{8FD25FA3-A50E-4F07-BF39-0E7F81371C32}" presName="rootText" presStyleLbl="node2" presStyleIdx="1" presStyleCnt="2">
        <dgm:presLayoutVars>
          <dgm:chPref val="3"/>
        </dgm:presLayoutVars>
      </dgm:prSet>
      <dgm:spPr/>
    </dgm:pt>
    <dgm:pt modelId="{0A599B7E-67EE-4FDB-841E-620A5B6829C4}" type="pres">
      <dgm:prSet presAssocID="{8FD25FA3-A50E-4F07-BF39-0E7F81371C32}" presName="rootConnector" presStyleLbl="node2" presStyleIdx="1" presStyleCnt="2"/>
      <dgm:spPr/>
    </dgm:pt>
    <dgm:pt modelId="{C6B61721-A6C5-4565-86FA-BB135A899A13}" type="pres">
      <dgm:prSet presAssocID="{8FD25FA3-A50E-4F07-BF39-0E7F81371C32}" presName="hierChild4" presStyleCnt="0"/>
      <dgm:spPr/>
    </dgm:pt>
    <dgm:pt modelId="{D64D6D93-F05E-4602-B0C5-3D3E000C7AAE}" type="pres">
      <dgm:prSet presAssocID="{8FD25FA3-A50E-4F07-BF39-0E7F81371C32}" presName="hierChild5" presStyleCnt="0"/>
      <dgm:spPr/>
    </dgm:pt>
    <dgm:pt modelId="{C347655D-FD36-4214-BF12-282C438FB6F0}" type="pres">
      <dgm:prSet presAssocID="{AD0B2C9B-F82E-4D71-9D4E-1DD5355C3BD3}" presName="hierChild3" presStyleCnt="0"/>
      <dgm:spPr/>
    </dgm:pt>
  </dgm:ptLst>
  <dgm:cxnLst>
    <dgm:cxn modelId="{FD4A0105-2EB0-4D51-BBCC-45D371FA8F54}" type="presOf" srcId="{AA1F4B05-18B5-4722-A98E-2940DA2496A2}" destId="{7F65E180-B66F-43C1-ADB3-4BE69081F116}" srcOrd="1" destOrd="0" presId="urn:microsoft.com/office/officeart/2005/8/layout/orgChart1"/>
    <dgm:cxn modelId="{D477E11D-C5F6-4BD7-83B6-ED204EC96467}" type="presOf" srcId="{0F8ABA05-58B3-4EB5-8516-86A8DC72EE98}" destId="{87366596-2168-4092-A1FF-490AF8BA2032}" srcOrd="0" destOrd="0" presId="urn:microsoft.com/office/officeart/2005/8/layout/orgChart1"/>
    <dgm:cxn modelId="{8F9AB92F-6B71-4C17-B9BD-1B4B92A7F414}" type="presOf" srcId="{AD0B2C9B-F82E-4D71-9D4E-1DD5355C3BD3}" destId="{6B61789C-51F7-4110-9543-B7070B2165DA}" srcOrd="1" destOrd="0" presId="urn:microsoft.com/office/officeart/2005/8/layout/orgChart1"/>
    <dgm:cxn modelId="{74B63937-7A88-4877-979F-22E858F34A08}" type="presOf" srcId="{3430D78B-F5BC-4C05-8C89-3E78EE7BC1CD}" destId="{8C675D38-4CD5-4A54-8016-AB5BCFA8DD2A}" srcOrd="1" destOrd="0" presId="urn:microsoft.com/office/officeart/2005/8/layout/orgChart1"/>
    <dgm:cxn modelId="{849EF83E-ED9E-4F8F-9D45-074ED835F5E4}" type="presOf" srcId="{AA1F4B05-18B5-4722-A98E-2940DA2496A2}" destId="{3C67E499-A3A7-4FC5-B876-FF50497BC56D}" srcOrd="0" destOrd="0" presId="urn:microsoft.com/office/officeart/2005/8/layout/orgChart1"/>
    <dgm:cxn modelId="{89E20D42-62C8-4DEF-988B-2F1F81AFB555}" srcId="{0F8ABA05-58B3-4EB5-8516-86A8DC72EE98}" destId="{3430D78B-F5BC-4C05-8C89-3E78EE7BC1CD}" srcOrd="0" destOrd="0" parTransId="{B7FFD423-5D84-4665-ADEA-017E86B133D4}" sibTransId="{5CCF46E5-F410-4D62-A8DD-6F9320F6ED5F}"/>
    <dgm:cxn modelId="{A61BD051-26CF-43B5-8A13-39FFD66AA7EB}" type="presOf" srcId="{2248F458-9501-4DAE-8312-BB137CD8C3B9}" destId="{4E8B0FE5-DE4F-4ECF-8EDE-3CF6305FE42B}" srcOrd="0" destOrd="0" presId="urn:microsoft.com/office/officeart/2005/8/layout/orgChart1"/>
    <dgm:cxn modelId="{B1052156-72C7-427F-BB4C-85A598FD0386}" type="presOf" srcId="{B7FFD423-5D84-4665-ADEA-017E86B133D4}" destId="{01116BBE-65E1-4A8F-A81D-0A4F0DB815AC}" srcOrd="0" destOrd="0" presId="urn:microsoft.com/office/officeart/2005/8/layout/orgChart1"/>
    <dgm:cxn modelId="{EA4E8B58-75B7-4D7D-B587-034E1D2C91A0}" type="presOf" srcId="{8FD25FA3-A50E-4F07-BF39-0E7F81371C32}" destId="{0A599B7E-67EE-4FDB-841E-620A5B6829C4}" srcOrd="1" destOrd="0" presId="urn:microsoft.com/office/officeart/2005/8/layout/orgChart1"/>
    <dgm:cxn modelId="{35B74570-3CCD-4407-AFCD-B9BD2291E85A}" type="presOf" srcId="{CE7C2F75-248A-4094-9FCE-F4186BC6890B}" destId="{9D1378B5-623C-4BEE-B91C-03EB560AA630}" srcOrd="0" destOrd="0" presId="urn:microsoft.com/office/officeart/2005/8/layout/orgChart1"/>
    <dgm:cxn modelId="{827DC081-B76E-4E3D-A136-8EE86588ED8E}" srcId="{16F97F90-C249-49DB-98B1-3A1A7859572F}" destId="{AD0B2C9B-F82E-4D71-9D4E-1DD5355C3BD3}" srcOrd="0" destOrd="0" parTransId="{6FB6FBB9-FCCF-41AC-9292-F8E291586D8E}" sibTransId="{AA712966-0E09-46FE-9F0D-44D85EE23604}"/>
    <dgm:cxn modelId="{24263284-3C4F-431A-A04B-50F1C457A38E}" type="presOf" srcId="{0F8ABA05-58B3-4EB5-8516-86A8DC72EE98}" destId="{DA10845C-DAF8-43A8-89CF-D3D92B9B6AC4}" srcOrd="1" destOrd="0" presId="urn:microsoft.com/office/officeart/2005/8/layout/orgChart1"/>
    <dgm:cxn modelId="{1EB5738B-05E6-4CAC-AEA1-09769E91CE95}" srcId="{AD0B2C9B-F82E-4D71-9D4E-1DD5355C3BD3}" destId="{0F8ABA05-58B3-4EB5-8516-86A8DC72EE98}" srcOrd="0" destOrd="0" parTransId="{CA88F366-7520-471A-92AC-332A329CD899}" sibTransId="{BC74B50C-C36A-4FD6-8C40-10F49E7670F2}"/>
    <dgm:cxn modelId="{E460679B-AB40-4062-A535-BA86FF5E183D}" type="presOf" srcId="{16F97F90-C249-49DB-98B1-3A1A7859572F}" destId="{72FF818D-02CA-4C52-81D4-16666D7ED943}" srcOrd="0" destOrd="0" presId="urn:microsoft.com/office/officeart/2005/8/layout/orgChart1"/>
    <dgm:cxn modelId="{DCD55DA3-8CE7-41AD-B9E5-687FD6250F07}" srcId="{0F8ABA05-58B3-4EB5-8516-86A8DC72EE98}" destId="{AA1F4B05-18B5-4722-A98E-2940DA2496A2}" srcOrd="1" destOrd="0" parTransId="{2248F458-9501-4DAE-8312-BB137CD8C3B9}" sibTransId="{06BBF40F-F4D0-47C3-BADB-17C3AC7A6CB7}"/>
    <dgm:cxn modelId="{86CABBB8-1D0D-4A77-9A1C-8E2FFCE0865C}" type="presOf" srcId="{AD0B2C9B-F82E-4D71-9D4E-1DD5355C3BD3}" destId="{88DC6C26-A603-41A0-A451-F541F4C6C3A6}" srcOrd="0" destOrd="0" presId="urn:microsoft.com/office/officeart/2005/8/layout/orgChart1"/>
    <dgm:cxn modelId="{A38E50DF-CCB7-486E-913A-0965A02ED838}" type="presOf" srcId="{CA88F366-7520-471A-92AC-332A329CD899}" destId="{D6615E3E-9EE2-49FC-8513-D627B18C5247}" srcOrd="0" destOrd="0" presId="urn:microsoft.com/office/officeart/2005/8/layout/orgChart1"/>
    <dgm:cxn modelId="{214B0FE4-005E-4BCB-91B1-C56D9C54E291}" srcId="{AD0B2C9B-F82E-4D71-9D4E-1DD5355C3BD3}" destId="{8FD25FA3-A50E-4F07-BF39-0E7F81371C32}" srcOrd="1" destOrd="0" parTransId="{CE7C2F75-248A-4094-9FCE-F4186BC6890B}" sibTransId="{A38D0961-D90C-46F7-A797-A57D2838415B}"/>
    <dgm:cxn modelId="{9B2D1DEE-29C2-4C55-AA36-3EEC5E839710}" type="presOf" srcId="{3430D78B-F5BC-4C05-8C89-3E78EE7BC1CD}" destId="{822DDA25-925C-414F-8768-24CEABEB888F}" srcOrd="0" destOrd="0" presId="urn:microsoft.com/office/officeart/2005/8/layout/orgChart1"/>
    <dgm:cxn modelId="{E9BB20FA-D38E-4DD9-85FB-38986CD2E544}" type="presOf" srcId="{8FD25FA3-A50E-4F07-BF39-0E7F81371C32}" destId="{287980BF-F719-4164-9766-13AC4FF4DA69}" srcOrd="0" destOrd="0" presId="urn:microsoft.com/office/officeart/2005/8/layout/orgChart1"/>
    <dgm:cxn modelId="{6842C80A-8720-4FC6-9C48-B7C1B0117B51}" type="presParOf" srcId="{72FF818D-02CA-4C52-81D4-16666D7ED943}" destId="{897390B6-883D-46B1-8852-2DF96BBB1653}" srcOrd="0" destOrd="0" presId="urn:microsoft.com/office/officeart/2005/8/layout/orgChart1"/>
    <dgm:cxn modelId="{22323BAD-F2DC-4603-8DC1-7E9668DE9E61}" type="presParOf" srcId="{897390B6-883D-46B1-8852-2DF96BBB1653}" destId="{A3B82007-0778-4670-B732-DA635A08E0DE}" srcOrd="0" destOrd="0" presId="urn:microsoft.com/office/officeart/2005/8/layout/orgChart1"/>
    <dgm:cxn modelId="{1FE88700-52D0-4186-BCB0-8B3716CB0228}" type="presParOf" srcId="{A3B82007-0778-4670-B732-DA635A08E0DE}" destId="{88DC6C26-A603-41A0-A451-F541F4C6C3A6}" srcOrd="0" destOrd="0" presId="urn:microsoft.com/office/officeart/2005/8/layout/orgChart1"/>
    <dgm:cxn modelId="{05552102-59FB-47D4-9829-3D41102E5229}" type="presParOf" srcId="{A3B82007-0778-4670-B732-DA635A08E0DE}" destId="{6B61789C-51F7-4110-9543-B7070B2165DA}" srcOrd="1" destOrd="0" presId="urn:microsoft.com/office/officeart/2005/8/layout/orgChart1"/>
    <dgm:cxn modelId="{14692C38-4721-4E3E-A66F-A24581FC5E4E}" type="presParOf" srcId="{897390B6-883D-46B1-8852-2DF96BBB1653}" destId="{1DA04F8A-7BF5-45F3-852B-6F51F5E54EA7}" srcOrd="1" destOrd="0" presId="urn:microsoft.com/office/officeart/2005/8/layout/orgChart1"/>
    <dgm:cxn modelId="{3A4C5C81-F615-41EA-BE23-4403ED5DC406}" type="presParOf" srcId="{1DA04F8A-7BF5-45F3-852B-6F51F5E54EA7}" destId="{D6615E3E-9EE2-49FC-8513-D627B18C5247}" srcOrd="0" destOrd="0" presId="urn:microsoft.com/office/officeart/2005/8/layout/orgChart1"/>
    <dgm:cxn modelId="{EFF9F900-A83D-4D72-850E-512D796CA10A}" type="presParOf" srcId="{1DA04F8A-7BF5-45F3-852B-6F51F5E54EA7}" destId="{B45562F2-85BB-4022-B842-112BCF1A3AFF}" srcOrd="1" destOrd="0" presId="urn:microsoft.com/office/officeart/2005/8/layout/orgChart1"/>
    <dgm:cxn modelId="{0A4C6ACF-67A7-48C8-9CFB-EBD6D30489FC}" type="presParOf" srcId="{B45562F2-85BB-4022-B842-112BCF1A3AFF}" destId="{3AEDABC2-7B68-4D9C-939D-7B5928DACC95}" srcOrd="0" destOrd="0" presId="urn:microsoft.com/office/officeart/2005/8/layout/orgChart1"/>
    <dgm:cxn modelId="{059C8F5E-5249-40F0-86C0-F210CE0C892E}" type="presParOf" srcId="{3AEDABC2-7B68-4D9C-939D-7B5928DACC95}" destId="{87366596-2168-4092-A1FF-490AF8BA2032}" srcOrd="0" destOrd="0" presId="urn:microsoft.com/office/officeart/2005/8/layout/orgChart1"/>
    <dgm:cxn modelId="{2CA2DF84-43C8-4761-9443-E6BEAB4BC985}" type="presParOf" srcId="{3AEDABC2-7B68-4D9C-939D-7B5928DACC95}" destId="{DA10845C-DAF8-43A8-89CF-D3D92B9B6AC4}" srcOrd="1" destOrd="0" presId="urn:microsoft.com/office/officeart/2005/8/layout/orgChart1"/>
    <dgm:cxn modelId="{683B6C7F-E293-4BDB-AA5E-FDF8F0FD0E35}" type="presParOf" srcId="{B45562F2-85BB-4022-B842-112BCF1A3AFF}" destId="{7DC600D9-E30B-47B0-88B4-9019BB9F2F3F}" srcOrd="1" destOrd="0" presId="urn:microsoft.com/office/officeart/2005/8/layout/orgChart1"/>
    <dgm:cxn modelId="{AFA9032A-AB08-4712-A56A-6FE9F2EE7C1C}" type="presParOf" srcId="{7DC600D9-E30B-47B0-88B4-9019BB9F2F3F}" destId="{01116BBE-65E1-4A8F-A81D-0A4F0DB815AC}" srcOrd="0" destOrd="0" presId="urn:microsoft.com/office/officeart/2005/8/layout/orgChart1"/>
    <dgm:cxn modelId="{D6CE26E0-DA49-4C61-9B7E-F42795E5A1FD}" type="presParOf" srcId="{7DC600D9-E30B-47B0-88B4-9019BB9F2F3F}" destId="{D09F9807-8195-428D-9099-5DF33B91983A}" srcOrd="1" destOrd="0" presId="urn:microsoft.com/office/officeart/2005/8/layout/orgChart1"/>
    <dgm:cxn modelId="{FDDB3680-32FA-48E7-9361-F8F05AC9EBB1}" type="presParOf" srcId="{D09F9807-8195-428D-9099-5DF33B91983A}" destId="{89D8B907-1B13-4313-92B2-84C6C361F937}" srcOrd="0" destOrd="0" presId="urn:microsoft.com/office/officeart/2005/8/layout/orgChart1"/>
    <dgm:cxn modelId="{83925A86-8305-44D1-BC08-4115A4E4568A}" type="presParOf" srcId="{89D8B907-1B13-4313-92B2-84C6C361F937}" destId="{822DDA25-925C-414F-8768-24CEABEB888F}" srcOrd="0" destOrd="0" presId="urn:microsoft.com/office/officeart/2005/8/layout/orgChart1"/>
    <dgm:cxn modelId="{19664FF0-5CF5-4B09-ADEC-510BCB460142}" type="presParOf" srcId="{89D8B907-1B13-4313-92B2-84C6C361F937}" destId="{8C675D38-4CD5-4A54-8016-AB5BCFA8DD2A}" srcOrd="1" destOrd="0" presId="urn:microsoft.com/office/officeart/2005/8/layout/orgChart1"/>
    <dgm:cxn modelId="{84A760C4-2561-4A99-97EB-762DC0A598BF}" type="presParOf" srcId="{D09F9807-8195-428D-9099-5DF33B91983A}" destId="{5B67FD54-B2CD-4E3F-BCE9-1C493AB5AA03}" srcOrd="1" destOrd="0" presId="urn:microsoft.com/office/officeart/2005/8/layout/orgChart1"/>
    <dgm:cxn modelId="{89DB333B-0281-4D9B-BA2F-247590FF2EAA}" type="presParOf" srcId="{D09F9807-8195-428D-9099-5DF33B91983A}" destId="{6FCBD636-7524-46E1-B397-55CC6D21D7D7}" srcOrd="2" destOrd="0" presId="urn:microsoft.com/office/officeart/2005/8/layout/orgChart1"/>
    <dgm:cxn modelId="{2A174502-F5B0-4A73-81DF-E622E4FEA09B}" type="presParOf" srcId="{7DC600D9-E30B-47B0-88B4-9019BB9F2F3F}" destId="{4E8B0FE5-DE4F-4ECF-8EDE-3CF6305FE42B}" srcOrd="2" destOrd="0" presId="urn:microsoft.com/office/officeart/2005/8/layout/orgChart1"/>
    <dgm:cxn modelId="{391E580B-2448-457B-AD41-6329AF419DB4}" type="presParOf" srcId="{7DC600D9-E30B-47B0-88B4-9019BB9F2F3F}" destId="{D95C35F0-D63A-44E6-A82F-6259118EB756}" srcOrd="3" destOrd="0" presId="urn:microsoft.com/office/officeart/2005/8/layout/orgChart1"/>
    <dgm:cxn modelId="{FAA4D813-2ED8-44D3-9796-21640B2A8926}" type="presParOf" srcId="{D95C35F0-D63A-44E6-A82F-6259118EB756}" destId="{8044A967-B535-4470-BBF9-0D193761FBBA}" srcOrd="0" destOrd="0" presId="urn:microsoft.com/office/officeart/2005/8/layout/orgChart1"/>
    <dgm:cxn modelId="{4D9679E6-5E50-4F4F-8509-70A92972DF70}" type="presParOf" srcId="{8044A967-B535-4470-BBF9-0D193761FBBA}" destId="{3C67E499-A3A7-4FC5-B876-FF50497BC56D}" srcOrd="0" destOrd="0" presId="urn:microsoft.com/office/officeart/2005/8/layout/orgChart1"/>
    <dgm:cxn modelId="{719FE7E1-8245-46EB-8C0B-CA7323AAB9CB}" type="presParOf" srcId="{8044A967-B535-4470-BBF9-0D193761FBBA}" destId="{7F65E180-B66F-43C1-ADB3-4BE69081F116}" srcOrd="1" destOrd="0" presId="urn:microsoft.com/office/officeart/2005/8/layout/orgChart1"/>
    <dgm:cxn modelId="{41A836CC-2FAE-4186-AA0D-7A5A1DA033B5}" type="presParOf" srcId="{D95C35F0-D63A-44E6-A82F-6259118EB756}" destId="{589E3394-869C-49DD-A2C1-E4DA003B78F3}" srcOrd="1" destOrd="0" presId="urn:microsoft.com/office/officeart/2005/8/layout/orgChart1"/>
    <dgm:cxn modelId="{EEB69F6D-0AE0-4D10-B2BC-053F326A1708}" type="presParOf" srcId="{D95C35F0-D63A-44E6-A82F-6259118EB756}" destId="{71D6DBBD-8C67-43FB-AE88-5E1734EBC123}" srcOrd="2" destOrd="0" presId="urn:microsoft.com/office/officeart/2005/8/layout/orgChart1"/>
    <dgm:cxn modelId="{4782937F-851C-4E02-989A-42F8EDBF194A}" type="presParOf" srcId="{B45562F2-85BB-4022-B842-112BCF1A3AFF}" destId="{3448169D-05C2-4492-AA10-5BFEAAF3DFCC}" srcOrd="2" destOrd="0" presId="urn:microsoft.com/office/officeart/2005/8/layout/orgChart1"/>
    <dgm:cxn modelId="{FB5257E3-228A-49C9-AF4F-FB55238B72E3}" type="presParOf" srcId="{1DA04F8A-7BF5-45F3-852B-6F51F5E54EA7}" destId="{9D1378B5-623C-4BEE-B91C-03EB560AA630}" srcOrd="2" destOrd="0" presId="urn:microsoft.com/office/officeart/2005/8/layout/orgChart1"/>
    <dgm:cxn modelId="{DF208A03-8C84-493C-A486-438BDB76AB34}" type="presParOf" srcId="{1DA04F8A-7BF5-45F3-852B-6F51F5E54EA7}" destId="{F0F7C01B-415B-4ABD-A31C-A58905CDC923}" srcOrd="3" destOrd="0" presId="urn:microsoft.com/office/officeart/2005/8/layout/orgChart1"/>
    <dgm:cxn modelId="{D14C7AF9-0BA6-4E4E-AD8F-44E0B2581504}" type="presParOf" srcId="{F0F7C01B-415B-4ABD-A31C-A58905CDC923}" destId="{F09C05E9-96B4-4778-AD23-5221A7447DEA}" srcOrd="0" destOrd="0" presId="urn:microsoft.com/office/officeart/2005/8/layout/orgChart1"/>
    <dgm:cxn modelId="{A1D3C900-2FEF-4470-873A-3EC7465E4944}" type="presParOf" srcId="{F09C05E9-96B4-4778-AD23-5221A7447DEA}" destId="{287980BF-F719-4164-9766-13AC4FF4DA69}" srcOrd="0" destOrd="0" presId="urn:microsoft.com/office/officeart/2005/8/layout/orgChart1"/>
    <dgm:cxn modelId="{E31C42E3-D792-40F3-BDBB-AEFBA0E327A7}" type="presParOf" srcId="{F09C05E9-96B4-4778-AD23-5221A7447DEA}" destId="{0A599B7E-67EE-4FDB-841E-620A5B6829C4}" srcOrd="1" destOrd="0" presId="urn:microsoft.com/office/officeart/2005/8/layout/orgChart1"/>
    <dgm:cxn modelId="{DA65B632-D495-4B4E-B44B-76F4BBFD305C}" type="presParOf" srcId="{F0F7C01B-415B-4ABD-A31C-A58905CDC923}" destId="{C6B61721-A6C5-4565-86FA-BB135A899A13}" srcOrd="1" destOrd="0" presId="urn:microsoft.com/office/officeart/2005/8/layout/orgChart1"/>
    <dgm:cxn modelId="{2AE48335-6D7D-40A4-952F-158C61130F4A}" type="presParOf" srcId="{F0F7C01B-415B-4ABD-A31C-A58905CDC923}" destId="{D64D6D93-F05E-4602-B0C5-3D3E000C7AAE}" srcOrd="2" destOrd="0" presId="urn:microsoft.com/office/officeart/2005/8/layout/orgChart1"/>
    <dgm:cxn modelId="{916DB67F-AE82-496B-8159-3124B39B0071}" type="presParOf" srcId="{897390B6-883D-46B1-8852-2DF96BBB1653}" destId="{C347655D-FD36-4214-BF12-282C438FB6F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378B5-623C-4BEE-B91C-03EB560AA630}">
      <dsp:nvSpPr>
        <dsp:cNvPr id="0" name=""/>
        <dsp:cNvSpPr/>
      </dsp:nvSpPr>
      <dsp:spPr>
        <a:xfrm>
          <a:off x="6270145" y="1230195"/>
          <a:ext cx="1487787" cy="516421"/>
        </a:xfrm>
        <a:custGeom>
          <a:avLst/>
          <a:gdLst/>
          <a:ahLst/>
          <a:cxnLst/>
          <a:rect l="0" t="0" r="0" b="0"/>
          <a:pathLst>
            <a:path>
              <a:moveTo>
                <a:pt x="0" y="0"/>
              </a:moveTo>
              <a:lnTo>
                <a:pt x="0" y="258210"/>
              </a:lnTo>
              <a:lnTo>
                <a:pt x="1487787" y="258210"/>
              </a:lnTo>
              <a:lnTo>
                <a:pt x="1487787" y="51642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8B0FE5-DE4F-4ECF-8EDE-3CF6305FE42B}">
      <dsp:nvSpPr>
        <dsp:cNvPr id="0" name=""/>
        <dsp:cNvSpPr/>
      </dsp:nvSpPr>
      <dsp:spPr>
        <a:xfrm>
          <a:off x="4782358" y="2976194"/>
          <a:ext cx="1487787" cy="516421"/>
        </a:xfrm>
        <a:custGeom>
          <a:avLst/>
          <a:gdLst/>
          <a:ahLst/>
          <a:cxnLst/>
          <a:rect l="0" t="0" r="0" b="0"/>
          <a:pathLst>
            <a:path>
              <a:moveTo>
                <a:pt x="0" y="0"/>
              </a:moveTo>
              <a:lnTo>
                <a:pt x="0" y="258210"/>
              </a:lnTo>
              <a:lnTo>
                <a:pt x="1487787" y="258210"/>
              </a:lnTo>
              <a:lnTo>
                <a:pt x="1487787" y="5164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116BBE-65E1-4A8F-A81D-0A4F0DB815AC}">
      <dsp:nvSpPr>
        <dsp:cNvPr id="0" name=""/>
        <dsp:cNvSpPr/>
      </dsp:nvSpPr>
      <dsp:spPr>
        <a:xfrm>
          <a:off x="3010293" y="2976194"/>
          <a:ext cx="1772065" cy="517041"/>
        </a:xfrm>
        <a:custGeom>
          <a:avLst/>
          <a:gdLst/>
          <a:ahLst/>
          <a:cxnLst/>
          <a:rect l="0" t="0" r="0" b="0"/>
          <a:pathLst>
            <a:path>
              <a:moveTo>
                <a:pt x="1772065" y="0"/>
              </a:moveTo>
              <a:lnTo>
                <a:pt x="1772065" y="258830"/>
              </a:lnTo>
              <a:lnTo>
                <a:pt x="0" y="258830"/>
              </a:lnTo>
              <a:lnTo>
                <a:pt x="0" y="51704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615E3E-9EE2-49FC-8513-D627B18C5247}">
      <dsp:nvSpPr>
        <dsp:cNvPr id="0" name=""/>
        <dsp:cNvSpPr/>
      </dsp:nvSpPr>
      <dsp:spPr>
        <a:xfrm>
          <a:off x="4782358" y="1230195"/>
          <a:ext cx="1487787" cy="516421"/>
        </a:xfrm>
        <a:custGeom>
          <a:avLst/>
          <a:gdLst/>
          <a:ahLst/>
          <a:cxnLst/>
          <a:rect l="0" t="0" r="0" b="0"/>
          <a:pathLst>
            <a:path>
              <a:moveTo>
                <a:pt x="1487787" y="0"/>
              </a:moveTo>
              <a:lnTo>
                <a:pt x="1487787" y="258210"/>
              </a:lnTo>
              <a:lnTo>
                <a:pt x="0" y="258210"/>
              </a:lnTo>
              <a:lnTo>
                <a:pt x="0" y="51642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DC6C26-A603-41A0-A451-F541F4C6C3A6}">
      <dsp:nvSpPr>
        <dsp:cNvPr id="0" name=""/>
        <dsp:cNvSpPr/>
      </dsp:nvSpPr>
      <dsp:spPr>
        <a:xfrm>
          <a:off x="5040569" y="619"/>
          <a:ext cx="2459152" cy="12295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effectLst/>
              <a:cs typeface="Arial" pitchFamily="34" charset="0"/>
            </a:rPr>
            <a:t>Acute PE</a:t>
          </a:r>
          <a:endParaRPr kumimoji="0" lang="en-US" sz="2000" b="0" i="0" u="none" strike="noStrike" kern="1200" cap="none" normalizeH="0" baseline="0" dirty="0">
            <a:ln/>
            <a:effectLst/>
            <a:cs typeface="Arial" pitchFamily="34" charset="0"/>
          </a:endParaRPr>
        </a:p>
      </dsp:txBody>
      <dsp:txXfrm>
        <a:off x="5040569" y="619"/>
        <a:ext cx="2459152" cy="1229576"/>
      </dsp:txXfrm>
    </dsp:sp>
    <dsp:sp modelId="{87366596-2168-4092-A1FF-490AF8BA2032}">
      <dsp:nvSpPr>
        <dsp:cNvPr id="0" name=""/>
        <dsp:cNvSpPr/>
      </dsp:nvSpPr>
      <dsp:spPr>
        <a:xfrm>
          <a:off x="3552782" y="1746617"/>
          <a:ext cx="2459152" cy="12295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a:ln/>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effectLst/>
              <a:cs typeface="Arial" pitchFamily="34" charset="0"/>
            </a:rPr>
            <a:t>Incomplete dissolution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a:ln/>
            <a:effectLst/>
            <a:cs typeface="Arial" pitchFamily="34" charset="0"/>
          </a:endParaRPr>
        </a:p>
      </dsp:txBody>
      <dsp:txXfrm>
        <a:off x="3552782" y="1746617"/>
        <a:ext cx="2459152" cy="1229576"/>
      </dsp:txXfrm>
    </dsp:sp>
    <dsp:sp modelId="{822DDA25-925C-414F-8768-24CEABEB888F}">
      <dsp:nvSpPr>
        <dsp:cNvPr id="0" name=""/>
        <dsp:cNvSpPr/>
      </dsp:nvSpPr>
      <dsp:spPr>
        <a:xfrm>
          <a:off x="1780717" y="3493235"/>
          <a:ext cx="2459152" cy="1229576"/>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solidFill>
                <a:srgbClr val="FFFF00"/>
              </a:solidFill>
              <a:effectLst/>
              <a:cs typeface="Arial" pitchFamily="34" charset="0"/>
            </a:rPr>
            <a:t>Hemodynamically significant</a:t>
          </a:r>
        </a:p>
      </dsp:txBody>
      <dsp:txXfrm>
        <a:off x="1780717" y="3493235"/>
        <a:ext cx="2459152" cy="1229576"/>
      </dsp:txXfrm>
    </dsp:sp>
    <dsp:sp modelId="{3C67E499-A3A7-4FC5-B876-FF50497BC56D}">
      <dsp:nvSpPr>
        <dsp:cNvPr id="0" name=""/>
        <dsp:cNvSpPr/>
      </dsp:nvSpPr>
      <dsp:spPr>
        <a:xfrm>
          <a:off x="4732265" y="3492616"/>
          <a:ext cx="3075760" cy="12295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effectLst/>
              <a:cs typeface="Arial" pitchFamily="34" charset="0"/>
            </a:rPr>
            <a:t>Not hemodynamically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effectLst/>
              <a:cs typeface="Arial" pitchFamily="34" charset="0"/>
            </a:rPr>
            <a:t>significant</a:t>
          </a:r>
          <a:endParaRPr kumimoji="0" lang="en-US" sz="2000" b="0" i="0" u="none" strike="noStrike" kern="1200" cap="none" normalizeH="0" baseline="0" dirty="0">
            <a:ln/>
            <a:effectLst/>
            <a:cs typeface="Arial" pitchFamily="34" charset="0"/>
          </a:endParaRPr>
        </a:p>
      </dsp:txBody>
      <dsp:txXfrm>
        <a:off x="4732265" y="3492616"/>
        <a:ext cx="3075760" cy="1229576"/>
      </dsp:txXfrm>
    </dsp:sp>
    <dsp:sp modelId="{287980BF-F719-4164-9766-13AC4FF4DA69}">
      <dsp:nvSpPr>
        <dsp:cNvPr id="0" name=""/>
        <dsp:cNvSpPr/>
      </dsp:nvSpPr>
      <dsp:spPr>
        <a:xfrm>
          <a:off x="6528356" y="1746617"/>
          <a:ext cx="2459152" cy="12295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effectLst/>
              <a:cs typeface="Arial" pitchFamily="34" charset="0"/>
            </a:rPr>
            <a:t>Complete resolution</a:t>
          </a:r>
          <a:endParaRPr kumimoji="0" lang="en-US" sz="2000" b="0" i="0" u="none" strike="noStrike" kern="1200" cap="none" normalizeH="0" baseline="0" dirty="0">
            <a:ln/>
            <a:effectLst/>
            <a:cs typeface="Arial" pitchFamily="34" charset="0"/>
          </a:endParaRPr>
        </a:p>
      </dsp:txBody>
      <dsp:txXfrm>
        <a:off x="6528356" y="1746617"/>
        <a:ext cx="2459152" cy="12295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AACBF-95FB-274E-887C-9B53464A3BA1}" type="datetimeFigureOut">
              <a:rPr lang="en-US" smtClean="0"/>
              <a:t>10/13/23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DA8D8-AD00-5647-A44B-43760F87DB11}" type="slidenum">
              <a:rPr lang="en-US" smtClean="0"/>
              <a:t>‹#›</a:t>
            </a:fld>
            <a:endParaRPr lang="en-US"/>
          </a:p>
        </p:txBody>
      </p:sp>
    </p:spTree>
    <p:extLst>
      <p:ext uri="{BB962C8B-B14F-4D97-AF65-F5344CB8AC3E}">
        <p14:creationId xmlns:p14="http://schemas.microsoft.com/office/powerpoint/2010/main" val="350107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AFC1-682D-4996-AFD1-B84731F947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16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E2C771-3767-4BFD-81A7-C0D8CB52B8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04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FF1D5-5BA1-43E9-907F-44A669C428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88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FF1D5-5BA1-43E9-907F-44A669C428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63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1641" rtl="0" eaLnBrk="1" fontAlgn="auto" latinLnBrk="0" hangingPunct="1">
              <a:lnSpc>
                <a:spcPct val="100000"/>
              </a:lnSpc>
              <a:spcBef>
                <a:spcPts val="0"/>
              </a:spcBef>
              <a:spcAft>
                <a:spcPts val="0"/>
              </a:spcAft>
              <a:buClrTx/>
              <a:buSzTx/>
              <a:buFontTx/>
              <a:buNone/>
              <a:tabLst/>
              <a:defRPr/>
            </a:pPr>
            <a:fld id="{D34F31EB-0AF9-4D97-BC9D-B78EA1D63E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641"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10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FF1D5-5BA1-43E9-907F-44A669C428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844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endParaRPr lang="en-US" altLang="en-US" dirty="0">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marR="0" lvl="0" indent="0" algn="r" defTabSz="914400" rtl="0" eaLnBrk="1" fontAlgn="base" latinLnBrk="0" hangingPunct="1">
              <a:lnSpc>
                <a:spcPct val="100000"/>
              </a:lnSpc>
              <a:spcBef>
                <a:spcPct val="0"/>
              </a:spcBef>
              <a:spcAft>
                <a:spcPct val="0"/>
              </a:spcAft>
              <a:buClrTx/>
              <a:buSzTx/>
              <a:buFontTx/>
              <a:buNone/>
              <a:tabLst/>
              <a:defRPr/>
            </a:pPr>
            <a:fld id="{0C280EFA-25B4-40D5-8F5F-52AC8EC185E7}" type="slidenum">
              <a:rPr kumimoji="0" lang="en-US"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6150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84" charset="0"/>
                <a:ea typeface="MS PGothic" panose="020B0600070205080204" pitchFamily="34" charset="-128"/>
              </a:defRPr>
            </a:lvl1pPr>
            <a:lvl2pPr marL="742950" indent="-285750">
              <a:defRPr sz="2400">
                <a:solidFill>
                  <a:schemeClr val="tx1"/>
                </a:solidFill>
                <a:latin typeface="Lucida Grande" pitchFamily="-84" charset="0"/>
                <a:ea typeface="MS PGothic" panose="020B0600070205080204" pitchFamily="34" charset="-128"/>
              </a:defRPr>
            </a:lvl2pPr>
            <a:lvl3pPr marL="1143000" indent="-228600">
              <a:defRPr sz="2400">
                <a:solidFill>
                  <a:schemeClr val="tx1"/>
                </a:solidFill>
                <a:latin typeface="Lucida Grande" pitchFamily="-84" charset="0"/>
                <a:ea typeface="MS PGothic" panose="020B0600070205080204" pitchFamily="34" charset="-128"/>
              </a:defRPr>
            </a:lvl3pPr>
            <a:lvl4pPr marL="1600200" indent="-228600">
              <a:defRPr sz="2400">
                <a:solidFill>
                  <a:schemeClr val="tx1"/>
                </a:solidFill>
                <a:latin typeface="Lucida Grande" pitchFamily="-84" charset="0"/>
                <a:ea typeface="MS PGothic" panose="020B0600070205080204" pitchFamily="34" charset="-128"/>
              </a:defRPr>
            </a:lvl4pPr>
            <a:lvl5pPr marL="2057400" indent="-228600">
              <a:defRPr sz="2400">
                <a:solidFill>
                  <a:schemeClr val="tx1"/>
                </a:solidFill>
                <a:latin typeface="Lucida Grande" pitchFamily="-8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5C50D7-4C14-4D05-81E5-C14D0970FD6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15879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AFC1-682D-4996-AFD1-B84731F947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07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AFC1-682D-4996-AFD1-B84731F947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04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FF1D5-5BA1-43E9-907F-44A669C428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30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AFC1-682D-4996-AFD1-B84731F947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50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AFC1-682D-4996-AFD1-B84731F947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34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4AFC1-682D-4996-AFD1-B84731F947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6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F320-2E28-E7A1-B636-87FC2F51F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3DF19-661F-C8FA-7B76-5690BB29F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EF8BE-0514-B510-11C3-5C5B77CDBB2D}"/>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5" name="Footer Placeholder 4">
            <a:extLst>
              <a:ext uri="{FF2B5EF4-FFF2-40B4-BE49-F238E27FC236}">
                <a16:creationId xmlns:a16="http://schemas.microsoft.com/office/drawing/2014/main" id="{6BB3688B-5977-AB87-5EAF-41DEE28A3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BB656-DBF2-3B08-EA7C-88C7B6FF18EB}"/>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351217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7177-187E-5AB7-09BB-6C6546F4C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21FBC-DF0F-A1B4-B066-0CFAA36C1E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A6E76-D3A3-C1C2-3634-5C8D586F0F82}"/>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5" name="Footer Placeholder 4">
            <a:extLst>
              <a:ext uri="{FF2B5EF4-FFF2-40B4-BE49-F238E27FC236}">
                <a16:creationId xmlns:a16="http://schemas.microsoft.com/office/drawing/2014/main" id="{DB5FE7A5-D968-BE74-9108-51345647B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86B3D-1FD2-EDD7-4950-7D3056EE3037}"/>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289244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983E2-85A0-C366-5FAD-15405B84ED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A3086-7AA3-4AF1-2B84-C2E8E8AAEC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D4A56-3C3F-2958-41F5-B64E88961EBB}"/>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5" name="Footer Placeholder 4">
            <a:extLst>
              <a:ext uri="{FF2B5EF4-FFF2-40B4-BE49-F238E27FC236}">
                <a16:creationId xmlns:a16="http://schemas.microsoft.com/office/drawing/2014/main" id="{E6069219-290A-6ED6-2994-E53A84606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9143E-F482-B929-7B50-EC7ACCAAB50B}"/>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331822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2895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0969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9028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433422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860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692239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0051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3232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F313-FE55-3446-44DB-DD79EECE2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09EEC-28E3-8DCC-4522-D1461C2BAB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947B1-87D6-F5C8-661C-1719612B0A9C}"/>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5" name="Footer Placeholder 4">
            <a:extLst>
              <a:ext uri="{FF2B5EF4-FFF2-40B4-BE49-F238E27FC236}">
                <a16:creationId xmlns:a16="http://schemas.microsoft.com/office/drawing/2014/main" id="{B216CFA2-829D-5726-B8C4-B2065B281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2CE28-276F-C028-B890-7C71E9B1F2A2}"/>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3319096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5740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670392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72843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51431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39"/>
          <p:cNvSpPr>
            <a:spLocks noGrp="1" noChangeArrowheads="1"/>
          </p:cNvSpPr>
          <p:nvPr>
            <p:ph type="ctrTitle" sz="quarter"/>
          </p:nvPr>
        </p:nvSpPr>
        <p:spPr>
          <a:xfrm>
            <a:off x="914400" y="2527300"/>
            <a:ext cx="10363200" cy="1143000"/>
          </a:xfrm>
        </p:spPr>
        <p:txBody>
          <a:bodyPr lIns="91440" tIns="45720" rIns="91440" bIns="45720" anchor="ctr"/>
          <a:lstStyle>
            <a:lvl1pPr>
              <a:defRPr sz="4800"/>
            </a:lvl1pPr>
          </a:lstStyle>
          <a:p>
            <a:pPr lvl="0"/>
            <a:r>
              <a:rPr lang="en-US" noProof="0" dirty="0"/>
              <a:t>Click to edit Master title style</a:t>
            </a:r>
          </a:p>
        </p:txBody>
      </p:sp>
      <p:sp>
        <p:nvSpPr>
          <p:cNvPr id="3" name="Rectangle 7">
            <a:extLst>
              <a:ext uri="{FF2B5EF4-FFF2-40B4-BE49-F238E27FC236}">
                <a16:creationId xmlns:a16="http://schemas.microsoft.com/office/drawing/2014/main" id="{3B879A1D-49A1-43B9-B29C-9404FCDEBBD6}"/>
              </a:ext>
            </a:extLst>
          </p:cNvPr>
          <p:cNvSpPr>
            <a:spLocks noGrp="1" noChangeArrowheads="1"/>
          </p:cNvSpPr>
          <p:nvPr>
            <p:ph type="sldNum" sz="quarter" idx="10"/>
          </p:nvPr>
        </p:nvSpPr>
        <p:spPr>
          <a:ln/>
        </p:spPr>
        <p:txBody>
          <a:bodyPr/>
          <a:lstStyle>
            <a:lvl1pPr>
              <a:defRPr/>
            </a:lvl1pPr>
          </a:lstStyle>
          <a:p>
            <a:fld id="{61830E26-E579-467D-BE4A-BDBF35510CBA}" type="slidenum">
              <a:rPr lang="en-US" altLang="en-US"/>
              <a:pPr/>
              <a:t>‹#›</a:t>
            </a:fld>
            <a:endParaRPr lang="en-US" altLang="en-US"/>
          </a:p>
        </p:txBody>
      </p:sp>
    </p:spTree>
    <p:extLst>
      <p:ext uri="{BB962C8B-B14F-4D97-AF65-F5344CB8AC3E}">
        <p14:creationId xmlns:p14="http://schemas.microsoft.com/office/powerpoint/2010/main" val="961704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095F62E1-1178-4CE2-B2F1-8E643D257E14}"/>
              </a:ext>
            </a:extLst>
          </p:cNvPr>
          <p:cNvSpPr>
            <a:spLocks noChangeShapeType="1"/>
          </p:cNvSpPr>
          <p:nvPr userDrawn="1"/>
        </p:nvSpPr>
        <p:spPr bwMode="auto">
          <a:xfrm flipV="1">
            <a:off x="6089651" y="1549400"/>
            <a:ext cx="16933" cy="42799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dirty="0">
              <a:ln>
                <a:solidFill>
                  <a:schemeClr val="bg2"/>
                </a:solidFill>
              </a:ln>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111"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1"/>
          </p:nvPr>
        </p:nvSpPr>
        <p:spPr>
          <a:xfrm>
            <a:off x="6276623"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D7B0C50A-BC1B-4681-8866-81155C189768}"/>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AB29E19E-B72F-4FAF-BD62-9F629589D9C5}" type="slidenum">
              <a:rPr lang="en-US" altLang="en-US"/>
              <a:pPr/>
              <a:t>‹#›</a:t>
            </a:fld>
            <a:endParaRPr lang="en-US" altLang="en-US"/>
          </a:p>
        </p:txBody>
      </p:sp>
    </p:spTree>
    <p:extLst>
      <p:ext uri="{BB962C8B-B14F-4D97-AF65-F5344CB8AC3E}">
        <p14:creationId xmlns:p14="http://schemas.microsoft.com/office/powerpoint/2010/main" val="161002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6389510" y="596900"/>
            <a:ext cx="5057423" cy="787400"/>
          </a:xfrm>
        </p:spPr>
        <p:txBody>
          <a:bodyPr/>
          <a:lstStyle/>
          <a:p>
            <a:r>
              <a:rPr lang="en-US"/>
              <a:t>Click to edit Master title style</a:t>
            </a:r>
            <a:endParaRPr lang="en-US" dirty="0"/>
          </a:p>
        </p:txBody>
      </p:sp>
      <p:sp>
        <p:nvSpPr>
          <p:cNvPr id="5" name="Picture Placeholder 6"/>
          <p:cNvSpPr>
            <a:spLocks noGrp="1"/>
          </p:cNvSpPr>
          <p:nvPr>
            <p:ph type="pic" sz="quarter" idx="11"/>
          </p:nvPr>
        </p:nvSpPr>
        <p:spPr>
          <a:xfrm>
            <a:off x="1" y="520700"/>
            <a:ext cx="6100484" cy="5486400"/>
          </a:xfrm>
        </p:spPr>
        <p:txBody>
          <a:bodyPr/>
          <a:lstStyle/>
          <a:p>
            <a:pPr lvl="0"/>
            <a:endParaRPr lang="en-US" noProof="0" dirty="0"/>
          </a:p>
        </p:txBody>
      </p:sp>
      <p:sp>
        <p:nvSpPr>
          <p:cNvPr id="6" name="Content Placeholder 2"/>
          <p:cNvSpPr>
            <a:spLocks noGrp="1"/>
          </p:cNvSpPr>
          <p:nvPr>
            <p:ph sz="half" idx="1"/>
          </p:nvPr>
        </p:nvSpPr>
        <p:spPr>
          <a:xfrm>
            <a:off x="6389511"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7">
            <a:extLst>
              <a:ext uri="{FF2B5EF4-FFF2-40B4-BE49-F238E27FC236}">
                <a16:creationId xmlns:a16="http://schemas.microsoft.com/office/drawing/2014/main" id="{352F38E7-BBC9-46AA-B1F3-A92A83170D42}"/>
              </a:ext>
            </a:extLst>
          </p:cNvPr>
          <p:cNvSpPr>
            <a:spLocks noGrp="1" noChangeArrowheads="1"/>
          </p:cNvSpPr>
          <p:nvPr>
            <p:ph type="sldNum" sz="quarter" idx="12"/>
          </p:nvPr>
        </p:nvSpPr>
        <p:spPr>
          <a:ln/>
        </p:spPr>
        <p:txBody>
          <a:bodyPr/>
          <a:lstStyle>
            <a:lvl1pPr>
              <a:defRPr/>
            </a:lvl1pPr>
          </a:lstStyle>
          <a:p>
            <a:fld id="{FC2C79DD-714B-42C1-A462-18E0F5372FA8}" type="slidenum">
              <a:rPr lang="en-US" altLang="en-US"/>
              <a:pPr/>
              <a:t>‹#›</a:t>
            </a:fld>
            <a:endParaRPr lang="en-US" altLang="en-US"/>
          </a:p>
        </p:txBody>
      </p:sp>
    </p:spTree>
    <p:extLst>
      <p:ext uri="{BB962C8B-B14F-4D97-AF65-F5344CB8AC3E}">
        <p14:creationId xmlns:p14="http://schemas.microsoft.com/office/powerpoint/2010/main" val="147805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CF63-E086-3996-B856-F852AC6CF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F173B8-9006-146A-892C-63ACFD445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34DB14-48D0-9262-A3D2-538F59D330BD}"/>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5" name="Footer Placeholder 4">
            <a:extLst>
              <a:ext uri="{FF2B5EF4-FFF2-40B4-BE49-F238E27FC236}">
                <a16:creationId xmlns:a16="http://schemas.microsoft.com/office/drawing/2014/main" id="{544CFFC0-44BE-A469-7011-C8569F3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8F2BB-5D1F-9635-95E4-BD0C943CA554}"/>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231403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F0DF-07A3-4A01-BAFA-55398C8ED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08D61-2291-2CF4-A934-BA9F358B6C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AC364-B9B8-317C-221C-18E5CC44A3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EA7B9-2738-B1F1-FA5C-D51D80170100}"/>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6" name="Footer Placeholder 5">
            <a:extLst>
              <a:ext uri="{FF2B5EF4-FFF2-40B4-BE49-F238E27FC236}">
                <a16:creationId xmlns:a16="http://schemas.microsoft.com/office/drawing/2014/main" id="{456E9F46-09B0-D4D3-F3A8-D1572A08C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8AD3-15DA-59CE-3942-049D77891EF2}"/>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408144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E23C-4E19-FD09-F8F5-0F91FC9F9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F3C13-0801-1CFC-D5AE-7496B5977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DBAEC-4AA4-EAE8-6A52-0E030DD0F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2F448-D7BD-BDEB-8C2A-19D8679C4A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CA829D-6C44-E9D1-BB0E-DD1A85BECC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A28A3-CA03-7F3F-6FF7-5B9822CDD766}"/>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8" name="Footer Placeholder 7">
            <a:extLst>
              <a:ext uri="{FF2B5EF4-FFF2-40B4-BE49-F238E27FC236}">
                <a16:creationId xmlns:a16="http://schemas.microsoft.com/office/drawing/2014/main" id="{7806D897-D8BC-5E2C-977C-D76DCA2B0B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BC4337-BEF7-7D70-FE74-C955497F49A3}"/>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401963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A414-6CB2-EC4C-DE67-68137AEA4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14F426-789E-680C-D8BF-8F21BF85423C}"/>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4" name="Footer Placeholder 3">
            <a:extLst>
              <a:ext uri="{FF2B5EF4-FFF2-40B4-BE49-F238E27FC236}">
                <a16:creationId xmlns:a16="http://schemas.microsoft.com/office/drawing/2014/main" id="{F656D568-3D9A-15F8-6191-3949ADA261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68AFF-E77E-7E78-B4A0-A72DB5959CA1}"/>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111936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6377F-3E03-9051-D7E4-B03C5E1C4D03}"/>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3" name="Footer Placeholder 2">
            <a:extLst>
              <a:ext uri="{FF2B5EF4-FFF2-40B4-BE49-F238E27FC236}">
                <a16:creationId xmlns:a16="http://schemas.microsoft.com/office/drawing/2014/main" id="{354616BD-0BC9-DF83-79C5-4309156702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6019C-E29F-D237-D2DA-EE9E86EB13EC}"/>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251451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4234-3F36-97F8-487D-724A9A529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ACC208-9FE6-10D8-4746-EB66604FF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861C48-DCC6-F868-26A6-1D0A75E6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4C8D0-2B32-A845-DA90-D3C314E2EF03}"/>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6" name="Footer Placeholder 5">
            <a:extLst>
              <a:ext uri="{FF2B5EF4-FFF2-40B4-BE49-F238E27FC236}">
                <a16:creationId xmlns:a16="http://schemas.microsoft.com/office/drawing/2014/main" id="{7B80F1D7-47AC-1CF0-0152-7A5C54ED0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AEB14-D8C9-E79A-3345-6FEB6DFCF688}"/>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328447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F46B-AC91-ABB8-6E41-508B26C3D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5CC2D8-90AD-7D6F-C45E-B9DE84813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550B3-853D-92D9-E41A-9B71D8354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1FA7F-7EDF-E322-7459-9B1EDBEC44E5}"/>
              </a:ext>
            </a:extLst>
          </p:cNvPr>
          <p:cNvSpPr>
            <a:spLocks noGrp="1"/>
          </p:cNvSpPr>
          <p:nvPr>
            <p:ph type="dt" sz="half" idx="10"/>
          </p:nvPr>
        </p:nvSpPr>
        <p:spPr/>
        <p:txBody>
          <a:bodyPr/>
          <a:lstStyle/>
          <a:p>
            <a:fld id="{F43B17F8-8299-864B-A33C-D54B882A9FE9}" type="datetimeFigureOut">
              <a:rPr lang="en-US" smtClean="0"/>
              <a:t>10/13/23</a:t>
            </a:fld>
            <a:endParaRPr lang="en-US"/>
          </a:p>
        </p:txBody>
      </p:sp>
      <p:sp>
        <p:nvSpPr>
          <p:cNvPr id="6" name="Footer Placeholder 5">
            <a:extLst>
              <a:ext uri="{FF2B5EF4-FFF2-40B4-BE49-F238E27FC236}">
                <a16:creationId xmlns:a16="http://schemas.microsoft.com/office/drawing/2014/main" id="{5FA2337F-54B9-1C56-9D57-F7ABE3AD1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92A2E-EA45-BEAF-19EF-47F0128CF384}"/>
              </a:ext>
            </a:extLst>
          </p:cNvPr>
          <p:cNvSpPr>
            <a:spLocks noGrp="1"/>
          </p:cNvSpPr>
          <p:nvPr>
            <p:ph type="sldNum" sz="quarter" idx="12"/>
          </p:nvPr>
        </p:nvSpPr>
        <p:spPr/>
        <p:txBody>
          <a:bodyPr/>
          <a:lstStyle/>
          <a:p>
            <a:fld id="{32DEB877-9FD8-B04D-AA5C-D0AC3FD2B5CE}" type="slidenum">
              <a:rPr lang="en-US" smtClean="0"/>
              <a:t>‹#›</a:t>
            </a:fld>
            <a:endParaRPr lang="en-US"/>
          </a:p>
        </p:txBody>
      </p:sp>
    </p:spTree>
    <p:extLst>
      <p:ext uri="{BB962C8B-B14F-4D97-AF65-F5344CB8AC3E}">
        <p14:creationId xmlns:p14="http://schemas.microsoft.com/office/powerpoint/2010/main" val="146113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B25FC-F5B5-4671-DF33-E273A8F7D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F37485-C044-8266-FF91-379B4E83B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B3FAA-B921-5AF9-AABD-247FA86E5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B17F8-8299-864B-A33C-D54B882A9FE9}" type="datetimeFigureOut">
              <a:rPr lang="en-US" smtClean="0"/>
              <a:t>10/13/23</a:t>
            </a:fld>
            <a:endParaRPr lang="en-US"/>
          </a:p>
        </p:txBody>
      </p:sp>
      <p:sp>
        <p:nvSpPr>
          <p:cNvPr id="5" name="Footer Placeholder 4">
            <a:extLst>
              <a:ext uri="{FF2B5EF4-FFF2-40B4-BE49-F238E27FC236}">
                <a16:creationId xmlns:a16="http://schemas.microsoft.com/office/drawing/2014/main" id="{CD67736D-F066-F928-BED8-C0B275CD0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1CDC10-931C-672D-6AE0-FBDF30C6C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EB877-9FD8-B04D-AA5C-D0AC3FD2B5CE}" type="slidenum">
              <a:rPr lang="en-US" smtClean="0"/>
              <a:t>‹#›</a:t>
            </a:fld>
            <a:endParaRPr lang="en-US"/>
          </a:p>
        </p:txBody>
      </p:sp>
    </p:spTree>
    <p:extLst>
      <p:ext uri="{BB962C8B-B14F-4D97-AF65-F5344CB8AC3E}">
        <p14:creationId xmlns:p14="http://schemas.microsoft.com/office/powerpoint/2010/main" val="110934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40F51319-0988-EEC0-66DA-FE2EB48C0182}"/>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8970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6.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9.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68"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45.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7.png"/><Relationship Id="rId7" Type="http://schemas.openxmlformats.org/officeDocument/2006/relationships/hyperlink" Target="http://www.mededonthego.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7"/>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7"/>
          <a:srcRect r="42134" b="60995"/>
          <a:stretch/>
        </p:blipFill>
        <p:spPr>
          <a:xfrm>
            <a:off x="7688482" y="5357788"/>
            <a:ext cx="4503517" cy="1500212"/>
          </a:xfrm>
          <a:prstGeom prst="rect">
            <a:avLst/>
          </a:prstGeom>
        </p:spPr>
      </p:pic>
      <p:sp>
        <p:nvSpPr>
          <p:cNvPr id="5" name="Graphic 13">
            <a:extLst>
              <a:ext uri="{FF2B5EF4-FFF2-40B4-BE49-F238E27FC236}">
                <a16:creationId xmlns:a16="http://schemas.microsoft.com/office/drawing/2014/main" id="{6F7485AE-8111-BA54-282E-6E7337310E3A}"/>
              </a:ext>
            </a:extLst>
          </p:cNvPr>
          <p:cNvSpPr/>
          <p:nvPr/>
        </p:nvSpPr>
        <p:spPr>
          <a:xfrm>
            <a:off x="3359350" y="569929"/>
            <a:ext cx="5474851" cy="2750698"/>
          </a:xfrm>
          <a:custGeom>
            <a:avLst/>
            <a:gdLst>
              <a:gd name="connsiteX0" fmla="*/ 288203 w 5474851"/>
              <a:gd name="connsiteY0" fmla="*/ 1320399 h 2750698"/>
              <a:gd name="connsiteX1" fmla="*/ 235258 w 5474851"/>
              <a:gd name="connsiteY1" fmla="*/ 1040583 h 2750698"/>
              <a:gd name="connsiteX2" fmla="*/ 182924 w 5474851"/>
              <a:gd name="connsiteY2" fmla="*/ 1320399 h 2750698"/>
              <a:gd name="connsiteX3" fmla="*/ 96716 w 5474851"/>
              <a:gd name="connsiteY3" fmla="*/ 1320399 h 2750698"/>
              <a:gd name="connsiteX4" fmla="*/ 3121 w 5474851"/>
              <a:gd name="connsiteY4" fmla="*/ 900056 h 2750698"/>
              <a:gd name="connsiteX5" fmla="*/ 91791 w 5474851"/>
              <a:gd name="connsiteY5" fmla="*/ 900056 h 2750698"/>
              <a:gd name="connsiteX6" fmla="*/ 144737 w 5474851"/>
              <a:gd name="connsiteY6" fmla="*/ 1192461 h 2750698"/>
              <a:gd name="connsiteX7" fmla="*/ 203218 w 5474851"/>
              <a:gd name="connsiteY7" fmla="*/ 900056 h 2750698"/>
              <a:gd name="connsiteX8" fmla="*/ 267878 w 5474851"/>
              <a:gd name="connsiteY8" fmla="*/ 900056 h 2750698"/>
              <a:gd name="connsiteX9" fmla="*/ 326987 w 5474851"/>
              <a:gd name="connsiteY9" fmla="*/ 1192461 h 2750698"/>
              <a:gd name="connsiteX10" fmla="*/ 379320 w 5474851"/>
              <a:gd name="connsiteY10" fmla="*/ 900056 h 2750698"/>
              <a:gd name="connsiteX11" fmla="*/ 467975 w 5474851"/>
              <a:gd name="connsiteY11" fmla="*/ 900056 h 2750698"/>
              <a:gd name="connsiteX12" fmla="*/ 374380 w 5474851"/>
              <a:gd name="connsiteY12" fmla="*/ 1320399 h 2750698"/>
              <a:gd name="connsiteX13" fmla="*/ 288187 w 5474851"/>
              <a:gd name="connsiteY13" fmla="*/ 1320399 h 2750698"/>
              <a:gd name="connsiteX14" fmla="*/ 631155 w 5474851"/>
              <a:gd name="connsiteY14" fmla="*/ 1320399 h 2750698"/>
              <a:gd name="connsiteX15" fmla="*/ 631155 w 5474851"/>
              <a:gd name="connsiteY15" fmla="*/ 900056 h 2750698"/>
              <a:gd name="connsiteX16" fmla="*/ 866365 w 5474851"/>
              <a:gd name="connsiteY16" fmla="*/ 900056 h 2750698"/>
              <a:gd name="connsiteX17" fmla="*/ 866365 w 5474851"/>
              <a:gd name="connsiteY17" fmla="*/ 973789 h 2750698"/>
              <a:gd name="connsiteX18" fmla="*/ 713662 w 5474851"/>
              <a:gd name="connsiteY18" fmla="*/ 973789 h 2750698"/>
              <a:gd name="connsiteX19" fmla="*/ 713662 w 5474851"/>
              <a:gd name="connsiteY19" fmla="*/ 1070221 h 2750698"/>
              <a:gd name="connsiteX20" fmla="*/ 862052 w 5474851"/>
              <a:gd name="connsiteY20" fmla="*/ 1070221 h 2750698"/>
              <a:gd name="connsiteX21" fmla="*/ 862052 w 5474851"/>
              <a:gd name="connsiteY21" fmla="*/ 1143311 h 2750698"/>
              <a:gd name="connsiteX22" fmla="*/ 713662 w 5474851"/>
              <a:gd name="connsiteY22" fmla="*/ 1143311 h 2750698"/>
              <a:gd name="connsiteX23" fmla="*/ 713662 w 5474851"/>
              <a:gd name="connsiteY23" fmla="*/ 1246650 h 2750698"/>
              <a:gd name="connsiteX24" fmla="*/ 866365 w 5474851"/>
              <a:gd name="connsiteY24" fmla="*/ 1246650 h 2750698"/>
              <a:gd name="connsiteX25" fmla="*/ 866365 w 5474851"/>
              <a:gd name="connsiteY25" fmla="*/ 1320383 h 2750698"/>
              <a:gd name="connsiteX26" fmla="*/ 631155 w 5474851"/>
              <a:gd name="connsiteY26" fmla="*/ 1320383 h 2750698"/>
              <a:gd name="connsiteX27" fmla="*/ 1064612 w 5474851"/>
              <a:gd name="connsiteY27" fmla="*/ 1208865 h 2750698"/>
              <a:gd name="connsiteX28" fmla="*/ 1163131 w 5474851"/>
              <a:gd name="connsiteY28" fmla="*/ 1253604 h 2750698"/>
              <a:gd name="connsiteX29" fmla="*/ 1219777 w 5474851"/>
              <a:gd name="connsiteY29" fmla="*/ 1206966 h 2750698"/>
              <a:gd name="connsiteX30" fmla="*/ 1152655 w 5474851"/>
              <a:gd name="connsiteY30" fmla="*/ 1144582 h 2750698"/>
              <a:gd name="connsiteX31" fmla="*/ 1036288 w 5474851"/>
              <a:gd name="connsiteY31" fmla="*/ 1015404 h 2750698"/>
              <a:gd name="connsiteX32" fmla="*/ 1171741 w 5474851"/>
              <a:gd name="connsiteY32" fmla="*/ 893149 h 2750698"/>
              <a:gd name="connsiteX33" fmla="*/ 1296121 w 5474851"/>
              <a:gd name="connsiteY33" fmla="*/ 939787 h 2750698"/>
              <a:gd name="connsiteX34" fmla="*/ 1256710 w 5474851"/>
              <a:gd name="connsiteY34" fmla="*/ 1002814 h 2750698"/>
              <a:gd name="connsiteX35" fmla="*/ 1169890 w 5474851"/>
              <a:gd name="connsiteY35" fmla="*/ 967525 h 2750698"/>
              <a:gd name="connsiteX36" fmla="*/ 1120631 w 5474851"/>
              <a:gd name="connsiteY36" fmla="*/ 1010365 h 2750698"/>
              <a:gd name="connsiteX37" fmla="*/ 1185902 w 5474851"/>
              <a:gd name="connsiteY37" fmla="*/ 1067709 h 2750698"/>
              <a:gd name="connsiteX38" fmla="*/ 1303508 w 5474851"/>
              <a:gd name="connsiteY38" fmla="*/ 1200043 h 2750698"/>
              <a:gd name="connsiteX39" fmla="*/ 1164354 w 5474851"/>
              <a:gd name="connsiteY39" fmla="*/ 1327965 h 2750698"/>
              <a:gd name="connsiteX40" fmla="*/ 1023977 w 5474851"/>
              <a:gd name="connsiteY40" fmla="*/ 1273776 h 2750698"/>
              <a:gd name="connsiteX41" fmla="*/ 1064612 w 5474851"/>
              <a:gd name="connsiteY41" fmla="*/ 1208865 h 2750698"/>
              <a:gd name="connsiteX42" fmla="*/ 1543016 w 5474851"/>
              <a:gd name="connsiteY42" fmla="*/ 1320399 h 2750698"/>
              <a:gd name="connsiteX43" fmla="*/ 1543016 w 5474851"/>
              <a:gd name="connsiteY43" fmla="*/ 974417 h 2750698"/>
              <a:gd name="connsiteX44" fmla="*/ 1451271 w 5474851"/>
              <a:gd name="connsiteY44" fmla="*/ 974417 h 2750698"/>
              <a:gd name="connsiteX45" fmla="*/ 1451271 w 5474851"/>
              <a:gd name="connsiteY45" fmla="*/ 900056 h 2750698"/>
              <a:gd name="connsiteX46" fmla="*/ 1716640 w 5474851"/>
              <a:gd name="connsiteY46" fmla="*/ 900056 h 2750698"/>
              <a:gd name="connsiteX47" fmla="*/ 1716640 w 5474851"/>
              <a:gd name="connsiteY47" fmla="*/ 974417 h 2750698"/>
              <a:gd name="connsiteX48" fmla="*/ 1625507 w 5474851"/>
              <a:gd name="connsiteY48" fmla="*/ 974417 h 2750698"/>
              <a:gd name="connsiteX49" fmla="*/ 1625507 w 5474851"/>
              <a:gd name="connsiteY49" fmla="*/ 1320399 h 2750698"/>
              <a:gd name="connsiteX50" fmla="*/ 1543000 w 5474851"/>
              <a:gd name="connsiteY50" fmla="*/ 1320399 h 2750698"/>
              <a:gd name="connsiteX51" fmla="*/ 2331124 w 5474851"/>
              <a:gd name="connsiteY51" fmla="*/ 1320399 h 2750698"/>
              <a:gd name="connsiteX52" fmla="*/ 2268330 w 5474851"/>
              <a:gd name="connsiteY52" fmla="*/ 1167909 h 2750698"/>
              <a:gd name="connsiteX53" fmla="*/ 2223994 w 5474851"/>
              <a:gd name="connsiteY53" fmla="*/ 1167909 h 2750698"/>
              <a:gd name="connsiteX54" fmla="*/ 2223994 w 5474851"/>
              <a:gd name="connsiteY54" fmla="*/ 1320399 h 2750698"/>
              <a:gd name="connsiteX55" fmla="*/ 2141487 w 5474851"/>
              <a:gd name="connsiteY55" fmla="*/ 1320399 h 2750698"/>
              <a:gd name="connsiteX56" fmla="*/ 2141487 w 5474851"/>
              <a:gd name="connsiteY56" fmla="*/ 900056 h 2750698"/>
              <a:gd name="connsiteX57" fmla="*/ 2294802 w 5474851"/>
              <a:gd name="connsiteY57" fmla="*/ 900056 h 2750698"/>
              <a:gd name="connsiteX58" fmla="*/ 2419794 w 5474851"/>
              <a:gd name="connsiteY58" fmla="*/ 1033033 h 2750698"/>
              <a:gd name="connsiteX59" fmla="*/ 2348359 w 5474851"/>
              <a:gd name="connsiteY59" fmla="*/ 1153404 h 2750698"/>
              <a:gd name="connsiteX60" fmla="*/ 2422868 w 5474851"/>
              <a:gd name="connsiteY60" fmla="*/ 1320399 h 2750698"/>
              <a:gd name="connsiteX61" fmla="*/ 2331124 w 5474851"/>
              <a:gd name="connsiteY61" fmla="*/ 1320399 h 2750698"/>
              <a:gd name="connsiteX62" fmla="*/ 2282475 w 5474851"/>
              <a:gd name="connsiteY62" fmla="*/ 973789 h 2750698"/>
              <a:gd name="connsiteX63" fmla="*/ 2223979 w 5474851"/>
              <a:gd name="connsiteY63" fmla="*/ 973789 h 2750698"/>
              <a:gd name="connsiteX64" fmla="*/ 2223979 w 5474851"/>
              <a:gd name="connsiteY64" fmla="*/ 1094788 h 2750698"/>
              <a:gd name="connsiteX65" fmla="*/ 2282475 w 5474851"/>
              <a:gd name="connsiteY65" fmla="*/ 1094788 h 2750698"/>
              <a:gd name="connsiteX66" fmla="*/ 2335421 w 5474851"/>
              <a:gd name="connsiteY66" fmla="*/ 1034289 h 2750698"/>
              <a:gd name="connsiteX67" fmla="*/ 2282475 w 5474851"/>
              <a:gd name="connsiteY67" fmla="*/ 973789 h 2750698"/>
              <a:gd name="connsiteX68" fmla="*/ 2603879 w 5474851"/>
              <a:gd name="connsiteY68" fmla="*/ 1320399 h 2750698"/>
              <a:gd name="connsiteX69" fmla="*/ 2603879 w 5474851"/>
              <a:gd name="connsiteY69" fmla="*/ 900056 h 2750698"/>
              <a:gd name="connsiteX70" fmla="*/ 2839090 w 5474851"/>
              <a:gd name="connsiteY70" fmla="*/ 900056 h 2750698"/>
              <a:gd name="connsiteX71" fmla="*/ 2839090 w 5474851"/>
              <a:gd name="connsiteY71" fmla="*/ 973789 h 2750698"/>
              <a:gd name="connsiteX72" fmla="*/ 2686386 w 5474851"/>
              <a:gd name="connsiteY72" fmla="*/ 973789 h 2750698"/>
              <a:gd name="connsiteX73" fmla="*/ 2686386 w 5474851"/>
              <a:gd name="connsiteY73" fmla="*/ 1070221 h 2750698"/>
              <a:gd name="connsiteX74" fmla="*/ 2834777 w 5474851"/>
              <a:gd name="connsiteY74" fmla="*/ 1070221 h 2750698"/>
              <a:gd name="connsiteX75" fmla="*/ 2834777 w 5474851"/>
              <a:gd name="connsiteY75" fmla="*/ 1143311 h 2750698"/>
              <a:gd name="connsiteX76" fmla="*/ 2686386 w 5474851"/>
              <a:gd name="connsiteY76" fmla="*/ 1143311 h 2750698"/>
              <a:gd name="connsiteX77" fmla="*/ 2686386 w 5474851"/>
              <a:gd name="connsiteY77" fmla="*/ 1246650 h 2750698"/>
              <a:gd name="connsiteX78" fmla="*/ 2839090 w 5474851"/>
              <a:gd name="connsiteY78" fmla="*/ 1246650 h 2750698"/>
              <a:gd name="connsiteX79" fmla="*/ 2839090 w 5474851"/>
              <a:gd name="connsiteY79" fmla="*/ 1320383 h 2750698"/>
              <a:gd name="connsiteX80" fmla="*/ 2603879 w 5474851"/>
              <a:gd name="connsiteY80" fmla="*/ 1320383 h 2750698"/>
              <a:gd name="connsiteX81" fmla="*/ 3180191 w 5474851"/>
              <a:gd name="connsiteY81" fmla="*/ 893133 h 2750698"/>
              <a:gd name="connsiteX82" fmla="*/ 3316882 w 5474851"/>
              <a:gd name="connsiteY82" fmla="*/ 988922 h 2750698"/>
              <a:gd name="connsiteX83" fmla="*/ 3249760 w 5474851"/>
              <a:gd name="connsiteY83" fmla="*/ 1020443 h 2750698"/>
              <a:gd name="connsiteX84" fmla="*/ 3180191 w 5474851"/>
              <a:gd name="connsiteY84" fmla="*/ 968137 h 2750698"/>
              <a:gd name="connsiteX85" fmla="*/ 3091520 w 5474851"/>
              <a:gd name="connsiteY85" fmla="*/ 1110565 h 2750698"/>
              <a:gd name="connsiteX86" fmla="*/ 3180191 w 5474851"/>
              <a:gd name="connsiteY86" fmla="*/ 1252976 h 2750698"/>
              <a:gd name="connsiteX87" fmla="*/ 3242985 w 5474851"/>
              <a:gd name="connsiteY87" fmla="*/ 1227781 h 2750698"/>
              <a:gd name="connsiteX88" fmla="*/ 3242985 w 5474851"/>
              <a:gd name="connsiteY88" fmla="*/ 1163514 h 2750698"/>
              <a:gd name="connsiteX89" fmla="*/ 3165402 w 5474851"/>
              <a:gd name="connsiteY89" fmla="*/ 1163514 h 2750698"/>
              <a:gd name="connsiteX90" fmla="*/ 3165402 w 5474851"/>
              <a:gd name="connsiteY90" fmla="*/ 1090409 h 2750698"/>
              <a:gd name="connsiteX91" fmla="*/ 3320568 w 5474851"/>
              <a:gd name="connsiteY91" fmla="*/ 1090409 h 2750698"/>
              <a:gd name="connsiteX92" fmla="*/ 3320568 w 5474851"/>
              <a:gd name="connsiteY92" fmla="*/ 1261186 h 2750698"/>
              <a:gd name="connsiteX93" fmla="*/ 3180191 w 5474851"/>
              <a:gd name="connsiteY93" fmla="*/ 1327981 h 2750698"/>
              <a:gd name="connsiteX94" fmla="*/ 3006551 w 5474851"/>
              <a:gd name="connsiteY94" fmla="*/ 1110580 h 2750698"/>
              <a:gd name="connsiteX95" fmla="*/ 3180191 w 5474851"/>
              <a:gd name="connsiteY95" fmla="*/ 893149 h 2750698"/>
              <a:gd name="connsiteX96" fmla="*/ 3507130 w 5474851"/>
              <a:gd name="connsiteY96" fmla="*/ 1320399 h 2750698"/>
              <a:gd name="connsiteX97" fmla="*/ 3507130 w 5474851"/>
              <a:gd name="connsiteY97" fmla="*/ 900056 h 2750698"/>
              <a:gd name="connsiteX98" fmla="*/ 3589637 w 5474851"/>
              <a:gd name="connsiteY98" fmla="*/ 900056 h 2750698"/>
              <a:gd name="connsiteX99" fmla="*/ 3589637 w 5474851"/>
              <a:gd name="connsiteY99" fmla="*/ 1320399 h 2750698"/>
              <a:gd name="connsiteX100" fmla="*/ 3507130 w 5474851"/>
              <a:gd name="connsiteY100" fmla="*/ 1320399 h 2750698"/>
              <a:gd name="connsiteX101" fmla="*/ 3939976 w 5474851"/>
              <a:gd name="connsiteY101" fmla="*/ 893133 h 2750698"/>
              <a:gd name="connsiteX102" fmla="*/ 4111765 w 5474851"/>
              <a:gd name="connsiteY102" fmla="*/ 1110565 h 2750698"/>
              <a:gd name="connsiteX103" fmla="*/ 3939976 w 5474851"/>
              <a:gd name="connsiteY103" fmla="*/ 1327965 h 2750698"/>
              <a:gd name="connsiteX104" fmla="*/ 3768798 w 5474851"/>
              <a:gd name="connsiteY104" fmla="*/ 1110565 h 2750698"/>
              <a:gd name="connsiteX105" fmla="*/ 3939976 w 5474851"/>
              <a:gd name="connsiteY105" fmla="*/ 893133 h 2750698"/>
              <a:gd name="connsiteX106" fmla="*/ 3939976 w 5474851"/>
              <a:gd name="connsiteY106" fmla="*/ 968122 h 2750698"/>
              <a:gd name="connsiteX107" fmla="*/ 3853767 w 5474851"/>
              <a:gd name="connsiteY107" fmla="*/ 1110549 h 2750698"/>
              <a:gd name="connsiteX108" fmla="*/ 3939976 w 5474851"/>
              <a:gd name="connsiteY108" fmla="*/ 1252960 h 2750698"/>
              <a:gd name="connsiteX109" fmla="*/ 4027407 w 5474851"/>
              <a:gd name="connsiteY109" fmla="*/ 1110549 h 2750698"/>
              <a:gd name="connsiteX110" fmla="*/ 3939976 w 5474851"/>
              <a:gd name="connsiteY110" fmla="*/ 968122 h 2750698"/>
              <a:gd name="connsiteX111" fmla="*/ 4513825 w 5474851"/>
              <a:gd name="connsiteY111" fmla="*/ 1320399 h 2750698"/>
              <a:gd name="connsiteX112" fmla="*/ 4373433 w 5474851"/>
              <a:gd name="connsiteY112" fmla="*/ 1052577 h 2750698"/>
              <a:gd name="connsiteX113" fmla="*/ 4373433 w 5474851"/>
              <a:gd name="connsiteY113" fmla="*/ 1320399 h 2750698"/>
              <a:gd name="connsiteX114" fmla="*/ 4291537 w 5474851"/>
              <a:gd name="connsiteY114" fmla="*/ 1320399 h 2750698"/>
              <a:gd name="connsiteX115" fmla="*/ 4291537 w 5474851"/>
              <a:gd name="connsiteY115" fmla="*/ 900056 h 2750698"/>
              <a:gd name="connsiteX116" fmla="*/ 4375267 w 5474851"/>
              <a:gd name="connsiteY116" fmla="*/ 900056 h 2750698"/>
              <a:gd name="connsiteX117" fmla="*/ 4510109 w 5474851"/>
              <a:gd name="connsiteY117" fmla="*/ 1157188 h 2750698"/>
              <a:gd name="connsiteX118" fmla="*/ 4510109 w 5474851"/>
              <a:gd name="connsiteY118" fmla="*/ 900056 h 2750698"/>
              <a:gd name="connsiteX119" fmla="*/ 4592616 w 5474851"/>
              <a:gd name="connsiteY119" fmla="*/ 900056 h 2750698"/>
              <a:gd name="connsiteX120" fmla="*/ 4592616 w 5474851"/>
              <a:gd name="connsiteY120" fmla="*/ 1320399 h 2750698"/>
              <a:gd name="connsiteX121" fmla="*/ 4513810 w 5474851"/>
              <a:gd name="connsiteY121" fmla="*/ 1320399 h 2750698"/>
              <a:gd name="connsiteX122" fmla="*/ 5008226 w 5474851"/>
              <a:gd name="connsiteY122" fmla="*/ 1320399 h 2750698"/>
              <a:gd name="connsiteX123" fmla="*/ 4989140 w 5474851"/>
              <a:gd name="connsiteY123" fmla="*/ 1245410 h 2750698"/>
              <a:gd name="connsiteX124" fmla="*/ 4854911 w 5474851"/>
              <a:gd name="connsiteY124" fmla="*/ 1245410 h 2750698"/>
              <a:gd name="connsiteX125" fmla="*/ 4835824 w 5474851"/>
              <a:gd name="connsiteY125" fmla="*/ 1320399 h 2750698"/>
              <a:gd name="connsiteX126" fmla="*/ 4750228 w 5474851"/>
              <a:gd name="connsiteY126" fmla="*/ 1320399 h 2750698"/>
              <a:gd name="connsiteX127" fmla="*/ 4872146 w 5474851"/>
              <a:gd name="connsiteY127" fmla="*/ 900056 h 2750698"/>
              <a:gd name="connsiteX128" fmla="*/ 4971889 w 5474851"/>
              <a:gd name="connsiteY128" fmla="*/ 900056 h 2750698"/>
              <a:gd name="connsiteX129" fmla="*/ 5093807 w 5474851"/>
              <a:gd name="connsiteY129" fmla="*/ 1320399 h 2750698"/>
              <a:gd name="connsiteX130" fmla="*/ 5008210 w 5474851"/>
              <a:gd name="connsiteY130" fmla="*/ 1320399 h 2750698"/>
              <a:gd name="connsiteX131" fmla="*/ 4922033 w 5474851"/>
              <a:gd name="connsiteY131" fmla="*/ 975045 h 2750698"/>
              <a:gd name="connsiteX132" fmla="*/ 4871534 w 5474851"/>
              <a:gd name="connsiteY132" fmla="*/ 1171661 h 2750698"/>
              <a:gd name="connsiteX133" fmla="*/ 4972516 w 5474851"/>
              <a:gd name="connsiteY133" fmla="*/ 1171661 h 2750698"/>
              <a:gd name="connsiteX134" fmla="*/ 4922033 w 5474851"/>
              <a:gd name="connsiteY134" fmla="*/ 975045 h 2750698"/>
              <a:gd name="connsiteX135" fmla="*/ 5252030 w 5474851"/>
              <a:gd name="connsiteY135" fmla="*/ 1320399 h 2750698"/>
              <a:gd name="connsiteX136" fmla="*/ 5252030 w 5474851"/>
              <a:gd name="connsiteY136" fmla="*/ 900056 h 2750698"/>
              <a:gd name="connsiteX137" fmla="*/ 5334538 w 5474851"/>
              <a:gd name="connsiteY137" fmla="*/ 900056 h 2750698"/>
              <a:gd name="connsiteX138" fmla="*/ 5334538 w 5474851"/>
              <a:gd name="connsiteY138" fmla="*/ 1246038 h 2750698"/>
              <a:gd name="connsiteX139" fmla="*/ 5472453 w 5474851"/>
              <a:gd name="connsiteY139" fmla="*/ 1246038 h 2750698"/>
              <a:gd name="connsiteX140" fmla="*/ 5472453 w 5474851"/>
              <a:gd name="connsiteY140" fmla="*/ 1320399 h 2750698"/>
              <a:gd name="connsiteX141" fmla="*/ 5252030 w 5474851"/>
              <a:gd name="connsiteY141" fmla="*/ 1320399 h 2750698"/>
              <a:gd name="connsiteX142" fmla="*/ 72988 w 5474851"/>
              <a:gd name="connsiteY142" fmla="*/ 2309210 h 2750698"/>
              <a:gd name="connsiteX143" fmla="*/ 72988 w 5474851"/>
              <a:gd name="connsiteY143" fmla="*/ 1483861 h 2750698"/>
              <a:gd name="connsiteX144" fmla="*/ 377093 w 5474851"/>
              <a:gd name="connsiteY144" fmla="*/ 1483861 h 2750698"/>
              <a:gd name="connsiteX145" fmla="*/ 631766 w 5474851"/>
              <a:gd name="connsiteY145" fmla="*/ 1747429 h 2750698"/>
              <a:gd name="connsiteX146" fmla="*/ 377093 w 5474851"/>
              <a:gd name="connsiteY146" fmla="*/ 2009757 h 2750698"/>
              <a:gd name="connsiteX147" fmla="*/ 238630 w 5474851"/>
              <a:gd name="connsiteY147" fmla="*/ 2009757 h 2750698"/>
              <a:gd name="connsiteX148" fmla="*/ 238630 w 5474851"/>
              <a:gd name="connsiteY148" fmla="*/ 2309210 h 2750698"/>
              <a:gd name="connsiteX149" fmla="*/ 72988 w 5474851"/>
              <a:gd name="connsiteY149" fmla="*/ 2309210 h 2750698"/>
              <a:gd name="connsiteX150" fmla="*/ 357317 w 5474851"/>
              <a:gd name="connsiteY150" fmla="*/ 1628643 h 2750698"/>
              <a:gd name="connsiteX151" fmla="*/ 238645 w 5474851"/>
              <a:gd name="connsiteY151" fmla="*/ 1628643 h 2750698"/>
              <a:gd name="connsiteX152" fmla="*/ 238645 w 5474851"/>
              <a:gd name="connsiteY152" fmla="*/ 1866231 h 2750698"/>
              <a:gd name="connsiteX153" fmla="*/ 357317 w 5474851"/>
              <a:gd name="connsiteY153" fmla="*/ 1866231 h 2750698"/>
              <a:gd name="connsiteX154" fmla="*/ 462408 w 5474851"/>
              <a:gd name="connsiteY154" fmla="*/ 1747445 h 2750698"/>
              <a:gd name="connsiteX155" fmla="*/ 357317 w 5474851"/>
              <a:gd name="connsiteY155" fmla="*/ 1628659 h 2750698"/>
              <a:gd name="connsiteX156" fmla="*/ 1139795 w 5474851"/>
              <a:gd name="connsiteY156" fmla="*/ 2309210 h 2750698"/>
              <a:gd name="connsiteX157" fmla="*/ 1139795 w 5474851"/>
              <a:gd name="connsiteY157" fmla="*/ 1957781 h 2750698"/>
              <a:gd name="connsiteX158" fmla="*/ 866585 w 5474851"/>
              <a:gd name="connsiteY158" fmla="*/ 1957781 h 2750698"/>
              <a:gd name="connsiteX159" fmla="*/ 866585 w 5474851"/>
              <a:gd name="connsiteY159" fmla="*/ 2309210 h 2750698"/>
              <a:gd name="connsiteX160" fmla="*/ 700943 w 5474851"/>
              <a:gd name="connsiteY160" fmla="*/ 2309210 h 2750698"/>
              <a:gd name="connsiteX161" fmla="*/ 700943 w 5474851"/>
              <a:gd name="connsiteY161" fmla="*/ 1483861 h 2750698"/>
              <a:gd name="connsiteX162" fmla="*/ 866585 w 5474851"/>
              <a:gd name="connsiteY162" fmla="*/ 1483861 h 2750698"/>
              <a:gd name="connsiteX163" fmla="*/ 866585 w 5474851"/>
              <a:gd name="connsiteY163" fmla="*/ 1811775 h 2750698"/>
              <a:gd name="connsiteX164" fmla="*/ 1139795 w 5474851"/>
              <a:gd name="connsiteY164" fmla="*/ 1811775 h 2750698"/>
              <a:gd name="connsiteX165" fmla="*/ 1139795 w 5474851"/>
              <a:gd name="connsiteY165" fmla="*/ 1483861 h 2750698"/>
              <a:gd name="connsiteX166" fmla="*/ 1306691 w 5474851"/>
              <a:gd name="connsiteY166" fmla="*/ 1483861 h 2750698"/>
              <a:gd name="connsiteX167" fmla="*/ 1306691 w 5474851"/>
              <a:gd name="connsiteY167" fmla="*/ 2309210 h 2750698"/>
              <a:gd name="connsiteX168" fmla="*/ 1139795 w 5474851"/>
              <a:gd name="connsiteY168" fmla="*/ 2309210 h 2750698"/>
              <a:gd name="connsiteX169" fmla="*/ 1678703 w 5474851"/>
              <a:gd name="connsiteY169" fmla="*/ 2090193 h 2750698"/>
              <a:gd name="connsiteX170" fmla="*/ 1876495 w 5474851"/>
              <a:gd name="connsiteY170" fmla="*/ 2178054 h 2750698"/>
              <a:gd name="connsiteX171" fmla="*/ 1990226 w 5474851"/>
              <a:gd name="connsiteY171" fmla="*/ 2086488 h 2750698"/>
              <a:gd name="connsiteX172" fmla="*/ 1855480 w 5474851"/>
              <a:gd name="connsiteY172" fmla="*/ 1963966 h 2750698"/>
              <a:gd name="connsiteX173" fmla="*/ 1621837 w 5474851"/>
              <a:gd name="connsiteY173" fmla="*/ 1710304 h 2750698"/>
              <a:gd name="connsiteX174" fmla="*/ 1893809 w 5474851"/>
              <a:gd name="connsiteY174" fmla="*/ 1470251 h 2750698"/>
              <a:gd name="connsiteX175" fmla="*/ 2143526 w 5474851"/>
              <a:gd name="connsiteY175" fmla="*/ 1561817 h 2750698"/>
              <a:gd name="connsiteX176" fmla="*/ 2064406 w 5474851"/>
              <a:gd name="connsiteY176" fmla="*/ 1685564 h 2750698"/>
              <a:gd name="connsiteX177" fmla="*/ 1890107 w 5474851"/>
              <a:gd name="connsiteY177" fmla="*/ 1616273 h 2750698"/>
              <a:gd name="connsiteX178" fmla="*/ 1791212 w 5474851"/>
              <a:gd name="connsiteY178" fmla="*/ 1700398 h 2750698"/>
              <a:gd name="connsiteX179" fmla="*/ 1922241 w 5474851"/>
              <a:gd name="connsiteY179" fmla="*/ 1813015 h 2750698"/>
              <a:gd name="connsiteX180" fmla="*/ 2158362 w 5474851"/>
              <a:gd name="connsiteY180" fmla="*/ 2072878 h 2750698"/>
              <a:gd name="connsiteX181" fmla="*/ 1878973 w 5474851"/>
              <a:gd name="connsiteY181" fmla="*/ 2324076 h 2750698"/>
              <a:gd name="connsiteX182" fmla="*/ 1597106 w 5474851"/>
              <a:gd name="connsiteY182" fmla="*/ 2217660 h 2750698"/>
              <a:gd name="connsiteX183" fmla="*/ 1678703 w 5474851"/>
              <a:gd name="connsiteY183" fmla="*/ 2090209 h 2750698"/>
              <a:gd name="connsiteX184" fmla="*/ 2234941 w 5474851"/>
              <a:gd name="connsiteY184" fmla="*/ 1483861 h 2750698"/>
              <a:gd name="connsiteX185" fmla="*/ 2401837 w 5474851"/>
              <a:gd name="connsiteY185" fmla="*/ 1483861 h 2750698"/>
              <a:gd name="connsiteX186" fmla="*/ 2401837 w 5474851"/>
              <a:gd name="connsiteY186" fmla="*/ 2025832 h 2750698"/>
              <a:gd name="connsiteX187" fmla="*/ 2536584 w 5474851"/>
              <a:gd name="connsiteY187" fmla="*/ 2178039 h 2750698"/>
              <a:gd name="connsiteX188" fmla="*/ 2671331 w 5474851"/>
              <a:gd name="connsiteY188" fmla="*/ 2025832 h 2750698"/>
              <a:gd name="connsiteX189" fmla="*/ 2671331 w 5474851"/>
              <a:gd name="connsiteY189" fmla="*/ 1483861 h 2750698"/>
              <a:gd name="connsiteX190" fmla="*/ 2838227 w 5474851"/>
              <a:gd name="connsiteY190" fmla="*/ 1483861 h 2750698"/>
              <a:gd name="connsiteX191" fmla="*/ 2838227 w 5474851"/>
              <a:gd name="connsiteY191" fmla="*/ 2024607 h 2750698"/>
              <a:gd name="connsiteX192" fmla="*/ 2536600 w 5474851"/>
              <a:gd name="connsiteY192" fmla="*/ 2324061 h 2750698"/>
              <a:gd name="connsiteX193" fmla="*/ 2234957 w 5474851"/>
              <a:gd name="connsiteY193" fmla="*/ 2024607 h 2750698"/>
              <a:gd name="connsiteX194" fmla="*/ 2234957 w 5474851"/>
              <a:gd name="connsiteY194" fmla="*/ 1483861 h 2750698"/>
              <a:gd name="connsiteX195" fmla="*/ 3553928 w 5474851"/>
              <a:gd name="connsiteY195" fmla="*/ 2309210 h 2750698"/>
              <a:gd name="connsiteX196" fmla="*/ 3553928 w 5474851"/>
              <a:gd name="connsiteY196" fmla="*/ 1742469 h 2750698"/>
              <a:gd name="connsiteX197" fmla="*/ 3368494 w 5474851"/>
              <a:gd name="connsiteY197" fmla="*/ 2309210 h 2750698"/>
              <a:gd name="connsiteX198" fmla="*/ 3300509 w 5474851"/>
              <a:gd name="connsiteY198" fmla="*/ 2309210 h 2750698"/>
              <a:gd name="connsiteX199" fmla="*/ 3117538 w 5474851"/>
              <a:gd name="connsiteY199" fmla="*/ 1742469 h 2750698"/>
              <a:gd name="connsiteX200" fmla="*/ 3117538 w 5474851"/>
              <a:gd name="connsiteY200" fmla="*/ 2309210 h 2750698"/>
              <a:gd name="connsiteX201" fmla="*/ 2953119 w 5474851"/>
              <a:gd name="connsiteY201" fmla="*/ 2309210 h 2750698"/>
              <a:gd name="connsiteX202" fmla="*/ 2953119 w 5474851"/>
              <a:gd name="connsiteY202" fmla="*/ 1483861 h 2750698"/>
              <a:gd name="connsiteX203" fmla="*/ 3175643 w 5474851"/>
              <a:gd name="connsiteY203" fmla="*/ 1483861 h 2750698"/>
              <a:gd name="connsiteX204" fmla="*/ 3335106 w 5474851"/>
              <a:gd name="connsiteY204" fmla="*/ 1978816 h 2750698"/>
              <a:gd name="connsiteX205" fmla="*/ 3495823 w 5474851"/>
              <a:gd name="connsiteY205" fmla="*/ 1483861 h 2750698"/>
              <a:gd name="connsiteX206" fmla="*/ 3717107 w 5474851"/>
              <a:gd name="connsiteY206" fmla="*/ 1483861 h 2750698"/>
              <a:gd name="connsiteX207" fmla="*/ 3717107 w 5474851"/>
              <a:gd name="connsiteY207" fmla="*/ 2309210 h 2750698"/>
              <a:gd name="connsiteX208" fmla="*/ 3553928 w 5474851"/>
              <a:gd name="connsiteY208" fmla="*/ 2309210 h 2750698"/>
              <a:gd name="connsiteX209" fmla="*/ 4431569 w 5474851"/>
              <a:gd name="connsiteY209" fmla="*/ 2309210 h 2750698"/>
              <a:gd name="connsiteX210" fmla="*/ 4431569 w 5474851"/>
              <a:gd name="connsiteY210" fmla="*/ 1742469 h 2750698"/>
              <a:gd name="connsiteX211" fmla="*/ 4246136 w 5474851"/>
              <a:gd name="connsiteY211" fmla="*/ 2309210 h 2750698"/>
              <a:gd name="connsiteX212" fmla="*/ 4178150 w 5474851"/>
              <a:gd name="connsiteY212" fmla="*/ 2309210 h 2750698"/>
              <a:gd name="connsiteX213" fmla="*/ 3995179 w 5474851"/>
              <a:gd name="connsiteY213" fmla="*/ 1742469 h 2750698"/>
              <a:gd name="connsiteX214" fmla="*/ 3995179 w 5474851"/>
              <a:gd name="connsiteY214" fmla="*/ 2309210 h 2750698"/>
              <a:gd name="connsiteX215" fmla="*/ 3830761 w 5474851"/>
              <a:gd name="connsiteY215" fmla="*/ 2309210 h 2750698"/>
              <a:gd name="connsiteX216" fmla="*/ 3830761 w 5474851"/>
              <a:gd name="connsiteY216" fmla="*/ 1483861 h 2750698"/>
              <a:gd name="connsiteX217" fmla="*/ 4053284 w 5474851"/>
              <a:gd name="connsiteY217" fmla="*/ 1483861 h 2750698"/>
              <a:gd name="connsiteX218" fmla="*/ 4212747 w 5474851"/>
              <a:gd name="connsiteY218" fmla="*/ 1978816 h 2750698"/>
              <a:gd name="connsiteX219" fmla="*/ 4373464 w 5474851"/>
              <a:gd name="connsiteY219" fmla="*/ 1483861 h 2750698"/>
              <a:gd name="connsiteX220" fmla="*/ 4594749 w 5474851"/>
              <a:gd name="connsiteY220" fmla="*/ 1483861 h 2750698"/>
              <a:gd name="connsiteX221" fmla="*/ 4594749 w 5474851"/>
              <a:gd name="connsiteY221" fmla="*/ 2309210 h 2750698"/>
              <a:gd name="connsiteX222" fmla="*/ 4431569 w 5474851"/>
              <a:gd name="connsiteY222" fmla="*/ 2309210 h 2750698"/>
              <a:gd name="connsiteX223" fmla="*/ 4708402 w 5474851"/>
              <a:gd name="connsiteY223" fmla="*/ 2309210 h 2750698"/>
              <a:gd name="connsiteX224" fmla="*/ 4708402 w 5474851"/>
              <a:gd name="connsiteY224" fmla="*/ 1483861 h 2750698"/>
              <a:gd name="connsiteX225" fmla="*/ 4874044 w 5474851"/>
              <a:gd name="connsiteY225" fmla="*/ 1483861 h 2750698"/>
              <a:gd name="connsiteX226" fmla="*/ 4874044 w 5474851"/>
              <a:gd name="connsiteY226" fmla="*/ 2309210 h 2750698"/>
              <a:gd name="connsiteX227" fmla="*/ 4708402 w 5474851"/>
              <a:gd name="connsiteY227" fmla="*/ 2309210 h 2750698"/>
              <a:gd name="connsiteX228" fmla="*/ 5126223 w 5474851"/>
              <a:gd name="connsiteY228" fmla="*/ 2309210 h 2750698"/>
              <a:gd name="connsiteX229" fmla="*/ 5126223 w 5474851"/>
              <a:gd name="connsiteY229" fmla="*/ 1629867 h 2750698"/>
              <a:gd name="connsiteX230" fmla="*/ 4942028 w 5474851"/>
              <a:gd name="connsiteY230" fmla="*/ 1629867 h 2750698"/>
              <a:gd name="connsiteX231" fmla="*/ 4942028 w 5474851"/>
              <a:gd name="connsiteY231" fmla="*/ 1483861 h 2750698"/>
              <a:gd name="connsiteX232" fmla="*/ 5474852 w 5474851"/>
              <a:gd name="connsiteY232" fmla="*/ 1483861 h 2750698"/>
              <a:gd name="connsiteX233" fmla="*/ 5474852 w 5474851"/>
              <a:gd name="connsiteY233" fmla="*/ 1629867 h 2750698"/>
              <a:gd name="connsiteX234" fmla="*/ 5291881 w 5474851"/>
              <a:gd name="connsiteY234" fmla="*/ 1629867 h 2750698"/>
              <a:gd name="connsiteX235" fmla="*/ 5291881 w 5474851"/>
              <a:gd name="connsiteY235" fmla="*/ 2309210 h 2750698"/>
              <a:gd name="connsiteX236" fmla="*/ 5126223 w 5474851"/>
              <a:gd name="connsiteY236" fmla="*/ 2309210 h 2750698"/>
              <a:gd name="connsiteX237" fmla="*/ 162207 w 5474851"/>
              <a:gd name="connsiteY237" fmla="*/ 2690026 h 2750698"/>
              <a:gd name="connsiteX238" fmla="*/ 152625 w 5474851"/>
              <a:gd name="connsiteY238" fmla="*/ 2653199 h 2750698"/>
              <a:gd name="connsiteX239" fmla="*/ 85220 w 5474851"/>
              <a:gd name="connsiteY239" fmla="*/ 2653199 h 2750698"/>
              <a:gd name="connsiteX240" fmla="*/ 75638 w 5474851"/>
              <a:gd name="connsiteY240" fmla="*/ 2690026 h 2750698"/>
              <a:gd name="connsiteX241" fmla="*/ 32667 w 5474851"/>
              <a:gd name="connsiteY241" fmla="*/ 2690026 h 2750698"/>
              <a:gd name="connsiteX242" fmla="*/ 93877 w 5474851"/>
              <a:gd name="connsiteY242" fmla="*/ 2483614 h 2750698"/>
              <a:gd name="connsiteX243" fmla="*/ 143968 w 5474851"/>
              <a:gd name="connsiteY243" fmla="*/ 2483614 h 2750698"/>
              <a:gd name="connsiteX244" fmla="*/ 205194 w 5474851"/>
              <a:gd name="connsiteY244" fmla="*/ 2690026 h 2750698"/>
              <a:gd name="connsiteX245" fmla="*/ 162207 w 5474851"/>
              <a:gd name="connsiteY245" fmla="*/ 2690026 h 2750698"/>
              <a:gd name="connsiteX246" fmla="*/ 118923 w 5474851"/>
              <a:gd name="connsiteY246" fmla="*/ 2520426 h 2750698"/>
              <a:gd name="connsiteX247" fmla="*/ 93564 w 5474851"/>
              <a:gd name="connsiteY247" fmla="*/ 2616984 h 2750698"/>
              <a:gd name="connsiteX248" fmla="*/ 144266 w 5474851"/>
              <a:gd name="connsiteY248" fmla="*/ 2616984 h 2750698"/>
              <a:gd name="connsiteX249" fmla="*/ 118907 w 5474851"/>
              <a:gd name="connsiteY249" fmla="*/ 2520426 h 2750698"/>
              <a:gd name="connsiteX250" fmla="*/ 279342 w 5474851"/>
              <a:gd name="connsiteY250" fmla="*/ 2586969 h 2750698"/>
              <a:gd name="connsiteX251" fmla="*/ 365911 w 5474851"/>
              <a:gd name="connsiteY251" fmla="*/ 2480192 h 2750698"/>
              <a:gd name="connsiteX252" fmla="*/ 435480 w 5474851"/>
              <a:gd name="connsiteY252" fmla="*/ 2529703 h 2750698"/>
              <a:gd name="connsiteX253" fmla="*/ 401166 w 5474851"/>
              <a:gd name="connsiteY253" fmla="*/ 2544868 h 2750698"/>
              <a:gd name="connsiteX254" fmla="*/ 365911 w 5474851"/>
              <a:gd name="connsiteY254" fmla="*/ 2517019 h 2750698"/>
              <a:gd name="connsiteX255" fmla="*/ 322015 w 5474851"/>
              <a:gd name="connsiteY255" fmla="*/ 2586969 h 2750698"/>
              <a:gd name="connsiteX256" fmla="*/ 365911 w 5474851"/>
              <a:gd name="connsiteY256" fmla="*/ 2656903 h 2750698"/>
              <a:gd name="connsiteX257" fmla="*/ 401464 w 5474851"/>
              <a:gd name="connsiteY257" fmla="*/ 2626889 h 2750698"/>
              <a:gd name="connsiteX258" fmla="*/ 435778 w 5474851"/>
              <a:gd name="connsiteY258" fmla="*/ 2641739 h 2750698"/>
              <a:gd name="connsiteX259" fmla="*/ 365896 w 5474851"/>
              <a:gd name="connsiteY259" fmla="*/ 2693731 h 2750698"/>
              <a:gd name="connsiteX260" fmla="*/ 279326 w 5474851"/>
              <a:gd name="connsiteY260" fmla="*/ 2586969 h 2750698"/>
              <a:gd name="connsiteX261" fmla="*/ 535944 w 5474851"/>
              <a:gd name="connsiteY261" fmla="*/ 2690011 h 2750698"/>
              <a:gd name="connsiteX262" fmla="*/ 535944 w 5474851"/>
              <a:gd name="connsiteY262" fmla="*/ 2675160 h 2750698"/>
              <a:gd name="connsiteX263" fmla="*/ 496674 w 5474851"/>
              <a:gd name="connsiteY263" fmla="*/ 2693731 h 2750698"/>
              <a:gd name="connsiteX264" fmla="*/ 450614 w 5474851"/>
              <a:gd name="connsiteY264" fmla="*/ 2644220 h 2750698"/>
              <a:gd name="connsiteX265" fmla="*/ 496674 w 5474851"/>
              <a:gd name="connsiteY265" fmla="*/ 2595949 h 2750698"/>
              <a:gd name="connsiteX266" fmla="*/ 535944 w 5474851"/>
              <a:gd name="connsiteY266" fmla="*/ 2613593 h 2750698"/>
              <a:gd name="connsiteX267" fmla="*/ 535944 w 5474851"/>
              <a:gd name="connsiteY267" fmla="*/ 2593782 h 2750698"/>
              <a:gd name="connsiteX268" fmla="*/ 508437 w 5474851"/>
              <a:gd name="connsiteY268" fmla="*/ 2567786 h 2750698"/>
              <a:gd name="connsiteX269" fmla="*/ 471645 w 5474851"/>
              <a:gd name="connsiteY269" fmla="*/ 2583877 h 2750698"/>
              <a:gd name="connsiteX270" fmla="*/ 457734 w 5474851"/>
              <a:gd name="connsiteY270" fmla="*/ 2558493 h 2750698"/>
              <a:gd name="connsiteX271" fmla="*/ 515243 w 5474851"/>
              <a:gd name="connsiteY271" fmla="*/ 2536830 h 2750698"/>
              <a:gd name="connsiteX272" fmla="*/ 573363 w 5474851"/>
              <a:gd name="connsiteY272" fmla="*/ 2589748 h 2750698"/>
              <a:gd name="connsiteX273" fmla="*/ 573363 w 5474851"/>
              <a:gd name="connsiteY273" fmla="*/ 2690026 h 2750698"/>
              <a:gd name="connsiteX274" fmla="*/ 535960 w 5474851"/>
              <a:gd name="connsiteY274" fmla="*/ 2690026 h 2750698"/>
              <a:gd name="connsiteX275" fmla="*/ 535944 w 5474851"/>
              <a:gd name="connsiteY275" fmla="*/ 2635240 h 2750698"/>
              <a:gd name="connsiteX276" fmla="*/ 510899 w 5474851"/>
              <a:gd name="connsiteY276" fmla="*/ 2620689 h 2750698"/>
              <a:gd name="connsiteX277" fmla="*/ 487704 w 5474851"/>
              <a:gd name="connsiteY277" fmla="*/ 2644832 h 2750698"/>
              <a:gd name="connsiteX278" fmla="*/ 510899 w 5474851"/>
              <a:gd name="connsiteY278" fmla="*/ 2668661 h 2750698"/>
              <a:gd name="connsiteX279" fmla="*/ 535944 w 5474851"/>
              <a:gd name="connsiteY279" fmla="*/ 2654423 h 2750698"/>
              <a:gd name="connsiteX280" fmla="*/ 535944 w 5474851"/>
              <a:gd name="connsiteY280" fmla="*/ 2635240 h 2750698"/>
              <a:gd name="connsiteX281" fmla="*/ 611049 w 5474851"/>
              <a:gd name="connsiteY281" fmla="*/ 2646386 h 2750698"/>
              <a:gd name="connsiteX282" fmla="*/ 652169 w 5474851"/>
              <a:gd name="connsiteY282" fmla="*/ 2664642 h 2750698"/>
              <a:gd name="connsiteX283" fmla="*/ 674125 w 5474851"/>
              <a:gd name="connsiteY283" fmla="*/ 2649164 h 2750698"/>
              <a:gd name="connsiteX284" fmla="*/ 648468 w 5474851"/>
              <a:gd name="connsiteY284" fmla="*/ 2629982 h 2750698"/>
              <a:gd name="connsiteX285" fmla="*/ 600228 w 5474851"/>
              <a:gd name="connsiteY285" fmla="*/ 2581695 h 2750698"/>
              <a:gd name="connsiteX286" fmla="*/ 654647 w 5474851"/>
              <a:gd name="connsiteY286" fmla="*/ 2536830 h 2750698"/>
              <a:gd name="connsiteX287" fmla="*/ 706589 w 5474851"/>
              <a:gd name="connsiteY287" fmla="*/ 2556029 h 2750698"/>
              <a:gd name="connsiteX288" fmla="*/ 691753 w 5474851"/>
              <a:gd name="connsiteY288" fmla="*/ 2581098 h 2750698"/>
              <a:gd name="connsiteX289" fmla="*/ 655275 w 5474851"/>
              <a:gd name="connsiteY289" fmla="*/ 2565636 h 2750698"/>
              <a:gd name="connsiteX290" fmla="*/ 635483 w 5474851"/>
              <a:gd name="connsiteY290" fmla="*/ 2579560 h 2750698"/>
              <a:gd name="connsiteX291" fmla="*/ 659603 w 5474851"/>
              <a:gd name="connsiteY291" fmla="*/ 2597204 h 2750698"/>
              <a:gd name="connsiteX292" fmla="*/ 709694 w 5474851"/>
              <a:gd name="connsiteY292" fmla="*/ 2647328 h 2750698"/>
              <a:gd name="connsiteX293" fmla="*/ 652812 w 5474851"/>
              <a:gd name="connsiteY293" fmla="*/ 2693746 h 2750698"/>
              <a:gd name="connsiteX294" fmla="*/ 595304 w 5474851"/>
              <a:gd name="connsiteY294" fmla="*/ 2672397 h 2750698"/>
              <a:gd name="connsiteX295" fmla="*/ 611065 w 5474851"/>
              <a:gd name="connsiteY295" fmla="*/ 2646417 h 2750698"/>
              <a:gd name="connsiteX296" fmla="*/ 793142 w 5474851"/>
              <a:gd name="connsiteY296" fmla="*/ 2536830 h 2750698"/>
              <a:gd name="connsiteX297" fmla="*/ 857457 w 5474851"/>
              <a:gd name="connsiteY297" fmla="*/ 2616685 h 2750698"/>
              <a:gd name="connsiteX298" fmla="*/ 857457 w 5474851"/>
              <a:gd name="connsiteY298" fmla="*/ 2627203 h 2750698"/>
              <a:gd name="connsiteX299" fmla="*/ 763768 w 5474851"/>
              <a:gd name="connsiteY299" fmla="*/ 2627203 h 2750698"/>
              <a:gd name="connsiteX300" fmla="*/ 799949 w 5474851"/>
              <a:gd name="connsiteY300" fmla="*/ 2663716 h 2750698"/>
              <a:gd name="connsiteX301" fmla="*/ 832412 w 5474851"/>
              <a:gd name="connsiteY301" fmla="*/ 2649164 h 2750698"/>
              <a:gd name="connsiteX302" fmla="*/ 849412 w 5474851"/>
              <a:gd name="connsiteY302" fmla="*/ 2671455 h 2750698"/>
              <a:gd name="connsiteX303" fmla="*/ 795918 w 5474851"/>
              <a:gd name="connsiteY303" fmla="*/ 2693731 h 2750698"/>
              <a:gd name="connsiteX304" fmla="*/ 726349 w 5474851"/>
              <a:gd name="connsiteY304" fmla="*/ 2615131 h 2750698"/>
              <a:gd name="connsiteX305" fmla="*/ 793127 w 5474851"/>
              <a:gd name="connsiteY305" fmla="*/ 2536830 h 2750698"/>
              <a:gd name="connsiteX306" fmla="*/ 763768 w 5474851"/>
              <a:gd name="connsiteY306" fmla="*/ 2601835 h 2750698"/>
              <a:gd name="connsiteX307" fmla="*/ 821591 w 5474851"/>
              <a:gd name="connsiteY307" fmla="*/ 2601835 h 2750698"/>
              <a:gd name="connsiteX308" fmla="*/ 792531 w 5474851"/>
              <a:gd name="connsiteY308" fmla="*/ 2566845 h 2750698"/>
              <a:gd name="connsiteX309" fmla="*/ 763784 w 5474851"/>
              <a:gd name="connsiteY309" fmla="*/ 2601835 h 2750698"/>
              <a:gd name="connsiteX310" fmla="*/ 874740 w 5474851"/>
              <a:gd name="connsiteY310" fmla="*/ 2630923 h 2750698"/>
              <a:gd name="connsiteX311" fmla="*/ 874740 w 5474851"/>
              <a:gd name="connsiteY311" fmla="*/ 2599355 h 2750698"/>
              <a:gd name="connsiteX312" fmla="*/ 939667 w 5474851"/>
              <a:gd name="connsiteY312" fmla="*/ 2599355 h 2750698"/>
              <a:gd name="connsiteX313" fmla="*/ 939667 w 5474851"/>
              <a:gd name="connsiteY313" fmla="*/ 2630923 h 2750698"/>
              <a:gd name="connsiteX314" fmla="*/ 874740 w 5474851"/>
              <a:gd name="connsiteY314" fmla="*/ 2630923 h 2750698"/>
              <a:gd name="connsiteX315" fmla="*/ 967174 w 5474851"/>
              <a:gd name="connsiteY315" fmla="*/ 2690042 h 2750698"/>
              <a:gd name="connsiteX316" fmla="*/ 967174 w 5474851"/>
              <a:gd name="connsiteY316" fmla="*/ 2483630 h 2750698"/>
              <a:gd name="connsiteX317" fmla="*/ 1052504 w 5474851"/>
              <a:gd name="connsiteY317" fmla="*/ 2483630 h 2750698"/>
              <a:gd name="connsiteX318" fmla="*/ 1106924 w 5474851"/>
              <a:gd name="connsiteY318" fmla="*/ 2536249 h 2750698"/>
              <a:gd name="connsiteX319" fmla="*/ 1073833 w 5474851"/>
              <a:gd name="connsiteY319" fmla="*/ 2583594 h 2750698"/>
              <a:gd name="connsiteX320" fmla="*/ 1110327 w 5474851"/>
              <a:gd name="connsiteY320" fmla="*/ 2634346 h 2750698"/>
              <a:gd name="connsiteX321" fmla="*/ 1055296 w 5474851"/>
              <a:gd name="connsiteY321" fmla="*/ 2690057 h 2750698"/>
              <a:gd name="connsiteX322" fmla="*/ 967174 w 5474851"/>
              <a:gd name="connsiteY322" fmla="*/ 2690057 h 2750698"/>
              <a:gd name="connsiteX323" fmla="*/ 1008608 w 5474851"/>
              <a:gd name="connsiteY323" fmla="*/ 2567488 h 2750698"/>
              <a:gd name="connsiteX324" fmla="*/ 1042624 w 5474851"/>
              <a:gd name="connsiteY324" fmla="*/ 2567488 h 2750698"/>
              <a:gd name="connsiteX325" fmla="*/ 1064565 w 5474851"/>
              <a:gd name="connsiteY325" fmla="*/ 2543345 h 2750698"/>
              <a:gd name="connsiteX326" fmla="*/ 1042624 w 5474851"/>
              <a:gd name="connsiteY326" fmla="*/ 2518888 h 2750698"/>
              <a:gd name="connsiteX327" fmla="*/ 1008608 w 5474851"/>
              <a:gd name="connsiteY327" fmla="*/ 2518888 h 2750698"/>
              <a:gd name="connsiteX328" fmla="*/ 1008608 w 5474851"/>
              <a:gd name="connsiteY328" fmla="*/ 2567488 h 2750698"/>
              <a:gd name="connsiteX329" fmla="*/ 1008608 w 5474851"/>
              <a:gd name="connsiteY329" fmla="*/ 2654769 h 2750698"/>
              <a:gd name="connsiteX330" fmla="*/ 1044161 w 5474851"/>
              <a:gd name="connsiteY330" fmla="*/ 2654769 h 2750698"/>
              <a:gd name="connsiteX331" fmla="*/ 1067968 w 5474851"/>
              <a:gd name="connsiteY331" fmla="*/ 2628773 h 2750698"/>
              <a:gd name="connsiteX332" fmla="*/ 1044161 w 5474851"/>
              <a:gd name="connsiteY332" fmla="*/ 2602777 h 2750698"/>
              <a:gd name="connsiteX333" fmla="*/ 1008608 w 5474851"/>
              <a:gd name="connsiteY333" fmla="*/ 2602777 h 2750698"/>
              <a:gd name="connsiteX334" fmla="*/ 1008608 w 5474851"/>
              <a:gd name="connsiteY334" fmla="*/ 2654769 h 2750698"/>
              <a:gd name="connsiteX335" fmla="*/ 1215104 w 5474851"/>
              <a:gd name="connsiteY335" fmla="*/ 2690042 h 2750698"/>
              <a:gd name="connsiteX336" fmla="*/ 1215104 w 5474851"/>
              <a:gd name="connsiteY336" fmla="*/ 2675192 h 2750698"/>
              <a:gd name="connsiteX337" fmla="*/ 1175834 w 5474851"/>
              <a:gd name="connsiteY337" fmla="*/ 2693762 h 2750698"/>
              <a:gd name="connsiteX338" fmla="*/ 1129758 w 5474851"/>
              <a:gd name="connsiteY338" fmla="*/ 2644251 h 2750698"/>
              <a:gd name="connsiteX339" fmla="*/ 1175834 w 5474851"/>
              <a:gd name="connsiteY339" fmla="*/ 2595980 h 2750698"/>
              <a:gd name="connsiteX340" fmla="*/ 1215104 w 5474851"/>
              <a:gd name="connsiteY340" fmla="*/ 2613624 h 2750698"/>
              <a:gd name="connsiteX341" fmla="*/ 1215104 w 5474851"/>
              <a:gd name="connsiteY341" fmla="*/ 2593814 h 2750698"/>
              <a:gd name="connsiteX342" fmla="*/ 1187596 w 5474851"/>
              <a:gd name="connsiteY342" fmla="*/ 2567818 h 2750698"/>
              <a:gd name="connsiteX343" fmla="*/ 1150804 w 5474851"/>
              <a:gd name="connsiteY343" fmla="*/ 2583908 h 2750698"/>
              <a:gd name="connsiteX344" fmla="*/ 1136894 w 5474851"/>
              <a:gd name="connsiteY344" fmla="*/ 2558525 h 2750698"/>
              <a:gd name="connsiteX345" fmla="*/ 1194403 w 5474851"/>
              <a:gd name="connsiteY345" fmla="*/ 2536861 h 2750698"/>
              <a:gd name="connsiteX346" fmla="*/ 1252523 w 5474851"/>
              <a:gd name="connsiteY346" fmla="*/ 2589779 h 2750698"/>
              <a:gd name="connsiteX347" fmla="*/ 1252523 w 5474851"/>
              <a:gd name="connsiteY347" fmla="*/ 2690057 h 2750698"/>
              <a:gd name="connsiteX348" fmla="*/ 1215120 w 5474851"/>
              <a:gd name="connsiteY348" fmla="*/ 2690057 h 2750698"/>
              <a:gd name="connsiteX349" fmla="*/ 1215104 w 5474851"/>
              <a:gd name="connsiteY349" fmla="*/ 2635272 h 2750698"/>
              <a:gd name="connsiteX350" fmla="*/ 1190058 w 5474851"/>
              <a:gd name="connsiteY350" fmla="*/ 2620720 h 2750698"/>
              <a:gd name="connsiteX351" fmla="*/ 1166863 w 5474851"/>
              <a:gd name="connsiteY351" fmla="*/ 2644863 h 2750698"/>
              <a:gd name="connsiteX352" fmla="*/ 1190058 w 5474851"/>
              <a:gd name="connsiteY352" fmla="*/ 2668693 h 2750698"/>
              <a:gd name="connsiteX353" fmla="*/ 1215104 w 5474851"/>
              <a:gd name="connsiteY353" fmla="*/ 2654455 h 2750698"/>
              <a:gd name="connsiteX354" fmla="*/ 1215104 w 5474851"/>
              <a:gd name="connsiteY354" fmla="*/ 2635272 h 2750698"/>
              <a:gd name="connsiteX355" fmla="*/ 1290209 w 5474851"/>
              <a:gd name="connsiteY355" fmla="*/ 2646417 h 2750698"/>
              <a:gd name="connsiteX356" fmla="*/ 1331329 w 5474851"/>
              <a:gd name="connsiteY356" fmla="*/ 2664674 h 2750698"/>
              <a:gd name="connsiteX357" fmla="*/ 1353285 w 5474851"/>
              <a:gd name="connsiteY357" fmla="*/ 2649196 h 2750698"/>
              <a:gd name="connsiteX358" fmla="*/ 1327628 w 5474851"/>
              <a:gd name="connsiteY358" fmla="*/ 2630013 h 2750698"/>
              <a:gd name="connsiteX359" fmla="*/ 1279388 w 5474851"/>
              <a:gd name="connsiteY359" fmla="*/ 2581726 h 2750698"/>
              <a:gd name="connsiteX360" fmla="*/ 1333807 w 5474851"/>
              <a:gd name="connsiteY360" fmla="*/ 2536861 h 2750698"/>
              <a:gd name="connsiteX361" fmla="*/ 1385748 w 5474851"/>
              <a:gd name="connsiteY361" fmla="*/ 2556060 h 2750698"/>
              <a:gd name="connsiteX362" fmla="*/ 1370912 w 5474851"/>
              <a:gd name="connsiteY362" fmla="*/ 2581130 h 2750698"/>
              <a:gd name="connsiteX363" fmla="*/ 1334434 w 5474851"/>
              <a:gd name="connsiteY363" fmla="*/ 2565667 h 2750698"/>
              <a:gd name="connsiteX364" fmla="*/ 1314643 w 5474851"/>
              <a:gd name="connsiteY364" fmla="*/ 2579591 h 2750698"/>
              <a:gd name="connsiteX365" fmla="*/ 1338763 w 5474851"/>
              <a:gd name="connsiteY365" fmla="*/ 2597236 h 2750698"/>
              <a:gd name="connsiteX366" fmla="*/ 1388854 w 5474851"/>
              <a:gd name="connsiteY366" fmla="*/ 2647359 h 2750698"/>
              <a:gd name="connsiteX367" fmla="*/ 1331972 w 5474851"/>
              <a:gd name="connsiteY367" fmla="*/ 2693778 h 2750698"/>
              <a:gd name="connsiteX368" fmla="*/ 1274463 w 5474851"/>
              <a:gd name="connsiteY368" fmla="*/ 2672429 h 2750698"/>
              <a:gd name="connsiteX369" fmla="*/ 1290224 w 5474851"/>
              <a:gd name="connsiteY369" fmla="*/ 2646449 h 2750698"/>
              <a:gd name="connsiteX370" fmla="*/ 1472302 w 5474851"/>
              <a:gd name="connsiteY370" fmla="*/ 2536861 h 2750698"/>
              <a:gd name="connsiteX371" fmla="*/ 1536617 w 5474851"/>
              <a:gd name="connsiteY371" fmla="*/ 2616717 h 2750698"/>
              <a:gd name="connsiteX372" fmla="*/ 1536617 w 5474851"/>
              <a:gd name="connsiteY372" fmla="*/ 2627234 h 2750698"/>
              <a:gd name="connsiteX373" fmla="*/ 1442928 w 5474851"/>
              <a:gd name="connsiteY373" fmla="*/ 2627234 h 2750698"/>
              <a:gd name="connsiteX374" fmla="*/ 1479108 w 5474851"/>
              <a:gd name="connsiteY374" fmla="*/ 2663748 h 2750698"/>
              <a:gd name="connsiteX375" fmla="*/ 1511572 w 5474851"/>
              <a:gd name="connsiteY375" fmla="*/ 2649196 h 2750698"/>
              <a:gd name="connsiteX376" fmla="*/ 1528572 w 5474851"/>
              <a:gd name="connsiteY376" fmla="*/ 2671487 h 2750698"/>
              <a:gd name="connsiteX377" fmla="*/ 1475078 w 5474851"/>
              <a:gd name="connsiteY377" fmla="*/ 2693762 h 2750698"/>
              <a:gd name="connsiteX378" fmla="*/ 1405509 w 5474851"/>
              <a:gd name="connsiteY378" fmla="*/ 2615163 h 2750698"/>
              <a:gd name="connsiteX379" fmla="*/ 1472286 w 5474851"/>
              <a:gd name="connsiteY379" fmla="*/ 2536861 h 2750698"/>
              <a:gd name="connsiteX380" fmla="*/ 1442928 w 5474851"/>
              <a:gd name="connsiteY380" fmla="*/ 2601867 h 2750698"/>
              <a:gd name="connsiteX381" fmla="*/ 1500750 w 5474851"/>
              <a:gd name="connsiteY381" fmla="*/ 2601867 h 2750698"/>
              <a:gd name="connsiteX382" fmla="*/ 1471690 w 5474851"/>
              <a:gd name="connsiteY382" fmla="*/ 2566876 h 2750698"/>
              <a:gd name="connsiteX383" fmla="*/ 1442944 w 5474851"/>
              <a:gd name="connsiteY383" fmla="*/ 2601867 h 2750698"/>
              <a:gd name="connsiteX384" fmla="*/ 1646648 w 5474851"/>
              <a:gd name="connsiteY384" fmla="*/ 2690057 h 2750698"/>
              <a:gd name="connsiteX385" fmla="*/ 1646648 w 5474851"/>
              <a:gd name="connsiteY385" fmla="*/ 2671189 h 2750698"/>
              <a:gd name="connsiteX386" fmla="*/ 1608930 w 5474851"/>
              <a:gd name="connsiteY386" fmla="*/ 2693762 h 2750698"/>
              <a:gd name="connsiteX387" fmla="*/ 1553586 w 5474851"/>
              <a:gd name="connsiteY387" fmla="*/ 2615477 h 2750698"/>
              <a:gd name="connsiteX388" fmla="*/ 1608930 w 5474851"/>
              <a:gd name="connsiteY388" fmla="*/ 2536861 h 2750698"/>
              <a:gd name="connsiteX389" fmla="*/ 1646648 w 5474851"/>
              <a:gd name="connsiteY389" fmla="*/ 2559451 h 2750698"/>
              <a:gd name="connsiteX390" fmla="*/ 1646648 w 5474851"/>
              <a:gd name="connsiteY390" fmla="*/ 2483630 h 2750698"/>
              <a:gd name="connsiteX391" fmla="*/ 1683753 w 5474851"/>
              <a:gd name="connsiteY391" fmla="*/ 2483630 h 2750698"/>
              <a:gd name="connsiteX392" fmla="*/ 1683753 w 5474851"/>
              <a:gd name="connsiteY392" fmla="*/ 2690042 h 2750698"/>
              <a:gd name="connsiteX393" fmla="*/ 1646648 w 5474851"/>
              <a:gd name="connsiteY393" fmla="*/ 2690042 h 2750698"/>
              <a:gd name="connsiteX394" fmla="*/ 1646648 w 5474851"/>
              <a:gd name="connsiteY394" fmla="*/ 2587315 h 2750698"/>
              <a:gd name="connsiteX395" fmla="*/ 1620677 w 5474851"/>
              <a:gd name="connsiteY395" fmla="*/ 2569670 h 2750698"/>
              <a:gd name="connsiteX396" fmla="*/ 1591930 w 5474851"/>
              <a:gd name="connsiteY396" fmla="*/ 2615477 h 2750698"/>
              <a:gd name="connsiteX397" fmla="*/ 1620677 w 5474851"/>
              <a:gd name="connsiteY397" fmla="*/ 2660953 h 2750698"/>
              <a:gd name="connsiteX398" fmla="*/ 1646648 w 5474851"/>
              <a:gd name="connsiteY398" fmla="*/ 2643325 h 2750698"/>
              <a:gd name="connsiteX399" fmla="*/ 1646648 w 5474851"/>
              <a:gd name="connsiteY399" fmla="*/ 2587315 h 2750698"/>
              <a:gd name="connsiteX400" fmla="*/ 1783574 w 5474851"/>
              <a:gd name="connsiteY400" fmla="*/ 2690057 h 2750698"/>
              <a:gd name="connsiteX401" fmla="*/ 1783574 w 5474851"/>
              <a:gd name="connsiteY401" fmla="*/ 2483646 h 2750698"/>
              <a:gd name="connsiteX402" fmla="*/ 1825008 w 5474851"/>
              <a:gd name="connsiteY402" fmla="*/ 2483646 h 2750698"/>
              <a:gd name="connsiteX403" fmla="*/ 1825008 w 5474851"/>
              <a:gd name="connsiteY403" fmla="*/ 2653544 h 2750698"/>
              <a:gd name="connsiteX404" fmla="*/ 1894263 w 5474851"/>
              <a:gd name="connsiteY404" fmla="*/ 2653544 h 2750698"/>
              <a:gd name="connsiteX405" fmla="*/ 1894263 w 5474851"/>
              <a:gd name="connsiteY405" fmla="*/ 2690057 h 2750698"/>
              <a:gd name="connsiteX406" fmla="*/ 1783574 w 5474851"/>
              <a:gd name="connsiteY406" fmla="*/ 2690057 h 2750698"/>
              <a:gd name="connsiteX407" fmla="*/ 1908456 w 5474851"/>
              <a:gd name="connsiteY407" fmla="*/ 2615163 h 2750698"/>
              <a:gd name="connsiteX408" fmla="*/ 1975861 w 5474851"/>
              <a:gd name="connsiteY408" fmla="*/ 2536861 h 2750698"/>
              <a:gd name="connsiteX409" fmla="*/ 2043564 w 5474851"/>
              <a:gd name="connsiteY409" fmla="*/ 2615163 h 2750698"/>
              <a:gd name="connsiteX410" fmla="*/ 1975861 w 5474851"/>
              <a:gd name="connsiteY410" fmla="*/ 2693762 h 2750698"/>
              <a:gd name="connsiteX411" fmla="*/ 1908456 w 5474851"/>
              <a:gd name="connsiteY411" fmla="*/ 2615163 h 2750698"/>
              <a:gd name="connsiteX412" fmla="*/ 2005219 w 5474851"/>
              <a:gd name="connsiteY412" fmla="*/ 2615163 h 2750698"/>
              <a:gd name="connsiteX413" fmla="*/ 1975845 w 5474851"/>
              <a:gd name="connsiteY413" fmla="*/ 2569670 h 2750698"/>
              <a:gd name="connsiteX414" fmla="*/ 1947099 w 5474851"/>
              <a:gd name="connsiteY414" fmla="*/ 2615163 h 2750698"/>
              <a:gd name="connsiteX415" fmla="*/ 1975845 w 5474851"/>
              <a:gd name="connsiteY415" fmla="*/ 2660953 h 2750698"/>
              <a:gd name="connsiteX416" fmla="*/ 2005219 w 5474851"/>
              <a:gd name="connsiteY416" fmla="*/ 2615163 h 2750698"/>
              <a:gd name="connsiteX417" fmla="*/ 2061473 w 5474851"/>
              <a:gd name="connsiteY417" fmla="*/ 2615163 h 2750698"/>
              <a:gd name="connsiteX418" fmla="*/ 2128878 w 5474851"/>
              <a:gd name="connsiteY418" fmla="*/ 2536861 h 2750698"/>
              <a:gd name="connsiteX419" fmla="*/ 2196581 w 5474851"/>
              <a:gd name="connsiteY419" fmla="*/ 2615163 h 2750698"/>
              <a:gd name="connsiteX420" fmla="*/ 2128878 w 5474851"/>
              <a:gd name="connsiteY420" fmla="*/ 2693762 h 2750698"/>
              <a:gd name="connsiteX421" fmla="*/ 2061473 w 5474851"/>
              <a:gd name="connsiteY421" fmla="*/ 2615163 h 2750698"/>
              <a:gd name="connsiteX422" fmla="*/ 2158236 w 5474851"/>
              <a:gd name="connsiteY422" fmla="*/ 2615163 h 2750698"/>
              <a:gd name="connsiteX423" fmla="*/ 2128862 w 5474851"/>
              <a:gd name="connsiteY423" fmla="*/ 2569670 h 2750698"/>
              <a:gd name="connsiteX424" fmla="*/ 2100116 w 5474851"/>
              <a:gd name="connsiteY424" fmla="*/ 2615163 h 2750698"/>
              <a:gd name="connsiteX425" fmla="*/ 2128862 w 5474851"/>
              <a:gd name="connsiteY425" fmla="*/ 2660953 h 2750698"/>
              <a:gd name="connsiteX426" fmla="*/ 2158236 w 5474851"/>
              <a:gd name="connsiteY426" fmla="*/ 2615163 h 2750698"/>
              <a:gd name="connsiteX427" fmla="*/ 2306000 w 5474851"/>
              <a:gd name="connsiteY427" fmla="*/ 2690057 h 2750698"/>
              <a:gd name="connsiteX428" fmla="*/ 2275073 w 5474851"/>
              <a:gd name="connsiteY428" fmla="*/ 2631567 h 2750698"/>
              <a:gd name="connsiteX429" fmla="*/ 2259312 w 5474851"/>
              <a:gd name="connsiteY429" fmla="*/ 2653528 h 2750698"/>
              <a:gd name="connsiteX430" fmla="*/ 2259312 w 5474851"/>
              <a:gd name="connsiteY430" fmla="*/ 2690042 h 2750698"/>
              <a:gd name="connsiteX431" fmla="*/ 2222207 w 5474851"/>
              <a:gd name="connsiteY431" fmla="*/ 2690042 h 2750698"/>
              <a:gd name="connsiteX432" fmla="*/ 2222207 w 5474851"/>
              <a:gd name="connsiteY432" fmla="*/ 2483630 h 2750698"/>
              <a:gd name="connsiteX433" fmla="*/ 2259312 w 5474851"/>
              <a:gd name="connsiteY433" fmla="*/ 2483630 h 2750698"/>
              <a:gd name="connsiteX434" fmla="*/ 2259312 w 5474851"/>
              <a:gd name="connsiteY434" fmla="*/ 2608350 h 2750698"/>
              <a:gd name="connsiteX435" fmla="*/ 2304761 w 5474851"/>
              <a:gd name="connsiteY435" fmla="*/ 2540566 h 2750698"/>
              <a:gd name="connsiteX436" fmla="*/ 2348045 w 5474851"/>
              <a:gd name="connsiteY436" fmla="*/ 2540566 h 2750698"/>
              <a:gd name="connsiteX437" fmla="*/ 2300730 w 5474851"/>
              <a:gd name="connsiteY437" fmla="*/ 2607722 h 2750698"/>
              <a:gd name="connsiteX438" fmla="*/ 2349582 w 5474851"/>
              <a:gd name="connsiteY438" fmla="*/ 2690042 h 2750698"/>
              <a:gd name="connsiteX439" fmla="*/ 2305984 w 5474851"/>
              <a:gd name="connsiteY439" fmla="*/ 2690042 h 2750698"/>
              <a:gd name="connsiteX440" fmla="*/ 2544331 w 5474851"/>
              <a:gd name="connsiteY440" fmla="*/ 2690057 h 2750698"/>
              <a:gd name="connsiteX441" fmla="*/ 2534749 w 5474851"/>
              <a:gd name="connsiteY441" fmla="*/ 2653230 h 2750698"/>
              <a:gd name="connsiteX442" fmla="*/ 2467345 w 5474851"/>
              <a:gd name="connsiteY442" fmla="*/ 2653230 h 2750698"/>
              <a:gd name="connsiteX443" fmla="*/ 2457762 w 5474851"/>
              <a:gd name="connsiteY443" fmla="*/ 2690057 h 2750698"/>
              <a:gd name="connsiteX444" fmla="*/ 2414791 w 5474851"/>
              <a:gd name="connsiteY444" fmla="*/ 2690057 h 2750698"/>
              <a:gd name="connsiteX445" fmla="*/ 2476001 w 5474851"/>
              <a:gd name="connsiteY445" fmla="*/ 2483646 h 2750698"/>
              <a:gd name="connsiteX446" fmla="*/ 2526092 w 5474851"/>
              <a:gd name="connsiteY446" fmla="*/ 2483646 h 2750698"/>
              <a:gd name="connsiteX447" fmla="*/ 2587318 w 5474851"/>
              <a:gd name="connsiteY447" fmla="*/ 2690057 h 2750698"/>
              <a:gd name="connsiteX448" fmla="*/ 2544331 w 5474851"/>
              <a:gd name="connsiteY448" fmla="*/ 2690057 h 2750698"/>
              <a:gd name="connsiteX449" fmla="*/ 2501047 w 5474851"/>
              <a:gd name="connsiteY449" fmla="*/ 2520457 h 2750698"/>
              <a:gd name="connsiteX450" fmla="*/ 2475688 w 5474851"/>
              <a:gd name="connsiteY450" fmla="*/ 2617015 h 2750698"/>
              <a:gd name="connsiteX451" fmla="*/ 2526390 w 5474851"/>
              <a:gd name="connsiteY451" fmla="*/ 2617015 h 2750698"/>
              <a:gd name="connsiteX452" fmla="*/ 2501031 w 5474851"/>
              <a:gd name="connsiteY452" fmla="*/ 2520457 h 2750698"/>
              <a:gd name="connsiteX453" fmla="*/ 2604914 w 5474851"/>
              <a:gd name="connsiteY453" fmla="*/ 2654156 h 2750698"/>
              <a:gd name="connsiteX454" fmla="*/ 2604914 w 5474851"/>
              <a:gd name="connsiteY454" fmla="*/ 2573077 h 2750698"/>
              <a:gd name="connsiteX455" fmla="*/ 2585436 w 5474851"/>
              <a:gd name="connsiteY455" fmla="*/ 2573077 h 2750698"/>
              <a:gd name="connsiteX456" fmla="*/ 2585436 w 5474851"/>
              <a:gd name="connsiteY456" fmla="*/ 2540582 h 2750698"/>
              <a:gd name="connsiteX457" fmla="*/ 2604914 w 5474851"/>
              <a:gd name="connsiteY457" fmla="*/ 2540582 h 2750698"/>
              <a:gd name="connsiteX458" fmla="*/ 2604914 w 5474851"/>
              <a:gd name="connsiteY458" fmla="*/ 2499736 h 2750698"/>
              <a:gd name="connsiteX459" fmla="*/ 2642020 w 5474851"/>
              <a:gd name="connsiteY459" fmla="*/ 2499736 h 2750698"/>
              <a:gd name="connsiteX460" fmla="*/ 2642020 w 5474851"/>
              <a:gd name="connsiteY460" fmla="*/ 2540582 h 2750698"/>
              <a:gd name="connsiteX461" fmla="*/ 2666751 w 5474851"/>
              <a:gd name="connsiteY461" fmla="*/ 2540582 h 2750698"/>
              <a:gd name="connsiteX462" fmla="*/ 2666751 w 5474851"/>
              <a:gd name="connsiteY462" fmla="*/ 2573077 h 2750698"/>
              <a:gd name="connsiteX463" fmla="*/ 2642020 w 5474851"/>
              <a:gd name="connsiteY463" fmla="*/ 2573077 h 2750698"/>
              <a:gd name="connsiteX464" fmla="*/ 2642020 w 5474851"/>
              <a:gd name="connsiteY464" fmla="*/ 2645491 h 2750698"/>
              <a:gd name="connsiteX465" fmla="*/ 2652841 w 5474851"/>
              <a:gd name="connsiteY465" fmla="*/ 2660953 h 2750698"/>
              <a:gd name="connsiteX466" fmla="*/ 2663975 w 5474851"/>
              <a:gd name="connsiteY466" fmla="*/ 2656637 h 2750698"/>
              <a:gd name="connsiteX467" fmla="*/ 2671707 w 5474851"/>
              <a:gd name="connsiteY467" fmla="*/ 2685097 h 2750698"/>
              <a:gd name="connsiteX468" fmla="*/ 2642961 w 5474851"/>
              <a:gd name="connsiteY468" fmla="*/ 2693762 h 2750698"/>
              <a:gd name="connsiteX469" fmla="*/ 2604930 w 5474851"/>
              <a:gd name="connsiteY469" fmla="*/ 2654156 h 2750698"/>
              <a:gd name="connsiteX470" fmla="*/ 2757006 w 5474851"/>
              <a:gd name="connsiteY470" fmla="*/ 2690057 h 2750698"/>
              <a:gd name="connsiteX471" fmla="*/ 2757006 w 5474851"/>
              <a:gd name="connsiteY471" fmla="*/ 2483646 h 2750698"/>
              <a:gd name="connsiteX472" fmla="*/ 2823485 w 5474851"/>
              <a:gd name="connsiteY472" fmla="*/ 2483646 h 2750698"/>
              <a:gd name="connsiteX473" fmla="*/ 2913144 w 5474851"/>
              <a:gd name="connsiteY473" fmla="*/ 2587016 h 2750698"/>
              <a:gd name="connsiteX474" fmla="*/ 2823485 w 5474851"/>
              <a:gd name="connsiteY474" fmla="*/ 2690057 h 2750698"/>
              <a:gd name="connsiteX475" fmla="*/ 2757006 w 5474851"/>
              <a:gd name="connsiteY475" fmla="*/ 2690057 h 2750698"/>
              <a:gd name="connsiteX476" fmla="*/ 2798440 w 5474851"/>
              <a:gd name="connsiteY476" fmla="*/ 2653544 h 2750698"/>
              <a:gd name="connsiteX477" fmla="*/ 2823485 w 5474851"/>
              <a:gd name="connsiteY477" fmla="*/ 2653544 h 2750698"/>
              <a:gd name="connsiteX478" fmla="*/ 2870785 w 5474851"/>
              <a:gd name="connsiteY478" fmla="*/ 2587016 h 2750698"/>
              <a:gd name="connsiteX479" fmla="*/ 2823485 w 5474851"/>
              <a:gd name="connsiteY479" fmla="*/ 2520159 h 2750698"/>
              <a:gd name="connsiteX480" fmla="*/ 2798440 w 5474851"/>
              <a:gd name="connsiteY480" fmla="*/ 2520159 h 2750698"/>
              <a:gd name="connsiteX481" fmla="*/ 2798440 w 5474851"/>
              <a:gd name="connsiteY481" fmla="*/ 2653544 h 2750698"/>
              <a:gd name="connsiteX482" fmla="*/ 2936307 w 5474851"/>
              <a:gd name="connsiteY482" fmla="*/ 2496329 h 2750698"/>
              <a:gd name="connsiteX483" fmla="*/ 2958561 w 5474851"/>
              <a:gd name="connsiteY483" fmla="*/ 2473740 h 2750698"/>
              <a:gd name="connsiteX484" fmla="*/ 2980815 w 5474851"/>
              <a:gd name="connsiteY484" fmla="*/ 2496329 h 2750698"/>
              <a:gd name="connsiteX485" fmla="*/ 2958561 w 5474851"/>
              <a:gd name="connsiteY485" fmla="*/ 2518605 h 2750698"/>
              <a:gd name="connsiteX486" fmla="*/ 2936307 w 5474851"/>
              <a:gd name="connsiteY486" fmla="*/ 2496329 h 2750698"/>
              <a:gd name="connsiteX487" fmla="*/ 2940008 w 5474851"/>
              <a:gd name="connsiteY487" fmla="*/ 2690057 h 2750698"/>
              <a:gd name="connsiteX488" fmla="*/ 2940008 w 5474851"/>
              <a:gd name="connsiteY488" fmla="*/ 2540582 h 2750698"/>
              <a:gd name="connsiteX489" fmla="*/ 2977114 w 5474851"/>
              <a:gd name="connsiteY489" fmla="*/ 2540582 h 2750698"/>
              <a:gd name="connsiteX490" fmla="*/ 2977114 w 5474851"/>
              <a:gd name="connsiteY490" fmla="*/ 2690057 h 2750698"/>
              <a:gd name="connsiteX491" fmla="*/ 2940008 w 5474851"/>
              <a:gd name="connsiteY491" fmla="*/ 2690057 h 2750698"/>
              <a:gd name="connsiteX492" fmla="*/ 3087788 w 5474851"/>
              <a:gd name="connsiteY492" fmla="*/ 2690057 h 2750698"/>
              <a:gd name="connsiteX493" fmla="*/ 3087788 w 5474851"/>
              <a:gd name="connsiteY493" fmla="*/ 2675207 h 2750698"/>
              <a:gd name="connsiteX494" fmla="*/ 3048518 w 5474851"/>
              <a:gd name="connsiteY494" fmla="*/ 2693778 h 2750698"/>
              <a:gd name="connsiteX495" fmla="*/ 3002458 w 5474851"/>
              <a:gd name="connsiteY495" fmla="*/ 2644267 h 2750698"/>
              <a:gd name="connsiteX496" fmla="*/ 3048518 w 5474851"/>
              <a:gd name="connsiteY496" fmla="*/ 2595995 h 2750698"/>
              <a:gd name="connsiteX497" fmla="*/ 3087788 w 5474851"/>
              <a:gd name="connsiteY497" fmla="*/ 2613640 h 2750698"/>
              <a:gd name="connsiteX498" fmla="*/ 3087788 w 5474851"/>
              <a:gd name="connsiteY498" fmla="*/ 2593829 h 2750698"/>
              <a:gd name="connsiteX499" fmla="*/ 3060280 w 5474851"/>
              <a:gd name="connsiteY499" fmla="*/ 2567834 h 2750698"/>
              <a:gd name="connsiteX500" fmla="*/ 3023488 w 5474851"/>
              <a:gd name="connsiteY500" fmla="*/ 2583924 h 2750698"/>
              <a:gd name="connsiteX501" fmla="*/ 3009577 w 5474851"/>
              <a:gd name="connsiteY501" fmla="*/ 2558540 h 2750698"/>
              <a:gd name="connsiteX502" fmla="*/ 3067086 w 5474851"/>
              <a:gd name="connsiteY502" fmla="*/ 2536877 h 2750698"/>
              <a:gd name="connsiteX503" fmla="*/ 3125207 w 5474851"/>
              <a:gd name="connsiteY503" fmla="*/ 2589795 h 2750698"/>
              <a:gd name="connsiteX504" fmla="*/ 3125207 w 5474851"/>
              <a:gd name="connsiteY504" fmla="*/ 2690073 h 2750698"/>
              <a:gd name="connsiteX505" fmla="*/ 3087803 w 5474851"/>
              <a:gd name="connsiteY505" fmla="*/ 2690073 h 2750698"/>
              <a:gd name="connsiteX506" fmla="*/ 3087788 w 5474851"/>
              <a:gd name="connsiteY506" fmla="*/ 2635287 h 2750698"/>
              <a:gd name="connsiteX507" fmla="*/ 3062742 w 5474851"/>
              <a:gd name="connsiteY507" fmla="*/ 2620735 h 2750698"/>
              <a:gd name="connsiteX508" fmla="*/ 3039547 w 5474851"/>
              <a:gd name="connsiteY508" fmla="*/ 2644879 h 2750698"/>
              <a:gd name="connsiteX509" fmla="*/ 3062742 w 5474851"/>
              <a:gd name="connsiteY509" fmla="*/ 2668708 h 2750698"/>
              <a:gd name="connsiteX510" fmla="*/ 3087788 w 5474851"/>
              <a:gd name="connsiteY510" fmla="*/ 2654470 h 2750698"/>
              <a:gd name="connsiteX511" fmla="*/ 3087788 w 5474851"/>
              <a:gd name="connsiteY511" fmla="*/ 2635287 h 2750698"/>
              <a:gd name="connsiteX512" fmla="*/ 3171847 w 5474851"/>
              <a:gd name="connsiteY512" fmla="*/ 2703055 h 2750698"/>
              <a:gd name="connsiteX513" fmla="*/ 3210192 w 5474851"/>
              <a:gd name="connsiteY513" fmla="*/ 2719460 h 2750698"/>
              <a:gd name="connsiteX514" fmla="*/ 3243581 w 5474851"/>
              <a:gd name="connsiteY514" fmla="*/ 2684171 h 2750698"/>
              <a:gd name="connsiteX515" fmla="*/ 3243581 w 5474851"/>
              <a:gd name="connsiteY515" fmla="*/ 2665914 h 2750698"/>
              <a:gd name="connsiteX516" fmla="*/ 3205864 w 5474851"/>
              <a:gd name="connsiteY516" fmla="*/ 2688817 h 2750698"/>
              <a:gd name="connsiteX517" fmla="*/ 3150833 w 5474851"/>
              <a:gd name="connsiteY517" fmla="*/ 2612996 h 2750698"/>
              <a:gd name="connsiteX518" fmla="*/ 3205864 w 5474851"/>
              <a:gd name="connsiteY518" fmla="*/ 2536861 h 2750698"/>
              <a:gd name="connsiteX519" fmla="*/ 3243581 w 5474851"/>
              <a:gd name="connsiteY519" fmla="*/ 2559451 h 2750698"/>
              <a:gd name="connsiteX520" fmla="*/ 3243581 w 5474851"/>
              <a:gd name="connsiteY520" fmla="*/ 2540566 h 2750698"/>
              <a:gd name="connsiteX521" fmla="*/ 3280686 w 5474851"/>
              <a:gd name="connsiteY521" fmla="*/ 2540566 h 2750698"/>
              <a:gd name="connsiteX522" fmla="*/ 3280686 w 5474851"/>
              <a:gd name="connsiteY522" fmla="*/ 2682303 h 2750698"/>
              <a:gd name="connsiteX523" fmla="*/ 3212058 w 5474851"/>
              <a:gd name="connsiteY523" fmla="*/ 2750699 h 2750698"/>
              <a:gd name="connsiteX524" fmla="*/ 3157027 w 5474851"/>
              <a:gd name="connsiteY524" fmla="*/ 2731500 h 2750698"/>
              <a:gd name="connsiteX525" fmla="*/ 3171863 w 5474851"/>
              <a:gd name="connsiteY525" fmla="*/ 2703040 h 2750698"/>
              <a:gd name="connsiteX526" fmla="*/ 3243581 w 5474851"/>
              <a:gd name="connsiteY526" fmla="*/ 2587315 h 2750698"/>
              <a:gd name="connsiteX527" fmla="*/ 3217924 w 5474851"/>
              <a:gd name="connsiteY527" fmla="*/ 2569670 h 2750698"/>
              <a:gd name="connsiteX528" fmla="*/ 3189177 w 5474851"/>
              <a:gd name="connsiteY528" fmla="*/ 2612996 h 2750698"/>
              <a:gd name="connsiteX529" fmla="*/ 3217924 w 5474851"/>
              <a:gd name="connsiteY529" fmla="*/ 2656009 h 2750698"/>
              <a:gd name="connsiteX530" fmla="*/ 3243581 w 5474851"/>
              <a:gd name="connsiteY530" fmla="*/ 2638678 h 2750698"/>
              <a:gd name="connsiteX531" fmla="*/ 3243581 w 5474851"/>
              <a:gd name="connsiteY531" fmla="*/ 2587315 h 2750698"/>
              <a:gd name="connsiteX532" fmla="*/ 3398150 w 5474851"/>
              <a:gd name="connsiteY532" fmla="*/ 2690057 h 2750698"/>
              <a:gd name="connsiteX533" fmla="*/ 3398150 w 5474851"/>
              <a:gd name="connsiteY533" fmla="*/ 2591631 h 2750698"/>
              <a:gd name="connsiteX534" fmla="*/ 3378672 w 5474851"/>
              <a:gd name="connsiteY534" fmla="*/ 2569670 h 2750698"/>
              <a:gd name="connsiteX535" fmla="*/ 3351463 w 5474851"/>
              <a:gd name="connsiteY535" fmla="*/ 2588241 h 2750698"/>
              <a:gd name="connsiteX536" fmla="*/ 3351463 w 5474851"/>
              <a:gd name="connsiteY536" fmla="*/ 2690057 h 2750698"/>
              <a:gd name="connsiteX537" fmla="*/ 3314357 w 5474851"/>
              <a:gd name="connsiteY537" fmla="*/ 2690057 h 2750698"/>
              <a:gd name="connsiteX538" fmla="*/ 3314357 w 5474851"/>
              <a:gd name="connsiteY538" fmla="*/ 2540582 h 2750698"/>
              <a:gd name="connsiteX539" fmla="*/ 3351463 w 5474851"/>
              <a:gd name="connsiteY539" fmla="*/ 2540582 h 2750698"/>
              <a:gd name="connsiteX540" fmla="*/ 3351463 w 5474851"/>
              <a:gd name="connsiteY540" fmla="*/ 2560079 h 2750698"/>
              <a:gd name="connsiteX541" fmla="*/ 3395359 w 5474851"/>
              <a:gd name="connsiteY541" fmla="*/ 2536861 h 2750698"/>
              <a:gd name="connsiteX542" fmla="*/ 3435240 w 5474851"/>
              <a:gd name="connsiteY542" fmla="*/ 2577723 h 2750698"/>
              <a:gd name="connsiteX543" fmla="*/ 3435240 w 5474851"/>
              <a:gd name="connsiteY543" fmla="*/ 2690057 h 2750698"/>
              <a:gd name="connsiteX544" fmla="*/ 3398135 w 5474851"/>
              <a:gd name="connsiteY544" fmla="*/ 2690057 h 2750698"/>
              <a:gd name="connsiteX545" fmla="*/ 3461195 w 5474851"/>
              <a:gd name="connsiteY545" fmla="*/ 2615163 h 2750698"/>
              <a:gd name="connsiteX546" fmla="*/ 3528600 w 5474851"/>
              <a:gd name="connsiteY546" fmla="*/ 2536861 h 2750698"/>
              <a:gd name="connsiteX547" fmla="*/ 3596303 w 5474851"/>
              <a:gd name="connsiteY547" fmla="*/ 2615163 h 2750698"/>
              <a:gd name="connsiteX548" fmla="*/ 3528600 w 5474851"/>
              <a:gd name="connsiteY548" fmla="*/ 2693762 h 2750698"/>
              <a:gd name="connsiteX549" fmla="*/ 3461195 w 5474851"/>
              <a:gd name="connsiteY549" fmla="*/ 2615163 h 2750698"/>
              <a:gd name="connsiteX550" fmla="*/ 3557958 w 5474851"/>
              <a:gd name="connsiteY550" fmla="*/ 2615163 h 2750698"/>
              <a:gd name="connsiteX551" fmla="*/ 3528584 w 5474851"/>
              <a:gd name="connsiteY551" fmla="*/ 2569670 h 2750698"/>
              <a:gd name="connsiteX552" fmla="*/ 3499838 w 5474851"/>
              <a:gd name="connsiteY552" fmla="*/ 2615163 h 2750698"/>
              <a:gd name="connsiteX553" fmla="*/ 3528584 w 5474851"/>
              <a:gd name="connsiteY553" fmla="*/ 2660953 h 2750698"/>
              <a:gd name="connsiteX554" fmla="*/ 3557958 w 5474851"/>
              <a:gd name="connsiteY554" fmla="*/ 2615163 h 2750698"/>
              <a:gd name="connsiteX555" fmla="*/ 3626257 w 5474851"/>
              <a:gd name="connsiteY555" fmla="*/ 2646417 h 2750698"/>
              <a:gd name="connsiteX556" fmla="*/ 3667377 w 5474851"/>
              <a:gd name="connsiteY556" fmla="*/ 2664674 h 2750698"/>
              <a:gd name="connsiteX557" fmla="*/ 3689333 w 5474851"/>
              <a:gd name="connsiteY557" fmla="*/ 2649196 h 2750698"/>
              <a:gd name="connsiteX558" fmla="*/ 3663676 w 5474851"/>
              <a:gd name="connsiteY558" fmla="*/ 2630013 h 2750698"/>
              <a:gd name="connsiteX559" fmla="*/ 3615436 w 5474851"/>
              <a:gd name="connsiteY559" fmla="*/ 2581726 h 2750698"/>
              <a:gd name="connsiteX560" fmla="*/ 3669855 w 5474851"/>
              <a:gd name="connsiteY560" fmla="*/ 2536861 h 2750698"/>
              <a:gd name="connsiteX561" fmla="*/ 3721796 w 5474851"/>
              <a:gd name="connsiteY561" fmla="*/ 2556060 h 2750698"/>
              <a:gd name="connsiteX562" fmla="*/ 3706960 w 5474851"/>
              <a:gd name="connsiteY562" fmla="*/ 2581130 h 2750698"/>
              <a:gd name="connsiteX563" fmla="*/ 3670482 w 5474851"/>
              <a:gd name="connsiteY563" fmla="*/ 2565667 h 2750698"/>
              <a:gd name="connsiteX564" fmla="*/ 3650691 w 5474851"/>
              <a:gd name="connsiteY564" fmla="*/ 2579591 h 2750698"/>
              <a:gd name="connsiteX565" fmla="*/ 3674811 w 5474851"/>
              <a:gd name="connsiteY565" fmla="*/ 2597236 h 2750698"/>
              <a:gd name="connsiteX566" fmla="*/ 3724902 w 5474851"/>
              <a:gd name="connsiteY566" fmla="*/ 2647359 h 2750698"/>
              <a:gd name="connsiteX567" fmla="*/ 3668020 w 5474851"/>
              <a:gd name="connsiteY567" fmla="*/ 2693778 h 2750698"/>
              <a:gd name="connsiteX568" fmla="*/ 3610511 w 5474851"/>
              <a:gd name="connsiteY568" fmla="*/ 2672429 h 2750698"/>
              <a:gd name="connsiteX569" fmla="*/ 3626272 w 5474851"/>
              <a:gd name="connsiteY569" fmla="*/ 2646449 h 2750698"/>
              <a:gd name="connsiteX570" fmla="*/ 3745587 w 5474851"/>
              <a:gd name="connsiteY570" fmla="*/ 2496314 h 2750698"/>
              <a:gd name="connsiteX571" fmla="*/ 3767841 w 5474851"/>
              <a:gd name="connsiteY571" fmla="*/ 2473725 h 2750698"/>
              <a:gd name="connsiteX572" fmla="*/ 3790095 w 5474851"/>
              <a:gd name="connsiteY572" fmla="*/ 2496314 h 2750698"/>
              <a:gd name="connsiteX573" fmla="*/ 3767841 w 5474851"/>
              <a:gd name="connsiteY573" fmla="*/ 2518589 h 2750698"/>
              <a:gd name="connsiteX574" fmla="*/ 3745587 w 5474851"/>
              <a:gd name="connsiteY574" fmla="*/ 2496314 h 2750698"/>
              <a:gd name="connsiteX575" fmla="*/ 3749288 w 5474851"/>
              <a:gd name="connsiteY575" fmla="*/ 2690042 h 2750698"/>
              <a:gd name="connsiteX576" fmla="*/ 3749288 w 5474851"/>
              <a:gd name="connsiteY576" fmla="*/ 2540566 h 2750698"/>
              <a:gd name="connsiteX577" fmla="*/ 3786394 w 5474851"/>
              <a:gd name="connsiteY577" fmla="*/ 2540566 h 2750698"/>
              <a:gd name="connsiteX578" fmla="*/ 3786394 w 5474851"/>
              <a:gd name="connsiteY578" fmla="*/ 2690042 h 2750698"/>
              <a:gd name="connsiteX579" fmla="*/ 3749288 w 5474851"/>
              <a:gd name="connsiteY579" fmla="*/ 2690042 h 2750698"/>
              <a:gd name="connsiteX580" fmla="*/ 3824095 w 5474851"/>
              <a:gd name="connsiteY580" fmla="*/ 2646417 h 2750698"/>
              <a:gd name="connsiteX581" fmla="*/ 3865216 w 5474851"/>
              <a:gd name="connsiteY581" fmla="*/ 2664674 h 2750698"/>
              <a:gd name="connsiteX582" fmla="*/ 3887172 w 5474851"/>
              <a:gd name="connsiteY582" fmla="*/ 2649196 h 2750698"/>
              <a:gd name="connsiteX583" fmla="*/ 3861514 w 5474851"/>
              <a:gd name="connsiteY583" fmla="*/ 2630013 h 2750698"/>
              <a:gd name="connsiteX584" fmla="*/ 3813274 w 5474851"/>
              <a:gd name="connsiteY584" fmla="*/ 2581726 h 2750698"/>
              <a:gd name="connsiteX585" fmla="*/ 3867693 w 5474851"/>
              <a:gd name="connsiteY585" fmla="*/ 2536861 h 2750698"/>
              <a:gd name="connsiteX586" fmla="*/ 3919635 w 5474851"/>
              <a:gd name="connsiteY586" fmla="*/ 2556060 h 2750698"/>
              <a:gd name="connsiteX587" fmla="*/ 3904799 w 5474851"/>
              <a:gd name="connsiteY587" fmla="*/ 2581130 h 2750698"/>
              <a:gd name="connsiteX588" fmla="*/ 3868321 w 5474851"/>
              <a:gd name="connsiteY588" fmla="*/ 2565667 h 2750698"/>
              <a:gd name="connsiteX589" fmla="*/ 3848529 w 5474851"/>
              <a:gd name="connsiteY589" fmla="*/ 2579591 h 2750698"/>
              <a:gd name="connsiteX590" fmla="*/ 3872649 w 5474851"/>
              <a:gd name="connsiteY590" fmla="*/ 2597236 h 2750698"/>
              <a:gd name="connsiteX591" fmla="*/ 3922740 w 5474851"/>
              <a:gd name="connsiteY591" fmla="*/ 2647359 h 2750698"/>
              <a:gd name="connsiteX592" fmla="*/ 3865859 w 5474851"/>
              <a:gd name="connsiteY592" fmla="*/ 2693778 h 2750698"/>
              <a:gd name="connsiteX593" fmla="*/ 3808350 w 5474851"/>
              <a:gd name="connsiteY593" fmla="*/ 2672429 h 2750698"/>
              <a:gd name="connsiteX594" fmla="*/ 3824111 w 5474851"/>
              <a:gd name="connsiteY594" fmla="*/ 2646449 h 2750698"/>
              <a:gd name="connsiteX595" fmla="*/ 4119951 w 5474851"/>
              <a:gd name="connsiteY595" fmla="*/ 2690042 h 2750698"/>
              <a:gd name="connsiteX596" fmla="*/ 4108519 w 5474851"/>
              <a:gd name="connsiteY596" fmla="*/ 2675490 h 2750698"/>
              <a:gd name="connsiteX597" fmla="*/ 4060592 w 5474851"/>
              <a:gd name="connsiteY597" fmla="*/ 2693746 h 2750698"/>
              <a:gd name="connsiteX598" fmla="*/ 4003083 w 5474851"/>
              <a:gd name="connsiteY598" fmla="*/ 2635256 h 2750698"/>
              <a:gd name="connsiteX599" fmla="*/ 4041114 w 5474851"/>
              <a:gd name="connsiteY599" fmla="*/ 2574898 h 2750698"/>
              <a:gd name="connsiteX600" fmla="*/ 4028426 w 5474851"/>
              <a:gd name="connsiteY600" fmla="*/ 2530959 h 2750698"/>
              <a:gd name="connsiteX601" fmla="*/ 4078815 w 5474851"/>
              <a:gd name="connsiteY601" fmla="*/ 2480506 h 2750698"/>
              <a:gd name="connsiteX602" fmla="*/ 4125503 w 5474851"/>
              <a:gd name="connsiteY602" fmla="*/ 2524131 h 2750698"/>
              <a:gd name="connsiteX603" fmla="*/ 4083144 w 5474851"/>
              <a:gd name="connsiteY603" fmla="*/ 2581381 h 2750698"/>
              <a:gd name="connsiteX604" fmla="*/ 4097054 w 5474851"/>
              <a:gd name="connsiteY604" fmla="*/ 2603044 h 2750698"/>
              <a:gd name="connsiteX605" fmla="*/ 4110965 w 5474851"/>
              <a:gd name="connsiteY605" fmla="*/ 2622855 h 2750698"/>
              <a:gd name="connsiteX606" fmla="*/ 4124876 w 5474851"/>
              <a:gd name="connsiteY606" fmla="*/ 2584787 h 2750698"/>
              <a:gd name="connsiteX607" fmla="*/ 4154563 w 5474851"/>
              <a:gd name="connsiteY607" fmla="*/ 2598413 h 2750698"/>
              <a:gd name="connsiteX608" fmla="*/ 4130757 w 5474851"/>
              <a:gd name="connsiteY608" fmla="*/ 2649149 h 2750698"/>
              <a:gd name="connsiteX609" fmla="*/ 4163534 w 5474851"/>
              <a:gd name="connsiteY609" fmla="*/ 2690011 h 2750698"/>
              <a:gd name="connsiteX610" fmla="*/ 4119936 w 5474851"/>
              <a:gd name="connsiteY610" fmla="*/ 2690011 h 2750698"/>
              <a:gd name="connsiteX611" fmla="*/ 4090891 w 5474851"/>
              <a:gd name="connsiteY611" fmla="*/ 2652900 h 2750698"/>
              <a:gd name="connsiteX612" fmla="*/ 4071413 w 5474851"/>
              <a:gd name="connsiteY612" fmla="*/ 2625979 h 2750698"/>
              <a:gd name="connsiteX613" fmla="*/ 4055338 w 5474851"/>
              <a:gd name="connsiteY613" fmla="*/ 2600909 h 2750698"/>
              <a:gd name="connsiteX614" fmla="*/ 4041428 w 5474851"/>
              <a:gd name="connsiteY614" fmla="*/ 2632164 h 2750698"/>
              <a:gd name="connsiteX615" fmla="*/ 4066787 w 5474851"/>
              <a:gd name="connsiteY615" fmla="*/ 2664344 h 2750698"/>
              <a:gd name="connsiteX616" fmla="*/ 4090907 w 5474851"/>
              <a:gd name="connsiteY616" fmla="*/ 2652900 h 2750698"/>
              <a:gd name="connsiteX617" fmla="*/ 4070488 w 5474851"/>
              <a:gd name="connsiteY617" fmla="*/ 2557598 h 2750698"/>
              <a:gd name="connsiteX618" fmla="*/ 4093683 w 5474851"/>
              <a:gd name="connsiteY618" fmla="*/ 2526030 h 2750698"/>
              <a:gd name="connsiteX619" fmla="*/ 4079772 w 5474851"/>
              <a:gd name="connsiteY619" fmla="*/ 2507444 h 2750698"/>
              <a:gd name="connsiteX620" fmla="*/ 4063383 w 5474851"/>
              <a:gd name="connsiteY620" fmla="*/ 2531289 h 2750698"/>
              <a:gd name="connsiteX621" fmla="*/ 4070504 w 5474851"/>
              <a:gd name="connsiteY621" fmla="*/ 2557598 h 2750698"/>
              <a:gd name="connsiteX622" fmla="*/ 4281626 w 5474851"/>
              <a:gd name="connsiteY622" fmla="*/ 2690057 h 2750698"/>
              <a:gd name="connsiteX623" fmla="*/ 4281626 w 5474851"/>
              <a:gd name="connsiteY623" fmla="*/ 2520159 h 2750698"/>
              <a:gd name="connsiteX624" fmla="*/ 4235549 w 5474851"/>
              <a:gd name="connsiteY624" fmla="*/ 2520159 h 2750698"/>
              <a:gd name="connsiteX625" fmla="*/ 4235549 w 5474851"/>
              <a:gd name="connsiteY625" fmla="*/ 2483646 h 2750698"/>
              <a:gd name="connsiteX626" fmla="*/ 4368806 w 5474851"/>
              <a:gd name="connsiteY626" fmla="*/ 2483646 h 2750698"/>
              <a:gd name="connsiteX627" fmla="*/ 4368806 w 5474851"/>
              <a:gd name="connsiteY627" fmla="*/ 2520159 h 2750698"/>
              <a:gd name="connsiteX628" fmla="*/ 4323060 w 5474851"/>
              <a:gd name="connsiteY628" fmla="*/ 2520159 h 2750698"/>
              <a:gd name="connsiteX629" fmla="*/ 4323060 w 5474851"/>
              <a:gd name="connsiteY629" fmla="*/ 2690057 h 2750698"/>
              <a:gd name="connsiteX630" fmla="*/ 4281626 w 5474851"/>
              <a:gd name="connsiteY630" fmla="*/ 2690057 h 2750698"/>
              <a:gd name="connsiteX631" fmla="*/ 4377134 w 5474851"/>
              <a:gd name="connsiteY631" fmla="*/ 2690057 h 2750698"/>
              <a:gd name="connsiteX632" fmla="*/ 4377134 w 5474851"/>
              <a:gd name="connsiteY632" fmla="*/ 2540582 h 2750698"/>
              <a:gd name="connsiteX633" fmla="*/ 4414239 w 5474851"/>
              <a:gd name="connsiteY633" fmla="*/ 2540582 h 2750698"/>
              <a:gd name="connsiteX634" fmla="*/ 4414239 w 5474851"/>
              <a:gd name="connsiteY634" fmla="*/ 2561319 h 2750698"/>
              <a:gd name="connsiteX635" fmla="*/ 4455062 w 5474851"/>
              <a:gd name="connsiteY635" fmla="*/ 2537176 h 2750698"/>
              <a:gd name="connsiteX636" fmla="*/ 4455062 w 5474851"/>
              <a:gd name="connsiteY636" fmla="*/ 2573391 h 2750698"/>
              <a:gd name="connsiteX637" fmla="*/ 4446091 w 5474851"/>
              <a:gd name="connsiteY637" fmla="*/ 2572464 h 2750698"/>
              <a:gd name="connsiteX638" fmla="*/ 4414239 w 5474851"/>
              <a:gd name="connsiteY638" fmla="*/ 2590423 h 2750698"/>
              <a:gd name="connsiteX639" fmla="*/ 4414239 w 5474851"/>
              <a:gd name="connsiteY639" fmla="*/ 2690073 h 2750698"/>
              <a:gd name="connsiteX640" fmla="*/ 4377134 w 5474851"/>
              <a:gd name="connsiteY640" fmla="*/ 2690073 h 2750698"/>
              <a:gd name="connsiteX641" fmla="*/ 4535107 w 5474851"/>
              <a:gd name="connsiteY641" fmla="*/ 2536861 h 2750698"/>
              <a:gd name="connsiteX642" fmla="*/ 4599422 w 5474851"/>
              <a:gd name="connsiteY642" fmla="*/ 2616717 h 2750698"/>
              <a:gd name="connsiteX643" fmla="*/ 4599422 w 5474851"/>
              <a:gd name="connsiteY643" fmla="*/ 2627234 h 2750698"/>
              <a:gd name="connsiteX644" fmla="*/ 4505733 w 5474851"/>
              <a:gd name="connsiteY644" fmla="*/ 2627234 h 2750698"/>
              <a:gd name="connsiteX645" fmla="*/ 4541913 w 5474851"/>
              <a:gd name="connsiteY645" fmla="*/ 2663748 h 2750698"/>
              <a:gd name="connsiteX646" fmla="*/ 4574377 w 5474851"/>
              <a:gd name="connsiteY646" fmla="*/ 2649196 h 2750698"/>
              <a:gd name="connsiteX647" fmla="*/ 4591377 w 5474851"/>
              <a:gd name="connsiteY647" fmla="*/ 2671487 h 2750698"/>
              <a:gd name="connsiteX648" fmla="*/ 4537883 w 5474851"/>
              <a:gd name="connsiteY648" fmla="*/ 2693762 h 2750698"/>
              <a:gd name="connsiteX649" fmla="*/ 4468314 w 5474851"/>
              <a:gd name="connsiteY649" fmla="*/ 2615163 h 2750698"/>
              <a:gd name="connsiteX650" fmla="*/ 4535091 w 5474851"/>
              <a:gd name="connsiteY650" fmla="*/ 2536861 h 2750698"/>
              <a:gd name="connsiteX651" fmla="*/ 4505733 w 5474851"/>
              <a:gd name="connsiteY651" fmla="*/ 2601867 h 2750698"/>
              <a:gd name="connsiteX652" fmla="*/ 4563555 w 5474851"/>
              <a:gd name="connsiteY652" fmla="*/ 2601867 h 2750698"/>
              <a:gd name="connsiteX653" fmla="*/ 4534495 w 5474851"/>
              <a:gd name="connsiteY653" fmla="*/ 2566876 h 2750698"/>
              <a:gd name="connsiteX654" fmla="*/ 4505748 w 5474851"/>
              <a:gd name="connsiteY654" fmla="*/ 2601867 h 2750698"/>
              <a:gd name="connsiteX655" fmla="*/ 4701423 w 5474851"/>
              <a:gd name="connsiteY655" fmla="*/ 2690057 h 2750698"/>
              <a:gd name="connsiteX656" fmla="*/ 4701423 w 5474851"/>
              <a:gd name="connsiteY656" fmla="*/ 2675207 h 2750698"/>
              <a:gd name="connsiteX657" fmla="*/ 4662153 w 5474851"/>
              <a:gd name="connsiteY657" fmla="*/ 2693778 h 2750698"/>
              <a:gd name="connsiteX658" fmla="*/ 4616093 w 5474851"/>
              <a:gd name="connsiteY658" fmla="*/ 2644267 h 2750698"/>
              <a:gd name="connsiteX659" fmla="*/ 4662153 w 5474851"/>
              <a:gd name="connsiteY659" fmla="*/ 2595995 h 2750698"/>
              <a:gd name="connsiteX660" fmla="*/ 4701423 w 5474851"/>
              <a:gd name="connsiteY660" fmla="*/ 2613640 h 2750698"/>
              <a:gd name="connsiteX661" fmla="*/ 4701423 w 5474851"/>
              <a:gd name="connsiteY661" fmla="*/ 2593829 h 2750698"/>
              <a:gd name="connsiteX662" fmla="*/ 4673916 w 5474851"/>
              <a:gd name="connsiteY662" fmla="*/ 2567834 h 2750698"/>
              <a:gd name="connsiteX663" fmla="*/ 4637124 w 5474851"/>
              <a:gd name="connsiteY663" fmla="*/ 2583924 h 2750698"/>
              <a:gd name="connsiteX664" fmla="*/ 4623213 w 5474851"/>
              <a:gd name="connsiteY664" fmla="*/ 2558540 h 2750698"/>
              <a:gd name="connsiteX665" fmla="*/ 4680722 w 5474851"/>
              <a:gd name="connsiteY665" fmla="*/ 2536877 h 2750698"/>
              <a:gd name="connsiteX666" fmla="*/ 4738842 w 5474851"/>
              <a:gd name="connsiteY666" fmla="*/ 2589795 h 2750698"/>
              <a:gd name="connsiteX667" fmla="*/ 4738842 w 5474851"/>
              <a:gd name="connsiteY667" fmla="*/ 2690073 h 2750698"/>
              <a:gd name="connsiteX668" fmla="*/ 4701438 w 5474851"/>
              <a:gd name="connsiteY668" fmla="*/ 2690073 h 2750698"/>
              <a:gd name="connsiteX669" fmla="*/ 4701423 w 5474851"/>
              <a:gd name="connsiteY669" fmla="*/ 2635287 h 2750698"/>
              <a:gd name="connsiteX670" fmla="*/ 4676377 w 5474851"/>
              <a:gd name="connsiteY670" fmla="*/ 2620735 h 2750698"/>
              <a:gd name="connsiteX671" fmla="*/ 4653183 w 5474851"/>
              <a:gd name="connsiteY671" fmla="*/ 2644879 h 2750698"/>
              <a:gd name="connsiteX672" fmla="*/ 4676377 w 5474851"/>
              <a:gd name="connsiteY672" fmla="*/ 2668708 h 2750698"/>
              <a:gd name="connsiteX673" fmla="*/ 4701423 w 5474851"/>
              <a:gd name="connsiteY673" fmla="*/ 2654470 h 2750698"/>
              <a:gd name="connsiteX674" fmla="*/ 4701423 w 5474851"/>
              <a:gd name="connsiteY674" fmla="*/ 2635287 h 2750698"/>
              <a:gd name="connsiteX675" fmla="*/ 4778692 w 5474851"/>
              <a:gd name="connsiteY675" fmla="*/ 2654156 h 2750698"/>
              <a:gd name="connsiteX676" fmla="*/ 4778692 w 5474851"/>
              <a:gd name="connsiteY676" fmla="*/ 2573077 h 2750698"/>
              <a:gd name="connsiteX677" fmla="*/ 4759214 w 5474851"/>
              <a:gd name="connsiteY677" fmla="*/ 2573077 h 2750698"/>
              <a:gd name="connsiteX678" fmla="*/ 4759214 w 5474851"/>
              <a:gd name="connsiteY678" fmla="*/ 2540582 h 2750698"/>
              <a:gd name="connsiteX679" fmla="*/ 4778692 w 5474851"/>
              <a:gd name="connsiteY679" fmla="*/ 2540582 h 2750698"/>
              <a:gd name="connsiteX680" fmla="*/ 4778692 w 5474851"/>
              <a:gd name="connsiteY680" fmla="*/ 2499736 h 2750698"/>
              <a:gd name="connsiteX681" fmla="*/ 4815798 w 5474851"/>
              <a:gd name="connsiteY681" fmla="*/ 2499736 h 2750698"/>
              <a:gd name="connsiteX682" fmla="*/ 4815798 w 5474851"/>
              <a:gd name="connsiteY682" fmla="*/ 2540582 h 2750698"/>
              <a:gd name="connsiteX683" fmla="*/ 4840530 w 5474851"/>
              <a:gd name="connsiteY683" fmla="*/ 2540582 h 2750698"/>
              <a:gd name="connsiteX684" fmla="*/ 4840530 w 5474851"/>
              <a:gd name="connsiteY684" fmla="*/ 2573077 h 2750698"/>
              <a:gd name="connsiteX685" fmla="*/ 4815798 w 5474851"/>
              <a:gd name="connsiteY685" fmla="*/ 2573077 h 2750698"/>
              <a:gd name="connsiteX686" fmla="*/ 4815798 w 5474851"/>
              <a:gd name="connsiteY686" fmla="*/ 2645491 h 2750698"/>
              <a:gd name="connsiteX687" fmla="*/ 4826619 w 5474851"/>
              <a:gd name="connsiteY687" fmla="*/ 2660953 h 2750698"/>
              <a:gd name="connsiteX688" fmla="*/ 4837754 w 5474851"/>
              <a:gd name="connsiteY688" fmla="*/ 2656637 h 2750698"/>
              <a:gd name="connsiteX689" fmla="*/ 4845485 w 5474851"/>
              <a:gd name="connsiteY689" fmla="*/ 2685097 h 2750698"/>
              <a:gd name="connsiteX690" fmla="*/ 4816739 w 5474851"/>
              <a:gd name="connsiteY690" fmla="*/ 2693762 h 2750698"/>
              <a:gd name="connsiteX691" fmla="*/ 4778708 w 5474851"/>
              <a:gd name="connsiteY691" fmla="*/ 2654156 h 2750698"/>
              <a:gd name="connsiteX692" fmla="*/ 5023862 w 5474851"/>
              <a:gd name="connsiteY692" fmla="*/ 2690057 h 2750698"/>
              <a:gd name="connsiteX693" fmla="*/ 5023862 w 5474851"/>
              <a:gd name="connsiteY693" fmla="*/ 2589481 h 2750698"/>
              <a:gd name="connsiteX694" fmla="*/ 5006861 w 5474851"/>
              <a:gd name="connsiteY694" fmla="*/ 2569670 h 2750698"/>
              <a:gd name="connsiteX695" fmla="*/ 4981204 w 5474851"/>
              <a:gd name="connsiteY695" fmla="*/ 2588241 h 2750698"/>
              <a:gd name="connsiteX696" fmla="*/ 4981204 w 5474851"/>
              <a:gd name="connsiteY696" fmla="*/ 2690057 h 2750698"/>
              <a:gd name="connsiteX697" fmla="*/ 4944099 w 5474851"/>
              <a:gd name="connsiteY697" fmla="*/ 2690057 h 2750698"/>
              <a:gd name="connsiteX698" fmla="*/ 4944099 w 5474851"/>
              <a:gd name="connsiteY698" fmla="*/ 2589481 h 2750698"/>
              <a:gd name="connsiteX699" fmla="*/ 4927098 w 5474851"/>
              <a:gd name="connsiteY699" fmla="*/ 2569670 h 2750698"/>
              <a:gd name="connsiteX700" fmla="*/ 4901442 w 5474851"/>
              <a:gd name="connsiteY700" fmla="*/ 2588241 h 2750698"/>
              <a:gd name="connsiteX701" fmla="*/ 4901442 w 5474851"/>
              <a:gd name="connsiteY701" fmla="*/ 2690057 h 2750698"/>
              <a:gd name="connsiteX702" fmla="*/ 4864336 w 5474851"/>
              <a:gd name="connsiteY702" fmla="*/ 2690057 h 2750698"/>
              <a:gd name="connsiteX703" fmla="*/ 4864336 w 5474851"/>
              <a:gd name="connsiteY703" fmla="*/ 2540582 h 2750698"/>
              <a:gd name="connsiteX704" fmla="*/ 4901442 w 5474851"/>
              <a:gd name="connsiteY704" fmla="*/ 2540582 h 2750698"/>
              <a:gd name="connsiteX705" fmla="*/ 4901442 w 5474851"/>
              <a:gd name="connsiteY705" fmla="*/ 2560079 h 2750698"/>
              <a:gd name="connsiteX706" fmla="*/ 4943487 w 5474851"/>
              <a:gd name="connsiteY706" fmla="*/ 2536861 h 2750698"/>
              <a:gd name="connsiteX707" fmla="*/ 4979667 w 5474851"/>
              <a:gd name="connsiteY707" fmla="*/ 2562857 h 2750698"/>
              <a:gd name="connsiteX708" fmla="*/ 5023265 w 5474851"/>
              <a:gd name="connsiteY708" fmla="*/ 2536861 h 2750698"/>
              <a:gd name="connsiteX709" fmla="*/ 5060983 w 5474851"/>
              <a:gd name="connsiteY709" fmla="*/ 2576467 h 2750698"/>
              <a:gd name="connsiteX710" fmla="*/ 5060983 w 5474851"/>
              <a:gd name="connsiteY710" fmla="*/ 2690042 h 2750698"/>
              <a:gd name="connsiteX711" fmla="*/ 5023877 w 5474851"/>
              <a:gd name="connsiteY711" fmla="*/ 2690042 h 2750698"/>
              <a:gd name="connsiteX712" fmla="*/ 5153370 w 5474851"/>
              <a:gd name="connsiteY712" fmla="*/ 2536861 h 2750698"/>
              <a:gd name="connsiteX713" fmla="*/ 5217685 w 5474851"/>
              <a:gd name="connsiteY713" fmla="*/ 2616717 h 2750698"/>
              <a:gd name="connsiteX714" fmla="*/ 5217685 w 5474851"/>
              <a:gd name="connsiteY714" fmla="*/ 2627234 h 2750698"/>
              <a:gd name="connsiteX715" fmla="*/ 5123996 w 5474851"/>
              <a:gd name="connsiteY715" fmla="*/ 2627234 h 2750698"/>
              <a:gd name="connsiteX716" fmla="*/ 5160176 w 5474851"/>
              <a:gd name="connsiteY716" fmla="*/ 2663748 h 2750698"/>
              <a:gd name="connsiteX717" fmla="*/ 5192640 w 5474851"/>
              <a:gd name="connsiteY717" fmla="*/ 2649196 h 2750698"/>
              <a:gd name="connsiteX718" fmla="*/ 5209640 w 5474851"/>
              <a:gd name="connsiteY718" fmla="*/ 2671487 h 2750698"/>
              <a:gd name="connsiteX719" fmla="*/ 5156146 w 5474851"/>
              <a:gd name="connsiteY719" fmla="*/ 2693762 h 2750698"/>
              <a:gd name="connsiteX720" fmla="*/ 5086577 w 5474851"/>
              <a:gd name="connsiteY720" fmla="*/ 2615163 h 2750698"/>
              <a:gd name="connsiteX721" fmla="*/ 5153354 w 5474851"/>
              <a:gd name="connsiteY721" fmla="*/ 2536861 h 2750698"/>
              <a:gd name="connsiteX722" fmla="*/ 5123996 w 5474851"/>
              <a:gd name="connsiteY722" fmla="*/ 2601867 h 2750698"/>
              <a:gd name="connsiteX723" fmla="*/ 5181819 w 5474851"/>
              <a:gd name="connsiteY723" fmla="*/ 2601867 h 2750698"/>
              <a:gd name="connsiteX724" fmla="*/ 5152758 w 5474851"/>
              <a:gd name="connsiteY724" fmla="*/ 2566876 h 2750698"/>
              <a:gd name="connsiteX725" fmla="*/ 5124012 w 5474851"/>
              <a:gd name="connsiteY725" fmla="*/ 2601867 h 2750698"/>
              <a:gd name="connsiteX726" fmla="*/ 5326179 w 5474851"/>
              <a:gd name="connsiteY726" fmla="*/ 2690057 h 2750698"/>
              <a:gd name="connsiteX727" fmla="*/ 5326179 w 5474851"/>
              <a:gd name="connsiteY727" fmla="*/ 2591631 h 2750698"/>
              <a:gd name="connsiteX728" fmla="*/ 5306701 w 5474851"/>
              <a:gd name="connsiteY728" fmla="*/ 2569670 h 2750698"/>
              <a:gd name="connsiteX729" fmla="*/ 5279491 w 5474851"/>
              <a:gd name="connsiteY729" fmla="*/ 2588241 h 2750698"/>
              <a:gd name="connsiteX730" fmla="*/ 5279491 w 5474851"/>
              <a:gd name="connsiteY730" fmla="*/ 2690057 h 2750698"/>
              <a:gd name="connsiteX731" fmla="*/ 5242386 w 5474851"/>
              <a:gd name="connsiteY731" fmla="*/ 2690057 h 2750698"/>
              <a:gd name="connsiteX732" fmla="*/ 5242386 w 5474851"/>
              <a:gd name="connsiteY732" fmla="*/ 2540582 h 2750698"/>
              <a:gd name="connsiteX733" fmla="*/ 5279491 w 5474851"/>
              <a:gd name="connsiteY733" fmla="*/ 2540582 h 2750698"/>
              <a:gd name="connsiteX734" fmla="*/ 5279491 w 5474851"/>
              <a:gd name="connsiteY734" fmla="*/ 2560079 h 2750698"/>
              <a:gd name="connsiteX735" fmla="*/ 5323387 w 5474851"/>
              <a:gd name="connsiteY735" fmla="*/ 2536861 h 2750698"/>
              <a:gd name="connsiteX736" fmla="*/ 5363269 w 5474851"/>
              <a:gd name="connsiteY736" fmla="*/ 2577723 h 2750698"/>
              <a:gd name="connsiteX737" fmla="*/ 5363269 w 5474851"/>
              <a:gd name="connsiteY737" fmla="*/ 2690057 h 2750698"/>
              <a:gd name="connsiteX738" fmla="*/ 5326163 w 5474851"/>
              <a:gd name="connsiteY738" fmla="*/ 2690057 h 2750698"/>
              <a:gd name="connsiteX739" fmla="*/ 5403448 w 5474851"/>
              <a:gd name="connsiteY739" fmla="*/ 2654156 h 2750698"/>
              <a:gd name="connsiteX740" fmla="*/ 5403448 w 5474851"/>
              <a:gd name="connsiteY740" fmla="*/ 2573077 h 2750698"/>
              <a:gd name="connsiteX741" fmla="*/ 5383970 w 5474851"/>
              <a:gd name="connsiteY741" fmla="*/ 2573077 h 2750698"/>
              <a:gd name="connsiteX742" fmla="*/ 5383970 w 5474851"/>
              <a:gd name="connsiteY742" fmla="*/ 2540582 h 2750698"/>
              <a:gd name="connsiteX743" fmla="*/ 5403448 w 5474851"/>
              <a:gd name="connsiteY743" fmla="*/ 2540582 h 2750698"/>
              <a:gd name="connsiteX744" fmla="*/ 5403448 w 5474851"/>
              <a:gd name="connsiteY744" fmla="*/ 2499736 h 2750698"/>
              <a:gd name="connsiteX745" fmla="*/ 5440553 w 5474851"/>
              <a:gd name="connsiteY745" fmla="*/ 2499736 h 2750698"/>
              <a:gd name="connsiteX746" fmla="*/ 5440553 w 5474851"/>
              <a:gd name="connsiteY746" fmla="*/ 2540582 h 2750698"/>
              <a:gd name="connsiteX747" fmla="*/ 5465286 w 5474851"/>
              <a:gd name="connsiteY747" fmla="*/ 2540582 h 2750698"/>
              <a:gd name="connsiteX748" fmla="*/ 5465286 w 5474851"/>
              <a:gd name="connsiteY748" fmla="*/ 2573077 h 2750698"/>
              <a:gd name="connsiteX749" fmla="*/ 5440553 w 5474851"/>
              <a:gd name="connsiteY749" fmla="*/ 2573077 h 2750698"/>
              <a:gd name="connsiteX750" fmla="*/ 5440553 w 5474851"/>
              <a:gd name="connsiteY750" fmla="*/ 2645491 h 2750698"/>
              <a:gd name="connsiteX751" fmla="*/ 5451375 w 5474851"/>
              <a:gd name="connsiteY751" fmla="*/ 2660953 h 2750698"/>
              <a:gd name="connsiteX752" fmla="*/ 5462510 w 5474851"/>
              <a:gd name="connsiteY752" fmla="*/ 2656637 h 2750698"/>
              <a:gd name="connsiteX753" fmla="*/ 5470241 w 5474851"/>
              <a:gd name="connsiteY753" fmla="*/ 2685097 h 2750698"/>
              <a:gd name="connsiteX754" fmla="*/ 5441494 w 5474851"/>
              <a:gd name="connsiteY754" fmla="*/ 2693762 h 2750698"/>
              <a:gd name="connsiteX755" fmla="*/ 5403464 w 5474851"/>
              <a:gd name="connsiteY755" fmla="*/ 2654156 h 2750698"/>
              <a:gd name="connsiteX756" fmla="*/ 3445716 w 5474851"/>
              <a:gd name="connsiteY756" fmla="*/ 650726 h 2750698"/>
              <a:gd name="connsiteX757" fmla="*/ 3147022 w 5474851"/>
              <a:gd name="connsiteY757" fmla="*/ 297491 h 2750698"/>
              <a:gd name="connsiteX758" fmla="*/ 3051984 w 5474851"/>
              <a:gd name="connsiteY758" fmla="*/ 364584 h 2750698"/>
              <a:gd name="connsiteX759" fmla="*/ 2774351 w 5474851"/>
              <a:gd name="connsiteY759" fmla="*/ 0 h 2750698"/>
              <a:gd name="connsiteX760" fmla="*/ 2455159 w 5474851"/>
              <a:gd name="connsiteY760" fmla="*/ 460687 h 2750698"/>
              <a:gd name="connsiteX761" fmla="*/ 2259751 w 5474851"/>
              <a:gd name="connsiteY761" fmla="*/ 336234 h 2750698"/>
              <a:gd name="connsiteX762" fmla="*/ 1989678 w 5474851"/>
              <a:gd name="connsiteY762" fmla="*/ 650726 h 2750698"/>
              <a:gd name="connsiteX763" fmla="*/ 0 w 5474851"/>
              <a:gd name="connsiteY763" fmla="*/ 650726 h 2750698"/>
              <a:gd name="connsiteX764" fmla="*/ 0 w 5474851"/>
              <a:gd name="connsiteY764" fmla="*/ 682122 h 2750698"/>
              <a:gd name="connsiteX765" fmla="*/ 5472453 w 5474851"/>
              <a:gd name="connsiteY765" fmla="*/ 682122 h 2750698"/>
              <a:gd name="connsiteX766" fmla="*/ 5472453 w 5474851"/>
              <a:gd name="connsiteY766" fmla="*/ 650726 h 2750698"/>
              <a:gd name="connsiteX767" fmla="*/ 3445748 w 5474851"/>
              <a:gd name="connsiteY767" fmla="*/ 650726 h 2750698"/>
              <a:gd name="connsiteX768" fmla="*/ 3068419 w 5474851"/>
              <a:gd name="connsiteY768" fmla="*/ 419511 h 2750698"/>
              <a:gd name="connsiteX769" fmla="*/ 3131166 w 5474851"/>
              <a:gd name="connsiteY769" fmla="*/ 369639 h 2750698"/>
              <a:gd name="connsiteX770" fmla="*/ 3134695 w 5474851"/>
              <a:gd name="connsiteY770" fmla="*/ 364788 h 2750698"/>
              <a:gd name="connsiteX771" fmla="*/ 3343355 w 5474851"/>
              <a:gd name="connsiteY771" fmla="*/ 610382 h 2750698"/>
              <a:gd name="connsiteX772" fmla="*/ 3341943 w 5474851"/>
              <a:gd name="connsiteY772" fmla="*/ 611136 h 2750698"/>
              <a:gd name="connsiteX773" fmla="*/ 3129504 w 5474851"/>
              <a:gd name="connsiteY773" fmla="*/ 439400 h 2750698"/>
              <a:gd name="connsiteX774" fmla="*/ 3128030 w 5474851"/>
              <a:gd name="connsiteY774" fmla="*/ 439965 h 2750698"/>
              <a:gd name="connsiteX775" fmla="*/ 3214097 w 5474851"/>
              <a:gd name="connsiteY775" fmla="*/ 650741 h 2750698"/>
              <a:gd name="connsiteX776" fmla="*/ 3189742 w 5474851"/>
              <a:gd name="connsiteY776" fmla="*/ 650741 h 2750698"/>
              <a:gd name="connsiteX777" fmla="*/ 3065204 w 5474851"/>
              <a:gd name="connsiteY777" fmla="*/ 434581 h 2750698"/>
              <a:gd name="connsiteX778" fmla="*/ 3068419 w 5474851"/>
              <a:gd name="connsiteY778" fmla="*/ 419527 h 2750698"/>
              <a:gd name="connsiteX779" fmla="*/ 2772767 w 5474851"/>
              <a:gd name="connsiteY779" fmla="*/ 73796 h 2750698"/>
              <a:gd name="connsiteX780" fmla="*/ 2774727 w 5474851"/>
              <a:gd name="connsiteY780" fmla="*/ 74110 h 2750698"/>
              <a:gd name="connsiteX781" fmla="*/ 2786568 w 5474851"/>
              <a:gd name="connsiteY781" fmla="*/ 305591 h 2750698"/>
              <a:gd name="connsiteX782" fmla="*/ 2838917 w 5474851"/>
              <a:gd name="connsiteY782" fmla="*/ 310850 h 2750698"/>
              <a:gd name="connsiteX783" fmla="*/ 2865013 w 5474851"/>
              <a:gd name="connsiteY783" fmla="*/ 323456 h 2750698"/>
              <a:gd name="connsiteX784" fmla="*/ 2994710 w 5474851"/>
              <a:gd name="connsiteY784" fmla="*/ 500465 h 2750698"/>
              <a:gd name="connsiteX785" fmla="*/ 2996953 w 5474851"/>
              <a:gd name="connsiteY785" fmla="*/ 506540 h 2750698"/>
              <a:gd name="connsiteX786" fmla="*/ 2763577 w 5474851"/>
              <a:gd name="connsiteY786" fmla="*/ 396184 h 2750698"/>
              <a:gd name="connsiteX787" fmla="*/ 2684379 w 5474851"/>
              <a:gd name="connsiteY787" fmla="*/ 451127 h 2750698"/>
              <a:gd name="connsiteX788" fmla="*/ 2673526 w 5474851"/>
              <a:gd name="connsiteY788" fmla="*/ 418632 h 2750698"/>
              <a:gd name="connsiteX789" fmla="*/ 2531173 w 5474851"/>
              <a:gd name="connsiteY789" fmla="*/ 525660 h 2750698"/>
              <a:gd name="connsiteX790" fmla="*/ 2478730 w 5474851"/>
              <a:gd name="connsiteY790" fmla="*/ 485709 h 2750698"/>
              <a:gd name="connsiteX791" fmla="*/ 2772783 w 5474851"/>
              <a:gd name="connsiteY791" fmla="*/ 73780 h 2750698"/>
              <a:gd name="connsiteX792" fmla="*/ 2288560 w 5474851"/>
              <a:gd name="connsiteY792" fmla="*/ 403389 h 2750698"/>
              <a:gd name="connsiteX793" fmla="*/ 2536819 w 5474851"/>
              <a:gd name="connsiteY793" fmla="*/ 564277 h 2750698"/>
              <a:gd name="connsiteX794" fmla="*/ 2551091 w 5474851"/>
              <a:gd name="connsiteY794" fmla="*/ 565784 h 2750698"/>
              <a:gd name="connsiteX795" fmla="*/ 2583632 w 5474851"/>
              <a:gd name="connsiteY795" fmla="*/ 555691 h 2750698"/>
              <a:gd name="connsiteX796" fmla="*/ 2595991 w 5474851"/>
              <a:gd name="connsiteY796" fmla="*/ 557386 h 2750698"/>
              <a:gd name="connsiteX797" fmla="*/ 2713612 w 5474851"/>
              <a:gd name="connsiteY797" fmla="*/ 641417 h 2750698"/>
              <a:gd name="connsiteX798" fmla="*/ 2726644 w 5474851"/>
              <a:gd name="connsiteY798" fmla="*/ 650710 h 2750698"/>
              <a:gd name="connsiteX799" fmla="*/ 2418273 w 5474851"/>
              <a:gd name="connsiteY799" fmla="*/ 650710 h 2750698"/>
              <a:gd name="connsiteX800" fmla="*/ 2418085 w 5474851"/>
              <a:gd name="connsiteY800" fmla="*/ 610272 h 2750698"/>
              <a:gd name="connsiteX801" fmla="*/ 2413051 w 5474851"/>
              <a:gd name="connsiteY801" fmla="*/ 594417 h 2750698"/>
              <a:gd name="connsiteX802" fmla="*/ 2283621 w 5474851"/>
              <a:gd name="connsiteY802" fmla="*/ 406341 h 2750698"/>
              <a:gd name="connsiteX803" fmla="*/ 2280954 w 5474851"/>
              <a:gd name="connsiteY803" fmla="*/ 398806 h 2750698"/>
              <a:gd name="connsiteX804" fmla="*/ 2288576 w 5474851"/>
              <a:gd name="connsiteY804" fmla="*/ 403389 h 2750698"/>
              <a:gd name="connsiteX805" fmla="*/ 2224763 w 5474851"/>
              <a:gd name="connsiteY805" fmla="*/ 445083 h 2750698"/>
              <a:gd name="connsiteX806" fmla="*/ 2226613 w 5474851"/>
              <a:gd name="connsiteY806" fmla="*/ 445742 h 2750698"/>
              <a:gd name="connsiteX807" fmla="*/ 2221862 w 5474851"/>
              <a:gd name="connsiteY807" fmla="*/ 454533 h 2750698"/>
              <a:gd name="connsiteX808" fmla="*/ 2104554 w 5474851"/>
              <a:gd name="connsiteY808" fmla="*/ 650726 h 2750698"/>
              <a:gd name="connsiteX809" fmla="*/ 2053459 w 5474851"/>
              <a:gd name="connsiteY809" fmla="*/ 650726 h 2750698"/>
              <a:gd name="connsiteX810" fmla="*/ 2224778 w 5474851"/>
              <a:gd name="connsiteY810" fmla="*/ 445083 h 27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74851" h="2750698">
                <a:moveTo>
                  <a:pt x="288203" y="1320399"/>
                </a:moveTo>
                <a:lnTo>
                  <a:pt x="235258" y="1040583"/>
                </a:lnTo>
                <a:lnTo>
                  <a:pt x="182924" y="1320399"/>
                </a:lnTo>
                <a:lnTo>
                  <a:pt x="96716" y="1320399"/>
                </a:lnTo>
                <a:lnTo>
                  <a:pt x="3121" y="900056"/>
                </a:lnTo>
                <a:lnTo>
                  <a:pt x="91791" y="900056"/>
                </a:lnTo>
                <a:lnTo>
                  <a:pt x="144737" y="1192461"/>
                </a:lnTo>
                <a:lnTo>
                  <a:pt x="203218" y="900056"/>
                </a:lnTo>
                <a:lnTo>
                  <a:pt x="267878" y="900056"/>
                </a:lnTo>
                <a:lnTo>
                  <a:pt x="326987" y="1192461"/>
                </a:lnTo>
                <a:lnTo>
                  <a:pt x="379320" y="900056"/>
                </a:lnTo>
                <a:lnTo>
                  <a:pt x="467975" y="900056"/>
                </a:lnTo>
                <a:lnTo>
                  <a:pt x="374380" y="1320399"/>
                </a:lnTo>
                <a:lnTo>
                  <a:pt x="288187" y="1320399"/>
                </a:lnTo>
                <a:close/>
                <a:moveTo>
                  <a:pt x="631155" y="1320399"/>
                </a:moveTo>
                <a:lnTo>
                  <a:pt x="631155" y="900056"/>
                </a:lnTo>
                <a:lnTo>
                  <a:pt x="866365" y="900056"/>
                </a:lnTo>
                <a:lnTo>
                  <a:pt x="866365" y="973789"/>
                </a:lnTo>
                <a:lnTo>
                  <a:pt x="713662" y="973789"/>
                </a:lnTo>
                <a:lnTo>
                  <a:pt x="713662" y="1070221"/>
                </a:lnTo>
                <a:lnTo>
                  <a:pt x="862052" y="1070221"/>
                </a:lnTo>
                <a:lnTo>
                  <a:pt x="862052" y="1143311"/>
                </a:lnTo>
                <a:lnTo>
                  <a:pt x="713662" y="1143311"/>
                </a:lnTo>
                <a:lnTo>
                  <a:pt x="713662" y="1246650"/>
                </a:lnTo>
                <a:lnTo>
                  <a:pt x="866365" y="1246650"/>
                </a:lnTo>
                <a:lnTo>
                  <a:pt x="866365" y="1320383"/>
                </a:lnTo>
                <a:lnTo>
                  <a:pt x="631155" y="1320383"/>
                </a:lnTo>
                <a:close/>
                <a:moveTo>
                  <a:pt x="1064612" y="1208865"/>
                </a:moveTo>
                <a:cubicBezTo>
                  <a:pt x="1087399" y="1234704"/>
                  <a:pt x="1123108" y="1253604"/>
                  <a:pt x="1163131" y="1253604"/>
                </a:cubicBezTo>
                <a:cubicBezTo>
                  <a:pt x="1200080" y="1253604"/>
                  <a:pt x="1219777" y="1232820"/>
                  <a:pt x="1219777" y="1206966"/>
                </a:cubicBezTo>
                <a:cubicBezTo>
                  <a:pt x="1219777" y="1174848"/>
                  <a:pt x="1190215" y="1160971"/>
                  <a:pt x="1152655" y="1144582"/>
                </a:cubicBezTo>
                <a:cubicBezTo>
                  <a:pt x="1100933" y="1123798"/>
                  <a:pt x="1036288" y="1098587"/>
                  <a:pt x="1036288" y="1015404"/>
                </a:cubicBezTo>
                <a:cubicBezTo>
                  <a:pt x="1036288" y="949237"/>
                  <a:pt x="1086771" y="893149"/>
                  <a:pt x="1171741" y="893149"/>
                </a:cubicBezTo>
                <a:cubicBezTo>
                  <a:pt x="1221612" y="893149"/>
                  <a:pt x="1264708" y="909537"/>
                  <a:pt x="1296121" y="939787"/>
                </a:cubicBezTo>
                <a:lnTo>
                  <a:pt x="1256710" y="1002814"/>
                </a:lnTo>
                <a:cubicBezTo>
                  <a:pt x="1232088" y="978875"/>
                  <a:pt x="1200676" y="967525"/>
                  <a:pt x="1169890" y="967525"/>
                </a:cubicBezTo>
                <a:cubicBezTo>
                  <a:pt x="1139105" y="967525"/>
                  <a:pt x="1120631" y="985170"/>
                  <a:pt x="1120631" y="1010365"/>
                </a:cubicBezTo>
                <a:cubicBezTo>
                  <a:pt x="1120631" y="1038731"/>
                  <a:pt x="1148954" y="1051949"/>
                  <a:pt x="1185902" y="1067709"/>
                </a:cubicBezTo>
                <a:cubicBezTo>
                  <a:pt x="1238848" y="1089137"/>
                  <a:pt x="1303508" y="1116875"/>
                  <a:pt x="1303508" y="1200043"/>
                </a:cubicBezTo>
                <a:cubicBezTo>
                  <a:pt x="1303508" y="1273776"/>
                  <a:pt x="1254248" y="1327965"/>
                  <a:pt x="1164354" y="1327965"/>
                </a:cubicBezTo>
                <a:cubicBezTo>
                  <a:pt x="1102172" y="1327965"/>
                  <a:pt x="1056598" y="1307181"/>
                  <a:pt x="1023977" y="1273776"/>
                </a:cubicBezTo>
                <a:lnTo>
                  <a:pt x="1064612" y="1208865"/>
                </a:lnTo>
                <a:close/>
                <a:moveTo>
                  <a:pt x="1543016" y="1320399"/>
                </a:moveTo>
                <a:lnTo>
                  <a:pt x="1543016" y="974417"/>
                </a:lnTo>
                <a:lnTo>
                  <a:pt x="1451271" y="974417"/>
                </a:lnTo>
                <a:lnTo>
                  <a:pt x="1451271" y="900056"/>
                </a:lnTo>
                <a:lnTo>
                  <a:pt x="1716640" y="900056"/>
                </a:lnTo>
                <a:lnTo>
                  <a:pt x="1716640" y="974417"/>
                </a:lnTo>
                <a:lnTo>
                  <a:pt x="1625507" y="974417"/>
                </a:lnTo>
                <a:lnTo>
                  <a:pt x="1625507" y="1320399"/>
                </a:lnTo>
                <a:lnTo>
                  <a:pt x="1543000" y="1320399"/>
                </a:lnTo>
                <a:close/>
                <a:moveTo>
                  <a:pt x="2331124" y="1320399"/>
                </a:moveTo>
                <a:lnTo>
                  <a:pt x="2268330" y="1167909"/>
                </a:lnTo>
                <a:lnTo>
                  <a:pt x="2223994" y="1167909"/>
                </a:lnTo>
                <a:lnTo>
                  <a:pt x="2223994" y="1320399"/>
                </a:lnTo>
                <a:lnTo>
                  <a:pt x="2141487" y="1320399"/>
                </a:lnTo>
                <a:lnTo>
                  <a:pt x="2141487" y="900056"/>
                </a:lnTo>
                <a:lnTo>
                  <a:pt x="2294802" y="900056"/>
                </a:lnTo>
                <a:cubicBezTo>
                  <a:pt x="2369923" y="900056"/>
                  <a:pt x="2419794" y="955516"/>
                  <a:pt x="2419794" y="1033033"/>
                </a:cubicBezTo>
                <a:cubicBezTo>
                  <a:pt x="2419794" y="1105510"/>
                  <a:pt x="2382234" y="1142055"/>
                  <a:pt x="2348359" y="1153404"/>
                </a:cubicBezTo>
                <a:lnTo>
                  <a:pt x="2422868" y="1320399"/>
                </a:lnTo>
                <a:lnTo>
                  <a:pt x="2331124" y="1320399"/>
                </a:lnTo>
                <a:close/>
                <a:moveTo>
                  <a:pt x="2282475" y="973789"/>
                </a:moveTo>
                <a:lnTo>
                  <a:pt x="2223979" y="973789"/>
                </a:lnTo>
                <a:lnTo>
                  <a:pt x="2223979" y="1094788"/>
                </a:lnTo>
                <a:lnTo>
                  <a:pt x="2282475" y="1094788"/>
                </a:lnTo>
                <a:cubicBezTo>
                  <a:pt x="2314500" y="1094788"/>
                  <a:pt x="2335421" y="1070221"/>
                  <a:pt x="2335421" y="1034289"/>
                </a:cubicBezTo>
                <a:cubicBezTo>
                  <a:pt x="2335421" y="997116"/>
                  <a:pt x="2314484" y="973789"/>
                  <a:pt x="2282475" y="973789"/>
                </a:cubicBezTo>
                <a:close/>
                <a:moveTo>
                  <a:pt x="2603879" y="1320399"/>
                </a:moveTo>
                <a:lnTo>
                  <a:pt x="2603879" y="900056"/>
                </a:lnTo>
                <a:lnTo>
                  <a:pt x="2839090" y="900056"/>
                </a:lnTo>
                <a:lnTo>
                  <a:pt x="2839090" y="973789"/>
                </a:lnTo>
                <a:lnTo>
                  <a:pt x="2686386" y="973789"/>
                </a:lnTo>
                <a:lnTo>
                  <a:pt x="2686386" y="1070221"/>
                </a:lnTo>
                <a:lnTo>
                  <a:pt x="2834777" y="1070221"/>
                </a:lnTo>
                <a:lnTo>
                  <a:pt x="2834777" y="1143311"/>
                </a:lnTo>
                <a:lnTo>
                  <a:pt x="2686386" y="1143311"/>
                </a:lnTo>
                <a:lnTo>
                  <a:pt x="2686386" y="1246650"/>
                </a:lnTo>
                <a:lnTo>
                  <a:pt x="2839090" y="1246650"/>
                </a:lnTo>
                <a:lnTo>
                  <a:pt x="2839090" y="1320383"/>
                </a:lnTo>
                <a:lnTo>
                  <a:pt x="2603879" y="1320383"/>
                </a:lnTo>
                <a:close/>
                <a:moveTo>
                  <a:pt x="3180191" y="893133"/>
                </a:moveTo>
                <a:cubicBezTo>
                  <a:pt x="3251610" y="893133"/>
                  <a:pt x="3294707" y="936616"/>
                  <a:pt x="3316882" y="988922"/>
                </a:cubicBezTo>
                <a:lnTo>
                  <a:pt x="3249760" y="1020443"/>
                </a:lnTo>
                <a:cubicBezTo>
                  <a:pt x="3236837" y="990821"/>
                  <a:pt x="3214050" y="968137"/>
                  <a:pt x="3180191" y="968137"/>
                </a:cubicBezTo>
                <a:cubicBezTo>
                  <a:pt x="3127857" y="968137"/>
                  <a:pt x="3091520" y="1020443"/>
                  <a:pt x="3091520" y="1110565"/>
                </a:cubicBezTo>
                <a:cubicBezTo>
                  <a:pt x="3091520" y="1200686"/>
                  <a:pt x="3127842" y="1252976"/>
                  <a:pt x="3180191" y="1252976"/>
                </a:cubicBezTo>
                <a:cubicBezTo>
                  <a:pt x="3207902" y="1252976"/>
                  <a:pt x="3230062" y="1241627"/>
                  <a:pt x="3242985" y="1227781"/>
                </a:cubicBezTo>
                <a:lnTo>
                  <a:pt x="3242985" y="1163514"/>
                </a:lnTo>
                <a:lnTo>
                  <a:pt x="3165402" y="1163514"/>
                </a:lnTo>
                <a:lnTo>
                  <a:pt x="3165402" y="1090409"/>
                </a:lnTo>
                <a:lnTo>
                  <a:pt x="3320568" y="1090409"/>
                </a:lnTo>
                <a:lnTo>
                  <a:pt x="3320568" y="1261186"/>
                </a:lnTo>
                <a:cubicBezTo>
                  <a:pt x="3286081" y="1302770"/>
                  <a:pt x="3240522" y="1327981"/>
                  <a:pt x="3180191" y="1327981"/>
                </a:cubicBezTo>
                <a:cubicBezTo>
                  <a:pt x="3076135" y="1327981"/>
                  <a:pt x="3006551" y="1241014"/>
                  <a:pt x="3006551" y="1110580"/>
                </a:cubicBezTo>
                <a:cubicBezTo>
                  <a:pt x="3006551" y="979487"/>
                  <a:pt x="3076135" y="893149"/>
                  <a:pt x="3180191" y="893149"/>
                </a:cubicBezTo>
                <a:close/>
                <a:moveTo>
                  <a:pt x="3507130" y="1320399"/>
                </a:moveTo>
                <a:lnTo>
                  <a:pt x="3507130" y="900056"/>
                </a:lnTo>
                <a:lnTo>
                  <a:pt x="3589637" y="900056"/>
                </a:lnTo>
                <a:lnTo>
                  <a:pt x="3589637" y="1320399"/>
                </a:lnTo>
                <a:lnTo>
                  <a:pt x="3507130" y="1320399"/>
                </a:lnTo>
                <a:close/>
                <a:moveTo>
                  <a:pt x="3939976" y="893133"/>
                </a:moveTo>
                <a:cubicBezTo>
                  <a:pt x="4047732" y="893133"/>
                  <a:pt x="4111765" y="985766"/>
                  <a:pt x="4111765" y="1110565"/>
                </a:cubicBezTo>
                <a:cubicBezTo>
                  <a:pt x="4111765" y="1235363"/>
                  <a:pt x="4047732" y="1327965"/>
                  <a:pt x="3939976" y="1327965"/>
                </a:cubicBezTo>
                <a:cubicBezTo>
                  <a:pt x="3832831" y="1327965"/>
                  <a:pt x="3768798" y="1235960"/>
                  <a:pt x="3768798" y="1110565"/>
                </a:cubicBezTo>
                <a:cubicBezTo>
                  <a:pt x="3768798" y="985170"/>
                  <a:pt x="3832831" y="893133"/>
                  <a:pt x="3939976" y="893133"/>
                </a:cubicBezTo>
                <a:close/>
                <a:moveTo>
                  <a:pt x="3939976" y="968122"/>
                </a:moveTo>
                <a:cubicBezTo>
                  <a:pt x="3883941" y="968122"/>
                  <a:pt x="3853767" y="1029249"/>
                  <a:pt x="3853767" y="1110549"/>
                </a:cubicBezTo>
                <a:cubicBezTo>
                  <a:pt x="3853767" y="1190561"/>
                  <a:pt x="3883941" y="1252960"/>
                  <a:pt x="3939976" y="1252960"/>
                </a:cubicBezTo>
                <a:cubicBezTo>
                  <a:pt x="3996622" y="1252960"/>
                  <a:pt x="4027407" y="1190561"/>
                  <a:pt x="4027407" y="1110549"/>
                </a:cubicBezTo>
                <a:cubicBezTo>
                  <a:pt x="4027407" y="1029234"/>
                  <a:pt x="3996622" y="968122"/>
                  <a:pt x="3939976" y="968122"/>
                </a:cubicBezTo>
                <a:close/>
                <a:moveTo>
                  <a:pt x="4513825" y="1320399"/>
                </a:moveTo>
                <a:lnTo>
                  <a:pt x="4373433" y="1052577"/>
                </a:lnTo>
                <a:lnTo>
                  <a:pt x="4373433" y="1320399"/>
                </a:lnTo>
                <a:lnTo>
                  <a:pt x="4291537" y="1320399"/>
                </a:lnTo>
                <a:lnTo>
                  <a:pt x="4291537" y="900056"/>
                </a:lnTo>
                <a:lnTo>
                  <a:pt x="4375267" y="900056"/>
                </a:lnTo>
                <a:lnTo>
                  <a:pt x="4510109" y="1157188"/>
                </a:lnTo>
                <a:lnTo>
                  <a:pt x="4510109" y="900056"/>
                </a:lnTo>
                <a:lnTo>
                  <a:pt x="4592616" y="900056"/>
                </a:lnTo>
                <a:lnTo>
                  <a:pt x="4592616" y="1320399"/>
                </a:lnTo>
                <a:lnTo>
                  <a:pt x="4513810" y="1320399"/>
                </a:lnTo>
                <a:close/>
                <a:moveTo>
                  <a:pt x="5008226" y="1320399"/>
                </a:moveTo>
                <a:lnTo>
                  <a:pt x="4989140" y="1245410"/>
                </a:lnTo>
                <a:lnTo>
                  <a:pt x="4854911" y="1245410"/>
                </a:lnTo>
                <a:lnTo>
                  <a:pt x="4835824" y="1320399"/>
                </a:lnTo>
                <a:lnTo>
                  <a:pt x="4750228" y="1320399"/>
                </a:lnTo>
                <a:lnTo>
                  <a:pt x="4872146" y="900056"/>
                </a:lnTo>
                <a:lnTo>
                  <a:pt x="4971889" y="900056"/>
                </a:lnTo>
                <a:lnTo>
                  <a:pt x="5093807" y="1320399"/>
                </a:lnTo>
                <a:lnTo>
                  <a:pt x="5008210" y="1320399"/>
                </a:lnTo>
                <a:close/>
                <a:moveTo>
                  <a:pt x="4922033" y="975045"/>
                </a:moveTo>
                <a:lnTo>
                  <a:pt x="4871534" y="1171661"/>
                </a:lnTo>
                <a:lnTo>
                  <a:pt x="4972516" y="1171661"/>
                </a:lnTo>
                <a:lnTo>
                  <a:pt x="4922033" y="975045"/>
                </a:lnTo>
                <a:close/>
                <a:moveTo>
                  <a:pt x="5252030" y="1320399"/>
                </a:moveTo>
                <a:lnTo>
                  <a:pt x="5252030" y="900056"/>
                </a:lnTo>
                <a:lnTo>
                  <a:pt x="5334538" y="900056"/>
                </a:lnTo>
                <a:lnTo>
                  <a:pt x="5334538" y="1246038"/>
                </a:lnTo>
                <a:lnTo>
                  <a:pt x="5472453" y="1246038"/>
                </a:lnTo>
                <a:lnTo>
                  <a:pt x="5472453" y="1320399"/>
                </a:lnTo>
                <a:lnTo>
                  <a:pt x="5252030" y="1320399"/>
                </a:lnTo>
                <a:close/>
                <a:moveTo>
                  <a:pt x="72988" y="2309210"/>
                </a:moveTo>
                <a:lnTo>
                  <a:pt x="72988" y="1483861"/>
                </a:lnTo>
                <a:lnTo>
                  <a:pt x="377093" y="1483861"/>
                </a:lnTo>
                <a:cubicBezTo>
                  <a:pt x="546452" y="1483861"/>
                  <a:pt x="631766" y="1606368"/>
                  <a:pt x="631766" y="1747429"/>
                </a:cubicBezTo>
                <a:cubicBezTo>
                  <a:pt x="631766" y="1888491"/>
                  <a:pt x="546467" y="2009757"/>
                  <a:pt x="377093" y="2009757"/>
                </a:cubicBezTo>
                <a:lnTo>
                  <a:pt x="238630" y="2009757"/>
                </a:lnTo>
                <a:lnTo>
                  <a:pt x="238630" y="2309210"/>
                </a:lnTo>
                <a:lnTo>
                  <a:pt x="72988" y="2309210"/>
                </a:lnTo>
                <a:close/>
                <a:moveTo>
                  <a:pt x="357317" y="1628643"/>
                </a:moveTo>
                <a:lnTo>
                  <a:pt x="238645" y="1628643"/>
                </a:lnTo>
                <a:lnTo>
                  <a:pt x="238645" y="1866231"/>
                </a:lnTo>
                <a:lnTo>
                  <a:pt x="357317" y="1866231"/>
                </a:lnTo>
                <a:cubicBezTo>
                  <a:pt x="420378" y="1866231"/>
                  <a:pt x="462408" y="1817975"/>
                  <a:pt x="462408" y="1747445"/>
                </a:cubicBezTo>
                <a:cubicBezTo>
                  <a:pt x="462408" y="1675674"/>
                  <a:pt x="420378" y="1628659"/>
                  <a:pt x="357317" y="1628659"/>
                </a:cubicBezTo>
                <a:close/>
                <a:moveTo>
                  <a:pt x="1139795" y="2309210"/>
                </a:moveTo>
                <a:lnTo>
                  <a:pt x="1139795" y="1957781"/>
                </a:lnTo>
                <a:lnTo>
                  <a:pt x="866585" y="1957781"/>
                </a:lnTo>
                <a:lnTo>
                  <a:pt x="866585" y="2309210"/>
                </a:lnTo>
                <a:lnTo>
                  <a:pt x="700943" y="2309210"/>
                </a:lnTo>
                <a:lnTo>
                  <a:pt x="700943" y="1483861"/>
                </a:lnTo>
                <a:lnTo>
                  <a:pt x="866585" y="1483861"/>
                </a:lnTo>
                <a:lnTo>
                  <a:pt x="866585" y="1811775"/>
                </a:lnTo>
                <a:lnTo>
                  <a:pt x="1139795" y="1811775"/>
                </a:lnTo>
                <a:lnTo>
                  <a:pt x="1139795" y="1483861"/>
                </a:lnTo>
                <a:lnTo>
                  <a:pt x="1306691" y="1483861"/>
                </a:lnTo>
                <a:lnTo>
                  <a:pt x="1306691" y="2309210"/>
                </a:lnTo>
                <a:lnTo>
                  <a:pt x="1139795" y="2309210"/>
                </a:lnTo>
                <a:close/>
                <a:moveTo>
                  <a:pt x="1678703" y="2090193"/>
                </a:moveTo>
                <a:cubicBezTo>
                  <a:pt x="1724450" y="2140913"/>
                  <a:pt x="1796136" y="2178054"/>
                  <a:pt x="1876495" y="2178054"/>
                </a:cubicBezTo>
                <a:cubicBezTo>
                  <a:pt x="1950659" y="2178054"/>
                  <a:pt x="1990226" y="2137208"/>
                  <a:pt x="1990226" y="2086488"/>
                </a:cubicBezTo>
                <a:cubicBezTo>
                  <a:pt x="1990226" y="2023367"/>
                  <a:pt x="1930883" y="1996147"/>
                  <a:pt x="1855480" y="1963966"/>
                </a:cubicBezTo>
                <a:cubicBezTo>
                  <a:pt x="1751644" y="1923136"/>
                  <a:pt x="1621837" y="1873640"/>
                  <a:pt x="1621837" y="1710304"/>
                </a:cubicBezTo>
                <a:cubicBezTo>
                  <a:pt x="1621837" y="1580388"/>
                  <a:pt x="1723211" y="1470251"/>
                  <a:pt x="1893809" y="1470251"/>
                </a:cubicBezTo>
                <a:cubicBezTo>
                  <a:pt x="1993943" y="1470251"/>
                  <a:pt x="2080481" y="1502416"/>
                  <a:pt x="2143526" y="1561817"/>
                </a:cubicBezTo>
                <a:lnTo>
                  <a:pt x="2064406" y="1685564"/>
                </a:lnTo>
                <a:cubicBezTo>
                  <a:pt x="2014958" y="1638533"/>
                  <a:pt x="1951913" y="1616273"/>
                  <a:pt x="1890107" y="1616273"/>
                </a:cubicBezTo>
                <a:cubicBezTo>
                  <a:pt x="1828302" y="1616273"/>
                  <a:pt x="1791212" y="1650918"/>
                  <a:pt x="1791212" y="1700398"/>
                </a:cubicBezTo>
                <a:cubicBezTo>
                  <a:pt x="1791212" y="1756094"/>
                  <a:pt x="1848078" y="1782074"/>
                  <a:pt x="1922241" y="1813015"/>
                </a:cubicBezTo>
                <a:cubicBezTo>
                  <a:pt x="2028555" y="1855085"/>
                  <a:pt x="2158362" y="1909526"/>
                  <a:pt x="2158362" y="2072878"/>
                </a:cubicBezTo>
                <a:cubicBezTo>
                  <a:pt x="2158362" y="2217660"/>
                  <a:pt x="2059466" y="2324076"/>
                  <a:pt x="1878973" y="2324076"/>
                </a:cubicBezTo>
                <a:cubicBezTo>
                  <a:pt x="1754122" y="2324076"/>
                  <a:pt x="1662628" y="2283230"/>
                  <a:pt x="1597106" y="2217660"/>
                </a:cubicBezTo>
                <a:lnTo>
                  <a:pt x="1678703" y="2090209"/>
                </a:lnTo>
                <a:close/>
                <a:moveTo>
                  <a:pt x="2234941" y="1483861"/>
                </a:moveTo>
                <a:lnTo>
                  <a:pt x="2401837" y="1483861"/>
                </a:lnTo>
                <a:lnTo>
                  <a:pt x="2401837" y="2025832"/>
                </a:lnTo>
                <a:cubicBezTo>
                  <a:pt x="2401837" y="2123598"/>
                  <a:pt x="2448823" y="2178039"/>
                  <a:pt x="2536584" y="2178039"/>
                </a:cubicBezTo>
                <a:cubicBezTo>
                  <a:pt x="2624345" y="2178039"/>
                  <a:pt x="2671331" y="2123583"/>
                  <a:pt x="2671331" y="2025832"/>
                </a:cubicBezTo>
                <a:lnTo>
                  <a:pt x="2671331" y="1483861"/>
                </a:lnTo>
                <a:lnTo>
                  <a:pt x="2838227" y="1483861"/>
                </a:lnTo>
                <a:lnTo>
                  <a:pt x="2838227" y="2024607"/>
                </a:lnTo>
                <a:cubicBezTo>
                  <a:pt x="2838227" y="2215164"/>
                  <a:pt x="2723256" y="2324061"/>
                  <a:pt x="2536600" y="2324061"/>
                </a:cubicBezTo>
                <a:cubicBezTo>
                  <a:pt x="2349943" y="2324061"/>
                  <a:pt x="2234957" y="2215149"/>
                  <a:pt x="2234957" y="2024607"/>
                </a:cubicBezTo>
                <a:lnTo>
                  <a:pt x="2234957" y="1483861"/>
                </a:lnTo>
                <a:close/>
                <a:moveTo>
                  <a:pt x="3553928" y="2309210"/>
                </a:moveTo>
                <a:lnTo>
                  <a:pt x="3553928" y="1742469"/>
                </a:lnTo>
                <a:lnTo>
                  <a:pt x="3368494" y="2309210"/>
                </a:lnTo>
                <a:lnTo>
                  <a:pt x="3300509" y="2309210"/>
                </a:lnTo>
                <a:lnTo>
                  <a:pt x="3117538" y="1742469"/>
                </a:lnTo>
                <a:lnTo>
                  <a:pt x="3117538" y="2309210"/>
                </a:lnTo>
                <a:lnTo>
                  <a:pt x="2953119" y="2309210"/>
                </a:lnTo>
                <a:lnTo>
                  <a:pt x="2953119" y="1483861"/>
                </a:lnTo>
                <a:lnTo>
                  <a:pt x="3175643" y="1483861"/>
                </a:lnTo>
                <a:lnTo>
                  <a:pt x="3335106" y="1978816"/>
                </a:lnTo>
                <a:lnTo>
                  <a:pt x="3495823" y="1483861"/>
                </a:lnTo>
                <a:lnTo>
                  <a:pt x="3717107" y="1483861"/>
                </a:lnTo>
                <a:lnTo>
                  <a:pt x="3717107" y="2309210"/>
                </a:lnTo>
                <a:lnTo>
                  <a:pt x="3553928" y="2309210"/>
                </a:lnTo>
                <a:close/>
                <a:moveTo>
                  <a:pt x="4431569" y="2309210"/>
                </a:moveTo>
                <a:lnTo>
                  <a:pt x="4431569" y="1742469"/>
                </a:lnTo>
                <a:lnTo>
                  <a:pt x="4246136" y="2309210"/>
                </a:lnTo>
                <a:lnTo>
                  <a:pt x="4178150" y="2309210"/>
                </a:lnTo>
                <a:lnTo>
                  <a:pt x="3995179" y="1742469"/>
                </a:lnTo>
                <a:lnTo>
                  <a:pt x="3995179" y="2309210"/>
                </a:lnTo>
                <a:lnTo>
                  <a:pt x="3830761" y="2309210"/>
                </a:lnTo>
                <a:lnTo>
                  <a:pt x="3830761" y="1483861"/>
                </a:lnTo>
                <a:lnTo>
                  <a:pt x="4053284" y="1483861"/>
                </a:lnTo>
                <a:lnTo>
                  <a:pt x="4212747" y="1978816"/>
                </a:lnTo>
                <a:lnTo>
                  <a:pt x="4373464" y="1483861"/>
                </a:lnTo>
                <a:lnTo>
                  <a:pt x="4594749" y="1483861"/>
                </a:lnTo>
                <a:lnTo>
                  <a:pt x="4594749" y="2309210"/>
                </a:lnTo>
                <a:lnTo>
                  <a:pt x="4431569" y="2309210"/>
                </a:lnTo>
                <a:close/>
                <a:moveTo>
                  <a:pt x="4708402" y="2309210"/>
                </a:moveTo>
                <a:lnTo>
                  <a:pt x="4708402" y="1483861"/>
                </a:lnTo>
                <a:lnTo>
                  <a:pt x="4874044" y="1483861"/>
                </a:lnTo>
                <a:lnTo>
                  <a:pt x="4874044" y="2309210"/>
                </a:lnTo>
                <a:lnTo>
                  <a:pt x="4708402" y="2309210"/>
                </a:lnTo>
                <a:close/>
                <a:moveTo>
                  <a:pt x="5126223" y="2309210"/>
                </a:moveTo>
                <a:lnTo>
                  <a:pt x="5126223" y="1629867"/>
                </a:lnTo>
                <a:lnTo>
                  <a:pt x="4942028" y="1629867"/>
                </a:lnTo>
                <a:lnTo>
                  <a:pt x="4942028" y="1483861"/>
                </a:lnTo>
                <a:lnTo>
                  <a:pt x="5474852" y="1483861"/>
                </a:lnTo>
                <a:lnTo>
                  <a:pt x="5474852" y="1629867"/>
                </a:lnTo>
                <a:lnTo>
                  <a:pt x="5291881" y="1629867"/>
                </a:lnTo>
                <a:lnTo>
                  <a:pt x="5291881" y="2309210"/>
                </a:lnTo>
                <a:lnTo>
                  <a:pt x="5126223" y="2309210"/>
                </a:lnTo>
                <a:close/>
                <a:moveTo>
                  <a:pt x="162207" y="2690026"/>
                </a:moveTo>
                <a:lnTo>
                  <a:pt x="152625" y="2653199"/>
                </a:lnTo>
                <a:lnTo>
                  <a:pt x="85220" y="2653199"/>
                </a:lnTo>
                <a:lnTo>
                  <a:pt x="75638" y="2690026"/>
                </a:lnTo>
                <a:lnTo>
                  <a:pt x="32667" y="2690026"/>
                </a:lnTo>
                <a:lnTo>
                  <a:pt x="93877" y="2483614"/>
                </a:lnTo>
                <a:lnTo>
                  <a:pt x="143968" y="2483614"/>
                </a:lnTo>
                <a:lnTo>
                  <a:pt x="205194" y="2690026"/>
                </a:lnTo>
                <a:lnTo>
                  <a:pt x="162207" y="2690026"/>
                </a:lnTo>
                <a:close/>
                <a:moveTo>
                  <a:pt x="118923" y="2520426"/>
                </a:moveTo>
                <a:lnTo>
                  <a:pt x="93564" y="2616984"/>
                </a:lnTo>
                <a:lnTo>
                  <a:pt x="144266" y="2616984"/>
                </a:lnTo>
                <a:lnTo>
                  <a:pt x="118907" y="2520426"/>
                </a:lnTo>
                <a:close/>
                <a:moveTo>
                  <a:pt x="279342" y="2586969"/>
                </a:moveTo>
                <a:cubicBezTo>
                  <a:pt x="279342" y="2524460"/>
                  <a:pt x="313044" y="2480192"/>
                  <a:pt x="365911" y="2480192"/>
                </a:cubicBezTo>
                <a:cubicBezTo>
                  <a:pt x="406106" y="2480192"/>
                  <a:pt x="424973" y="2505874"/>
                  <a:pt x="435480" y="2529703"/>
                </a:cubicBezTo>
                <a:lnTo>
                  <a:pt x="401166" y="2544868"/>
                </a:lnTo>
                <a:cubicBezTo>
                  <a:pt x="394971" y="2528463"/>
                  <a:pt x="382927" y="2517019"/>
                  <a:pt x="365911" y="2517019"/>
                </a:cubicBezTo>
                <a:cubicBezTo>
                  <a:pt x="338702" y="2517019"/>
                  <a:pt x="322015" y="2546422"/>
                  <a:pt x="322015" y="2586969"/>
                </a:cubicBezTo>
                <a:cubicBezTo>
                  <a:pt x="322015" y="2627517"/>
                  <a:pt x="338702" y="2656903"/>
                  <a:pt x="365911" y="2656903"/>
                </a:cubicBezTo>
                <a:cubicBezTo>
                  <a:pt x="383539" y="2656903"/>
                  <a:pt x="395599" y="2643906"/>
                  <a:pt x="401464" y="2626889"/>
                </a:cubicBezTo>
                <a:lnTo>
                  <a:pt x="435778" y="2641739"/>
                </a:lnTo>
                <a:cubicBezTo>
                  <a:pt x="425569" y="2666495"/>
                  <a:pt x="406702" y="2693731"/>
                  <a:pt x="365896" y="2693731"/>
                </a:cubicBezTo>
                <a:cubicBezTo>
                  <a:pt x="313029" y="2693731"/>
                  <a:pt x="279326" y="2649478"/>
                  <a:pt x="279326" y="2586969"/>
                </a:cubicBezTo>
                <a:close/>
                <a:moveTo>
                  <a:pt x="535944" y="2690011"/>
                </a:moveTo>
                <a:lnTo>
                  <a:pt x="535944" y="2675160"/>
                </a:lnTo>
                <a:cubicBezTo>
                  <a:pt x="527601" y="2686918"/>
                  <a:pt x="511824" y="2693731"/>
                  <a:pt x="496674" y="2693731"/>
                </a:cubicBezTo>
                <a:cubicBezTo>
                  <a:pt x="473182" y="2693731"/>
                  <a:pt x="450614" y="2676102"/>
                  <a:pt x="450614" y="2644220"/>
                </a:cubicBezTo>
                <a:cubicBezTo>
                  <a:pt x="450614" y="2611411"/>
                  <a:pt x="473182" y="2595949"/>
                  <a:pt x="496674" y="2595949"/>
                </a:cubicBezTo>
                <a:cubicBezTo>
                  <a:pt x="512138" y="2595949"/>
                  <a:pt x="527899" y="2601835"/>
                  <a:pt x="535944" y="2613593"/>
                </a:cubicBezTo>
                <a:lnTo>
                  <a:pt x="535944" y="2593782"/>
                </a:lnTo>
                <a:cubicBezTo>
                  <a:pt x="535944" y="2577692"/>
                  <a:pt x="526048" y="2567786"/>
                  <a:pt x="508437" y="2567786"/>
                </a:cubicBezTo>
                <a:cubicBezTo>
                  <a:pt x="495451" y="2567786"/>
                  <a:pt x="482764" y="2573045"/>
                  <a:pt x="471645" y="2583877"/>
                </a:cubicBezTo>
                <a:lnTo>
                  <a:pt x="457734" y="2558493"/>
                </a:lnTo>
                <a:cubicBezTo>
                  <a:pt x="473495" y="2543329"/>
                  <a:pt x="496079" y="2536830"/>
                  <a:pt x="515243" y="2536830"/>
                </a:cubicBezTo>
                <a:cubicBezTo>
                  <a:pt x="547706" y="2536830"/>
                  <a:pt x="573363" y="2551382"/>
                  <a:pt x="573363" y="2589748"/>
                </a:cubicBezTo>
                <a:lnTo>
                  <a:pt x="573363" y="2690026"/>
                </a:lnTo>
                <a:lnTo>
                  <a:pt x="535960" y="2690026"/>
                </a:lnTo>
                <a:close/>
                <a:moveTo>
                  <a:pt x="535944" y="2635240"/>
                </a:moveTo>
                <a:cubicBezTo>
                  <a:pt x="531004" y="2626261"/>
                  <a:pt x="521108" y="2620689"/>
                  <a:pt x="510899" y="2620689"/>
                </a:cubicBezTo>
                <a:cubicBezTo>
                  <a:pt x="496988" y="2620689"/>
                  <a:pt x="487704" y="2630594"/>
                  <a:pt x="487704" y="2644832"/>
                </a:cubicBezTo>
                <a:cubicBezTo>
                  <a:pt x="487704" y="2659070"/>
                  <a:pt x="496988" y="2668661"/>
                  <a:pt x="510899" y="2668661"/>
                </a:cubicBezTo>
                <a:cubicBezTo>
                  <a:pt x="521093" y="2668661"/>
                  <a:pt x="530988" y="2663716"/>
                  <a:pt x="535944" y="2654423"/>
                </a:cubicBezTo>
                <a:lnTo>
                  <a:pt x="535944" y="2635240"/>
                </a:lnTo>
                <a:close/>
                <a:moveTo>
                  <a:pt x="611049" y="2646386"/>
                </a:moveTo>
                <a:cubicBezTo>
                  <a:pt x="620333" y="2656291"/>
                  <a:pt x="637020" y="2664642"/>
                  <a:pt x="652169" y="2664642"/>
                </a:cubicBezTo>
                <a:cubicBezTo>
                  <a:pt x="666394" y="2664642"/>
                  <a:pt x="674125" y="2658756"/>
                  <a:pt x="674125" y="2649164"/>
                </a:cubicBezTo>
                <a:cubicBezTo>
                  <a:pt x="674125" y="2638961"/>
                  <a:pt x="662693" y="2634612"/>
                  <a:pt x="648468" y="2629982"/>
                </a:cubicBezTo>
                <a:cubicBezTo>
                  <a:pt x="627438" y="2623153"/>
                  <a:pt x="600228" y="2615131"/>
                  <a:pt x="600228" y="2581695"/>
                </a:cubicBezTo>
                <a:cubicBezTo>
                  <a:pt x="600228" y="2557567"/>
                  <a:pt x="619706" y="2536830"/>
                  <a:pt x="654647" y="2536830"/>
                </a:cubicBezTo>
                <a:cubicBezTo>
                  <a:pt x="675976" y="2536830"/>
                  <a:pt x="693603" y="2544569"/>
                  <a:pt x="706589" y="2556029"/>
                </a:cubicBezTo>
                <a:lnTo>
                  <a:pt x="691753" y="2581098"/>
                </a:lnTo>
                <a:cubicBezTo>
                  <a:pt x="684335" y="2572747"/>
                  <a:pt x="670424" y="2565636"/>
                  <a:pt x="655275" y="2565636"/>
                </a:cubicBezTo>
                <a:cubicBezTo>
                  <a:pt x="643528" y="2565636"/>
                  <a:pt x="635483" y="2571193"/>
                  <a:pt x="635483" y="2579560"/>
                </a:cubicBezTo>
                <a:cubicBezTo>
                  <a:pt x="635483" y="2588539"/>
                  <a:pt x="645677" y="2592872"/>
                  <a:pt x="659603" y="2597204"/>
                </a:cubicBezTo>
                <a:cubicBezTo>
                  <a:pt x="681245" y="2604017"/>
                  <a:pt x="709694" y="2612981"/>
                  <a:pt x="709694" y="2647328"/>
                </a:cubicBezTo>
                <a:cubicBezTo>
                  <a:pt x="709694" y="2674250"/>
                  <a:pt x="687754" y="2693746"/>
                  <a:pt x="652812" y="2693746"/>
                </a:cubicBezTo>
                <a:cubicBezTo>
                  <a:pt x="628692" y="2693746"/>
                  <a:pt x="607991" y="2685693"/>
                  <a:pt x="595304" y="2672397"/>
                </a:cubicBezTo>
                <a:lnTo>
                  <a:pt x="611065" y="2646417"/>
                </a:lnTo>
                <a:close/>
                <a:moveTo>
                  <a:pt x="793142" y="2536830"/>
                </a:moveTo>
                <a:cubicBezTo>
                  <a:pt x="834263" y="2536830"/>
                  <a:pt x="857457" y="2570251"/>
                  <a:pt x="857457" y="2616685"/>
                </a:cubicBezTo>
                <a:lnTo>
                  <a:pt x="857457" y="2627203"/>
                </a:lnTo>
                <a:lnTo>
                  <a:pt x="763768" y="2627203"/>
                </a:lnTo>
                <a:cubicBezTo>
                  <a:pt x="765321" y="2647626"/>
                  <a:pt x="777381" y="2663716"/>
                  <a:pt x="799949" y="2663716"/>
                </a:cubicBezTo>
                <a:cubicBezTo>
                  <a:pt x="811381" y="2663716"/>
                  <a:pt x="824069" y="2658458"/>
                  <a:pt x="832412" y="2649164"/>
                </a:cubicBezTo>
                <a:lnTo>
                  <a:pt x="849412" y="2671455"/>
                </a:lnTo>
                <a:cubicBezTo>
                  <a:pt x="836113" y="2686007"/>
                  <a:pt x="816023" y="2693731"/>
                  <a:pt x="795918" y="2693731"/>
                </a:cubicBezTo>
                <a:cubicBezTo>
                  <a:pt x="753872" y="2693731"/>
                  <a:pt x="726349" y="2662162"/>
                  <a:pt x="726349" y="2615131"/>
                </a:cubicBezTo>
                <a:cubicBezTo>
                  <a:pt x="726349" y="2571789"/>
                  <a:pt x="751708" y="2536830"/>
                  <a:pt x="793127" y="2536830"/>
                </a:cubicBezTo>
                <a:close/>
                <a:moveTo>
                  <a:pt x="763768" y="2601835"/>
                </a:moveTo>
                <a:lnTo>
                  <a:pt x="821591" y="2601835"/>
                </a:lnTo>
                <a:cubicBezTo>
                  <a:pt x="820979" y="2586357"/>
                  <a:pt x="814173" y="2566845"/>
                  <a:pt x="792531" y="2566845"/>
                </a:cubicBezTo>
                <a:cubicBezTo>
                  <a:pt x="771814" y="2566845"/>
                  <a:pt x="764396" y="2586341"/>
                  <a:pt x="763784" y="2601835"/>
                </a:cubicBezTo>
                <a:close/>
                <a:moveTo>
                  <a:pt x="874740" y="2630923"/>
                </a:moveTo>
                <a:lnTo>
                  <a:pt x="874740" y="2599355"/>
                </a:lnTo>
                <a:lnTo>
                  <a:pt x="939667" y="2599355"/>
                </a:lnTo>
                <a:lnTo>
                  <a:pt x="939667" y="2630923"/>
                </a:lnTo>
                <a:lnTo>
                  <a:pt x="874740" y="2630923"/>
                </a:lnTo>
                <a:close/>
                <a:moveTo>
                  <a:pt x="967174" y="2690042"/>
                </a:moveTo>
                <a:lnTo>
                  <a:pt x="967174" y="2483630"/>
                </a:lnTo>
                <a:lnTo>
                  <a:pt x="1052504" y="2483630"/>
                </a:lnTo>
                <a:cubicBezTo>
                  <a:pt x="1089296" y="2483630"/>
                  <a:pt x="1106924" y="2508087"/>
                  <a:pt x="1106924" y="2536249"/>
                </a:cubicBezTo>
                <a:cubicBezTo>
                  <a:pt x="1106924" y="2562245"/>
                  <a:pt x="1092700" y="2578963"/>
                  <a:pt x="1073833" y="2583594"/>
                </a:cubicBezTo>
                <a:cubicBezTo>
                  <a:pt x="1094864" y="2587016"/>
                  <a:pt x="1110327" y="2608680"/>
                  <a:pt x="1110327" y="2634346"/>
                </a:cubicBezTo>
                <a:cubicBezTo>
                  <a:pt x="1110327" y="2665600"/>
                  <a:pt x="1092700" y="2690057"/>
                  <a:pt x="1055296" y="2690057"/>
                </a:cubicBezTo>
                <a:lnTo>
                  <a:pt x="967174" y="2690057"/>
                </a:lnTo>
                <a:close/>
                <a:moveTo>
                  <a:pt x="1008608" y="2567488"/>
                </a:moveTo>
                <a:lnTo>
                  <a:pt x="1042624" y="2567488"/>
                </a:lnTo>
                <a:cubicBezTo>
                  <a:pt x="1057460" y="2567488"/>
                  <a:pt x="1064565" y="2557285"/>
                  <a:pt x="1064565" y="2543345"/>
                </a:cubicBezTo>
                <a:cubicBezTo>
                  <a:pt x="1064565" y="2529405"/>
                  <a:pt x="1057460" y="2518888"/>
                  <a:pt x="1042624" y="2518888"/>
                </a:cubicBezTo>
                <a:lnTo>
                  <a:pt x="1008608" y="2518888"/>
                </a:lnTo>
                <a:lnTo>
                  <a:pt x="1008608" y="2567488"/>
                </a:lnTo>
                <a:close/>
                <a:moveTo>
                  <a:pt x="1008608" y="2654769"/>
                </a:moveTo>
                <a:lnTo>
                  <a:pt x="1044161" y="2654769"/>
                </a:lnTo>
                <a:cubicBezTo>
                  <a:pt x="1059625" y="2654769"/>
                  <a:pt x="1067968" y="2644863"/>
                  <a:pt x="1067968" y="2628773"/>
                </a:cubicBezTo>
                <a:cubicBezTo>
                  <a:pt x="1067968" y="2614535"/>
                  <a:pt x="1059938" y="2602777"/>
                  <a:pt x="1044161" y="2602777"/>
                </a:cubicBezTo>
                <a:lnTo>
                  <a:pt x="1008608" y="2602777"/>
                </a:lnTo>
                <a:lnTo>
                  <a:pt x="1008608" y="2654769"/>
                </a:lnTo>
                <a:close/>
                <a:moveTo>
                  <a:pt x="1215104" y="2690042"/>
                </a:moveTo>
                <a:lnTo>
                  <a:pt x="1215104" y="2675192"/>
                </a:lnTo>
                <a:cubicBezTo>
                  <a:pt x="1206761" y="2686949"/>
                  <a:pt x="1190984" y="2693762"/>
                  <a:pt x="1175834" y="2693762"/>
                </a:cubicBezTo>
                <a:cubicBezTo>
                  <a:pt x="1152341" y="2693762"/>
                  <a:pt x="1129758" y="2676134"/>
                  <a:pt x="1129758" y="2644251"/>
                </a:cubicBezTo>
                <a:cubicBezTo>
                  <a:pt x="1129758" y="2611442"/>
                  <a:pt x="1152325" y="2595980"/>
                  <a:pt x="1175834" y="2595980"/>
                </a:cubicBezTo>
                <a:cubicBezTo>
                  <a:pt x="1191297" y="2595980"/>
                  <a:pt x="1207059" y="2601867"/>
                  <a:pt x="1215104" y="2613624"/>
                </a:cubicBezTo>
                <a:lnTo>
                  <a:pt x="1215104" y="2593814"/>
                </a:lnTo>
                <a:cubicBezTo>
                  <a:pt x="1215104" y="2577723"/>
                  <a:pt x="1205208" y="2567818"/>
                  <a:pt x="1187596" y="2567818"/>
                </a:cubicBezTo>
                <a:cubicBezTo>
                  <a:pt x="1174611" y="2567818"/>
                  <a:pt x="1161939" y="2573077"/>
                  <a:pt x="1150804" y="2583908"/>
                </a:cubicBezTo>
                <a:lnTo>
                  <a:pt x="1136894" y="2558525"/>
                </a:lnTo>
                <a:cubicBezTo>
                  <a:pt x="1152655" y="2543360"/>
                  <a:pt x="1175238" y="2536861"/>
                  <a:pt x="1194403" y="2536861"/>
                </a:cubicBezTo>
                <a:cubicBezTo>
                  <a:pt x="1226866" y="2536861"/>
                  <a:pt x="1252523" y="2551413"/>
                  <a:pt x="1252523" y="2589779"/>
                </a:cubicBezTo>
                <a:lnTo>
                  <a:pt x="1252523" y="2690057"/>
                </a:lnTo>
                <a:lnTo>
                  <a:pt x="1215120" y="2690057"/>
                </a:lnTo>
                <a:close/>
                <a:moveTo>
                  <a:pt x="1215104" y="2635272"/>
                </a:moveTo>
                <a:cubicBezTo>
                  <a:pt x="1210164" y="2626293"/>
                  <a:pt x="1200268" y="2620720"/>
                  <a:pt x="1190058" y="2620720"/>
                </a:cubicBezTo>
                <a:cubicBezTo>
                  <a:pt x="1176148" y="2620720"/>
                  <a:pt x="1166863" y="2630625"/>
                  <a:pt x="1166863" y="2644863"/>
                </a:cubicBezTo>
                <a:cubicBezTo>
                  <a:pt x="1166863" y="2659101"/>
                  <a:pt x="1176132" y="2668693"/>
                  <a:pt x="1190058" y="2668693"/>
                </a:cubicBezTo>
                <a:cubicBezTo>
                  <a:pt x="1200252" y="2668693"/>
                  <a:pt x="1210148" y="2663748"/>
                  <a:pt x="1215104" y="2654455"/>
                </a:cubicBezTo>
                <a:lnTo>
                  <a:pt x="1215104" y="2635272"/>
                </a:lnTo>
                <a:close/>
                <a:moveTo>
                  <a:pt x="1290209" y="2646417"/>
                </a:moveTo>
                <a:cubicBezTo>
                  <a:pt x="1299493" y="2656323"/>
                  <a:pt x="1316180" y="2664674"/>
                  <a:pt x="1331329" y="2664674"/>
                </a:cubicBezTo>
                <a:cubicBezTo>
                  <a:pt x="1345553" y="2664674"/>
                  <a:pt x="1353285" y="2658787"/>
                  <a:pt x="1353285" y="2649196"/>
                </a:cubicBezTo>
                <a:cubicBezTo>
                  <a:pt x="1353285" y="2638992"/>
                  <a:pt x="1341852" y="2634644"/>
                  <a:pt x="1327628" y="2630013"/>
                </a:cubicBezTo>
                <a:cubicBezTo>
                  <a:pt x="1306597" y="2623184"/>
                  <a:pt x="1279388" y="2615163"/>
                  <a:pt x="1279388" y="2581726"/>
                </a:cubicBezTo>
                <a:cubicBezTo>
                  <a:pt x="1279388" y="2557598"/>
                  <a:pt x="1298866" y="2536861"/>
                  <a:pt x="1333807" y="2536861"/>
                </a:cubicBezTo>
                <a:cubicBezTo>
                  <a:pt x="1355136" y="2536861"/>
                  <a:pt x="1372763" y="2544601"/>
                  <a:pt x="1385748" y="2556060"/>
                </a:cubicBezTo>
                <a:lnTo>
                  <a:pt x="1370912" y="2581130"/>
                </a:lnTo>
                <a:cubicBezTo>
                  <a:pt x="1363495" y="2572778"/>
                  <a:pt x="1349584" y="2565667"/>
                  <a:pt x="1334434" y="2565667"/>
                </a:cubicBezTo>
                <a:cubicBezTo>
                  <a:pt x="1322688" y="2565667"/>
                  <a:pt x="1314643" y="2571224"/>
                  <a:pt x="1314643" y="2579591"/>
                </a:cubicBezTo>
                <a:cubicBezTo>
                  <a:pt x="1314643" y="2588571"/>
                  <a:pt x="1324836" y="2592903"/>
                  <a:pt x="1338763" y="2597236"/>
                </a:cubicBezTo>
                <a:cubicBezTo>
                  <a:pt x="1360405" y="2604049"/>
                  <a:pt x="1388854" y="2613012"/>
                  <a:pt x="1388854" y="2647359"/>
                </a:cubicBezTo>
                <a:cubicBezTo>
                  <a:pt x="1388854" y="2674281"/>
                  <a:pt x="1366913" y="2693778"/>
                  <a:pt x="1331972" y="2693778"/>
                </a:cubicBezTo>
                <a:cubicBezTo>
                  <a:pt x="1307852" y="2693778"/>
                  <a:pt x="1287151" y="2685725"/>
                  <a:pt x="1274463" y="2672429"/>
                </a:cubicBezTo>
                <a:lnTo>
                  <a:pt x="1290224" y="2646449"/>
                </a:lnTo>
                <a:close/>
                <a:moveTo>
                  <a:pt x="1472302" y="2536861"/>
                </a:moveTo>
                <a:cubicBezTo>
                  <a:pt x="1513422" y="2536861"/>
                  <a:pt x="1536617" y="2570282"/>
                  <a:pt x="1536617" y="2616717"/>
                </a:cubicBezTo>
                <a:lnTo>
                  <a:pt x="1536617" y="2627234"/>
                </a:lnTo>
                <a:lnTo>
                  <a:pt x="1442928" y="2627234"/>
                </a:lnTo>
                <a:cubicBezTo>
                  <a:pt x="1444481" y="2647657"/>
                  <a:pt x="1456541" y="2663748"/>
                  <a:pt x="1479108" y="2663748"/>
                </a:cubicBezTo>
                <a:cubicBezTo>
                  <a:pt x="1490541" y="2663748"/>
                  <a:pt x="1503228" y="2658489"/>
                  <a:pt x="1511572" y="2649196"/>
                </a:cubicBezTo>
                <a:lnTo>
                  <a:pt x="1528572" y="2671487"/>
                </a:lnTo>
                <a:cubicBezTo>
                  <a:pt x="1515273" y="2686039"/>
                  <a:pt x="1495183" y="2693762"/>
                  <a:pt x="1475078" y="2693762"/>
                </a:cubicBezTo>
                <a:cubicBezTo>
                  <a:pt x="1433032" y="2693762"/>
                  <a:pt x="1405509" y="2662194"/>
                  <a:pt x="1405509" y="2615163"/>
                </a:cubicBezTo>
                <a:cubicBezTo>
                  <a:pt x="1405509" y="2571821"/>
                  <a:pt x="1430868" y="2536861"/>
                  <a:pt x="1472286" y="2536861"/>
                </a:cubicBezTo>
                <a:close/>
                <a:moveTo>
                  <a:pt x="1442928" y="2601867"/>
                </a:moveTo>
                <a:lnTo>
                  <a:pt x="1500750" y="2601867"/>
                </a:lnTo>
                <a:cubicBezTo>
                  <a:pt x="1500139" y="2586388"/>
                  <a:pt x="1493332" y="2566876"/>
                  <a:pt x="1471690" y="2566876"/>
                </a:cubicBezTo>
                <a:cubicBezTo>
                  <a:pt x="1450973" y="2566876"/>
                  <a:pt x="1443555" y="2586373"/>
                  <a:pt x="1442944" y="2601867"/>
                </a:cubicBezTo>
                <a:close/>
                <a:moveTo>
                  <a:pt x="1646648" y="2690057"/>
                </a:moveTo>
                <a:lnTo>
                  <a:pt x="1646648" y="2671189"/>
                </a:lnTo>
                <a:cubicBezTo>
                  <a:pt x="1637379" y="2686039"/>
                  <a:pt x="1623139" y="2693762"/>
                  <a:pt x="1608930" y="2693762"/>
                </a:cubicBezTo>
                <a:cubicBezTo>
                  <a:pt x="1575228" y="2693762"/>
                  <a:pt x="1553586" y="2664360"/>
                  <a:pt x="1553586" y="2615477"/>
                </a:cubicBezTo>
                <a:cubicBezTo>
                  <a:pt x="1553586" y="2567504"/>
                  <a:pt x="1575228" y="2536861"/>
                  <a:pt x="1608930" y="2536861"/>
                </a:cubicBezTo>
                <a:cubicBezTo>
                  <a:pt x="1623155" y="2536861"/>
                  <a:pt x="1637379" y="2543973"/>
                  <a:pt x="1646648" y="2559451"/>
                </a:cubicBezTo>
                <a:lnTo>
                  <a:pt x="1646648" y="2483630"/>
                </a:lnTo>
                <a:lnTo>
                  <a:pt x="1683753" y="2483630"/>
                </a:lnTo>
                <a:lnTo>
                  <a:pt x="1683753" y="2690042"/>
                </a:lnTo>
                <a:lnTo>
                  <a:pt x="1646648" y="2690042"/>
                </a:lnTo>
                <a:close/>
                <a:moveTo>
                  <a:pt x="1646648" y="2587315"/>
                </a:moveTo>
                <a:cubicBezTo>
                  <a:pt x="1641707" y="2577409"/>
                  <a:pt x="1630886" y="2569670"/>
                  <a:pt x="1620677" y="2569670"/>
                </a:cubicBezTo>
                <a:cubicBezTo>
                  <a:pt x="1601810" y="2569670"/>
                  <a:pt x="1591930" y="2589167"/>
                  <a:pt x="1591930" y="2615477"/>
                </a:cubicBezTo>
                <a:cubicBezTo>
                  <a:pt x="1591930" y="2641472"/>
                  <a:pt x="1601826" y="2660953"/>
                  <a:pt x="1620677" y="2660953"/>
                </a:cubicBezTo>
                <a:cubicBezTo>
                  <a:pt x="1630886" y="2660953"/>
                  <a:pt x="1641707" y="2653230"/>
                  <a:pt x="1646648" y="2643325"/>
                </a:cubicBezTo>
                <a:lnTo>
                  <a:pt x="1646648" y="2587315"/>
                </a:lnTo>
                <a:close/>
                <a:moveTo>
                  <a:pt x="1783574" y="2690057"/>
                </a:moveTo>
                <a:lnTo>
                  <a:pt x="1783574" y="2483646"/>
                </a:lnTo>
                <a:lnTo>
                  <a:pt x="1825008" y="2483646"/>
                </a:lnTo>
                <a:lnTo>
                  <a:pt x="1825008" y="2653544"/>
                </a:lnTo>
                <a:lnTo>
                  <a:pt x="1894263" y="2653544"/>
                </a:lnTo>
                <a:lnTo>
                  <a:pt x="1894263" y="2690057"/>
                </a:lnTo>
                <a:lnTo>
                  <a:pt x="1783574" y="2690057"/>
                </a:lnTo>
                <a:close/>
                <a:moveTo>
                  <a:pt x="1908456" y="2615163"/>
                </a:moveTo>
                <a:cubicBezTo>
                  <a:pt x="1908456" y="2573375"/>
                  <a:pt x="1931949" y="2536861"/>
                  <a:pt x="1975861" y="2536861"/>
                </a:cubicBezTo>
                <a:cubicBezTo>
                  <a:pt x="2020385" y="2536861"/>
                  <a:pt x="2043564" y="2573375"/>
                  <a:pt x="2043564" y="2615163"/>
                </a:cubicBezTo>
                <a:cubicBezTo>
                  <a:pt x="2043564" y="2657249"/>
                  <a:pt x="2020369" y="2693762"/>
                  <a:pt x="1975861" y="2693762"/>
                </a:cubicBezTo>
                <a:cubicBezTo>
                  <a:pt x="1931949" y="2693762"/>
                  <a:pt x="1908456" y="2657249"/>
                  <a:pt x="1908456" y="2615163"/>
                </a:cubicBezTo>
                <a:close/>
                <a:moveTo>
                  <a:pt x="2005219" y="2615163"/>
                </a:moveTo>
                <a:cubicBezTo>
                  <a:pt x="2005219" y="2590705"/>
                  <a:pt x="1996249" y="2569670"/>
                  <a:pt x="1975845" y="2569670"/>
                </a:cubicBezTo>
                <a:cubicBezTo>
                  <a:pt x="1956054" y="2569670"/>
                  <a:pt x="1947099" y="2590721"/>
                  <a:pt x="1947099" y="2615163"/>
                </a:cubicBezTo>
                <a:cubicBezTo>
                  <a:pt x="1947099" y="2639918"/>
                  <a:pt x="1956069" y="2660953"/>
                  <a:pt x="1975845" y="2660953"/>
                </a:cubicBezTo>
                <a:cubicBezTo>
                  <a:pt x="1996249" y="2660953"/>
                  <a:pt x="2005219" y="2639918"/>
                  <a:pt x="2005219" y="2615163"/>
                </a:cubicBezTo>
                <a:close/>
                <a:moveTo>
                  <a:pt x="2061473" y="2615163"/>
                </a:moveTo>
                <a:cubicBezTo>
                  <a:pt x="2061473" y="2573375"/>
                  <a:pt x="2084966" y="2536861"/>
                  <a:pt x="2128878" y="2536861"/>
                </a:cubicBezTo>
                <a:cubicBezTo>
                  <a:pt x="2173402" y="2536861"/>
                  <a:pt x="2196581" y="2573375"/>
                  <a:pt x="2196581" y="2615163"/>
                </a:cubicBezTo>
                <a:cubicBezTo>
                  <a:pt x="2196581" y="2657249"/>
                  <a:pt x="2173386" y="2693762"/>
                  <a:pt x="2128878" y="2693762"/>
                </a:cubicBezTo>
                <a:cubicBezTo>
                  <a:pt x="2084966" y="2693762"/>
                  <a:pt x="2061473" y="2657249"/>
                  <a:pt x="2061473" y="2615163"/>
                </a:cubicBezTo>
                <a:close/>
                <a:moveTo>
                  <a:pt x="2158236" y="2615163"/>
                </a:moveTo>
                <a:cubicBezTo>
                  <a:pt x="2158236" y="2590705"/>
                  <a:pt x="2149266" y="2569670"/>
                  <a:pt x="2128862" y="2569670"/>
                </a:cubicBezTo>
                <a:cubicBezTo>
                  <a:pt x="2109071" y="2569670"/>
                  <a:pt x="2100116" y="2590721"/>
                  <a:pt x="2100116" y="2615163"/>
                </a:cubicBezTo>
                <a:cubicBezTo>
                  <a:pt x="2100116" y="2639918"/>
                  <a:pt x="2109086" y="2660953"/>
                  <a:pt x="2128862" y="2660953"/>
                </a:cubicBezTo>
                <a:cubicBezTo>
                  <a:pt x="2149266" y="2660953"/>
                  <a:pt x="2158236" y="2639918"/>
                  <a:pt x="2158236" y="2615163"/>
                </a:cubicBezTo>
                <a:close/>
                <a:moveTo>
                  <a:pt x="2306000" y="2690057"/>
                </a:moveTo>
                <a:lnTo>
                  <a:pt x="2275073" y="2631567"/>
                </a:lnTo>
                <a:lnTo>
                  <a:pt x="2259312" y="2653528"/>
                </a:lnTo>
                <a:lnTo>
                  <a:pt x="2259312" y="2690042"/>
                </a:lnTo>
                <a:lnTo>
                  <a:pt x="2222207" y="2690042"/>
                </a:lnTo>
                <a:lnTo>
                  <a:pt x="2222207" y="2483630"/>
                </a:lnTo>
                <a:lnTo>
                  <a:pt x="2259312" y="2483630"/>
                </a:lnTo>
                <a:lnTo>
                  <a:pt x="2259312" y="2608350"/>
                </a:lnTo>
                <a:lnTo>
                  <a:pt x="2304761" y="2540566"/>
                </a:lnTo>
                <a:lnTo>
                  <a:pt x="2348045" y="2540566"/>
                </a:lnTo>
                <a:lnTo>
                  <a:pt x="2300730" y="2607722"/>
                </a:lnTo>
                <a:lnTo>
                  <a:pt x="2349582" y="2690042"/>
                </a:lnTo>
                <a:lnTo>
                  <a:pt x="2305984" y="2690042"/>
                </a:lnTo>
                <a:close/>
                <a:moveTo>
                  <a:pt x="2544331" y="2690057"/>
                </a:moveTo>
                <a:lnTo>
                  <a:pt x="2534749" y="2653230"/>
                </a:lnTo>
                <a:lnTo>
                  <a:pt x="2467345" y="2653230"/>
                </a:lnTo>
                <a:lnTo>
                  <a:pt x="2457762" y="2690057"/>
                </a:lnTo>
                <a:lnTo>
                  <a:pt x="2414791" y="2690057"/>
                </a:lnTo>
                <a:lnTo>
                  <a:pt x="2476001" y="2483646"/>
                </a:lnTo>
                <a:lnTo>
                  <a:pt x="2526092" y="2483646"/>
                </a:lnTo>
                <a:lnTo>
                  <a:pt x="2587318" y="2690057"/>
                </a:lnTo>
                <a:lnTo>
                  <a:pt x="2544331" y="2690057"/>
                </a:lnTo>
                <a:close/>
                <a:moveTo>
                  <a:pt x="2501047" y="2520457"/>
                </a:moveTo>
                <a:lnTo>
                  <a:pt x="2475688" y="2617015"/>
                </a:lnTo>
                <a:lnTo>
                  <a:pt x="2526390" y="2617015"/>
                </a:lnTo>
                <a:lnTo>
                  <a:pt x="2501031" y="2520457"/>
                </a:lnTo>
                <a:close/>
                <a:moveTo>
                  <a:pt x="2604914" y="2654156"/>
                </a:moveTo>
                <a:lnTo>
                  <a:pt x="2604914" y="2573077"/>
                </a:lnTo>
                <a:lnTo>
                  <a:pt x="2585436" y="2573077"/>
                </a:lnTo>
                <a:lnTo>
                  <a:pt x="2585436" y="2540582"/>
                </a:lnTo>
                <a:lnTo>
                  <a:pt x="2604914" y="2540582"/>
                </a:lnTo>
                <a:lnTo>
                  <a:pt x="2604914" y="2499736"/>
                </a:lnTo>
                <a:lnTo>
                  <a:pt x="2642020" y="2499736"/>
                </a:lnTo>
                <a:lnTo>
                  <a:pt x="2642020" y="2540582"/>
                </a:lnTo>
                <a:lnTo>
                  <a:pt x="2666751" y="2540582"/>
                </a:lnTo>
                <a:lnTo>
                  <a:pt x="2666751" y="2573077"/>
                </a:lnTo>
                <a:lnTo>
                  <a:pt x="2642020" y="2573077"/>
                </a:lnTo>
                <a:lnTo>
                  <a:pt x="2642020" y="2645491"/>
                </a:lnTo>
                <a:cubicBezTo>
                  <a:pt x="2642020" y="2655083"/>
                  <a:pt x="2645736" y="2660953"/>
                  <a:pt x="2652841" y="2660953"/>
                </a:cubicBezTo>
                <a:cubicBezTo>
                  <a:pt x="2657483" y="2660953"/>
                  <a:pt x="2662125" y="2659101"/>
                  <a:pt x="2663975" y="2656637"/>
                </a:cubicBezTo>
                <a:lnTo>
                  <a:pt x="2671707" y="2685097"/>
                </a:lnTo>
                <a:cubicBezTo>
                  <a:pt x="2666140" y="2690042"/>
                  <a:pt x="2656558" y="2693762"/>
                  <a:pt x="2642961" y="2693762"/>
                </a:cubicBezTo>
                <a:cubicBezTo>
                  <a:pt x="2616990" y="2693762"/>
                  <a:pt x="2604930" y="2680450"/>
                  <a:pt x="2604930" y="2654156"/>
                </a:cubicBezTo>
                <a:close/>
                <a:moveTo>
                  <a:pt x="2757006" y="2690057"/>
                </a:moveTo>
                <a:lnTo>
                  <a:pt x="2757006" y="2483646"/>
                </a:lnTo>
                <a:lnTo>
                  <a:pt x="2823485" y="2483646"/>
                </a:lnTo>
                <a:cubicBezTo>
                  <a:pt x="2880367" y="2483646"/>
                  <a:pt x="2913144" y="2526360"/>
                  <a:pt x="2913144" y="2587016"/>
                </a:cubicBezTo>
                <a:cubicBezTo>
                  <a:pt x="2913144" y="2647673"/>
                  <a:pt x="2880681" y="2690057"/>
                  <a:pt x="2823485" y="2690057"/>
                </a:cubicBezTo>
                <a:lnTo>
                  <a:pt x="2757006" y="2690057"/>
                </a:lnTo>
                <a:close/>
                <a:moveTo>
                  <a:pt x="2798440" y="2653544"/>
                </a:moveTo>
                <a:lnTo>
                  <a:pt x="2823485" y="2653544"/>
                </a:lnTo>
                <a:cubicBezTo>
                  <a:pt x="2854098" y="2653544"/>
                  <a:pt x="2870785" y="2626308"/>
                  <a:pt x="2870785" y="2587016"/>
                </a:cubicBezTo>
                <a:cubicBezTo>
                  <a:pt x="2870785" y="2546155"/>
                  <a:pt x="2854710" y="2520159"/>
                  <a:pt x="2823485" y="2520159"/>
                </a:cubicBezTo>
                <a:lnTo>
                  <a:pt x="2798440" y="2520159"/>
                </a:lnTo>
                <a:lnTo>
                  <a:pt x="2798440" y="2653544"/>
                </a:lnTo>
                <a:close/>
                <a:moveTo>
                  <a:pt x="2936307" y="2496329"/>
                </a:moveTo>
                <a:cubicBezTo>
                  <a:pt x="2936307" y="2483944"/>
                  <a:pt x="2946501" y="2473740"/>
                  <a:pt x="2958561" y="2473740"/>
                </a:cubicBezTo>
                <a:cubicBezTo>
                  <a:pt x="2970935" y="2473740"/>
                  <a:pt x="2980815" y="2483944"/>
                  <a:pt x="2980815" y="2496329"/>
                </a:cubicBezTo>
                <a:cubicBezTo>
                  <a:pt x="2980815" y="2508715"/>
                  <a:pt x="2970919" y="2518605"/>
                  <a:pt x="2958561" y="2518605"/>
                </a:cubicBezTo>
                <a:cubicBezTo>
                  <a:pt x="2946501" y="2518605"/>
                  <a:pt x="2936307" y="2508700"/>
                  <a:pt x="2936307" y="2496329"/>
                </a:cubicBezTo>
                <a:close/>
                <a:moveTo>
                  <a:pt x="2940008" y="2690057"/>
                </a:moveTo>
                <a:lnTo>
                  <a:pt x="2940008" y="2540582"/>
                </a:lnTo>
                <a:lnTo>
                  <a:pt x="2977114" y="2540582"/>
                </a:lnTo>
                <a:lnTo>
                  <a:pt x="2977114" y="2690057"/>
                </a:lnTo>
                <a:lnTo>
                  <a:pt x="2940008" y="2690057"/>
                </a:lnTo>
                <a:close/>
                <a:moveTo>
                  <a:pt x="3087788" y="2690057"/>
                </a:moveTo>
                <a:lnTo>
                  <a:pt x="3087788" y="2675207"/>
                </a:lnTo>
                <a:cubicBezTo>
                  <a:pt x="3079444" y="2686965"/>
                  <a:pt x="3063668" y="2693778"/>
                  <a:pt x="3048518" y="2693778"/>
                </a:cubicBezTo>
                <a:cubicBezTo>
                  <a:pt x="3025025" y="2693778"/>
                  <a:pt x="3002458" y="2676149"/>
                  <a:pt x="3002458" y="2644267"/>
                </a:cubicBezTo>
                <a:cubicBezTo>
                  <a:pt x="3002458" y="2611458"/>
                  <a:pt x="3025025" y="2595995"/>
                  <a:pt x="3048518" y="2595995"/>
                </a:cubicBezTo>
                <a:cubicBezTo>
                  <a:pt x="3063981" y="2595995"/>
                  <a:pt x="3079742" y="2601882"/>
                  <a:pt x="3087788" y="2613640"/>
                </a:cubicBezTo>
                <a:lnTo>
                  <a:pt x="3087788" y="2593829"/>
                </a:lnTo>
                <a:cubicBezTo>
                  <a:pt x="3087788" y="2577739"/>
                  <a:pt x="3077892" y="2567834"/>
                  <a:pt x="3060280" y="2567834"/>
                </a:cubicBezTo>
                <a:cubicBezTo>
                  <a:pt x="3047295" y="2567834"/>
                  <a:pt x="3034607" y="2573092"/>
                  <a:pt x="3023488" y="2583924"/>
                </a:cubicBezTo>
                <a:lnTo>
                  <a:pt x="3009577" y="2558540"/>
                </a:lnTo>
                <a:cubicBezTo>
                  <a:pt x="3025339" y="2543376"/>
                  <a:pt x="3047922" y="2536877"/>
                  <a:pt x="3067086" y="2536877"/>
                </a:cubicBezTo>
                <a:cubicBezTo>
                  <a:pt x="3099550" y="2536877"/>
                  <a:pt x="3125207" y="2551429"/>
                  <a:pt x="3125207" y="2589795"/>
                </a:cubicBezTo>
                <a:lnTo>
                  <a:pt x="3125207" y="2690073"/>
                </a:lnTo>
                <a:lnTo>
                  <a:pt x="3087803" y="2690073"/>
                </a:lnTo>
                <a:close/>
                <a:moveTo>
                  <a:pt x="3087788" y="2635287"/>
                </a:moveTo>
                <a:cubicBezTo>
                  <a:pt x="3082848" y="2626308"/>
                  <a:pt x="3072952" y="2620735"/>
                  <a:pt x="3062742" y="2620735"/>
                </a:cubicBezTo>
                <a:cubicBezTo>
                  <a:pt x="3048832" y="2620735"/>
                  <a:pt x="3039547" y="2630641"/>
                  <a:pt x="3039547" y="2644879"/>
                </a:cubicBezTo>
                <a:cubicBezTo>
                  <a:pt x="3039547" y="2659117"/>
                  <a:pt x="3048832" y="2668708"/>
                  <a:pt x="3062742" y="2668708"/>
                </a:cubicBezTo>
                <a:cubicBezTo>
                  <a:pt x="3072936" y="2668708"/>
                  <a:pt x="3082832" y="2663763"/>
                  <a:pt x="3087788" y="2654470"/>
                </a:cubicBezTo>
                <a:lnTo>
                  <a:pt x="3087788" y="2635287"/>
                </a:lnTo>
                <a:close/>
                <a:moveTo>
                  <a:pt x="3171847" y="2703055"/>
                </a:moveTo>
                <a:cubicBezTo>
                  <a:pt x="3182057" y="2714201"/>
                  <a:pt x="3195042" y="2719460"/>
                  <a:pt x="3210192" y="2719460"/>
                </a:cubicBezTo>
                <a:cubicBezTo>
                  <a:pt x="3227192" y="2719460"/>
                  <a:pt x="3243581" y="2710481"/>
                  <a:pt x="3243581" y="2684171"/>
                </a:cubicBezTo>
                <a:lnTo>
                  <a:pt x="3243581" y="2665914"/>
                </a:lnTo>
                <a:cubicBezTo>
                  <a:pt x="3234312" y="2680764"/>
                  <a:pt x="3220386" y="2688817"/>
                  <a:pt x="3205864" y="2688817"/>
                </a:cubicBezTo>
                <a:cubicBezTo>
                  <a:pt x="3172475" y="2688817"/>
                  <a:pt x="3150833" y="2661896"/>
                  <a:pt x="3150833" y="2612996"/>
                </a:cubicBezTo>
                <a:cubicBezTo>
                  <a:pt x="3150833" y="2565024"/>
                  <a:pt x="3172475" y="2536861"/>
                  <a:pt x="3205864" y="2536861"/>
                </a:cubicBezTo>
                <a:cubicBezTo>
                  <a:pt x="3220386" y="2536861"/>
                  <a:pt x="3234610" y="2543973"/>
                  <a:pt x="3243581" y="2559451"/>
                </a:cubicBezTo>
                <a:lnTo>
                  <a:pt x="3243581" y="2540566"/>
                </a:lnTo>
                <a:lnTo>
                  <a:pt x="3280686" y="2540566"/>
                </a:lnTo>
                <a:lnTo>
                  <a:pt x="3280686" y="2682303"/>
                </a:lnTo>
                <a:cubicBezTo>
                  <a:pt x="3280686" y="2736774"/>
                  <a:pt x="3245133" y="2750699"/>
                  <a:pt x="3212058" y="2750699"/>
                </a:cubicBezTo>
                <a:cubicBezTo>
                  <a:pt x="3190118" y="2750699"/>
                  <a:pt x="3172490" y="2745440"/>
                  <a:pt x="3157027" y="2731500"/>
                </a:cubicBezTo>
                <a:lnTo>
                  <a:pt x="3171863" y="2703040"/>
                </a:lnTo>
                <a:close/>
                <a:moveTo>
                  <a:pt x="3243581" y="2587315"/>
                </a:moveTo>
                <a:cubicBezTo>
                  <a:pt x="3238954" y="2577409"/>
                  <a:pt x="3228133" y="2569670"/>
                  <a:pt x="3217924" y="2569670"/>
                </a:cubicBezTo>
                <a:cubicBezTo>
                  <a:pt x="3199057" y="2569670"/>
                  <a:pt x="3189177" y="2587001"/>
                  <a:pt x="3189177" y="2612996"/>
                </a:cubicBezTo>
                <a:cubicBezTo>
                  <a:pt x="3189177" y="2638992"/>
                  <a:pt x="3199073" y="2656009"/>
                  <a:pt x="3217924" y="2656009"/>
                </a:cubicBezTo>
                <a:cubicBezTo>
                  <a:pt x="3228133" y="2656009"/>
                  <a:pt x="3238954" y="2648285"/>
                  <a:pt x="3243581" y="2638678"/>
                </a:cubicBezTo>
                <a:lnTo>
                  <a:pt x="3243581" y="2587315"/>
                </a:lnTo>
                <a:close/>
                <a:moveTo>
                  <a:pt x="3398150" y="2690057"/>
                </a:moveTo>
                <a:lnTo>
                  <a:pt x="3398150" y="2591631"/>
                </a:lnTo>
                <a:cubicBezTo>
                  <a:pt x="3398150" y="2575855"/>
                  <a:pt x="3391030" y="2569670"/>
                  <a:pt x="3378672" y="2569670"/>
                </a:cubicBezTo>
                <a:cubicBezTo>
                  <a:pt x="3366314" y="2569670"/>
                  <a:pt x="3356732" y="2579262"/>
                  <a:pt x="3351463" y="2588241"/>
                </a:cubicBezTo>
                <a:lnTo>
                  <a:pt x="3351463" y="2690057"/>
                </a:lnTo>
                <a:lnTo>
                  <a:pt x="3314357" y="2690057"/>
                </a:lnTo>
                <a:lnTo>
                  <a:pt x="3314357" y="2540582"/>
                </a:lnTo>
                <a:lnTo>
                  <a:pt x="3351463" y="2540582"/>
                </a:lnTo>
                <a:lnTo>
                  <a:pt x="3351463" y="2560079"/>
                </a:lnTo>
                <a:cubicBezTo>
                  <a:pt x="3359508" y="2548321"/>
                  <a:pt x="3376194" y="2536861"/>
                  <a:pt x="3395359" y="2536861"/>
                </a:cubicBezTo>
                <a:cubicBezTo>
                  <a:pt x="3422882" y="2536861"/>
                  <a:pt x="3435240" y="2552952"/>
                  <a:pt x="3435240" y="2577723"/>
                </a:cubicBezTo>
                <a:lnTo>
                  <a:pt x="3435240" y="2690057"/>
                </a:lnTo>
                <a:lnTo>
                  <a:pt x="3398135" y="2690057"/>
                </a:lnTo>
                <a:close/>
                <a:moveTo>
                  <a:pt x="3461195" y="2615163"/>
                </a:moveTo>
                <a:cubicBezTo>
                  <a:pt x="3461195" y="2573375"/>
                  <a:pt x="3484688" y="2536861"/>
                  <a:pt x="3528600" y="2536861"/>
                </a:cubicBezTo>
                <a:cubicBezTo>
                  <a:pt x="3573123" y="2536861"/>
                  <a:pt x="3596303" y="2573375"/>
                  <a:pt x="3596303" y="2615163"/>
                </a:cubicBezTo>
                <a:cubicBezTo>
                  <a:pt x="3596303" y="2657249"/>
                  <a:pt x="3573108" y="2693762"/>
                  <a:pt x="3528600" y="2693762"/>
                </a:cubicBezTo>
                <a:cubicBezTo>
                  <a:pt x="3484688" y="2693762"/>
                  <a:pt x="3461195" y="2657249"/>
                  <a:pt x="3461195" y="2615163"/>
                </a:cubicBezTo>
                <a:close/>
                <a:moveTo>
                  <a:pt x="3557958" y="2615163"/>
                </a:moveTo>
                <a:cubicBezTo>
                  <a:pt x="3557958" y="2590705"/>
                  <a:pt x="3548988" y="2569670"/>
                  <a:pt x="3528584" y="2569670"/>
                </a:cubicBezTo>
                <a:cubicBezTo>
                  <a:pt x="3508793" y="2569670"/>
                  <a:pt x="3499838" y="2590721"/>
                  <a:pt x="3499838" y="2615163"/>
                </a:cubicBezTo>
                <a:cubicBezTo>
                  <a:pt x="3499838" y="2639918"/>
                  <a:pt x="3508808" y="2660953"/>
                  <a:pt x="3528584" y="2660953"/>
                </a:cubicBezTo>
                <a:cubicBezTo>
                  <a:pt x="3548988" y="2660953"/>
                  <a:pt x="3557958" y="2639918"/>
                  <a:pt x="3557958" y="2615163"/>
                </a:cubicBezTo>
                <a:close/>
                <a:moveTo>
                  <a:pt x="3626257" y="2646417"/>
                </a:moveTo>
                <a:cubicBezTo>
                  <a:pt x="3635541" y="2656323"/>
                  <a:pt x="3652227" y="2664674"/>
                  <a:pt x="3667377" y="2664674"/>
                </a:cubicBezTo>
                <a:cubicBezTo>
                  <a:pt x="3681601" y="2664674"/>
                  <a:pt x="3689333" y="2658787"/>
                  <a:pt x="3689333" y="2649196"/>
                </a:cubicBezTo>
                <a:cubicBezTo>
                  <a:pt x="3689333" y="2638992"/>
                  <a:pt x="3677900" y="2634644"/>
                  <a:pt x="3663676" y="2630013"/>
                </a:cubicBezTo>
                <a:cubicBezTo>
                  <a:pt x="3642645" y="2623184"/>
                  <a:pt x="3615436" y="2615163"/>
                  <a:pt x="3615436" y="2581726"/>
                </a:cubicBezTo>
                <a:cubicBezTo>
                  <a:pt x="3615436" y="2557598"/>
                  <a:pt x="3634914" y="2536861"/>
                  <a:pt x="3669855" y="2536861"/>
                </a:cubicBezTo>
                <a:cubicBezTo>
                  <a:pt x="3691184" y="2536861"/>
                  <a:pt x="3708811" y="2544601"/>
                  <a:pt x="3721796" y="2556060"/>
                </a:cubicBezTo>
                <a:lnTo>
                  <a:pt x="3706960" y="2581130"/>
                </a:lnTo>
                <a:cubicBezTo>
                  <a:pt x="3699542" y="2572778"/>
                  <a:pt x="3685632" y="2565667"/>
                  <a:pt x="3670482" y="2565667"/>
                </a:cubicBezTo>
                <a:cubicBezTo>
                  <a:pt x="3658736" y="2565667"/>
                  <a:pt x="3650691" y="2571224"/>
                  <a:pt x="3650691" y="2579591"/>
                </a:cubicBezTo>
                <a:cubicBezTo>
                  <a:pt x="3650691" y="2588571"/>
                  <a:pt x="3660884" y="2592903"/>
                  <a:pt x="3674811" y="2597236"/>
                </a:cubicBezTo>
                <a:cubicBezTo>
                  <a:pt x="3696453" y="2604049"/>
                  <a:pt x="3724902" y="2613012"/>
                  <a:pt x="3724902" y="2647359"/>
                </a:cubicBezTo>
                <a:cubicBezTo>
                  <a:pt x="3724902" y="2674281"/>
                  <a:pt x="3702961" y="2693778"/>
                  <a:pt x="3668020" y="2693778"/>
                </a:cubicBezTo>
                <a:cubicBezTo>
                  <a:pt x="3643900" y="2693778"/>
                  <a:pt x="3623199" y="2685725"/>
                  <a:pt x="3610511" y="2672429"/>
                </a:cubicBezTo>
                <a:lnTo>
                  <a:pt x="3626272" y="2646449"/>
                </a:lnTo>
                <a:close/>
                <a:moveTo>
                  <a:pt x="3745587" y="2496314"/>
                </a:moveTo>
                <a:cubicBezTo>
                  <a:pt x="3745587" y="2483928"/>
                  <a:pt x="3755781" y="2473725"/>
                  <a:pt x="3767841" y="2473725"/>
                </a:cubicBezTo>
                <a:cubicBezTo>
                  <a:pt x="3780215" y="2473725"/>
                  <a:pt x="3790095" y="2483928"/>
                  <a:pt x="3790095" y="2496314"/>
                </a:cubicBezTo>
                <a:cubicBezTo>
                  <a:pt x="3790095" y="2508700"/>
                  <a:pt x="3780199" y="2518589"/>
                  <a:pt x="3767841" y="2518589"/>
                </a:cubicBezTo>
                <a:cubicBezTo>
                  <a:pt x="3755781" y="2518589"/>
                  <a:pt x="3745587" y="2508684"/>
                  <a:pt x="3745587" y="2496314"/>
                </a:cubicBezTo>
                <a:close/>
                <a:moveTo>
                  <a:pt x="3749288" y="2690042"/>
                </a:moveTo>
                <a:lnTo>
                  <a:pt x="3749288" y="2540566"/>
                </a:lnTo>
                <a:lnTo>
                  <a:pt x="3786394" y="2540566"/>
                </a:lnTo>
                <a:lnTo>
                  <a:pt x="3786394" y="2690042"/>
                </a:lnTo>
                <a:lnTo>
                  <a:pt x="3749288" y="2690042"/>
                </a:lnTo>
                <a:close/>
                <a:moveTo>
                  <a:pt x="3824095" y="2646417"/>
                </a:moveTo>
                <a:cubicBezTo>
                  <a:pt x="3833380" y="2656323"/>
                  <a:pt x="3850066" y="2664674"/>
                  <a:pt x="3865216" y="2664674"/>
                </a:cubicBezTo>
                <a:cubicBezTo>
                  <a:pt x="3879440" y="2664674"/>
                  <a:pt x="3887172" y="2658787"/>
                  <a:pt x="3887172" y="2649196"/>
                </a:cubicBezTo>
                <a:cubicBezTo>
                  <a:pt x="3887172" y="2638992"/>
                  <a:pt x="3875739" y="2634644"/>
                  <a:pt x="3861514" y="2630013"/>
                </a:cubicBezTo>
                <a:cubicBezTo>
                  <a:pt x="3840484" y="2623184"/>
                  <a:pt x="3813274" y="2615163"/>
                  <a:pt x="3813274" y="2581726"/>
                </a:cubicBezTo>
                <a:cubicBezTo>
                  <a:pt x="3813274" y="2557598"/>
                  <a:pt x="3832752" y="2536861"/>
                  <a:pt x="3867693" y="2536861"/>
                </a:cubicBezTo>
                <a:cubicBezTo>
                  <a:pt x="3889022" y="2536861"/>
                  <a:pt x="3906650" y="2544601"/>
                  <a:pt x="3919635" y="2556060"/>
                </a:cubicBezTo>
                <a:lnTo>
                  <a:pt x="3904799" y="2581130"/>
                </a:lnTo>
                <a:cubicBezTo>
                  <a:pt x="3897381" y="2572778"/>
                  <a:pt x="3883471" y="2565667"/>
                  <a:pt x="3868321" y="2565667"/>
                </a:cubicBezTo>
                <a:cubicBezTo>
                  <a:pt x="3856574" y="2565667"/>
                  <a:pt x="3848529" y="2571224"/>
                  <a:pt x="3848529" y="2579591"/>
                </a:cubicBezTo>
                <a:cubicBezTo>
                  <a:pt x="3848529" y="2588571"/>
                  <a:pt x="3858723" y="2592903"/>
                  <a:pt x="3872649" y="2597236"/>
                </a:cubicBezTo>
                <a:cubicBezTo>
                  <a:pt x="3894291" y="2604049"/>
                  <a:pt x="3922740" y="2613012"/>
                  <a:pt x="3922740" y="2647359"/>
                </a:cubicBezTo>
                <a:cubicBezTo>
                  <a:pt x="3922740" y="2674281"/>
                  <a:pt x="3900800" y="2693778"/>
                  <a:pt x="3865859" y="2693778"/>
                </a:cubicBezTo>
                <a:cubicBezTo>
                  <a:pt x="3841738" y="2693778"/>
                  <a:pt x="3821037" y="2685725"/>
                  <a:pt x="3808350" y="2672429"/>
                </a:cubicBezTo>
                <a:lnTo>
                  <a:pt x="3824111" y="2646449"/>
                </a:lnTo>
                <a:close/>
                <a:moveTo>
                  <a:pt x="4119951" y="2690042"/>
                </a:moveTo>
                <a:cubicBezTo>
                  <a:pt x="4116548" y="2685709"/>
                  <a:pt x="4112533" y="2680749"/>
                  <a:pt x="4108519" y="2675490"/>
                </a:cubicBezTo>
                <a:cubicBezTo>
                  <a:pt x="4095220" y="2686635"/>
                  <a:pt x="4079458" y="2693746"/>
                  <a:pt x="4060592" y="2693746"/>
                </a:cubicBezTo>
                <a:cubicBezTo>
                  <a:pt x="4028129" y="2693746"/>
                  <a:pt x="4003083" y="2673324"/>
                  <a:pt x="4003083" y="2635256"/>
                </a:cubicBezTo>
                <a:cubicBezTo>
                  <a:pt x="4003083" y="2604300"/>
                  <a:pt x="4021024" y="2587597"/>
                  <a:pt x="4041114" y="2574898"/>
                </a:cubicBezTo>
                <a:cubicBezTo>
                  <a:pt x="4033680" y="2559435"/>
                  <a:pt x="4028426" y="2543941"/>
                  <a:pt x="4028426" y="2530959"/>
                </a:cubicBezTo>
                <a:cubicBezTo>
                  <a:pt x="4028426" y="2501855"/>
                  <a:pt x="4049457" y="2480506"/>
                  <a:pt x="4078815" y="2480506"/>
                </a:cubicBezTo>
                <a:cubicBezTo>
                  <a:pt x="4104175" y="2480506"/>
                  <a:pt x="4125503" y="2498151"/>
                  <a:pt x="4125503" y="2524131"/>
                </a:cubicBezTo>
                <a:cubicBezTo>
                  <a:pt x="4125503" y="2554475"/>
                  <a:pt x="4104175" y="2568383"/>
                  <a:pt x="4083144" y="2581381"/>
                </a:cubicBezTo>
                <a:cubicBezTo>
                  <a:pt x="4087786" y="2589434"/>
                  <a:pt x="4092726" y="2596859"/>
                  <a:pt x="4097054" y="2603044"/>
                </a:cubicBezTo>
                <a:cubicBezTo>
                  <a:pt x="4101696" y="2610171"/>
                  <a:pt x="4106339" y="2616670"/>
                  <a:pt x="4110965" y="2622855"/>
                </a:cubicBezTo>
                <a:cubicBezTo>
                  <a:pt x="4117160" y="2609857"/>
                  <a:pt x="4121786" y="2595933"/>
                  <a:pt x="4124876" y="2584787"/>
                </a:cubicBezTo>
                <a:lnTo>
                  <a:pt x="4154563" y="2598413"/>
                </a:lnTo>
                <a:cubicBezTo>
                  <a:pt x="4148384" y="2616042"/>
                  <a:pt x="4140653" y="2634000"/>
                  <a:pt x="4130757" y="2649149"/>
                </a:cubicBezTo>
                <a:cubicBezTo>
                  <a:pt x="4140653" y="2661848"/>
                  <a:pt x="4151160" y="2674846"/>
                  <a:pt x="4163534" y="2690011"/>
                </a:cubicBezTo>
                <a:lnTo>
                  <a:pt x="4119936" y="2690011"/>
                </a:lnTo>
                <a:close/>
                <a:moveTo>
                  <a:pt x="4090891" y="2652900"/>
                </a:moveTo>
                <a:cubicBezTo>
                  <a:pt x="4083160" y="2642995"/>
                  <a:pt x="4076353" y="2633419"/>
                  <a:pt x="4071413" y="2625979"/>
                </a:cubicBezTo>
                <a:cubicBezTo>
                  <a:pt x="4066159" y="2617926"/>
                  <a:pt x="4060592" y="2609574"/>
                  <a:pt x="4055338" y="2600909"/>
                </a:cubicBezTo>
                <a:cubicBezTo>
                  <a:pt x="4046995" y="2608962"/>
                  <a:pt x="4041428" y="2618554"/>
                  <a:pt x="4041428" y="2632164"/>
                </a:cubicBezTo>
                <a:cubicBezTo>
                  <a:pt x="4041428" y="2651660"/>
                  <a:pt x="4052860" y="2664344"/>
                  <a:pt x="4066787" y="2664344"/>
                </a:cubicBezTo>
                <a:cubicBezTo>
                  <a:pt x="4075757" y="2664344"/>
                  <a:pt x="4083787" y="2660027"/>
                  <a:pt x="4090907" y="2652900"/>
                </a:cubicBezTo>
                <a:close/>
                <a:moveTo>
                  <a:pt x="4070488" y="2557598"/>
                </a:moveTo>
                <a:cubicBezTo>
                  <a:pt x="4083787" y="2549247"/>
                  <a:pt x="4093683" y="2539954"/>
                  <a:pt x="4093683" y="2526030"/>
                </a:cubicBezTo>
                <a:cubicBezTo>
                  <a:pt x="4093683" y="2513943"/>
                  <a:pt x="4087504" y="2507444"/>
                  <a:pt x="4079772" y="2507444"/>
                </a:cubicBezTo>
                <a:cubicBezTo>
                  <a:pt x="4069876" y="2507444"/>
                  <a:pt x="4063383" y="2516125"/>
                  <a:pt x="4063383" y="2531289"/>
                </a:cubicBezTo>
                <a:cubicBezTo>
                  <a:pt x="4063383" y="2539028"/>
                  <a:pt x="4066175" y="2548305"/>
                  <a:pt x="4070504" y="2557598"/>
                </a:cubicBezTo>
                <a:close/>
                <a:moveTo>
                  <a:pt x="4281626" y="2690057"/>
                </a:moveTo>
                <a:lnTo>
                  <a:pt x="4281626" y="2520159"/>
                </a:lnTo>
                <a:lnTo>
                  <a:pt x="4235549" y="2520159"/>
                </a:lnTo>
                <a:lnTo>
                  <a:pt x="4235549" y="2483646"/>
                </a:lnTo>
                <a:lnTo>
                  <a:pt x="4368806" y="2483646"/>
                </a:lnTo>
                <a:lnTo>
                  <a:pt x="4368806" y="2520159"/>
                </a:lnTo>
                <a:lnTo>
                  <a:pt x="4323060" y="2520159"/>
                </a:lnTo>
                <a:lnTo>
                  <a:pt x="4323060" y="2690057"/>
                </a:lnTo>
                <a:lnTo>
                  <a:pt x="4281626" y="2690057"/>
                </a:lnTo>
                <a:close/>
                <a:moveTo>
                  <a:pt x="4377134" y="2690057"/>
                </a:moveTo>
                <a:lnTo>
                  <a:pt x="4377134" y="2540582"/>
                </a:lnTo>
                <a:lnTo>
                  <a:pt x="4414239" y="2540582"/>
                </a:lnTo>
                <a:lnTo>
                  <a:pt x="4414239" y="2561319"/>
                </a:lnTo>
                <a:cubicBezTo>
                  <a:pt x="4422583" y="2547709"/>
                  <a:pt x="4438971" y="2537176"/>
                  <a:pt x="4455062" y="2537176"/>
                </a:cubicBezTo>
                <a:lnTo>
                  <a:pt x="4455062" y="2573391"/>
                </a:lnTo>
                <a:cubicBezTo>
                  <a:pt x="4452584" y="2572778"/>
                  <a:pt x="4449494" y="2572464"/>
                  <a:pt x="4446091" y="2572464"/>
                </a:cubicBezTo>
                <a:cubicBezTo>
                  <a:pt x="4434345" y="2572464"/>
                  <a:pt x="4420434" y="2580517"/>
                  <a:pt x="4414239" y="2590423"/>
                </a:cubicBezTo>
                <a:lnTo>
                  <a:pt x="4414239" y="2690073"/>
                </a:lnTo>
                <a:lnTo>
                  <a:pt x="4377134" y="2690073"/>
                </a:lnTo>
                <a:close/>
                <a:moveTo>
                  <a:pt x="4535107" y="2536861"/>
                </a:moveTo>
                <a:cubicBezTo>
                  <a:pt x="4576227" y="2536861"/>
                  <a:pt x="4599422" y="2570282"/>
                  <a:pt x="4599422" y="2616717"/>
                </a:cubicBezTo>
                <a:lnTo>
                  <a:pt x="4599422" y="2627234"/>
                </a:lnTo>
                <a:lnTo>
                  <a:pt x="4505733" y="2627234"/>
                </a:lnTo>
                <a:cubicBezTo>
                  <a:pt x="4507286" y="2647657"/>
                  <a:pt x="4519346" y="2663748"/>
                  <a:pt x="4541913" y="2663748"/>
                </a:cubicBezTo>
                <a:cubicBezTo>
                  <a:pt x="4553346" y="2663748"/>
                  <a:pt x="4566033" y="2658489"/>
                  <a:pt x="4574377" y="2649196"/>
                </a:cubicBezTo>
                <a:lnTo>
                  <a:pt x="4591377" y="2671487"/>
                </a:lnTo>
                <a:cubicBezTo>
                  <a:pt x="4578078" y="2686039"/>
                  <a:pt x="4557988" y="2693762"/>
                  <a:pt x="4537883" y="2693762"/>
                </a:cubicBezTo>
                <a:cubicBezTo>
                  <a:pt x="4495837" y="2693762"/>
                  <a:pt x="4468314" y="2662194"/>
                  <a:pt x="4468314" y="2615163"/>
                </a:cubicBezTo>
                <a:cubicBezTo>
                  <a:pt x="4468314" y="2571821"/>
                  <a:pt x="4493673" y="2536861"/>
                  <a:pt x="4535091" y="2536861"/>
                </a:cubicBezTo>
                <a:close/>
                <a:moveTo>
                  <a:pt x="4505733" y="2601867"/>
                </a:moveTo>
                <a:lnTo>
                  <a:pt x="4563555" y="2601867"/>
                </a:lnTo>
                <a:cubicBezTo>
                  <a:pt x="4562944" y="2586388"/>
                  <a:pt x="4556138" y="2566876"/>
                  <a:pt x="4534495" y="2566876"/>
                </a:cubicBezTo>
                <a:cubicBezTo>
                  <a:pt x="4513778" y="2566876"/>
                  <a:pt x="4506360" y="2586373"/>
                  <a:pt x="4505748" y="2601867"/>
                </a:cubicBezTo>
                <a:close/>
                <a:moveTo>
                  <a:pt x="4701423" y="2690057"/>
                </a:moveTo>
                <a:lnTo>
                  <a:pt x="4701423" y="2675207"/>
                </a:lnTo>
                <a:cubicBezTo>
                  <a:pt x="4693080" y="2686965"/>
                  <a:pt x="4677303" y="2693778"/>
                  <a:pt x="4662153" y="2693778"/>
                </a:cubicBezTo>
                <a:cubicBezTo>
                  <a:pt x="4638660" y="2693778"/>
                  <a:pt x="4616093" y="2676149"/>
                  <a:pt x="4616093" y="2644267"/>
                </a:cubicBezTo>
                <a:cubicBezTo>
                  <a:pt x="4616093" y="2611458"/>
                  <a:pt x="4638660" y="2595995"/>
                  <a:pt x="4662153" y="2595995"/>
                </a:cubicBezTo>
                <a:cubicBezTo>
                  <a:pt x="4677617" y="2595995"/>
                  <a:pt x="4693378" y="2601882"/>
                  <a:pt x="4701423" y="2613640"/>
                </a:cubicBezTo>
                <a:lnTo>
                  <a:pt x="4701423" y="2593829"/>
                </a:lnTo>
                <a:cubicBezTo>
                  <a:pt x="4701423" y="2577739"/>
                  <a:pt x="4691527" y="2567834"/>
                  <a:pt x="4673916" y="2567834"/>
                </a:cubicBezTo>
                <a:cubicBezTo>
                  <a:pt x="4660930" y="2567834"/>
                  <a:pt x="4648242" y="2573092"/>
                  <a:pt x="4637124" y="2583924"/>
                </a:cubicBezTo>
                <a:lnTo>
                  <a:pt x="4623213" y="2558540"/>
                </a:lnTo>
                <a:cubicBezTo>
                  <a:pt x="4638974" y="2543376"/>
                  <a:pt x="4661557" y="2536877"/>
                  <a:pt x="4680722" y="2536877"/>
                </a:cubicBezTo>
                <a:cubicBezTo>
                  <a:pt x="4713185" y="2536877"/>
                  <a:pt x="4738842" y="2551429"/>
                  <a:pt x="4738842" y="2589795"/>
                </a:cubicBezTo>
                <a:lnTo>
                  <a:pt x="4738842" y="2690073"/>
                </a:lnTo>
                <a:lnTo>
                  <a:pt x="4701438" y="2690073"/>
                </a:lnTo>
                <a:close/>
                <a:moveTo>
                  <a:pt x="4701423" y="2635287"/>
                </a:moveTo>
                <a:cubicBezTo>
                  <a:pt x="4696483" y="2626308"/>
                  <a:pt x="4686587" y="2620735"/>
                  <a:pt x="4676377" y="2620735"/>
                </a:cubicBezTo>
                <a:cubicBezTo>
                  <a:pt x="4662467" y="2620735"/>
                  <a:pt x="4653183" y="2630641"/>
                  <a:pt x="4653183" y="2644879"/>
                </a:cubicBezTo>
                <a:cubicBezTo>
                  <a:pt x="4653183" y="2659117"/>
                  <a:pt x="4662467" y="2668708"/>
                  <a:pt x="4676377" y="2668708"/>
                </a:cubicBezTo>
                <a:cubicBezTo>
                  <a:pt x="4686571" y="2668708"/>
                  <a:pt x="4696467" y="2663763"/>
                  <a:pt x="4701423" y="2654470"/>
                </a:cubicBezTo>
                <a:lnTo>
                  <a:pt x="4701423" y="2635287"/>
                </a:lnTo>
                <a:close/>
                <a:moveTo>
                  <a:pt x="4778692" y="2654156"/>
                </a:moveTo>
                <a:lnTo>
                  <a:pt x="4778692" y="2573077"/>
                </a:lnTo>
                <a:lnTo>
                  <a:pt x="4759214" y="2573077"/>
                </a:lnTo>
                <a:lnTo>
                  <a:pt x="4759214" y="2540582"/>
                </a:lnTo>
                <a:lnTo>
                  <a:pt x="4778692" y="2540582"/>
                </a:lnTo>
                <a:lnTo>
                  <a:pt x="4778692" y="2499736"/>
                </a:lnTo>
                <a:lnTo>
                  <a:pt x="4815798" y="2499736"/>
                </a:lnTo>
                <a:lnTo>
                  <a:pt x="4815798" y="2540582"/>
                </a:lnTo>
                <a:lnTo>
                  <a:pt x="4840530" y="2540582"/>
                </a:lnTo>
                <a:lnTo>
                  <a:pt x="4840530" y="2573077"/>
                </a:lnTo>
                <a:lnTo>
                  <a:pt x="4815798" y="2573077"/>
                </a:lnTo>
                <a:lnTo>
                  <a:pt x="4815798" y="2645491"/>
                </a:lnTo>
                <a:cubicBezTo>
                  <a:pt x="4815798" y="2655083"/>
                  <a:pt x="4819515" y="2660953"/>
                  <a:pt x="4826619" y="2660953"/>
                </a:cubicBezTo>
                <a:cubicBezTo>
                  <a:pt x="4831261" y="2660953"/>
                  <a:pt x="4835887" y="2659101"/>
                  <a:pt x="4837754" y="2656637"/>
                </a:cubicBezTo>
                <a:lnTo>
                  <a:pt x="4845485" y="2685097"/>
                </a:lnTo>
                <a:cubicBezTo>
                  <a:pt x="4839918" y="2690042"/>
                  <a:pt x="4830336" y="2693762"/>
                  <a:pt x="4816739" y="2693762"/>
                </a:cubicBezTo>
                <a:cubicBezTo>
                  <a:pt x="4790768" y="2693762"/>
                  <a:pt x="4778708" y="2680450"/>
                  <a:pt x="4778708" y="2654156"/>
                </a:cubicBezTo>
                <a:close/>
                <a:moveTo>
                  <a:pt x="5023862" y="2690057"/>
                </a:moveTo>
                <a:lnTo>
                  <a:pt x="5023862" y="2589481"/>
                </a:lnTo>
                <a:cubicBezTo>
                  <a:pt x="5023862" y="2577111"/>
                  <a:pt x="5018608" y="2569670"/>
                  <a:pt x="5006861" y="2569670"/>
                </a:cubicBezTo>
                <a:cubicBezTo>
                  <a:pt x="4995115" y="2569670"/>
                  <a:pt x="4985846" y="2579874"/>
                  <a:pt x="4981204" y="2588241"/>
                </a:cubicBezTo>
                <a:lnTo>
                  <a:pt x="4981204" y="2690057"/>
                </a:lnTo>
                <a:lnTo>
                  <a:pt x="4944099" y="2690057"/>
                </a:lnTo>
                <a:lnTo>
                  <a:pt x="4944099" y="2589481"/>
                </a:lnTo>
                <a:cubicBezTo>
                  <a:pt x="4944099" y="2577409"/>
                  <a:pt x="4939159" y="2569670"/>
                  <a:pt x="4927098" y="2569670"/>
                </a:cubicBezTo>
                <a:cubicBezTo>
                  <a:pt x="4915666" y="2569670"/>
                  <a:pt x="4906084" y="2579874"/>
                  <a:pt x="4901442" y="2588241"/>
                </a:cubicBezTo>
                <a:lnTo>
                  <a:pt x="4901442" y="2690057"/>
                </a:lnTo>
                <a:lnTo>
                  <a:pt x="4864336" y="2690057"/>
                </a:lnTo>
                <a:lnTo>
                  <a:pt x="4864336" y="2540582"/>
                </a:lnTo>
                <a:lnTo>
                  <a:pt x="4901442" y="2540582"/>
                </a:lnTo>
                <a:lnTo>
                  <a:pt x="4901442" y="2560079"/>
                </a:lnTo>
                <a:cubicBezTo>
                  <a:pt x="4907323" y="2549875"/>
                  <a:pt x="4924637" y="2536861"/>
                  <a:pt x="4943487" y="2536861"/>
                </a:cubicBezTo>
                <a:cubicBezTo>
                  <a:pt x="4962338" y="2536861"/>
                  <a:pt x="4975637" y="2545841"/>
                  <a:pt x="4979667" y="2562857"/>
                </a:cubicBezTo>
                <a:cubicBezTo>
                  <a:pt x="4986787" y="2549859"/>
                  <a:pt x="5004399" y="2536861"/>
                  <a:pt x="5023265" y="2536861"/>
                </a:cubicBezTo>
                <a:cubicBezTo>
                  <a:pt x="5046147" y="2536861"/>
                  <a:pt x="5060983" y="2548949"/>
                  <a:pt x="5060983" y="2576467"/>
                </a:cubicBezTo>
                <a:lnTo>
                  <a:pt x="5060983" y="2690042"/>
                </a:lnTo>
                <a:lnTo>
                  <a:pt x="5023877" y="2690042"/>
                </a:lnTo>
                <a:close/>
                <a:moveTo>
                  <a:pt x="5153370" y="2536861"/>
                </a:moveTo>
                <a:cubicBezTo>
                  <a:pt x="5194490" y="2536861"/>
                  <a:pt x="5217685" y="2570282"/>
                  <a:pt x="5217685" y="2616717"/>
                </a:cubicBezTo>
                <a:lnTo>
                  <a:pt x="5217685" y="2627234"/>
                </a:lnTo>
                <a:lnTo>
                  <a:pt x="5123996" y="2627234"/>
                </a:lnTo>
                <a:cubicBezTo>
                  <a:pt x="5125549" y="2647657"/>
                  <a:pt x="5137609" y="2663748"/>
                  <a:pt x="5160176" y="2663748"/>
                </a:cubicBezTo>
                <a:cubicBezTo>
                  <a:pt x="5171609" y="2663748"/>
                  <a:pt x="5184296" y="2658489"/>
                  <a:pt x="5192640" y="2649196"/>
                </a:cubicBezTo>
                <a:lnTo>
                  <a:pt x="5209640" y="2671487"/>
                </a:lnTo>
                <a:cubicBezTo>
                  <a:pt x="5196341" y="2686039"/>
                  <a:pt x="5176251" y="2693762"/>
                  <a:pt x="5156146" y="2693762"/>
                </a:cubicBezTo>
                <a:cubicBezTo>
                  <a:pt x="5114100" y="2693762"/>
                  <a:pt x="5086577" y="2662194"/>
                  <a:pt x="5086577" y="2615163"/>
                </a:cubicBezTo>
                <a:cubicBezTo>
                  <a:pt x="5086577" y="2571821"/>
                  <a:pt x="5111936" y="2536861"/>
                  <a:pt x="5153354" y="2536861"/>
                </a:cubicBezTo>
                <a:close/>
                <a:moveTo>
                  <a:pt x="5123996" y="2601867"/>
                </a:moveTo>
                <a:lnTo>
                  <a:pt x="5181819" y="2601867"/>
                </a:lnTo>
                <a:cubicBezTo>
                  <a:pt x="5181207" y="2586388"/>
                  <a:pt x="5174401" y="2566876"/>
                  <a:pt x="5152758" y="2566876"/>
                </a:cubicBezTo>
                <a:cubicBezTo>
                  <a:pt x="5132041" y="2566876"/>
                  <a:pt x="5124623" y="2586373"/>
                  <a:pt x="5124012" y="2601867"/>
                </a:cubicBezTo>
                <a:close/>
                <a:moveTo>
                  <a:pt x="5326179" y="2690057"/>
                </a:moveTo>
                <a:lnTo>
                  <a:pt x="5326179" y="2591631"/>
                </a:lnTo>
                <a:cubicBezTo>
                  <a:pt x="5326179" y="2575855"/>
                  <a:pt x="5319059" y="2569670"/>
                  <a:pt x="5306701" y="2569670"/>
                </a:cubicBezTo>
                <a:cubicBezTo>
                  <a:pt x="5294343" y="2569670"/>
                  <a:pt x="5284761" y="2579262"/>
                  <a:pt x="5279491" y="2588241"/>
                </a:cubicBezTo>
                <a:lnTo>
                  <a:pt x="5279491" y="2690057"/>
                </a:lnTo>
                <a:lnTo>
                  <a:pt x="5242386" y="2690057"/>
                </a:lnTo>
                <a:lnTo>
                  <a:pt x="5242386" y="2540582"/>
                </a:lnTo>
                <a:lnTo>
                  <a:pt x="5279491" y="2540582"/>
                </a:lnTo>
                <a:lnTo>
                  <a:pt x="5279491" y="2560079"/>
                </a:lnTo>
                <a:cubicBezTo>
                  <a:pt x="5287536" y="2548321"/>
                  <a:pt x="5304223" y="2536861"/>
                  <a:pt x="5323387" y="2536861"/>
                </a:cubicBezTo>
                <a:cubicBezTo>
                  <a:pt x="5350911" y="2536861"/>
                  <a:pt x="5363269" y="2552952"/>
                  <a:pt x="5363269" y="2577723"/>
                </a:cubicBezTo>
                <a:lnTo>
                  <a:pt x="5363269" y="2690057"/>
                </a:lnTo>
                <a:lnTo>
                  <a:pt x="5326163" y="2690057"/>
                </a:lnTo>
                <a:close/>
                <a:moveTo>
                  <a:pt x="5403448" y="2654156"/>
                </a:moveTo>
                <a:lnTo>
                  <a:pt x="5403448" y="2573077"/>
                </a:lnTo>
                <a:lnTo>
                  <a:pt x="5383970" y="2573077"/>
                </a:lnTo>
                <a:lnTo>
                  <a:pt x="5383970" y="2540582"/>
                </a:lnTo>
                <a:lnTo>
                  <a:pt x="5403448" y="2540582"/>
                </a:lnTo>
                <a:lnTo>
                  <a:pt x="5403448" y="2499736"/>
                </a:lnTo>
                <a:lnTo>
                  <a:pt x="5440553" y="2499736"/>
                </a:lnTo>
                <a:lnTo>
                  <a:pt x="5440553" y="2540582"/>
                </a:lnTo>
                <a:lnTo>
                  <a:pt x="5465286" y="2540582"/>
                </a:lnTo>
                <a:lnTo>
                  <a:pt x="5465286" y="2573077"/>
                </a:lnTo>
                <a:lnTo>
                  <a:pt x="5440553" y="2573077"/>
                </a:lnTo>
                <a:lnTo>
                  <a:pt x="5440553" y="2645491"/>
                </a:lnTo>
                <a:cubicBezTo>
                  <a:pt x="5440553" y="2655083"/>
                  <a:pt x="5444270" y="2660953"/>
                  <a:pt x="5451375" y="2660953"/>
                </a:cubicBezTo>
                <a:cubicBezTo>
                  <a:pt x="5456017" y="2660953"/>
                  <a:pt x="5460643" y="2659101"/>
                  <a:pt x="5462510" y="2656637"/>
                </a:cubicBezTo>
                <a:lnTo>
                  <a:pt x="5470241" y="2685097"/>
                </a:lnTo>
                <a:cubicBezTo>
                  <a:pt x="5464674" y="2690042"/>
                  <a:pt x="5455091" y="2693762"/>
                  <a:pt x="5441494" y="2693762"/>
                </a:cubicBezTo>
                <a:cubicBezTo>
                  <a:pt x="5415524" y="2693762"/>
                  <a:pt x="5403464" y="2680450"/>
                  <a:pt x="5403464" y="2654156"/>
                </a:cubicBezTo>
                <a:close/>
                <a:moveTo>
                  <a:pt x="3445716" y="650726"/>
                </a:moveTo>
                <a:cubicBezTo>
                  <a:pt x="3346177" y="533007"/>
                  <a:pt x="3246655" y="415304"/>
                  <a:pt x="3147022" y="297491"/>
                </a:cubicBezTo>
                <a:cubicBezTo>
                  <a:pt x="3114841" y="320206"/>
                  <a:pt x="3083742" y="342167"/>
                  <a:pt x="3051984" y="364584"/>
                </a:cubicBezTo>
                <a:cubicBezTo>
                  <a:pt x="2959408" y="243019"/>
                  <a:pt x="2867319" y="122098"/>
                  <a:pt x="2774351" y="0"/>
                </a:cubicBezTo>
                <a:cubicBezTo>
                  <a:pt x="2667520" y="154185"/>
                  <a:pt x="2561598" y="307067"/>
                  <a:pt x="2455159" y="460687"/>
                </a:cubicBezTo>
                <a:cubicBezTo>
                  <a:pt x="2389809" y="419072"/>
                  <a:pt x="2325054" y="377833"/>
                  <a:pt x="2259751" y="336234"/>
                </a:cubicBezTo>
                <a:cubicBezTo>
                  <a:pt x="2169638" y="441158"/>
                  <a:pt x="2079666" y="545942"/>
                  <a:pt x="1989678" y="650726"/>
                </a:cubicBezTo>
                <a:lnTo>
                  <a:pt x="0" y="650726"/>
                </a:lnTo>
                <a:lnTo>
                  <a:pt x="0" y="682122"/>
                </a:lnTo>
                <a:lnTo>
                  <a:pt x="5472453" y="682122"/>
                </a:lnTo>
                <a:lnTo>
                  <a:pt x="5472453" y="650726"/>
                </a:lnTo>
                <a:lnTo>
                  <a:pt x="3445748" y="650726"/>
                </a:lnTo>
                <a:close/>
                <a:moveTo>
                  <a:pt x="3068419" y="419511"/>
                </a:moveTo>
                <a:cubicBezTo>
                  <a:pt x="3089795" y="403217"/>
                  <a:pt x="3110355" y="386341"/>
                  <a:pt x="3131166" y="369639"/>
                </a:cubicBezTo>
                <a:cubicBezTo>
                  <a:pt x="3132437" y="368618"/>
                  <a:pt x="3133017" y="367143"/>
                  <a:pt x="3134695" y="364788"/>
                </a:cubicBezTo>
                <a:cubicBezTo>
                  <a:pt x="3205377" y="447971"/>
                  <a:pt x="3274366" y="529177"/>
                  <a:pt x="3343355" y="610382"/>
                </a:cubicBezTo>
                <a:cubicBezTo>
                  <a:pt x="3342884" y="610633"/>
                  <a:pt x="3342414" y="610884"/>
                  <a:pt x="3341943" y="611136"/>
                </a:cubicBezTo>
                <a:cubicBezTo>
                  <a:pt x="3271135" y="553885"/>
                  <a:pt x="3200327" y="496635"/>
                  <a:pt x="3129504" y="439400"/>
                </a:cubicBezTo>
                <a:cubicBezTo>
                  <a:pt x="3129018" y="439589"/>
                  <a:pt x="3128516" y="439777"/>
                  <a:pt x="3128030" y="439965"/>
                </a:cubicBezTo>
                <a:cubicBezTo>
                  <a:pt x="3156714" y="510229"/>
                  <a:pt x="3185397" y="580477"/>
                  <a:pt x="3214097" y="650741"/>
                </a:cubicBezTo>
                <a:lnTo>
                  <a:pt x="3189742" y="650741"/>
                </a:lnTo>
                <a:cubicBezTo>
                  <a:pt x="3148292" y="578672"/>
                  <a:pt x="3106889" y="506587"/>
                  <a:pt x="3065204" y="434581"/>
                </a:cubicBezTo>
                <a:cubicBezTo>
                  <a:pt x="3061629" y="428396"/>
                  <a:pt x="3061801" y="424566"/>
                  <a:pt x="3068419" y="419527"/>
                </a:cubicBezTo>
                <a:close/>
                <a:moveTo>
                  <a:pt x="2772767" y="73796"/>
                </a:moveTo>
                <a:cubicBezTo>
                  <a:pt x="2773426" y="73906"/>
                  <a:pt x="2774069" y="74000"/>
                  <a:pt x="2774727" y="74110"/>
                </a:cubicBezTo>
                <a:cubicBezTo>
                  <a:pt x="2778664" y="151045"/>
                  <a:pt x="2782600" y="227981"/>
                  <a:pt x="2786568" y="305591"/>
                </a:cubicBezTo>
                <a:cubicBezTo>
                  <a:pt x="2804274" y="307428"/>
                  <a:pt x="2821509" y="309767"/>
                  <a:pt x="2838917" y="310850"/>
                </a:cubicBezTo>
                <a:cubicBezTo>
                  <a:pt x="2851385" y="311635"/>
                  <a:pt x="2858866" y="314947"/>
                  <a:pt x="2865013" y="323456"/>
                </a:cubicBezTo>
                <a:cubicBezTo>
                  <a:pt x="2907749" y="382652"/>
                  <a:pt x="2951379" y="441504"/>
                  <a:pt x="2994710" y="500465"/>
                </a:cubicBezTo>
                <a:cubicBezTo>
                  <a:pt x="2995902" y="502082"/>
                  <a:pt x="2996921" y="503778"/>
                  <a:pt x="2996953" y="506540"/>
                </a:cubicBezTo>
                <a:cubicBezTo>
                  <a:pt x="2918821" y="469587"/>
                  <a:pt x="2840689" y="432650"/>
                  <a:pt x="2763577" y="396184"/>
                </a:cubicBezTo>
                <a:cubicBezTo>
                  <a:pt x="2737089" y="414566"/>
                  <a:pt x="2711055" y="432619"/>
                  <a:pt x="2684379" y="451127"/>
                </a:cubicBezTo>
                <a:cubicBezTo>
                  <a:pt x="2680913" y="440750"/>
                  <a:pt x="2677478" y="430484"/>
                  <a:pt x="2673526" y="418632"/>
                </a:cubicBezTo>
                <a:cubicBezTo>
                  <a:pt x="2625568" y="454690"/>
                  <a:pt x="2578708" y="489932"/>
                  <a:pt x="2531173" y="525660"/>
                </a:cubicBezTo>
                <a:cubicBezTo>
                  <a:pt x="2513421" y="512144"/>
                  <a:pt x="2496311" y="499099"/>
                  <a:pt x="2478730" y="485709"/>
                </a:cubicBezTo>
                <a:cubicBezTo>
                  <a:pt x="2576810" y="348321"/>
                  <a:pt x="2674797" y="211058"/>
                  <a:pt x="2772783" y="73780"/>
                </a:cubicBezTo>
                <a:close/>
                <a:moveTo>
                  <a:pt x="2288560" y="403389"/>
                </a:moveTo>
                <a:cubicBezTo>
                  <a:pt x="2371350" y="456982"/>
                  <a:pt x="2454187" y="510559"/>
                  <a:pt x="2536819" y="564277"/>
                </a:cubicBezTo>
                <a:cubicBezTo>
                  <a:pt x="2541697" y="567448"/>
                  <a:pt x="2545413" y="567731"/>
                  <a:pt x="2551091" y="565784"/>
                </a:cubicBezTo>
                <a:cubicBezTo>
                  <a:pt x="2561755" y="562127"/>
                  <a:pt x="2572937" y="559285"/>
                  <a:pt x="2583632" y="555691"/>
                </a:cubicBezTo>
                <a:cubicBezTo>
                  <a:pt x="2588761" y="553964"/>
                  <a:pt x="2591913" y="554466"/>
                  <a:pt x="2595991" y="557386"/>
                </a:cubicBezTo>
                <a:cubicBezTo>
                  <a:pt x="2635056" y="585501"/>
                  <a:pt x="2674389" y="613427"/>
                  <a:pt x="2713612" y="641417"/>
                </a:cubicBezTo>
                <a:cubicBezTo>
                  <a:pt x="2717956" y="644509"/>
                  <a:pt x="2722300" y="647617"/>
                  <a:pt x="2726644" y="650710"/>
                </a:cubicBezTo>
                <a:lnTo>
                  <a:pt x="2418273" y="650710"/>
                </a:lnTo>
                <a:cubicBezTo>
                  <a:pt x="2418242" y="637225"/>
                  <a:pt x="2418226" y="623741"/>
                  <a:pt x="2418085" y="610272"/>
                </a:cubicBezTo>
                <a:cubicBezTo>
                  <a:pt x="2418022" y="604951"/>
                  <a:pt x="2416297" y="599158"/>
                  <a:pt x="2413051" y="594417"/>
                </a:cubicBezTo>
                <a:cubicBezTo>
                  <a:pt x="2370143" y="531641"/>
                  <a:pt x="2326827" y="469007"/>
                  <a:pt x="2283621" y="406341"/>
                </a:cubicBezTo>
                <a:cubicBezTo>
                  <a:pt x="2282115" y="404159"/>
                  <a:pt x="2280813" y="401914"/>
                  <a:pt x="2280954" y="398806"/>
                </a:cubicBezTo>
                <a:cubicBezTo>
                  <a:pt x="2283495" y="400328"/>
                  <a:pt x="2286114" y="401804"/>
                  <a:pt x="2288576" y="403389"/>
                </a:cubicBezTo>
                <a:close/>
                <a:moveTo>
                  <a:pt x="2224763" y="445083"/>
                </a:moveTo>
                <a:cubicBezTo>
                  <a:pt x="2225375" y="445303"/>
                  <a:pt x="2226002" y="445523"/>
                  <a:pt x="2226613" y="445742"/>
                </a:cubicBezTo>
                <a:cubicBezTo>
                  <a:pt x="2225029" y="448678"/>
                  <a:pt x="2223587" y="451645"/>
                  <a:pt x="2221862" y="454533"/>
                </a:cubicBezTo>
                <a:cubicBezTo>
                  <a:pt x="2182733" y="519931"/>
                  <a:pt x="2143667" y="585328"/>
                  <a:pt x="2104554" y="650726"/>
                </a:cubicBezTo>
                <a:lnTo>
                  <a:pt x="2053459" y="650726"/>
                </a:lnTo>
                <a:cubicBezTo>
                  <a:pt x="2110576" y="582157"/>
                  <a:pt x="2167693" y="513604"/>
                  <a:pt x="2224778" y="445083"/>
                </a:cubicBezTo>
                <a:close/>
              </a:path>
            </a:pathLst>
          </a:custGeom>
          <a:solidFill>
            <a:srgbClr val="FFFFFF"/>
          </a:solidFill>
          <a:ln w="15666" cap="flat">
            <a:noFill/>
            <a:prstDash val="solid"/>
            <a:miter/>
          </a:ln>
        </p:spPr>
        <p:txBody>
          <a:bodyPr rtlCol="0" anchor="ctr"/>
          <a:lstStyle/>
          <a:p>
            <a:endParaRPr lang="en-US"/>
          </a:p>
        </p:txBody>
      </p:sp>
    </p:spTree>
    <p:extLst>
      <p:ext uri="{BB962C8B-B14F-4D97-AF65-F5344CB8AC3E}">
        <p14:creationId xmlns:p14="http://schemas.microsoft.com/office/powerpoint/2010/main" val="207089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AA08-11B9-CD64-2DE8-62E8D3C33341}"/>
              </a:ext>
            </a:extLst>
          </p:cNvPr>
          <p:cNvSpPr>
            <a:spLocks noGrp="1"/>
          </p:cNvSpPr>
          <p:nvPr>
            <p:ph type="title"/>
          </p:nvPr>
        </p:nvSpPr>
        <p:spPr>
          <a:xfrm>
            <a:off x="609600" y="199505"/>
            <a:ext cx="10744200" cy="1185577"/>
          </a:xfrm>
        </p:spPr>
        <p:txBody>
          <a:bodyPr/>
          <a:lstStyle/>
          <a:p>
            <a:r>
              <a:rPr lang="en-US" dirty="0"/>
              <a:t>What is CTEPH?</a:t>
            </a:r>
          </a:p>
        </p:txBody>
      </p:sp>
      <p:graphicFrame>
        <p:nvGraphicFramePr>
          <p:cNvPr id="5" name="Content Placeholder 4">
            <a:extLst>
              <a:ext uri="{FF2B5EF4-FFF2-40B4-BE49-F238E27FC236}">
                <a16:creationId xmlns:a16="http://schemas.microsoft.com/office/drawing/2014/main" id="{9FFF6F62-6370-D0B8-DA02-591A7CA078B8}"/>
              </a:ext>
            </a:extLst>
          </p:cNvPr>
          <p:cNvGraphicFramePr>
            <a:graphicFrameLocks noGrp="1"/>
          </p:cNvGraphicFramePr>
          <p:nvPr>
            <p:ph idx="1"/>
          </p:nvPr>
        </p:nvGraphicFramePr>
        <p:xfrm>
          <a:off x="609600" y="1477963"/>
          <a:ext cx="10744200" cy="472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3310B41-7D97-DCB6-A102-C9CD6C91579F}"/>
              </a:ext>
            </a:extLst>
          </p:cNvPr>
          <p:cNvSpPr>
            <a:spLocks noGrp="1"/>
          </p:cNvSpPr>
          <p:nvPr>
            <p:ph type="sldNum" sz="quarter" idx="4294967295"/>
          </p:nvPr>
        </p:nvSpPr>
        <p:spPr bwMode="auto">
          <a:xfrm>
            <a:off x="10363200" y="6550025"/>
            <a:ext cx="1828800"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E7E2F7-14D8-422B-9EEE-C5526FA01AC4}" type="slidenum">
              <a:rPr kumimoji="0" lang="en-US" altLang="en-US" sz="1000" b="0" i="0" u="none" strike="noStrike" kern="1200" cap="none" spc="0" normalizeH="0" baseline="0" noProof="0" smtClean="0">
                <a:ln>
                  <a:noFill/>
                </a:ln>
                <a:solidFill>
                  <a:srgbClr val="3F3F3F"/>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a:ln>
                <a:noFill/>
              </a:ln>
              <a:solidFill>
                <a:srgbClr val="3F3F3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886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Placeholder 23"/>
          <p:cNvSpPr>
            <a:spLocks noGrp="1"/>
          </p:cNvSpPr>
          <p:nvPr>
            <p:ph type="body" idx="1"/>
          </p:nvPr>
        </p:nvSpPr>
        <p:spPr>
          <a:xfrm>
            <a:off x="609601" y="1459896"/>
            <a:ext cx="5157787" cy="651538"/>
          </a:xfrm>
        </p:spPr>
        <p:txBody>
          <a:bodyPr>
            <a:normAutofit/>
          </a:bodyPr>
          <a:lstStyle/>
          <a:p>
            <a:r>
              <a:rPr lang="en-US" altLang="en-US" sz="2800" dirty="0"/>
              <a:t>PE-related</a:t>
            </a:r>
          </a:p>
        </p:txBody>
      </p:sp>
      <p:sp>
        <p:nvSpPr>
          <p:cNvPr id="63492" name="Rectangle 3"/>
          <p:cNvSpPr>
            <a:spLocks noGrp="1" noChangeArrowheads="1"/>
          </p:cNvSpPr>
          <p:nvPr>
            <p:ph sz="half" idx="2"/>
          </p:nvPr>
        </p:nvSpPr>
        <p:spPr>
          <a:xfrm>
            <a:off x="609601" y="2111434"/>
            <a:ext cx="5157787" cy="3956856"/>
          </a:xfrm>
        </p:spPr>
        <p:txBody>
          <a:bodyPr>
            <a:normAutofit/>
          </a:bodyPr>
          <a:lstStyle/>
          <a:p>
            <a:pPr lvl="1"/>
            <a:r>
              <a:rPr lang="en-US" altLang="en-US" sz="2400" dirty="0"/>
              <a:t>Previous PE</a:t>
            </a:r>
          </a:p>
          <a:p>
            <a:pPr lvl="1"/>
            <a:r>
              <a:rPr lang="en-US" altLang="en-US" sz="2400" dirty="0"/>
              <a:t>Larger perfusion defect </a:t>
            </a:r>
          </a:p>
          <a:p>
            <a:pPr lvl="1"/>
            <a:r>
              <a:rPr lang="en-US" altLang="en-US" sz="2400" dirty="0"/>
              <a:t>Unprovoked PE at presentation</a:t>
            </a:r>
          </a:p>
          <a:p>
            <a:endParaRPr lang="en-US" altLang="en-US" sz="2800" dirty="0"/>
          </a:p>
          <a:p>
            <a:endParaRPr lang="en-US" altLang="en-US" sz="2800" dirty="0"/>
          </a:p>
          <a:p>
            <a:endParaRPr lang="en-US" altLang="en-US" sz="2800" dirty="0"/>
          </a:p>
        </p:txBody>
      </p:sp>
      <p:sp>
        <p:nvSpPr>
          <p:cNvPr id="63493" name="Text Placeholder 24"/>
          <p:cNvSpPr>
            <a:spLocks noGrp="1"/>
          </p:cNvSpPr>
          <p:nvPr>
            <p:ph type="body" sz="quarter" idx="3"/>
          </p:nvPr>
        </p:nvSpPr>
        <p:spPr>
          <a:xfrm>
            <a:off x="5942013" y="1459896"/>
            <a:ext cx="5183188" cy="651538"/>
          </a:xfrm>
        </p:spPr>
        <p:txBody>
          <a:bodyPr>
            <a:normAutofit/>
          </a:bodyPr>
          <a:lstStyle/>
          <a:p>
            <a:r>
              <a:rPr lang="en-US" altLang="en-US" sz="2800"/>
              <a:t>Medical Conditions</a:t>
            </a:r>
            <a:endParaRPr lang="en-US" altLang="en-US" sz="2800" dirty="0"/>
          </a:p>
        </p:txBody>
      </p:sp>
      <p:sp>
        <p:nvSpPr>
          <p:cNvPr id="63494" name="Content Placeholder 25"/>
          <p:cNvSpPr>
            <a:spLocks noGrp="1"/>
          </p:cNvSpPr>
          <p:nvPr>
            <p:ph sz="quarter" idx="4"/>
          </p:nvPr>
        </p:nvSpPr>
        <p:spPr>
          <a:xfrm>
            <a:off x="5942013" y="2111434"/>
            <a:ext cx="5183188" cy="3956856"/>
          </a:xfrm>
        </p:spPr>
        <p:txBody>
          <a:bodyPr>
            <a:normAutofit/>
          </a:bodyPr>
          <a:lstStyle/>
          <a:p>
            <a:pPr lvl="1"/>
            <a:r>
              <a:rPr lang="en-US" altLang="en-US" sz="2400" dirty="0"/>
              <a:t>Indwelling catheters</a:t>
            </a:r>
          </a:p>
          <a:p>
            <a:pPr lvl="1"/>
            <a:r>
              <a:rPr lang="en-US" altLang="en-US" sz="2400" dirty="0"/>
              <a:t>Presence of a </a:t>
            </a:r>
            <a:r>
              <a:rPr lang="en-US" altLang="en-US" sz="2400" dirty="0" err="1"/>
              <a:t>ventriculoatrial</a:t>
            </a:r>
            <a:r>
              <a:rPr lang="en-US" altLang="en-US" sz="2400" dirty="0"/>
              <a:t> shunt or infected pacemaker </a:t>
            </a:r>
          </a:p>
          <a:p>
            <a:pPr lvl="1"/>
            <a:r>
              <a:rPr lang="en-US" altLang="en-US" sz="2400" dirty="0"/>
              <a:t>Splenectomy </a:t>
            </a:r>
          </a:p>
          <a:p>
            <a:pPr lvl="1"/>
            <a:r>
              <a:rPr lang="en-US" altLang="en-US" sz="2400" dirty="0"/>
              <a:t>Chronic inflammation (osteomyelitis, inflammatory bowel disease)</a:t>
            </a:r>
          </a:p>
          <a:p>
            <a:pPr lvl="1"/>
            <a:r>
              <a:rPr lang="en-US" altLang="en-US" sz="2400" dirty="0"/>
              <a:t>Lupus anticoagulant</a:t>
            </a:r>
          </a:p>
          <a:p>
            <a:pPr lvl="1"/>
            <a:r>
              <a:rPr lang="en-US" altLang="en-US" sz="2400" dirty="0"/>
              <a:t>Non O blood type</a:t>
            </a:r>
          </a:p>
          <a:p>
            <a:endParaRPr lang="en-US" altLang="en-US" sz="2800" dirty="0"/>
          </a:p>
        </p:txBody>
      </p:sp>
      <p:sp>
        <p:nvSpPr>
          <p:cNvPr id="63490" name="Rectangle 2"/>
          <p:cNvSpPr>
            <a:spLocks noGrp="1" noChangeArrowheads="1"/>
          </p:cNvSpPr>
          <p:nvPr>
            <p:ph type="title"/>
          </p:nvPr>
        </p:nvSpPr>
        <p:spPr>
          <a:xfrm>
            <a:off x="609600" y="199505"/>
            <a:ext cx="10744200" cy="1185577"/>
          </a:xfrm>
        </p:spPr>
        <p:txBody>
          <a:bodyPr/>
          <a:lstStyle/>
          <a:p>
            <a:r>
              <a:rPr lang="en-US" altLang="en-US"/>
              <a:t>Risk Factors </a:t>
            </a:r>
            <a:r>
              <a:rPr lang="en-GB" altLang="en-US"/>
              <a:t>for CTEPH</a:t>
            </a:r>
            <a:endParaRPr lang="en-US" altLang="en-US" dirty="0"/>
          </a:p>
        </p:txBody>
      </p:sp>
      <p:sp>
        <p:nvSpPr>
          <p:cNvPr id="14" name="Footer Placeholder 23560">
            <a:extLst>
              <a:ext uri="{FF2B5EF4-FFF2-40B4-BE49-F238E27FC236}">
                <a16:creationId xmlns:a16="http://schemas.microsoft.com/office/drawing/2014/main" id="{576F5D35-2DF9-68EB-A5D7-A78826678567}"/>
              </a:ext>
            </a:extLst>
          </p:cNvPr>
          <p:cNvSpPr>
            <a:spLocks noGrp="1"/>
          </p:cNvSpPr>
          <p:nvPr>
            <p:ph type="ftr" sz="quarter" idx="12"/>
          </p:nvPr>
        </p:nvSpPr>
        <p:spPr bwMode="auto">
          <a:xfrm>
            <a:off x="355787" y="6277697"/>
            <a:ext cx="6141831" cy="4421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900"/>
              </a:spcAft>
              <a:buClr>
                <a:srgbClr val="003366"/>
              </a:buClr>
              <a:buSzPct val="85000"/>
              <a:buFont typeface="Times" panose="02020603050405020304" pitchFamily="18" charset="0"/>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57213" indent="-214313">
              <a:spcAft>
                <a:spcPts val="900"/>
              </a:spcAft>
              <a:buClr>
                <a:srgbClr val="003366"/>
              </a:buClr>
              <a:buSzPct val="85000"/>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57250" indent="-171450">
              <a:spcAft>
                <a:spcPts val="900"/>
              </a:spcAft>
              <a:buClr>
                <a:srgbClr val="003366"/>
              </a:buClr>
              <a:buSzPct val="85000"/>
              <a:buFont typeface="Times" panose="02020603050405020304" pitchFamily="18" charset="0"/>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200150" indent="-171450">
              <a:spcAft>
                <a:spcPts val="900"/>
              </a:spcAft>
              <a:buClr>
                <a:srgbClr val="003366"/>
              </a:buClr>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543050" indent="-171450">
              <a:spcAft>
                <a:spcPts val="900"/>
              </a:spcAft>
              <a:buClr>
                <a:srgbClr val="003366"/>
              </a:buClr>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85950" indent="-171450" eaLnBrk="0" fontAlgn="base" hangingPunct="0">
              <a:spcBef>
                <a:spcPct val="0"/>
              </a:spcBef>
              <a:spcAft>
                <a:spcPts val="900"/>
              </a:spcAft>
              <a:buClr>
                <a:srgbClr val="003366"/>
              </a:buClr>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228850" indent="-171450" eaLnBrk="0" fontAlgn="base" hangingPunct="0">
              <a:spcBef>
                <a:spcPct val="0"/>
              </a:spcBef>
              <a:spcAft>
                <a:spcPts val="900"/>
              </a:spcAft>
              <a:buClr>
                <a:srgbClr val="003366"/>
              </a:buClr>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571750" indent="-171450" eaLnBrk="0" fontAlgn="base" hangingPunct="0">
              <a:spcBef>
                <a:spcPct val="0"/>
              </a:spcBef>
              <a:spcAft>
                <a:spcPts val="900"/>
              </a:spcAft>
              <a:buClr>
                <a:srgbClr val="003366"/>
              </a:buClr>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914650" indent="-171450" eaLnBrk="0" fontAlgn="base" hangingPunct="0">
              <a:spcBef>
                <a:spcPct val="0"/>
              </a:spcBef>
              <a:spcAft>
                <a:spcPts val="900"/>
              </a:spcAft>
              <a:buClr>
                <a:srgbClr val="003366"/>
              </a:buClr>
              <a:buChar char="»"/>
              <a:defRPr sz="18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685800" rtl="0" eaLnBrk="0" fontAlgn="auto" latinLnBrk="0" hangingPunct="0">
              <a:lnSpc>
                <a:spcPct val="100000"/>
              </a:lnSpc>
              <a:spcBef>
                <a:spcPts val="0"/>
              </a:spcBef>
              <a:spcAft>
                <a:spcPct val="0"/>
              </a:spcAft>
              <a:buClrTx/>
              <a:buSzTx/>
              <a:buFont typeface="Times" panose="02020603050405020304" pitchFamily="18" charset="0"/>
              <a:buNone/>
              <a:tabLst/>
              <a:defRPr/>
            </a:pPr>
            <a:endParaRPr kumimoji="0" lang="en-US" altLang="en-US" sz="800" b="0" i="0" u="none" strike="noStrike" kern="1200" cap="none" spc="0" normalizeH="0" baseline="0" noProof="0" dirty="0">
              <a:ln>
                <a:noFill/>
              </a:ln>
              <a:solidFill>
                <a:srgbClr val="000000"/>
              </a:solidFill>
              <a:effectLst/>
              <a:uLnTx/>
              <a:uFillTx/>
              <a:latin typeface="Lucida Grande" pitchFamily="-84" charset="0"/>
              <a:ea typeface="MS PGothic" panose="020B0600070205080204" pitchFamily="34" charset="-128"/>
              <a:cs typeface="Arial" panose="020B0604020202020204" pitchFamily="34" charset="0"/>
            </a:endParaRPr>
          </a:p>
          <a:p>
            <a:pPr marL="0" marR="0" lvl="0" indent="0" algn="l" defTabSz="685800" rtl="0" eaLnBrk="0" fontAlgn="auto" latinLnBrk="0" hangingPunct="0">
              <a:lnSpc>
                <a:spcPct val="100000"/>
              </a:lnSpc>
              <a:spcBef>
                <a:spcPts val="0"/>
              </a:spcBef>
              <a:spcAft>
                <a:spcPct val="0"/>
              </a:spcAft>
              <a:buClrTx/>
              <a:buSzTx/>
              <a:buFont typeface="Times" panose="02020603050405020304" pitchFamily="18" charset="0"/>
              <a:buNone/>
              <a:tabLst/>
              <a:defRPr/>
            </a:pPr>
            <a:endParaRPr kumimoji="0" lang="en-US" altLang="en-US" sz="800" b="0" i="0" u="none" strike="noStrike" kern="1200" cap="none" spc="0" normalizeH="0" baseline="0" noProof="0" dirty="0">
              <a:ln>
                <a:noFill/>
              </a:ln>
              <a:solidFill>
                <a:srgbClr val="000000"/>
              </a:solidFill>
              <a:effectLst/>
              <a:uLnTx/>
              <a:uFillTx/>
              <a:latin typeface="Lucida Grande" pitchFamily="-84" charset="0"/>
              <a:ea typeface="MS PGothic" panose="020B0600070205080204" pitchFamily="34" charset="-128"/>
              <a:cs typeface="Arial" panose="020B0604020202020204" pitchFamily="34" charset="0"/>
            </a:endParaRPr>
          </a:p>
          <a:p>
            <a:pPr marL="0" marR="0" lvl="0" indent="0" algn="l" defTabSz="685800" rtl="0" eaLnBrk="0" fontAlgn="auto" latinLnBrk="0" hangingPunct="0">
              <a:lnSpc>
                <a:spcPct val="100000"/>
              </a:lnSpc>
              <a:spcBef>
                <a:spcPts val="0"/>
              </a:spcBef>
              <a:spcAft>
                <a:spcPct val="0"/>
              </a:spcAft>
              <a:buClrTx/>
              <a:buSzTx/>
              <a:buFont typeface="Times" panose="02020603050405020304" pitchFamily="18" charset="0"/>
              <a:buNone/>
              <a:tabLst/>
              <a:defRPr/>
            </a:pPr>
            <a:r>
              <a:rPr kumimoji="0" lang="en-US" altLang="en-US" sz="800" b="0" i="0" u="none" strike="noStrike" kern="1200" cap="none" spc="0" normalizeH="0" baseline="0" noProof="0" dirty="0">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Auger WR, et al. </a:t>
            </a:r>
            <a:r>
              <a:rPr kumimoji="0" lang="en-US" altLang="en-US" sz="800" b="0" i="1" u="none" strike="noStrike" kern="1200" cap="none" spc="0" normalizeH="0" baseline="0" noProof="0" dirty="0">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Clin Chest Med. </a:t>
            </a:r>
            <a:r>
              <a:rPr kumimoji="0" lang="en-US" altLang="en-US" sz="800" b="0" i="0" u="none" strike="noStrike" kern="1200" cap="none" spc="0" normalizeH="0" baseline="0" noProof="0" dirty="0">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2010;31(4):741-58; Bonderman D, et al. </a:t>
            </a:r>
            <a:r>
              <a:rPr kumimoji="0" lang="en-US" altLang="en-US" sz="800" b="0" i="1" u="none" strike="noStrike" kern="1200" cap="none" spc="0" normalizeH="0" baseline="0" noProof="0" dirty="0" err="1">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Thromb</a:t>
            </a:r>
            <a:r>
              <a:rPr kumimoji="0" lang="en-US" altLang="en-US" sz="800" b="0" i="1" u="none" strike="noStrike" kern="1200" cap="none" spc="0" normalizeH="0" baseline="0" noProof="0" dirty="0">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 </a:t>
            </a:r>
            <a:r>
              <a:rPr kumimoji="0" lang="en-US" altLang="en-US" sz="800" b="0" i="1" u="none" strike="noStrike" kern="1200" cap="none" spc="0" normalizeH="0" baseline="0" noProof="0" dirty="0" err="1">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Haemost</a:t>
            </a:r>
            <a:r>
              <a:rPr kumimoji="0" lang="en-US" altLang="en-US" sz="800" b="0" i="1" u="none" strike="noStrike" kern="1200" cap="none" spc="0" normalizeH="0" baseline="0" noProof="0" dirty="0">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a:t>
            </a:r>
            <a:r>
              <a:rPr kumimoji="0" lang="en-US" altLang="en-US" sz="800" b="0" i="0" u="none" strike="noStrike" kern="1200" cap="none" spc="0" normalizeH="0" baseline="0" noProof="0" dirty="0">
                <a:ln>
                  <a:noFill/>
                </a:ln>
                <a:solidFill>
                  <a:srgbClr val="3F3F3F"/>
                </a:solidFill>
                <a:effectLst/>
                <a:uLnTx/>
                <a:uFillTx/>
                <a:latin typeface="Lucida Grande" pitchFamily="-84" charset="0"/>
                <a:ea typeface="MS PGothic" panose="020B0600070205080204" pitchFamily="34" charset="-128"/>
                <a:cs typeface="Arial" panose="020B0604020202020204" pitchFamily="34" charset="0"/>
              </a:rPr>
              <a:t> 2005; 93(3):512-516.</a:t>
            </a:r>
          </a:p>
        </p:txBody>
      </p:sp>
    </p:spTree>
    <p:extLst>
      <p:ext uri="{BB962C8B-B14F-4D97-AF65-F5344CB8AC3E}">
        <p14:creationId xmlns:p14="http://schemas.microsoft.com/office/powerpoint/2010/main" val="371227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F94D-9C53-5E2E-8E89-4C737FA97F6D}"/>
              </a:ext>
            </a:extLst>
          </p:cNvPr>
          <p:cNvSpPr>
            <a:spLocks noGrp="1"/>
          </p:cNvSpPr>
          <p:nvPr>
            <p:ph type="title"/>
          </p:nvPr>
        </p:nvSpPr>
        <p:spPr/>
        <p:txBody>
          <a:bodyPr/>
          <a:lstStyle/>
          <a:p>
            <a:r>
              <a:rPr lang="en-US" dirty="0"/>
              <a:t>Incidence of CTEPH After Acute PE</a:t>
            </a:r>
          </a:p>
        </p:txBody>
      </p:sp>
      <p:pic>
        <p:nvPicPr>
          <p:cNvPr id="5" name="Picture 2">
            <a:extLst>
              <a:ext uri="{FF2B5EF4-FFF2-40B4-BE49-F238E27FC236}">
                <a16:creationId xmlns:a16="http://schemas.microsoft.com/office/drawing/2014/main" id="{762C83C3-3F7F-61B3-10F8-6CF01138E44A}"/>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86730" y="1533012"/>
            <a:ext cx="8389940" cy="47005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B88BD7-A1F1-DDA7-E48B-A75C38523D59}"/>
              </a:ext>
            </a:extLst>
          </p:cNvPr>
          <p:cNvSpPr txBox="1"/>
          <p:nvPr/>
        </p:nvSpPr>
        <p:spPr>
          <a:xfrm>
            <a:off x="306002" y="6381496"/>
            <a:ext cx="59214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Ende-</a:t>
            </a: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Verhaar</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YM, et al. </a:t>
            </a:r>
            <a:r>
              <a:rPr kumimoji="0" lang="en-US" sz="12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2017;49:</a:t>
            </a:r>
            <a:r>
              <a:rPr kumimoji="0" lang="en-US" sz="1200" b="0" i="0" u="none" strike="noStrike" kern="1200" cap="none" spc="0" normalizeH="0" baseline="0" noProof="0" dirty="0">
                <a:ln>
                  <a:noFill/>
                </a:ln>
                <a:solidFill>
                  <a:srgbClr val="000000"/>
                </a:solidFill>
                <a:effectLst/>
                <a:uLnTx/>
                <a:uFillTx/>
                <a:latin typeface="Helvetica Neue"/>
                <a:ea typeface="+mn-ea"/>
                <a:cs typeface="+mn-cs"/>
              </a:rPr>
              <a:t>1601792.</a:t>
            </a: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3359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8038-BD7B-CCA5-E5D7-4E9559B7513D}"/>
              </a:ext>
            </a:extLst>
          </p:cNvPr>
          <p:cNvSpPr>
            <a:spLocks noGrp="1"/>
          </p:cNvSpPr>
          <p:nvPr>
            <p:ph type="title"/>
          </p:nvPr>
        </p:nvSpPr>
        <p:spPr>
          <a:xfrm>
            <a:off x="609600" y="199505"/>
            <a:ext cx="10744200" cy="1185577"/>
          </a:xfrm>
        </p:spPr>
        <p:txBody>
          <a:bodyPr/>
          <a:lstStyle/>
          <a:p>
            <a:r>
              <a:rPr lang="en-US"/>
              <a:t>CTEPH: CTA Findings</a:t>
            </a:r>
            <a:endParaRPr lang="en-US" dirty="0"/>
          </a:p>
        </p:txBody>
      </p:sp>
      <p:pic>
        <p:nvPicPr>
          <p:cNvPr id="27" name="Picture 17" descr="Project7">
            <a:extLst>
              <a:ext uri="{FF2B5EF4-FFF2-40B4-BE49-F238E27FC236}">
                <a16:creationId xmlns:a16="http://schemas.microsoft.com/office/drawing/2014/main" id="{2E895819-3F45-4192-4B5E-36C1E3B7B37E}"/>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734300" y="1471859"/>
            <a:ext cx="2824307" cy="229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 ">
            <a:extLst>
              <a:ext uri="{FF2B5EF4-FFF2-40B4-BE49-F238E27FC236}">
                <a16:creationId xmlns:a16="http://schemas.microsoft.com/office/drawing/2014/main" id="{1C9FE918-46A3-F301-FCAF-2D0CEB7834B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34299" y="3887238"/>
            <a:ext cx="2845234" cy="24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FCFDC779-A557-ECD4-3418-CA654B5B2578}"/>
              </a:ext>
            </a:extLst>
          </p:cNvPr>
          <p:cNvSpPr txBox="1"/>
          <p:nvPr/>
        </p:nvSpPr>
        <p:spPr>
          <a:xfrm>
            <a:off x="1667499" y="2223854"/>
            <a:ext cx="10668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Times New Roman" panose="02020603050405020304" pitchFamily="18" charset="0"/>
              </a:rPr>
              <a:t>Eccentric thrombus</a:t>
            </a:r>
          </a:p>
        </p:txBody>
      </p:sp>
      <p:sp>
        <p:nvSpPr>
          <p:cNvPr id="30" name="TextBox 29">
            <a:extLst>
              <a:ext uri="{FF2B5EF4-FFF2-40B4-BE49-F238E27FC236}">
                <a16:creationId xmlns:a16="http://schemas.microsoft.com/office/drawing/2014/main" id="{EAA6319F-BD85-9C9B-8AF0-5ABDBB85277D}"/>
              </a:ext>
            </a:extLst>
          </p:cNvPr>
          <p:cNvSpPr txBox="1"/>
          <p:nvPr/>
        </p:nvSpPr>
        <p:spPr>
          <a:xfrm>
            <a:off x="1025242" y="4724478"/>
            <a:ext cx="1628652"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Times New Roman" panose="02020603050405020304" pitchFamily="18" charset="0"/>
              </a:rPr>
              <a:t>Bronchial arterial collateral vessels</a:t>
            </a:r>
          </a:p>
        </p:txBody>
      </p:sp>
      <p:grpSp>
        <p:nvGrpSpPr>
          <p:cNvPr id="31" name="Group 30">
            <a:extLst>
              <a:ext uri="{FF2B5EF4-FFF2-40B4-BE49-F238E27FC236}">
                <a16:creationId xmlns:a16="http://schemas.microsoft.com/office/drawing/2014/main" id="{EC0B2F9F-BF07-2721-9850-3547BC00377F}"/>
              </a:ext>
            </a:extLst>
          </p:cNvPr>
          <p:cNvGrpSpPr/>
          <p:nvPr/>
        </p:nvGrpSpPr>
        <p:grpSpPr>
          <a:xfrm>
            <a:off x="7597441" y="1471860"/>
            <a:ext cx="2415690" cy="2461189"/>
            <a:chOff x="7467601" y="790465"/>
            <a:chExt cx="2697163" cy="2747963"/>
          </a:xfrm>
        </p:grpSpPr>
        <p:pic>
          <p:nvPicPr>
            <p:cNvPr id="32" name="Picture 5" descr=" ">
              <a:extLst>
                <a:ext uri="{FF2B5EF4-FFF2-40B4-BE49-F238E27FC236}">
                  <a16:creationId xmlns:a16="http://schemas.microsoft.com/office/drawing/2014/main" id="{745BF0CD-395E-8BF5-F2AA-FDA4266DC7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601" y="790465"/>
              <a:ext cx="269716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10">
              <a:extLst>
                <a:ext uri="{FF2B5EF4-FFF2-40B4-BE49-F238E27FC236}">
                  <a16:creationId xmlns:a16="http://schemas.microsoft.com/office/drawing/2014/main" id="{8E30F171-A885-6130-275F-AB883EE62E3B}"/>
                </a:ext>
              </a:extLst>
            </p:cNvPr>
            <p:cNvSpPr>
              <a:spLocks noChangeShapeType="1"/>
            </p:cNvSpPr>
            <p:nvPr/>
          </p:nvSpPr>
          <p:spPr bwMode="auto">
            <a:xfrm flipH="1" flipV="1">
              <a:off x="8458200" y="2466975"/>
              <a:ext cx="762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34" name="AutoShape 11">
              <a:extLst>
                <a:ext uri="{FF2B5EF4-FFF2-40B4-BE49-F238E27FC236}">
                  <a16:creationId xmlns:a16="http://schemas.microsoft.com/office/drawing/2014/main" id="{019C43F3-1EE5-1D9B-3DBC-7BE11B58714C}"/>
                </a:ext>
              </a:extLst>
            </p:cNvPr>
            <p:cNvSpPr>
              <a:spLocks noChangeArrowheads="1"/>
            </p:cNvSpPr>
            <p:nvPr/>
          </p:nvSpPr>
          <p:spPr bwMode="auto">
            <a:xfrm rot="516939">
              <a:off x="8768811" y="1472714"/>
              <a:ext cx="764859" cy="135189"/>
            </a:xfrm>
            <a:prstGeom prst="leftRightArrow">
              <a:avLst>
                <a:gd name="adj1" fmla="val 50000"/>
                <a:gd name="adj2" fmla="val 139130"/>
              </a:avLst>
            </a:prstGeom>
            <a:solidFill>
              <a:srgbClr val="FF0000"/>
            </a:solidFill>
            <a:ln w="9525" algn="ctr">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grpSp>
      <p:pic>
        <p:nvPicPr>
          <p:cNvPr id="35" name="Picture 18" descr="Project8">
            <a:extLst>
              <a:ext uri="{FF2B5EF4-FFF2-40B4-BE49-F238E27FC236}">
                <a16:creationId xmlns:a16="http://schemas.microsoft.com/office/drawing/2014/main" id="{F0A0F9A1-3E1D-33FB-8249-7AD30C2549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97441" y="4095151"/>
            <a:ext cx="3357729" cy="23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8263E34C-F458-2361-F210-37D8A1B006D3}"/>
              </a:ext>
            </a:extLst>
          </p:cNvPr>
          <p:cNvSpPr txBox="1"/>
          <p:nvPr/>
        </p:nvSpPr>
        <p:spPr>
          <a:xfrm>
            <a:off x="6341369" y="4810781"/>
            <a:ext cx="1233608"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Times New Roman" panose="02020603050405020304" pitchFamily="18" charset="0"/>
              </a:rPr>
              <a:t>Mosaic perfusion</a:t>
            </a:r>
          </a:p>
        </p:txBody>
      </p:sp>
      <p:sp>
        <p:nvSpPr>
          <p:cNvPr id="37" name="TextBox 36">
            <a:extLst>
              <a:ext uri="{FF2B5EF4-FFF2-40B4-BE49-F238E27FC236}">
                <a16:creationId xmlns:a16="http://schemas.microsoft.com/office/drawing/2014/main" id="{60A1E6E0-9B30-1472-47A2-31D651D5633A}"/>
              </a:ext>
            </a:extLst>
          </p:cNvPr>
          <p:cNvSpPr txBox="1"/>
          <p:nvPr/>
        </p:nvSpPr>
        <p:spPr>
          <a:xfrm>
            <a:off x="5558607" y="2163650"/>
            <a:ext cx="2016370"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Times New Roman" panose="02020603050405020304" pitchFamily="18" charset="0"/>
              </a:rPr>
              <a:t>Lining thrombus, enlarged main PA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Times New Roman" panose="02020603050405020304" pitchFamily="18" charset="0"/>
              </a:rPr>
              <a:t>   (PH)</a:t>
            </a:r>
          </a:p>
        </p:txBody>
      </p:sp>
    </p:spTree>
    <p:extLst>
      <p:ext uri="{BB962C8B-B14F-4D97-AF65-F5344CB8AC3E}">
        <p14:creationId xmlns:p14="http://schemas.microsoft.com/office/powerpoint/2010/main" val="52689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4AF643-B5BC-4F3B-8D25-80DD50A32A2C}"/>
              </a:ext>
            </a:extLst>
          </p:cNvPr>
          <p:cNvSpPr>
            <a:spLocks noGrp="1"/>
          </p:cNvSpPr>
          <p:nvPr>
            <p:ph type="title"/>
          </p:nvPr>
        </p:nvSpPr>
        <p:spPr>
          <a:xfrm>
            <a:off x="609600" y="199505"/>
            <a:ext cx="10744200" cy="1185577"/>
          </a:xfrm>
        </p:spPr>
        <p:txBody>
          <a:bodyPr/>
          <a:lstStyle/>
          <a:p>
            <a:r>
              <a:rPr lang="en-US"/>
              <a:t>Don’t Forget Mimics of CTEPH</a:t>
            </a:r>
            <a:endParaRPr lang="en-US" dirty="0"/>
          </a:p>
        </p:txBody>
      </p:sp>
      <p:pic>
        <p:nvPicPr>
          <p:cNvPr id="8" name="Picture 2" descr="50">
            <a:extLst>
              <a:ext uri="{FF2B5EF4-FFF2-40B4-BE49-F238E27FC236}">
                <a16:creationId xmlns:a16="http://schemas.microsoft.com/office/drawing/2014/main" id="{BDE9F8D9-80B3-BBD4-BE61-3DB63C72A5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61529" y="1669657"/>
            <a:ext cx="2362997" cy="1994090"/>
          </a:xfrm>
          <a:prstGeom prst="rect">
            <a:avLst/>
          </a:prstGeom>
          <a:noFill/>
        </p:spPr>
      </p:pic>
      <p:pic>
        <p:nvPicPr>
          <p:cNvPr id="12" name="Content Placeholder 3" descr="pulm vasculitis.jpg">
            <a:extLst>
              <a:ext uri="{FF2B5EF4-FFF2-40B4-BE49-F238E27FC236}">
                <a16:creationId xmlns:a16="http://schemas.microsoft.com/office/drawing/2014/main" id="{FAB1927D-DAE2-CF92-8C50-BA74FEB5C6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5537" y="1719416"/>
            <a:ext cx="2929859" cy="1743486"/>
          </a:xfrm>
          <a:prstGeom prst="rect">
            <a:avLst/>
          </a:prstGeom>
        </p:spPr>
      </p:pic>
      <p:pic>
        <p:nvPicPr>
          <p:cNvPr id="17" name="Picture 2" descr="52">
            <a:extLst>
              <a:ext uri="{FF2B5EF4-FFF2-40B4-BE49-F238E27FC236}">
                <a16:creationId xmlns:a16="http://schemas.microsoft.com/office/drawing/2014/main" id="{C83F9483-19C3-649D-B177-6DCD65487E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61152" y="3728856"/>
            <a:ext cx="2363366" cy="1994090"/>
          </a:xfrm>
          <a:prstGeom prst="rect">
            <a:avLst/>
          </a:prstGeom>
          <a:noFill/>
        </p:spPr>
      </p:pic>
      <p:sp>
        <p:nvSpPr>
          <p:cNvPr id="18" name="TextBox 17">
            <a:extLst>
              <a:ext uri="{FF2B5EF4-FFF2-40B4-BE49-F238E27FC236}">
                <a16:creationId xmlns:a16="http://schemas.microsoft.com/office/drawing/2014/main" id="{42B1C80D-E734-573E-FC4F-D3A6F0A10BB3}"/>
              </a:ext>
            </a:extLst>
          </p:cNvPr>
          <p:cNvSpPr txBox="1"/>
          <p:nvPr/>
        </p:nvSpPr>
        <p:spPr>
          <a:xfrm>
            <a:off x="1768303" y="2440967"/>
            <a:ext cx="156653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Fibrosing mediastinitis</a:t>
            </a:r>
          </a:p>
        </p:txBody>
      </p:sp>
      <p:sp>
        <p:nvSpPr>
          <p:cNvPr id="19" name="TextBox 18">
            <a:extLst>
              <a:ext uri="{FF2B5EF4-FFF2-40B4-BE49-F238E27FC236}">
                <a16:creationId xmlns:a16="http://schemas.microsoft.com/office/drawing/2014/main" id="{88F930BC-E779-A453-06F4-5496D7974D99}"/>
              </a:ext>
            </a:extLst>
          </p:cNvPr>
          <p:cNvSpPr txBox="1"/>
          <p:nvPr/>
        </p:nvSpPr>
        <p:spPr>
          <a:xfrm>
            <a:off x="1503841" y="4436645"/>
            <a:ext cx="183099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Pulmonary artery sarcoma</a:t>
            </a:r>
          </a:p>
        </p:txBody>
      </p:sp>
      <p:pic>
        <p:nvPicPr>
          <p:cNvPr id="20" name="Picture 2">
            <a:extLst>
              <a:ext uri="{FF2B5EF4-FFF2-40B4-BE49-F238E27FC236}">
                <a16:creationId xmlns:a16="http://schemas.microsoft.com/office/drawing/2014/main" id="{A96B1DD2-CEBB-0626-42F9-5F7380B27F5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22193" y="3478362"/>
            <a:ext cx="2916990" cy="2192272"/>
          </a:xfrm>
          <a:prstGeom prst="rect">
            <a:avLst/>
          </a:prstGeom>
          <a:noFill/>
          <a:ln w="9525">
            <a:noFill/>
            <a:miter lim="800000"/>
            <a:headEnd/>
            <a:tailEnd/>
          </a:ln>
        </p:spPr>
      </p:pic>
      <p:sp>
        <p:nvSpPr>
          <p:cNvPr id="21" name="TextBox 20">
            <a:extLst>
              <a:ext uri="{FF2B5EF4-FFF2-40B4-BE49-F238E27FC236}">
                <a16:creationId xmlns:a16="http://schemas.microsoft.com/office/drawing/2014/main" id="{3A422614-2B8C-7233-53D0-762B982D7EC2}"/>
              </a:ext>
            </a:extLst>
          </p:cNvPr>
          <p:cNvSpPr txBox="1"/>
          <p:nvPr/>
        </p:nvSpPr>
        <p:spPr>
          <a:xfrm>
            <a:off x="6089405" y="2440966"/>
            <a:ext cx="139577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Pulmonary vasculitis</a:t>
            </a:r>
          </a:p>
        </p:txBody>
      </p:sp>
      <p:sp>
        <p:nvSpPr>
          <p:cNvPr id="22" name="TextBox 21">
            <a:extLst>
              <a:ext uri="{FF2B5EF4-FFF2-40B4-BE49-F238E27FC236}">
                <a16:creationId xmlns:a16="http://schemas.microsoft.com/office/drawing/2014/main" id="{72CDA822-A369-D7CE-788A-CBB46C3F0719}"/>
              </a:ext>
            </a:extLst>
          </p:cNvPr>
          <p:cNvSpPr txBox="1"/>
          <p:nvPr/>
        </p:nvSpPr>
        <p:spPr>
          <a:xfrm>
            <a:off x="6014951" y="4482024"/>
            <a:ext cx="1470233"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Lining thrombus in PAH patient</a:t>
            </a:r>
          </a:p>
        </p:txBody>
      </p:sp>
    </p:spTree>
    <p:extLst>
      <p:ext uri="{BB962C8B-B14F-4D97-AF65-F5344CB8AC3E}">
        <p14:creationId xmlns:p14="http://schemas.microsoft.com/office/powerpoint/2010/main" val="342536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4AF643-B5BC-4F3B-8D25-80DD50A32A2C}"/>
              </a:ext>
            </a:extLst>
          </p:cNvPr>
          <p:cNvSpPr>
            <a:spLocks noGrp="1"/>
          </p:cNvSpPr>
          <p:nvPr>
            <p:ph type="title"/>
          </p:nvPr>
        </p:nvSpPr>
        <p:spPr>
          <a:xfrm>
            <a:off x="609600" y="199505"/>
            <a:ext cx="10744200" cy="1185577"/>
          </a:xfrm>
        </p:spPr>
        <p:txBody>
          <a:bodyPr/>
          <a:lstStyle/>
          <a:p>
            <a:r>
              <a:rPr lang="en-US"/>
              <a:t>Don’t Forget Mimics of CTEPH</a:t>
            </a:r>
            <a:endParaRPr lang="en-US" dirty="0"/>
          </a:p>
        </p:txBody>
      </p:sp>
      <p:pic>
        <p:nvPicPr>
          <p:cNvPr id="8" name="Picture 2" descr="50">
            <a:extLst>
              <a:ext uri="{FF2B5EF4-FFF2-40B4-BE49-F238E27FC236}">
                <a16:creationId xmlns:a16="http://schemas.microsoft.com/office/drawing/2014/main" id="{BDE9F8D9-80B3-BBD4-BE61-3DB63C72A5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61529" y="1669657"/>
            <a:ext cx="2362997" cy="1994090"/>
          </a:xfrm>
          <a:prstGeom prst="rect">
            <a:avLst/>
          </a:prstGeom>
          <a:noFill/>
        </p:spPr>
      </p:pic>
      <p:pic>
        <p:nvPicPr>
          <p:cNvPr id="12" name="Content Placeholder 3" descr="pulm vasculitis.jpg">
            <a:extLst>
              <a:ext uri="{FF2B5EF4-FFF2-40B4-BE49-F238E27FC236}">
                <a16:creationId xmlns:a16="http://schemas.microsoft.com/office/drawing/2014/main" id="{FAB1927D-DAE2-CF92-8C50-BA74FEB5C6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5537" y="1719416"/>
            <a:ext cx="2929859" cy="1743486"/>
          </a:xfrm>
          <a:prstGeom prst="rect">
            <a:avLst/>
          </a:prstGeom>
        </p:spPr>
      </p:pic>
      <p:pic>
        <p:nvPicPr>
          <p:cNvPr id="17" name="Picture 2" descr="52">
            <a:extLst>
              <a:ext uri="{FF2B5EF4-FFF2-40B4-BE49-F238E27FC236}">
                <a16:creationId xmlns:a16="http://schemas.microsoft.com/office/drawing/2014/main" id="{C83F9483-19C3-649D-B177-6DCD65487E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61152" y="3728856"/>
            <a:ext cx="2363366" cy="1994090"/>
          </a:xfrm>
          <a:prstGeom prst="rect">
            <a:avLst/>
          </a:prstGeom>
          <a:noFill/>
        </p:spPr>
      </p:pic>
      <p:sp>
        <p:nvSpPr>
          <p:cNvPr id="18" name="TextBox 17">
            <a:extLst>
              <a:ext uri="{FF2B5EF4-FFF2-40B4-BE49-F238E27FC236}">
                <a16:creationId xmlns:a16="http://schemas.microsoft.com/office/drawing/2014/main" id="{42B1C80D-E734-573E-FC4F-D3A6F0A10BB3}"/>
              </a:ext>
            </a:extLst>
          </p:cNvPr>
          <p:cNvSpPr txBox="1"/>
          <p:nvPr/>
        </p:nvSpPr>
        <p:spPr>
          <a:xfrm>
            <a:off x="1768303" y="2440967"/>
            <a:ext cx="156653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Fibrosing mediastinitis</a:t>
            </a:r>
          </a:p>
        </p:txBody>
      </p:sp>
      <p:sp>
        <p:nvSpPr>
          <p:cNvPr id="19" name="TextBox 18">
            <a:extLst>
              <a:ext uri="{FF2B5EF4-FFF2-40B4-BE49-F238E27FC236}">
                <a16:creationId xmlns:a16="http://schemas.microsoft.com/office/drawing/2014/main" id="{88F930BC-E779-A453-06F4-5496D7974D99}"/>
              </a:ext>
            </a:extLst>
          </p:cNvPr>
          <p:cNvSpPr txBox="1"/>
          <p:nvPr/>
        </p:nvSpPr>
        <p:spPr>
          <a:xfrm>
            <a:off x="1503841" y="4436645"/>
            <a:ext cx="183099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Pulmonary artery sarcoma</a:t>
            </a:r>
          </a:p>
        </p:txBody>
      </p:sp>
      <p:pic>
        <p:nvPicPr>
          <p:cNvPr id="20" name="Picture 2">
            <a:extLst>
              <a:ext uri="{FF2B5EF4-FFF2-40B4-BE49-F238E27FC236}">
                <a16:creationId xmlns:a16="http://schemas.microsoft.com/office/drawing/2014/main" id="{A96B1DD2-CEBB-0626-42F9-5F7380B27F5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22193" y="3478362"/>
            <a:ext cx="2916990" cy="2192272"/>
          </a:xfrm>
          <a:prstGeom prst="rect">
            <a:avLst/>
          </a:prstGeom>
          <a:noFill/>
          <a:ln w="9525">
            <a:noFill/>
            <a:miter lim="800000"/>
            <a:headEnd/>
            <a:tailEnd/>
          </a:ln>
        </p:spPr>
      </p:pic>
      <p:sp>
        <p:nvSpPr>
          <p:cNvPr id="21" name="TextBox 20">
            <a:extLst>
              <a:ext uri="{FF2B5EF4-FFF2-40B4-BE49-F238E27FC236}">
                <a16:creationId xmlns:a16="http://schemas.microsoft.com/office/drawing/2014/main" id="{3A422614-2B8C-7233-53D0-762B982D7EC2}"/>
              </a:ext>
            </a:extLst>
          </p:cNvPr>
          <p:cNvSpPr txBox="1"/>
          <p:nvPr/>
        </p:nvSpPr>
        <p:spPr>
          <a:xfrm>
            <a:off x="6089405" y="2440966"/>
            <a:ext cx="139577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Pulmonary vasculitis</a:t>
            </a:r>
          </a:p>
        </p:txBody>
      </p:sp>
      <p:sp>
        <p:nvSpPr>
          <p:cNvPr id="22" name="TextBox 21">
            <a:extLst>
              <a:ext uri="{FF2B5EF4-FFF2-40B4-BE49-F238E27FC236}">
                <a16:creationId xmlns:a16="http://schemas.microsoft.com/office/drawing/2014/main" id="{72CDA822-A369-D7CE-788A-CBB46C3F0719}"/>
              </a:ext>
            </a:extLst>
          </p:cNvPr>
          <p:cNvSpPr txBox="1"/>
          <p:nvPr/>
        </p:nvSpPr>
        <p:spPr>
          <a:xfrm>
            <a:off x="6014951" y="4482024"/>
            <a:ext cx="1470233"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Lining thrombus in PAH patient</a:t>
            </a:r>
          </a:p>
        </p:txBody>
      </p:sp>
      <p:pic>
        <p:nvPicPr>
          <p:cNvPr id="23" name="Picture 22">
            <a:extLst>
              <a:ext uri="{FF2B5EF4-FFF2-40B4-BE49-F238E27FC236}">
                <a16:creationId xmlns:a16="http://schemas.microsoft.com/office/drawing/2014/main" id="{DDC08497-5CD5-E559-3C41-54EB104A39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34834" y="3687767"/>
            <a:ext cx="2540240" cy="2142513"/>
          </a:xfrm>
          <a:prstGeom prst="rect">
            <a:avLst/>
          </a:prstGeom>
        </p:spPr>
      </p:pic>
    </p:spTree>
    <p:extLst>
      <p:ext uri="{BB962C8B-B14F-4D97-AF65-F5344CB8AC3E}">
        <p14:creationId xmlns:p14="http://schemas.microsoft.com/office/powerpoint/2010/main" val="245727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a:t>Diagnosis of CTEPH</a:t>
            </a:r>
            <a:endParaRPr lang="en-US" dirty="0"/>
          </a:p>
        </p:txBody>
      </p:sp>
      <p:grpSp>
        <p:nvGrpSpPr>
          <p:cNvPr id="3" name="Group 2">
            <a:extLst>
              <a:ext uri="{FF2B5EF4-FFF2-40B4-BE49-F238E27FC236}">
                <a16:creationId xmlns:a16="http://schemas.microsoft.com/office/drawing/2014/main" id="{C1D73F22-E382-3D88-5655-915BA3D74CD8}"/>
              </a:ext>
            </a:extLst>
          </p:cNvPr>
          <p:cNvGrpSpPr/>
          <p:nvPr/>
        </p:nvGrpSpPr>
        <p:grpSpPr>
          <a:xfrm>
            <a:off x="2508813" y="1385082"/>
            <a:ext cx="6721952" cy="4718027"/>
            <a:chOff x="3177887" y="1775116"/>
            <a:chExt cx="5262995" cy="3694009"/>
          </a:xfrm>
        </p:grpSpPr>
        <p:sp>
          <p:nvSpPr>
            <p:cNvPr id="4" name="TextBox 3"/>
            <p:cNvSpPr txBox="1"/>
            <p:nvPr/>
          </p:nvSpPr>
          <p:spPr>
            <a:xfrm>
              <a:off x="3766705" y="1775116"/>
              <a:ext cx="4674177" cy="93980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S</a:t>
              </a: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uspect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	</a:t>
              </a: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Echocardiogram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	VQ Scan</a:t>
              </a:r>
            </a:p>
          </p:txBody>
        </p:sp>
        <p:sp>
          <p:nvSpPr>
            <p:cNvPr id="5" name="TextBox 4"/>
            <p:cNvSpPr txBox="1"/>
            <p:nvPr/>
          </p:nvSpPr>
          <p:spPr>
            <a:xfrm>
              <a:off x="3766705" y="2869135"/>
              <a:ext cx="4674177" cy="12289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C</a:t>
              </a: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onfirm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	</a:t>
              </a: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Right Heart Catheterization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	Pulmonary Angiogram </a:t>
              </a:r>
            </a:p>
            <a:p>
              <a:pPr marL="90487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(or CTPA, MRA)</a:t>
              </a:r>
            </a:p>
          </p:txBody>
        </p:sp>
        <p:sp>
          <p:nvSpPr>
            <p:cNvPr id="6" name="TextBox 5"/>
            <p:cNvSpPr txBox="1"/>
            <p:nvPr/>
          </p:nvSpPr>
          <p:spPr>
            <a:xfrm>
              <a:off x="3766705" y="4240150"/>
              <a:ext cx="4674177" cy="12289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A</a:t>
              </a: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ssess </a:t>
              </a:r>
              <a:r>
                <a:rPr kumimoji="0" lang="en-US" sz="2400" b="1" i="0" u="sng"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R</a:t>
              </a: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	</a:t>
              </a: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Hemodynamics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	Comorbidities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panose="020B0604020202020204"/>
                  <a:ea typeface="+mn-ea"/>
                  <a:cs typeface="+mn-cs"/>
                </a:rPr>
                <a:t>	Surgeon/CTEPH Team Experience</a:t>
              </a:r>
            </a:p>
          </p:txBody>
        </p:sp>
        <p:sp>
          <p:nvSpPr>
            <p:cNvPr id="8" name="Curved Right Arrow 7"/>
            <p:cNvSpPr/>
            <p:nvPr/>
          </p:nvSpPr>
          <p:spPr>
            <a:xfrm>
              <a:off x="3177887" y="2216730"/>
              <a:ext cx="476250" cy="1341866"/>
            </a:xfrm>
            <a:prstGeom prst="curvedRightArrow">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9" name="Curved Right Arrow 8"/>
            <p:cNvSpPr/>
            <p:nvPr/>
          </p:nvSpPr>
          <p:spPr>
            <a:xfrm>
              <a:off x="3177887" y="3562358"/>
              <a:ext cx="476250" cy="1341866"/>
            </a:xfrm>
            <a:prstGeom prst="curvedRightArrow">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104376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a:t>Pulmonary Angiography</a:t>
            </a:r>
            <a:endParaRPr lang="en-US" dirty="0"/>
          </a:p>
        </p:txBody>
      </p:sp>
      <p:sp>
        <p:nvSpPr>
          <p:cNvPr id="3" name="Content Placeholder 2"/>
          <p:cNvSpPr>
            <a:spLocks noGrp="1"/>
          </p:cNvSpPr>
          <p:nvPr>
            <p:ph idx="1"/>
          </p:nvPr>
        </p:nvSpPr>
        <p:spPr>
          <a:xfrm>
            <a:off x="609599" y="1477963"/>
            <a:ext cx="11209867" cy="4722812"/>
          </a:xfrm>
        </p:spPr>
        <p:txBody>
          <a:bodyPr>
            <a:normAutofit/>
          </a:bodyPr>
          <a:lstStyle/>
          <a:p>
            <a:r>
              <a:rPr lang="en-US" sz="3200" dirty="0"/>
              <a:t>Gold standard, confirms diagnosis of CTEPH</a:t>
            </a:r>
          </a:p>
          <a:p>
            <a:r>
              <a:rPr lang="en-US" sz="3200" dirty="0"/>
              <a:t>Provides anatomic “map” for surgery</a:t>
            </a:r>
          </a:p>
          <a:p>
            <a:r>
              <a:rPr lang="en-US" sz="3200" dirty="0"/>
              <a:t>Single injection of contrast into each PA</a:t>
            </a:r>
          </a:p>
          <a:p>
            <a:r>
              <a:rPr lang="en-US" sz="3200" dirty="0"/>
              <a:t>Biplane acquisition provides best anatomic detail</a:t>
            </a:r>
          </a:p>
          <a:p>
            <a:r>
              <a:rPr lang="en-US" sz="3200" dirty="0"/>
              <a:t>Provides information about location and surgical accessibility</a:t>
            </a:r>
          </a:p>
          <a:p>
            <a:r>
              <a:rPr lang="en-US" sz="3200" dirty="0"/>
              <a:t>Appearance is different than well-defined intraluminal filling defects of acute PE</a:t>
            </a:r>
          </a:p>
        </p:txBody>
      </p:sp>
    </p:spTree>
    <p:extLst>
      <p:ext uri="{BB962C8B-B14F-4D97-AF65-F5344CB8AC3E}">
        <p14:creationId xmlns:p14="http://schemas.microsoft.com/office/powerpoint/2010/main" val="20765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Pulmonary Angiogram Findings</a:t>
            </a:r>
            <a:endParaRPr lang="en-US" dirty="0"/>
          </a:p>
        </p:txBody>
      </p:sp>
      <p:grpSp>
        <p:nvGrpSpPr>
          <p:cNvPr id="17" name="Group 16">
            <a:extLst>
              <a:ext uri="{FF2B5EF4-FFF2-40B4-BE49-F238E27FC236}">
                <a16:creationId xmlns:a16="http://schemas.microsoft.com/office/drawing/2014/main" id="{FC6547E0-8665-33A4-E74A-BCF210D3EFD2}"/>
              </a:ext>
            </a:extLst>
          </p:cNvPr>
          <p:cNvGrpSpPr/>
          <p:nvPr/>
        </p:nvGrpSpPr>
        <p:grpSpPr>
          <a:xfrm>
            <a:off x="1094375" y="1182029"/>
            <a:ext cx="10059005" cy="5274527"/>
            <a:chOff x="2184059" y="1426745"/>
            <a:chExt cx="8130375" cy="4263233"/>
          </a:xfrm>
        </p:grpSpPr>
        <p:sp>
          <p:nvSpPr>
            <p:cNvPr id="11" name="Text Placeholder 5">
              <a:extLst>
                <a:ext uri="{FF2B5EF4-FFF2-40B4-BE49-F238E27FC236}">
                  <a16:creationId xmlns:a16="http://schemas.microsoft.com/office/drawing/2014/main" id="{B2D8C98F-7EBE-54ED-273F-E95CB8543574}"/>
                </a:ext>
              </a:extLst>
            </p:cNvPr>
            <p:cNvSpPr txBox="1">
              <a:spLocks/>
            </p:cNvSpPr>
            <p:nvPr/>
          </p:nvSpPr>
          <p:spPr>
            <a:xfrm>
              <a:off x="2184059" y="1678571"/>
              <a:ext cx="2579241" cy="439947"/>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1" i="0" u="none" strike="noStrike" kern="1200" cap="none" spc="0" normalizeH="0" baseline="0" noProof="0">
                  <a:ln>
                    <a:noFill/>
                  </a:ln>
                  <a:solidFill>
                    <a:srgbClr val="B21E6C"/>
                  </a:solidFill>
                  <a:effectLst/>
                  <a:uLnTx/>
                  <a:uFillTx/>
                  <a:latin typeface="Arial" panose="020B0604020202020204"/>
                  <a:ea typeface="+mn-ea"/>
                  <a:cs typeface="Times New Roman" panose="02020603050405020304" pitchFamily="18" charset="0"/>
                </a:rPr>
                <a:t>Pouches, bands</a:t>
              </a:r>
              <a:endParaRPr kumimoji="0" lang="en-US" sz="2400" b="1" i="0" u="none" strike="noStrike" kern="1200" cap="none" spc="0" normalizeH="0" baseline="0" noProof="0" dirty="0">
                <a:ln>
                  <a:noFill/>
                </a:ln>
                <a:solidFill>
                  <a:srgbClr val="B21E6C"/>
                </a:solidFill>
                <a:effectLst/>
                <a:uLnTx/>
                <a:uFillTx/>
                <a:latin typeface="Arial" panose="020B0604020202020204"/>
                <a:ea typeface="+mn-ea"/>
                <a:cs typeface="Times New Roman" panose="02020603050405020304" pitchFamily="18" charset="0"/>
              </a:endParaRPr>
            </a:p>
          </p:txBody>
        </p:sp>
        <p:pic>
          <p:nvPicPr>
            <p:cNvPr id="12" name="Picture 4" descr="25">
              <a:extLst>
                <a:ext uri="{FF2B5EF4-FFF2-40B4-BE49-F238E27FC236}">
                  <a16:creationId xmlns:a16="http://schemas.microsoft.com/office/drawing/2014/main" id="{204BFED8-F704-31E4-3ED9-97DB16C9B70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2184059" y="2162384"/>
              <a:ext cx="2571115" cy="3527594"/>
            </a:xfrm>
            <a:prstGeom prst="rect">
              <a:avLst/>
            </a:prstGeom>
            <a:ln>
              <a:solidFill>
                <a:schemeClr val="tx1"/>
              </a:solidFill>
            </a:ln>
          </p:spPr>
        </p:pic>
        <p:sp>
          <p:nvSpPr>
            <p:cNvPr id="13" name="Text Placeholder 7">
              <a:extLst>
                <a:ext uri="{FF2B5EF4-FFF2-40B4-BE49-F238E27FC236}">
                  <a16:creationId xmlns:a16="http://schemas.microsoft.com/office/drawing/2014/main" id="{CC8D1B17-E65A-B531-BB68-774FB0D11809}"/>
                </a:ext>
              </a:extLst>
            </p:cNvPr>
            <p:cNvSpPr txBox="1">
              <a:spLocks/>
            </p:cNvSpPr>
            <p:nvPr/>
          </p:nvSpPr>
          <p:spPr>
            <a:xfrm>
              <a:off x="5287779" y="1426745"/>
              <a:ext cx="2571114" cy="69177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400" b="1" kern="1200">
                  <a:solidFill>
                    <a:schemeClr val="accent3"/>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B21E6C"/>
                </a:buClr>
                <a:buSzTx/>
                <a:buFont typeface="Arial" panose="020B0604020202020204" pitchFamily="34" charset="0"/>
                <a:buNone/>
                <a:tabLst/>
                <a:defRPr/>
              </a:pPr>
              <a:r>
                <a:rPr kumimoji="0" lang="en-US" sz="2400" b="1" i="0" u="none" strike="noStrike" kern="1200" cap="none" spc="0" normalizeH="0" baseline="0" noProof="0">
                  <a:ln>
                    <a:noFill/>
                  </a:ln>
                  <a:solidFill>
                    <a:srgbClr val="10416A"/>
                  </a:solidFill>
                  <a:effectLst/>
                  <a:uLnTx/>
                  <a:uFillTx/>
                  <a:latin typeface="Arial" panose="020B0604020202020204"/>
                  <a:ea typeface="+mn-ea"/>
                  <a:cs typeface="Times New Roman" panose="02020603050405020304" pitchFamily="18" charset="0"/>
                </a:rPr>
                <a:t>Abrupt vessel narrowing</a:t>
              </a:r>
              <a:endParaRPr kumimoji="0" lang="en-US" sz="2400" b="1" i="0" u="none" strike="noStrike" kern="1200" cap="none" spc="0" normalizeH="0" baseline="0" noProof="0" dirty="0">
                <a:ln>
                  <a:noFill/>
                </a:ln>
                <a:solidFill>
                  <a:srgbClr val="10416A"/>
                </a:solidFill>
                <a:effectLst/>
                <a:uLnTx/>
                <a:uFillTx/>
                <a:latin typeface="Arial" panose="020B0604020202020204"/>
                <a:ea typeface="+mn-ea"/>
                <a:cs typeface="Times New Roman" panose="02020603050405020304" pitchFamily="18" charset="0"/>
              </a:endParaRPr>
            </a:p>
          </p:txBody>
        </p:sp>
        <p:pic>
          <p:nvPicPr>
            <p:cNvPr id="14" name="Picture 3" descr="after25">
              <a:extLst>
                <a:ext uri="{FF2B5EF4-FFF2-40B4-BE49-F238E27FC236}">
                  <a16:creationId xmlns:a16="http://schemas.microsoft.com/office/drawing/2014/main" id="{69151207-47D9-79F7-DDF8-E884297EBB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5282953" y="2145556"/>
              <a:ext cx="2571115" cy="3527594"/>
            </a:xfrm>
            <a:prstGeom prst="rect">
              <a:avLst/>
            </a:prstGeom>
            <a:ln>
              <a:solidFill>
                <a:schemeClr val="tx1"/>
              </a:solidFill>
            </a:ln>
          </p:spPr>
        </p:pic>
        <p:pic>
          <p:nvPicPr>
            <p:cNvPr id="15" name="Picture 6" descr="24">
              <a:extLst>
                <a:ext uri="{FF2B5EF4-FFF2-40B4-BE49-F238E27FC236}">
                  <a16:creationId xmlns:a16="http://schemas.microsoft.com/office/drawing/2014/main" id="{158986E1-319E-EC8C-EE0E-1448D22F68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64676" y="2162384"/>
              <a:ext cx="2049758" cy="3523337"/>
            </a:xfrm>
            <a:prstGeom prst="rect">
              <a:avLst/>
            </a:prstGeom>
            <a:noFill/>
            <a:ln>
              <a:solidFill>
                <a:schemeClr val="tx1"/>
              </a:solidFill>
            </a:ln>
          </p:spPr>
        </p:pic>
        <p:sp>
          <p:nvSpPr>
            <p:cNvPr id="16" name="Text Placeholder 5">
              <a:extLst>
                <a:ext uri="{FF2B5EF4-FFF2-40B4-BE49-F238E27FC236}">
                  <a16:creationId xmlns:a16="http://schemas.microsoft.com/office/drawing/2014/main" id="{61A7847A-6A18-E0ED-9B51-12E36A51B6B6}"/>
                </a:ext>
              </a:extLst>
            </p:cNvPr>
            <p:cNvSpPr txBox="1">
              <a:spLocks/>
            </p:cNvSpPr>
            <p:nvPr/>
          </p:nvSpPr>
          <p:spPr>
            <a:xfrm>
              <a:off x="8219611" y="1678571"/>
              <a:ext cx="2049758" cy="439947"/>
            </a:xfrm>
            <a:prstGeom prst="rect">
              <a:avLst/>
            </a:prstGeom>
          </p:spPr>
          <p:txBody>
            <a:bodyPr vert="horz" lIns="68580" tIns="34290" rIns="68580" bIns="34290" rtlCol="0" anchor="b">
              <a:normAutofit/>
            </a:bodyPr>
            <a:lstStyle>
              <a:lvl1pPr marL="0" indent="0" algn="l" defTabSz="914400" rtl="0" eaLnBrk="1" latinLnBrk="0" hangingPunct="1">
                <a:lnSpc>
                  <a:spcPct val="100000"/>
                </a:lnSpc>
                <a:spcBef>
                  <a:spcPts val="1000"/>
                </a:spcBef>
                <a:buClr>
                  <a:schemeClr val="tx1"/>
                </a:buClr>
                <a:buFont typeface="Arial" panose="020B0604020202020204" pitchFamily="34" charset="0"/>
                <a:buNone/>
                <a:defRPr sz="2800" b="1" kern="1200">
                  <a:solidFill>
                    <a:schemeClr val="accent1"/>
                  </a:solidFill>
                  <a:latin typeface="Franklin Gothic Book" panose="020B0503020102020204" pitchFamily="34" charset="0"/>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b="1" kern="1200">
                  <a:solidFill>
                    <a:schemeClr val="tx1"/>
                  </a:solidFill>
                  <a:latin typeface="Franklin Gothic Book" panose="020B0503020102020204" pitchFamily="34" charset="0"/>
                  <a:ea typeface="+mn-ea"/>
                  <a:cs typeface="+mn-cs"/>
                </a:defRPr>
              </a:lvl2pPr>
              <a:lvl3pPr marL="914400" indent="0" algn="l" defTabSz="914400" rtl="0" eaLnBrk="1" latinLnBrk="0" hangingPunct="1">
                <a:lnSpc>
                  <a:spcPct val="100000"/>
                </a:lnSpc>
                <a:spcBef>
                  <a:spcPts val="500"/>
                </a:spcBef>
                <a:buClr>
                  <a:schemeClr val="accent2"/>
                </a:buClr>
                <a:buFont typeface="Arial" panose="020B0604020202020204" pitchFamily="34" charset="0"/>
                <a:buNone/>
                <a:defRPr sz="1800" b="1" kern="1200">
                  <a:solidFill>
                    <a:schemeClr val="tx1"/>
                  </a:solidFill>
                  <a:latin typeface="Franklin Gothic Book" panose="020B0503020102020204" pitchFamily="34"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Franklin Gothic Book" panose="020B0503020102020204" pitchFamily="34"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Franklin Gothic Book" panose="020B05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3F3F3F"/>
                </a:buClr>
                <a:buSzTx/>
                <a:buFont typeface="Arial" panose="020B0604020202020204" pitchFamily="34" charset="0"/>
                <a:buNone/>
                <a:tabLst/>
                <a:defRPr/>
              </a:pPr>
              <a:r>
                <a:rPr kumimoji="0" lang="en-US" sz="2400" b="1" i="0" u="none" strike="noStrike" kern="1200" cap="none" spc="0" normalizeH="0" baseline="0" noProof="0" dirty="0">
                  <a:ln>
                    <a:noFill/>
                  </a:ln>
                  <a:solidFill>
                    <a:srgbClr val="8E1537"/>
                  </a:solidFill>
                  <a:effectLst/>
                  <a:uLnTx/>
                  <a:uFillTx/>
                  <a:latin typeface="Arial" panose="020B0604020202020204"/>
                  <a:ea typeface="+mn-ea"/>
                  <a:cs typeface="Times New Roman" panose="02020603050405020304" pitchFamily="18" charset="0"/>
                </a:rPr>
                <a:t>Cutoffs</a:t>
              </a:r>
            </a:p>
          </p:txBody>
        </p:sp>
      </p:grpSp>
    </p:spTree>
    <p:extLst>
      <p:ext uri="{BB962C8B-B14F-4D97-AF65-F5344CB8AC3E}">
        <p14:creationId xmlns:p14="http://schemas.microsoft.com/office/powerpoint/2010/main" val="409988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199505"/>
            <a:ext cx="10744200" cy="1185577"/>
          </a:xfrm>
        </p:spPr>
        <p:txBody>
          <a:bodyPr>
            <a:normAutofit/>
          </a:bodyPr>
          <a:lstStyle/>
          <a:p>
            <a:r>
              <a:rPr lang="en-US" altLang="en-US"/>
              <a:t>Assessment Factors to Consider for PTE</a:t>
            </a:r>
            <a:endParaRPr lang="en-US" altLang="en-US" dirty="0"/>
          </a:p>
        </p:txBody>
      </p:sp>
      <p:sp>
        <p:nvSpPr>
          <p:cNvPr id="22" name="TextBox 1">
            <a:extLst>
              <a:ext uri="{FF2B5EF4-FFF2-40B4-BE49-F238E27FC236}">
                <a16:creationId xmlns:a16="http://schemas.microsoft.com/office/drawing/2014/main" id="{A9C996EE-3912-F7FD-E860-07A2E8D144BE}"/>
              </a:ext>
            </a:extLst>
          </p:cNvPr>
          <p:cNvSpPr txBox="1">
            <a:spLocks noChangeArrowheads="1"/>
          </p:cNvSpPr>
          <p:nvPr/>
        </p:nvSpPr>
        <p:spPr bwMode="auto">
          <a:xfrm>
            <a:off x="422767" y="6148177"/>
            <a:ext cx="26213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25" indent="-11112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*PTE = pulmonary thromboendarterectomy</a:t>
            </a:r>
          </a:p>
        </p:txBody>
      </p:sp>
      <p:grpSp>
        <p:nvGrpSpPr>
          <p:cNvPr id="23" name="Group 22">
            <a:extLst>
              <a:ext uri="{FF2B5EF4-FFF2-40B4-BE49-F238E27FC236}">
                <a16:creationId xmlns:a16="http://schemas.microsoft.com/office/drawing/2014/main" id="{9C99C60E-E371-C5D6-5056-4797E4EAF305}"/>
              </a:ext>
            </a:extLst>
          </p:cNvPr>
          <p:cNvGrpSpPr/>
          <p:nvPr/>
        </p:nvGrpSpPr>
        <p:grpSpPr>
          <a:xfrm>
            <a:off x="1879266" y="1476335"/>
            <a:ext cx="8204867" cy="4340744"/>
            <a:chOff x="2390096" y="1425575"/>
            <a:chExt cx="7572750" cy="4395566"/>
          </a:xfrm>
        </p:grpSpPr>
        <p:cxnSp>
          <p:nvCxnSpPr>
            <p:cNvPr id="24" name="AutoShape 15">
              <a:extLst>
                <a:ext uri="{FF2B5EF4-FFF2-40B4-BE49-F238E27FC236}">
                  <a16:creationId xmlns:a16="http://schemas.microsoft.com/office/drawing/2014/main" id="{60C6503D-3C13-8763-49C7-633545567036}"/>
                </a:ext>
              </a:extLst>
            </p:cNvPr>
            <p:cNvCxnSpPr>
              <a:cxnSpLocks noChangeShapeType="1"/>
            </p:cNvCxnSpPr>
            <p:nvPr/>
          </p:nvCxnSpPr>
          <p:spPr bwMode="auto">
            <a:xfrm flipV="1">
              <a:off x="6083300" y="4227513"/>
              <a:ext cx="0" cy="62071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AutoShape 16">
              <a:extLst>
                <a:ext uri="{FF2B5EF4-FFF2-40B4-BE49-F238E27FC236}">
                  <a16:creationId xmlns:a16="http://schemas.microsoft.com/office/drawing/2014/main" id="{31D42539-CE87-AD76-C57A-C554BB8D90E0}"/>
                </a:ext>
              </a:extLst>
            </p:cNvPr>
            <p:cNvCxnSpPr>
              <a:cxnSpLocks noChangeShapeType="1"/>
            </p:cNvCxnSpPr>
            <p:nvPr/>
          </p:nvCxnSpPr>
          <p:spPr bwMode="auto">
            <a:xfrm>
              <a:off x="6083300" y="1803401"/>
              <a:ext cx="0" cy="138747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AutoShape 26">
              <a:extLst>
                <a:ext uri="{FF2B5EF4-FFF2-40B4-BE49-F238E27FC236}">
                  <a16:creationId xmlns:a16="http://schemas.microsoft.com/office/drawing/2014/main" id="{823E56FE-252E-CEA6-A4CC-78208E992466}"/>
                </a:ext>
              </a:extLst>
            </p:cNvPr>
            <p:cNvCxnSpPr>
              <a:cxnSpLocks noChangeShapeType="1"/>
            </p:cNvCxnSpPr>
            <p:nvPr/>
          </p:nvCxnSpPr>
          <p:spPr bwMode="auto">
            <a:xfrm flipH="1">
              <a:off x="7051676" y="3700463"/>
              <a:ext cx="885825"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5646D5A8-C72F-9F4A-BADC-1F6F61989ABE}"/>
                </a:ext>
              </a:extLst>
            </p:cNvPr>
            <p:cNvSpPr/>
            <p:nvPr/>
          </p:nvSpPr>
          <p:spPr>
            <a:xfrm>
              <a:off x="2390096" y="1920920"/>
              <a:ext cx="2024743" cy="1025772"/>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Proximal,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accessible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lesions</a:t>
              </a:r>
            </a:p>
          </p:txBody>
        </p:sp>
        <p:sp>
          <p:nvSpPr>
            <p:cNvPr id="28" name="Rectangle 27">
              <a:extLst>
                <a:ext uri="{FF2B5EF4-FFF2-40B4-BE49-F238E27FC236}">
                  <a16:creationId xmlns:a16="http://schemas.microsoft.com/office/drawing/2014/main" id="{288D30DD-A3DD-F075-1E85-859D190BA39E}"/>
                </a:ext>
              </a:extLst>
            </p:cNvPr>
            <p:cNvSpPr/>
            <p:nvPr/>
          </p:nvSpPr>
          <p:spPr>
            <a:xfrm>
              <a:off x="2390096" y="3288714"/>
              <a:ext cx="2024743" cy="830429"/>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consent</a:t>
              </a:r>
            </a:p>
          </p:txBody>
        </p:sp>
        <p:sp>
          <p:nvSpPr>
            <p:cNvPr id="29" name="Rectangle 28">
              <a:extLst>
                <a:ext uri="{FF2B5EF4-FFF2-40B4-BE49-F238E27FC236}">
                  <a16:creationId xmlns:a16="http://schemas.microsoft.com/office/drawing/2014/main" id="{1D709923-2F79-590A-2608-DCFE59905E02}"/>
                </a:ext>
              </a:extLst>
            </p:cNvPr>
            <p:cNvSpPr/>
            <p:nvPr/>
          </p:nvSpPr>
          <p:spPr>
            <a:xfrm>
              <a:off x="2390096" y="4427167"/>
              <a:ext cx="2024743" cy="99740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Absence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severe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comorbidity</a:t>
              </a:r>
            </a:p>
          </p:txBody>
        </p:sp>
        <p:sp>
          <p:nvSpPr>
            <p:cNvPr id="30" name="Rectangle 29">
              <a:extLst>
                <a:ext uri="{FF2B5EF4-FFF2-40B4-BE49-F238E27FC236}">
                  <a16:creationId xmlns:a16="http://schemas.microsoft.com/office/drawing/2014/main" id="{8CB64408-CC4E-2E2C-8B44-86FF79A68BE8}"/>
                </a:ext>
              </a:extLst>
            </p:cNvPr>
            <p:cNvSpPr/>
            <p:nvPr/>
          </p:nvSpPr>
          <p:spPr>
            <a:xfrm>
              <a:off x="7915660" y="1920920"/>
              <a:ext cx="2024743" cy="1025772"/>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mPAP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≥40 mm Hg</a:t>
              </a:r>
            </a:p>
          </p:txBody>
        </p:sp>
        <p:sp>
          <p:nvSpPr>
            <p:cNvPr id="31" name="Rectangle 30">
              <a:extLst>
                <a:ext uri="{FF2B5EF4-FFF2-40B4-BE49-F238E27FC236}">
                  <a16:creationId xmlns:a16="http://schemas.microsoft.com/office/drawing/2014/main" id="{3B935F63-2889-C840-E95F-C4130D039DAD}"/>
                </a:ext>
              </a:extLst>
            </p:cNvPr>
            <p:cNvSpPr/>
            <p:nvPr/>
          </p:nvSpPr>
          <p:spPr>
            <a:xfrm>
              <a:off x="7915660" y="3239870"/>
              <a:ext cx="2024743" cy="928114"/>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PVR &gt;300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dyn</a:t>
              </a:r>
              <a:r>
                <a:rPr kumimoji="0" lang="en-US"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Wingdings"/>
                  <a:ea typeface="Wingdings"/>
                  <a:cs typeface="Wingdings"/>
                  <a:sym typeface="Wingdings"/>
                </a:rPr>
                <a:t></a:t>
              </a: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s/cm</a:t>
              </a:r>
              <a:r>
                <a:rPr kumimoji="0" lang="en-US" sz="20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5</a:t>
              </a:r>
            </a:p>
          </p:txBody>
        </p:sp>
        <p:sp>
          <p:nvSpPr>
            <p:cNvPr id="32" name="Rectangle 31">
              <a:extLst>
                <a:ext uri="{FF2B5EF4-FFF2-40B4-BE49-F238E27FC236}">
                  <a16:creationId xmlns:a16="http://schemas.microsoft.com/office/drawing/2014/main" id="{6A82AEAC-42C7-533C-AE5F-E6DD057FE73D}"/>
                </a:ext>
              </a:extLst>
            </p:cNvPr>
            <p:cNvSpPr/>
            <p:nvPr/>
          </p:nvSpPr>
          <p:spPr>
            <a:xfrm>
              <a:off x="7938103" y="4427167"/>
              <a:ext cx="2024743" cy="997404"/>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NYHA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functional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Class III/IV</a:t>
              </a:r>
            </a:p>
          </p:txBody>
        </p:sp>
        <p:sp>
          <p:nvSpPr>
            <p:cNvPr id="34" name="Rectangle 33">
              <a:extLst>
                <a:ext uri="{FF2B5EF4-FFF2-40B4-BE49-F238E27FC236}">
                  <a16:creationId xmlns:a16="http://schemas.microsoft.com/office/drawing/2014/main" id="{0B1F0215-AADC-BD06-4317-426440482C3A}"/>
                </a:ext>
              </a:extLst>
            </p:cNvPr>
            <p:cNvSpPr/>
            <p:nvPr/>
          </p:nvSpPr>
          <p:spPr>
            <a:xfrm>
              <a:off x="5114262" y="1425575"/>
              <a:ext cx="2024743" cy="1025772"/>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Advanced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secondary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arteriopathy?</a:t>
              </a:r>
            </a:p>
          </p:txBody>
        </p:sp>
        <p:sp>
          <p:nvSpPr>
            <p:cNvPr id="35" name="Rectangle 34">
              <a:extLst>
                <a:ext uri="{FF2B5EF4-FFF2-40B4-BE49-F238E27FC236}">
                  <a16:creationId xmlns:a16="http://schemas.microsoft.com/office/drawing/2014/main" id="{A5A24A76-AB11-89B6-95AE-D8951AEF2337}"/>
                </a:ext>
              </a:extLst>
            </p:cNvPr>
            <p:cNvSpPr/>
            <p:nvPr/>
          </p:nvSpPr>
          <p:spPr>
            <a:xfrm>
              <a:off x="5070720" y="4823736"/>
              <a:ext cx="2024743" cy="99740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Surgical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expertise</a:t>
              </a:r>
            </a:p>
          </p:txBody>
        </p:sp>
        <p:sp>
          <p:nvSpPr>
            <p:cNvPr id="36" name="Rectangle 35">
              <a:extLst>
                <a:ext uri="{FF2B5EF4-FFF2-40B4-BE49-F238E27FC236}">
                  <a16:creationId xmlns:a16="http://schemas.microsoft.com/office/drawing/2014/main" id="{0AB92231-DDDC-18B4-1500-6640D37B9DA4}"/>
                </a:ext>
              </a:extLst>
            </p:cNvPr>
            <p:cNvSpPr/>
            <p:nvPr/>
          </p:nvSpPr>
          <p:spPr>
            <a:xfrm>
              <a:off x="5127625" y="3191041"/>
              <a:ext cx="1936750" cy="102577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PTE*</a:t>
              </a:r>
            </a:p>
          </p:txBody>
        </p:sp>
        <p:cxnSp>
          <p:nvCxnSpPr>
            <p:cNvPr id="38" name="Elbow Connector 37">
              <a:extLst>
                <a:ext uri="{FF2B5EF4-FFF2-40B4-BE49-F238E27FC236}">
                  <a16:creationId xmlns:a16="http://schemas.microsoft.com/office/drawing/2014/main" id="{4DED0BE0-72FD-3833-EA5F-20FA0D35774F}"/>
                </a:ext>
              </a:extLst>
            </p:cNvPr>
            <p:cNvCxnSpPr/>
            <p:nvPr/>
          </p:nvCxnSpPr>
          <p:spPr>
            <a:xfrm>
              <a:off x="4414839" y="2388124"/>
              <a:ext cx="712787" cy="1319213"/>
            </a:xfrm>
            <a:prstGeom prst="bentConnector3">
              <a:avLst>
                <a:gd name="adj1" fmla="val 49024"/>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70C603E0-8380-8C19-BCAF-BA9130AFE84F}"/>
                </a:ext>
              </a:extLst>
            </p:cNvPr>
            <p:cNvCxnSpPr>
              <a:cxnSpLocks/>
            </p:cNvCxnSpPr>
            <p:nvPr/>
          </p:nvCxnSpPr>
          <p:spPr>
            <a:xfrm flipV="1">
              <a:off x="4414839" y="3703638"/>
              <a:ext cx="712787"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Elbow Connector 46">
              <a:extLst>
                <a:ext uri="{FF2B5EF4-FFF2-40B4-BE49-F238E27FC236}">
                  <a16:creationId xmlns:a16="http://schemas.microsoft.com/office/drawing/2014/main" id="{90EDD640-A838-0010-5CF8-E9AE76A0B530}"/>
                </a:ext>
              </a:extLst>
            </p:cNvPr>
            <p:cNvCxnSpPr/>
            <p:nvPr/>
          </p:nvCxnSpPr>
          <p:spPr>
            <a:xfrm flipV="1">
              <a:off x="4414839" y="3703639"/>
              <a:ext cx="712787" cy="1222375"/>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Elbow Connector 47">
              <a:extLst>
                <a:ext uri="{FF2B5EF4-FFF2-40B4-BE49-F238E27FC236}">
                  <a16:creationId xmlns:a16="http://schemas.microsoft.com/office/drawing/2014/main" id="{6F48E7BA-5893-55AD-7098-D06DB0563759}"/>
                </a:ext>
              </a:extLst>
            </p:cNvPr>
            <p:cNvCxnSpPr/>
            <p:nvPr/>
          </p:nvCxnSpPr>
          <p:spPr>
            <a:xfrm rot="10800000" flipV="1">
              <a:off x="7064375" y="2439446"/>
              <a:ext cx="850900" cy="1270000"/>
            </a:xfrm>
            <a:prstGeom prst="bentConnector3">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Elbow Connector 49">
              <a:extLst>
                <a:ext uri="{FF2B5EF4-FFF2-40B4-BE49-F238E27FC236}">
                  <a16:creationId xmlns:a16="http://schemas.microsoft.com/office/drawing/2014/main" id="{5518A5BF-5675-9B2F-6E73-4EF9D66753C2}"/>
                </a:ext>
              </a:extLst>
            </p:cNvPr>
            <p:cNvCxnSpPr>
              <a:cxnSpLocks/>
            </p:cNvCxnSpPr>
            <p:nvPr/>
          </p:nvCxnSpPr>
          <p:spPr>
            <a:xfrm rot="10800000">
              <a:off x="7064376" y="3703639"/>
              <a:ext cx="873125" cy="1222375"/>
            </a:xfrm>
            <a:prstGeom prst="bentConnector3">
              <a:avLst>
                <a:gd name="adj1" fmla="val 50000"/>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DC0F8BCB-F426-4E07-63FA-3DFFB340EE87}"/>
              </a:ext>
            </a:extLst>
          </p:cNvPr>
          <p:cNvSpPr txBox="1"/>
          <p:nvPr/>
        </p:nvSpPr>
        <p:spPr>
          <a:xfrm>
            <a:off x="422767" y="6447258"/>
            <a:ext cx="64790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Rubin LJ, et al. </a:t>
            </a:r>
            <a:r>
              <a:rPr kumimoji="0" lang="en-US" sz="1100" b="0" i="1" u="none" strike="noStrike" kern="1200" cap="none" spc="0" normalizeH="0" baseline="0" noProof="0" dirty="0">
                <a:ln>
                  <a:noFill/>
                </a:ln>
                <a:solidFill>
                  <a:srgbClr val="3F3F3F"/>
                </a:solidFill>
                <a:effectLst/>
                <a:uLnTx/>
                <a:uFillTx/>
                <a:latin typeface="Arial" panose="020B0604020202020204"/>
                <a:ea typeface="+mn-ea"/>
                <a:cs typeface="+mn-cs"/>
              </a:rPr>
              <a:t>Proc Am </a:t>
            </a:r>
            <a:r>
              <a:rPr kumimoji="0" lang="en-US" sz="1100" b="0" i="1" u="none" strike="noStrike" kern="1200" cap="none" spc="0" normalizeH="0" baseline="0" noProof="0" dirty="0" err="1">
                <a:ln>
                  <a:noFill/>
                </a:ln>
                <a:solidFill>
                  <a:srgbClr val="3F3F3F"/>
                </a:solidFill>
                <a:effectLst/>
                <a:uLnTx/>
                <a:uFillTx/>
                <a:latin typeface="Arial" panose="020B0604020202020204"/>
                <a:ea typeface="+mn-ea"/>
                <a:cs typeface="+mn-cs"/>
              </a:rPr>
              <a:t>Thorac</a:t>
            </a:r>
            <a:r>
              <a:rPr kumimoji="0" lang="en-US" sz="1100" b="0" i="1" u="none" strike="noStrike" kern="1200" cap="none" spc="0" normalizeH="0" baseline="0" noProof="0" dirty="0">
                <a:ln>
                  <a:noFill/>
                </a:ln>
                <a:solidFill>
                  <a:srgbClr val="3F3F3F"/>
                </a:solidFill>
                <a:effectLst/>
                <a:uLnTx/>
                <a:uFillTx/>
                <a:latin typeface="Arial" panose="020B0604020202020204"/>
                <a:ea typeface="+mn-ea"/>
                <a:cs typeface="+mn-cs"/>
              </a:rPr>
              <a:t> Soc</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2006; 3(7):601-7.</a:t>
            </a:r>
          </a:p>
        </p:txBody>
      </p:sp>
    </p:spTree>
    <p:extLst>
      <p:ext uri="{BB962C8B-B14F-4D97-AF65-F5344CB8AC3E}">
        <p14:creationId xmlns:p14="http://schemas.microsoft.com/office/powerpoint/2010/main" val="137355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title"/>
          </p:nvPr>
        </p:nvSpPr>
        <p:spPr>
          <a:xfrm>
            <a:off x="609600" y="199505"/>
            <a:ext cx="10744200" cy="1185577"/>
          </a:xfrm>
        </p:spPr>
        <p:txBody>
          <a:bodyPr/>
          <a:lstStyle/>
          <a:p>
            <a:r>
              <a:rPr lang="en-US" altLang="en-US"/>
              <a:t>Contraindications to PTE/PEA</a:t>
            </a:r>
            <a:endParaRPr lang="en-US" altLang="en-US" dirty="0"/>
          </a:p>
        </p:txBody>
      </p:sp>
      <p:sp>
        <p:nvSpPr>
          <p:cNvPr id="12291" name="Rectangle 9"/>
          <p:cNvSpPr>
            <a:spLocks noGrp="1" noChangeArrowheads="1"/>
          </p:cNvSpPr>
          <p:nvPr>
            <p:ph idx="1"/>
          </p:nvPr>
        </p:nvSpPr>
        <p:spPr>
          <a:xfrm>
            <a:off x="609600" y="1477906"/>
            <a:ext cx="10744200" cy="4722477"/>
          </a:xfrm>
        </p:spPr>
        <p:txBody>
          <a:bodyPr>
            <a:normAutofit lnSpcReduction="10000"/>
          </a:bodyPr>
          <a:lstStyle/>
          <a:p>
            <a:r>
              <a:rPr lang="en-US" sz="2800" b="1" dirty="0"/>
              <a:t>Absolute contraindications</a:t>
            </a:r>
          </a:p>
          <a:p>
            <a:pPr lvl="1"/>
            <a:r>
              <a:rPr lang="en-US" sz="2400" dirty="0"/>
              <a:t>Inoperable CTEPH</a:t>
            </a:r>
          </a:p>
          <a:p>
            <a:pPr lvl="1"/>
            <a:r>
              <a:rPr lang="en-US" sz="2400" dirty="0"/>
              <a:t>Severe chronic lung disease</a:t>
            </a:r>
          </a:p>
          <a:p>
            <a:pPr lvl="1"/>
            <a:r>
              <a:rPr lang="en-US" sz="2400" dirty="0"/>
              <a:t>Lack of informed consent</a:t>
            </a:r>
          </a:p>
          <a:p>
            <a:endParaRPr lang="en-US" sz="2800" dirty="0"/>
          </a:p>
          <a:p>
            <a:r>
              <a:rPr lang="en-US" sz="2800" b="1" dirty="0"/>
              <a:t>Not considered absolute contraindications</a:t>
            </a:r>
          </a:p>
          <a:p>
            <a:pPr lvl="1"/>
            <a:r>
              <a:rPr lang="en-US" sz="2400" dirty="0"/>
              <a:t>Advanced age</a:t>
            </a:r>
          </a:p>
          <a:p>
            <a:pPr lvl="1"/>
            <a:r>
              <a:rPr lang="en-US" sz="2400" dirty="0"/>
              <a:t>Concomitant cardiac disease</a:t>
            </a:r>
          </a:p>
          <a:p>
            <a:pPr lvl="1"/>
            <a:r>
              <a:rPr lang="en-US" sz="2400" dirty="0"/>
              <a:t>Severe right ventricular failure</a:t>
            </a:r>
          </a:p>
          <a:p>
            <a:pPr lvl="1"/>
            <a:r>
              <a:rPr lang="en-US" sz="2400" dirty="0"/>
              <a:t>Renal and hepatic insufficiency</a:t>
            </a:r>
          </a:p>
          <a:p>
            <a:pPr lvl="1"/>
            <a:r>
              <a:rPr lang="en-US" sz="2400" dirty="0"/>
              <a:t>Malignancy with reasonable survival expectations</a:t>
            </a:r>
          </a:p>
          <a:p>
            <a:endParaRPr lang="en-US" sz="2800" dirty="0"/>
          </a:p>
        </p:txBody>
      </p:sp>
    </p:spTree>
    <p:extLst>
      <p:ext uri="{BB962C8B-B14F-4D97-AF65-F5344CB8AC3E}">
        <p14:creationId xmlns:p14="http://schemas.microsoft.com/office/powerpoint/2010/main" val="283891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2296" y="1009473"/>
            <a:ext cx="3478221" cy="201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609600" y="199505"/>
            <a:ext cx="10744200" cy="1185577"/>
          </a:xfrm>
        </p:spPr>
        <p:txBody>
          <a:bodyPr/>
          <a:lstStyle/>
          <a:p>
            <a:r>
              <a:rPr lang="en-US" altLang="en-US"/>
              <a:t>PEA: The Surgical Technique</a:t>
            </a:r>
            <a:endParaRPr lang="en-US" altLang="en-US" dirty="0"/>
          </a:p>
        </p:txBody>
      </p:sp>
      <p:sp>
        <p:nvSpPr>
          <p:cNvPr id="7" name="Content Placeholder 6">
            <a:extLst>
              <a:ext uri="{FF2B5EF4-FFF2-40B4-BE49-F238E27FC236}">
                <a16:creationId xmlns:a16="http://schemas.microsoft.com/office/drawing/2014/main" id="{74E8E621-D2A7-44A1-B897-A9960A367740}"/>
              </a:ext>
            </a:extLst>
          </p:cNvPr>
          <p:cNvSpPr>
            <a:spLocks noGrp="1"/>
          </p:cNvSpPr>
          <p:nvPr>
            <p:ph idx="1"/>
          </p:nvPr>
        </p:nvSpPr>
        <p:spPr>
          <a:xfrm>
            <a:off x="609600" y="1477963"/>
            <a:ext cx="6858000" cy="4722812"/>
          </a:xfrm>
        </p:spPr>
        <p:txBody>
          <a:bodyPr>
            <a:noAutofit/>
          </a:bodyPr>
          <a:lstStyle/>
          <a:p>
            <a:r>
              <a:rPr lang="en-US" sz="2000" dirty="0"/>
              <a:t>Median sternotomy with CPB enabling gradual cooling to 20°C and safe arrest of the circulation</a:t>
            </a:r>
          </a:p>
          <a:p>
            <a:r>
              <a:rPr lang="en-US" sz="2000" dirty="0"/>
              <a:t>DHCA initiated when blood obscures the surgical field and provides a clear operating field</a:t>
            </a:r>
          </a:p>
          <a:p>
            <a:r>
              <a:rPr lang="en-US" sz="2000" dirty="0"/>
              <a:t>DHCA is limited to approximately 20 min intervals</a:t>
            </a:r>
          </a:p>
          <a:p>
            <a:r>
              <a:rPr lang="en-US" sz="2000" dirty="0"/>
              <a:t>Usually one DHCA period is enough for the dissection to be completed on each side</a:t>
            </a:r>
          </a:p>
          <a:p>
            <a:r>
              <a:rPr lang="en-US" sz="2000" dirty="0"/>
              <a:t>Identification of correct plane crucial to prevent perforation of pulmonary artery while permitting adequate removal of thromboembolic material</a:t>
            </a:r>
          </a:p>
          <a:p>
            <a:endParaRPr lang="en-US" sz="2000" dirty="0"/>
          </a:p>
          <a:p>
            <a:endParaRPr lang="en-US" sz="2000" dirty="0"/>
          </a:p>
        </p:txBody>
      </p:sp>
      <p:grpSp>
        <p:nvGrpSpPr>
          <p:cNvPr id="4" name="Group 3"/>
          <p:cNvGrpSpPr/>
          <p:nvPr/>
        </p:nvGrpSpPr>
        <p:grpSpPr>
          <a:xfrm>
            <a:off x="7622296" y="3074336"/>
            <a:ext cx="3478221" cy="2328171"/>
            <a:chOff x="5151304" y="3941711"/>
            <a:chExt cx="3630687" cy="2201230"/>
          </a:xfrm>
        </p:grpSpPr>
        <p:pic>
          <p:nvPicPr>
            <p:cNvPr id="5" name="Picture 4" descr="Fibrous Clot.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51304" y="3941711"/>
              <a:ext cx="3630687" cy="2201230"/>
            </a:xfrm>
            <a:prstGeom prst="rect">
              <a:avLst/>
            </a:prstGeom>
          </p:spPr>
        </p:pic>
        <p:pic>
          <p:nvPicPr>
            <p:cNvPr id="6" name="Picture 5" descr="PATCH.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17806" y="5873835"/>
              <a:ext cx="601749" cy="210612"/>
            </a:xfrm>
            <a:prstGeom prst="rect">
              <a:avLst/>
            </a:prstGeom>
          </p:spPr>
        </p:pic>
      </p:grpSp>
      <p:sp>
        <p:nvSpPr>
          <p:cNvPr id="20" name="Footer Placeholder 2">
            <a:extLst>
              <a:ext uri="{FF2B5EF4-FFF2-40B4-BE49-F238E27FC236}">
                <a16:creationId xmlns:a16="http://schemas.microsoft.com/office/drawing/2014/main" id="{19399280-8D88-97BF-794E-3233AFC38A5C}"/>
              </a:ext>
            </a:extLst>
          </p:cNvPr>
          <p:cNvSpPr txBox="1">
            <a:spLocks/>
          </p:cNvSpPr>
          <p:nvPr/>
        </p:nvSpPr>
        <p:spPr>
          <a:xfrm>
            <a:off x="166558" y="6355795"/>
            <a:ext cx="971203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Madani</a:t>
            </a:r>
            <a:r>
              <a:rPr kumimoji="0" lang="en-US" sz="8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MM, Jamieson SW. </a:t>
            </a:r>
            <a:r>
              <a:rPr kumimoji="0" lang="en-US" sz="8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Oper</a:t>
            </a:r>
            <a:r>
              <a:rPr kumimoji="0" lang="en-US" sz="8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Tech </a:t>
            </a:r>
            <a:r>
              <a:rPr kumimoji="0" lang="en-US" sz="8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Thorac</a:t>
            </a:r>
            <a:r>
              <a:rPr kumimoji="0" lang="en-US" sz="8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Cardiovasc Surg.</a:t>
            </a:r>
            <a:r>
              <a:rPr kumimoji="0" lang="en-US" sz="8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2006; 11(4):264–74; </a:t>
            </a:r>
            <a:r>
              <a:rPr kumimoji="0" lang="en-US" sz="8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Vuylsteke</a:t>
            </a:r>
            <a:r>
              <a:rPr kumimoji="0" lang="en-US" sz="8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 et al. </a:t>
            </a:r>
            <a:r>
              <a:rPr kumimoji="0" lang="en-US" sz="8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Lancet.</a:t>
            </a:r>
            <a:r>
              <a:rPr kumimoji="0" lang="en-US" sz="8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2011; 378(9800):1379–87.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1C8777DE-3E38-CE8D-AB19-776955E17F89}"/>
              </a:ext>
            </a:extLst>
          </p:cNvPr>
          <p:cNvSpPr txBox="1"/>
          <p:nvPr/>
        </p:nvSpPr>
        <p:spPr>
          <a:xfrm>
            <a:off x="240631" y="5500353"/>
            <a:ext cx="54081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CPB, cardiopulmonary bypass; DHCA, deep hypothermic circulatory arrest.</a:t>
            </a:r>
          </a:p>
        </p:txBody>
      </p:sp>
    </p:spTree>
    <p:extLst>
      <p:ext uri="{BB962C8B-B14F-4D97-AF65-F5344CB8AC3E}">
        <p14:creationId xmlns:p14="http://schemas.microsoft.com/office/powerpoint/2010/main" val="410293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01261" y="815248"/>
            <a:ext cx="6317506" cy="554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99505"/>
            <a:ext cx="4406071" cy="1562388"/>
          </a:xfrm>
        </p:spPr>
        <p:txBody>
          <a:bodyPr/>
          <a:lstStyle/>
          <a:p>
            <a:r>
              <a:rPr lang="en-US" dirty="0"/>
              <a:t>UCSD Surgical Classification System</a:t>
            </a:r>
          </a:p>
        </p:txBody>
      </p:sp>
      <p:sp>
        <p:nvSpPr>
          <p:cNvPr id="20" name="Footer Placeholder 2">
            <a:extLst>
              <a:ext uri="{FF2B5EF4-FFF2-40B4-BE49-F238E27FC236}">
                <a16:creationId xmlns:a16="http://schemas.microsoft.com/office/drawing/2014/main" id="{E4549369-4ADF-F600-1940-68BC28406E49}"/>
              </a:ext>
            </a:extLst>
          </p:cNvPr>
          <p:cNvSpPr txBox="1">
            <a:spLocks/>
          </p:cNvSpPr>
          <p:nvPr/>
        </p:nvSpPr>
        <p:spPr>
          <a:xfrm>
            <a:off x="855133" y="6356351"/>
            <a:ext cx="758030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Kim NH.</a:t>
            </a:r>
            <a:r>
              <a:rPr kumimoji="0" lang="en-US" sz="9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Proc Am </a:t>
            </a:r>
            <a:r>
              <a:rPr kumimoji="0" lang="en-US" sz="9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Thorac</a:t>
            </a:r>
            <a:r>
              <a:rPr kumimoji="0" lang="en-US" sz="9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Soc.</a:t>
            </a:r>
            <a:r>
              <a:rPr kumimoji="0" lang="en-US" sz="9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2006;3(7):584–88.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7248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199505"/>
            <a:ext cx="10744200" cy="1185577"/>
          </a:xfrm>
        </p:spPr>
        <p:txBody>
          <a:bodyPr>
            <a:normAutofit/>
          </a:bodyPr>
          <a:lstStyle/>
          <a:p>
            <a:r>
              <a:rPr lang="en-US" altLang="en-US"/>
              <a:t>The UCSD Experience: Outcomes of 2700 PTE Surgeries</a:t>
            </a:r>
            <a:endParaRPr lang="en-US" altLang="en-US" dirty="0"/>
          </a:p>
        </p:txBody>
      </p:sp>
      <p:graphicFrame>
        <p:nvGraphicFramePr>
          <p:cNvPr id="4" name="Table 3"/>
          <p:cNvGraphicFramePr>
            <a:graphicFrameLocks noGrp="1"/>
          </p:cNvGraphicFramePr>
          <p:nvPr/>
        </p:nvGraphicFramePr>
        <p:xfrm>
          <a:off x="1145755" y="1639072"/>
          <a:ext cx="4632900" cy="3593940"/>
        </p:xfrm>
        <a:graphic>
          <a:graphicData uri="http://schemas.openxmlformats.org/drawingml/2006/table">
            <a:tbl>
              <a:tblPr firstRow="1" bandRow="1">
                <a:tableStyleId>{5C22544A-7EE6-4342-B048-85BDC9FD1C3A}</a:tableStyleId>
              </a:tblPr>
              <a:tblGrid>
                <a:gridCol w="2156794">
                  <a:extLst>
                    <a:ext uri="{9D8B030D-6E8A-4147-A177-3AD203B41FA5}">
                      <a16:colId xmlns:a16="http://schemas.microsoft.com/office/drawing/2014/main" val="20000"/>
                    </a:ext>
                  </a:extLst>
                </a:gridCol>
                <a:gridCol w="1303340">
                  <a:extLst>
                    <a:ext uri="{9D8B030D-6E8A-4147-A177-3AD203B41FA5}">
                      <a16:colId xmlns:a16="http://schemas.microsoft.com/office/drawing/2014/main" val="20001"/>
                    </a:ext>
                  </a:extLst>
                </a:gridCol>
                <a:gridCol w="1172766">
                  <a:extLst>
                    <a:ext uri="{9D8B030D-6E8A-4147-A177-3AD203B41FA5}">
                      <a16:colId xmlns:a16="http://schemas.microsoft.com/office/drawing/2014/main" val="20002"/>
                    </a:ext>
                  </a:extLst>
                </a:gridCol>
              </a:tblGrid>
              <a:tr h="513420">
                <a:tc>
                  <a:txBody>
                    <a:bodyPr/>
                    <a:lstStyle/>
                    <a:p>
                      <a:r>
                        <a:rPr lang="en-US" sz="1600" b="1" dirty="0">
                          <a:effectLst>
                            <a:outerShdw blurRad="50800" dist="50800" dir="5400000" algn="ctr" rotWithShape="0">
                              <a:schemeClr val="tx1"/>
                            </a:outerShdw>
                          </a:effectLst>
                        </a:rPr>
                        <a:t>Variable</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effectLst>
                            <a:outerShdw blurRad="50800" dist="50800" dir="5400000" algn="ctr" rotWithShape="0">
                              <a:schemeClr val="tx1"/>
                            </a:outerShdw>
                          </a:effectLst>
                        </a:rPr>
                        <a:t>Period</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effectLst>
                            <a:outerShdw blurRad="50800" dist="50800" dir="5400000" algn="ctr" rotWithShape="0">
                              <a:schemeClr val="tx1"/>
                            </a:outerShdw>
                          </a:effectLst>
                        </a:rPr>
                        <a:t>Value</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3420">
                <a:tc rowSpan="2">
                  <a:txBody>
                    <a:bodyPr/>
                    <a:lstStyle/>
                    <a:p>
                      <a:pPr algn="ctr"/>
                      <a:r>
                        <a:rPr lang="en-US" sz="1600" b="1" dirty="0"/>
                        <a:t>PVR </a:t>
                      </a:r>
                    </a:p>
                    <a:p>
                      <a:pPr algn="ctr"/>
                      <a:r>
                        <a:rPr lang="en-US" sz="1600" b="1" dirty="0"/>
                        <a:t>(dynes/ sec/cm</a:t>
                      </a:r>
                      <a:r>
                        <a:rPr lang="en-US" sz="1600" b="1" baseline="30000" dirty="0"/>
                        <a:t>5</a:t>
                      </a:r>
                      <a:r>
                        <a:rPr lang="en-US" sz="1600" b="1" dirty="0"/>
                        <a:t>)</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Pre-Op</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719</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3420">
                <a:tc vMerge="1">
                  <a:txBody>
                    <a:bodyPr/>
                    <a:lstStyle/>
                    <a:p>
                      <a:endParaRPr lang="en-US" sz="1600" b="1" dirty="0"/>
                    </a:p>
                  </a:txBody>
                  <a:tcPr marL="91422" marR="9142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Post-Op</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253</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3420">
                <a:tc rowSpan="2">
                  <a:txBody>
                    <a:bodyPr/>
                    <a:lstStyle/>
                    <a:p>
                      <a:pPr algn="ctr"/>
                      <a:r>
                        <a:rPr lang="en-US" sz="1600" b="1" dirty="0"/>
                        <a:t>Cardiac</a:t>
                      </a:r>
                      <a:r>
                        <a:rPr lang="en-US" sz="1600" b="1" baseline="0" dirty="0"/>
                        <a:t> output (L/min)</a:t>
                      </a:r>
                      <a:endParaRPr lang="en-US" sz="1600" b="1" dirty="0"/>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Pre-Op</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4.3</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13420">
                <a:tc vMerge="1">
                  <a:txBody>
                    <a:bodyPr/>
                    <a:lstStyle/>
                    <a:p>
                      <a:endParaRPr lang="en-US" sz="1600" b="1" dirty="0"/>
                    </a:p>
                  </a:txBody>
                  <a:tcPr marL="91422" marR="9142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Post-Op</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5.6</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3420">
                <a:tc rowSpan="2">
                  <a:txBody>
                    <a:bodyPr/>
                    <a:lstStyle/>
                    <a:p>
                      <a:pPr algn="ctr"/>
                      <a:r>
                        <a:rPr lang="en-US" sz="1600" b="1" dirty="0"/>
                        <a:t>Mean PAP</a:t>
                      </a:r>
                    </a:p>
                    <a:p>
                      <a:pPr algn="ctr"/>
                      <a:r>
                        <a:rPr lang="en-US" sz="1600" b="1" dirty="0"/>
                        <a:t>(mm Hg)</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Pre-Op</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46</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13420">
                <a:tc vMerge="1">
                  <a:txBody>
                    <a:bodyPr/>
                    <a:lstStyle/>
                    <a:p>
                      <a:endParaRPr lang="en-US" sz="1600" b="1" dirty="0"/>
                    </a:p>
                  </a:txBody>
                  <a:tcPr marL="91422" marR="9142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Post-Op</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t>26</a:t>
                      </a:r>
                    </a:p>
                  </a:txBody>
                  <a:tcPr marL="68567" marR="68567" marT="34287" marB="34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40997" name="TextBox 4"/>
          <p:cNvSpPr txBox="1">
            <a:spLocks noChangeArrowheads="1"/>
          </p:cNvSpPr>
          <p:nvPr/>
        </p:nvSpPr>
        <p:spPr bwMode="auto">
          <a:xfrm>
            <a:off x="1111223" y="5271365"/>
            <a:ext cx="3525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n = 500, enrolled between October 2006 and December 2010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3F3F3F"/>
              </a:solidFill>
              <a:effectLst/>
              <a:uLnTx/>
              <a:uFillTx/>
              <a:latin typeface="Calibri"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In-hospital mortality =</a:t>
            </a:r>
            <a:r>
              <a:rPr kumimoji="0" lang="en-US" altLang="en-US" sz="1200" b="1"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 2.2%</a:t>
            </a:r>
          </a:p>
        </p:txBody>
      </p:sp>
      <p:sp>
        <p:nvSpPr>
          <p:cNvPr id="40998" name="TextBox 6"/>
          <p:cNvSpPr txBox="1">
            <a:spLocks noChangeArrowheads="1"/>
          </p:cNvSpPr>
          <p:nvPr/>
        </p:nvSpPr>
        <p:spPr bwMode="auto">
          <a:xfrm>
            <a:off x="7079713" y="5325247"/>
            <a:ext cx="338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n = 1410, enrolled between  March 1999 and December 2010</a:t>
            </a:r>
          </a:p>
        </p:txBody>
      </p:sp>
      <p:grpSp>
        <p:nvGrpSpPr>
          <p:cNvPr id="8" name="Group 7">
            <a:extLst>
              <a:ext uri="{FF2B5EF4-FFF2-40B4-BE49-F238E27FC236}">
                <a16:creationId xmlns:a16="http://schemas.microsoft.com/office/drawing/2014/main" id="{79B15606-77F4-4F31-A9A7-A4937939F9A1}"/>
              </a:ext>
            </a:extLst>
          </p:cNvPr>
          <p:cNvGrpSpPr/>
          <p:nvPr/>
        </p:nvGrpSpPr>
        <p:grpSpPr>
          <a:xfrm>
            <a:off x="6574472" y="1726019"/>
            <a:ext cx="3960498" cy="3545346"/>
            <a:chOff x="6018223" y="1425576"/>
            <a:chExt cx="4346565" cy="3890944"/>
          </a:xfrm>
        </p:grpSpPr>
        <p:grpSp>
          <p:nvGrpSpPr>
            <p:cNvPr id="41000" name="Group 28"/>
            <p:cNvGrpSpPr>
              <a:grpSpLocks/>
            </p:cNvGrpSpPr>
            <p:nvPr/>
          </p:nvGrpSpPr>
          <p:grpSpPr bwMode="auto">
            <a:xfrm>
              <a:off x="6018223" y="1425576"/>
              <a:ext cx="4346565" cy="3890944"/>
              <a:chOff x="4494246" y="1425575"/>
              <a:chExt cx="4347197" cy="3891481"/>
            </a:xfrm>
          </p:grpSpPr>
          <p:grpSp>
            <p:nvGrpSpPr>
              <p:cNvPr id="41002" name="Group 9"/>
              <p:cNvGrpSpPr>
                <a:grpSpLocks/>
              </p:cNvGrpSpPr>
              <p:nvPr/>
            </p:nvGrpSpPr>
            <p:grpSpPr bwMode="auto">
              <a:xfrm>
                <a:off x="5233147" y="1425575"/>
                <a:ext cx="3608296" cy="3241131"/>
                <a:chOff x="5233147" y="1425575"/>
                <a:chExt cx="3608296" cy="3241131"/>
              </a:xfrm>
            </p:grpSpPr>
            <p:sp>
              <p:nvSpPr>
                <p:cNvPr id="3" name="Rectangle 2"/>
                <p:cNvSpPr/>
                <p:nvPr/>
              </p:nvSpPr>
              <p:spPr>
                <a:xfrm>
                  <a:off x="5334145" y="1425575"/>
                  <a:ext cx="3507298" cy="316591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9" name="Straight Connector 8"/>
                <p:cNvCxnSpPr/>
                <p:nvPr/>
              </p:nvCxnSpPr>
              <p:spPr>
                <a:xfrm>
                  <a:off x="5232530" y="1593873"/>
                  <a:ext cx="10161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232530" y="2151163"/>
                  <a:ext cx="10161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32530" y="2743382"/>
                  <a:ext cx="10161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232530" y="3297496"/>
                  <a:ext cx="10161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232530" y="3869075"/>
                  <a:ext cx="10161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232530" y="4434303"/>
                  <a:ext cx="10161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521497"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942246"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374109"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788506"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210843"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625241"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8049165"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468326" y="4591487"/>
                  <a:ext cx="0" cy="746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1003" name="TextBox 19"/>
              <p:cNvSpPr txBox="1">
                <a:spLocks noChangeArrowheads="1"/>
              </p:cNvSpPr>
              <p:nvPr/>
            </p:nvSpPr>
            <p:spPr bwMode="auto">
              <a:xfrm>
                <a:off x="8266254" y="4594794"/>
                <a:ext cx="403281"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14</a:t>
                </a:r>
              </a:p>
            </p:txBody>
          </p:sp>
          <p:sp>
            <p:nvSpPr>
              <p:cNvPr id="41004" name="TextBox 29"/>
              <p:cNvSpPr txBox="1">
                <a:spLocks noChangeArrowheads="1"/>
              </p:cNvSpPr>
              <p:nvPr/>
            </p:nvSpPr>
            <p:spPr bwMode="auto">
              <a:xfrm>
                <a:off x="7848241" y="4594794"/>
                <a:ext cx="403281"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12</a:t>
                </a:r>
              </a:p>
            </p:txBody>
          </p:sp>
          <p:sp>
            <p:nvSpPr>
              <p:cNvPr id="41005" name="TextBox 30"/>
              <p:cNvSpPr txBox="1">
                <a:spLocks noChangeArrowheads="1"/>
              </p:cNvSpPr>
              <p:nvPr/>
            </p:nvSpPr>
            <p:spPr bwMode="auto">
              <a:xfrm>
                <a:off x="7423699" y="4594794"/>
                <a:ext cx="403281"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10</a:t>
                </a:r>
              </a:p>
            </p:txBody>
          </p:sp>
          <p:sp>
            <p:nvSpPr>
              <p:cNvPr id="41006" name="TextBox 31"/>
              <p:cNvSpPr txBox="1">
                <a:spLocks noChangeArrowheads="1"/>
              </p:cNvSpPr>
              <p:nvPr/>
            </p:nvSpPr>
            <p:spPr bwMode="auto">
              <a:xfrm>
                <a:off x="7059098" y="4594794"/>
                <a:ext cx="302990"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8</a:t>
                </a:r>
              </a:p>
            </p:txBody>
          </p:sp>
          <p:sp>
            <p:nvSpPr>
              <p:cNvPr id="41007" name="TextBox 32"/>
              <p:cNvSpPr txBox="1">
                <a:spLocks noChangeArrowheads="1"/>
              </p:cNvSpPr>
              <p:nvPr/>
            </p:nvSpPr>
            <p:spPr bwMode="auto">
              <a:xfrm>
                <a:off x="6637821" y="4594794"/>
                <a:ext cx="302990"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6</a:t>
                </a:r>
              </a:p>
            </p:txBody>
          </p:sp>
          <p:sp>
            <p:nvSpPr>
              <p:cNvPr id="41008" name="TextBox 33"/>
              <p:cNvSpPr txBox="1">
                <a:spLocks noChangeArrowheads="1"/>
              </p:cNvSpPr>
              <p:nvPr/>
            </p:nvSpPr>
            <p:spPr bwMode="auto">
              <a:xfrm>
                <a:off x="6223074" y="4594794"/>
                <a:ext cx="302990"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4</a:t>
                </a:r>
              </a:p>
            </p:txBody>
          </p:sp>
          <p:sp>
            <p:nvSpPr>
              <p:cNvPr id="41009" name="TextBox 34"/>
              <p:cNvSpPr txBox="1">
                <a:spLocks noChangeArrowheads="1"/>
              </p:cNvSpPr>
              <p:nvPr/>
            </p:nvSpPr>
            <p:spPr bwMode="auto">
              <a:xfrm>
                <a:off x="5792002" y="4594794"/>
                <a:ext cx="302990"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2</a:t>
                </a:r>
              </a:p>
            </p:txBody>
          </p:sp>
          <p:sp>
            <p:nvSpPr>
              <p:cNvPr id="41010" name="TextBox 35"/>
              <p:cNvSpPr txBox="1">
                <a:spLocks noChangeArrowheads="1"/>
              </p:cNvSpPr>
              <p:nvPr/>
            </p:nvSpPr>
            <p:spPr bwMode="auto">
              <a:xfrm>
                <a:off x="5370725" y="4594794"/>
                <a:ext cx="302990"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0</a:t>
                </a:r>
              </a:p>
            </p:txBody>
          </p:sp>
          <p:sp>
            <p:nvSpPr>
              <p:cNvPr id="41011" name="TextBox 37"/>
              <p:cNvSpPr txBox="1">
                <a:spLocks noChangeArrowheads="1"/>
              </p:cNvSpPr>
              <p:nvPr/>
            </p:nvSpPr>
            <p:spPr bwMode="auto">
              <a:xfrm>
                <a:off x="4845920" y="4265140"/>
                <a:ext cx="452548"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0.0</a:t>
                </a:r>
              </a:p>
            </p:txBody>
          </p:sp>
          <p:sp>
            <p:nvSpPr>
              <p:cNvPr id="41012" name="TextBox 38"/>
              <p:cNvSpPr txBox="1">
                <a:spLocks noChangeArrowheads="1"/>
              </p:cNvSpPr>
              <p:nvPr/>
            </p:nvSpPr>
            <p:spPr bwMode="auto">
              <a:xfrm>
                <a:off x="4845920" y="3700362"/>
                <a:ext cx="452548"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0.2</a:t>
                </a:r>
              </a:p>
            </p:txBody>
          </p:sp>
          <p:sp>
            <p:nvSpPr>
              <p:cNvPr id="41013" name="TextBox 39"/>
              <p:cNvSpPr txBox="1">
                <a:spLocks noChangeArrowheads="1"/>
              </p:cNvSpPr>
              <p:nvPr/>
            </p:nvSpPr>
            <p:spPr bwMode="auto">
              <a:xfrm>
                <a:off x="4845920" y="3128860"/>
                <a:ext cx="452548"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0.4</a:t>
                </a:r>
              </a:p>
            </p:txBody>
          </p:sp>
          <p:sp>
            <p:nvSpPr>
              <p:cNvPr id="41014" name="TextBox 40"/>
              <p:cNvSpPr txBox="1">
                <a:spLocks noChangeArrowheads="1"/>
              </p:cNvSpPr>
              <p:nvPr/>
            </p:nvSpPr>
            <p:spPr bwMode="auto">
              <a:xfrm>
                <a:off x="4845920" y="2573923"/>
                <a:ext cx="452548"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0.6</a:t>
                </a:r>
              </a:p>
            </p:txBody>
          </p:sp>
          <p:sp>
            <p:nvSpPr>
              <p:cNvPr id="41015" name="TextBox 41"/>
              <p:cNvSpPr txBox="1">
                <a:spLocks noChangeArrowheads="1"/>
              </p:cNvSpPr>
              <p:nvPr/>
            </p:nvSpPr>
            <p:spPr bwMode="auto">
              <a:xfrm>
                <a:off x="4845920" y="1982252"/>
                <a:ext cx="452548"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0.8</a:t>
                </a:r>
              </a:p>
            </p:txBody>
          </p:sp>
          <p:sp>
            <p:nvSpPr>
              <p:cNvPr id="41016" name="TextBox 42"/>
              <p:cNvSpPr txBox="1">
                <a:spLocks noChangeArrowheads="1"/>
              </p:cNvSpPr>
              <p:nvPr/>
            </p:nvSpPr>
            <p:spPr bwMode="auto">
              <a:xfrm>
                <a:off x="4845920" y="1425575"/>
                <a:ext cx="452548" cy="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1.0</a:t>
                </a:r>
              </a:p>
            </p:txBody>
          </p:sp>
          <p:sp>
            <p:nvSpPr>
              <p:cNvPr id="41017" name="TextBox 43"/>
              <p:cNvSpPr txBox="1">
                <a:spLocks noChangeArrowheads="1"/>
              </p:cNvSpPr>
              <p:nvPr/>
            </p:nvSpPr>
            <p:spPr bwMode="auto">
              <a:xfrm rot="16200000">
                <a:off x="3454661" y="2793931"/>
                <a:ext cx="2518345" cy="4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Cumulative Survival</a:t>
                </a:r>
              </a:p>
            </p:txBody>
          </p:sp>
          <p:sp>
            <p:nvSpPr>
              <p:cNvPr id="41018" name="TextBox 44"/>
              <p:cNvSpPr txBox="1">
                <a:spLocks noChangeArrowheads="1"/>
              </p:cNvSpPr>
              <p:nvPr/>
            </p:nvSpPr>
            <p:spPr bwMode="auto">
              <a:xfrm>
                <a:off x="5267362" y="4877883"/>
                <a:ext cx="3463577" cy="43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3F3F3F"/>
                    </a:solidFill>
                    <a:effectLst/>
                    <a:uLnTx/>
                    <a:uFillTx/>
                    <a:latin typeface="Calibri" pitchFamily="34" charset="0"/>
                    <a:ea typeface="+mn-ea"/>
                    <a:cs typeface="Arial" pitchFamily="34" charset="0"/>
                  </a:rPr>
                  <a:t>Years survived since surgery</a:t>
                </a:r>
              </a:p>
            </p:txBody>
          </p:sp>
        </p:grpSp>
        <p:sp>
          <p:nvSpPr>
            <p:cNvPr id="47" name="Freeform 46"/>
            <p:cNvSpPr/>
            <p:nvPr/>
          </p:nvSpPr>
          <p:spPr>
            <a:xfrm>
              <a:off x="7031039" y="1725613"/>
              <a:ext cx="3171825" cy="614362"/>
            </a:xfrm>
            <a:custGeom>
              <a:avLst/>
              <a:gdLst>
                <a:gd name="connsiteX0" fmla="*/ 0 w 3171987"/>
                <a:gd name="connsiteY0" fmla="*/ 0 h 614766"/>
                <a:gd name="connsiteX1" fmla="*/ 216977 w 3171987"/>
                <a:gd name="connsiteY1" fmla="*/ 15498 h 614766"/>
                <a:gd name="connsiteX2" fmla="*/ 216977 w 3171987"/>
                <a:gd name="connsiteY2" fmla="*/ 82658 h 614766"/>
                <a:gd name="connsiteX3" fmla="*/ 428787 w 3171987"/>
                <a:gd name="connsiteY3" fmla="*/ 82658 h 614766"/>
                <a:gd name="connsiteX4" fmla="*/ 428787 w 3171987"/>
                <a:gd name="connsiteY4" fmla="*/ 139485 h 614766"/>
                <a:gd name="connsiteX5" fmla="*/ 645763 w 3171987"/>
                <a:gd name="connsiteY5" fmla="*/ 139485 h 614766"/>
                <a:gd name="connsiteX6" fmla="*/ 645763 w 3171987"/>
                <a:gd name="connsiteY6" fmla="*/ 191146 h 614766"/>
                <a:gd name="connsiteX7" fmla="*/ 862739 w 3171987"/>
                <a:gd name="connsiteY7" fmla="*/ 191146 h 614766"/>
                <a:gd name="connsiteX8" fmla="*/ 862739 w 3171987"/>
                <a:gd name="connsiteY8" fmla="*/ 273803 h 614766"/>
                <a:gd name="connsiteX9" fmla="*/ 1074550 w 3171987"/>
                <a:gd name="connsiteY9" fmla="*/ 273803 h 614766"/>
                <a:gd name="connsiteX10" fmla="*/ 1074550 w 3171987"/>
                <a:gd name="connsiteY10" fmla="*/ 315132 h 614766"/>
                <a:gd name="connsiteX11" fmla="*/ 1286360 w 3171987"/>
                <a:gd name="connsiteY11" fmla="*/ 315132 h 614766"/>
                <a:gd name="connsiteX12" fmla="*/ 1286360 w 3171987"/>
                <a:gd name="connsiteY12" fmla="*/ 382291 h 614766"/>
                <a:gd name="connsiteX13" fmla="*/ 1477505 w 3171987"/>
                <a:gd name="connsiteY13" fmla="*/ 382291 h 614766"/>
                <a:gd name="connsiteX14" fmla="*/ 1477505 w 3171987"/>
                <a:gd name="connsiteY14" fmla="*/ 423620 h 614766"/>
                <a:gd name="connsiteX15" fmla="*/ 1699648 w 3171987"/>
                <a:gd name="connsiteY15" fmla="*/ 423620 h 614766"/>
                <a:gd name="connsiteX16" fmla="*/ 1699648 w 3171987"/>
                <a:gd name="connsiteY16" fmla="*/ 516610 h 614766"/>
                <a:gd name="connsiteX17" fmla="*/ 1906292 w 3171987"/>
                <a:gd name="connsiteY17" fmla="*/ 516610 h 614766"/>
                <a:gd name="connsiteX18" fmla="*/ 1906292 w 3171987"/>
                <a:gd name="connsiteY18" fmla="*/ 563105 h 614766"/>
                <a:gd name="connsiteX19" fmla="*/ 2112936 w 3171987"/>
                <a:gd name="connsiteY19" fmla="*/ 563105 h 614766"/>
                <a:gd name="connsiteX20" fmla="*/ 2112936 w 3171987"/>
                <a:gd name="connsiteY20" fmla="*/ 614766 h 614766"/>
                <a:gd name="connsiteX21" fmla="*/ 3171987 w 3171987"/>
                <a:gd name="connsiteY21" fmla="*/ 614766 h 61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987" h="614766">
                  <a:moveTo>
                    <a:pt x="0" y="0"/>
                  </a:moveTo>
                  <a:lnTo>
                    <a:pt x="216977" y="15498"/>
                  </a:lnTo>
                  <a:lnTo>
                    <a:pt x="216977" y="82658"/>
                  </a:lnTo>
                  <a:lnTo>
                    <a:pt x="428787" y="82658"/>
                  </a:lnTo>
                  <a:lnTo>
                    <a:pt x="428787" y="139485"/>
                  </a:lnTo>
                  <a:lnTo>
                    <a:pt x="645763" y="139485"/>
                  </a:lnTo>
                  <a:lnTo>
                    <a:pt x="645763" y="191146"/>
                  </a:lnTo>
                  <a:lnTo>
                    <a:pt x="862739" y="191146"/>
                  </a:lnTo>
                  <a:lnTo>
                    <a:pt x="862739" y="273803"/>
                  </a:lnTo>
                  <a:lnTo>
                    <a:pt x="1074550" y="273803"/>
                  </a:lnTo>
                  <a:lnTo>
                    <a:pt x="1074550" y="315132"/>
                  </a:lnTo>
                  <a:lnTo>
                    <a:pt x="1286360" y="315132"/>
                  </a:lnTo>
                  <a:lnTo>
                    <a:pt x="1286360" y="382291"/>
                  </a:lnTo>
                  <a:lnTo>
                    <a:pt x="1477505" y="382291"/>
                  </a:lnTo>
                  <a:lnTo>
                    <a:pt x="1477505" y="423620"/>
                  </a:lnTo>
                  <a:lnTo>
                    <a:pt x="1699648" y="423620"/>
                  </a:lnTo>
                  <a:lnTo>
                    <a:pt x="1699648" y="516610"/>
                  </a:lnTo>
                  <a:lnTo>
                    <a:pt x="1906292" y="516610"/>
                  </a:lnTo>
                  <a:lnTo>
                    <a:pt x="1906292" y="563105"/>
                  </a:lnTo>
                  <a:lnTo>
                    <a:pt x="2112936" y="563105"/>
                  </a:lnTo>
                  <a:lnTo>
                    <a:pt x="2112936" y="614766"/>
                  </a:lnTo>
                  <a:lnTo>
                    <a:pt x="3171987" y="614766"/>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30" name="Footer Placeholder 1">
            <a:extLst>
              <a:ext uri="{FF2B5EF4-FFF2-40B4-BE49-F238E27FC236}">
                <a16:creationId xmlns:a16="http://schemas.microsoft.com/office/drawing/2014/main" id="{B0ABA843-E65C-F046-FEA3-65D4E3605173}"/>
              </a:ext>
            </a:extLst>
          </p:cNvPr>
          <p:cNvSpPr txBox="1">
            <a:spLocks/>
          </p:cNvSpPr>
          <p:nvPr/>
        </p:nvSpPr>
        <p:spPr>
          <a:xfrm>
            <a:off x="609600" y="6356351"/>
            <a:ext cx="452896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Madani</a:t>
            </a:r>
            <a:r>
              <a:rPr kumimoji="0" lang="en-US" altLang="en-US" sz="9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MM, et al. </a:t>
            </a:r>
            <a:r>
              <a:rPr kumimoji="0" lang="en-US" altLang="en-US" sz="9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Ann </a:t>
            </a:r>
            <a:r>
              <a:rPr kumimoji="0" lang="en-US" altLang="en-US" sz="9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Thorac</a:t>
            </a:r>
            <a:r>
              <a:rPr kumimoji="0" lang="en-US" altLang="en-US" sz="9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Surg. </a:t>
            </a:r>
            <a:r>
              <a:rPr kumimoji="0" lang="en-US" altLang="en-US" sz="9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2012;94(1):97-103.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478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8350-70FF-F48E-749A-C25BD5598EE6}"/>
              </a:ext>
            </a:extLst>
          </p:cNvPr>
          <p:cNvSpPr>
            <a:spLocks noGrp="1"/>
          </p:cNvSpPr>
          <p:nvPr>
            <p:ph type="title"/>
          </p:nvPr>
        </p:nvSpPr>
        <p:spPr>
          <a:xfrm>
            <a:off x="609600" y="199505"/>
            <a:ext cx="10744200" cy="1185577"/>
          </a:xfrm>
        </p:spPr>
        <p:txBody>
          <a:bodyPr/>
          <a:lstStyle/>
          <a:p>
            <a:r>
              <a:rPr lang="en-US"/>
              <a:t>Balloon Pulmonary Angioplasty</a:t>
            </a:r>
            <a:endParaRPr lang="en-US" dirty="0"/>
          </a:p>
        </p:txBody>
      </p:sp>
      <p:pic>
        <p:nvPicPr>
          <p:cNvPr id="6" name="Content Placeholder 5">
            <a:extLst>
              <a:ext uri="{FF2B5EF4-FFF2-40B4-BE49-F238E27FC236}">
                <a16:creationId xmlns:a16="http://schemas.microsoft.com/office/drawing/2014/main" id="{21A33D4D-D68F-F34C-C560-DC9FAF6877DB}"/>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196289" y="1230925"/>
            <a:ext cx="5490255" cy="4828563"/>
          </a:xfrm>
        </p:spPr>
      </p:pic>
      <p:sp>
        <p:nvSpPr>
          <p:cNvPr id="15" name="Content Placeholder 14">
            <a:extLst>
              <a:ext uri="{FF2B5EF4-FFF2-40B4-BE49-F238E27FC236}">
                <a16:creationId xmlns:a16="http://schemas.microsoft.com/office/drawing/2014/main" id="{A980B6C0-66B6-6B58-B900-85011FD35EEE}"/>
              </a:ext>
            </a:extLst>
          </p:cNvPr>
          <p:cNvSpPr>
            <a:spLocks noGrp="1"/>
          </p:cNvSpPr>
          <p:nvPr>
            <p:ph sz="half" idx="2"/>
          </p:nvPr>
        </p:nvSpPr>
        <p:spPr>
          <a:xfrm>
            <a:off x="609600" y="1497013"/>
            <a:ext cx="5181600" cy="4679950"/>
          </a:xfrm>
        </p:spPr>
        <p:txBody>
          <a:bodyPr>
            <a:normAutofit/>
          </a:bodyPr>
          <a:lstStyle/>
          <a:p>
            <a:r>
              <a:rPr lang="en-US" sz="2800" dirty="0"/>
              <a:t>Indicated for non-operable CTEPH patients</a:t>
            </a:r>
          </a:p>
          <a:p>
            <a:endParaRPr lang="en-US" sz="2800" dirty="0"/>
          </a:p>
          <a:p>
            <a:endParaRPr lang="en-US" sz="2800" dirty="0"/>
          </a:p>
        </p:txBody>
      </p:sp>
      <p:sp>
        <p:nvSpPr>
          <p:cNvPr id="8" name="TextBox 7">
            <a:extLst>
              <a:ext uri="{FF2B5EF4-FFF2-40B4-BE49-F238E27FC236}">
                <a16:creationId xmlns:a16="http://schemas.microsoft.com/office/drawing/2014/main" id="{ED77DCC1-9A61-9A57-85A3-1507CBB69BCD}"/>
              </a:ext>
            </a:extLst>
          </p:cNvPr>
          <p:cNvSpPr txBox="1"/>
          <p:nvPr/>
        </p:nvSpPr>
        <p:spPr>
          <a:xfrm>
            <a:off x="488419" y="6443051"/>
            <a:ext cx="426050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Delcroix M et al. </a:t>
            </a:r>
            <a:r>
              <a:rPr kumimoji="0" lang="en-US" sz="800" b="0" i="0" u="none" strike="noStrike" kern="1200" cap="none" spc="0" normalizeH="0" baseline="0" noProof="0" dirty="0">
                <a:ln>
                  <a:noFill/>
                </a:ln>
                <a:solidFill>
                  <a:srgbClr val="3F3F3F"/>
                </a:solidFill>
                <a:effectLst/>
                <a:uLnTx/>
                <a:uFillTx/>
                <a:latin typeface="Helvetica Neue" panose="02000503000000020004" pitchFamily="2" charset="0"/>
                <a:ea typeface="+mn-ea"/>
                <a:cs typeface="+mn-cs"/>
              </a:rPr>
              <a:t> </a:t>
            </a:r>
            <a:r>
              <a:rPr kumimoji="0" lang="en-US" sz="800" b="0" i="1" u="none" strike="noStrike" kern="1200" cap="none" spc="0" normalizeH="0" baseline="0" noProof="0" dirty="0" err="1">
                <a:ln>
                  <a:noFill/>
                </a:ln>
                <a:solidFill>
                  <a:srgbClr val="3F3F3F"/>
                </a:solidFill>
                <a:effectLst/>
                <a:uLnTx/>
                <a:uFillTx/>
                <a:latin typeface="Helvetica Neue" panose="02000503000000020004" pitchFamily="2" charset="0"/>
                <a:ea typeface="+mn-ea"/>
                <a:cs typeface="+mn-cs"/>
              </a:rPr>
              <a:t>Eur</a:t>
            </a:r>
            <a:r>
              <a:rPr kumimoji="0" lang="en-US" sz="800" b="0" i="1" u="none" strike="noStrike" kern="1200" cap="none" spc="0" normalizeH="0" baseline="0" noProof="0" dirty="0">
                <a:ln>
                  <a:noFill/>
                </a:ln>
                <a:solidFill>
                  <a:srgbClr val="3F3F3F"/>
                </a:solidFill>
                <a:effectLst/>
                <a:uLnTx/>
                <a:uFillTx/>
                <a:latin typeface="Helvetica Neue" panose="02000503000000020004" pitchFamily="2" charset="0"/>
                <a:ea typeface="+mn-ea"/>
                <a:cs typeface="+mn-cs"/>
              </a:rPr>
              <a:t> Respir J. </a:t>
            </a:r>
            <a:r>
              <a:rPr kumimoji="0" lang="en-US" sz="800" b="0" i="0" u="none" strike="noStrike" kern="1200" cap="none" spc="0" normalizeH="0" baseline="0" noProof="0" dirty="0">
                <a:ln>
                  <a:noFill/>
                </a:ln>
                <a:solidFill>
                  <a:srgbClr val="3F3F3F"/>
                </a:solidFill>
                <a:effectLst/>
                <a:uLnTx/>
                <a:uFillTx/>
                <a:latin typeface="Helvetica Neue" panose="02000503000000020004" pitchFamily="2" charset="0"/>
                <a:ea typeface="+mn-ea"/>
                <a:cs typeface="+mn-cs"/>
              </a:rPr>
              <a:t>2021;57(6</a:t>
            </a:r>
            <a:r>
              <a:rPr kumimoji="0" lang="en-US" sz="8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):2002828.</a:t>
            </a:r>
            <a:endParaRPr kumimoji="0" lang="en-US" sz="80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325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rtlCol="0">
            <a:noAutofit/>
          </a:bodyPr>
          <a:lstStyle/>
          <a:p>
            <a:r>
              <a:rPr lang="en-US"/>
              <a:t>Balloon Pulmonary Angioplasty</a:t>
            </a:r>
            <a:endParaRPr lang="en-US" dirty="0"/>
          </a:p>
        </p:txBody>
      </p:sp>
      <p:pic>
        <p:nvPicPr>
          <p:cNvPr id="18" name="Content Placeholder 3">
            <a:extLst>
              <a:ext uri="{FF2B5EF4-FFF2-40B4-BE49-F238E27FC236}">
                <a16:creationId xmlns:a16="http://schemas.microsoft.com/office/drawing/2014/main" id="{FAEC6412-7B7F-BB49-91FA-30A33B9A531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952752" y="1828800"/>
            <a:ext cx="3564731" cy="1028700"/>
          </a:xfrm>
          <a:ln w="38100" cap="sq">
            <a:solidFill>
              <a:srgbClr val="000000"/>
            </a:solidFill>
            <a:miter lim="800000"/>
          </a:ln>
          <a:effectLst>
            <a:outerShdw blurRad="50800" dist="38100" dir="2700000" algn="tl" rotWithShape="0">
              <a:srgbClr val="000000">
                <a:alpha val="43000"/>
              </a:srgbClr>
            </a:outerShdw>
          </a:effectLst>
        </p:spPr>
      </p:pic>
      <p:sp>
        <p:nvSpPr>
          <p:cNvPr id="19" name="TextBox 5">
            <a:extLst>
              <a:ext uri="{FF2B5EF4-FFF2-40B4-BE49-F238E27FC236}">
                <a16:creationId xmlns:a16="http://schemas.microsoft.com/office/drawing/2014/main" id="{116FDFA8-C7EB-B989-413C-9683AFE348EA}"/>
              </a:ext>
            </a:extLst>
          </p:cNvPr>
          <p:cNvSpPr txBox="1">
            <a:spLocks noChangeArrowheads="1"/>
          </p:cNvSpPr>
          <p:nvPr/>
        </p:nvSpPr>
        <p:spPr bwMode="auto">
          <a:xfrm>
            <a:off x="3009900" y="2942036"/>
            <a:ext cx="1371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25" b="1" i="1" u="none" strike="noStrike" kern="1200" cap="none" spc="0" normalizeH="0" baseline="0" noProof="0" dirty="0">
                <a:ln>
                  <a:noFill/>
                </a:ln>
                <a:solidFill>
                  <a:srgbClr val="3F3F3F"/>
                </a:solidFill>
                <a:effectLst/>
                <a:uLnTx/>
                <a:uFillTx/>
                <a:latin typeface="Tahoma" panose="020B0604030504040204" pitchFamily="34" charset="0"/>
                <a:ea typeface="MS PGothic" panose="020B0600070205080204" pitchFamily="34" charset="-128"/>
                <a:cs typeface="+mn-cs"/>
              </a:rPr>
              <a:t>Circ J. </a:t>
            </a:r>
            <a:r>
              <a:rPr kumimoji="0" lang="en-US" altLang="en-US" sz="825" b="1" i="0" u="none" strike="noStrike" kern="1200" cap="none" spc="0" normalizeH="0" baseline="0" noProof="0" dirty="0">
                <a:ln>
                  <a:noFill/>
                </a:ln>
                <a:solidFill>
                  <a:srgbClr val="3F3F3F"/>
                </a:solidFill>
                <a:effectLst/>
                <a:uLnTx/>
                <a:uFillTx/>
                <a:latin typeface="Tahoma" panose="020B0604030504040204" pitchFamily="34" charset="0"/>
                <a:ea typeface="MS PGothic" panose="020B0600070205080204" pitchFamily="34" charset="-128"/>
                <a:cs typeface="+mn-cs"/>
              </a:rPr>
              <a:t>2012; 76(2):485-8.</a:t>
            </a:r>
          </a:p>
        </p:txBody>
      </p:sp>
      <p:pic>
        <p:nvPicPr>
          <p:cNvPr id="20" name="Picture 2" descr="C:\Users\bauger\Desktop\Angioplasty.JPG">
            <a:extLst>
              <a:ext uri="{FF2B5EF4-FFF2-40B4-BE49-F238E27FC236}">
                <a16:creationId xmlns:a16="http://schemas.microsoft.com/office/drawing/2014/main" id="{EABE9DAF-12D4-8266-CFB5-5ED9CE31E7B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1" y="4572000"/>
            <a:ext cx="3686175" cy="1290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Picture 3" descr="C:\Users\bauger\Desktop\Angioplasty pics.JPG">
            <a:extLst>
              <a:ext uri="{FF2B5EF4-FFF2-40B4-BE49-F238E27FC236}">
                <a16:creationId xmlns:a16="http://schemas.microsoft.com/office/drawing/2014/main" id="{C7E2A268-F4A4-0ACE-47AE-19BF2D2DA8C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53250" y="2400302"/>
            <a:ext cx="2361998" cy="18502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2" name="Picture 2" descr="C:\Users\bauger\Desktop\Angioplasty II.JPG">
            <a:extLst>
              <a:ext uri="{FF2B5EF4-FFF2-40B4-BE49-F238E27FC236}">
                <a16:creationId xmlns:a16="http://schemas.microsoft.com/office/drawing/2014/main" id="{78DCFD98-16B7-EE70-59C4-CC2E79472DC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24300" y="3276602"/>
            <a:ext cx="3225404" cy="1098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9B9218E-2AC7-492B-5D18-36838362F03C}"/>
              </a:ext>
            </a:extLst>
          </p:cNvPr>
          <p:cNvSpPr txBox="1">
            <a:spLocks noChangeArrowheads="1"/>
          </p:cNvSpPr>
          <p:nvPr/>
        </p:nvSpPr>
        <p:spPr bwMode="auto">
          <a:xfrm>
            <a:off x="2667000" y="3886202"/>
            <a:ext cx="13144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25" b="1" i="1" u="none" strike="noStrike" kern="1200" cap="none" spc="0" normalizeH="0" baseline="0" noProof="0" dirty="0">
                <a:ln>
                  <a:noFill/>
                </a:ln>
                <a:solidFill>
                  <a:srgbClr val="3F3F3F"/>
                </a:solidFill>
                <a:effectLst/>
                <a:uLnTx/>
                <a:uFillTx/>
                <a:latin typeface="Tahoma" panose="020B0604030504040204" pitchFamily="34" charset="0"/>
                <a:ea typeface="MS PGothic" panose="020B0600070205080204" pitchFamily="34" charset="-128"/>
                <a:cs typeface="Tahoma" panose="020B0604030504040204" pitchFamily="34" charset="0"/>
              </a:rPr>
              <a:t>Heart</a:t>
            </a:r>
            <a:r>
              <a:rPr kumimoji="0" lang="en-US" altLang="en-US" sz="825" b="1" i="0" u="none" strike="noStrike" kern="1200" cap="none" spc="0" normalizeH="0" baseline="0" noProof="0" dirty="0">
                <a:ln>
                  <a:noFill/>
                </a:ln>
                <a:solidFill>
                  <a:srgbClr val="3F3F3F"/>
                </a:solidFill>
                <a:effectLst/>
                <a:uLnTx/>
                <a:uFillTx/>
                <a:latin typeface="Tahoma" panose="020B0604030504040204" pitchFamily="34" charset="0"/>
                <a:ea typeface="MS PGothic" panose="020B0600070205080204" pitchFamily="34" charset="-128"/>
                <a:cs typeface="Tahoma" panose="020B0604030504040204" pitchFamily="34" charset="0"/>
              </a:rPr>
              <a:t> . 2013; 99(19):1415-20.</a:t>
            </a:r>
          </a:p>
        </p:txBody>
      </p:sp>
      <p:sp>
        <p:nvSpPr>
          <p:cNvPr id="24" name="TextBox 23">
            <a:extLst>
              <a:ext uri="{FF2B5EF4-FFF2-40B4-BE49-F238E27FC236}">
                <a16:creationId xmlns:a16="http://schemas.microsoft.com/office/drawing/2014/main" id="{586E1C17-1CEC-EB96-73A7-BC2D8826B619}"/>
              </a:ext>
            </a:extLst>
          </p:cNvPr>
          <p:cNvSpPr txBox="1">
            <a:spLocks noChangeArrowheads="1"/>
          </p:cNvSpPr>
          <p:nvPr/>
        </p:nvSpPr>
        <p:spPr bwMode="auto">
          <a:xfrm>
            <a:off x="2724150" y="5372102"/>
            <a:ext cx="15430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25" b="1" i="1" u="none" strike="noStrike" kern="1200" cap="none" spc="0" normalizeH="0" baseline="0" noProof="0" dirty="0" err="1">
                <a:ln>
                  <a:noFill/>
                </a:ln>
                <a:solidFill>
                  <a:srgbClr val="3F3F3F"/>
                </a:solidFill>
                <a:effectLst/>
                <a:uLnTx/>
                <a:uFillTx/>
                <a:latin typeface="Tahoma" panose="020B0604030504040204" pitchFamily="34" charset="0"/>
                <a:ea typeface="MS PGothic" panose="020B0600070205080204" pitchFamily="34" charset="-128"/>
                <a:cs typeface="Tahoma" panose="020B0604030504040204" pitchFamily="34" charset="0"/>
              </a:rPr>
              <a:t>PloS</a:t>
            </a:r>
            <a:r>
              <a:rPr kumimoji="0" lang="en-US" altLang="en-US" sz="825" b="1" i="0" u="none" strike="noStrike" kern="1200" cap="none" spc="0" normalizeH="0" baseline="0" noProof="0" dirty="0">
                <a:ln>
                  <a:noFill/>
                </a:ln>
                <a:solidFill>
                  <a:srgbClr val="3F3F3F"/>
                </a:solidFill>
                <a:effectLst/>
                <a:uLnTx/>
                <a:uFillTx/>
                <a:latin typeface="Tahoma" panose="020B0604030504040204" pitchFamily="34" charset="0"/>
                <a:ea typeface="MS PGothic" panose="020B0600070205080204" pitchFamily="34" charset="-128"/>
                <a:cs typeface="Tahoma" panose="020B0604030504040204" pitchFamily="34" charset="0"/>
              </a:rPr>
              <a:t> </a:t>
            </a:r>
            <a:r>
              <a:rPr kumimoji="0" lang="en-US" altLang="en-US" sz="825" b="1" i="1" u="none" strike="noStrike" kern="1200" cap="none" spc="0" normalizeH="0" baseline="0" noProof="0" dirty="0">
                <a:ln>
                  <a:noFill/>
                </a:ln>
                <a:solidFill>
                  <a:srgbClr val="3F3F3F"/>
                </a:solidFill>
                <a:effectLst/>
                <a:uLnTx/>
                <a:uFillTx/>
                <a:latin typeface="Tahoma" panose="020B0604030504040204" pitchFamily="34" charset="0"/>
                <a:ea typeface="MS PGothic" panose="020B0600070205080204" pitchFamily="34" charset="-128"/>
                <a:cs typeface="Tahoma" panose="020B0604030504040204" pitchFamily="34" charset="0"/>
              </a:rPr>
              <a:t>One.</a:t>
            </a:r>
            <a:r>
              <a:rPr kumimoji="0" lang="en-US" altLang="en-US" sz="825" b="1" i="0" u="none" strike="noStrike" kern="1200" cap="none" spc="0" normalizeH="0" baseline="0" noProof="0" dirty="0">
                <a:ln>
                  <a:noFill/>
                </a:ln>
                <a:solidFill>
                  <a:srgbClr val="3F3F3F"/>
                </a:solidFill>
                <a:effectLst/>
                <a:uLnTx/>
                <a:uFillTx/>
                <a:latin typeface="Tahoma" panose="020B0604030504040204" pitchFamily="34" charset="0"/>
                <a:ea typeface="MS PGothic" panose="020B0600070205080204" pitchFamily="34" charset="-128"/>
                <a:cs typeface="Tahoma" panose="020B0604030504040204" pitchFamily="34" charset="0"/>
              </a:rPr>
              <a:t> 2014; 9(4):e94587.</a:t>
            </a:r>
          </a:p>
        </p:txBody>
      </p:sp>
    </p:spTree>
    <p:extLst>
      <p:ext uri="{BB962C8B-B14F-4D97-AF65-F5344CB8AC3E}">
        <p14:creationId xmlns:p14="http://schemas.microsoft.com/office/powerpoint/2010/main" val="93736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09600" y="199505"/>
            <a:ext cx="10744200" cy="1185577"/>
          </a:xfrm>
        </p:spPr>
        <p:txBody>
          <a:bodyPr/>
          <a:lstStyle/>
          <a:p>
            <a:r>
              <a:rPr lang="en-US" altLang="en-US"/>
              <a:t>BPA Considerations</a:t>
            </a:r>
            <a:endParaRPr lang="en-US" altLang="en-US" dirty="0"/>
          </a:p>
        </p:txBody>
      </p:sp>
      <p:sp>
        <p:nvSpPr>
          <p:cNvPr id="62467" name="Content Placeholder 2"/>
          <p:cNvSpPr>
            <a:spLocks noGrp="1"/>
          </p:cNvSpPr>
          <p:nvPr>
            <p:ph idx="1"/>
          </p:nvPr>
        </p:nvSpPr>
        <p:spPr>
          <a:xfrm>
            <a:off x="609600" y="1477906"/>
            <a:ext cx="10744200" cy="4722477"/>
          </a:xfrm>
        </p:spPr>
        <p:txBody>
          <a:bodyPr/>
          <a:lstStyle/>
          <a:p>
            <a:r>
              <a:rPr lang="en-US" altLang="en-US" dirty="0"/>
              <a:t>One lung at a time</a:t>
            </a:r>
          </a:p>
          <a:p>
            <a:r>
              <a:rPr lang="en-US" altLang="en-US" dirty="0"/>
              <a:t>3 </a:t>
            </a:r>
            <a:r>
              <a:rPr lang="en-US" altLang="en-US" dirty="0">
                <a:solidFill>
                  <a:schemeClr val="tx1"/>
                </a:solidFill>
              </a:rPr>
              <a:t>to</a:t>
            </a:r>
            <a:r>
              <a:rPr lang="en-US" altLang="en-US" dirty="0">
                <a:solidFill>
                  <a:srgbClr val="FF0000"/>
                </a:solidFill>
              </a:rPr>
              <a:t> </a:t>
            </a:r>
            <a:r>
              <a:rPr lang="en-US" altLang="en-US" dirty="0"/>
              <a:t>5 vessels treated per session</a:t>
            </a:r>
          </a:p>
          <a:p>
            <a:r>
              <a:rPr lang="en-US" altLang="en-US" dirty="0"/>
              <a:t>3 sets of procedures often needed</a:t>
            </a:r>
          </a:p>
          <a:p>
            <a:r>
              <a:rPr lang="en-US" altLang="en-US" dirty="0"/>
              <a:t>Hemodynamics improve over time</a:t>
            </a:r>
          </a:p>
          <a:p>
            <a:r>
              <a:rPr lang="en-US" altLang="en-US" dirty="0"/>
              <a:t>Perfusion scan prior to each procedure helpful</a:t>
            </a:r>
          </a:p>
          <a:p>
            <a:r>
              <a:rPr lang="en-US" altLang="en-US" dirty="0"/>
              <a:t>Lung injury associated with BPA is primarily from mechanical vascular injury (wire manipulation vs balloon dilation) rather than reperfusion pulmonary edema</a:t>
            </a:r>
          </a:p>
        </p:txBody>
      </p:sp>
    </p:spTree>
    <p:extLst>
      <p:ext uri="{BB962C8B-B14F-4D97-AF65-F5344CB8AC3E}">
        <p14:creationId xmlns:p14="http://schemas.microsoft.com/office/powerpoint/2010/main" val="341769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rtlCol="0">
            <a:noAutofit/>
          </a:bodyPr>
          <a:lstStyle/>
          <a:p>
            <a:r>
              <a:rPr lang="en-US"/>
              <a:t>Changes in Hemodynamics, Exercise Capacity, and BNP Before and After BPA</a:t>
            </a:r>
            <a:endParaRPr lang="en-US" dirty="0"/>
          </a:p>
        </p:txBody>
      </p:sp>
      <p:grpSp>
        <p:nvGrpSpPr>
          <p:cNvPr id="3" name="Group 2">
            <a:extLst>
              <a:ext uri="{FF2B5EF4-FFF2-40B4-BE49-F238E27FC236}">
                <a16:creationId xmlns:a16="http://schemas.microsoft.com/office/drawing/2014/main" id="{404CAB95-1130-D21F-A7F5-D4EA092FFD9D}"/>
              </a:ext>
            </a:extLst>
          </p:cNvPr>
          <p:cNvGrpSpPr/>
          <p:nvPr/>
        </p:nvGrpSpPr>
        <p:grpSpPr>
          <a:xfrm>
            <a:off x="1131381" y="1385082"/>
            <a:ext cx="10222419" cy="4922622"/>
            <a:chOff x="1032933" y="1537759"/>
            <a:chExt cx="7746094" cy="3730144"/>
          </a:xfrm>
        </p:grpSpPr>
        <p:pic>
          <p:nvPicPr>
            <p:cNvPr id="63492" name="Picture 3"/>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b="33298"/>
            <a:stretch>
              <a:fillRect/>
            </a:stretch>
          </p:blipFill>
          <p:spPr bwMode="auto">
            <a:xfrm>
              <a:off x="1032933" y="1537759"/>
              <a:ext cx="5393685" cy="373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3" name="Picture 3"/>
            <p:cNvPicPr>
              <a:picLocks noChangeAspect="1" noChangeArrowheads="1"/>
            </p:cNvPicPr>
            <p:nvPr/>
          </p:nvPicPr>
          <p:blipFill>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t="66628" r="51846"/>
            <a:stretch>
              <a:fillRect/>
            </a:stretch>
          </p:blipFill>
          <p:spPr bwMode="auto">
            <a:xfrm>
              <a:off x="6426618" y="1711198"/>
              <a:ext cx="2352409" cy="169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5">
            <a:extLst>
              <a:ext uri="{FF2B5EF4-FFF2-40B4-BE49-F238E27FC236}">
                <a16:creationId xmlns:a16="http://schemas.microsoft.com/office/drawing/2014/main" id="{9F15D5ED-5D40-1678-3F9B-B577EA6C6DA9}"/>
              </a:ext>
            </a:extLst>
          </p:cNvPr>
          <p:cNvSpPr>
            <a:spLocks noChangeArrowheads="1"/>
          </p:cNvSpPr>
          <p:nvPr/>
        </p:nvSpPr>
        <p:spPr bwMode="auto">
          <a:xfrm>
            <a:off x="130380" y="6381496"/>
            <a:ext cx="87891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Aft>
                <a:spcPts val="800"/>
              </a:spcAft>
              <a:buFont typeface="Arial" panose="020B0604020202020204" pitchFamily="34" charset="0"/>
              <a:defRPr sz="3200">
                <a:solidFill>
                  <a:schemeClr val="tx1"/>
                </a:solidFill>
                <a:latin typeface="Arial" panose="020B0604020202020204" pitchFamily="34" charset="0"/>
                <a:cs typeface="Arial" panose="020B0604020202020204" pitchFamily="34" charset="0"/>
              </a:defRPr>
            </a:lvl1pPr>
            <a:lvl2pPr marL="742950" indent="-285750" defTabSz="1217613">
              <a:spcAft>
                <a:spcPts val="80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2pPr>
            <a:lvl3pPr marL="1143000" indent="-228600" defTabSz="1217613">
              <a:spcAft>
                <a:spcPts val="800"/>
              </a:spcAft>
              <a:buSzPct val="70000"/>
              <a:buFont typeface="Wingdings 2" panose="05020102010507070707" pitchFamily="18" charset="2"/>
              <a:buChar char="®"/>
              <a:defRPr sz="3200">
                <a:solidFill>
                  <a:schemeClr val="tx1"/>
                </a:solidFill>
                <a:latin typeface="Arial" panose="020B0604020202020204" pitchFamily="34" charset="0"/>
                <a:cs typeface="Arial" panose="020B0604020202020204" pitchFamily="34" charset="0"/>
              </a:defRPr>
            </a:lvl3pPr>
            <a:lvl4pPr marL="1600200" indent="-228600" defTabSz="1217613">
              <a:spcAft>
                <a:spcPts val="80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4pPr>
            <a:lvl5pPr marL="2057400" indent="-228600" defTabSz="1217613">
              <a:spcAft>
                <a:spcPts val="80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ts val="80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ts val="80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ts val="80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ts val="800"/>
              </a:spcAft>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Aoki T, et al. </a:t>
            </a:r>
            <a:r>
              <a:rPr kumimoji="0" lang="en-US" altLang="en-US" sz="1200" b="0" i="1"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a:cs typeface="ヒラギノ角ゴ Pro W3"/>
              </a:rPr>
              <a:t>Eur</a:t>
            </a:r>
            <a:r>
              <a:rPr kumimoji="0" lang="en-US" altLang="en-US" sz="1200" b="0" i="1"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 Heart J</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 </a:t>
            </a:r>
            <a:r>
              <a:rPr kumimoji="0" lang="en-US" altLang="en-US" sz="1200" b="0" i="0" u="none" strike="noStrike" kern="1200" cap="none" spc="0" normalizeH="0" baseline="0" noProof="0" dirty="0">
                <a:ln>
                  <a:noFill/>
                </a:ln>
                <a:solidFill>
                  <a:srgbClr val="3F3F3F"/>
                </a:solidFill>
                <a:effectLst/>
                <a:uLnTx/>
                <a:uFillTx/>
                <a:latin typeface="Arial" panose="020B0604020202020204" pitchFamily="34" charset="0"/>
                <a:ea typeface="ヒラギノ角ゴ Pro W3"/>
                <a:cs typeface="ヒラギノ角ゴ Pro W3"/>
              </a:rPr>
              <a:t>2017;38(42):3152-59</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a:t>
            </a:r>
          </a:p>
        </p:txBody>
      </p:sp>
    </p:spTree>
    <p:extLst>
      <p:ext uri="{BB962C8B-B14F-4D97-AF65-F5344CB8AC3E}">
        <p14:creationId xmlns:p14="http://schemas.microsoft.com/office/powerpoint/2010/main" val="76740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FC80-EABF-AF44-ACEA-295120EA7884}"/>
              </a:ext>
            </a:extLst>
          </p:cNvPr>
          <p:cNvSpPr>
            <a:spLocks noGrp="1"/>
          </p:cNvSpPr>
          <p:nvPr>
            <p:ph type="title"/>
          </p:nvPr>
        </p:nvSpPr>
        <p:spPr>
          <a:xfrm>
            <a:off x="609600" y="199505"/>
            <a:ext cx="10744200" cy="1185577"/>
          </a:xfrm>
        </p:spPr>
        <p:txBody>
          <a:bodyPr/>
          <a:lstStyle/>
          <a:p>
            <a:r>
              <a:rPr lang="en-US"/>
              <a:t>RCTs of Medical Therapies for CTEPH</a:t>
            </a:r>
            <a:endParaRPr lang="en-US" dirty="0"/>
          </a:p>
        </p:txBody>
      </p:sp>
      <p:graphicFrame>
        <p:nvGraphicFramePr>
          <p:cNvPr id="4" name="Content Placeholder 3">
            <a:extLst>
              <a:ext uri="{FF2B5EF4-FFF2-40B4-BE49-F238E27FC236}">
                <a16:creationId xmlns:a16="http://schemas.microsoft.com/office/drawing/2014/main" id="{D66D455E-FA54-AB42-93D4-8DF789F6F827}"/>
              </a:ext>
            </a:extLst>
          </p:cNvPr>
          <p:cNvGraphicFramePr>
            <a:graphicFrameLocks noGrp="1"/>
          </p:cNvGraphicFramePr>
          <p:nvPr>
            <p:ph idx="1"/>
          </p:nvPr>
        </p:nvGraphicFramePr>
        <p:xfrm>
          <a:off x="723899" y="1385082"/>
          <a:ext cx="10744201" cy="4589212"/>
        </p:xfrm>
        <a:graphic>
          <a:graphicData uri="http://schemas.openxmlformats.org/drawingml/2006/table">
            <a:tbl>
              <a:tblPr firstRow="1" bandRow="1">
                <a:tableStyleId>{5C22544A-7EE6-4342-B048-85BDC9FD1C3A}</a:tableStyleId>
              </a:tblPr>
              <a:tblGrid>
                <a:gridCol w="2026337">
                  <a:extLst>
                    <a:ext uri="{9D8B030D-6E8A-4147-A177-3AD203B41FA5}">
                      <a16:colId xmlns:a16="http://schemas.microsoft.com/office/drawing/2014/main" val="3863379786"/>
                    </a:ext>
                  </a:extLst>
                </a:gridCol>
                <a:gridCol w="2260370">
                  <a:extLst>
                    <a:ext uri="{9D8B030D-6E8A-4147-A177-3AD203B41FA5}">
                      <a16:colId xmlns:a16="http://schemas.microsoft.com/office/drawing/2014/main" val="1517906705"/>
                    </a:ext>
                  </a:extLst>
                </a:gridCol>
                <a:gridCol w="2152498">
                  <a:extLst>
                    <a:ext uri="{9D8B030D-6E8A-4147-A177-3AD203B41FA5}">
                      <a16:colId xmlns:a16="http://schemas.microsoft.com/office/drawing/2014/main" val="414435852"/>
                    </a:ext>
                  </a:extLst>
                </a:gridCol>
                <a:gridCol w="2152498">
                  <a:extLst>
                    <a:ext uri="{9D8B030D-6E8A-4147-A177-3AD203B41FA5}">
                      <a16:colId xmlns:a16="http://schemas.microsoft.com/office/drawing/2014/main" val="706173497"/>
                    </a:ext>
                  </a:extLst>
                </a:gridCol>
                <a:gridCol w="2152498">
                  <a:extLst>
                    <a:ext uri="{9D8B030D-6E8A-4147-A177-3AD203B41FA5}">
                      <a16:colId xmlns:a16="http://schemas.microsoft.com/office/drawing/2014/main" val="755459375"/>
                    </a:ext>
                  </a:extLst>
                </a:gridCol>
              </a:tblGrid>
              <a:tr h="281958">
                <a:tc>
                  <a:txBody>
                    <a:bodyPr/>
                    <a:lstStyle/>
                    <a:p>
                      <a:endParaRPr lang="en-US" sz="1100" b="1" dirty="0"/>
                    </a:p>
                  </a:txBody>
                  <a:tcPr marL="68580" marR="68580" marT="34290" marB="34290" anchor="ctr">
                    <a:lnB w="38100" cmpd="sng">
                      <a:noFill/>
                    </a:lnB>
                  </a:tcPr>
                </a:tc>
                <a:tc>
                  <a:txBody>
                    <a:bodyPr/>
                    <a:lstStyle/>
                    <a:p>
                      <a:pPr algn="ctr"/>
                      <a:r>
                        <a:rPr lang="en-US" sz="1100" b="1" dirty="0"/>
                        <a:t>CHEST-1</a:t>
                      </a:r>
                      <a:r>
                        <a:rPr lang="en-US" sz="1100" b="1" baseline="30000" dirty="0"/>
                        <a:t>1</a:t>
                      </a:r>
                    </a:p>
                  </a:txBody>
                  <a:tcPr marL="68580" marR="68580" marT="34290" marB="34290" anchor="ctr">
                    <a:lnB w="38100" cmpd="sng">
                      <a:noFill/>
                    </a:lnB>
                  </a:tcPr>
                </a:tc>
                <a:tc>
                  <a:txBody>
                    <a:bodyPr/>
                    <a:lstStyle/>
                    <a:p>
                      <a:pPr algn="ctr"/>
                      <a:r>
                        <a:rPr lang="en-US" sz="1100" b="1" dirty="0"/>
                        <a:t>Suntharalingam</a:t>
                      </a:r>
                      <a:r>
                        <a:rPr lang="en-US" sz="1100" b="1" baseline="30000" dirty="0"/>
                        <a:t>2</a:t>
                      </a:r>
                    </a:p>
                  </a:txBody>
                  <a:tcPr marL="68580" marR="68580" marT="34290" marB="34290" anchor="ctr">
                    <a:lnB w="38100" cmpd="sng">
                      <a:noFill/>
                    </a:lnB>
                  </a:tcPr>
                </a:tc>
                <a:tc>
                  <a:txBody>
                    <a:bodyPr/>
                    <a:lstStyle/>
                    <a:p>
                      <a:pPr algn="ctr"/>
                      <a:r>
                        <a:rPr lang="en-US" sz="1100" b="1" dirty="0"/>
                        <a:t>MERIT-1</a:t>
                      </a:r>
                      <a:r>
                        <a:rPr lang="en-US" sz="1100" b="0" baseline="30000" dirty="0"/>
                        <a:t>3</a:t>
                      </a:r>
                    </a:p>
                  </a:txBody>
                  <a:tcPr marL="68580" marR="68580" marT="34290" marB="34290" anchor="ctr">
                    <a:lnB w="38100" cmpd="sng">
                      <a:noFill/>
                    </a:lnB>
                  </a:tcPr>
                </a:tc>
                <a:tc>
                  <a:txBody>
                    <a:bodyPr/>
                    <a:lstStyle/>
                    <a:p>
                      <a:pPr algn="ctr"/>
                      <a:r>
                        <a:rPr lang="en-US" sz="1100" b="1" dirty="0"/>
                        <a:t>BENEFiT</a:t>
                      </a:r>
                      <a:r>
                        <a:rPr lang="en-US" sz="1100" b="1" baseline="30000" dirty="0"/>
                        <a:t>4</a:t>
                      </a:r>
                    </a:p>
                  </a:txBody>
                  <a:tcPr marL="68580" marR="68580" marT="34290" marB="34290" anchor="ctr">
                    <a:lnB w="38100" cmpd="sng">
                      <a:noFill/>
                    </a:lnB>
                  </a:tcPr>
                </a:tc>
                <a:extLst>
                  <a:ext uri="{0D108BD9-81ED-4DB2-BD59-A6C34878D82A}">
                    <a16:rowId xmlns:a16="http://schemas.microsoft.com/office/drawing/2014/main" val="3878883130"/>
                  </a:ext>
                </a:extLst>
              </a:tr>
              <a:tr h="281958">
                <a:tc>
                  <a:txBody>
                    <a:bodyPr/>
                    <a:lstStyle/>
                    <a:p>
                      <a:r>
                        <a:rPr lang="en-US" sz="1100" b="1" dirty="0">
                          <a:latin typeface="+mn-lt"/>
                        </a:rPr>
                        <a:t>Patients, n</a:t>
                      </a:r>
                    </a:p>
                  </a:txBody>
                  <a:tcPr marL="68580" marR="68580" marT="34290" marB="3429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261</a:t>
                      </a:r>
                    </a:p>
                  </a:txBody>
                  <a:tcPr marL="68580" marR="68580" marT="34290" marB="3429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19</a:t>
                      </a:r>
                    </a:p>
                  </a:txBody>
                  <a:tcPr marL="68580" marR="68580" marT="34290" marB="3429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80</a:t>
                      </a:r>
                    </a:p>
                  </a:txBody>
                  <a:tcPr marL="68580" marR="68580" marT="34290" marB="3429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157</a:t>
                      </a:r>
                    </a:p>
                  </a:txBody>
                  <a:tcPr marL="68580" marR="68580" marT="34290" marB="3429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307411"/>
                  </a:ext>
                </a:extLst>
              </a:tr>
              <a:tr h="281958">
                <a:tc>
                  <a:txBody>
                    <a:bodyPr/>
                    <a:lstStyle/>
                    <a:p>
                      <a:r>
                        <a:rPr lang="en-US" sz="1100" b="1" dirty="0">
                          <a:latin typeface="+mn-lt"/>
                        </a:rPr>
                        <a:t>Active Treatment</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Riociguat</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Sildenafil</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Macitentan</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Bosentan</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7854556"/>
                  </a:ext>
                </a:extLst>
              </a:tr>
              <a:tr h="281958">
                <a:tc>
                  <a:txBody>
                    <a:bodyPr/>
                    <a:lstStyle/>
                    <a:p>
                      <a:r>
                        <a:rPr lang="en-US" sz="1100" b="1" dirty="0">
                          <a:latin typeface="+mn-lt"/>
                        </a:rPr>
                        <a:t>Control</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Placebo</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mn-lt"/>
                        </a:rPr>
                        <a:t>Placebo</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mn-lt"/>
                        </a:rPr>
                        <a:t>Placebo</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mn-lt"/>
                        </a:rPr>
                        <a:t>Placebo</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484621"/>
                  </a:ext>
                </a:extLst>
              </a:tr>
              <a:tr h="281958">
                <a:tc>
                  <a:txBody>
                    <a:bodyPr/>
                    <a:lstStyle/>
                    <a:p>
                      <a:r>
                        <a:rPr lang="en-US" sz="1100" b="1" dirty="0">
                          <a:latin typeface="+mn-lt"/>
                        </a:rPr>
                        <a:t>Treatment Duration (w)</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16</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12</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24</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16</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690146"/>
                  </a:ext>
                </a:extLst>
              </a:tr>
              <a:tr h="281958">
                <a:tc>
                  <a:txBody>
                    <a:bodyPr/>
                    <a:lstStyle/>
                    <a:p>
                      <a:r>
                        <a:rPr lang="en-US" sz="1100" b="1" dirty="0">
                          <a:latin typeface="+mn-lt"/>
                        </a:rPr>
                        <a:t>Population, n (%)</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0001449"/>
                  </a:ext>
                </a:extLst>
              </a:tr>
              <a:tr h="281958">
                <a:tc>
                  <a:txBody>
                    <a:bodyPr/>
                    <a:lstStyle/>
                    <a:p>
                      <a:pPr marL="296863" indent="0">
                        <a:tabLst/>
                      </a:pPr>
                      <a:r>
                        <a:rPr lang="en-US" sz="1100" dirty="0">
                          <a:latin typeface="+mn-lt"/>
                        </a:rPr>
                        <a:t>Inoperable</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189 (72.4)</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10 (52.6)</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80 (100)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96 (70.1)</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2594663"/>
                  </a:ext>
                </a:extLst>
              </a:tr>
              <a:tr h="469929">
                <a:tc>
                  <a:txBody>
                    <a:bodyPr/>
                    <a:lstStyle/>
                    <a:p>
                      <a:pPr marL="296863" indent="0">
                        <a:tabLst/>
                      </a:pPr>
                      <a:r>
                        <a:rPr lang="en-US" sz="1100" dirty="0">
                          <a:latin typeface="+mn-lt"/>
                        </a:rPr>
                        <a:t>Persistent/Recurrent </a:t>
                      </a:r>
                    </a:p>
                    <a:p>
                      <a:pPr marL="296863" indent="0">
                        <a:tabLst/>
                      </a:pPr>
                      <a:r>
                        <a:rPr lang="en-US" sz="1100" dirty="0">
                          <a:latin typeface="+mn-lt"/>
                        </a:rPr>
                        <a:t>PH post-PEA</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72 (27.6)</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9 (47.4)</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41 (29.9)</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639478"/>
                  </a:ext>
                </a:extLst>
              </a:tr>
              <a:tr h="307629">
                <a:tc>
                  <a:txBody>
                    <a:bodyPr/>
                    <a:lstStyle/>
                    <a:p>
                      <a:r>
                        <a:rPr lang="en-US" sz="1100" b="1" dirty="0">
                          <a:latin typeface="+mn-lt"/>
                        </a:rPr>
                        <a:t>Baseline PH Therapy n (%)</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0533882"/>
                  </a:ext>
                </a:extLst>
              </a:tr>
              <a:tr h="281958">
                <a:tc>
                  <a:txBody>
                    <a:bodyPr/>
                    <a:lstStyle/>
                    <a:p>
                      <a:pPr marL="296863" indent="0">
                        <a:tabLst/>
                      </a:pPr>
                      <a:r>
                        <a:rPr lang="en-US" sz="1100" dirty="0">
                          <a:latin typeface="+mn-lt"/>
                        </a:rPr>
                        <a:t>No</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261 (100)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19 (100)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31 (38.8)</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157 (100)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025633"/>
                  </a:ext>
                </a:extLst>
              </a:tr>
              <a:tr h="281958">
                <a:tc>
                  <a:txBody>
                    <a:bodyPr/>
                    <a:lstStyle/>
                    <a:p>
                      <a:pPr marL="296863" indent="0">
                        <a:tabLst/>
                      </a:pPr>
                      <a:r>
                        <a:rPr lang="en-US" sz="1100" dirty="0">
                          <a:latin typeface="+mn-lt"/>
                        </a:rPr>
                        <a:t>Yes</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49 (61.3)</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0</a:t>
                      </a:r>
                    </a:p>
                  </a:txBody>
                  <a:tcPr marL="68580" marR="68580" marT="34290" marB="3429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173687"/>
                  </a:ext>
                </a:extLst>
              </a:tr>
              <a:tr h="281958">
                <a:tc>
                  <a:txBody>
                    <a:bodyPr/>
                    <a:lstStyle/>
                    <a:p>
                      <a:r>
                        <a:rPr lang="en-US" sz="1100" b="1" dirty="0">
                          <a:latin typeface="+mn-lt"/>
                        </a:rPr>
                        <a:t>Primary Endpoint</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Symbol" pitchFamily="2" charset="2"/>
                        </a:rPr>
                        <a:t>D</a:t>
                      </a:r>
                      <a:r>
                        <a:rPr lang="en-US" sz="1100" dirty="0">
                          <a:latin typeface="+mn-lt"/>
                        </a:rPr>
                        <a:t>6MWD</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Symbol" pitchFamily="2" charset="2"/>
                        </a:rPr>
                        <a:t>D</a:t>
                      </a:r>
                      <a:r>
                        <a:rPr lang="en-US" sz="1100" dirty="0">
                          <a:latin typeface="+mn-lt"/>
                        </a:rPr>
                        <a:t>6MWD</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mn-lt"/>
                        </a:rPr>
                        <a:t>PVR at week 16 % of BL</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Symbol" pitchFamily="2" charset="2"/>
                        </a:rPr>
                        <a:t>D</a:t>
                      </a:r>
                      <a:r>
                        <a:rPr lang="en-US" sz="1100" dirty="0">
                          <a:latin typeface="+mn-lt"/>
                        </a:rPr>
                        <a:t>6MWD and PVR, co-1</a:t>
                      </a:r>
                      <a:r>
                        <a:rPr lang="en-US" sz="1100" baseline="30000" dirty="0">
                          <a:latin typeface="+mn-lt"/>
                        </a:rPr>
                        <a:t>o</a:t>
                      </a:r>
                      <a:r>
                        <a:rPr lang="en-US" sz="1100" baseline="0" dirty="0">
                          <a:latin typeface="+mn-lt"/>
                        </a:rPr>
                        <a:t> EP</a:t>
                      </a:r>
                      <a:endParaRPr lang="en-US" sz="1100" baseline="30000" dirty="0">
                        <a:latin typeface="+mn-lt"/>
                      </a:endParaRP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85109"/>
                  </a:ext>
                </a:extLst>
              </a:tr>
              <a:tr h="281958">
                <a:tc>
                  <a:txBody>
                    <a:bodyPr/>
                    <a:lstStyle/>
                    <a:p>
                      <a:r>
                        <a:rPr lang="en-US" sz="1100" b="1" dirty="0">
                          <a:latin typeface="+mn-lt"/>
                        </a:rPr>
                        <a:t>Treatment Effect, 6MWD</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+46 (25–67) m, p&lt;0.001</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+18 (-24–59) m, p=NS</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+34 (3–65) m, p&lt;0.05</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+2 (-23–27) m, p=NS</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457954"/>
                  </a:ext>
                </a:extLst>
              </a:tr>
              <a:tr h="428158">
                <a:tc>
                  <a:txBody>
                    <a:bodyPr/>
                    <a:lstStyle/>
                    <a:p>
                      <a:r>
                        <a:rPr lang="en-US" sz="1100" b="1" dirty="0">
                          <a:latin typeface="+mn-lt"/>
                        </a:rPr>
                        <a:t>Treatment Effect, PVR</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kern="1200" dirty="0">
                          <a:solidFill>
                            <a:schemeClr val="dk1"/>
                          </a:solidFill>
                          <a:effectLst/>
                          <a:latin typeface="+mn-lt"/>
                          <a:ea typeface="+mn-ea"/>
                          <a:cs typeface="+mn-cs"/>
                        </a:rPr>
                        <a:t>-246 (-303–190) dyn·s·cm</a:t>
                      </a:r>
                      <a:r>
                        <a:rPr lang="en-US" sz="1050" kern="1200" baseline="30000" dirty="0">
                          <a:solidFill>
                            <a:schemeClr val="dk1"/>
                          </a:solidFill>
                          <a:effectLst/>
                          <a:latin typeface="+mn-lt"/>
                          <a:ea typeface="+mn-ea"/>
                          <a:cs typeface="+mn-cs"/>
                        </a:rPr>
                        <a:t>−5</a:t>
                      </a:r>
                      <a:r>
                        <a:rPr lang="en-US" sz="1050" kern="1200" dirty="0">
                          <a:solidFill>
                            <a:schemeClr val="dk1"/>
                          </a:solidFill>
                          <a:effectLst/>
                          <a:latin typeface="+mn-lt"/>
                          <a:ea typeface="+mn-ea"/>
                          <a:cs typeface="+mn-cs"/>
                        </a:rPr>
                        <a:t>, p&lt;0.001</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kern="1200" dirty="0">
                          <a:solidFill>
                            <a:schemeClr val="dk1"/>
                          </a:solidFill>
                          <a:effectLst/>
                          <a:latin typeface="+mn-lt"/>
                          <a:ea typeface="+mn-ea"/>
                          <a:cs typeface="+mn-cs"/>
                        </a:rPr>
                        <a:t>-197 (-389–6) dyn·s·cm</a:t>
                      </a:r>
                      <a:r>
                        <a:rPr lang="en-US" sz="1050" kern="1200" baseline="30000" dirty="0">
                          <a:solidFill>
                            <a:schemeClr val="dk1"/>
                          </a:solidFill>
                          <a:effectLst/>
                          <a:latin typeface="+mn-lt"/>
                          <a:ea typeface="+mn-ea"/>
                          <a:cs typeface="+mn-cs"/>
                        </a:rPr>
                        <a:t>−5</a:t>
                      </a:r>
                      <a:r>
                        <a:rPr lang="en-US" sz="1050" kern="1200" dirty="0">
                          <a:solidFill>
                            <a:schemeClr val="dk1"/>
                          </a:solidFill>
                          <a:effectLst/>
                          <a:latin typeface="+mn-lt"/>
                          <a:ea typeface="+mn-ea"/>
                          <a:cs typeface="+mn-cs"/>
                        </a:rPr>
                        <a:t>, p&lt;0.05</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kern="1200" dirty="0">
                          <a:solidFill>
                            <a:schemeClr val="dk1"/>
                          </a:solidFill>
                          <a:effectLst/>
                          <a:latin typeface="+mn-lt"/>
                          <a:ea typeface="+mn-ea"/>
                          <a:cs typeface="+mn-cs"/>
                        </a:rPr>
                        <a:t>0.84 (0.70–0.99), p&lt;0.05</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-24%§(-32–16%), p&lt;0.0001</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582313"/>
                  </a:ext>
                </a:extLst>
              </a:tr>
              <a:tr h="281958">
                <a:tc>
                  <a:txBody>
                    <a:bodyPr/>
                    <a:lstStyle/>
                    <a:p>
                      <a:r>
                        <a:rPr lang="en-US" sz="1100" b="1" dirty="0">
                          <a:latin typeface="+mn-lt"/>
                        </a:rPr>
                        <a:t>Treatment Effect, mPAP</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kern="1200" dirty="0">
                          <a:solidFill>
                            <a:schemeClr val="dk1"/>
                          </a:solidFill>
                          <a:effectLst/>
                          <a:latin typeface="+mn-lt"/>
                          <a:ea typeface="+mn-ea"/>
                          <a:cs typeface="+mn-cs"/>
                        </a:rPr>
                        <a:t>-5 (-7–3) mmHg, p&lt;0.001</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-6 (-12–0) mmHg, p=NS</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kern="1200" dirty="0">
                          <a:solidFill>
                            <a:schemeClr val="dk1"/>
                          </a:solidFill>
                          <a:effectLst/>
                          <a:latin typeface="+mn-lt"/>
                          <a:ea typeface="+mn-ea"/>
                          <a:cs typeface="+mn-cs"/>
                        </a:rPr>
                        <a:t>-2 (-6–2) mmHg, p=NS</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-3 (-5–0) mmHg, p=NS</a:t>
                      </a:r>
                    </a:p>
                  </a:txBody>
                  <a:tcPr marL="68580" marR="68580" marT="34290" marB="3429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0183556"/>
                  </a:ext>
                </a:extLst>
              </a:tr>
            </a:tbl>
          </a:graphicData>
        </a:graphic>
      </p:graphicFrame>
      <p:sp>
        <p:nvSpPr>
          <p:cNvPr id="3" name="TextBox 2">
            <a:extLst>
              <a:ext uri="{FF2B5EF4-FFF2-40B4-BE49-F238E27FC236}">
                <a16:creationId xmlns:a16="http://schemas.microsoft.com/office/drawing/2014/main" id="{B55D7C3B-A53B-9A91-135F-B2F913D93146}"/>
              </a:ext>
            </a:extLst>
          </p:cNvPr>
          <p:cNvSpPr txBox="1"/>
          <p:nvPr/>
        </p:nvSpPr>
        <p:spPr>
          <a:xfrm>
            <a:off x="205978" y="6295576"/>
            <a:ext cx="92511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Madani</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M, et al. </a:t>
            </a:r>
            <a:r>
              <a:rPr kumimoji="0" lang="en-US" sz="11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100" b="0" i="1" u="none" strike="noStrike" kern="1200" cap="none" spc="0" normalizeH="0" baseline="0" noProof="0" dirty="0">
                <a:ln>
                  <a:noFill/>
                </a:ln>
                <a:solidFill>
                  <a:srgbClr val="3F3F3F"/>
                </a:solidFill>
                <a:effectLst/>
                <a:uLnTx/>
                <a:uFillTx/>
                <a:latin typeface="Arial" panose="020B0604020202020204"/>
                <a:ea typeface="+mn-ea"/>
                <a:cs typeface="+mn-cs"/>
              </a:rPr>
              <a:t> Respir Rev. </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2017;26(146):</a:t>
            </a:r>
            <a:r>
              <a:rPr kumimoji="0" lang="en-US" sz="1100" b="0" i="0" u="none" strike="noStrike" kern="1200" cap="none" spc="0" normalizeH="0" baseline="0" noProof="0" dirty="0">
                <a:ln>
                  <a:noFill/>
                </a:ln>
                <a:solidFill>
                  <a:srgbClr val="3F3F3F"/>
                </a:solidFill>
                <a:effectLst/>
                <a:uLnTx/>
                <a:uFillTx/>
                <a:latin typeface="Roboto" panose="02000000000000000000" pitchFamily="2" charset="0"/>
                <a:ea typeface="+mn-ea"/>
                <a:cs typeface="+mn-cs"/>
              </a:rPr>
              <a:t>170105.</a:t>
            </a:r>
            <a:r>
              <a:rPr kumimoji="0" lang="en-US" sz="1100" b="0" i="0" u="none" strike="noStrike" kern="1200" cap="none" spc="0" normalizeH="0" baseline="0" noProof="0" dirty="0">
                <a:ln>
                  <a:noFill/>
                </a:ln>
                <a:solidFill>
                  <a:srgbClr val="FF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95605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FBED-C7D5-4947-A541-0A84D8554A93}"/>
              </a:ext>
            </a:extLst>
          </p:cNvPr>
          <p:cNvSpPr>
            <a:spLocks noGrp="1"/>
          </p:cNvSpPr>
          <p:nvPr>
            <p:ph type="title"/>
          </p:nvPr>
        </p:nvSpPr>
        <p:spPr>
          <a:xfrm>
            <a:off x="609600" y="199505"/>
            <a:ext cx="10744200" cy="1185577"/>
          </a:xfrm>
        </p:spPr>
        <p:txBody>
          <a:bodyPr/>
          <a:lstStyle/>
          <a:p>
            <a:r>
              <a:rPr lang="en-US"/>
              <a:t>Treatment Algorithm for CTEPH</a:t>
            </a:r>
            <a:endParaRPr lang="en-US" dirty="0"/>
          </a:p>
        </p:txBody>
      </p:sp>
      <p:grpSp>
        <p:nvGrpSpPr>
          <p:cNvPr id="25" name="Group 24">
            <a:extLst>
              <a:ext uri="{FF2B5EF4-FFF2-40B4-BE49-F238E27FC236}">
                <a16:creationId xmlns:a16="http://schemas.microsoft.com/office/drawing/2014/main" id="{2BF8B4F3-9D28-45BB-9622-B2FF18F37ABE}"/>
              </a:ext>
            </a:extLst>
          </p:cNvPr>
          <p:cNvGrpSpPr/>
          <p:nvPr/>
        </p:nvGrpSpPr>
        <p:grpSpPr>
          <a:xfrm>
            <a:off x="2234425" y="1385083"/>
            <a:ext cx="7879924" cy="4632658"/>
            <a:chOff x="523550" y="934085"/>
            <a:chExt cx="10455571" cy="5254670"/>
          </a:xfrm>
        </p:grpSpPr>
        <p:sp>
          <p:nvSpPr>
            <p:cNvPr id="3" name="TextBox 2">
              <a:extLst>
                <a:ext uri="{FF2B5EF4-FFF2-40B4-BE49-F238E27FC236}">
                  <a16:creationId xmlns:a16="http://schemas.microsoft.com/office/drawing/2014/main" id="{7A4E565B-1511-1E4C-B781-EF333A456EB3}"/>
                </a:ext>
              </a:extLst>
            </p:cNvPr>
            <p:cNvSpPr txBox="1"/>
            <p:nvPr/>
          </p:nvSpPr>
          <p:spPr>
            <a:xfrm>
              <a:off x="4191036" y="934085"/>
              <a:ext cx="3275765" cy="6358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Diagnosis of CTEPH Confirmed By Expert PH Center</a:t>
              </a:r>
            </a:p>
          </p:txBody>
        </p:sp>
        <p:sp>
          <p:nvSpPr>
            <p:cNvPr id="5" name="TextBox 4">
              <a:extLst>
                <a:ext uri="{FF2B5EF4-FFF2-40B4-BE49-F238E27FC236}">
                  <a16:creationId xmlns:a16="http://schemas.microsoft.com/office/drawing/2014/main" id="{25D692D0-EC66-5147-8C13-47A1056E1CD3}"/>
                </a:ext>
              </a:extLst>
            </p:cNvPr>
            <p:cNvSpPr txBox="1"/>
            <p:nvPr/>
          </p:nvSpPr>
          <p:spPr>
            <a:xfrm>
              <a:off x="4578321" y="1817829"/>
              <a:ext cx="2372283" cy="3814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Lifelong Anticoagulation</a:t>
              </a:r>
            </a:p>
          </p:txBody>
        </p:sp>
        <p:sp>
          <p:nvSpPr>
            <p:cNvPr id="7" name="TextBox 6">
              <a:extLst>
                <a:ext uri="{FF2B5EF4-FFF2-40B4-BE49-F238E27FC236}">
                  <a16:creationId xmlns:a16="http://schemas.microsoft.com/office/drawing/2014/main" id="{8DD21922-1EBD-A04C-A15F-52A3A5EF2641}"/>
                </a:ext>
              </a:extLst>
            </p:cNvPr>
            <p:cNvSpPr txBox="1"/>
            <p:nvPr/>
          </p:nvSpPr>
          <p:spPr>
            <a:xfrm>
              <a:off x="4316321" y="2438888"/>
              <a:ext cx="2907200" cy="89016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Operability Assessment by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Multidisciplinary CTEPH Team</a:t>
              </a:r>
            </a:p>
          </p:txBody>
        </p:sp>
        <p:sp>
          <p:nvSpPr>
            <p:cNvPr id="8" name="TextBox 7">
              <a:extLst>
                <a:ext uri="{FF2B5EF4-FFF2-40B4-BE49-F238E27FC236}">
                  <a16:creationId xmlns:a16="http://schemas.microsoft.com/office/drawing/2014/main" id="{FAC7FA81-1DB7-C34A-8962-0CB1F2AE4DAC}"/>
                </a:ext>
              </a:extLst>
            </p:cNvPr>
            <p:cNvSpPr txBox="1"/>
            <p:nvPr/>
          </p:nvSpPr>
          <p:spPr>
            <a:xfrm>
              <a:off x="7981039" y="3154015"/>
              <a:ext cx="2572691" cy="381498"/>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Technically Non-Operable</a:t>
              </a:r>
            </a:p>
          </p:txBody>
        </p:sp>
        <p:sp>
          <p:nvSpPr>
            <p:cNvPr id="9" name="TextBox 8">
              <a:extLst>
                <a:ext uri="{FF2B5EF4-FFF2-40B4-BE49-F238E27FC236}">
                  <a16:creationId xmlns:a16="http://schemas.microsoft.com/office/drawing/2014/main" id="{E3CA2881-7DB4-D141-A663-87081029710C}"/>
                </a:ext>
              </a:extLst>
            </p:cNvPr>
            <p:cNvSpPr txBox="1"/>
            <p:nvPr/>
          </p:nvSpPr>
          <p:spPr>
            <a:xfrm>
              <a:off x="1594757" y="3156312"/>
              <a:ext cx="2132409" cy="381498"/>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Technically Operable</a:t>
              </a:r>
            </a:p>
          </p:txBody>
        </p:sp>
        <p:sp>
          <p:nvSpPr>
            <p:cNvPr id="10" name="TextBox 9">
              <a:extLst>
                <a:ext uri="{FF2B5EF4-FFF2-40B4-BE49-F238E27FC236}">
                  <a16:creationId xmlns:a16="http://schemas.microsoft.com/office/drawing/2014/main" id="{BDD449C7-78FF-934D-A5DD-B5CA602935CF}"/>
                </a:ext>
              </a:extLst>
            </p:cNvPr>
            <p:cNvSpPr txBox="1"/>
            <p:nvPr/>
          </p:nvSpPr>
          <p:spPr>
            <a:xfrm>
              <a:off x="3253290" y="3797402"/>
              <a:ext cx="1863647" cy="6358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Non-Acceptable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Risk/Benefit Ratio</a:t>
              </a:r>
            </a:p>
          </p:txBody>
        </p:sp>
        <p:sp>
          <p:nvSpPr>
            <p:cNvPr id="11" name="TextBox 10">
              <a:extLst>
                <a:ext uri="{FF2B5EF4-FFF2-40B4-BE49-F238E27FC236}">
                  <a16:creationId xmlns:a16="http://schemas.microsoft.com/office/drawing/2014/main" id="{439E32C5-85FD-E749-A413-3BF146C7AD13}"/>
                </a:ext>
              </a:extLst>
            </p:cNvPr>
            <p:cNvSpPr txBox="1"/>
            <p:nvPr/>
          </p:nvSpPr>
          <p:spPr>
            <a:xfrm>
              <a:off x="3303277" y="4636133"/>
              <a:ext cx="1763679" cy="6358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Persistent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Symptomatic PH</a:t>
              </a:r>
            </a:p>
          </p:txBody>
        </p:sp>
        <p:sp>
          <p:nvSpPr>
            <p:cNvPr id="12" name="TextBox 11">
              <a:extLst>
                <a:ext uri="{FF2B5EF4-FFF2-40B4-BE49-F238E27FC236}">
                  <a16:creationId xmlns:a16="http://schemas.microsoft.com/office/drawing/2014/main" id="{4A2DB42A-2EEB-EC49-83AD-3D3FDD83FAEB}"/>
                </a:ext>
              </a:extLst>
            </p:cNvPr>
            <p:cNvSpPr txBox="1"/>
            <p:nvPr/>
          </p:nvSpPr>
          <p:spPr>
            <a:xfrm>
              <a:off x="613947" y="4634548"/>
              <a:ext cx="1682854" cy="6358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Pulmonary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Endarterectomy</a:t>
              </a:r>
            </a:p>
          </p:txBody>
        </p:sp>
        <p:sp>
          <p:nvSpPr>
            <p:cNvPr id="13" name="TextBox 12">
              <a:extLst>
                <a:ext uri="{FF2B5EF4-FFF2-40B4-BE49-F238E27FC236}">
                  <a16:creationId xmlns:a16="http://schemas.microsoft.com/office/drawing/2014/main" id="{32AD0049-AC50-F243-BA3A-2D77300092E4}"/>
                </a:ext>
              </a:extLst>
            </p:cNvPr>
            <p:cNvSpPr txBox="1"/>
            <p:nvPr/>
          </p:nvSpPr>
          <p:spPr>
            <a:xfrm>
              <a:off x="523550" y="3803723"/>
              <a:ext cx="1863646" cy="6358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Acceptable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Risk/Benefit Ratio</a:t>
              </a:r>
            </a:p>
          </p:txBody>
        </p:sp>
        <p:sp>
          <p:nvSpPr>
            <p:cNvPr id="14" name="TextBox 13">
              <a:extLst>
                <a:ext uri="{FF2B5EF4-FFF2-40B4-BE49-F238E27FC236}">
                  <a16:creationId xmlns:a16="http://schemas.microsoft.com/office/drawing/2014/main" id="{DC95013F-6CE3-914A-9F23-63C42CAC09C8}"/>
                </a:ext>
              </a:extLst>
            </p:cNvPr>
            <p:cNvSpPr txBox="1"/>
            <p:nvPr/>
          </p:nvSpPr>
          <p:spPr>
            <a:xfrm>
              <a:off x="7243958" y="3787876"/>
              <a:ext cx="1794222" cy="6358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Targeted Medical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Therapy</a:t>
              </a:r>
            </a:p>
          </p:txBody>
        </p:sp>
        <p:sp>
          <p:nvSpPr>
            <p:cNvPr id="15" name="TextBox 14">
              <a:extLst>
                <a:ext uri="{FF2B5EF4-FFF2-40B4-BE49-F238E27FC236}">
                  <a16:creationId xmlns:a16="http://schemas.microsoft.com/office/drawing/2014/main" id="{5C2ADB0D-4270-9345-87D8-764BE8784086}"/>
                </a:ext>
              </a:extLst>
            </p:cNvPr>
            <p:cNvSpPr txBox="1"/>
            <p:nvPr/>
          </p:nvSpPr>
          <p:spPr>
            <a:xfrm>
              <a:off x="8644984" y="4634548"/>
              <a:ext cx="1729648" cy="6358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Consider BPA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In Expert Center</a:t>
              </a:r>
            </a:p>
          </p:txBody>
        </p:sp>
        <p:sp>
          <p:nvSpPr>
            <p:cNvPr id="16" name="TextBox 15">
              <a:extLst>
                <a:ext uri="{FF2B5EF4-FFF2-40B4-BE49-F238E27FC236}">
                  <a16:creationId xmlns:a16="http://schemas.microsoft.com/office/drawing/2014/main" id="{CDA986DF-28BA-2747-9232-BB305AB3E87B}"/>
                </a:ext>
              </a:extLst>
            </p:cNvPr>
            <p:cNvSpPr txBox="1"/>
            <p:nvPr/>
          </p:nvSpPr>
          <p:spPr>
            <a:xfrm>
              <a:off x="8040494" y="5543400"/>
              <a:ext cx="2938627" cy="6358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Persistent Severe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Symptomatic PH</a:t>
              </a:r>
            </a:p>
          </p:txBody>
        </p:sp>
        <p:sp>
          <p:nvSpPr>
            <p:cNvPr id="17" name="TextBox 16">
              <a:extLst>
                <a:ext uri="{FF2B5EF4-FFF2-40B4-BE49-F238E27FC236}">
                  <a16:creationId xmlns:a16="http://schemas.microsoft.com/office/drawing/2014/main" id="{DBEBCE6F-1421-3B47-869F-ACD84D2F233B}"/>
                </a:ext>
              </a:extLst>
            </p:cNvPr>
            <p:cNvSpPr txBox="1"/>
            <p:nvPr/>
          </p:nvSpPr>
          <p:spPr>
            <a:xfrm>
              <a:off x="5682296" y="5552925"/>
              <a:ext cx="1639124" cy="6358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Consider Lung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Transplantation</a:t>
              </a:r>
            </a:p>
          </p:txBody>
        </p:sp>
        <p:cxnSp>
          <p:nvCxnSpPr>
            <p:cNvPr id="19" name="Straight Arrow Connector 18">
              <a:extLst>
                <a:ext uri="{FF2B5EF4-FFF2-40B4-BE49-F238E27FC236}">
                  <a16:creationId xmlns:a16="http://schemas.microsoft.com/office/drawing/2014/main" id="{58515E45-2DCD-714F-8A1B-908F1FB840F4}"/>
                </a:ext>
              </a:extLst>
            </p:cNvPr>
            <p:cNvCxnSpPr>
              <a:stCxn id="3" idx="2"/>
            </p:cNvCxnSpPr>
            <p:nvPr/>
          </p:nvCxnSpPr>
          <p:spPr>
            <a:xfrm flipH="1">
              <a:off x="5826036" y="1569915"/>
              <a:ext cx="2883" cy="247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C19F652-BDB1-7F43-9E22-194DCD371828}"/>
                </a:ext>
              </a:extLst>
            </p:cNvPr>
            <p:cNvCxnSpPr/>
            <p:nvPr/>
          </p:nvCxnSpPr>
          <p:spPr>
            <a:xfrm flipH="1">
              <a:off x="5823149" y="2183690"/>
              <a:ext cx="2885" cy="2374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8C94AC43-CF68-3A41-B05D-E0AE84DB4E4D}"/>
                </a:ext>
              </a:extLst>
            </p:cNvPr>
            <p:cNvCxnSpPr>
              <a:cxnSpLocks/>
              <a:stCxn id="7" idx="1"/>
              <a:endCxn id="9" idx="0"/>
            </p:cNvCxnSpPr>
            <p:nvPr/>
          </p:nvCxnSpPr>
          <p:spPr>
            <a:xfrm rot="10800000" flipV="1">
              <a:off x="2660962" y="2883968"/>
              <a:ext cx="1655361" cy="27234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BBE1B343-1351-B74C-9935-B37F931A6411}"/>
                </a:ext>
              </a:extLst>
            </p:cNvPr>
            <p:cNvCxnSpPr>
              <a:cxnSpLocks/>
              <a:stCxn id="7" idx="3"/>
              <a:endCxn id="8" idx="0"/>
            </p:cNvCxnSpPr>
            <p:nvPr/>
          </p:nvCxnSpPr>
          <p:spPr>
            <a:xfrm>
              <a:off x="7223523" y="2883970"/>
              <a:ext cx="2043862" cy="27004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193ACA36-1CA0-3143-86A0-505D991CE933}"/>
                </a:ext>
              </a:extLst>
            </p:cNvPr>
            <p:cNvCxnSpPr>
              <a:stCxn id="9" idx="1"/>
              <a:endCxn id="13" idx="0"/>
            </p:cNvCxnSpPr>
            <p:nvPr/>
          </p:nvCxnSpPr>
          <p:spPr>
            <a:xfrm rot="10800000" flipV="1">
              <a:off x="1455373" y="3347062"/>
              <a:ext cx="139384" cy="45666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406EA36-CBD8-104C-BFFF-909E5865CA6A}"/>
                </a:ext>
              </a:extLst>
            </p:cNvPr>
            <p:cNvCxnSpPr>
              <a:stCxn id="13" idx="2"/>
              <a:endCxn id="12" idx="0"/>
            </p:cNvCxnSpPr>
            <p:nvPr/>
          </p:nvCxnSpPr>
          <p:spPr>
            <a:xfrm>
              <a:off x="1455373" y="4439553"/>
              <a:ext cx="0" cy="194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4BBC2CC0-62A0-0144-AEE1-E8EC5E43DFB0}"/>
                </a:ext>
              </a:extLst>
            </p:cNvPr>
            <p:cNvCxnSpPr>
              <a:stCxn id="9" idx="3"/>
              <a:endCxn id="10" idx="0"/>
            </p:cNvCxnSpPr>
            <p:nvPr/>
          </p:nvCxnSpPr>
          <p:spPr>
            <a:xfrm>
              <a:off x="3727166" y="3347062"/>
              <a:ext cx="457948" cy="45034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6AF3197-E5E6-7D4C-B2FC-06CA860C4402}"/>
                </a:ext>
              </a:extLst>
            </p:cNvPr>
            <p:cNvCxnSpPr>
              <a:stCxn id="10" idx="2"/>
              <a:endCxn id="11" idx="0"/>
            </p:cNvCxnSpPr>
            <p:nvPr/>
          </p:nvCxnSpPr>
          <p:spPr>
            <a:xfrm>
              <a:off x="4185114" y="4433231"/>
              <a:ext cx="3" cy="202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46C5146-17C6-7D4F-90A3-06066C27B64A}"/>
                </a:ext>
              </a:extLst>
            </p:cNvPr>
            <p:cNvCxnSpPr>
              <a:stCxn id="12" idx="3"/>
              <a:endCxn id="11" idx="1"/>
            </p:cNvCxnSpPr>
            <p:nvPr/>
          </p:nvCxnSpPr>
          <p:spPr>
            <a:xfrm>
              <a:off x="2296800" y="4952463"/>
              <a:ext cx="1006477" cy="15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1B6B68F-268A-B34A-A7D2-006532AC47D3}"/>
                </a:ext>
              </a:extLst>
            </p:cNvPr>
            <p:cNvCxnSpPr>
              <a:stCxn id="10" idx="3"/>
              <a:endCxn id="14" idx="1"/>
            </p:cNvCxnSpPr>
            <p:nvPr/>
          </p:nvCxnSpPr>
          <p:spPr>
            <a:xfrm flipV="1">
              <a:off x="5116936" y="4105792"/>
              <a:ext cx="2127022" cy="9525"/>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60A8B-7EA3-B54F-AAED-8F80F7C9457D}"/>
                </a:ext>
              </a:extLst>
            </p:cNvPr>
            <p:cNvCxnSpPr>
              <a:stCxn id="11" idx="3"/>
              <a:endCxn id="14" idx="1"/>
            </p:cNvCxnSpPr>
            <p:nvPr/>
          </p:nvCxnSpPr>
          <p:spPr>
            <a:xfrm flipV="1">
              <a:off x="5066956" y="4105792"/>
              <a:ext cx="2177002" cy="848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B5A8A78-D058-CA42-A4D3-6ECCEEEFDDA3}"/>
                </a:ext>
              </a:extLst>
            </p:cNvPr>
            <p:cNvCxnSpPr>
              <a:endCxn id="14" idx="0"/>
            </p:cNvCxnSpPr>
            <p:nvPr/>
          </p:nvCxnSpPr>
          <p:spPr>
            <a:xfrm>
              <a:off x="8141068" y="3523346"/>
              <a:ext cx="1" cy="2645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15A1C39-094F-C94B-A193-85BF4D5AAE58}"/>
                </a:ext>
              </a:extLst>
            </p:cNvPr>
            <p:cNvCxnSpPr>
              <a:cxnSpLocks/>
              <a:endCxn id="15" idx="0"/>
            </p:cNvCxnSpPr>
            <p:nvPr/>
          </p:nvCxnSpPr>
          <p:spPr>
            <a:xfrm>
              <a:off x="9509809" y="3523346"/>
              <a:ext cx="0" cy="11112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D99399A-28AD-2544-A1FA-FE67E1A0AD4E}"/>
                </a:ext>
              </a:extLst>
            </p:cNvPr>
            <p:cNvCxnSpPr>
              <a:stCxn id="15" idx="2"/>
              <a:endCxn id="16" idx="0"/>
            </p:cNvCxnSpPr>
            <p:nvPr/>
          </p:nvCxnSpPr>
          <p:spPr>
            <a:xfrm flipH="1">
              <a:off x="9509807" y="5270377"/>
              <a:ext cx="1" cy="273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2F40CBA-AA8A-6D46-835D-68491E875B8C}"/>
                </a:ext>
              </a:extLst>
            </p:cNvPr>
            <p:cNvCxnSpPr/>
            <p:nvPr/>
          </p:nvCxnSpPr>
          <p:spPr>
            <a:xfrm>
              <a:off x="8921931" y="4443732"/>
              <a:ext cx="0" cy="190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D037CDB-BB3F-DE42-9329-2FEBE9B32458}"/>
                </a:ext>
              </a:extLst>
            </p:cNvPr>
            <p:cNvCxnSpPr>
              <a:stCxn id="14" idx="2"/>
            </p:cNvCxnSpPr>
            <p:nvPr/>
          </p:nvCxnSpPr>
          <p:spPr>
            <a:xfrm>
              <a:off x="8141070" y="4423706"/>
              <a:ext cx="0" cy="1119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658B055-A4AC-1448-8F10-B3F4538E660F}"/>
                </a:ext>
              </a:extLst>
            </p:cNvPr>
            <p:cNvCxnSpPr>
              <a:stCxn id="16" idx="1"/>
              <a:endCxn id="17" idx="3"/>
            </p:cNvCxnSpPr>
            <p:nvPr/>
          </p:nvCxnSpPr>
          <p:spPr>
            <a:xfrm flipH="1">
              <a:off x="7321420" y="5861316"/>
              <a:ext cx="71907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EAC0A928-A88C-46D1-2E0C-710A07E5204F}"/>
              </a:ext>
            </a:extLst>
          </p:cNvPr>
          <p:cNvSpPr txBox="1"/>
          <p:nvPr/>
        </p:nvSpPr>
        <p:spPr>
          <a:xfrm>
            <a:off x="127946" y="6366075"/>
            <a:ext cx="6369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Madani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M, et al. </a:t>
            </a:r>
            <a:r>
              <a:rPr kumimoji="0" lang="en-US" sz="12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 Respir Rev.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2017;26(146):</a:t>
            </a:r>
            <a:r>
              <a:rPr kumimoji="0" lang="en-US" sz="1200" b="0" i="0" u="none" strike="noStrike" kern="1200" cap="none" spc="0" normalizeH="0" baseline="0" noProof="0" dirty="0">
                <a:ln>
                  <a:noFill/>
                </a:ln>
                <a:solidFill>
                  <a:srgbClr val="3F3F3F"/>
                </a:solidFill>
                <a:effectLst/>
                <a:uLnTx/>
                <a:uFillTx/>
                <a:latin typeface="Roboto" panose="02000000000000000000" pitchFamily="2" charset="0"/>
                <a:ea typeface="+mn-ea"/>
                <a:cs typeface="+mn-cs"/>
              </a:rPr>
              <a:t>170105.</a:t>
            </a:r>
          </a:p>
        </p:txBody>
      </p:sp>
    </p:spTree>
    <p:extLst>
      <p:ext uri="{BB962C8B-B14F-4D97-AF65-F5344CB8AC3E}">
        <p14:creationId xmlns:p14="http://schemas.microsoft.com/office/powerpoint/2010/main" val="285695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B982-8331-5318-CF69-7B409FB57EFD}"/>
              </a:ext>
            </a:extLst>
          </p:cNvPr>
          <p:cNvSpPr>
            <a:spLocks noGrp="1"/>
          </p:cNvSpPr>
          <p:nvPr>
            <p:ph type="title"/>
          </p:nvPr>
        </p:nvSpPr>
        <p:spPr>
          <a:xfrm>
            <a:off x="609600" y="199505"/>
            <a:ext cx="10744200" cy="1185577"/>
          </a:xfrm>
        </p:spPr>
        <p:txBody>
          <a:bodyPr wrap="square" anchor="b">
            <a:normAutofit/>
          </a:bodyPr>
          <a:lstStyle/>
          <a:p>
            <a:r>
              <a:rPr lang="en-US"/>
              <a:t>Conclusions</a:t>
            </a:r>
            <a:endParaRPr lang="en-US" dirty="0"/>
          </a:p>
        </p:txBody>
      </p:sp>
      <p:sp>
        <p:nvSpPr>
          <p:cNvPr id="3" name="Content Placeholder 2">
            <a:extLst>
              <a:ext uri="{FF2B5EF4-FFF2-40B4-BE49-F238E27FC236}">
                <a16:creationId xmlns:a16="http://schemas.microsoft.com/office/drawing/2014/main" id="{CECA358B-2E08-1990-42FA-2FF4754E3774}"/>
              </a:ext>
            </a:extLst>
          </p:cNvPr>
          <p:cNvSpPr>
            <a:spLocks noGrp="1"/>
          </p:cNvSpPr>
          <p:nvPr>
            <p:ph idx="1"/>
          </p:nvPr>
        </p:nvSpPr>
        <p:spPr>
          <a:xfrm>
            <a:off x="609600" y="1477963"/>
            <a:ext cx="5754131" cy="4722812"/>
          </a:xfrm>
        </p:spPr>
        <p:txBody>
          <a:bodyPr wrap="square" anchor="t">
            <a:normAutofit/>
          </a:bodyPr>
          <a:lstStyle/>
          <a:p>
            <a:r>
              <a:rPr lang="en-US" sz="2000" dirty="0"/>
              <a:t>CTEPH is difficult to diagnose, important to have follow-up after PE events</a:t>
            </a:r>
          </a:p>
          <a:p>
            <a:r>
              <a:rPr lang="en-US" sz="2000" dirty="0"/>
              <a:t>Diagnosis of CTEPH requires high index of suspicion, and patients should be referred to CTEPH centers early in the diagnostic workup</a:t>
            </a:r>
          </a:p>
          <a:p>
            <a:r>
              <a:rPr lang="en-US" sz="2000" dirty="0"/>
              <a:t>PTE remains the gold standard treatment for operable CTEPH cases.</a:t>
            </a:r>
          </a:p>
          <a:p>
            <a:r>
              <a:rPr lang="en-US" sz="2000" dirty="0"/>
              <a:t>Treatment plan is formulated amongst a multidisciplinary team of physicians</a:t>
            </a:r>
          </a:p>
        </p:txBody>
      </p:sp>
      <p:pic>
        <p:nvPicPr>
          <p:cNvPr id="6" name="Picture 5" descr="A collage of images of cells&#10;&#10;Description automatically generated">
            <a:extLst>
              <a:ext uri="{FF2B5EF4-FFF2-40B4-BE49-F238E27FC236}">
                <a16:creationId xmlns:a16="http://schemas.microsoft.com/office/drawing/2014/main" id="{2A9E2571-F76B-0261-4226-EA9244B3EB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834" r="25955" b="-2"/>
          <a:stretch/>
        </p:blipFill>
        <p:spPr>
          <a:xfrm>
            <a:off x="6672650" y="685800"/>
            <a:ext cx="4575343" cy="5486400"/>
          </a:xfrm>
          <a:prstGeom prst="rect">
            <a:avLst/>
          </a:prstGeom>
          <a:noFill/>
        </p:spPr>
      </p:pic>
      <p:sp>
        <p:nvSpPr>
          <p:cNvPr id="8" name="TextBox 7">
            <a:extLst>
              <a:ext uri="{FF2B5EF4-FFF2-40B4-BE49-F238E27FC236}">
                <a16:creationId xmlns:a16="http://schemas.microsoft.com/office/drawing/2014/main" id="{386A8445-9E58-3729-483C-17C05789CB3D}"/>
              </a:ext>
            </a:extLst>
          </p:cNvPr>
          <p:cNvSpPr txBox="1"/>
          <p:nvPr/>
        </p:nvSpPr>
        <p:spPr>
          <a:xfrm>
            <a:off x="922549" y="6288172"/>
            <a:ext cx="544118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Delcroix M, et al. </a:t>
            </a:r>
            <a:r>
              <a:rPr kumimoji="0" lang="en-US" sz="1000" b="0" i="1" u="none" strike="noStrike" kern="1200" cap="none" spc="0" normalizeH="0" baseline="0" noProof="0" dirty="0" err="1">
                <a:ln>
                  <a:noFill/>
                </a:ln>
                <a:solidFill>
                  <a:srgbClr val="3F3F3F"/>
                </a:solidFill>
                <a:effectLst/>
                <a:uLnTx/>
                <a:uFillTx/>
                <a:latin typeface="Helvetica Neue" panose="02000503000000020004" pitchFamily="2" charset="0"/>
                <a:ea typeface="+mn-ea"/>
                <a:cs typeface="+mn-cs"/>
              </a:rPr>
              <a:t>Eur</a:t>
            </a:r>
            <a:r>
              <a:rPr kumimoji="0" lang="en-US" sz="1000" b="0" i="1" u="none" strike="noStrike" kern="1200" cap="none" spc="0" normalizeH="0" baseline="0" noProof="0" dirty="0">
                <a:ln>
                  <a:noFill/>
                </a:ln>
                <a:solidFill>
                  <a:srgbClr val="3F3F3F"/>
                </a:solidFill>
                <a:effectLst/>
                <a:uLnTx/>
                <a:uFillTx/>
                <a:latin typeface="Helvetica Neue" panose="02000503000000020004" pitchFamily="2" charset="0"/>
                <a:ea typeface="+mn-ea"/>
                <a:cs typeface="+mn-cs"/>
              </a:rPr>
              <a:t> Respir J</a:t>
            </a:r>
            <a:r>
              <a:rPr kumimoji="0" lang="en-US" sz="1000" b="0" i="0" u="none" strike="noStrike" kern="1200" cap="none" spc="0" normalizeH="0" baseline="0" noProof="0" dirty="0">
                <a:ln>
                  <a:noFill/>
                </a:ln>
                <a:solidFill>
                  <a:srgbClr val="3F3F3F"/>
                </a:solidFill>
                <a:effectLst/>
                <a:uLnTx/>
                <a:uFillTx/>
                <a:latin typeface="Helvetica Neue" panose="02000503000000020004" pitchFamily="2" charset="0"/>
                <a:ea typeface="+mn-ea"/>
                <a:cs typeface="+mn-cs"/>
              </a:rPr>
              <a:t>. 2021;57(6</a:t>
            </a:r>
            <a:r>
              <a:rPr kumimoji="0" lang="en-US" sz="10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):2002828.</a:t>
            </a:r>
            <a:endParaRPr kumimoji="0" lang="en-US" sz="100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975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10218756" cy="1966550"/>
          </a:xfrm>
        </p:spPr>
        <p:txBody>
          <a:bodyPr>
            <a:normAutofit fontScale="90000"/>
          </a:bodyPr>
          <a:lstStyle/>
          <a:p>
            <a:r>
              <a:rPr lang="en-US" sz="4800" b="1" dirty="0">
                <a:solidFill>
                  <a:schemeClr val="bg1"/>
                </a:solidFill>
                <a:latin typeface="Century Gothic" panose="020B0502020202020204" pitchFamily="34" charset="0"/>
              </a:rPr>
              <a:t>Diagnosis &amp; Treatment of Chronic Thromboembolic Pulmonary Hypertension</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500908"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Sonia </a:t>
            </a: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Jasuja</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at UCLA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1850873"/>
            <a:ext cx="0" cy="3126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204983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7143-357D-997A-26CE-7BA65CDE2E33}"/>
              </a:ext>
            </a:extLst>
          </p:cNvPr>
          <p:cNvSpPr>
            <a:spLocks noGrp="1"/>
          </p:cNvSpPr>
          <p:nvPr>
            <p:ph type="title"/>
          </p:nvPr>
        </p:nvSpPr>
        <p:spPr>
          <a:xfrm>
            <a:off x="609600" y="199505"/>
            <a:ext cx="10744200" cy="1185577"/>
          </a:xfrm>
        </p:spPr>
        <p:txBody>
          <a:bodyPr wrap="square" anchor="b">
            <a:normAutofit/>
          </a:bodyPr>
          <a:lstStyle/>
          <a:p>
            <a:r>
              <a:rPr lang="en-US" dirty="0"/>
              <a:t>Overview</a:t>
            </a:r>
          </a:p>
        </p:txBody>
      </p:sp>
      <p:sp>
        <p:nvSpPr>
          <p:cNvPr id="4" name="Content Placeholder 3">
            <a:extLst>
              <a:ext uri="{FF2B5EF4-FFF2-40B4-BE49-F238E27FC236}">
                <a16:creationId xmlns:a16="http://schemas.microsoft.com/office/drawing/2014/main" id="{4EE22927-69E4-477D-C5FA-A92602CEE270}"/>
              </a:ext>
            </a:extLst>
          </p:cNvPr>
          <p:cNvSpPr>
            <a:spLocks noGrp="1"/>
          </p:cNvSpPr>
          <p:nvPr>
            <p:ph sz="half" idx="1"/>
          </p:nvPr>
        </p:nvSpPr>
        <p:spPr>
          <a:xfrm>
            <a:off x="903111" y="1497013"/>
            <a:ext cx="5053189" cy="4459287"/>
          </a:xfrm>
        </p:spPr>
        <p:txBody>
          <a:bodyPr wrap="square" anchor="t">
            <a:normAutofit/>
          </a:bodyPr>
          <a:lstStyle/>
          <a:p>
            <a:r>
              <a:rPr lang="en-US" sz="2800" dirty="0"/>
              <a:t>Terminology</a:t>
            </a:r>
          </a:p>
          <a:p>
            <a:r>
              <a:rPr lang="en-US" sz="2800" dirty="0"/>
              <a:t>Follow-up of acute PE</a:t>
            </a:r>
          </a:p>
          <a:p>
            <a:r>
              <a:rPr lang="en-US" sz="2800" dirty="0"/>
              <a:t>CTEPH pathophysiology and diagnosis</a:t>
            </a:r>
          </a:p>
          <a:p>
            <a:r>
              <a:rPr lang="en-US" sz="2800" dirty="0"/>
              <a:t>CTEPH/CTED treatment: Surgery vs BPA</a:t>
            </a:r>
          </a:p>
        </p:txBody>
      </p:sp>
      <p:pic>
        <p:nvPicPr>
          <p:cNvPr id="7" name="Picture Placeholder 6" descr="A close-up of a baby bird&#10;&#10;Description automatically generated">
            <a:extLst>
              <a:ext uri="{FF2B5EF4-FFF2-40B4-BE49-F238E27FC236}">
                <a16:creationId xmlns:a16="http://schemas.microsoft.com/office/drawing/2014/main" id="{27E85456-3914-C2C8-7A89-D6266193A758}"/>
              </a:ext>
            </a:extLst>
          </p:cNvPr>
          <p:cNvPicPr>
            <a:picLocks noGrp="1" noChangeAspect="1"/>
          </p:cNvPicPr>
          <p:nvPr>
            <p:ph sz="half" idx="11"/>
          </p:nvPr>
        </p:nvPicPr>
        <p:blipFill rotWithShape="1">
          <a:blip r:embed="rId2" cstate="screen">
            <a:extLst>
              <a:ext uri="{28A0092B-C50C-407E-A947-70E740481C1C}">
                <a14:useLocalDpi xmlns:a14="http://schemas.microsoft.com/office/drawing/2010/main"/>
              </a:ext>
            </a:extLst>
          </a:blip>
          <a:srcRect r="11753"/>
          <a:stretch/>
        </p:blipFill>
        <p:spPr>
          <a:xfrm rot="5400000">
            <a:off x="6573838" y="1831711"/>
            <a:ext cx="4459287" cy="3789891"/>
          </a:xfrm>
          <a:noFill/>
        </p:spPr>
      </p:pic>
      <p:sp>
        <p:nvSpPr>
          <p:cNvPr id="5" name="Slide Number Placeholder 4">
            <a:extLst>
              <a:ext uri="{FF2B5EF4-FFF2-40B4-BE49-F238E27FC236}">
                <a16:creationId xmlns:a16="http://schemas.microsoft.com/office/drawing/2014/main" id="{A489508C-467F-2B8B-7E42-7771F62CCB9E}"/>
              </a:ext>
            </a:extLst>
          </p:cNvPr>
          <p:cNvSpPr>
            <a:spLocks noGrp="1"/>
          </p:cNvSpPr>
          <p:nvPr>
            <p:ph type="sldNum" sz="quarter" idx="12"/>
          </p:nvPr>
        </p:nvSpPr>
        <p:spPr/>
        <p:txBody>
          <a:bodyPr wrap="square"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7CAE7-8417-4244-BF62-634033287845}" type="slidenum">
              <a:rPr kumimoji="0" lang="en-US" alt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Box 6">
            <a:extLst>
              <a:ext uri="{FF2B5EF4-FFF2-40B4-BE49-F238E27FC236}">
                <a16:creationId xmlns:a16="http://schemas.microsoft.com/office/drawing/2014/main" id="{269FEABA-A52F-7101-4273-B5C2837E5DC4}"/>
              </a:ext>
            </a:extLst>
          </p:cNvPr>
          <p:cNvSpPr txBox="1">
            <a:spLocks noChangeArrowheads="1"/>
          </p:cNvSpPr>
          <p:nvPr/>
        </p:nvSpPr>
        <p:spPr bwMode="auto">
          <a:xfrm>
            <a:off x="6908536" y="5956300"/>
            <a:ext cx="3398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Arial" panose="020B0604020202020204"/>
                <a:ea typeface="+mn-ea"/>
                <a:cs typeface="Times New Roman" panose="02020603050405020304" pitchFamily="18" charset="0"/>
              </a:rPr>
              <a:t>Images courtesy of Richard </a:t>
            </a:r>
            <a:r>
              <a:rPr kumimoji="0" lang="en-US" altLang="en-US" sz="1400" b="0" i="0" u="none" strike="noStrike" kern="1200" cap="none" spc="0" normalizeH="0" baseline="0" noProof="0" dirty="0" err="1">
                <a:ln>
                  <a:noFill/>
                </a:ln>
                <a:solidFill>
                  <a:srgbClr val="3F3F3F"/>
                </a:solidFill>
                <a:effectLst/>
                <a:uLnTx/>
                <a:uFillTx/>
                <a:latin typeface="Arial" panose="020B0604020202020204"/>
                <a:ea typeface="+mn-ea"/>
                <a:cs typeface="Times New Roman" panose="02020603050405020304" pitchFamily="18" charset="0"/>
              </a:rPr>
              <a:t>Shemin</a:t>
            </a:r>
            <a:r>
              <a:rPr kumimoji="0" lang="en-US" altLang="en-US" sz="1400" b="0" i="0" u="none" strike="noStrike" kern="1200" cap="none" spc="0" normalizeH="0" baseline="0" noProof="0" dirty="0">
                <a:ln>
                  <a:noFill/>
                </a:ln>
                <a:solidFill>
                  <a:srgbClr val="3F3F3F"/>
                </a:solidFill>
                <a:effectLst/>
                <a:uLnTx/>
                <a:uFillTx/>
                <a:latin typeface="Arial" panose="020B0604020202020204"/>
                <a:ea typeface="+mn-ea"/>
                <a:cs typeface="Times New Roman" panose="02020603050405020304" pitchFamily="18" charset="0"/>
              </a:rPr>
              <a:t>, MD</a:t>
            </a:r>
          </a:p>
        </p:txBody>
      </p:sp>
    </p:spTree>
    <p:extLst>
      <p:ext uri="{BB962C8B-B14F-4D97-AF65-F5344CB8AC3E}">
        <p14:creationId xmlns:p14="http://schemas.microsoft.com/office/powerpoint/2010/main" val="93608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3565-C807-D2F4-DD60-EBBF6C04259A}"/>
              </a:ext>
            </a:extLst>
          </p:cNvPr>
          <p:cNvSpPr>
            <a:spLocks noGrp="1"/>
          </p:cNvSpPr>
          <p:nvPr>
            <p:ph type="title"/>
          </p:nvPr>
        </p:nvSpPr>
        <p:spPr>
          <a:xfrm>
            <a:off x="609600" y="199505"/>
            <a:ext cx="10744200" cy="1185577"/>
          </a:xfrm>
        </p:spPr>
        <p:txBody>
          <a:bodyPr/>
          <a:lstStyle/>
          <a:p>
            <a:r>
              <a:rPr lang="en-US" dirty="0"/>
              <a:t>Let’s Start with Terminology</a:t>
            </a:r>
          </a:p>
        </p:txBody>
      </p:sp>
      <p:sp>
        <p:nvSpPr>
          <p:cNvPr id="3" name="Content Placeholder 2">
            <a:extLst>
              <a:ext uri="{FF2B5EF4-FFF2-40B4-BE49-F238E27FC236}">
                <a16:creationId xmlns:a16="http://schemas.microsoft.com/office/drawing/2014/main" id="{2F3F87B2-8C5D-EFC1-77D6-CF797784004C}"/>
              </a:ext>
            </a:extLst>
          </p:cNvPr>
          <p:cNvSpPr>
            <a:spLocks noGrp="1"/>
          </p:cNvSpPr>
          <p:nvPr>
            <p:ph idx="1"/>
          </p:nvPr>
        </p:nvSpPr>
        <p:spPr>
          <a:xfrm>
            <a:off x="609600" y="1477906"/>
            <a:ext cx="10744200" cy="4722477"/>
          </a:xfrm>
        </p:spPr>
        <p:txBody>
          <a:bodyPr anchor="ctr">
            <a:normAutofit/>
          </a:bodyPr>
          <a:lstStyle/>
          <a:p>
            <a:endParaRPr lang="en-US" dirty="0"/>
          </a:p>
          <a:p>
            <a:r>
              <a:rPr lang="en-US" b="1" dirty="0"/>
              <a:t>Post-PE Syndrome: </a:t>
            </a:r>
            <a:r>
              <a:rPr lang="en-US" dirty="0"/>
              <a:t>Persistent dyspnea, exercise limitation, and impaired quality of life that persist for longer than 3 months after effective anticoagulation for acute PE</a:t>
            </a:r>
          </a:p>
          <a:p>
            <a:r>
              <a:rPr lang="en-US" b="1" dirty="0"/>
              <a:t>CTEPH: </a:t>
            </a:r>
            <a:r>
              <a:rPr lang="en-US" dirty="0"/>
              <a:t>Resting precapillary pulmonary hypertension (PAP mean greater than 20 mmHg, PCW less than 16 mmHg, PVR greater than 3 WU) caused by chronic </a:t>
            </a:r>
            <a:r>
              <a:rPr lang="en-US" dirty="0" err="1"/>
              <a:t>thromboemboli</a:t>
            </a:r>
            <a:endParaRPr lang="en-US" dirty="0"/>
          </a:p>
          <a:p>
            <a:r>
              <a:rPr lang="en-US" b="1" dirty="0"/>
              <a:t>CTED or CTEPD: </a:t>
            </a:r>
            <a:r>
              <a:rPr lang="en-US" dirty="0"/>
              <a:t>Normal resting hemodynamics, but symptoms and imaging consistent with chronic </a:t>
            </a:r>
            <a:r>
              <a:rPr lang="en-US" dirty="0" err="1"/>
              <a:t>thromboemboli</a:t>
            </a: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2745A27C-AE5D-70DE-2084-B904F3996270}"/>
              </a:ext>
            </a:extLst>
          </p:cNvPr>
          <p:cNvSpPr txBox="1"/>
          <p:nvPr/>
        </p:nvSpPr>
        <p:spPr>
          <a:xfrm>
            <a:off x="796349" y="6396885"/>
            <a:ext cx="77483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CTEPH, chronic thromboembolic pulmonary hypertension; CTED, chronic thromboembolic disease. </a:t>
            </a:r>
          </a:p>
        </p:txBody>
      </p:sp>
    </p:spTree>
    <p:extLst>
      <p:ext uri="{BB962C8B-B14F-4D97-AF65-F5344CB8AC3E}">
        <p14:creationId xmlns:p14="http://schemas.microsoft.com/office/powerpoint/2010/main" val="222831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B5F0-1145-F922-9976-968571CD062A}"/>
              </a:ext>
            </a:extLst>
          </p:cNvPr>
          <p:cNvSpPr>
            <a:spLocks noGrp="1"/>
          </p:cNvSpPr>
          <p:nvPr>
            <p:ph type="title"/>
          </p:nvPr>
        </p:nvSpPr>
        <p:spPr>
          <a:xfrm>
            <a:off x="609600" y="199505"/>
            <a:ext cx="10744200" cy="1185577"/>
          </a:xfrm>
        </p:spPr>
        <p:txBody>
          <a:bodyPr>
            <a:normAutofit/>
          </a:bodyPr>
          <a:lstStyle/>
          <a:p>
            <a:r>
              <a:rPr lang="en-US" dirty="0"/>
              <a:t>Post PE Syndrome:</a:t>
            </a:r>
            <a:br>
              <a:rPr lang="en-US" dirty="0"/>
            </a:br>
            <a:r>
              <a:rPr lang="en-US" dirty="0"/>
              <a:t>Spectrum of Disease from Acute to Chronic </a:t>
            </a:r>
          </a:p>
        </p:txBody>
      </p:sp>
      <p:pic>
        <p:nvPicPr>
          <p:cNvPr id="5" name="Content Placeholder 3">
            <a:extLst>
              <a:ext uri="{FF2B5EF4-FFF2-40B4-BE49-F238E27FC236}">
                <a16:creationId xmlns:a16="http://schemas.microsoft.com/office/drawing/2014/main" id="{D4895825-EA5B-76FE-8111-5475F257631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82175" y="1234273"/>
            <a:ext cx="8999049" cy="5466562"/>
          </a:xfrm>
        </p:spPr>
      </p:pic>
      <p:sp>
        <p:nvSpPr>
          <p:cNvPr id="3" name="TextBox 2">
            <a:extLst>
              <a:ext uri="{FF2B5EF4-FFF2-40B4-BE49-F238E27FC236}">
                <a16:creationId xmlns:a16="http://schemas.microsoft.com/office/drawing/2014/main" id="{4A97931C-E9A3-5CDA-7908-9CB101CC49C0}"/>
              </a:ext>
            </a:extLst>
          </p:cNvPr>
          <p:cNvSpPr txBox="1"/>
          <p:nvPr/>
        </p:nvSpPr>
        <p:spPr>
          <a:xfrm>
            <a:off x="463145" y="6396136"/>
            <a:ext cx="6196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3F3F3F"/>
                </a:solidFill>
                <a:effectLst/>
                <a:uLnTx/>
                <a:uFillTx/>
                <a:latin typeface="Arial" panose="020B0604020202020204"/>
                <a:ea typeface="+mn-ea"/>
                <a:cs typeface="+mn-cs"/>
              </a:rPr>
              <a:t>Klok</a:t>
            </a:r>
            <a:r>
              <a:rPr kumimoji="0" lang="en-US" sz="1400" b="0" i="0" u="none" strike="noStrike" kern="1200" cap="none" spc="0" normalizeH="0" baseline="0" noProof="0" dirty="0">
                <a:ln>
                  <a:noFill/>
                </a:ln>
                <a:solidFill>
                  <a:srgbClr val="3F3F3F"/>
                </a:solidFill>
                <a:effectLst/>
                <a:uLnTx/>
                <a:uFillTx/>
                <a:latin typeface="Arial" panose="020B0604020202020204"/>
                <a:ea typeface="+mn-ea"/>
                <a:cs typeface="+mn-cs"/>
              </a:rPr>
              <a:t> FA, et al. </a:t>
            </a:r>
            <a:r>
              <a:rPr kumimoji="0" lang="en-US" sz="1400" b="0" i="1" u="none" strike="noStrike" kern="1200" cap="none" spc="0" normalizeH="0" baseline="0" noProof="0" dirty="0">
                <a:ln>
                  <a:noFill/>
                </a:ln>
                <a:solidFill>
                  <a:srgbClr val="3F3F3F"/>
                </a:solidFill>
                <a:effectLst/>
                <a:uLnTx/>
                <a:uFillTx/>
                <a:latin typeface="Arial" panose="020B0604020202020204"/>
                <a:ea typeface="+mn-ea"/>
                <a:cs typeface="+mn-cs"/>
              </a:rPr>
              <a:t>Blood Rev</a:t>
            </a:r>
            <a:r>
              <a:rPr kumimoji="0" lang="en-US" sz="1400" b="0" i="0" u="none" strike="noStrike" kern="1200" cap="none" spc="0" normalizeH="0" baseline="0" noProof="0" dirty="0">
                <a:ln>
                  <a:noFill/>
                </a:ln>
                <a:solidFill>
                  <a:srgbClr val="3F3F3F"/>
                </a:solidFill>
                <a:effectLst/>
                <a:uLnTx/>
                <a:uFillTx/>
                <a:latin typeface="Arial" panose="020B0604020202020204"/>
                <a:ea typeface="+mn-ea"/>
                <a:cs typeface="+mn-cs"/>
              </a:rPr>
              <a:t>. 2014;28(6):221-6. </a:t>
            </a:r>
          </a:p>
        </p:txBody>
      </p:sp>
    </p:spTree>
    <p:extLst>
      <p:ext uri="{BB962C8B-B14F-4D97-AF65-F5344CB8AC3E}">
        <p14:creationId xmlns:p14="http://schemas.microsoft.com/office/powerpoint/2010/main" val="230230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68CA-816A-DFCB-BC7A-1F01978AA7CD}"/>
              </a:ext>
            </a:extLst>
          </p:cNvPr>
          <p:cNvSpPr>
            <a:spLocks noGrp="1"/>
          </p:cNvSpPr>
          <p:nvPr>
            <p:ph type="title"/>
          </p:nvPr>
        </p:nvSpPr>
        <p:spPr>
          <a:xfrm>
            <a:off x="609600" y="199505"/>
            <a:ext cx="10744200" cy="1185577"/>
          </a:xfrm>
        </p:spPr>
        <p:txBody>
          <a:bodyPr>
            <a:normAutofit/>
          </a:bodyPr>
          <a:lstStyle/>
          <a:p>
            <a:r>
              <a:rPr lang="en-US" dirty="0"/>
              <a:t>Clear Message: Need to Follow Up After Acute PE</a:t>
            </a:r>
          </a:p>
        </p:txBody>
      </p:sp>
      <p:pic>
        <p:nvPicPr>
          <p:cNvPr id="5" name="Content Placeholder 4">
            <a:extLst>
              <a:ext uri="{FF2B5EF4-FFF2-40B4-BE49-F238E27FC236}">
                <a16:creationId xmlns:a16="http://schemas.microsoft.com/office/drawing/2014/main" id="{451CD9F1-CBEA-FF3C-C383-DD8AAC80BA6C}"/>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1641565" y="1325858"/>
            <a:ext cx="8680267" cy="4722812"/>
          </a:xfrm>
        </p:spPr>
      </p:pic>
      <p:sp>
        <p:nvSpPr>
          <p:cNvPr id="3" name="TextBox 2">
            <a:extLst>
              <a:ext uri="{FF2B5EF4-FFF2-40B4-BE49-F238E27FC236}">
                <a16:creationId xmlns:a16="http://schemas.microsoft.com/office/drawing/2014/main" id="{010E5131-1B68-88CD-4B58-411F2D281792}"/>
              </a:ext>
            </a:extLst>
          </p:cNvPr>
          <p:cNvSpPr txBox="1"/>
          <p:nvPr/>
        </p:nvSpPr>
        <p:spPr>
          <a:xfrm>
            <a:off x="329501" y="6359108"/>
            <a:ext cx="56521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Jasuja</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S, et al. </a:t>
            </a:r>
            <a:r>
              <a:rPr kumimoji="0" lang="en-US" sz="1600" b="0" i="1" u="none" strike="noStrike" kern="1200" cap="none" spc="0" normalizeH="0" baseline="0" noProof="0" dirty="0">
                <a:ln>
                  <a:noFill/>
                </a:ln>
                <a:solidFill>
                  <a:srgbClr val="3F3F3F"/>
                </a:solidFill>
                <a:effectLst/>
                <a:uLnTx/>
                <a:uFillTx/>
                <a:latin typeface="Arial" panose="020B0604020202020204"/>
                <a:ea typeface="+mn-ea"/>
                <a:cs typeface="+mn-cs"/>
              </a:rPr>
              <a:t>Adv </a:t>
            </a:r>
            <a:r>
              <a:rPr kumimoji="0" lang="en-US" sz="1600" b="0" i="1" u="none" strike="noStrike" kern="1200" cap="none" spc="0" normalizeH="0" baseline="0" noProof="0" dirty="0" err="1">
                <a:ln>
                  <a:noFill/>
                </a:ln>
                <a:solidFill>
                  <a:srgbClr val="3F3F3F"/>
                </a:solidFill>
                <a:effectLst/>
                <a:uLnTx/>
                <a:uFillTx/>
                <a:latin typeface="Arial" panose="020B0604020202020204"/>
                <a:ea typeface="+mn-ea"/>
                <a:cs typeface="+mn-cs"/>
              </a:rPr>
              <a:t>Pulm</a:t>
            </a:r>
            <a:r>
              <a:rPr kumimoji="0" lang="en-US" sz="16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600" b="0" i="1" u="none" strike="noStrike" kern="1200" cap="none" spc="0" normalizeH="0" baseline="0" noProof="0" dirty="0" err="1">
                <a:ln>
                  <a:noFill/>
                </a:ln>
                <a:solidFill>
                  <a:srgbClr val="3F3F3F"/>
                </a:solidFill>
                <a:effectLst/>
                <a:uLnTx/>
                <a:uFillTx/>
                <a:latin typeface="Arial" panose="020B0604020202020204"/>
                <a:ea typeface="+mn-ea"/>
                <a:cs typeface="+mn-cs"/>
              </a:rPr>
              <a:t>Hypertens</a:t>
            </a:r>
            <a:r>
              <a:rPr kumimoji="0" lang="en-US" sz="16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2022; 21(3): 60-5).</a:t>
            </a:r>
          </a:p>
        </p:txBody>
      </p:sp>
    </p:spTree>
    <p:extLst>
      <p:ext uri="{BB962C8B-B14F-4D97-AF65-F5344CB8AC3E}">
        <p14:creationId xmlns:p14="http://schemas.microsoft.com/office/powerpoint/2010/main" val="338683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609600" y="199505"/>
            <a:ext cx="10744200" cy="1185577"/>
          </a:xfrm>
          <a:noFill/>
          <a:ln>
            <a:miter lim="800000"/>
          </a:ln>
        </p:spPr>
        <p:txBody>
          <a:bodyPr vert="horz" wrap="square" lIns="0" tIns="0" rIns="0" bIns="0" numCol="1" rtlCol="0" anchor="t"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2400" dirty="0"/>
              <a:t>Comprehensive Approach </a:t>
            </a:r>
          </a:p>
        </p:txBody>
      </p:sp>
      <p:pic>
        <p:nvPicPr>
          <p:cNvPr id="5124" name="Picture 4" descr="Oxford University Pres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9832" y="6238798"/>
            <a:ext cx="794147" cy="183356"/>
          </a:xfrm>
          <a:prstGeom prst="rect">
            <a:avLst/>
          </a:prstGeom>
          <a:noFill/>
          <a:ln>
            <a:noFill/>
            <a:miter lim="800000"/>
          </a:ln>
        </p:spPr>
      </p:pic>
      <p:pic>
        <p:nvPicPr>
          <p:cNvPr id="5125" name="New picture"/>
          <p:cNvPicPr/>
          <p:nvPr/>
        </p:nvPicPr>
        <p:blipFill>
          <a:blip r:embed="rId4" cstate="screen">
            <a:extLst>
              <a:ext uri="{28A0092B-C50C-407E-A947-70E740481C1C}">
                <a14:useLocalDpi xmlns:a14="http://schemas.microsoft.com/office/drawing/2010/main"/>
              </a:ext>
            </a:extLst>
          </a:blip>
          <a:stretch>
            <a:fillRect/>
          </a:stretch>
        </p:blipFill>
        <p:spPr>
          <a:xfrm>
            <a:off x="2115655" y="754882"/>
            <a:ext cx="8200930" cy="5667272"/>
          </a:xfrm>
          <a:prstGeom prst="rect">
            <a:avLst/>
          </a:prstGeom>
        </p:spPr>
      </p:pic>
      <p:pic>
        <p:nvPicPr>
          <p:cNvPr id="5126" name="New picture"/>
          <p:cNvPicPr/>
          <p:nvPr/>
        </p:nvPicPr>
        <p:blipFill>
          <a:blip r:embed="rId5" cstate="screen">
            <a:extLst>
              <a:ext uri="{28A0092B-C50C-407E-A947-70E740481C1C}">
                <a14:useLocalDpi xmlns:a14="http://schemas.microsoft.com/office/drawing/2010/main"/>
              </a:ext>
            </a:extLst>
          </a:blip>
          <a:stretch>
            <a:fillRect/>
          </a:stretch>
        </p:blipFill>
        <p:spPr>
          <a:xfrm>
            <a:off x="10743624" y="792293"/>
            <a:ext cx="841169" cy="381000"/>
          </a:xfrm>
          <a:prstGeom prst="rect">
            <a:avLst/>
          </a:prstGeom>
        </p:spPr>
      </p:pic>
    </p:spTree>
    <p:extLst>
      <p:ext uri="{BB962C8B-B14F-4D97-AF65-F5344CB8AC3E}">
        <p14:creationId xmlns:p14="http://schemas.microsoft.com/office/powerpoint/2010/main" val="78606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1778</Words>
  <Application>Microsoft Macintosh PowerPoint</Application>
  <PresentationFormat>Widescreen</PresentationFormat>
  <Paragraphs>337</Paragraphs>
  <Slides>31</Slides>
  <Notes>16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Arial</vt:lpstr>
      <vt:lpstr>Calibri</vt:lpstr>
      <vt:lpstr>Calibri Light</vt:lpstr>
      <vt:lpstr>Century Gothic</vt:lpstr>
      <vt:lpstr>Helvetica Neue</vt:lpstr>
      <vt:lpstr>Lucida Grande</vt:lpstr>
      <vt:lpstr>Roboto</vt:lpstr>
      <vt:lpstr>Symbol</vt:lpstr>
      <vt:lpstr>Tahoma</vt:lpstr>
      <vt:lpstr>Times</vt:lpstr>
      <vt:lpstr>Times New Roman</vt:lpstr>
      <vt:lpstr>Trebuchet MS</vt:lpstr>
      <vt:lpstr>Wingdings</vt:lpstr>
      <vt:lpstr>Office Theme</vt:lpstr>
      <vt:lpstr>1_PCC20</vt:lpstr>
      <vt:lpstr>PowerPoint Presentation</vt:lpstr>
      <vt:lpstr>PowerPoint Presentation</vt:lpstr>
      <vt:lpstr>Disclaimer</vt:lpstr>
      <vt:lpstr>Diagnosis &amp; Treatment of Chronic Thromboembolic Pulmonary Hypertension</vt:lpstr>
      <vt:lpstr>Overview</vt:lpstr>
      <vt:lpstr>Let’s Start with Terminology</vt:lpstr>
      <vt:lpstr>Post PE Syndrome: Spectrum of Disease from Acute to Chronic </vt:lpstr>
      <vt:lpstr>Clear Message: Need to Follow Up After Acute PE</vt:lpstr>
      <vt:lpstr>Comprehensive Approach </vt:lpstr>
      <vt:lpstr>What is CTEPH?</vt:lpstr>
      <vt:lpstr>Risk Factors for CTEPH</vt:lpstr>
      <vt:lpstr>Incidence of CTEPH After Acute PE</vt:lpstr>
      <vt:lpstr>CTEPH: CTA Findings</vt:lpstr>
      <vt:lpstr>Don’t Forget Mimics of CTEPH</vt:lpstr>
      <vt:lpstr>Don’t Forget Mimics of CTEPH</vt:lpstr>
      <vt:lpstr>Diagnosis of CTEPH</vt:lpstr>
      <vt:lpstr>Pulmonary Angiography</vt:lpstr>
      <vt:lpstr>Pulmonary Angiogram Findings</vt:lpstr>
      <vt:lpstr>Assessment Factors to Consider for PTE</vt:lpstr>
      <vt:lpstr>Contraindications to PTE/PEA</vt:lpstr>
      <vt:lpstr>PEA: The Surgical Technique</vt:lpstr>
      <vt:lpstr>UCSD Surgical Classification System</vt:lpstr>
      <vt:lpstr>The UCSD Experience: Outcomes of 2700 PTE Surgeries</vt:lpstr>
      <vt:lpstr>Balloon Pulmonary Angioplasty</vt:lpstr>
      <vt:lpstr>Balloon Pulmonary Angioplasty</vt:lpstr>
      <vt:lpstr>BPA Considerations</vt:lpstr>
      <vt:lpstr>Changes in Hemodynamics, Exercise Capacity, and BNP Before and After BPA</vt:lpstr>
      <vt:lpstr>RCTs of Medical Therapies for CTEPH</vt:lpstr>
      <vt:lpstr>Treatment Algorithm for CTEPH</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Harley Kidner</cp:lastModifiedBy>
  <cp:revision>3</cp:revision>
  <dcterms:created xsi:type="dcterms:W3CDTF">2023-09-22T20:08:54Z</dcterms:created>
  <dcterms:modified xsi:type="dcterms:W3CDTF">2023-10-13T19:40:48Z</dcterms:modified>
  <cp:category/>
</cp:coreProperties>
</file>