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3" r:id="rId3"/>
  </p:sldMasterIdLst>
  <p:notesMasterIdLst>
    <p:notesMasterId r:id="rId17"/>
  </p:notesMasterIdLst>
  <p:sldIdLst>
    <p:sldId id="2141411963" r:id="rId4"/>
    <p:sldId id="265" r:id="rId5"/>
    <p:sldId id="256" r:id="rId6"/>
    <p:sldId id="2147375288" r:id="rId7"/>
    <p:sldId id="324" r:id="rId8"/>
    <p:sldId id="371" r:id="rId9"/>
    <p:sldId id="373" r:id="rId10"/>
    <p:sldId id="380" r:id="rId11"/>
    <p:sldId id="375" r:id="rId12"/>
    <p:sldId id="377" r:id="rId13"/>
    <p:sldId id="379" r:id="rId14"/>
    <p:sldId id="370" r:id="rId15"/>
    <p:sldId id="26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2C4C9BB-C807-8705-0B08-A3DF41A8D64B}" name="Moriah Diethorn" initials="MD" userId="Moriah Diethorn" providerId="Non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6327"/>
  </p:normalViewPr>
  <p:slideViewPr>
    <p:cSldViewPr snapToGrid="0">
      <p:cViewPr varScale="1">
        <p:scale>
          <a:sx n="124" d="100"/>
          <a:sy n="124" d="100"/>
        </p:scale>
        <p:origin x="54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171357-8F1F-1444-8661-596F762F9F1A}" type="datetimeFigureOut">
              <a:rPr lang="en-US" smtClean="0"/>
              <a:t>10/16/23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5669E2-ACE7-6E41-8207-369755CA5E16}" type="slidenum">
              <a:rPr lang="en-US" smtClean="0"/>
              <a:t>‹#›</a:t>
            </a:fld>
            <a:endParaRPr lang="en-US"/>
          </a:p>
        </p:txBody>
      </p:sp>
    </p:spTree>
    <p:extLst>
      <p:ext uri="{BB962C8B-B14F-4D97-AF65-F5344CB8AC3E}">
        <p14:creationId xmlns:p14="http://schemas.microsoft.com/office/powerpoint/2010/main" val="3289319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83138-FC0D-024A-B467-5E8C7533CE10}"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8569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83138-FC0D-024A-B467-5E8C7533CE10}"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6187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83138-FC0D-024A-B467-5E8C7533CE10}"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8314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83138-FC0D-024A-B467-5E8C7533CE10}"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8404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83138-FC0D-024A-B467-5E8C7533CE10}"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756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83138-FC0D-024A-B467-5E8C7533CE10}"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2257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83138-FC0D-024A-B467-5E8C7533CE10}"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190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83138-FC0D-024A-B467-5E8C7533CE10}"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1981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BE9AC-9841-0C9F-46EF-80283A8E3F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9B817E-E526-DBCB-3E49-8E11C37DB5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CD39F0-40CB-0B91-2B7B-0CD09B7FBFB6}"/>
              </a:ext>
            </a:extLst>
          </p:cNvPr>
          <p:cNvSpPr>
            <a:spLocks noGrp="1"/>
          </p:cNvSpPr>
          <p:nvPr>
            <p:ph type="dt" sz="half" idx="10"/>
          </p:nvPr>
        </p:nvSpPr>
        <p:spPr/>
        <p:txBody>
          <a:bodyPr/>
          <a:lstStyle/>
          <a:p>
            <a:fld id="{EB3EF11A-C0AB-5041-9A7E-C13758B98157}" type="datetimeFigureOut">
              <a:rPr lang="en-US" smtClean="0"/>
              <a:t>10/16/23</a:t>
            </a:fld>
            <a:endParaRPr lang="en-US"/>
          </a:p>
        </p:txBody>
      </p:sp>
      <p:sp>
        <p:nvSpPr>
          <p:cNvPr id="5" name="Footer Placeholder 4">
            <a:extLst>
              <a:ext uri="{FF2B5EF4-FFF2-40B4-BE49-F238E27FC236}">
                <a16:creationId xmlns:a16="http://schemas.microsoft.com/office/drawing/2014/main" id="{AFB3CCCF-6B94-402F-8D86-E71727F81B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140ACD-BE63-B2A1-9072-8F7F6F1892C1}"/>
              </a:ext>
            </a:extLst>
          </p:cNvPr>
          <p:cNvSpPr>
            <a:spLocks noGrp="1"/>
          </p:cNvSpPr>
          <p:nvPr>
            <p:ph type="sldNum" sz="quarter" idx="12"/>
          </p:nvPr>
        </p:nvSpPr>
        <p:spPr/>
        <p:txBody>
          <a:bodyPr/>
          <a:lstStyle/>
          <a:p>
            <a:fld id="{0DB5AAAA-EBBC-1243-8050-38645D4EEEA1}" type="slidenum">
              <a:rPr lang="en-US" smtClean="0"/>
              <a:t>‹#›</a:t>
            </a:fld>
            <a:endParaRPr lang="en-US"/>
          </a:p>
        </p:txBody>
      </p:sp>
    </p:spTree>
    <p:extLst>
      <p:ext uri="{BB962C8B-B14F-4D97-AF65-F5344CB8AC3E}">
        <p14:creationId xmlns:p14="http://schemas.microsoft.com/office/powerpoint/2010/main" val="1674222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0851E-F17B-9E07-3F10-C79FBDB658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CB2229C-A303-857C-437F-32AB297CFE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EC648B-CA09-C446-AF6C-860CCA9A445A}"/>
              </a:ext>
            </a:extLst>
          </p:cNvPr>
          <p:cNvSpPr>
            <a:spLocks noGrp="1"/>
          </p:cNvSpPr>
          <p:nvPr>
            <p:ph type="dt" sz="half" idx="10"/>
          </p:nvPr>
        </p:nvSpPr>
        <p:spPr/>
        <p:txBody>
          <a:bodyPr/>
          <a:lstStyle/>
          <a:p>
            <a:fld id="{EB3EF11A-C0AB-5041-9A7E-C13758B98157}" type="datetimeFigureOut">
              <a:rPr lang="en-US" smtClean="0"/>
              <a:t>10/16/23</a:t>
            </a:fld>
            <a:endParaRPr lang="en-US"/>
          </a:p>
        </p:txBody>
      </p:sp>
      <p:sp>
        <p:nvSpPr>
          <p:cNvPr id="5" name="Footer Placeholder 4">
            <a:extLst>
              <a:ext uri="{FF2B5EF4-FFF2-40B4-BE49-F238E27FC236}">
                <a16:creationId xmlns:a16="http://schemas.microsoft.com/office/drawing/2014/main" id="{397BE187-DE73-0A97-DC14-F42BCD7384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874368-0AF6-9DDE-DAE0-A7D1BC6490D5}"/>
              </a:ext>
            </a:extLst>
          </p:cNvPr>
          <p:cNvSpPr>
            <a:spLocks noGrp="1"/>
          </p:cNvSpPr>
          <p:nvPr>
            <p:ph type="sldNum" sz="quarter" idx="12"/>
          </p:nvPr>
        </p:nvSpPr>
        <p:spPr/>
        <p:txBody>
          <a:bodyPr/>
          <a:lstStyle/>
          <a:p>
            <a:fld id="{0DB5AAAA-EBBC-1243-8050-38645D4EEEA1}" type="slidenum">
              <a:rPr lang="en-US" smtClean="0"/>
              <a:t>‹#›</a:t>
            </a:fld>
            <a:endParaRPr lang="en-US"/>
          </a:p>
        </p:txBody>
      </p:sp>
    </p:spTree>
    <p:extLst>
      <p:ext uri="{BB962C8B-B14F-4D97-AF65-F5344CB8AC3E}">
        <p14:creationId xmlns:p14="http://schemas.microsoft.com/office/powerpoint/2010/main" val="3958600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4F4A7C-4A02-E025-4AAB-760CFE7ACCB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390E020-CE85-D4E8-C402-04C8D8C5BC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0C79C1-DFFC-BE17-8B78-80C541219A6A}"/>
              </a:ext>
            </a:extLst>
          </p:cNvPr>
          <p:cNvSpPr>
            <a:spLocks noGrp="1"/>
          </p:cNvSpPr>
          <p:nvPr>
            <p:ph type="dt" sz="half" idx="10"/>
          </p:nvPr>
        </p:nvSpPr>
        <p:spPr/>
        <p:txBody>
          <a:bodyPr/>
          <a:lstStyle/>
          <a:p>
            <a:fld id="{EB3EF11A-C0AB-5041-9A7E-C13758B98157}" type="datetimeFigureOut">
              <a:rPr lang="en-US" smtClean="0"/>
              <a:t>10/16/23</a:t>
            </a:fld>
            <a:endParaRPr lang="en-US"/>
          </a:p>
        </p:txBody>
      </p:sp>
      <p:sp>
        <p:nvSpPr>
          <p:cNvPr id="5" name="Footer Placeholder 4">
            <a:extLst>
              <a:ext uri="{FF2B5EF4-FFF2-40B4-BE49-F238E27FC236}">
                <a16:creationId xmlns:a16="http://schemas.microsoft.com/office/drawing/2014/main" id="{8674EF9F-8D89-B470-0089-387B859852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392558-672C-A074-11B9-9367595AEF75}"/>
              </a:ext>
            </a:extLst>
          </p:cNvPr>
          <p:cNvSpPr>
            <a:spLocks noGrp="1"/>
          </p:cNvSpPr>
          <p:nvPr>
            <p:ph type="sldNum" sz="quarter" idx="12"/>
          </p:nvPr>
        </p:nvSpPr>
        <p:spPr/>
        <p:txBody>
          <a:bodyPr/>
          <a:lstStyle/>
          <a:p>
            <a:fld id="{0DB5AAAA-EBBC-1243-8050-38645D4EEEA1}" type="slidenum">
              <a:rPr lang="en-US" smtClean="0"/>
              <a:t>‹#›</a:t>
            </a:fld>
            <a:endParaRPr lang="en-US"/>
          </a:p>
        </p:txBody>
      </p:sp>
    </p:spTree>
    <p:extLst>
      <p:ext uri="{BB962C8B-B14F-4D97-AF65-F5344CB8AC3E}">
        <p14:creationId xmlns:p14="http://schemas.microsoft.com/office/powerpoint/2010/main" val="4274941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46147BEB-DBFC-41AF-8A4B-718D90B9AB6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1AA4465C-7E8E-47D9-93EC-E2ADB99327A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37961003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DF5F5FB5-B40D-470D-8C41-B7CE27E5193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466044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15839871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5451271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26505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39779756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4398083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2640576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3769C-D80C-0E21-4A9A-F2009A8C61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616B31-E6C5-3222-EB87-30B38A12B4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2AFDBC-B845-0D7E-B44E-E60E85F07070}"/>
              </a:ext>
            </a:extLst>
          </p:cNvPr>
          <p:cNvSpPr>
            <a:spLocks noGrp="1"/>
          </p:cNvSpPr>
          <p:nvPr>
            <p:ph type="dt" sz="half" idx="10"/>
          </p:nvPr>
        </p:nvSpPr>
        <p:spPr/>
        <p:txBody>
          <a:bodyPr/>
          <a:lstStyle/>
          <a:p>
            <a:fld id="{EB3EF11A-C0AB-5041-9A7E-C13758B98157}" type="datetimeFigureOut">
              <a:rPr lang="en-US" smtClean="0"/>
              <a:t>10/16/23</a:t>
            </a:fld>
            <a:endParaRPr lang="en-US"/>
          </a:p>
        </p:txBody>
      </p:sp>
      <p:sp>
        <p:nvSpPr>
          <p:cNvPr id="5" name="Footer Placeholder 4">
            <a:extLst>
              <a:ext uri="{FF2B5EF4-FFF2-40B4-BE49-F238E27FC236}">
                <a16:creationId xmlns:a16="http://schemas.microsoft.com/office/drawing/2014/main" id="{75F5BC71-4D97-141A-3A45-9865D8FD20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56C26E-80AE-E50E-4637-6D3EC4485E72}"/>
              </a:ext>
            </a:extLst>
          </p:cNvPr>
          <p:cNvSpPr>
            <a:spLocks noGrp="1"/>
          </p:cNvSpPr>
          <p:nvPr>
            <p:ph type="sldNum" sz="quarter" idx="12"/>
          </p:nvPr>
        </p:nvSpPr>
        <p:spPr/>
        <p:txBody>
          <a:bodyPr/>
          <a:lstStyle/>
          <a:p>
            <a:fld id="{0DB5AAAA-EBBC-1243-8050-38645D4EEEA1}" type="slidenum">
              <a:rPr lang="en-US" smtClean="0"/>
              <a:t>‹#›</a:t>
            </a:fld>
            <a:endParaRPr lang="en-US"/>
          </a:p>
        </p:txBody>
      </p:sp>
    </p:spTree>
    <p:extLst>
      <p:ext uri="{BB962C8B-B14F-4D97-AF65-F5344CB8AC3E}">
        <p14:creationId xmlns:p14="http://schemas.microsoft.com/office/powerpoint/2010/main" val="33700461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38653130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12001697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12767302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20378472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pic>
        <p:nvPicPr>
          <p:cNvPr id="8" name="Picture 7">
            <a:extLst>
              <a:ext uri="{FF2B5EF4-FFF2-40B4-BE49-F238E27FC236}">
                <a16:creationId xmlns:a16="http://schemas.microsoft.com/office/drawing/2014/main" id="{46147BEB-DBFC-41AF-8A4B-718D90B9AB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1AA4465C-7E8E-47D9-93EC-E2ADB99327A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27305063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DF5F5FB5-B40D-470D-8C41-B7CE27E519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5370898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31902828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Tree>
    <p:extLst>
      <p:ext uri="{BB962C8B-B14F-4D97-AF65-F5344CB8AC3E}">
        <p14:creationId xmlns:p14="http://schemas.microsoft.com/office/powerpoint/2010/main" val="41858603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392662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2208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0E0CA-F5CE-66F3-BD3E-C15FA3A3CE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738365F-A362-3500-E828-087A09A5DD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A2CB09-C817-7A0D-96A2-C4C4985955A1}"/>
              </a:ext>
            </a:extLst>
          </p:cNvPr>
          <p:cNvSpPr>
            <a:spLocks noGrp="1"/>
          </p:cNvSpPr>
          <p:nvPr>
            <p:ph type="dt" sz="half" idx="10"/>
          </p:nvPr>
        </p:nvSpPr>
        <p:spPr/>
        <p:txBody>
          <a:bodyPr/>
          <a:lstStyle/>
          <a:p>
            <a:fld id="{EB3EF11A-C0AB-5041-9A7E-C13758B98157}" type="datetimeFigureOut">
              <a:rPr lang="en-US" smtClean="0"/>
              <a:t>10/16/23</a:t>
            </a:fld>
            <a:endParaRPr lang="en-US"/>
          </a:p>
        </p:txBody>
      </p:sp>
      <p:sp>
        <p:nvSpPr>
          <p:cNvPr id="5" name="Footer Placeholder 4">
            <a:extLst>
              <a:ext uri="{FF2B5EF4-FFF2-40B4-BE49-F238E27FC236}">
                <a16:creationId xmlns:a16="http://schemas.microsoft.com/office/drawing/2014/main" id="{871DCD47-F04B-BEA0-AE1F-E3BCC7E445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DCD8EE-22ED-EA59-F541-23B6F58E35E9}"/>
              </a:ext>
            </a:extLst>
          </p:cNvPr>
          <p:cNvSpPr>
            <a:spLocks noGrp="1"/>
          </p:cNvSpPr>
          <p:nvPr>
            <p:ph type="sldNum" sz="quarter" idx="12"/>
          </p:nvPr>
        </p:nvSpPr>
        <p:spPr/>
        <p:txBody>
          <a:bodyPr/>
          <a:lstStyle/>
          <a:p>
            <a:fld id="{0DB5AAAA-EBBC-1243-8050-38645D4EEEA1}" type="slidenum">
              <a:rPr lang="en-US" smtClean="0"/>
              <a:t>‹#›</a:t>
            </a:fld>
            <a:endParaRPr lang="en-US"/>
          </a:p>
        </p:txBody>
      </p:sp>
    </p:spTree>
    <p:extLst>
      <p:ext uri="{BB962C8B-B14F-4D97-AF65-F5344CB8AC3E}">
        <p14:creationId xmlns:p14="http://schemas.microsoft.com/office/powerpoint/2010/main" val="31248862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5356931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3142474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36345318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25311160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35429889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33544133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wo Content with Bullets" userDrawn="1">
  <p:cSld name="Two Content with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p>
        </p:txBody>
      </p:sp>
      <p:sp>
        <p:nvSpPr>
          <p:cNvPr id="11" name="Slide Number Placeholder 5">
            <a:extLst>
              <a:ext uri="{FF2B5EF4-FFF2-40B4-BE49-F238E27FC236}">
                <a16:creationId xmlns:a16="http://schemas.microsoft.com/office/drawing/2014/main" id="{AE238903-07E3-49CC-ABDE-8C6954453005}"/>
              </a:ext>
            </a:extLst>
          </p:cNvPr>
          <p:cNvSpPr>
            <a:spLocks noGrp="1"/>
          </p:cNvSpPr>
          <p:nvPr>
            <p:ph type="sldNum" sz="quarter" idx="4"/>
          </p:nvPr>
        </p:nvSpPr>
        <p:spPr>
          <a:xfrm>
            <a:off x="11640709" y="6297783"/>
            <a:ext cx="379678" cy="333375"/>
          </a:xfrm>
          <a:prstGeom prst="rect">
            <a:avLst/>
          </a:prstGeom>
        </p:spPr>
        <p:txBody>
          <a:bodyPr vert="horz" lIns="91440" tIns="45720" rIns="91440" bIns="45720" rtlCol="0" anchor="ctr"/>
          <a:lstStyle>
            <a:lvl1pPr algn="r">
              <a:defRPr sz="800">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D816501-AAE5-214E-B100-00C3DC5F5E3F}" type="slidenum">
              <a:rPr kumimoji="0" lang="en-US" sz="800" b="0" i="0" u="none" strike="noStrike" kern="1200" cap="none" spc="0" normalizeH="0" baseline="0" noProof="0" smtClean="0">
                <a:ln>
                  <a:noFill/>
                </a:ln>
                <a:solidFill>
                  <a:srgbClr val="646464"/>
                </a:solidFill>
                <a:effectLst/>
                <a:uLnTx/>
                <a:uFillTx/>
                <a:latin typeface="Verdana" panose="020B0604030504040204" pitchFamily="34" charset="0"/>
                <a:ea typeface="Verdan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srgbClr val="646464"/>
              </a:solidFill>
              <a:effectLst/>
              <a:uLnTx/>
              <a:uFillTx/>
              <a:latin typeface="Verdana" panose="020B0604030504040204" pitchFamily="34" charset="0"/>
              <a:ea typeface="Verdana" panose="020B0604030504040204" pitchFamily="34" charset="0"/>
            </a:endParaRPr>
          </a:p>
        </p:txBody>
      </p:sp>
      <p:sp>
        <p:nvSpPr>
          <p:cNvPr id="12" name="Text Placeholder 1">
            <a:extLst>
              <a:ext uri="{FF2B5EF4-FFF2-40B4-BE49-F238E27FC236}">
                <a16:creationId xmlns:a16="http://schemas.microsoft.com/office/drawing/2014/main" id="{348EBD5C-6878-45FE-9945-06F39BD9BE16}"/>
              </a:ext>
            </a:extLst>
          </p:cNvPr>
          <p:cNvSpPr>
            <a:spLocks noGrp="1"/>
          </p:cNvSpPr>
          <p:nvPr>
            <p:ph type="body" sz="quarter" idx="16"/>
          </p:nvPr>
        </p:nvSpPr>
        <p:spPr>
          <a:xfrm>
            <a:off x="601663" y="5943600"/>
            <a:ext cx="6430962" cy="354013"/>
          </a:xfrm>
        </p:spPr>
        <p:txBody>
          <a:bodyPr anchor="b"/>
          <a:lstStyle>
            <a:lvl1pPr marL="0" indent="0">
              <a:buNone/>
              <a:defRPr sz="700"/>
            </a:lvl1pPr>
          </a:lstStyle>
          <a:p>
            <a:endParaRPr lang="en-GB"/>
          </a:p>
        </p:txBody>
      </p:sp>
      <p:sp>
        <p:nvSpPr>
          <p:cNvPr id="13" name="Text Placeholder 4">
            <a:extLst>
              <a:ext uri="{FF2B5EF4-FFF2-40B4-BE49-F238E27FC236}">
                <a16:creationId xmlns:a16="http://schemas.microsoft.com/office/drawing/2014/main" id="{A8225904-4AA4-4609-BE38-9DC0EC66D33E}"/>
              </a:ext>
            </a:extLst>
          </p:cNvPr>
          <p:cNvSpPr>
            <a:spLocks noGrp="1"/>
          </p:cNvSpPr>
          <p:nvPr>
            <p:ph type="body" sz="quarter" idx="10"/>
          </p:nvPr>
        </p:nvSpPr>
        <p:spPr>
          <a:xfrm>
            <a:off x="605367" y="974216"/>
            <a:ext cx="10981267" cy="359009"/>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2333" dirty="0">
                <a:solidFill>
                  <a:srgbClr val="1C75BC"/>
                </a:solidFill>
                <a:latin typeface="Verdana" charset="0"/>
                <a:ea typeface="Verdana" charset="0"/>
                <a:cs typeface="Verdana" charset="0"/>
                <a:sym typeface="Arial" pitchFamily="-65" charset="0"/>
              </a:defRPr>
            </a:lvl1pPr>
            <a:lvl2pPr>
              <a:defRPr sz="2100"/>
            </a:lvl2pPr>
            <a:lvl3pPr>
              <a:defRPr sz="2100"/>
            </a:lvl3pPr>
            <a:lvl4pPr>
              <a:defRPr sz="2100"/>
            </a:lvl4pPr>
            <a:lvl5pPr>
              <a:defRPr sz="2100"/>
            </a:lvl5pPr>
          </a:lstStyle>
          <a:p>
            <a:pPr marL="0" lvl="0" indent="0" algn="l" rtl="0" eaLnBrk="0" fontAlgn="base" hangingPunct="0">
              <a:spcBef>
                <a:spcPts val="2100"/>
              </a:spcBef>
              <a:spcAft>
                <a:spcPct val="0"/>
              </a:spcAft>
              <a:buClr>
                <a:schemeClr val="tx1"/>
              </a:buClr>
              <a:buSzPct val="100000"/>
              <a:buFont typeface="Arial" pitchFamily="-65" charset="0"/>
              <a:buNone/>
            </a:pPr>
            <a:r>
              <a:rPr lang="en-US"/>
              <a:t>Edit Master text styles</a:t>
            </a:r>
          </a:p>
        </p:txBody>
      </p:sp>
      <p:sp>
        <p:nvSpPr>
          <p:cNvPr id="14" name="Content Placeholder 11">
            <a:extLst>
              <a:ext uri="{FF2B5EF4-FFF2-40B4-BE49-F238E27FC236}">
                <a16:creationId xmlns:a16="http://schemas.microsoft.com/office/drawing/2014/main" id="{796FC22E-45FF-4421-9195-07C0D6D92CFB}"/>
              </a:ext>
            </a:extLst>
          </p:cNvPr>
          <p:cNvSpPr>
            <a:spLocks noGrp="1"/>
          </p:cNvSpPr>
          <p:nvPr>
            <p:ph sz="quarter" idx="15" hasCustomPrompt="1"/>
          </p:nvPr>
        </p:nvSpPr>
        <p:spPr>
          <a:xfrm>
            <a:off x="601601" y="1713178"/>
            <a:ext cx="5299883" cy="4169411"/>
          </a:xfrm>
        </p:spPr>
        <p:txBody>
          <a:bodyPr/>
          <a:lstStyle>
            <a:lvl1pPr marL="234147" marR="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sz="2000">
                <a:solidFill>
                  <a:srgbClr val="1C75BC"/>
                </a:solidFill>
              </a:defRPr>
            </a:lvl1pPr>
            <a:lvl2pPr marL="534437" marR="0"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2pPr>
            <a:lvl3pPr marL="731491"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3pPr>
            <a:lvl4pPr marL="1097236"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4pPr>
            <a:lvl5pPr marL="1487905" marR="0"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5pPr>
          </a:lstStyle>
          <a:p>
            <a:pPr marL="234147" marR="0" lvl="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kumimoji="0" lang="en-US" sz="2333"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Edit Master text styles</a:t>
            </a:r>
          </a:p>
          <a:p>
            <a:pPr marL="534437" marR="0" lvl="1"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0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Second level</a:t>
            </a:r>
          </a:p>
          <a:p>
            <a:pPr marL="731491" marR="0" lvl="2"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Third level</a:t>
            </a:r>
          </a:p>
          <a:p>
            <a:pPr marL="1097236" marR="0" lvl="3"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Fourth level</a:t>
            </a:r>
          </a:p>
          <a:p>
            <a:pPr marL="1487905" marR="0" lvl="4"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Fifth level</a:t>
            </a:r>
          </a:p>
        </p:txBody>
      </p:sp>
      <p:sp>
        <p:nvSpPr>
          <p:cNvPr id="15" name="Content Placeholder 11">
            <a:extLst>
              <a:ext uri="{FF2B5EF4-FFF2-40B4-BE49-F238E27FC236}">
                <a16:creationId xmlns:a16="http://schemas.microsoft.com/office/drawing/2014/main" id="{BD32F0CF-F076-47E1-A933-D854B083F31A}"/>
              </a:ext>
            </a:extLst>
          </p:cNvPr>
          <p:cNvSpPr>
            <a:spLocks noGrp="1"/>
          </p:cNvSpPr>
          <p:nvPr>
            <p:ph sz="quarter" idx="17" hasCustomPrompt="1"/>
          </p:nvPr>
        </p:nvSpPr>
        <p:spPr>
          <a:xfrm>
            <a:off x="6290518" y="1713178"/>
            <a:ext cx="5299883" cy="4169411"/>
          </a:xfrm>
        </p:spPr>
        <p:txBody>
          <a:bodyPr/>
          <a:lstStyle>
            <a:lvl1pPr marL="234147" marR="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sz="2000">
                <a:solidFill>
                  <a:srgbClr val="1C75BC"/>
                </a:solidFill>
              </a:defRPr>
            </a:lvl1pPr>
            <a:lvl2pPr marL="534437" marR="0"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2pPr>
            <a:lvl3pPr marL="731491"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3pPr>
            <a:lvl4pPr marL="1097236"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4pPr>
            <a:lvl5pPr marL="1487905" marR="0"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5pPr>
          </a:lstStyle>
          <a:p>
            <a:pPr marL="234147" marR="0" lvl="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kumimoji="0" lang="en-US" sz="2333"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Edit Master text styles</a:t>
            </a:r>
          </a:p>
          <a:p>
            <a:pPr marL="534437" marR="0" lvl="1"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0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Second level</a:t>
            </a:r>
          </a:p>
          <a:p>
            <a:pPr marL="731491" marR="0" lvl="2"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Third level</a:t>
            </a:r>
          </a:p>
          <a:p>
            <a:pPr marL="1097236" marR="0" lvl="3"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Fourth level</a:t>
            </a:r>
          </a:p>
          <a:p>
            <a:pPr marL="1487905" marR="0" lvl="4"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Fifth level</a:t>
            </a:r>
          </a:p>
        </p:txBody>
      </p:sp>
    </p:spTree>
    <p:extLst>
      <p:ext uri="{BB962C8B-B14F-4D97-AF65-F5344CB8AC3E}">
        <p14:creationId xmlns:p14="http://schemas.microsoft.com/office/powerpoint/2010/main" val="2479749515"/>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F3F3F">
                  <a:tint val="75000"/>
                </a:srgbClr>
              </a:solidFill>
              <a:effectLst/>
              <a:uLnTx/>
              <a:uFillTx/>
              <a:latin typeface="Arial" panose="020B0604020202020204"/>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55F0E1B-9F1B-4F78-8FB2-01C582CA6E8A}" type="slidenum">
              <a:rPr kumimoji="0" lang="en-US" altLang="it-IT" sz="1800" b="0" i="0" u="none" strike="noStrike" kern="1200" cap="none" spc="0" normalizeH="0" baseline="0" noProof="0">
                <a:ln>
                  <a:noFill/>
                </a:ln>
                <a:solidFill>
                  <a:srgbClr val="3F3F3F"/>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altLang="it-IT"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198321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C4798-E7F5-4589-838C-C65B043AB8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C242B2-F756-21D4-F7EA-552AE66C6D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5B92EB-5887-E6EB-12A7-348D658958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FF839C-EF90-2C93-6154-C9C53D94F8A0}"/>
              </a:ext>
            </a:extLst>
          </p:cNvPr>
          <p:cNvSpPr>
            <a:spLocks noGrp="1"/>
          </p:cNvSpPr>
          <p:nvPr>
            <p:ph type="dt" sz="half" idx="10"/>
          </p:nvPr>
        </p:nvSpPr>
        <p:spPr/>
        <p:txBody>
          <a:bodyPr/>
          <a:lstStyle/>
          <a:p>
            <a:fld id="{EB3EF11A-C0AB-5041-9A7E-C13758B98157}" type="datetimeFigureOut">
              <a:rPr lang="en-US" smtClean="0"/>
              <a:t>10/16/23</a:t>
            </a:fld>
            <a:endParaRPr lang="en-US"/>
          </a:p>
        </p:txBody>
      </p:sp>
      <p:sp>
        <p:nvSpPr>
          <p:cNvPr id="6" name="Footer Placeholder 5">
            <a:extLst>
              <a:ext uri="{FF2B5EF4-FFF2-40B4-BE49-F238E27FC236}">
                <a16:creationId xmlns:a16="http://schemas.microsoft.com/office/drawing/2014/main" id="{E67E7392-0D6B-A6A1-1BFA-E44FAD2E9D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E76260-E0F2-5E41-BE52-8B67A46739C6}"/>
              </a:ext>
            </a:extLst>
          </p:cNvPr>
          <p:cNvSpPr>
            <a:spLocks noGrp="1"/>
          </p:cNvSpPr>
          <p:nvPr>
            <p:ph type="sldNum" sz="quarter" idx="12"/>
          </p:nvPr>
        </p:nvSpPr>
        <p:spPr/>
        <p:txBody>
          <a:bodyPr/>
          <a:lstStyle/>
          <a:p>
            <a:fld id="{0DB5AAAA-EBBC-1243-8050-38645D4EEEA1}" type="slidenum">
              <a:rPr lang="en-US" smtClean="0"/>
              <a:t>‹#›</a:t>
            </a:fld>
            <a:endParaRPr lang="en-US"/>
          </a:p>
        </p:txBody>
      </p:sp>
    </p:spTree>
    <p:extLst>
      <p:ext uri="{BB962C8B-B14F-4D97-AF65-F5344CB8AC3E}">
        <p14:creationId xmlns:p14="http://schemas.microsoft.com/office/powerpoint/2010/main" val="2967133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F07A2-F590-5AB7-5CC8-DA829D200B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463EB3-FA8C-8B90-926D-0A03C71360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3E30F1-51F2-0708-EBA0-0CA7C4A90C2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C8CAB0-4DD5-6DFB-7316-DF3AE2E4C3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B10A54-94D1-42D3-B1B9-CFB0228585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F8C46B4-5738-9740-6878-4565B0E3F766}"/>
              </a:ext>
            </a:extLst>
          </p:cNvPr>
          <p:cNvSpPr>
            <a:spLocks noGrp="1"/>
          </p:cNvSpPr>
          <p:nvPr>
            <p:ph type="dt" sz="half" idx="10"/>
          </p:nvPr>
        </p:nvSpPr>
        <p:spPr/>
        <p:txBody>
          <a:bodyPr/>
          <a:lstStyle/>
          <a:p>
            <a:fld id="{EB3EF11A-C0AB-5041-9A7E-C13758B98157}" type="datetimeFigureOut">
              <a:rPr lang="en-US" smtClean="0"/>
              <a:t>10/16/23</a:t>
            </a:fld>
            <a:endParaRPr lang="en-US"/>
          </a:p>
        </p:txBody>
      </p:sp>
      <p:sp>
        <p:nvSpPr>
          <p:cNvPr id="8" name="Footer Placeholder 7">
            <a:extLst>
              <a:ext uri="{FF2B5EF4-FFF2-40B4-BE49-F238E27FC236}">
                <a16:creationId xmlns:a16="http://schemas.microsoft.com/office/drawing/2014/main" id="{8DCE7107-933D-DF90-63B2-69045D66309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4FC219E-F118-F3E4-B3C9-9482BB2FDC2E}"/>
              </a:ext>
            </a:extLst>
          </p:cNvPr>
          <p:cNvSpPr>
            <a:spLocks noGrp="1"/>
          </p:cNvSpPr>
          <p:nvPr>
            <p:ph type="sldNum" sz="quarter" idx="12"/>
          </p:nvPr>
        </p:nvSpPr>
        <p:spPr/>
        <p:txBody>
          <a:bodyPr/>
          <a:lstStyle/>
          <a:p>
            <a:fld id="{0DB5AAAA-EBBC-1243-8050-38645D4EEEA1}" type="slidenum">
              <a:rPr lang="en-US" smtClean="0"/>
              <a:t>‹#›</a:t>
            </a:fld>
            <a:endParaRPr lang="en-US"/>
          </a:p>
        </p:txBody>
      </p:sp>
    </p:spTree>
    <p:extLst>
      <p:ext uri="{BB962C8B-B14F-4D97-AF65-F5344CB8AC3E}">
        <p14:creationId xmlns:p14="http://schemas.microsoft.com/office/powerpoint/2010/main" val="2923137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968EF-DC57-4221-6044-3F07DF0B0C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F09ECD-3A1D-E7B5-1BB3-02ABF08BC684}"/>
              </a:ext>
            </a:extLst>
          </p:cNvPr>
          <p:cNvSpPr>
            <a:spLocks noGrp="1"/>
          </p:cNvSpPr>
          <p:nvPr>
            <p:ph type="dt" sz="half" idx="10"/>
          </p:nvPr>
        </p:nvSpPr>
        <p:spPr/>
        <p:txBody>
          <a:bodyPr/>
          <a:lstStyle/>
          <a:p>
            <a:fld id="{EB3EF11A-C0AB-5041-9A7E-C13758B98157}" type="datetimeFigureOut">
              <a:rPr lang="en-US" smtClean="0"/>
              <a:t>10/16/23</a:t>
            </a:fld>
            <a:endParaRPr lang="en-US"/>
          </a:p>
        </p:txBody>
      </p:sp>
      <p:sp>
        <p:nvSpPr>
          <p:cNvPr id="4" name="Footer Placeholder 3">
            <a:extLst>
              <a:ext uri="{FF2B5EF4-FFF2-40B4-BE49-F238E27FC236}">
                <a16:creationId xmlns:a16="http://schemas.microsoft.com/office/drawing/2014/main" id="{7DB10766-785F-C4FB-4C06-F5ACFDF146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9A6A17-017D-9417-B90A-0034106634D5}"/>
              </a:ext>
            </a:extLst>
          </p:cNvPr>
          <p:cNvSpPr>
            <a:spLocks noGrp="1"/>
          </p:cNvSpPr>
          <p:nvPr>
            <p:ph type="sldNum" sz="quarter" idx="12"/>
          </p:nvPr>
        </p:nvSpPr>
        <p:spPr/>
        <p:txBody>
          <a:bodyPr/>
          <a:lstStyle/>
          <a:p>
            <a:fld id="{0DB5AAAA-EBBC-1243-8050-38645D4EEEA1}" type="slidenum">
              <a:rPr lang="en-US" smtClean="0"/>
              <a:t>‹#›</a:t>
            </a:fld>
            <a:endParaRPr lang="en-US"/>
          </a:p>
        </p:txBody>
      </p:sp>
    </p:spTree>
    <p:extLst>
      <p:ext uri="{BB962C8B-B14F-4D97-AF65-F5344CB8AC3E}">
        <p14:creationId xmlns:p14="http://schemas.microsoft.com/office/powerpoint/2010/main" val="164915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C8B60D-F346-DFC0-B01E-BAD0AE14609B}"/>
              </a:ext>
            </a:extLst>
          </p:cNvPr>
          <p:cNvSpPr>
            <a:spLocks noGrp="1"/>
          </p:cNvSpPr>
          <p:nvPr>
            <p:ph type="dt" sz="half" idx="10"/>
          </p:nvPr>
        </p:nvSpPr>
        <p:spPr/>
        <p:txBody>
          <a:bodyPr/>
          <a:lstStyle/>
          <a:p>
            <a:fld id="{EB3EF11A-C0AB-5041-9A7E-C13758B98157}" type="datetimeFigureOut">
              <a:rPr lang="en-US" smtClean="0"/>
              <a:t>10/16/23</a:t>
            </a:fld>
            <a:endParaRPr lang="en-US"/>
          </a:p>
        </p:txBody>
      </p:sp>
      <p:sp>
        <p:nvSpPr>
          <p:cNvPr id="3" name="Footer Placeholder 2">
            <a:extLst>
              <a:ext uri="{FF2B5EF4-FFF2-40B4-BE49-F238E27FC236}">
                <a16:creationId xmlns:a16="http://schemas.microsoft.com/office/drawing/2014/main" id="{9CB8F8F6-603C-222F-A21A-F4D00C31857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1D588E-FE37-5E5A-8BD0-3F95CF5D624D}"/>
              </a:ext>
            </a:extLst>
          </p:cNvPr>
          <p:cNvSpPr>
            <a:spLocks noGrp="1"/>
          </p:cNvSpPr>
          <p:nvPr>
            <p:ph type="sldNum" sz="quarter" idx="12"/>
          </p:nvPr>
        </p:nvSpPr>
        <p:spPr/>
        <p:txBody>
          <a:bodyPr/>
          <a:lstStyle/>
          <a:p>
            <a:fld id="{0DB5AAAA-EBBC-1243-8050-38645D4EEEA1}" type="slidenum">
              <a:rPr lang="en-US" smtClean="0"/>
              <a:t>‹#›</a:t>
            </a:fld>
            <a:endParaRPr lang="en-US"/>
          </a:p>
        </p:txBody>
      </p:sp>
    </p:spTree>
    <p:extLst>
      <p:ext uri="{BB962C8B-B14F-4D97-AF65-F5344CB8AC3E}">
        <p14:creationId xmlns:p14="http://schemas.microsoft.com/office/powerpoint/2010/main" val="1298829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6A64F-AE05-CE93-B3E8-DA8870B878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CA3EC44-DAB7-26BF-000E-EE8A521172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DAE17F5-4AD3-19DB-715D-FFE8AE8607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5A7EFC-9D95-6BFC-A1F1-3D2E57988099}"/>
              </a:ext>
            </a:extLst>
          </p:cNvPr>
          <p:cNvSpPr>
            <a:spLocks noGrp="1"/>
          </p:cNvSpPr>
          <p:nvPr>
            <p:ph type="dt" sz="half" idx="10"/>
          </p:nvPr>
        </p:nvSpPr>
        <p:spPr/>
        <p:txBody>
          <a:bodyPr/>
          <a:lstStyle/>
          <a:p>
            <a:fld id="{EB3EF11A-C0AB-5041-9A7E-C13758B98157}" type="datetimeFigureOut">
              <a:rPr lang="en-US" smtClean="0"/>
              <a:t>10/16/23</a:t>
            </a:fld>
            <a:endParaRPr lang="en-US"/>
          </a:p>
        </p:txBody>
      </p:sp>
      <p:sp>
        <p:nvSpPr>
          <p:cNvPr id="6" name="Footer Placeholder 5">
            <a:extLst>
              <a:ext uri="{FF2B5EF4-FFF2-40B4-BE49-F238E27FC236}">
                <a16:creationId xmlns:a16="http://schemas.microsoft.com/office/drawing/2014/main" id="{75F48C6A-8475-4DB9-F2CC-D18A902C51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0F1D2F-8C3C-C2AB-C6B8-E2BE0A426DF2}"/>
              </a:ext>
            </a:extLst>
          </p:cNvPr>
          <p:cNvSpPr>
            <a:spLocks noGrp="1"/>
          </p:cNvSpPr>
          <p:nvPr>
            <p:ph type="sldNum" sz="quarter" idx="12"/>
          </p:nvPr>
        </p:nvSpPr>
        <p:spPr/>
        <p:txBody>
          <a:bodyPr/>
          <a:lstStyle/>
          <a:p>
            <a:fld id="{0DB5AAAA-EBBC-1243-8050-38645D4EEEA1}" type="slidenum">
              <a:rPr lang="en-US" smtClean="0"/>
              <a:t>‹#›</a:t>
            </a:fld>
            <a:endParaRPr lang="en-US"/>
          </a:p>
        </p:txBody>
      </p:sp>
    </p:spTree>
    <p:extLst>
      <p:ext uri="{BB962C8B-B14F-4D97-AF65-F5344CB8AC3E}">
        <p14:creationId xmlns:p14="http://schemas.microsoft.com/office/powerpoint/2010/main" val="1560296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E0568-8283-2FD4-C6C4-0E2CB3C16D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3A7502-BE25-2AF5-D78B-A9B28B06C2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C8FBB0A-C1BB-51FF-7ECE-C54A71486D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6B0922-D978-3845-6277-53148479ED72}"/>
              </a:ext>
            </a:extLst>
          </p:cNvPr>
          <p:cNvSpPr>
            <a:spLocks noGrp="1"/>
          </p:cNvSpPr>
          <p:nvPr>
            <p:ph type="dt" sz="half" idx="10"/>
          </p:nvPr>
        </p:nvSpPr>
        <p:spPr/>
        <p:txBody>
          <a:bodyPr/>
          <a:lstStyle/>
          <a:p>
            <a:fld id="{EB3EF11A-C0AB-5041-9A7E-C13758B98157}" type="datetimeFigureOut">
              <a:rPr lang="en-US" smtClean="0"/>
              <a:t>10/16/23</a:t>
            </a:fld>
            <a:endParaRPr lang="en-US"/>
          </a:p>
        </p:txBody>
      </p:sp>
      <p:sp>
        <p:nvSpPr>
          <p:cNvPr id="6" name="Footer Placeholder 5">
            <a:extLst>
              <a:ext uri="{FF2B5EF4-FFF2-40B4-BE49-F238E27FC236}">
                <a16:creationId xmlns:a16="http://schemas.microsoft.com/office/drawing/2014/main" id="{38C74C16-C798-82C3-731F-01EE9C3ED1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EAEB75-D181-14FC-3870-48217CDFB399}"/>
              </a:ext>
            </a:extLst>
          </p:cNvPr>
          <p:cNvSpPr>
            <a:spLocks noGrp="1"/>
          </p:cNvSpPr>
          <p:nvPr>
            <p:ph type="sldNum" sz="quarter" idx="12"/>
          </p:nvPr>
        </p:nvSpPr>
        <p:spPr/>
        <p:txBody>
          <a:bodyPr/>
          <a:lstStyle/>
          <a:p>
            <a:fld id="{0DB5AAAA-EBBC-1243-8050-38645D4EEEA1}" type="slidenum">
              <a:rPr lang="en-US" smtClean="0"/>
              <a:t>‹#›</a:t>
            </a:fld>
            <a:endParaRPr lang="en-US"/>
          </a:p>
        </p:txBody>
      </p:sp>
    </p:spTree>
    <p:extLst>
      <p:ext uri="{BB962C8B-B14F-4D97-AF65-F5344CB8AC3E}">
        <p14:creationId xmlns:p14="http://schemas.microsoft.com/office/powerpoint/2010/main" val="135382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heme" Target="../theme/theme3.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91C9D8-C4B6-60D1-B56B-3EEC832208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5D1075-2443-7BB6-349D-C064280AC7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751892-154C-966D-EDC4-BD66DE865A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3EF11A-C0AB-5041-9A7E-C13758B98157}" type="datetimeFigureOut">
              <a:rPr lang="en-US" smtClean="0"/>
              <a:t>10/16/23</a:t>
            </a:fld>
            <a:endParaRPr lang="en-US"/>
          </a:p>
        </p:txBody>
      </p:sp>
      <p:sp>
        <p:nvSpPr>
          <p:cNvPr id="5" name="Footer Placeholder 4">
            <a:extLst>
              <a:ext uri="{FF2B5EF4-FFF2-40B4-BE49-F238E27FC236}">
                <a16:creationId xmlns:a16="http://schemas.microsoft.com/office/drawing/2014/main" id="{ABE02C4E-0D8F-B967-1A9B-345C739F78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B40FA63-2361-0A6C-4218-A413D5F64D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B5AAAA-EBBC-1243-8050-38645D4EEEA1}" type="slidenum">
              <a:rPr lang="en-US" smtClean="0"/>
              <a:t>‹#›</a:t>
            </a:fld>
            <a:endParaRPr lang="en-US"/>
          </a:p>
        </p:txBody>
      </p:sp>
    </p:spTree>
    <p:extLst>
      <p:ext uri="{BB962C8B-B14F-4D97-AF65-F5344CB8AC3E}">
        <p14:creationId xmlns:p14="http://schemas.microsoft.com/office/powerpoint/2010/main" val="10031347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
        <p:nvSpPr>
          <p:cNvPr id="4" name="Rectangle 3">
            <a:extLst>
              <a:ext uri="{FF2B5EF4-FFF2-40B4-BE49-F238E27FC236}">
                <a16:creationId xmlns:a16="http://schemas.microsoft.com/office/drawing/2014/main" id="{14BB3787-54F8-4CB6-3EF9-917ADAE9B855}"/>
              </a:ext>
            </a:extLst>
          </p:cNvPr>
          <p:cNvSpPr/>
          <p:nvPr userDrawn="1"/>
        </p:nvSpPr>
        <p:spPr>
          <a:xfrm>
            <a:off x="0" y="-1"/>
            <a:ext cx="12192000" cy="106681"/>
          </a:xfrm>
          <a:prstGeom prst="rect">
            <a:avLst/>
          </a:prstGeom>
          <a:gradFill flip="none" rotWithShape="1">
            <a:gsLst>
              <a:gs pos="99000">
                <a:srgbClr val="173057"/>
              </a:gs>
              <a:gs pos="0">
                <a:srgbClr val="0258A6">
                  <a:lumMod val="10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076986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4" name="Rectangle 3">
            <a:extLst>
              <a:ext uri="{FF2B5EF4-FFF2-40B4-BE49-F238E27FC236}">
                <a16:creationId xmlns:a16="http://schemas.microsoft.com/office/drawing/2014/main" id="{ECA4198F-0A18-6EA4-14C6-D2BDC51EEF57}"/>
              </a:ext>
            </a:extLst>
          </p:cNvPr>
          <p:cNvSpPr/>
          <p:nvPr userDrawn="1"/>
        </p:nvSpPr>
        <p:spPr>
          <a:xfrm>
            <a:off x="0" y="-1"/>
            <a:ext cx="12192000" cy="106681"/>
          </a:xfrm>
          <a:prstGeom prst="rect">
            <a:avLst/>
          </a:prstGeom>
          <a:gradFill flip="none" rotWithShape="1">
            <a:gsLst>
              <a:gs pos="99000">
                <a:srgbClr val="173057"/>
              </a:gs>
              <a:gs pos="0">
                <a:srgbClr val="0258A6">
                  <a:lumMod val="10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5319583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6.sv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20.png"/><Relationship Id="rId7" Type="http://schemas.openxmlformats.org/officeDocument/2006/relationships/hyperlink" Target="http://www.mededonthego.com/"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5.svg"/><Relationship Id="rId4" Type="http://schemas.openxmlformats.org/officeDocument/2006/relationships/image" Target="../media/image21.svg"/><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www.mededonthego.com/Video/program/968" TargetMode="External"/><Relationship Id="rId7" Type="http://schemas.openxmlformats.org/officeDocument/2006/relationships/image" Target="../media/image12.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hyperlink" Target="mailto:support@MedEdOTG.com" TargetMode="External"/><Relationship Id="rId10" Type="http://schemas.openxmlformats.org/officeDocument/2006/relationships/image" Target="../media/image15.png"/><Relationship Id="rId4" Type="http://schemas.openxmlformats.org/officeDocument/2006/relationships/hyperlink" Target="http://www.mededonthego.com/" TargetMode="External"/><Relationship Id="rId9" Type="http://schemas.openxmlformats.org/officeDocument/2006/relationships/image" Target="../media/image14.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0.xml"/><Relationship Id="rId5" Type="http://schemas.openxmlformats.org/officeDocument/2006/relationships/image" Target="../media/image10.png"/><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7.png"/><Relationship Id="rId4"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microsoft.com/office/2007/relationships/media" Target="../media/media3.mp4"/><Relationship Id="rId7" Type="http://schemas.openxmlformats.org/officeDocument/2006/relationships/image" Target="../media/image18.png"/><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notesSlide" Target="../notesSlides/notesSlide5.xml"/><Relationship Id="rId5" Type="http://schemas.openxmlformats.org/officeDocument/2006/relationships/slideLayout" Target="../slideLayouts/slideLayout28.xml"/><Relationship Id="rId4" Type="http://schemas.openxmlformats.org/officeDocument/2006/relationships/video" Target="../media/media3.mp4"/></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and white blurry background&#10;&#10;Description automatically generated">
            <a:extLst>
              <a:ext uri="{FF2B5EF4-FFF2-40B4-BE49-F238E27FC236}">
                <a16:creationId xmlns:a16="http://schemas.microsoft.com/office/drawing/2014/main" id="{9BF08945-34A3-E5F2-4BAF-7983BE49AFD6}"/>
              </a:ext>
            </a:extLst>
          </p:cNvPr>
          <p:cNvPicPr>
            <a:picLocks noChangeAspect="1"/>
          </p:cNvPicPr>
          <p:nvPr/>
        </p:nvPicPr>
        <p:blipFill>
          <a:blip r:embed="rId2"/>
          <a:stretch>
            <a:fillRect/>
          </a:stretch>
        </p:blipFill>
        <p:spPr>
          <a:xfrm>
            <a:off x="0" y="0"/>
            <a:ext cx="12192000" cy="6858000"/>
          </a:xfrm>
          <a:prstGeom prst="rect">
            <a:avLst/>
          </a:prstGeom>
        </p:spPr>
      </p:pic>
      <p:sp>
        <p:nvSpPr>
          <p:cNvPr id="13" name="Rounded Rectangle 12">
            <a:extLst>
              <a:ext uri="{FF2B5EF4-FFF2-40B4-BE49-F238E27FC236}">
                <a16:creationId xmlns:a16="http://schemas.microsoft.com/office/drawing/2014/main" id="{75343E5B-A693-2FAA-D3E6-8D4900539CEB}"/>
              </a:ext>
            </a:extLst>
          </p:cNvPr>
          <p:cNvSpPr/>
          <p:nvPr/>
        </p:nvSpPr>
        <p:spPr>
          <a:xfrm>
            <a:off x="371153" y="358028"/>
            <a:ext cx="11483788" cy="6141944"/>
          </a:xfrm>
          <a:prstGeom prst="roundRect">
            <a:avLst>
              <a:gd name="adj" fmla="val 5617"/>
            </a:avLst>
          </a:prstGeom>
          <a:gradFill flip="none" rotWithShape="1">
            <a:gsLst>
              <a:gs pos="99000">
                <a:srgbClr val="173057"/>
              </a:gs>
              <a:gs pos="0">
                <a:srgbClr val="0258A6">
                  <a:lumMod val="100000"/>
                </a:srgb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Graphic 13">
            <a:extLst>
              <a:ext uri="{FF2B5EF4-FFF2-40B4-BE49-F238E27FC236}">
                <a16:creationId xmlns:a16="http://schemas.microsoft.com/office/drawing/2014/main" id="{6F7485AE-8111-BA54-282E-6E7337310E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59350" y="569898"/>
            <a:ext cx="5473299" cy="2747135"/>
          </a:xfrm>
          <a:prstGeom prst="rect">
            <a:avLst/>
          </a:prstGeom>
        </p:spPr>
      </p:pic>
      <p:sp>
        <p:nvSpPr>
          <p:cNvPr id="15" name="Text Placeholder 4">
            <a:extLst>
              <a:ext uri="{FF2B5EF4-FFF2-40B4-BE49-F238E27FC236}">
                <a16:creationId xmlns:a16="http://schemas.microsoft.com/office/drawing/2014/main" id="{9BDAA57A-7B75-B6FF-C407-ABDBD17ECC61}"/>
              </a:ext>
            </a:extLst>
          </p:cNvPr>
          <p:cNvSpPr txBox="1">
            <a:spLocks/>
          </p:cNvSpPr>
          <p:nvPr/>
        </p:nvSpPr>
        <p:spPr>
          <a:xfrm>
            <a:off x="2779024" y="3636296"/>
            <a:ext cx="6668046" cy="1721492"/>
          </a:xfrm>
          <a:prstGeom prst="roundRect">
            <a:avLst>
              <a:gd name="adj" fmla="val 23876"/>
            </a:avLst>
          </a:prstGeom>
          <a:solidFill>
            <a:schemeClr val="bg1"/>
          </a:solidFill>
        </p:spPr>
        <p:txBody>
          <a:bodyPr anchor="ctr">
            <a:normAutofit fontScale="92500" lnSpcReduction="1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1000"/>
              </a:spcBef>
              <a:spcAft>
                <a:spcPts val="0"/>
              </a:spcAft>
              <a:buClr>
                <a:srgbClr val="ED7D31"/>
              </a:buClr>
              <a:buSzTx/>
              <a:buFont typeface="Arial" panose="020B0604020202020204" pitchFamily="34" charset="0"/>
              <a:buNone/>
              <a:tabLst/>
              <a:defRPr/>
            </a:pPr>
            <a:r>
              <a:rPr kumimoji="0" lang="en-US" sz="2800" b="1" i="0" u="none" strike="noStrike" kern="1200" cap="none" spc="0" normalizeH="0" baseline="0" noProof="0" dirty="0">
                <a:ln>
                  <a:noFill/>
                </a:ln>
                <a:solidFill>
                  <a:srgbClr val="03549F"/>
                </a:solidFill>
                <a:effectLst/>
                <a:uLnTx/>
                <a:uFillTx/>
                <a:latin typeface="Century Gothic" panose="020B0502020202020204" pitchFamily="34" charset="0"/>
                <a:ea typeface="+mn-ea"/>
                <a:cs typeface="+mn-cs"/>
              </a:rPr>
              <a:t>Saturday, September 9, 2023 </a:t>
            </a:r>
            <a:br>
              <a:rPr kumimoji="0" lang="en-US" sz="2800" b="1" i="0" u="none" strike="noStrike" kern="1200" cap="none" spc="0" normalizeH="0" baseline="0" noProof="0" dirty="0">
                <a:ln>
                  <a:noFill/>
                </a:ln>
                <a:solidFill>
                  <a:srgbClr val="03549F"/>
                </a:solidFill>
                <a:effectLst/>
                <a:uLnTx/>
                <a:uFillTx/>
                <a:latin typeface="Century Gothic" panose="020B0502020202020204" pitchFamily="34" charset="0"/>
                <a:ea typeface="+mn-ea"/>
                <a:cs typeface="+mn-cs"/>
              </a:rPr>
            </a:br>
            <a:r>
              <a:rPr kumimoji="0" lang="en-US" sz="2800" b="1" i="0" u="none" strike="noStrike" kern="1200" cap="none" spc="0" normalizeH="0" baseline="0" noProof="0" dirty="0">
                <a:ln>
                  <a:noFill/>
                </a:ln>
                <a:solidFill>
                  <a:srgbClr val="03549F"/>
                </a:solidFill>
                <a:effectLst/>
                <a:uLnTx/>
                <a:uFillTx/>
                <a:latin typeface="Century Gothic" panose="020B0502020202020204" pitchFamily="34" charset="0"/>
                <a:ea typeface="+mn-ea"/>
                <a:cs typeface="+mn-cs"/>
              </a:rPr>
              <a:t>9:00am – 3:00pm PT </a:t>
            </a:r>
          </a:p>
          <a:p>
            <a:pPr marL="0" marR="0" lvl="0" indent="0" algn="ctr" defTabSz="914400" rtl="0" eaLnBrk="1" fontAlgn="auto" latinLnBrk="0" hangingPunct="1">
              <a:lnSpc>
                <a:spcPct val="120000"/>
              </a:lnSpc>
              <a:spcBef>
                <a:spcPts val="1000"/>
              </a:spcBef>
              <a:spcAft>
                <a:spcPts val="600"/>
              </a:spcAft>
              <a:buClr>
                <a:srgbClr val="ED7D31"/>
              </a:buClr>
              <a:buSzTx/>
              <a:buFont typeface="Arial" panose="020B0604020202020204" pitchFamily="34" charset="0"/>
              <a:buNone/>
              <a:tabLst/>
              <a:defRPr/>
            </a:pPr>
            <a:r>
              <a:rPr kumimoji="0" lang="en-US" sz="2000" b="0" i="0" u="none" strike="noStrike" kern="1200" cap="none" spc="0" normalizeH="0" baseline="0" noProof="0" dirty="0">
                <a:ln>
                  <a:noFill/>
                </a:ln>
                <a:solidFill>
                  <a:srgbClr val="03549F"/>
                </a:solidFill>
                <a:effectLst/>
                <a:uLnTx/>
                <a:uFillTx/>
                <a:latin typeface="Century Gothic" panose="020B0502020202020204" pitchFamily="34" charset="0"/>
                <a:ea typeface="+mn-ea"/>
                <a:cs typeface="+mn-cs"/>
              </a:rPr>
              <a:t>UCLA </a:t>
            </a:r>
            <a:r>
              <a:rPr kumimoji="0" lang="en-US" sz="2000" b="0" i="0" u="none" strike="noStrike" kern="1200" cap="none" spc="0" normalizeH="0" baseline="0" noProof="0" dirty="0" err="1">
                <a:ln>
                  <a:noFill/>
                </a:ln>
                <a:solidFill>
                  <a:srgbClr val="03549F"/>
                </a:solidFill>
                <a:effectLst/>
                <a:uLnTx/>
                <a:uFillTx/>
                <a:latin typeface="Century Gothic" panose="020B0502020202020204" pitchFamily="34" charset="0"/>
                <a:ea typeface="+mn-ea"/>
                <a:cs typeface="+mn-cs"/>
              </a:rPr>
              <a:t>Covel</a:t>
            </a:r>
            <a:r>
              <a:rPr kumimoji="0" lang="en-US" sz="2000" b="0" i="0" u="none" strike="noStrike" kern="1200" cap="none" spc="0" normalizeH="0" baseline="0" noProof="0" dirty="0">
                <a:ln>
                  <a:noFill/>
                </a:ln>
                <a:solidFill>
                  <a:srgbClr val="03549F"/>
                </a:solidFill>
                <a:effectLst/>
                <a:uLnTx/>
                <a:uFillTx/>
                <a:latin typeface="Century Gothic" panose="020B0502020202020204" pitchFamily="34" charset="0"/>
                <a:ea typeface="+mn-ea"/>
                <a:cs typeface="+mn-cs"/>
              </a:rPr>
              <a:t> Commons  |   Los Angeles, CA</a:t>
            </a:r>
          </a:p>
        </p:txBody>
      </p:sp>
      <p:grpSp>
        <p:nvGrpSpPr>
          <p:cNvPr id="18" name="Group 17">
            <a:extLst>
              <a:ext uri="{FF2B5EF4-FFF2-40B4-BE49-F238E27FC236}">
                <a16:creationId xmlns:a16="http://schemas.microsoft.com/office/drawing/2014/main" id="{29413730-D0A1-43A3-192B-54BBB38967BB}"/>
              </a:ext>
            </a:extLst>
          </p:cNvPr>
          <p:cNvGrpSpPr/>
          <p:nvPr/>
        </p:nvGrpSpPr>
        <p:grpSpPr>
          <a:xfrm>
            <a:off x="2148346" y="5782649"/>
            <a:ext cx="2226924" cy="452122"/>
            <a:chOff x="6988995" y="4117401"/>
            <a:chExt cx="3016124" cy="612349"/>
          </a:xfrm>
        </p:grpSpPr>
        <p:pic>
          <p:nvPicPr>
            <p:cNvPr id="19" name="Picture 2">
              <a:extLst>
                <a:ext uri="{FF2B5EF4-FFF2-40B4-BE49-F238E27FC236}">
                  <a16:creationId xmlns:a16="http://schemas.microsoft.com/office/drawing/2014/main" id="{AAC5381B-59DF-4133-501D-5F6D8D0186D5}"/>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100000" contrast="100000"/>
                      </a14:imgEffect>
                    </a14:imgLayer>
                  </a14:imgProps>
                </a:ext>
                <a:ext uri="{28A0092B-C50C-407E-A947-70E740481C1C}">
                  <a14:useLocalDpi xmlns:a14="http://schemas.microsoft.com/office/drawing/2010/main"/>
                </a:ext>
              </a:extLst>
            </a:blip>
            <a:srcRect/>
            <a:stretch>
              <a:fillRect/>
            </a:stretch>
          </p:blipFill>
          <p:spPr bwMode="auto">
            <a:xfrm>
              <a:off x="6988995" y="4117401"/>
              <a:ext cx="1654996" cy="612349"/>
            </a:xfrm>
            <a:prstGeom prst="rect">
              <a:avLst/>
            </a:prstGeom>
            <a:noFill/>
            <a:extLst>
              <a:ext uri="{909E8E84-426E-40DD-AFC4-6F175D3DCCD1}">
                <a14:hiddenFill xmlns:a14="http://schemas.microsoft.com/office/drawing/2010/main">
                  <a:solidFill>
                    <a:srgbClr val="FFFFFF"/>
                  </a:solidFill>
                </a14:hiddenFill>
              </a:ext>
            </a:extLst>
          </p:spPr>
        </p:pic>
        <p:pic>
          <p:nvPicPr>
            <p:cNvPr id="20" name="Graphic 19">
              <a:extLst>
                <a:ext uri="{FF2B5EF4-FFF2-40B4-BE49-F238E27FC236}">
                  <a16:creationId xmlns:a16="http://schemas.microsoft.com/office/drawing/2014/main" id="{BBC76106-1ECE-2681-43E6-14092E2777F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767281" y="4117401"/>
              <a:ext cx="1237838" cy="600164"/>
            </a:xfrm>
            <a:prstGeom prst="rect">
              <a:avLst/>
            </a:prstGeom>
          </p:spPr>
        </p:pic>
      </p:grpSp>
      <p:sp>
        <p:nvSpPr>
          <p:cNvPr id="21" name="TextBox 20">
            <a:extLst>
              <a:ext uri="{FF2B5EF4-FFF2-40B4-BE49-F238E27FC236}">
                <a16:creationId xmlns:a16="http://schemas.microsoft.com/office/drawing/2014/main" id="{CC9FF750-37FB-61C7-B7B7-50EC6E352E9A}"/>
              </a:ext>
            </a:extLst>
          </p:cNvPr>
          <p:cNvSpPr txBox="1"/>
          <p:nvPr/>
        </p:nvSpPr>
        <p:spPr>
          <a:xfrm>
            <a:off x="4547555" y="5715816"/>
            <a:ext cx="5419406" cy="5539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This activity is supported by independent educational grants from Actelion Pharmaceuticals US, Division of Janssen Pharmaceuticals and United Therapeutics Corporation. </a:t>
            </a:r>
            <a:b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Jointly provided by the Global Learning Collaborative (GLC) and Total CME, LLC.</a:t>
            </a:r>
          </a:p>
        </p:txBody>
      </p:sp>
      <p:pic>
        <p:nvPicPr>
          <p:cNvPr id="3" name="Picture 2" descr="A blue lines on a black background&#10;&#10;Description automatically generated">
            <a:extLst>
              <a:ext uri="{FF2B5EF4-FFF2-40B4-BE49-F238E27FC236}">
                <a16:creationId xmlns:a16="http://schemas.microsoft.com/office/drawing/2014/main" id="{59733E4D-2A77-8BFD-43D9-37831A69670F}"/>
              </a:ext>
            </a:extLst>
          </p:cNvPr>
          <p:cNvPicPr>
            <a:picLocks noChangeAspect="1"/>
          </p:cNvPicPr>
          <p:nvPr/>
        </p:nvPicPr>
        <p:blipFill rotWithShape="1">
          <a:blip r:embed="rId9"/>
          <a:srcRect r="29580" b="60000"/>
          <a:stretch/>
        </p:blipFill>
        <p:spPr>
          <a:xfrm rot="10800000">
            <a:off x="0" y="0"/>
            <a:ext cx="4927834" cy="1383323"/>
          </a:xfrm>
          <a:prstGeom prst="rect">
            <a:avLst/>
          </a:prstGeom>
        </p:spPr>
      </p:pic>
      <p:pic>
        <p:nvPicPr>
          <p:cNvPr id="4" name="Picture 3" descr="A blue lines on a black background&#10;&#10;Description automatically generated">
            <a:extLst>
              <a:ext uri="{FF2B5EF4-FFF2-40B4-BE49-F238E27FC236}">
                <a16:creationId xmlns:a16="http://schemas.microsoft.com/office/drawing/2014/main" id="{1F25BDDD-14CD-0EB9-5E3A-066489E34286}"/>
              </a:ext>
            </a:extLst>
          </p:cNvPr>
          <p:cNvPicPr>
            <a:picLocks noChangeAspect="1"/>
          </p:cNvPicPr>
          <p:nvPr/>
        </p:nvPicPr>
        <p:blipFill rotWithShape="1">
          <a:blip r:embed="rId9"/>
          <a:srcRect r="42134" b="60995"/>
          <a:stretch/>
        </p:blipFill>
        <p:spPr>
          <a:xfrm>
            <a:off x="7688482" y="5357788"/>
            <a:ext cx="4503517" cy="1500212"/>
          </a:xfrm>
          <a:prstGeom prst="rect">
            <a:avLst/>
          </a:prstGeom>
        </p:spPr>
      </p:pic>
    </p:spTree>
    <p:extLst>
      <p:ext uri="{BB962C8B-B14F-4D97-AF65-F5344CB8AC3E}">
        <p14:creationId xmlns:p14="http://schemas.microsoft.com/office/powerpoint/2010/main" val="148252792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55FEB-3F9B-EA48-BF75-DD6F1D562FDF}"/>
              </a:ext>
            </a:extLst>
          </p:cNvPr>
          <p:cNvSpPr>
            <a:spLocks noGrp="1"/>
          </p:cNvSpPr>
          <p:nvPr>
            <p:ph type="title"/>
          </p:nvPr>
        </p:nvSpPr>
        <p:spPr/>
        <p:txBody>
          <a:bodyPr/>
          <a:lstStyle/>
          <a:p>
            <a:r>
              <a:rPr lang="en-US" dirty="0"/>
              <a:t>Case Presentation </a:t>
            </a:r>
          </a:p>
        </p:txBody>
      </p:sp>
      <p:sp>
        <p:nvSpPr>
          <p:cNvPr id="4" name="Content Placeholder 3">
            <a:extLst>
              <a:ext uri="{FF2B5EF4-FFF2-40B4-BE49-F238E27FC236}">
                <a16:creationId xmlns:a16="http://schemas.microsoft.com/office/drawing/2014/main" id="{AF65A96A-7B95-2445-BCA1-1AEB661DBC9E}"/>
              </a:ext>
            </a:extLst>
          </p:cNvPr>
          <p:cNvSpPr>
            <a:spLocks noGrp="1"/>
          </p:cNvSpPr>
          <p:nvPr>
            <p:ph idx="1"/>
          </p:nvPr>
        </p:nvSpPr>
        <p:spPr>
          <a:xfrm>
            <a:off x="609600" y="1477906"/>
            <a:ext cx="4775200" cy="4722477"/>
          </a:xfrm>
        </p:spPr>
        <p:txBody>
          <a:bodyPr>
            <a:normAutofit/>
          </a:bodyPr>
          <a:lstStyle/>
          <a:p>
            <a:pPr>
              <a:defRPr/>
            </a:pPr>
            <a:r>
              <a:rPr lang="en-US" dirty="0"/>
              <a:t>Started on subcutaneous </a:t>
            </a:r>
            <a:r>
              <a:rPr lang="en-US" dirty="0" err="1"/>
              <a:t>treprostinil</a:t>
            </a:r>
            <a:r>
              <a:rPr lang="en-US" dirty="0"/>
              <a:t> </a:t>
            </a:r>
          </a:p>
          <a:p>
            <a:pPr lvl="1">
              <a:defRPr/>
            </a:pPr>
            <a:r>
              <a:rPr lang="en-US" sz="2400" dirty="0"/>
              <a:t>Improved dyspnea and fatigue </a:t>
            </a:r>
          </a:p>
          <a:p>
            <a:pPr lvl="1">
              <a:defRPr/>
            </a:pPr>
            <a:r>
              <a:rPr lang="en-US" sz="2400" dirty="0"/>
              <a:t>Unfortunately, developed multiple side effects, including site infections</a:t>
            </a:r>
          </a:p>
          <a:p>
            <a:pPr lvl="1">
              <a:defRPr/>
            </a:pPr>
            <a:r>
              <a:rPr lang="en-US" sz="2400" dirty="0"/>
              <a:t>Transitioned to oral </a:t>
            </a:r>
            <a:r>
              <a:rPr lang="en-US" sz="2400" dirty="0" err="1"/>
              <a:t>treprostinil</a:t>
            </a:r>
            <a:r>
              <a:rPr lang="en-US" sz="2400" dirty="0"/>
              <a:t>  </a:t>
            </a:r>
          </a:p>
        </p:txBody>
      </p:sp>
      <p:graphicFrame>
        <p:nvGraphicFramePr>
          <p:cNvPr id="6" name="Table 5">
            <a:extLst>
              <a:ext uri="{FF2B5EF4-FFF2-40B4-BE49-F238E27FC236}">
                <a16:creationId xmlns:a16="http://schemas.microsoft.com/office/drawing/2014/main" id="{D06415CD-2570-3F1D-135A-E1474E5C8DA9}"/>
              </a:ext>
            </a:extLst>
          </p:cNvPr>
          <p:cNvGraphicFramePr>
            <a:graphicFrameLocks noGrp="1"/>
          </p:cNvGraphicFramePr>
          <p:nvPr/>
        </p:nvGraphicFramePr>
        <p:xfrm>
          <a:off x="5105401" y="1196493"/>
          <a:ext cx="6711795" cy="5115407"/>
        </p:xfrm>
        <a:graphic>
          <a:graphicData uri="http://schemas.openxmlformats.org/drawingml/2006/table">
            <a:tbl>
              <a:tblPr>
                <a:tableStyleId>{21E4AEA4-8DFA-4A89-87EB-49C32662AFE0}</a:tableStyleId>
              </a:tblPr>
              <a:tblGrid>
                <a:gridCol w="1644796">
                  <a:extLst>
                    <a:ext uri="{9D8B030D-6E8A-4147-A177-3AD203B41FA5}">
                      <a16:colId xmlns:a16="http://schemas.microsoft.com/office/drawing/2014/main" val="1200173006"/>
                    </a:ext>
                  </a:extLst>
                </a:gridCol>
                <a:gridCol w="3111356">
                  <a:extLst>
                    <a:ext uri="{9D8B030D-6E8A-4147-A177-3AD203B41FA5}">
                      <a16:colId xmlns:a16="http://schemas.microsoft.com/office/drawing/2014/main" val="1204305419"/>
                    </a:ext>
                  </a:extLst>
                </a:gridCol>
                <a:gridCol w="1955643">
                  <a:extLst>
                    <a:ext uri="{9D8B030D-6E8A-4147-A177-3AD203B41FA5}">
                      <a16:colId xmlns:a16="http://schemas.microsoft.com/office/drawing/2014/main" val="4180089435"/>
                    </a:ext>
                  </a:extLst>
                </a:gridCol>
              </a:tblGrid>
              <a:tr h="240173">
                <a:tc>
                  <a:txBody>
                    <a:bodyPr/>
                    <a:lstStyle/>
                    <a:p>
                      <a:pPr marL="0" marR="0">
                        <a:lnSpc>
                          <a:spcPct val="107000"/>
                        </a:lnSpc>
                        <a:spcBef>
                          <a:spcPts val="0"/>
                        </a:spcBef>
                        <a:spcAft>
                          <a:spcPts val="0"/>
                        </a:spcAft>
                      </a:pPr>
                      <a:r>
                        <a:rPr lang="en-US" sz="1500" dirty="0">
                          <a:effectLst/>
                        </a:rPr>
                        <a:t> </a:t>
                      </a:r>
                      <a:endParaRPr lang="en-US" sz="1500" dirty="0">
                        <a:effectLst/>
                        <a:latin typeface="Calibri" panose="020F0502020204030204" pitchFamily="34" charset="0"/>
                        <a:ea typeface="Calibri" panose="020F0502020204030204" pitchFamily="34" charset="0"/>
                        <a:cs typeface="Arial" panose="020B0604020202020204" pitchFamily="34" charset="0"/>
                      </a:endParaRPr>
                    </a:p>
                  </a:txBody>
                  <a:tcPr marR="12588"/>
                </a:tc>
                <a:tc>
                  <a:txBody>
                    <a:bodyPr/>
                    <a:lstStyle/>
                    <a:p>
                      <a:pPr marL="0" marR="0">
                        <a:lnSpc>
                          <a:spcPct val="107000"/>
                        </a:lnSpc>
                        <a:spcBef>
                          <a:spcPts val="0"/>
                        </a:spcBef>
                        <a:spcAft>
                          <a:spcPts val="0"/>
                        </a:spcAft>
                      </a:pPr>
                      <a:r>
                        <a:rPr lang="en-US" sz="1500" dirty="0">
                          <a:effectLst/>
                        </a:rPr>
                        <a:t>8 months later (on sq Treprostinil)  </a:t>
                      </a:r>
                      <a:endParaRPr lang="en-US" sz="1500" dirty="0">
                        <a:effectLst/>
                        <a:latin typeface="Calibri" panose="020F0502020204030204" pitchFamily="34" charset="0"/>
                        <a:ea typeface="Calibri" panose="020F0502020204030204" pitchFamily="34" charset="0"/>
                        <a:cs typeface="Arial" panose="020B0604020202020204" pitchFamily="34" charset="0"/>
                      </a:endParaRPr>
                    </a:p>
                  </a:txBody>
                  <a:tcPr marR="12588"/>
                </a:tc>
                <a:tc>
                  <a:txBody>
                    <a:bodyPr/>
                    <a:lstStyle/>
                    <a:p>
                      <a:pPr marL="0" marR="0">
                        <a:lnSpc>
                          <a:spcPct val="107000"/>
                        </a:lnSpc>
                        <a:spcBef>
                          <a:spcPts val="0"/>
                        </a:spcBef>
                        <a:spcAft>
                          <a:spcPts val="0"/>
                        </a:spcAft>
                      </a:pPr>
                      <a:r>
                        <a:rPr lang="en-US" sz="1500">
                          <a:effectLst/>
                        </a:rPr>
                        <a:t>Initial RHC</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R="12588"/>
                </a:tc>
                <a:extLst>
                  <a:ext uri="{0D108BD9-81ED-4DB2-BD59-A6C34878D82A}">
                    <a16:rowId xmlns:a16="http://schemas.microsoft.com/office/drawing/2014/main" val="2583937638"/>
                  </a:ext>
                </a:extLst>
              </a:tr>
              <a:tr h="240173">
                <a:tc>
                  <a:txBody>
                    <a:bodyPr/>
                    <a:lstStyle/>
                    <a:p>
                      <a:pPr marL="0" marR="0">
                        <a:lnSpc>
                          <a:spcPct val="107000"/>
                        </a:lnSpc>
                        <a:spcBef>
                          <a:spcPts val="0"/>
                        </a:spcBef>
                        <a:spcAft>
                          <a:spcPts val="0"/>
                        </a:spcAft>
                      </a:pPr>
                      <a:r>
                        <a:rPr lang="en-US" sz="1500" dirty="0" err="1">
                          <a:effectLst/>
                        </a:rPr>
                        <a:t>Wt</a:t>
                      </a:r>
                      <a:endParaRPr lang="en-US" sz="1500" dirty="0">
                        <a:effectLst/>
                        <a:latin typeface="Calibri" panose="020F0502020204030204" pitchFamily="34" charset="0"/>
                        <a:ea typeface="Calibri" panose="020F0502020204030204" pitchFamily="34" charset="0"/>
                        <a:cs typeface="Arial" panose="020B0604020202020204" pitchFamily="34" charset="0"/>
                      </a:endParaRPr>
                    </a:p>
                  </a:txBody>
                  <a:tcPr marR="12588"/>
                </a:tc>
                <a:tc>
                  <a:txBody>
                    <a:bodyPr/>
                    <a:lstStyle/>
                    <a:p>
                      <a:pPr marL="0" marR="0">
                        <a:lnSpc>
                          <a:spcPct val="107000"/>
                        </a:lnSpc>
                        <a:spcBef>
                          <a:spcPts val="0"/>
                        </a:spcBef>
                        <a:spcAft>
                          <a:spcPts val="0"/>
                        </a:spcAft>
                      </a:pPr>
                      <a:r>
                        <a:rPr lang="en-US" sz="1500" dirty="0">
                          <a:effectLst/>
                        </a:rPr>
                        <a:t>88.5 kg</a:t>
                      </a:r>
                      <a:endParaRPr lang="en-US" sz="1500" dirty="0">
                        <a:effectLst/>
                        <a:latin typeface="Calibri" panose="020F0502020204030204" pitchFamily="34" charset="0"/>
                        <a:ea typeface="Calibri" panose="020F0502020204030204" pitchFamily="34" charset="0"/>
                        <a:cs typeface="Arial" panose="020B0604020202020204" pitchFamily="34" charset="0"/>
                      </a:endParaRPr>
                    </a:p>
                  </a:txBody>
                  <a:tcPr marR="12588"/>
                </a:tc>
                <a:tc>
                  <a:txBody>
                    <a:bodyPr/>
                    <a:lstStyle/>
                    <a:p>
                      <a:pPr marL="0" marR="0">
                        <a:lnSpc>
                          <a:spcPct val="107000"/>
                        </a:lnSpc>
                        <a:spcBef>
                          <a:spcPts val="0"/>
                        </a:spcBef>
                        <a:spcAft>
                          <a:spcPts val="0"/>
                        </a:spcAft>
                      </a:pPr>
                      <a:r>
                        <a:rPr lang="en-US" sz="1500">
                          <a:effectLst/>
                        </a:rPr>
                        <a:t>89.4 kg</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R="12588"/>
                </a:tc>
                <a:extLst>
                  <a:ext uri="{0D108BD9-81ED-4DB2-BD59-A6C34878D82A}">
                    <a16:rowId xmlns:a16="http://schemas.microsoft.com/office/drawing/2014/main" val="3237128972"/>
                  </a:ext>
                </a:extLst>
              </a:tr>
              <a:tr h="240173">
                <a:tc>
                  <a:txBody>
                    <a:bodyPr/>
                    <a:lstStyle/>
                    <a:p>
                      <a:pPr marL="0" marR="0">
                        <a:lnSpc>
                          <a:spcPct val="107000"/>
                        </a:lnSpc>
                        <a:spcBef>
                          <a:spcPts val="0"/>
                        </a:spcBef>
                        <a:spcAft>
                          <a:spcPts val="0"/>
                        </a:spcAft>
                      </a:pPr>
                      <a:r>
                        <a:rPr lang="en-US" sz="1500">
                          <a:effectLst/>
                        </a:rPr>
                        <a:t>Sys</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R="12588"/>
                </a:tc>
                <a:tc>
                  <a:txBody>
                    <a:bodyPr/>
                    <a:lstStyle/>
                    <a:p>
                      <a:pPr marL="0" marR="0">
                        <a:lnSpc>
                          <a:spcPct val="107000"/>
                        </a:lnSpc>
                        <a:spcBef>
                          <a:spcPts val="0"/>
                        </a:spcBef>
                        <a:spcAft>
                          <a:spcPts val="0"/>
                        </a:spcAft>
                      </a:pPr>
                      <a:r>
                        <a:rPr lang="en-US" sz="1500" dirty="0">
                          <a:effectLst/>
                        </a:rPr>
                        <a:t>135/74/99</a:t>
                      </a:r>
                      <a:endParaRPr lang="en-US" sz="1500" dirty="0">
                        <a:effectLst/>
                        <a:latin typeface="Calibri" panose="020F0502020204030204" pitchFamily="34" charset="0"/>
                        <a:ea typeface="Calibri" panose="020F0502020204030204" pitchFamily="34" charset="0"/>
                        <a:cs typeface="Arial" panose="020B0604020202020204" pitchFamily="34" charset="0"/>
                      </a:endParaRPr>
                    </a:p>
                  </a:txBody>
                  <a:tcPr marR="12588"/>
                </a:tc>
                <a:tc>
                  <a:txBody>
                    <a:bodyPr/>
                    <a:lstStyle/>
                    <a:p>
                      <a:pPr marL="0" marR="0">
                        <a:lnSpc>
                          <a:spcPct val="107000"/>
                        </a:lnSpc>
                        <a:spcBef>
                          <a:spcPts val="0"/>
                        </a:spcBef>
                        <a:spcAft>
                          <a:spcPts val="0"/>
                        </a:spcAft>
                      </a:pPr>
                      <a:r>
                        <a:rPr lang="en-US" sz="1500">
                          <a:effectLst/>
                        </a:rPr>
                        <a:t>136/83/104</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R="12588"/>
                </a:tc>
                <a:extLst>
                  <a:ext uri="{0D108BD9-81ED-4DB2-BD59-A6C34878D82A}">
                    <a16:rowId xmlns:a16="http://schemas.microsoft.com/office/drawing/2014/main" val="2759607337"/>
                  </a:ext>
                </a:extLst>
              </a:tr>
              <a:tr h="240173">
                <a:tc>
                  <a:txBody>
                    <a:bodyPr/>
                    <a:lstStyle/>
                    <a:p>
                      <a:pPr marL="0" marR="0">
                        <a:lnSpc>
                          <a:spcPct val="107000"/>
                        </a:lnSpc>
                        <a:spcBef>
                          <a:spcPts val="0"/>
                        </a:spcBef>
                        <a:spcAft>
                          <a:spcPts val="0"/>
                        </a:spcAft>
                      </a:pPr>
                      <a:r>
                        <a:rPr lang="en-US" sz="1500">
                          <a:effectLst/>
                        </a:rPr>
                        <a:t>RA</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R="12588"/>
                </a:tc>
                <a:tc>
                  <a:txBody>
                    <a:bodyPr/>
                    <a:lstStyle/>
                    <a:p>
                      <a:pPr marL="0" marR="0">
                        <a:lnSpc>
                          <a:spcPct val="107000"/>
                        </a:lnSpc>
                        <a:spcBef>
                          <a:spcPts val="0"/>
                        </a:spcBef>
                        <a:spcAft>
                          <a:spcPts val="0"/>
                        </a:spcAft>
                      </a:pPr>
                      <a:r>
                        <a:rPr lang="en-US" sz="1500" dirty="0">
                          <a:effectLst/>
                        </a:rPr>
                        <a:t>8</a:t>
                      </a:r>
                      <a:endParaRPr lang="en-US" sz="1500" dirty="0">
                        <a:effectLst/>
                        <a:latin typeface="Calibri" panose="020F0502020204030204" pitchFamily="34" charset="0"/>
                        <a:ea typeface="Calibri" panose="020F0502020204030204" pitchFamily="34" charset="0"/>
                        <a:cs typeface="Arial" panose="020B0604020202020204" pitchFamily="34" charset="0"/>
                      </a:endParaRPr>
                    </a:p>
                  </a:txBody>
                  <a:tcPr marR="12588"/>
                </a:tc>
                <a:tc>
                  <a:txBody>
                    <a:bodyPr/>
                    <a:lstStyle/>
                    <a:p>
                      <a:pPr marL="0" marR="0">
                        <a:lnSpc>
                          <a:spcPct val="107000"/>
                        </a:lnSpc>
                        <a:spcBef>
                          <a:spcPts val="0"/>
                        </a:spcBef>
                        <a:spcAft>
                          <a:spcPts val="0"/>
                        </a:spcAft>
                      </a:pPr>
                      <a:r>
                        <a:rPr lang="en-US" sz="1500">
                          <a:effectLst/>
                        </a:rPr>
                        <a:t>2</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R="12588"/>
                </a:tc>
                <a:extLst>
                  <a:ext uri="{0D108BD9-81ED-4DB2-BD59-A6C34878D82A}">
                    <a16:rowId xmlns:a16="http://schemas.microsoft.com/office/drawing/2014/main" val="4097606414"/>
                  </a:ext>
                </a:extLst>
              </a:tr>
              <a:tr h="240173">
                <a:tc>
                  <a:txBody>
                    <a:bodyPr/>
                    <a:lstStyle/>
                    <a:p>
                      <a:pPr marL="0" marR="0">
                        <a:lnSpc>
                          <a:spcPct val="107000"/>
                        </a:lnSpc>
                        <a:spcBef>
                          <a:spcPts val="0"/>
                        </a:spcBef>
                        <a:spcAft>
                          <a:spcPts val="0"/>
                        </a:spcAft>
                      </a:pPr>
                      <a:r>
                        <a:rPr lang="en-US" sz="1500">
                          <a:effectLst/>
                        </a:rPr>
                        <a:t>RV</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R="12588"/>
                </a:tc>
                <a:tc>
                  <a:txBody>
                    <a:bodyPr/>
                    <a:lstStyle/>
                    <a:p>
                      <a:pPr marL="0" marR="0">
                        <a:lnSpc>
                          <a:spcPct val="107000"/>
                        </a:lnSpc>
                        <a:spcBef>
                          <a:spcPts val="0"/>
                        </a:spcBef>
                        <a:spcAft>
                          <a:spcPts val="0"/>
                        </a:spcAft>
                      </a:pPr>
                      <a:r>
                        <a:rPr lang="en-US" sz="1500" dirty="0">
                          <a:effectLst/>
                        </a:rPr>
                        <a:t>39/12</a:t>
                      </a:r>
                      <a:endParaRPr lang="en-US" sz="1500" dirty="0">
                        <a:effectLst/>
                        <a:latin typeface="Calibri" panose="020F0502020204030204" pitchFamily="34" charset="0"/>
                        <a:ea typeface="Calibri" panose="020F0502020204030204" pitchFamily="34" charset="0"/>
                        <a:cs typeface="Arial" panose="020B0604020202020204" pitchFamily="34" charset="0"/>
                      </a:endParaRPr>
                    </a:p>
                  </a:txBody>
                  <a:tcPr marR="12588"/>
                </a:tc>
                <a:tc>
                  <a:txBody>
                    <a:bodyPr/>
                    <a:lstStyle/>
                    <a:p>
                      <a:pPr marL="0" marR="0">
                        <a:lnSpc>
                          <a:spcPct val="107000"/>
                        </a:lnSpc>
                        <a:spcBef>
                          <a:spcPts val="0"/>
                        </a:spcBef>
                        <a:spcAft>
                          <a:spcPts val="0"/>
                        </a:spcAft>
                      </a:pPr>
                      <a:r>
                        <a:rPr lang="en-US" sz="1500">
                          <a:effectLst/>
                        </a:rPr>
                        <a:t>59/0</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R="12588"/>
                </a:tc>
                <a:extLst>
                  <a:ext uri="{0D108BD9-81ED-4DB2-BD59-A6C34878D82A}">
                    <a16:rowId xmlns:a16="http://schemas.microsoft.com/office/drawing/2014/main" val="1441317850"/>
                  </a:ext>
                </a:extLst>
              </a:tr>
              <a:tr h="240173">
                <a:tc>
                  <a:txBody>
                    <a:bodyPr/>
                    <a:lstStyle/>
                    <a:p>
                      <a:pPr marL="0" marR="0">
                        <a:lnSpc>
                          <a:spcPct val="107000"/>
                        </a:lnSpc>
                        <a:spcBef>
                          <a:spcPts val="0"/>
                        </a:spcBef>
                        <a:spcAft>
                          <a:spcPts val="0"/>
                        </a:spcAft>
                      </a:pPr>
                      <a:r>
                        <a:rPr lang="en-US" sz="1500">
                          <a:effectLst/>
                        </a:rPr>
                        <a:t>PA</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R="12588"/>
                </a:tc>
                <a:tc>
                  <a:txBody>
                    <a:bodyPr/>
                    <a:lstStyle/>
                    <a:p>
                      <a:pPr marL="0" marR="0">
                        <a:lnSpc>
                          <a:spcPct val="107000"/>
                        </a:lnSpc>
                        <a:spcBef>
                          <a:spcPts val="0"/>
                        </a:spcBef>
                        <a:spcAft>
                          <a:spcPts val="0"/>
                        </a:spcAft>
                      </a:pPr>
                      <a:r>
                        <a:rPr lang="en-US" sz="1500" dirty="0">
                          <a:effectLst/>
                        </a:rPr>
                        <a:t>48/16/27</a:t>
                      </a:r>
                      <a:endParaRPr lang="en-US" sz="1500" dirty="0">
                        <a:effectLst/>
                        <a:latin typeface="Calibri" panose="020F0502020204030204" pitchFamily="34" charset="0"/>
                        <a:ea typeface="Calibri" panose="020F0502020204030204" pitchFamily="34" charset="0"/>
                        <a:cs typeface="Arial" panose="020B0604020202020204" pitchFamily="34" charset="0"/>
                      </a:endParaRPr>
                    </a:p>
                  </a:txBody>
                  <a:tcPr marR="12588"/>
                </a:tc>
                <a:tc>
                  <a:txBody>
                    <a:bodyPr/>
                    <a:lstStyle/>
                    <a:p>
                      <a:pPr marL="0" marR="0">
                        <a:lnSpc>
                          <a:spcPct val="107000"/>
                        </a:lnSpc>
                        <a:spcBef>
                          <a:spcPts val="0"/>
                        </a:spcBef>
                        <a:spcAft>
                          <a:spcPts val="0"/>
                        </a:spcAft>
                      </a:pPr>
                      <a:r>
                        <a:rPr lang="en-US" sz="1500">
                          <a:effectLst/>
                        </a:rPr>
                        <a:t>59/28/38</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R="12588"/>
                </a:tc>
                <a:extLst>
                  <a:ext uri="{0D108BD9-81ED-4DB2-BD59-A6C34878D82A}">
                    <a16:rowId xmlns:a16="http://schemas.microsoft.com/office/drawing/2014/main" val="2932835120"/>
                  </a:ext>
                </a:extLst>
              </a:tr>
              <a:tr h="240173">
                <a:tc>
                  <a:txBody>
                    <a:bodyPr/>
                    <a:lstStyle/>
                    <a:p>
                      <a:pPr marL="0" marR="0">
                        <a:lnSpc>
                          <a:spcPct val="107000"/>
                        </a:lnSpc>
                        <a:spcBef>
                          <a:spcPts val="0"/>
                        </a:spcBef>
                        <a:spcAft>
                          <a:spcPts val="0"/>
                        </a:spcAft>
                      </a:pPr>
                      <a:r>
                        <a:rPr lang="en-US" sz="1500">
                          <a:effectLst/>
                        </a:rPr>
                        <a:t>PCWP</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R="12588"/>
                </a:tc>
                <a:tc>
                  <a:txBody>
                    <a:bodyPr/>
                    <a:lstStyle/>
                    <a:p>
                      <a:pPr marL="0" marR="0">
                        <a:lnSpc>
                          <a:spcPct val="107000"/>
                        </a:lnSpc>
                        <a:spcBef>
                          <a:spcPts val="0"/>
                        </a:spcBef>
                        <a:spcAft>
                          <a:spcPts val="0"/>
                        </a:spcAft>
                      </a:pPr>
                      <a:r>
                        <a:rPr lang="en-US" sz="1500" dirty="0">
                          <a:effectLst/>
                        </a:rPr>
                        <a:t>8</a:t>
                      </a:r>
                      <a:endParaRPr lang="en-US" sz="1500" dirty="0">
                        <a:effectLst/>
                        <a:latin typeface="Calibri" panose="020F0502020204030204" pitchFamily="34" charset="0"/>
                        <a:ea typeface="Calibri" panose="020F0502020204030204" pitchFamily="34" charset="0"/>
                        <a:cs typeface="Arial" panose="020B0604020202020204" pitchFamily="34" charset="0"/>
                      </a:endParaRPr>
                    </a:p>
                  </a:txBody>
                  <a:tcPr marR="12588"/>
                </a:tc>
                <a:tc>
                  <a:txBody>
                    <a:bodyPr/>
                    <a:lstStyle/>
                    <a:p>
                      <a:pPr marL="0" marR="0">
                        <a:lnSpc>
                          <a:spcPct val="107000"/>
                        </a:lnSpc>
                        <a:spcBef>
                          <a:spcPts val="0"/>
                        </a:spcBef>
                        <a:spcAft>
                          <a:spcPts val="0"/>
                        </a:spcAft>
                      </a:pPr>
                      <a:r>
                        <a:rPr lang="en-US" sz="1500">
                          <a:effectLst/>
                        </a:rPr>
                        <a:t>9</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R="12588"/>
                </a:tc>
                <a:extLst>
                  <a:ext uri="{0D108BD9-81ED-4DB2-BD59-A6C34878D82A}">
                    <a16:rowId xmlns:a16="http://schemas.microsoft.com/office/drawing/2014/main" val="76401187"/>
                  </a:ext>
                </a:extLst>
              </a:tr>
              <a:tr h="240173">
                <a:tc>
                  <a:txBody>
                    <a:bodyPr/>
                    <a:lstStyle/>
                    <a:p>
                      <a:pPr marL="0" marR="0">
                        <a:lnSpc>
                          <a:spcPct val="107000"/>
                        </a:lnSpc>
                        <a:spcBef>
                          <a:spcPts val="0"/>
                        </a:spcBef>
                        <a:spcAft>
                          <a:spcPts val="0"/>
                        </a:spcAft>
                      </a:pPr>
                      <a:r>
                        <a:rPr lang="en-US" sz="1500" dirty="0">
                          <a:effectLst/>
                        </a:rPr>
                        <a:t>CO (L/min)</a:t>
                      </a:r>
                      <a:endParaRPr lang="en-US" sz="1500" dirty="0">
                        <a:effectLst/>
                        <a:latin typeface="Calibri" panose="020F0502020204030204" pitchFamily="34" charset="0"/>
                        <a:ea typeface="Calibri" panose="020F0502020204030204" pitchFamily="34" charset="0"/>
                        <a:cs typeface="Arial" panose="020B0604020202020204" pitchFamily="34" charset="0"/>
                      </a:endParaRPr>
                    </a:p>
                  </a:txBody>
                  <a:tcPr marR="12588"/>
                </a:tc>
                <a:tc>
                  <a:txBody>
                    <a:bodyPr/>
                    <a:lstStyle/>
                    <a:p>
                      <a:pPr marL="0" marR="0">
                        <a:lnSpc>
                          <a:spcPct val="107000"/>
                        </a:lnSpc>
                        <a:spcBef>
                          <a:spcPts val="0"/>
                        </a:spcBef>
                        <a:spcAft>
                          <a:spcPts val="0"/>
                        </a:spcAft>
                      </a:pPr>
                      <a:r>
                        <a:rPr lang="en-US" sz="1500" dirty="0">
                          <a:effectLst/>
                        </a:rPr>
                        <a:t>4.95 </a:t>
                      </a:r>
                      <a:endParaRPr lang="en-US" sz="1500" dirty="0">
                        <a:effectLst/>
                        <a:latin typeface="Calibri" panose="020F0502020204030204" pitchFamily="34" charset="0"/>
                        <a:ea typeface="Calibri" panose="020F0502020204030204" pitchFamily="34" charset="0"/>
                        <a:cs typeface="Arial" panose="020B0604020202020204" pitchFamily="34" charset="0"/>
                      </a:endParaRPr>
                    </a:p>
                  </a:txBody>
                  <a:tcPr marR="12588"/>
                </a:tc>
                <a:tc>
                  <a:txBody>
                    <a:bodyPr/>
                    <a:lstStyle/>
                    <a:p>
                      <a:pPr marL="0" marR="0">
                        <a:lnSpc>
                          <a:spcPct val="107000"/>
                        </a:lnSpc>
                        <a:spcBef>
                          <a:spcPts val="0"/>
                        </a:spcBef>
                        <a:spcAft>
                          <a:spcPts val="0"/>
                        </a:spcAft>
                      </a:pPr>
                      <a:r>
                        <a:rPr lang="en-US" sz="1500" dirty="0">
                          <a:effectLst/>
                        </a:rPr>
                        <a:t>5.5</a:t>
                      </a:r>
                      <a:endParaRPr lang="en-US" sz="1500" dirty="0">
                        <a:effectLst/>
                        <a:latin typeface="Calibri" panose="020F0502020204030204" pitchFamily="34" charset="0"/>
                        <a:ea typeface="Calibri" panose="020F0502020204030204" pitchFamily="34" charset="0"/>
                        <a:cs typeface="Arial" panose="020B0604020202020204" pitchFamily="34" charset="0"/>
                      </a:endParaRPr>
                    </a:p>
                  </a:txBody>
                  <a:tcPr marR="12588"/>
                </a:tc>
                <a:extLst>
                  <a:ext uri="{0D108BD9-81ED-4DB2-BD59-A6C34878D82A}">
                    <a16:rowId xmlns:a16="http://schemas.microsoft.com/office/drawing/2014/main" val="308599444"/>
                  </a:ext>
                </a:extLst>
              </a:tr>
              <a:tr h="240173">
                <a:tc>
                  <a:txBody>
                    <a:bodyPr/>
                    <a:lstStyle/>
                    <a:p>
                      <a:pPr marL="0" marR="0">
                        <a:lnSpc>
                          <a:spcPct val="107000"/>
                        </a:lnSpc>
                        <a:spcBef>
                          <a:spcPts val="0"/>
                        </a:spcBef>
                        <a:spcAft>
                          <a:spcPts val="0"/>
                        </a:spcAft>
                      </a:pPr>
                      <a:r>
                        <a:rPr lang="en-US" sz="1500" dirty="0">
                          <a:effectLst/>
                        </a:rPr>
                        <a:t>CI (L/min/m^2)</a:t>
                      </a:r>
                      <a:endParaRPr lang="en-US" sz="1500" dirty="0">
                        <a:effectLst/>
                        <a:latin typeface="Calibri" panose="020F0502020204030204" pitchFamily="34" charset="0"/>
                        <a:ea typeface="Calibri" panose="020F0502020204030204" pitchFamily="34" charset="0"/>
                        <a:cs typeface="Arial" panose="020B0604020202020204" pitchFamily="34" charset="0"/>
                      </a:endParaRPr>
                    </a:p>
                  </a:txBody>
                  <a:tcPr marR="12588"/>
                </a:tc>
                <a:tc>
                  <a:txBody>
                    <a:bodyPr/>
                    <a:lstStyle/>
                    <a:p>
                      <a:pPr marL="0" marR="0">
                        <a:lnSpc>
                          <a:spcPct val="107000"/>
                        </a:lnSpc>
                        <a:spcBef>
                          <a:spcPts val="0"/>
                        </a:spcBef>
                        <a:spcAft>
                          <a:spcPts val="0"/>
                        </a:spcAft>
                      </a:pPr>
                      <a:r>
                        <a:rPr lang="en-US" sz="1500" dirty="0">
                          <a:effectLst/>
                        </a:rPr>
                        <a:t>2.4</a:t>
                      </a:r>
                      <a:endParaRPr lang="en-US" sz="1500" dirty="0">
                        <a:effectLst/>
                        <a:latin typeface="Calibri" panose="020F0502020204030204" pitchFamily="34" charset="0"/>
                        <a:ea typeface="Calibri" panose="020F0502020204030204" pitchFamily="34" charset="0"/>
                        <a:cs typeface="Arial" panose="020B0604020202020204" pitchFamily="34" charset="0"/>
                      </a:endParaRPr>
                    </a:p>
                  </a:txBody>
                  <a:tcPr marR="12588"/>
                </a:tc>
                <a:tc>
                  <a:txBody>
                    <a:bodyPr/>
                    <a:lstStyle/>
                    <a:p>
                      <a:pPr marL="0" marR="0">
                        <a:lnSpc>
                          <a:spcPct val="107000"/>
                        </a:lnSpc>
                        <a:spcBef>
                          <a:spcPts val="0"/>
                        </a:spcBef>
                        <a:spcAft>
                          <a:spcPts val="0"/>
                        </a:spcAft>
                      </a:pPr>
                      <a:r>
                        <a:rPr lang="en-US" sz="1500">
                          <a:effectLst/>
                        </a:rPr>
                        <a:t>2.67</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R="12588"/>
                </a:tc>
                <a:extLst>
                  <a:ext uri="{0D108BD9-81ED-4DB2-BD59-A6C34878D82A}">
                    <a16:rowId xmlns:a16="http://schemas.microsoft.com/office/drawing/2014/main" val="1896749945"/>
                  </a:ext>
                </a:extLst>
              </a:tr>
              <a:tr h="240173">
                <a:tc>
                  <a:txBody>
                    <a:bodyPr/>
                    <a:lstStyle/>
                    <a:p>
                      <a:pPr marL="0" marR="0">
                        <a:lnSpc>
                          <a:spcPct val="107000"/>
                        </a:lnSpc>
                        <a:spcBef>
                          <a:spcPts val="0"/>
                        </a:spcBef>
                        <a:spcAft>
                          <a:spcPts val="0"/>
                        </a:spcAft>
                      </a:pPr>
                      <a:r>
                        <a:rPr lang="en-US" sz="1500">
                          <a:effectLst/>
                        </a:rPr>
                        <a:t>PVR (WU)</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R="12588"/>
                </a:tc>
                <a:tc>
                  <a:txBody>
                    <a:bodyPr/>
                    <a:lstStyle/>
                    <a:p>
                      <a:pPr marL="0" marR="0">
                        <a:lnSpc>
                          <a:spcPct val="107000"/>
                        </a:lnSpc>
                        <a:spcBef>
                          <a:spcPts val="0"/>
                        </a:spcBef>
                        <a:spcAft>
                          <a:spcPts val="0"/>
                        </a:spcAft>
                      </a:pPr>
                      <a:r>
                        <a:rPr lang="en-US" sz="1500" dirty="0">
                          <a:effectLst/>
                        </a:rPr>
                        <a:t>3.83</a:t>
                      </a:r>
                      <a:endParaRPr lang="en-US" sz="1500" dirty="0">
                        <a:effectLst/>
                        <a:latin typeface="Calibri" panose="020F0502020204030204" pitchFamily="34" charset="0"/>
                        <a:ea typeface="Calibri" panose="020F0502020204030204" pitchFamily="34" charset="0"/>
                        <a:cs typeface="Arial" panose="020B0604020202020204" pitchFamily="34" charset="0"/>
                      </a:endParaRPr>
                    </a:p>
                  </a:txBody>
                  <a:tcPr marR="12588"/>
                </a:tc>
                <a:tc>
                  <a:txBody>
                    <a:bodyPr/>
                    <a:lstStyle/>
                    <a:p>
                      <a:pPr marL="0" marR="0">
                        <a:lnSpc>
                          <a:spcPct val="107000"/>
                        </a:lnSpc>
                        <a:spcBef>
                          <a:spcPts val="0"/>
                        </a:spcBef>
                        <a:spcAft>
                          <a:spcPts val="0"/>
                        </a:spcAft>
                      </a:pPr>
                      <a:r>
                        <a:rPr lang="en-US" sz="1500">
                          <a:effectLst/>
                        </a:rPr>
                        <a:t>5.27</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R="12588"/>
                </a:tc>
                <a:extLst>
                  <a:ext uri="{0D108BD9-81ED-4DB2-BD59-A6C34878D82A}">
                    <a16:rowId xmlns:a16="http://schemas.microsoft.com/office/drawing/2014/main" val="594313087"/>
                  </a:ext>
                </a:extLst>
              </a:tr>
              <a:tr h="1251707">
                <a:tc>
                  <a:txBody>
                    <a:bodyPr/>
                    <a:lstStyle/>
                    <a:p>
                      <a:pPr marL="0" marR="0">
                        <a:lnSpc>
                          <a:spcPct val="107000"/>
                        </a:lnSpc>
                        <a:spcBef>
                          <a:spcPts val="0"/>
                        </a:spcBef>
                        <a:spcAft>
                          <a:spcPts val="0"/>
                        </a:spcAft>
                      </a:pPr>
                      <a:r>
                        <a:rPr lang="en-US" sz="1500" dirty="0" err="1">
                          <a:effectLst/>
                        </a:rPr>
                        <a:t>iNO</a:t>
                      </a:r>
                      <a:endParaRPr lang="en-US" sz="1500" dirty="0">
                        <a:effectLst/>
                        <a:latin typeface="Calibri" panose="020F0502020204030204" pitchFamily="34" charset="0"/>
                        <a:ea typeface="Calibri" panose="020F0502020204030204" pitchFamily="34" charset="0"/>
                        <a:cs typeface="Arial" panose="020B0604020202020204" pitchFamily="34" charset="0"/>
                      </a:endParaRPr>
                    </a:p>
                  </a:txBody>
                  <a:tcPr marR="12588"/>
                </a:tc>
                <a:tc>
                  <a:txBody>
                    <a:bodyPr/>
                    <a:lstStyle/>
                    <a:p>
                      <a:pPr marL="0" marR="0">
                        <a:lnSpc>
                          <a:spcPct val="107000"/>
                        </a:lnSpc>
                        <a:spcBef>
                          <a:spcPts val="0"/>
                        </a:spcBef>
                        <a:spcAft>
                          <a:spcPts val="0"/>
                        </a:spcAft>
                      </a:pPr>
                      <a:r>
                        <a:rPr lang="en-US" sz="1500" dirty="0">
                          <a:effectLst/>
                        </a:rPr>
                        <a:t> </a:t>
                      </a:r>
                      <a:endParaRPr lang="en-US" sz="1500" dirty="0">
                        <a:effectLst/>
                        <a:latin typeface="Calibri" panose="020F0502020204030204" pitchFamily="34" charset="0"/>
                        <a:ea typeface="Calibri" panose="020F0502020204030204" pitchFamily="34" charset="0"/>
                        <a:cs typeface="Arial" panose="020B0604020202020204" pitchFamily="34" charset="0"/>
                      </a:endParaRPr>
                    </a:p>
                  </a:txBody>
                  <a:tcPr marR="12588"/>
                </a:tc>
                <a:tc>
                  <a:txBody>
                    <a:bodyPr/>
                    <a:lstStyle/>
                    <a:p>
                      <a:pPr marL="0" marR="0">
                        <a:lnSpc>
                          <a:spcPct val="107000"/>
                        </a:lnSpc>
                        <a:spcBef>
                          <a:spcPts val="0"/>
                        </a:spcBef>
                        <a:spcAft>
                          <a:spcPts val="0"/>
                        </a:spcAft>
                      </a:pPr>
                      <a:r>
                        <a:rPr lang="en-US" sz="1500" dirty="0">
                          <a:effectLst/>
                        </a:rPr>
                        <a:t>30 ppm:</a:t>
                      </a:r>
                    </a:p>
                    <a:p>
                      <a:pPr marL="0" marR="0">
                        <a:lnSpc>
                          <a:spcPct val="107000"/>
                        </a:lnSpc>
                        <a:spcBef>
                          <a:spcPts val="0"/>
                        </a:spcBef>
                        <a:spcAft>
                          <a:spcPts val="0"/>
                        </a:spcAft>
                      </a:pPr>
                      <a:r>
                        <a:rPr lang="en-US" sz="1500" dirty="0">
                          <a:effectLst/>
                        </a:rPr>
                        <a:t>PA 58/25/36</a:t>
                      </a:r>
                    </a:p>
                    <a:p>
                      <a:pPr marL="0" marR="0">
                        <a:lnSpc>
                          <a:spcPct val="107000"/>
                        </a:lnSpc>
                        <a:spcBef>
                          <a:spcPts val="0"/>
                        </a:spcBef>
                        <a:spcAft>
                          <a:spcPts val="0"/>
                        </a:spcAft>
                      </a:pPr>
                      <a:r>
                        <a:rPr lang="en-US" sz="1500" dirty="0">
                          <a:effectLst/>
                        </a:rPr>
                        <a:t>PCWP 9</a:t>
                      </a:r>
                    </a:p>
                    <a:p>
                      <a:pPr marL="0" marR="0">
                        <a:lnSpc>
                          <a:spcPct val="107000"/>
                        </a:lnSpc>
                        <a:spcBef>
                          <a:spcPts val="0"/>
                        </a:spcBef>
                        <a:spcAft>
                          <a:spcPts val="0"/>
                        </a:spcAft>
                      </a:pPr>
                      <a:r>
                        <a:rPr lang="en-US" sz="1500" dirty="0">
                          <a:effectLst/>
                        </a:rPr>
                        <a:t>CO 4.6</a:t>
                      </a:r>
                    </a:p>
                    <a:p>
                      <a:pPr marL="0" marR="0">
                        <a:lnSpc>
                          <a:spcPct val="107000"/>
                        </a:lnSpc>
                        <a:spcBef>
                          <a:spcPts val="0"/>
                        </a:spcBef>
                        <a:spcAft>
                          <a:spcPts val="0"/>
                        </a:spcAft>
                      </a:pPr>
                      <a:r>
                        <a:rPr lang="en-US" sz="1500" dirty="0">
                          <a:effectLst/>
                        </a:rPr>
                        <a:t>CI 2.2</a:t>
                      </a:r>
                      <a:endParaRPr lang="en-US" sz="1500" dirty="0">
                        <a:effectLst/>
                        <a:latin typeface="Calibri" panose="020F0502020204030204" pitchFamily="34" charset="0"/>
                        <a:ea typeface="Calibri" panose="020F0502020204030204" pitchFamily="34" charset="0"/>
                        <a:cs typeface="Arial" panose="020B0604020202020204" pitchFamily="34" charset="0"/>
                      </a:endParaRPr>
                    </a:p>
                  </a:txBody>
                  <a:tcPr marR="12588"/>
                </a:tc>
                <a:extLst>
                  <a:ext uri="{0D108BD9-81ED-4DB2-BD59-A6C34878D82A}">
                    <a16:rowId xmlns:a16="http://schemas.microsoft.com/office/drawing/2014/main" val="3491437967"/>
                  </a:ext>
                </a:extLst>
              </a:tr>
              <a:tr h="576046">
                <a:tc>
                  <a:txBody>
                    <a:bodyPr/>
                    <a:lstStyle/>
                    <a:p>
                      <a:pPr marL="0" marR="0">
                        <a:lnSpc>
                          <a:spcPct val="107000"/>
                        </a:lnSpc>
                        <a:spcBef>
                          <a:spcPts val="0"/>
                        </a:spcBef>
                        <a:spcAft>
                          <a:spcPts val="0"/>
                        </a:spcAft>
                      </a:pPr>
                      <a:r>
                        <a:rPr lang="en-US" sz="1500" dirty="0">
                          <a:effectLst/>
                        </a:rPr>
                        <a:t>PH meds</a:t>
                      </a:r>
                      <a:endParaRPr lang="en-US" sz="1500" dirty="0">
                        <a:effectLst/>
                        <a:latin typeface="Calibri" panose="020F0502020204030204" pitchFamily="34" charset="0"/>
                        <a:ea typeface="Calibri" panose="020F0502020204030204" pitchFamily="34" charset="0"/>
                        <a:cs typeface="Arial" panose="020B0604020202020204" pitchFamily="34" charset="0"/>
                      </a:endParaRPr>
                    </a:p>
                  </a:txBody>
                  <a:tcPr marR="12588"/>
                </a:tc>
                <a:tc>
                  <a:txBody>
                    <a:bodyPr/>
                    <a:lstStyle/>
                    <a:p>
                      <a:pPr marL="0" marR="0">
                        <a:lnSpc>
                          <a:spcPct val="107000"/>
                        </a:lnSpc>
                        <a:spcBef>
                          <a:spcPts val="0"/>
                        </a:spcBef>
                        <a:spcAft>
                          <a:spcPts val="0"/>
                        </a:spcAft>
                      </a:pPr>
                      <a:r>
                        <a:rPr lang="en-US" sz="1500" dirty="0">
                          <a:effectLst/>
                        </a:rPr>
                        <a:t>Subcutaneous </a:t>
                      </a:r>
                      <a:r>
                        <a:rPr lang="en-US" sz="1500" dirty="0" err="1">
                          <a:effectLst/>
                        </a:rPr>
                        <a:t>treprostinil</a:t>
                      </a:r>
                      <a:r>
                        <a:rPr lang="en-US" sz="1500" dirty="0">
                          <a:effectLst/>
                        </a:rPr>
                        <a:t> 39.5 ng/kg/min</a:t>
                      </a:r>
                      <a:endParaRPr lang="en-US" sz="1500" dirty="0">
                        <a:effectLst/>
                        <a:latin typeface="Calibri" panose="020F0502020204030204" pitchFamily="34" charset="0"/>
                        <a:ea typeface="Calibri" panose="020F0502020204030204" pitchFamily="34" charset="0"/>
                        <a:cs typeface="Arial" panose="020B0604020202020204" pitchFamily="34" charset="0"/>
                      </a:endParaRPr>
                    </a:p>
                  </a:txBody>
                  <a:tcPr marR="12588"/>
                </a:tc>
                <a:tc>
                  <a:txBody>
                    <a:bodyPr/>
                    <a:lstStyle/>
                    <a:p>
                      <a:pPr marL="0" marR="0">
                        <a:lnSpc>
                          <a:spcPct val="107000"/>
                        </a:lnSpc>
                        <a:spcBef>
                          <a:spcPts val="0"/>
                        </a:spcBef>
                        <a:spcAft>
                          <a:spcPts val="0"/>
                        </a:spcAft>
                      </a:pPr>
                      <a:r>
                        <a:rPr lang="en-US" sz="1500" dirty="0">
                          <a:effectLst/>
                        </a:rPr>
                        <a:t>O2 @ 6LPM</a:t>
                      </a:r>
                      <a:endParaRPr lang="en-US" sz="1500" dirty="0">
                        <a:effectLst/>
                        <a:latin typeface="Calibri" panose="020F0502020204030204" pitchFamily="34" charset="0"/>
                        <a:ea typeface="Calibri" panose="020F0502020204030204" pitchFamily="34" charset="0"/>
                        <a:cs typeface="Arial" panose="020B0604020202020204" pitchFamily="34" charset="0"/>
                      </a:endParaRPr>
                    </a:p>
                  </a:txBody>
                  <a:tcPr marR="12588"/>
                </a:tc>
                <a:extLst>
                  <a:ext uri="{0D108BD9-81ED-4DB2-BD59-A6C34878D82A}">
                    <a16:rowId xmlns:a16="http://schemas.microsoft.com/office/drawing/2014/main" val="3354464866"/>
                  </a:ext>
                </a:extLst>
              </a:tr>
            </a:tbl>
          </a:graphicData>
        </a:graphic>
      </p:graphicFrame>
      <p:sp>
        <p:nvSpPr>
          <p:cNvPr id="3" name="TextBox 2">
            <a:extLst>
              <a:ext uri="{FF2B5EF4-FFF2-40B4-BE49-F238E27FC236}">
                <a16:creationId xmlns:a16="http://schemas.microsoft.com/office/drawing/2014/main" id="{137CF0FC-4CE1-9EDF-E3C3-7E7ECA6099F7}"/>
              </a:ext>
            </a:extLst>
          </p:cNvPr>
          <p:cNvSpPr txBox="1"/>
          <p:nvPr/>
        </p:nvSpPr>
        <p:spPr>
          <a:xfrm>
            <a:off x="52968" y="6535384"/>
            <a:ext cx="592873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F3F3F"/>
                </a:solidFill>
                <a:effectLst/>
                <a:uLnTx/>
                <a:uFillTx/>
                <a:latin typeface="Arial" panose="020B0604020202020204"/>
                <a:ea typeface="+mn-ea"/>
                <a:cs typeface="+mn-cs"/>
              </a:rPr>
              <a:t>RHC, right heart catheterization.</a:t>
            </a:r>
          </a:p>
        </p:txBody>
      </p:sp>
    </p:spTree>
    <p:extLst>
      <p:ext uri="{BB962C8B-B14F-4D97-AF65-F5344CB8AC3E}">
        <p14:creationId xmlns:p14="http://schemas.microsoft.com/office/powerpoint/2010/main" val="215411243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55FEB-3F9B-EA48-BF75-DD6F1D562FDF}"/>
              </a:ext>
            </a:extLst>
          </p:cNvPr>
          <p:cNvSpPr>
            <a:spLocks noGrp="1"/>
          </p:cNvSpPr>
          <p:nvPr>
            <p:ph type="title"/>
          </p:nvPr>
        </p:nvSpPr>
        <p:spPr/>
        <p:txBody>
          <a:bodyPr/>
          <a:lstStyle/>
          <a:p>
            <a:r>
              <a:rPr lang="en-US" dirty="0"/>
              <a:t>Case Presentation </a:t>
            </a:r>
          </a:p>
        </p:txBody>
      </p:sp>
      <p:sp>
        <p:nvSpPr>
          <p:cNvPr id="4" name="Content Placeholder 3">
            <a:extLst>
              <a:ext uri="{FF2B5EF4-FFF2-40B4-BE49-F238E27FC236}">
                <a16:creationId xmlns:a16="http://schemas.microsoft.com/office/drawing/2014/main" id="{AF65A96A-7B95-2445-BCA1-1AEB661DBC9E}"/>
              </a:ext>
            </a:extLst>
          </p:cNvPr>
          <p:cNvSpPr>
            <a:spLocks noGrp="1"/>
          </p:cNvSpPr>
          <p:nvPr>
            <p:ph idx="1"/>
          </p:nvPr>
        </p:nvSpPr>
        <p:spPr>
          <a:xfrm>
            <a:off x="609600" y="1477906"/>
            <a:ext cx="10047514" cy="4722477"/>
          </a:xfrm>
        </p:spPr>
        <p:txBody>
          <a:bodyPr/>
          <a:lstStyle/>
          <a:p>
            <a:pPr>
              <a:defRPr/>
            </a:pPr>
            <a:r>
              <a:rPr lang="en-US" sz="2933" dirty="0"/>
              <a:t>Referred for lung transplant </a:t>
            </a:r>
          </a:p>
          <a:p>
            <a:pPr>
              <a:defRPr/>
            </a:pPr>
            <a:r>
              <a:rPr lang="en-US" sz="2933" dirty="0">
                <a:solidFill>
                  <a:schemeClr val="tx1"/>
                </a:solidFill>
              </a:rPr>
              <a:t>Repeat RHC: RA 1mmHg, RV 52/1 mmHg, PA 50/22/32 mmHg, PCWP 9mmHg, CO 5 L/min, CI 2.47 L/min/m</a:t>
            </a:r>
            <a:r>
              <a:rPr lang="en-US" sz="2933" baseline="30000" dirty="0">
                <a:solidFill>
                  <a:schemeClr val="tx1"/>
                </a:solidFill>
              </a:rPr>
              <a:t>2</a:t>
            </a:r>
            <a:r>
              <a:rPr lang="en-US" sz="2933" dirty="0">
                <a:solidFill>
                  <a:schemeClr val="tx1"/>
                </a:solidFill>
              </a:rPr>
              <a:t>, PVR 5 WU </a:t>
            </a:r>
          </a:p>
          <a:p>
            <a:pPr lvl="1">
              <a:defRPr/>
            </a:pPr>
            <a:r>
              <a:rPr lang="en-US" sz="2667" dirty="0">
                <a:solidFill>
                  <a:schemeClr val="tx1"/>
                </a:solidFill>
              </a:rPr>
              <a:t>PH meds: oral Treprostinil 8.75 mcg TID </a:t>
            </a:r>
          </a:p>
          <a:p>
            <a:pPr>
              <a:defRPr/>
            </a:pPr>
            <a:r>
              <a:rPr lang="en-US" sz="2933" dirty="0">
                <a:solidFill>
                  <a:schemeClr val="accent4"/>
                </a:solidFill>
              </a:rPr>
              <a:t>8 months after referral </a:t>
            </a:r>
            <a:r>
              <a:rPr lang="en-US" sz="2933" dirty="0">
                <a:solidFill>
                  <a:schemeClr val="accent4"/>
                </a:solidFill>
                <a:sym typeface="Wingdings" panose="05000000000000000000" pitchFamily="2" charset="2"/>
              </a:rPr>
              <a:t> single left orthotopic lung transplantation </a:t>
            </a:r>
            <a:endParaRPr lang="en-US" sz="2667" dirty="0">
              <a:solidFill>
                <a:schemeClr val="accent4"/>
              </a:solidFill>
            </a:endParaRPr>
          </a:p>
          <a:p>
            <a:pPr marL="533387" lvl="1" indent="0">
              <a:buNone/>
              <a:defRPr/>
            </a:pPr>
            <a:endParaRPr lang="en-US" sz="2667" dirty="0"/>
          </a:p>
          <a:p>
            <a:pPr marL="0" indent="0">
              <a:buNone/>
              <a:defRPr/>
            </a:pPr>
            <a:endParaRPr lang="en-US" dirty="0">
              <a:sym typeface="Wingdings" panose="05000000000000000000" pitchFamily="2" charset="2"/>
            </a:endParaRPr>
          </a:p>
          <a:p>
            <a:pPr>
              <a:defRPr/>
            </a:pPr>
            <a:endParaRPr lang="en-US" dirty="0">
              <a:sym typeface="Wingdings" panose="05000000000000000000" pitchFamily="2" charset="2"/>
            </a:endParaRPr>
          </a:p>
          <a:p>
            <a:pPr marL="0" indent="0">
              <a:buNone/>
              <a:defRPr/>
            </a:pPr>
            <a:endParaRPr lang="en-US" dirty="0">
              <a:sym typeface="Wingdings" panose="05000000000000000000" pitchFamily="2" charset="2"/>
            </a:endParaRPr>
          </a:p>
          <a:p>
            <a:pPr>
              <a:defRPr/>
            </a:pPr>
            <a:endParaRPr lang="en-US" dirty="0"/>
          </a:p>
        </p:txBody>
      </p:sp>
      <p:sp>
        <p:nvSpPr>
          <p:cNvPr id="5" name="TextBox 4">
            <a:extLst>
              <a:ext uri="{FF2B5EF4-FFF2-40B4-BE49-F238E27FC236}">
                <a16:creationId xmlns:a16="http://schemas.microsoft.com/office/drawing/2014/main" id="{764857CB-25A6-8B28-66F3-0EAE7614F1FE}"/>
              </a:ext>
            </a:extLst>
          </p:cNvPr>
          <p:cNvSpPr txBox="1"/>
          <p:nvPr/>
        </p:nvSpPr>
        <p:spPr>
          <a:xfrm>
            <a:off x="402956" y="6493790"/>
            <a:ext cx="4510007"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F3F3F"/>
                </a:solidFill>
                <a:effectLst/>
                <a:uLnTx/>
                <a:uFillTx/>
                <a:latin typeface="Arial" panose="020B0604020202020204"/>
                <a:ea typeface="+mn-ea"/>
                <a:cs typeface="+mn-cs"/>
              </a:rPr>
              <a:t>TID, three times a day.</a:t>
            </a:r>
          </a:p>
        </p:txBody>
      </p:sp>
    </p:spTree>
    <p:extLst>
      <p:ext uri="{BB962C8B-B14F-4D97-AF65-F5344CB8AC3E}">
        <p14:creationId xmlns:p14="http://schemas.microsoft.com/office/powerpoint/2010/main" val="72883236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55FEB-3F9B-EA48-BF75-DD6F1D562FDF}"/>
              </a:ext>
            </a:extLst>
          </p:cNvPr>
          <p:cNvSpPr>
            <a:spLocks noGrp="1"/>
          </p:cNvSpPr>
          <p:nvPr>
            <p:ph type="title"/>
          </p:nvPr>
        </p:nvSpPr>
        <p:spPr/>
        <p:txBody>
          <a:bodyPr/>
          <a:lstStyle/>
          <a:p>
            <a:r>
              <a:rPr lang="en-US" dirty="0"/>
              <a:t>Case Presentation </a:t>
            </a:r>
          </a:p>
        </p:txBody>
      </p:sp>
      <p:sp>
        <p:nvSpPr>
          <p:cNvPr id="4" name="Content Placeholder 3">
            <a:extLst>
              <a:ext uri="{FF2B5EF4-FFF2-40B4-BE49-F238E27FC236}">
                <a16:creationId xmlns:a16="http://schemas.microsoft.com/office/drawing/2014/main" id="{AF65A96A-7B95-2445-BCA1-1AEB661DBC9E}"/>
              </a:ext>
            </a:extLst>
          </p:cNvPr>
          <p:cNvSpPr>
            <a:spLocks noGrp="1"/>
          </p:cNvSpPr>
          <p:nvPr>
            <p:ph idx="1"/>
          </p:nvPr>
        </p:nvSpPr>
        <p:spPr/>
        <p:txBody>
          <a:bodyPr>
            <a:normAutofit/>
          </a:bodyPr>
          <a:lstStyle/>
          <a:p>
            <a:pPr>
              <a:defRPr/>
            </a:pPr>
            <a:r>
              <a:rPr lang="en-US" sz="2800" dirty="0"/>
              <a:t>Required oxygen supplementation with exertion. However, not limited in distance when walking on flat ground </a:t>
            </a:r>
          </a:p>
          <a:p>
            <a:pPr>
              <a:defRPr/>
            </a:pPr>
            <a:r>
              <a:rPr lang="en-US" sz="2800" dirty="0"/>
              <a:t>Stable for many years without new symptoms and with minimal decline in PFTs</a:t>
            </a:r>
          </a:p>
          <a:p>
            <a:pPr>
              <a:defRPr/>
            </a:pPr>
            <a:r>
              <a:rPr lang="en-US" sz="2800" dirty="0"/>
              <a:t>Elevated serum amylase and lipase </a:t>
            </a:r>
            <a:r>
              <a:rPr lang="en-US" sz="2800" dirty="0">
                <a:sym typeface="Wingdings" panose="05000000000000000000" pitchFamily="2" charset="2"/>
              </a:rPr>
              <a:t> azathioprine discontinued</a:t>
            </a:r>
          </a:p>
          <a:p>
            <a:pPr>
              <a:defRPr/>
            </a:pPr>
            <a:r>
              <a:rPr lang="en-US" sz="2800" dirty="0">
                <a:sym typeface="Wingdings" panose="05000000000000000000" pitchFamily="2" charset="2"/>
              </a:rPr>
              <a:t>Several months later he developed increased dyspnea on exertion and increased fatigue </a:t>
            </a:r>
          </a:p>
          <a:p>
            <a:pPr>
              <a:defRPr/>
            </a:pPr>
            <a:endParaRPr lang="en-US" sz="2800" dirty="0"/>
          </a:p>
        </p:txBody>
      </p:sp>
    </p:spTree>
    <p:extLst>
      <p:ext uri="{BB962C8B-B14F-4D97-AF65-F5344CB8AC3E}">
        <p14:creationId xmlns:p14="http://schemas.microsoft.com/office/powerpoint/2010/main" val="213072704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5855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hlinkClick r:id="rId3"/>
              </a:rPr>
              <a:t>West Regional Pulmonary Hypertension Summit – A Case-Based Look At Diagnosis and Treatment</a:t>
            </a:r>
            <a:endPar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Review essentials of the updated ERS/ESC diagnostic and treatment guidelines and emerging medical entities for treatment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Discuss current concepts on diagnosis and treatment of CTEPH and CTED with a real-world focus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Debate the importance and practice of screening for, diagnosing, and treating PAH associated with connective tissue disease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Learn the essentials of cardiopulmonary exercise testing for the detection and diagnosis of pulmonary hypertension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Consider lessons from the symposium in light of real-world case examples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01C1260-64D9-8E03-9F7C-03DB71C1E2FF}"/>
              </a:ext>
            </a:extLst>
          </p:cNvPr>
          <p:cNvGrpSpPr/>
          <p:nvPr/>
        </p:nvGrpSpPr>
        <p:grpSpPr>
          <a:xfrm>
            <a:off x="0" y="0"/>
            <a:ext cx="12192000" cy="6858000"/>
            <a:chOff x="0" y="0"/>
            <a:chExt cx="12192000" cy="6858000"/>
          </a:xfrm>
        </p:grpSpPr>
        <p:pic>
          <p:nvPicPr>
            <p:cNvPr id="7" name="Picture 6" descr="A blue and white blurry background&#10;&#10;Description automatically generated">
              <a:extLst>
                <a:ext uri="{FF2B5EF4-FFF2-40B4-BE49-F238E27FC236}">
                  <a16:creationId xmlns:a16="http://schemas.microsoft.com/office/drawing/2014/main" id="{E0A1E528-6EF1-7CEF-337C-71EB5EFA7827}"/>
                </a:ext>
              </a:extLst>
            </p:cNvPr>
            <p:cNvPicPr>
              <a:picLocks noChangeAspect="1"/>
            </p:cNvPicPr>
            <p:nvPr/>
          </p:nvPicPr>
          <p:blipFill>
            <a:blip r:embed="rId2"/>
            <a:stretch>
              <a:fillRect/>
            </a:stretch>
          </p:blipFill>
          <p:spPr>
            <a:xfrm>
              <a:off x="0" y="0"/>
              <a:ext cx="12192000" cy="6858000"/>
            </a:xfrm>
            <a:prstGeom prst="rect">
              <a:avLst/>
            </a:prstGeom>
          </p:spPr>
        </p:pic>
        <p:sp>
          <p:nvSpPr>
            <p:cNvPr id="8" name="Rounded Rectangle 7">
              <a:extLst>
                <a:ext uri="{FF2B5EF4-FFF2-40B4-BE49-F238E27FC236}">
                  <a16:creationId xmlns:a16="http://schemas.microsoft.com/office/drawing/2014/main" id="{48A1FB33-FFD5-5777-2A8F-A95179416F28}"/>
                </a:ext>
              </a:extLst>
            </p:cNvPr>
            <p:cNvSpPr/>
            <p:nvPr/>
          </p:nvSpPr>
          <p:spPr>
            <a:xfrm>
              <a:off x="371153" y="358028"/>
              <a:ext cx="11483788" cy="6141944"/>
            </a:xfrm>
            <a:prstGeom prst="roundRect">
              <a:avLst>
                <a:gd name="adj" fmla="val 5617"/>
              </a:avLst>
            </a:prstGeom>
            <a:gradFill flip="none" rotWithShape="1">
              <a:gsLst>
                <a:gs pos="99000">
                  <a:srgbClr val="173057"/>
                </a:gs>
                <a:gs pos="0">
                  <a:srgbClr val="0258A6">
                    <a:lumMod val="100000"/>
                  </a:srgb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4" name="Title 3">
            <a:extLst>
              <a:ext uri="{FF2B5EF4-FFF2-40B4-BE49-F238E27FC236}">
                <a16:creationId xmlns:a16="http://schemas.microsoft.com/office/drawing/2014/main" id="{0082A5D6-26E3-8ED7-EEAE-3D22F5563067}"/>
              </a:ext>
            </a:extLst>
          </p:cNvPr>
          <p:cNvSpPr>
            <a:spLocks noGrp="1"/>
          </p:cNvSpPr>
          <p:nvPr>
            <p:ph type="title" idx="4294967295"/>
          </p:nvPr>
        </p:nvSpPr>
        <p:spPr>
          <a:xfrm>
            <a:off x="1980452" y="1658516"/>
            <a:ext cx="8529768" cy="1966550"/>
          </a:xfrm>
        </p:spPr>
        <p:txBody>
          <a:bodyPr>
            <a:noAutofit/>
          </a:bodyPr>
          <a:lstStyle/>
          <a:p>
            <a:r>
              <a:rPr lang="en-US" sz="4000" b="1" dirty="0">
                <a:solidFill>
                  <a:schemeClr val="bg1"/>
                </a:solidFill>
                <a:latin typeface="Century Gothic" panose="020B0502020202020204" pitchFamily="34" charset="0"/>
              </a:rPr>
              <a:t>Case </a:t>
            </a:r>
            <a:r>
              <a:rPr lang="en-US" sz="4000" dirty="0">
                <a:solidFill>
                  <a:schemeClr val="bg1"/>
                </a:solidFill>
                <a:latin typeface="Century Gothic" panose="020B0502020202020204" pitchFamily="34" charset="0"/>
              </a:rPr>
              <a:t>Study</a:t>
            </a:r>
            <a:r>
              <a:rPr lang="en-US" sz="4000" b="1" dirty="0">
                <a:solidFill>
                  <a:schemeClr val="bg1"/>
                </a:solidFill>
                <a:latin typeface="Century Gothic" panose="020B0502020202020204" pitchFamily="34" charset="0"/>
              </a:rPr>
              <a:t>: Group 3 PH Pulmonary Hypertension Due to Chronic Lung Disease </a:t>
            </a:r>
            <a:endParaRPr lang="en-US" sz="5400" b="1" dirty="0">
              <a:solidFill>
                <a:schemeClr val="bg1"/>
              </a:solidFill>
              <a:latin typeface="Century Gothic" panose="020B0502020202020204" pitchFamily="34" charset="0"/>
            </a:endParaRPr>
          </a:p>
        </p:txBody>
      </p:sp>
      <p:sp>
        <p:nvSpPr>
          <p:cNvPr id="2" name="TextBox 1">
            <a:extLst>
              <a:ext uri="{FF2B5EF4-FFF2-40B4-BE49-F238E27FC236}">
                <a16:creationId xmlns:a16="http://schemas.microsoft.com/office/drawing/2014/main" id="{09B0D5C5-A089-E63F-2103-B416A75C8D00}"/>
              </a:ext>
            </a:extLst>
          </p:cNvPr>
          <p:cNvSpPr txBox="1"/>
          <p:nvPr/>
        </p:nvSpPr>
        <p:spPr>
          <a:xfrm>
            <a:off x="1986871" y="3660601"/>
            <a:ext cx="6500908" cy="180049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Houda</a:t>
            </a:r>
            <a:r>
              <a:rPr kumimoji="0" lang="en-US" sz="24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a:t>
            </a:r>
            <a:r>
              <a:rPr kumimoji="0" lang="en-US" sz="2400" b="1"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Boucekkine</a:t>
            </a:r>
            <a:r>
              <a:rPr kumimoji="0" lang="en-US" sz="24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MD</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University of California, Los Angeles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Los Angeles, CA</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cxnSp>
        <p:nvCxnSpPr>
          <p:cNvPr id="3" name="Straight Connector 2">
            <a:extLst>
              <a:ext uri="{FF2B5EF4-FFF2-40B4-BE49-F238E27FC236}">
                <a16:creationId xmlns:a16="http://schemas.microsoft.com/office/drawing/2014/main" id="{035FC555-7661-F482-617A-5FD08987EC4B}"/>
              </a:ext>
            </a:extLst>
          </p:cNvPr>
          <p:cNvCxnSpPr>
            <a:cxnSpLocks/>
          </p:cNvCxnSpPr>
          <p:nvPr/>
        </p:nvCxnSpPr>
        <p:spPr>
          <a:xfrm>
            <a:off x="1483743" y="1898541"/>
            <a:ext cx="0" cy="30787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EAD22806-9B5B-94EE-E7B9-385F265A30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95768" y="4977313"/>
            <a:ext cx="2196181" cy="1102297"/>
          </a:xfrm>
          <a:prstGeom prst="rect">
            <a:avLst/>
          </a:prstGeom>
        </p:spPr>
      </p:pic>
      <p:pic>
        <p:nvPicPr>
          <p:cNvPr id="5" name="Picture 4" descr="A blue lines on a black background&#10;&#10;Description automatically generated">
            <a:extLst>
              <a:ext uri="{FF2B5EF4-FFF2-40B4-BE49-F238E27FC236}">
                <a16:creationId xmlns:a16="http://schemas.microsoft.com/office/drawing/2014/main" id="{60BD0787-790E-491D-103C-4D01BF3FE90E}"/>
              </a:ext>
            </a:extLst>
          </p:cNvPr>
          <p:cNvPicPr>
            <a:picLocks noChangeAspect="1"/>
          </p:cNvPicPr>
          <p:nvPr/>
        </p:nvPicPr>
        <p:blipFill rotWithShape="1">
          <a:blip r:embed="rId5"/>
          <a:srcRect r="29580" b="60000"/>
          <a:stretch/>
        </p:blipFill>
        <p:spPr>
          <a:xfrm rot="10800000">
            <a:off x="0" y="0"/>
            <a:ext cx="4927834" cy="1383323"/>
          </a:xfrm>
          <a:prstGeom prst="rect">
            <a:avLst/>
          </a:prstGeom>
        </p:spPr>
      </p:pic>
    </p:spTree>
    <p:extLst>
      <p:ext uri="{BB962C8B-B14F-4D97-AF65-F5344CB8AC3E}">
        <p14:creationId xmlns:p14="http://schemas.microsoft.com/office/powerpoint/2010/main" val="365467828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55FEB-3F9B-EA48-BF75-DD6F1D562FDF}"/>
              </a:ext>
            </a:extLst>
          </p:cNvPr>
          <p:cNvSpPr>
            <a:spLocks noGrp="1"/>
          </p:cNvSpPr>
          <p:nvPr>
            <p:ph type="title"/>
          </p:nvPr>
        </p:nvSpPr>
        <p:spPr/>
        <p:txBody>
          <a:bodyPr/>
          <a:lstStyle/>
          <a:p>
            <a:r>
              <a:rPr lang="en-US" dirty="0"/>
              <a:t>Case Presentation </a:t>
            </a:r>
          </a:p>
        </p:txBody>
      </p:sp>
      <p:sp>
        <p:nvSpPr>
          <p:cNvPr id="4" name="Content Placeholder 3">
            <a:extLst>
              <a:ext uri="{FF2B5EF4-FFF2-40B4-BE49-F238E27FC236}">
                <a16:creationId xmlns:a16="http://schemas.microsoft.com/office/drawing/2014/main" id="{AF65A96A-7B95-2445-BCA1-1AEB661DBC9E}"/>
              </a:ext>
            </a:extLst>
          </p:cNvPr>
          <p:cNvSpPr>
            <a:spLocks noGrp="1"/>
          </p:cNvSpPr>
          <p:nvPr>
            <p:ph idx="1"/>
          </p:nvPr>
        </p:nvSpPr>
        <p:spPr/>
        <p:txBody>
          <a:bodyPr/>
          <a:lstStyle/>
          <a:p>
            <a:pPr>
              <a:defRPr/>
            </a:pPr>
            <a:r>
              <a:rPr lang="en-US" dirty="0">
                <a:solidFill>
                  <a:schemeClr val="tx1"/>
                </a:solidFill>
              </a:rPr>
              <a:t>67-year-old male with a history of cellular NSIP who presents for evaluation of pulmonary hypertension after TTE notable for PASP of 80 mmHg</a:t>
            </a:r>
            <a:r>
              <a:rPr lang="en-US" strike="sngStrike" dirty="0">
                <a:solidFill>
                  <a:schemeClr val="tx1"/>
                </a:solidFill>
              </a:rPr>
              <a:t> </a:t>
            </a:r>
          </a:p>
        </p:txBody>
      </p:sp>
      <p:sp>
        <p:nvSpPr>
          <p:cNvPr id="5" name="Content Placeholder 3">
            <a:extLst>
              <a:ext uri="{FF2B5EF4-FFF2-40B4-BE49-F238E27FC236}">
                <a16:creationId xmlns:a16="http://schemas.microsoft.com/office/drawing/2014/main" id="{14E48098-D8A6-9571-BCE1-57E2A523B058}"/>
              </a:ext>
            </a:extLst>
          </p:cNvPr>
          <p:cNvSpPr txBox="1">
            <a:spLocks/>
          </p:cNvSpPr>
          <p:nvPr/>
        </p:nvSpPr>
        <p:spPr bwMode="auto">
          <a:xfrm>
            <a:off x="686675" y="2501901"/>
            <a:ext cx="10667125" cy="43560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176213" indent="-176213" algn="l" rtl="0" eaLnBrk="0" fontAlgn="base" hangingPunct="0">
              <a:lnSpc>
                <a:spcPts val="2800"/>
              </a:lnSpc>
              <a:spcBef>
                <a:spcPct val="0"/>
              </a:spcBef>
              <a:spcAft>
                <a:spcPct val="30000"/>
              </a:spcAft>
              <a:buChar char="•"/>
              <a:defRPr sz="2000" baseline="0">
                <a:solidFill>
                  <a:srgbClr val="2774AE"/>
                </a:solidFill>
                <a:latin typeface="+mn-lt"/>
                <a:ea typeface="+mn-ea"/>
                <a:cs typeface="ＭＳ Ｐゴシック" charset="0"/>
              </a:defRPr>
            </a:lvl1pPr>
            <a:lvl2pPr marL="514350" indent="-114300" algn="l" rtl="0" eaLnBrk="0" fontAlgn="base" hangingPunct="0">
              <a:lnSpc>
                <a:spcPts val="2200"/>
              </a:lnSpc>
              <a:spcBef>
                <a:spcPct val="10000"/>
              </a:spcBef>
              <a:spcAft>
                <a:spcPct val="30000"/>
              </a:spcAft>
              <a:buSzPct val="80000"/>
              <a:buChar char="•"/>
              <a:defRPr sz="1800" baseline="0">
                <a:solidFill>
                  <a:schemeClr val="tx1"/>
                </a:solidFill>
                <a:latin typeface="+mn-lt"/>
                <a:ea typeface="+mn-ea"/>
                <a:cs typeface="ＭＳ Ｐゴシック" charset="0"/>
              </a:defRPr>
            </a:lvl2pPr>
            <a:lvl3pPr marL="855663" indent="-117475" algn="l" rtl="0" eaLnBrk="0" fontAlgn="base" hangingPunct="0">
              <a:lnSpc>
                <a:spcPts val="2000"/>
              </a:lnSpc>
              <a:spcBef>
                <a:spcPct val="10000"/>
              </a:spcBef>
              <a:spcAft>
                <a:spcPct val="30000"/>
              </a:spcAft>
              <a:buSzPct val="80000"/>
              <a:buChar char="•"/>
              <a:defRPr sz="1600" baseline="0">
                <a:solidFill>
                  <a:schemeClr val="accent2"/>
                </a:solidFill>
                <a:latin typeface="+mn-lt"/>
                <a:ea typeface="+mn-ea"/>
                <a:cs typeface="ＭＳ Ｐゴシック" charset="0"/>
              </a:defRPr>
            </a:lvl3pPr>
            <a:lvl4pPr marL="1200150" indent="-114300" algn="l" rtl="0" eaLnBrk="0" fontAlgn="base" hangingPunct="0">
              <a:lnSpc>
                <a:spcPts val="1800"/>
              </a:lnSpc>
              <a:spcBef>
                <a:spcPct val="10000"/>
              </a:spcBef>
              <a:spcAft>
                <a:spcPct val="30000"/>
              </a:spcAft>
              <a:buSzPct val="80000"/>
              <a:buChar char="•"/>
              <a:defRPr sz="1400" baseline="0">
                <a:solidFill>
                  <a:schemeClr val="accent2"/>
                </a:solidFill>
                <a:latin typeface="+mn-lt"/>
                <a:ea typeface="+mn-ea"/>
                <a:cs typeface="ＭＳ Ｐゴシック" charset="0"/>
              </a:defRPr>
            </a:lvl4pPr>
            <a:lvl5pPr marL="1543050" indent="-114300" algn="l" rtl="0" eaLnBrk="0" fontAlgn="base" hangingPunct="0">
              <a:lnSpc>
                <a:spcPts val="1600"/>
              </a:lnSpc>
              <a:spcBef>
                <a:spcPct val="10000"/>
              </a:spcBef>
              <a:spcAft>
                <a:spcPct val="30000"/>
              </a:spcAft>
              <a:buSzPct val="80000"/>
              <a:buChar char="•"/>
              <a:defRPr sz="1200" baseline="0">
                <a:solidFill>
                  <a:schemeClr val="accent2"/>
                </a:solidFill>
                <a:latin typeface="+mn-lt"/>
                <a:ea typeface="+mn-ea"/>
                <a:cs typeface="ＭＳ Ｐゴシック" charset="0"/>
              </a:defRPr>
            </a:lvl5pPr>
            <a:lvl6pPr marL="2000250" indent="-114300" algn="l" rtl="0" fontAlgn="base">
              <a:lnSpc>
                <a:spcPts val="1600"/>
              </a:lnSpc>
              <a:spcBef>
                <a:spcPct val="10000"/>
              </a:spcBef>
              <a:spcAft>
                <a:spcPct val="30000"/>
              </a:spcAft>
              <a:buSzPct val="80000"/>
              <a:buChar char="•"/>
              <a:defRPr sz="1400">
                <a:solidFill>
                  <a:schemeClr val="accent2"/>
                </a:solidFill>
                <a:latin typeface="+mn-lt"/>
                <a:ea typeface="+mn-ea"/>
              </a:defRPr>
            </a:lvl6pPr>
            <a:lvl7pPr marL="2457450" indent="-114300" algn="l" rtl="0" fontAlgn="base">
              <a:lnSpc>
                <a:spcPts val="1600"/>
              </a:lnSpc>
              <a:spcBef>
                <a:spcPct val="10000"/>
              </a:spcBef>
              <a:spcAft>
                <a:spcPct val="30000"/>
              </a:spcAft>
              <a:buSzPct val="80000"/>
              <a:buChar char="•"/>
              <a:defRPr sz="1400">
                <a:solidFill>
                  <a:schemeClr val="accent2"/>
                </a:solidFill>
                <a:latin typeface="+mn-lt"/>
                <a:ea typeface="+mn-ea"/>
              </a:defRPr>
            </a:lvl7pPr>
            <a:lvl8pPr marL="2914650" indent="-114300" algn="l" rtl="0" fontAlgn="base">
              <a:lnSpc>
                <a:spcPts val="1600"/>
              </a:lnSpc>
              <a:spcBef>
                <a:spcPct val="10000"/>
              </a:spcBef>
              <a:spcAft>
                <a:spcPct val="30000"/>
              </a:spcAft>
              <a:buSzPct val="80000"/>
              <a:buChar char="•"/>
              <a:defRPr sz="1400">
                <a:solidFill>
                  <a:schemeClr val="accent2"/>
                </a:solidFill>
                <a:latin typeface="+mn-lt"/>
                <a:ea typeface="+mn-ea"/>
              </a:defRPr>
            </a:lvl8pPr>
            <a:lvl9pPr marL="3371850" indent="-114300" algn="l" rtl="0" fontAlgn="base">
              <a:lnSpc>
                <a:spcPts val="1600"/>
              </a:lnSpc>
              <a:spcBef>
                <a:spcPct val="10000"/>
              </a:spcBef>
              <a:spcAft>
                <a:spcPct val="30000"/>
              </a:spcAft>
              <a:buSzPct val="80000"/>
              <a:buChar char="•"/>
              <a:defRPr sz="1400">
                <a:solidFill>
                  <a:schemeClr val="accent2"/>
                </a:solidFill>
                <a:latin typeface="+mn-lt"/>
                <a:ea typeface="+mn-ea"/>
              </a:defRPr>
            </a:lvl9pPr>
          </a:lstStyle>
          <a:p>
            <a:pPr marL="176213" marR="0" lvl="0" indent="-176213" algn="l" defTabSz="914400" rtl="0" eaLnBrk="0" fontAlgn="base" latinLnBrk="0" hangingPunct="0">
              <a:lnSpc>
                <a:spcPts val="2800"/>
              </a:lnSpc>
              <a:spcBef>
                <a:spcPct val="0"/>
              </a:spcBef>
              <a:spcAft>
                <a:spcPct val="30000"/>
              </a:spcAft>
              <a:buClr>
                <a:srgbClr val="8E1537"/>
              </a:buClr>
              <a:buSzTx/>
              <a:buFontTx/>
              <a:buChar char="•"/>
              <a:tabLst/>
              <a:defRPr/>
            </a:pPr>
            <a:r>
              <a:rPr kumimoji="0" lang="en-US" sz="2400" b="0" i="0" u="none" strike="noStrike" kern="0" cap="none" spc="0" normalizeH="0" baseline="0" noProof="0" dirty="0">
                <a:ln>
                  <a:noFill/>
                </a:ln>
                <a:solidFill>
                  <a:srgbClr val="3F3F3F">
                    <a:lumMod val="75000"/>
                  </a:srgbClr>
                </a:solidFill>
                <a:effectLst/>
                <a:uLnTx/>
                <a:uFillTx/>
                <a:latin typeface="Arial" panose="020B0604020202020204"/>
                <a:ea typeface="+mn-ea"/>
              </a:rPr>
              <a:t>Initial history: </a:t>
            </a:r>
          </a:p>
          <a:p>
            <a:pPr marL="514350" marR="0" lvl="1" indent="-114300" algn="l" defTabSz="914400" rtl="0" eaLnBrk="0" fontAlgn="base" latinLnBrk="0" hangingPunct="0">
              <a:lnSpc>
                <a:spcPct val="100000"/>
              </a:lnSpc>
              <a:spcBef>
                <a:spcPct val="10000"/>
              </a:spcBef>
              <a:spcAft>
                <a:spcPts val="600"/>
              </a:spcAft>
              <a:buClr>
                <a:srgbClr val="0075C9"/>
              </a:buClr>
              <a:buSzPct val="80000"/>
              <a:buFontTx/>
              <a:buChar char="•"/>
              <a:tabLst/>
              <a:defRPr/>
            </a:pPr>
            <a:r>
              <a:rPr kumimoji="0" lang="en-US" sz="2000" b="0" i="0" u="none" strike="noStrike" kern="0" cap="none" spc="0" normalizeH="0" baseline="0" noProof="0" dirty="0">
                <a:ln>
                  <a:noFill/>
                </a:ln>
                <a:solidFill>
                  <a:srgbClr val="3F3F3F"/>
                </a:solidFill>
                <a:effectLst/>
                <a:uLnTx/>
                <a:uFillTx/>
                <a:latin typeface="Arial" panose="020B0604020202020204"/>
                <a:ea typeface="+mn-ea"/>
              </a:rPr>
              <a:t>Developed dyspnea on exertion and a chronic, non-productive cough </a:t>
            </a:r>
          </a:p>
          <a:p>
            <a:pPr marL="514350" marR="0" lvl="1" indent="-114300" algn="l" defTabSz="914400" rtl="0" eaLnBrk="0" fontAlgn="base" latinLnBrk="0" hangingPunct="0">
              <a:lnSpc>
                <a:spcPct val="100000"/>
              </a:lnSpc>
              <a:spcBef>
                <a:spcPct val="10000"/>
              </a:spcBef>
              <a:spcAft>
                <a:spcPts val="600"/>
              </a:spcAft>
              <a:buClr>
                <a:srgbClr val="0075C9"/>
              </a:buClr>
              <a:buSzPct val="80000"/>
              <a:buFontTx/>
              <a:buChar char="•"/>
              <a:tabLst/>
              <a:defRPr/>
            </a:pPr>
            <a:r>
              <a:rPr kumimoji="0" lang="en-US" sz="2000" b="0" i="0" u="none" strike="noStrike" kern="0" cap="none" spc="0" normalizeH="0" baseline="0" noProof="0" dirty="0">
                <a:ln>
                  <a:noFill/>
                </a:ln>
                <a:solidFill>
                  <a:srgbClr val="3F3F3F"/>
                </a:solidFill>
                <a:effectLst/>
                <a:uLnTx/>
                <a:uFillTx/>
                <a:latin typeface="Arial" panose="020B0604020202020204"/>
                <a:ea typeface="+mn-ea"/>
              </a:rPr>
              <a:t>CT chest was notable for architectural distortion, reticulation, bronchiectasis  </a:t>
            </a:r>
          </a:p>
          <a:p>
            <a:pPr marL="514350" marR="0" lvl="1" indent="-114300" algn="l" defTabSz="914400" rtl="0" eaLnBrk="0" fontAlgn="base" latinLnBrk="0" hangingPunct="0">
              <a:lnSpc>
                <a:spcPct val="100000"/>
              </a:lnSpc>
              <a:spcBef>
                <a:spcPts val="0"/>
              </a:spcBef>
              <a:spcAft>
                <a:spcPts val="600"/>
              </a:spcAft>
              <a:buClr>
                <a:srgbClr val="0075C9"/>
              </a:buClr>
              <a:buSzPct val="80000"/>
              <a:buFontTx/>
              <a:buChar char="•"/>
              <a:tabLst/>
              <a:defRPr/>
            </a:pPr>
            <a:r>
              <a:rPr kumimoji="0" lang="en-US" sz="2000" b="0" i="0" u="none" strike="noStrike" kern="0" cap="none" spc="0" normalizeH="0" baseline="0" noProof="0" dirty="0">
                <a:ln>
                  <a:noFill/>
                </a:ln>
                <a:solidFill>
                  <a:srgbClr val="3F3F3F"/>
                </a:solidFill>
                <a:effectLst/>
                <a:uLnTx/>
                <a:uFillTx/>
                <a:latin typeface="Arial" panose="020B0604020202020204"/>
                <a:ea typeface="+mn-ea"/>
              </a:rPr>
              <a:t>Wedge </a:t>
            </a:r>
            <a:r>
              <a:rPr kumimoji="0" lang="en-US" sz="2000" b="1" i="0" u="none" strike="noStrike" kern="0" cap="none" spc="0" normalizeH="0" baseline="0" noProof="0" dirty="0">
                <a:ln>
                  <a:noFill/>
                </a:ln>
                <a:solidFill>
                  <a:srgbClr val="3F3F3F"/>
                </a:solidFill>
                <a:effectLst/>
                <a:uLnTx/>
                <a:uFillTx/>
                <a:latin typeface="Arial" panose="020B0604020202020204"/>
                <a:ea typeface="+mn-ea"/>
              </a:rPr>
              <a:t>biopsies revealed cellular NSIP </a:t>
            </a:r>
          </a:p>
          <a:p>
            <a:pPr marL="514350" marR="0" lvl="1" indent="-114300" algn="l" defTabSz="914400" rtl="0" eaLnBrk="0" fontAlgn="base" latinLnBrk="0" hangingPunct="0">
              <a:lnSpc>
                <a:spcPct val="100000"/>
              </a:lnSpc>
              <a:spcBef>
                <a:spcPts val="0"/>
              </a:spcBef>
              <a:spcAft>
                <a:spcPts val="600"/>
              </a:spcAft>
              <a:buClr>
                <a:srgbClr val="0075C9"/>
              </a:buClr>
              <a:buSzPct val="80000"/>
              <a:buFontTx/>
              <a:buChar char="•"/>
              <a:tabLst/>
              <a:defRPr/>
            </a:pPr>
            <a:r>
              <a:rPr kumimoji="0" lang="en-US" sz="2000" b="0" i="0" u="none" strike="noStrike" kern="0" cap="none" spc="0" normalizeH="0" baseline="0" noProof="0" dirty="0">
                <a:ln>
                  <a:noFill/>
                </a:ln>
                <a:solidFill>
                  <a:srgbClr val="3F3F3F"/>
                </a:solidFill>
                <a:effectLst/>
                <a:uLnTx/>
                <a:uFillTx/>
                <a:latin typeface="Arial" panose="020B0604020202020204"/>
                <a:ea typeface="+mn-ea"/>
              </a:rPr>
              <a:t>Started on azathioprine and was stable for many years</a:t>
            </a:r>
          </a:p>
          <a:p>
            <a:pPr marL="514350" marR="0" lvl="1" indent="-114300" algn="l" defTabSz="914400" rtl="0" eaLnBrk="0" fontAlgn="base" latinLnBrk="0" hangingPunct="0">
              <a:lnSpc>
                <a:spcPct val="100000"/>
              </a:lnSpc>
              <a:spcBef>
                <a:spcPts val="0"/>
              </a:spcBef>
              <a:spcAft>
                <a:spcPts val="600"/>
              </a:spcAft>
              <a:buClr>
                <a:srgbClr val="0075C9"/>
              </a:buClr>
              <a:buSzPct val="80000"/>
              <a:buFontTx/>
              <a:buChar char="•"/>
              <a:tabLst/>
              <a:defRPr/>
            </a:pPr>
            <a:r>
              <a:rPr kumimoji="0" lang="en-US" sz="2000" b="0" i="0" u="none" strike="noStrike" kern="0" cap="none" spc="0" normalizeH="0" baseline="0" noProof="0" dirty="0">
                <a:ln>
                  <a:noFill/>
                </a:ln>
                <a:solidFill>
                  <a:srgbClr val="3F3F3F"/>
                </a:solidFill>
                <a:effectLst/>
                <a:uLnTx/>
                <a:uFillTx/>
                <a:latin typeface="Arial" panose="020B0604020202020204"/>
                <a:ea typeface="+mn-ea"/>
              </a:rPr>
              <a:t>Azathioprine discontinued due to elevated serum amylase and lipase</a:t>
            </a:r>
          </a:p>
          <a:p>
            <a:pPr marL="514350" marR="0" lvl="1" indent="-114300" algn="l" defTabSz="914400" rtl="0" eaLnBrk="0" fontAlgn="base" latinLnBrk="0" hangingPunct="0">
              <a:lnSpc>
                <a:spcPct val="100000"/>
              </a:lnSpc>
              <a:spcBef>
                <a:spcPct val="10000"/>
              </a:spcBef>
              <a:spcAft>
                <a:spcPts val="600"/>
              </a:spcAft>
              <a:buClr>
                <a:srgbClr val="0075C9"/>
              </a:buClr>
              <a:buSzPct val="80000"/>
              <a:buFontTx/>
              <a:buChar char="•"/>
              <a:tabLst/>
              <a:defRPr/>
            </a:pPr>
            <a:r>
              <a:rPr kumimoji="0" lang="en-US" sz="2000" b="0" i="0" u="none" strike="noStrike" kern="0" cap="none" spc="0" normalizeH="0" baseline="0" noProof="0" dirty="0">
                <a:ln>
                  <a:noFill/>
                </a:ln>
                <a:solidFill>
                  <a:srgbClr val="3F3F3F"/>
                </a:solidFill>
                <a:effectLst/>
                <a:uLnTx/>
                <a:uFillTx/>
                <a:latin typeface="Arial" panose="020B0604020202020204"/>
                <a:ea typeface="+mn-ea"/>
              </a:rPr>
              <a:t>Several months later, he developed increased dyspnea on exertion and increased fatigue </a:t>
            </a:r>
          </a:p>
          <a:p>
            <a:pPr marL="514350" marR="0" lvl="1" indent="-114300" algn="l" defTabSz="914400" rtl="0" eaLnBrk="0" fontAlgn="base" latinLnBrk="0" hangingPunct="0">
              <a:lnSpc>
                <a:spcPts val="2200"/>
              </a:lnSpc>
              <a:spcBef>
                <a:spcPct val="10000"/>
              </a:spcBef>
              <a:spcAft>
                <a:spcPct val="30000"/>
              </a:spcAft>
              <a:buClrTx/>
              <a:buSzPct val="80000"/>
              <a:buFontTx/>
              <a:buChar char="•"/>
              <a:tabLst/>
              <a:defRPr/>
            </a:pPr>
            <a:endParaRPr kumimoji="0" lang="en-US" sz="2400" b="0" i="0" u="none" strike="noStrike" kern="0" cap="none" spc="0" normalizeH="0" baseline="0" noProof="0" dirty="0">
              <a:ln>
                <a:noFill/>
              </a:ln>
              <a:solidFill>
                <a:srgbClr val="3F3F3F"/>
              </a:solidFill>
              <a:effectLst/>
              <a:uLnTx/>
              <a:uFillTx/>
              <a:latin typeface="Arial" panose="020B0604020202020204"/>
              <a:ea typeface="+mn-ea"/>
            </a:endParaRPr>
          </a:p>
          <a:p>
            <a:pPr marL="514350" marR="0" lvl="1" indent="-114300" algn="l" defTabSz="914400" rtl="0" eaLnBrk="0" fontAlgn="base" latinLnBrk="0" hangingPunct="0">
              <a:lnSpc>
                <a:spcPts val="2200"/>
              </a:lnSpc>
              <a:spcBef>
                <a:spcPct val="10000"/>
              </a:spcBef>
              <a:spcAft>
                <a:spcPct val="30000"/>
              </a:spcAft>
              <a:buClrTx/>
              <a:buSzPct val="80000"/>
              <a:buFontTx/>
              <a:buChar char="•"/>
              <a:tabLst/>
              <a:defRPr/>
            </a:pPr>
            <a:endParaRPr kumimoji="0" lang="en-US" sz="2400" b="0" i="0" u="none" strike="noStrike" kern="0" cap="none" spc="0" normalizeH="0" baseline="0" noProof="0" dirty="0">
              <a:ln>
                <a:noFill/>
              </a:ln>
              <a:solidFill>
                <a:srgbClr val="3F3F3F"/>
              </a:solidFill>
              <a:effectLst/>
              <a:uLnTx/>
              <a:uFillTx/>
              <a:latin typeface="Arial" panose="020B0604020202020204"/>
              <a:ea typeface="+mn-ea"/>
            </a:endParaRPr>
          </a:p>
        </p:txBody>
      </p:sp>
      <p:sp>
        <p:nvSpPr>
          <p:cNvPr id="3" name="TextBox 2">
            <a:extLst>
              <a:ext uri="{FF2B5EF4-FFF2-40B4-BE49-F238E27FC236}">
                <a16:creationId xmlns:a16="http://schemas.microsoft.com/office/drawing/2014/main" id="{BCDEC770-3FDC-A2FF-6A43-1CD84C373FC4}"/>
              </a:ext>
            </a:extLst>
          </p:cNvPr>
          <p:cNvSpPr txBox="1"/>
          <p:nvPr/>
        </p:nvSpPr>
        <p:spPr>
          <a:xfrm>
            <a:off x="219919" y="6481823"/>
            <a:ext cx="1128540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F3F3F"/>
                </a:solidFill>
                <a:effectLst/>
                <a:uLnTx/>
                <a:uFillTx/>
                <a:latin typeface="Arial" panose="020B0604020202020204"/>
                <a:ea typeface="+mn-ea"/>
                <a:cs typeface="+mn-cs"/>
              </a:rPr>
              <a:t>CT, computed tomography; NSIP, nonspecific interstitial pneumonia; PASP, pulmonary arterial systolic pressure; TTE, transthoracic echocardiogram.</a:t>
            </a:r>
          </a:p>
        </p:txBody>
      </p:sp>
    </p:spTree>
    <p:extLst>
      <p:ext uri="{BB962C8B-B14F-4D97-AF65-F5344CB8AC3E}">
        <p14:creationId xmlns:p14="http://schemas.microsoft.com/office/powerpoint/2010/main" val="421847467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55FEB-3F9B-EA48-BF75-DD6F1D562FDF}"/>
              </a:ext>
            </a:extLst>
          </p:cNvPr>
          <p:cNvSpPr>
            <a:spLocks noGrp="1"/>
          </p:cNvSpPr>
          <p:nvPr>
            <p:ph type="title"/>
          </p:nvPr>
        </p:nvSpPr>
        <p:spPr/>
        <p:txBody>
          <a:bodyPr/>
          <a:lstStyle/>
          <a:p>
            <a:r>
              <a:rPr lang="en-US" dirty="0"/>
              <a:t>Case Presentation </a:t>
            </a:r>
          </a:p>
        </p:txBody>
      </p:sp>
      <p:sp>
        <p:nvSpPr>
          <p:cNvPr id="4" name="Content Placeholder 3">
            <a:extLst>
              <a:ext uri="{FF2B5EF4-FFF2-40B4-BE49-F238E27FC236}">
                <a16:creationId xmlns:a16="http://schemas.microsoft.com/office/drawing/2014/main" id="{AF65A96A-7B95-2445-BCA1-1AEB661DBC9E}"/>
              </a:ext>
            </a:extLst>
          </p:cNvPr>
          <p:cNvSpPr>
            <a:spLocks noGrp="1"/>
          </p:cNvSpPr>
          <p:nvPr>
            <p:ph idx="1"/>
          </p:nvPr>
        </p:nvSpPr>
        <p:spPr>
          <a:xfrm>
            <a:off x="609600" y="1380795"/>
            <a:ext cx="10744200" cy="4722477"/>
          </a:xfrm>
        </p:spPr>
        <p:txBody>
          <a:bodyPr/>
          <a:lstStyle/>
          <a:p>
            <a:pPr>
              <a:defRPr/>
            </a:pPr>
            <a:r>
              <a:rPr lang="en-US" dirty="0"/>
              <a:t>CT chest </a:t>
            </a:r>
            <a:endParaRPr lang="en-US" dirty="0">
              <a:sym typeface="Wingdings" panose="05000000000000000000" pitchFamily="2" charset="2"/>
            </a:endParaRPr>
          </a:p>
          <a:p>
            <a:pPr>
              <a:defRPr/>
            </a:pPr>
            <a:endParaRPr lang="en-US" dirty="0"/>
          </a:p>
        </p:txBody>
      </p:sp>
      <p:pic>
        <p:nvPicPr>
          <p:cNvPr id="6" name="summit2_slide5">
            <a:hlinkClick r:id="" action="ppaction://media"/>
            <a:extLst>
              <a:ext uri="{FF2B5EF4-FFF2-40B4-BE49-F238E27FC236}">
                <a16:creationId xmlns:a16="http://schemas.microsoft.com/office/drawing/2014/main" id="{01FDA273-D1EF-E884-A7A9-A0B48D2CC4E1}"/>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3419810" y="1306741"/>
            <a:ext cx="5352379" cy="5245526"/>
          </a:xfrm>
          <a:prstGeom prst="rect">
            <a:avLst/>
          </a:prstGeom>
        </p:spPr>
      </p:pic>
    </p:spTree>
    <p:extLst>
      <p:ext uri="{BB962C8B-B14F-4D97-AF65-F5344CB8AC3E}">
        <p14:creationId xmlns:p14="http://schemas.microsoft.com/office/powerpoint/2010/main" val="1924362995"/>
      </p:ext>
    </p:extLst>
  </p:cSld>
  <p:clrMapOvr>
    <a:masterClrMapping/>
  </p:clrMapOvr>
  <mc:AlternateContent xmlns:mc="http://schemas.openxmlformats.org/markup-compatibility/2006" xmlns:p14="http://schemas.microsoft.com/office/powerpoint/2010/main">
    <mc:Choice Requires="p14">
      <p:transition p14:dur="0" advTm="22715"/>
    </mc:Choice>
    <mc:Fallback xmlns="">
      <p:transition advTm="2271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71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55FEB-3F9B-EA48-BF75-DD6F1D562FDF}"/>
              </a:ext>
            </a:extLst>
          </p:cNvPr>
          <p:cNvSpPr>
            <a:spLocks noGrp="1"/>
          </p:cNvSpPr>
          <p:nvPr>
            <p:ph type="title"/>
          </p:nvPr>
        </p:nvSpPr>
        <p:spPr/>
        <p:txBody>
          <a:bodyPr/>
          <a:lstStyle/>
          <a:p>
            <a:r>
              <a:rPr lang="en-US" dirty="0"/>
              <a:t>Case Presentation </a:t>
            </a:r>
          </a:p>
        </p:txBody>
      </p:sp>
      <p:sp>
        <p:nvSpPr>
          <p:cNvPr id="4" name="Content Placeholder 3">
            <a:extLst>
              <a:ext uri="{FF2B5EF4-FFF2-40B4-BE49-F238E27FC236}">
                <a16:creationId xmlns:a16="http://schemas.microsoft.com/office/drawing/2014/main" id="{AF65A96A-7B95-2445-BCA1-1AEB661DBC9E}"/>
              </a:ext>
            </a:extLst>
          </p:cNvPr>
          <p:cNvSpPr>
            <a:spLocks noGrp="1"/>
          </p:cNvSpPr>
          <p:nvPr>
            <p:ph idx="1"/>
          </p:nvPr>
        </p:nvSpPr>
        <p:spPr/>
        <p:txBody>
          <a:bodyPr/>
          <a:lstStyle/>
          <a:p>
            <a:pPr>
              <a:defRPr/>
            </a:pPr>
            <a:r>
              <a:rPr lang="en-US" sz="2933" dirty="0"/>
              <a:t>Pulmonary function test </a:t>
            </a:r>
          </a:p>
          <a:p>
            <a:pPr lvl="1">
              <a:defRPr/>
            </a:pPr>
            <a:r>
              <a:rPr lang="en-US" dirty="0"/>
              <a:t>FVC 2.47 (58.9%) </a:t>
            </a:r>
          </a:p>
          <a:p>
            <a:pPr lvl="1">
              <a:defRPr/>
            </a:pPr>
            <a:r>
              <a:rPr lang="en-US" dirty="0"/>
              <a:t>FEV1  2.09 (64.9%)</a:t>
            </a:r>
          </a:p>
          <a:p>
            <a:pPr lvl="1">
              <a:defRPr/>
            </a:pPr>
            <a:r>
              <a:rPr lang="en-US" dirty="0"/>
              <a:t>FEV1/FVC 85% </a:t>
            </a:r>
          </a:p>
          <a:p>
            <a:pPr lvl="1">
              <a:defRPr/>
            </a:pPr>
            <a:r>
              <a:rPr lang="en-US" dirty="0"/>
              <a:t>DLCO 7.76 (31.1%)</a:t>
            </a:r>
          </a:p>
        </p:txBody>
      </p:sp>
      <p:sp>
        <p:nvSpPr>
          <p:cNvPr id="6" name="Content Placeholder 3">
            <a:extLst>
              <a:ext uri="{FF2B5EF4-FFF2-40B4-BE49-F238E27FC236}">
                <a16:creationId xmlns:a16="http://schemas.microsoft.com/office/drawing/2014/main" id="{72669D9C-DA84-B5D5-6B1B-4CE2A939CA1E}"/>
              </a:ext>
            </a:extLst>
          </p:cNvPr>
          <p:cNvSpPr txBox="1">
            <a:spLocks/>
          </p:cNvSpPr>
          <p:nvPr/>
        </p:nvSpPr>
        <p:spPr bwMode="auto">
          <a:xfrm>
            <a:off x="5661823" y="1988759"/>
            <a:ext cx="5107805" cy="21961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176213" indent="-176213" algn="l" rtl="0" eaLnBrk="0" fontAlgn="base" hangingPunct="0">
              <a:lnSpc>
                <a:spcPts val="2800"/>
              </a:lnSpc>
              <a:spcBef>
                <a:spcPct val="0"/>
              </a:spcBef>
              <a:spcAft>
                <a:spcPct val="30000"/>
              </a:spcAft>
              <a:buChar char="•"/>
              <a:defRPr sz="2000" baseline="0">
                <a:solidFill>
                  <a:srgbClr val="2774AE"/>
                </a:solidFill>
                <a:latin typeface="+mn-lt"/>
                <a:ea typeface="+mn-ea"/>
                <a:cs typeface="ＭＳ Ｐゴシック" charset="0"/>
              </a:defRPr>
            </a:lvl1pPr>
            <a:lvl2pPr marL="514350" indent="-114300" algn="l" rtl="0" eaLnBrk="0" fontAlgn="base" hangingPunct="0">
              <a:lnSpc>
                <a:spcPts val="2200"/>
              </a:lnSpc>
              <a:spcBef>
                <a:spcPct val="10000"/>
              </a:spcBef>
              <a:spcAft>
                <a:spcPct val="30000"/>
              </a:spcAft>
              <a:buSzPct val="80000"/>
              <a:buChar char="•"/>
              <a:defRPr sz="1800" baseline="0">
                <a:solidFill>
                  <a:schemeClr val="tx1"/>
                </a:solidFill>
                <a:latin typeface="+mn-lt"/>
                <a:ea typeface="+mn-ea"/>
                <a:cs typeface="ＭＳ Ｐゴシック" charset="0"/>
              </a:defRPr>
            </a:lvl2pPr>
            <a:lvl3pPr marL="855663" indent="-117475" algn="l" rtl="0" eaLnBrk="0" fontAlgn="base" hangingPunct="0">
              <a:lnSpc>
                <a:spcPts val="2000"/>
              </a:lnSpc>
              <a:spcBef>
                <a:spcPct val="10000"/>
              </a:spcBef>
              <a:spcAft>
                <a:spcPct val="30000"/>
              </a:spcAft>
              <a:buSzPct val="80000"/>
              <a:buChar char="•"/>
              <a:defRPr sz="1600" baseline="0">
                <a:solidFill>
                  <a:schemeClr val="accent2"/>
                </a:solidFill>
                <a:latin typeface="+mn-lt"/>
                <a:ea typeface="+mn-ea"/>
                <a:cs typeface="ＭＳ Ｐゴシック" charset="0"/>
              </a:defRPr>
            </a:lvl3pPr>
            <a:lvl4pPr marL="1200150" indent="-114300" algn="l" rtl="0" eaLnBrk="0" fontAlgn="base" hangingPunct="0">
              <a:lnSpc>
                <a:spcPts val="1800"/>
              </a:lnSpc>
              <a:spcBef>
                <a:spcPct val="10000"/>
              </a:spcBef>
              <a:spcAft>
                <a:spcPct val="30000"/>
              </a:spcAft>
              <a:buSzPct val="80000"/>
              <a:buChar char="•"/>
              <a:defRPr sz="1400" baseline="0">
                <a:solidFill>
                  <a:schemeClr val="accent2"/>
                </a:solidFill>
                <a:latin typeface="+mn-lt"/>
                <a:ea typeface="+mn-ea"/>
                <a:cs typeface="ＭＳ Ｐゴシック" charset="0"/>
              </a:defRPr>
            </a:lvl4pPr>
            <a:lvl5pPr marL="1543050" indent="-114300" algn="l" rtl="0" eaLnBrk="0" fontAlgn="base" hangingPunct="0">
              <a:lnSpc>
                <a:spcPts val="1600"/>
              </a:lnSpc>
              <a:spcBef>
                <a:spcPct val="10000"/>
              </a:spcBef>
              <a:spcAft>
                <a:spcPct val="30000"/>
              </a:spcAft>
              <a:buSzPct val="80000"/>
              <a:buChar char="•"/>
              <a:defRPr sz="1200" baseline="0">
                <a:solidFill>
                  <a:schemeClr val="accent2"/>
                </a:solidFill>
                <a:latin typeface="+mn-lt"/>
                <a:ea typeface="+mn-ea"/>
                <a:cs typeface="ＭＳ Ｐゴシック" charset="0"/>
              </a:defRPr>
            </a:lvl5pPr>
            <a:lvl6pPr marL="2000250" indent="-114300" algn="l" rtl="0" fontAlgn="base">
              <a:lnSpc>
                <a:spcPts val="1600"/>
              </a:lnSpc>
              <a:spcBef>
                <a:spcPct val="10000"/>
              </a:spcBef>
              <a:spcAft>
                <a:spcPct val="30000"/>
              </a:spcAft>
              <a:buSzPct val="80000"/>
              <a:buChar char="•"/>
              <a:defRPr sz="1400">
                <a:solidFill>
                  <a:schemeClr val="accent2"/>
                </a:solidFill>
                <a:latin typeface="+mn-lt"/>
                <a:ea typeface="+mn-ea"/>
              </a:defRPr>
            </a:lvl6pPr>
            <a:lvl7pPr marL="2457450" indent="-114300" algn="l" rtl="0" fontAlgn="base">
              <a:lnSpc>
                <a:spcPts val="1600"/>
              </a:lnSpc>
              <a:spcBef>
                <a:spcPct val="10000"/>
              </a:spcBef>
              <a:spcAft>
                <a:spcPct val="30000"/>
              </a:spcAft>
              <a:buSzPct val="80000"/>
              <a:buChar char="•"/>
              <a:defRPr sz="1400">
                <a:solidFill>
                  <a:schemeClr val="accent2"/>
                </a:solidFill>
                <a:latin typeface="+mn-lt"/>
                <a:ea typeface="+mn-ea"/>
              </a:defRPr>
            </a:lvl7pPr>
            <a:lvl8pPr marL="2914650" indent="-114300" algn="l" rtl="0" fontAlgn="base">
              <a:lnSpc>
                <a:spcPts val="1600"/>
              </a:lnSpc>
              <a:spcBef>
                <a:spcPct val="10000"/>
              </a:spcBef>
              <a:spcAft>
                <a:spcPct val="30000"/>
              </a:spcAft>
              <a:buSzPct val="80000"/>
              <a:buChar char="•"/>
              <a:defRPr sz="1400">
                <a:solidFill>
                  <a:schemeClr val="accent2"/>
                </a:solidFill>
                <a:latin typeface="+mn-lt"/>
                <a:ea typeface="+mn-ea"/>
              </a:defRPr>
            </a:lvl8pPr>
            <a:lvl9pPr marL="3371850" indent="-114300" algn="l" rtl="0" fontAlgn="base">
              <a:lnSpc>
                <a:spcPts val="1600"/>
              </a:lnSpc>
              <a:spcBef>
                <a:spcPct val="10000"/>
              </a:spcBef>
              <a:spcAft>
                <a:spcPct val="30000"/>
              </a:spcAft>
              <a:buSzPct val="80000"/>
              <a:buChar char="•"/>
              <a:defRPr sz="1400">
                <a:solidFill>
                  <a:schemeClr val="accent2"/>
                </a:solidFill>
                <a:latin typeface="+mn-lt"/>
                <a:ea typeface="+mn-ea"/>
              </a:defRPr>
            </a:lvl9pPr>
          </a:lstStyle>
          <a:p>
            <a:pPr marL="533387" marR="0" lvl="1" indent="0" algn="l" defTabSz="914400" rtl="0" eaLnBrk="0" fontAlgn="base" latinLnBrk="0" hangingPunct="0">
              <a:lnSpc>
                <a:spcPct val="100000"/>
              </a:lnSpc>
              <a:spcBef>
                <a:spcPct val="10000"/>
              </a:spcBef>
              <a:spcAft>
                <a:spcPct val="30000"/>
              </a:spcAft>
              <a:buClrTx/>
              <a:buSzPct val="80000"/>
              <a:buFontTx/>
              <a:buNone/>
              <a:tabLst/>
              <a:defRPr/>
            </a:pPr>
            <a:r>
              <a:rPr kumimoji="0" lang="en-US" sz="2000" b="0" i="1" u="sng" strike="noStrike" kern="0" cap="none" spc="0" normalizeH="0" baseline="0" noProof="0" dirty="0">
                <a:ln>
                  <a:noFill/>
                </a:ln>
                <a:solidFill>
                  <a:srgbClr val="3F3F3F"/>
                </a:solidFill>
                <a:effectLst/>
                <a:uLnTx/>
                <a:uFillTx/>
                <a:latin typeface="Arial" panose="020B0604020202020204"/>
                <a:ea typeface="+mn-ea"/>
              </a:rPr>
              <a:t>One year prior </a:t>
            </a:r>
            <a:br>
              <a:rPr kumimoji="0" lang="en-US" sz="2000" b="0" i="0" u="none" strike="noStrike" kern="0" cap="none" spc="0" normalizeH="0" baseline="0" noProof="0" dirty="0">
                <a:ln>
                  <a:noFill/>
                </a:ln>
                <a:solidFill>
                  <a:srgbClr val="3F3F3F"/>
                </a:solidFill>
                <a:effectLst/>
                <a:uLnTx/>
                <a:uFillTx/>
                <a:latin typeface="Arial" panose="020B0604020202020204"/>
                <a:ea typeface="+mn-ea"/>
              </a:rPr>
            </a:br>
            <a:r>
              <a:rPr kumimoji="0" lang="en-US" sz="2000" b="0" i="0" u="none" strike="noStrike" kern="0" cap="none" spc="0" normalizeH="0" baseline="0" noProof="0" dirty="0">
                <a:ln>
                  <a:noFill/>
                </a:ln>
                <a:solidFill>
                  <a:srgbClr val="3F3F3F"/>
                </a:solidFill>
                <a:effectLst/>
                <a:uLnTx/>
                <a:uFillTx/>
                <a:latin typeface="Arial" panose="020B0604020202020204"/>
                <a:ea typeface="+mn-ea"/>
              </a:rPr>
              <a:t>  --- FVC 2.57 (60.9%)</a:t>
            </a:r>
            <a:br>
              <a:rPr kumimoji="0" lang="en-US" sz="2000" b="0" i="0" u="none" strike="noStrike" kern="0" cap="none" spc="0" normalizeH="0" baseline="0" noProof="0" dirty="0">
                <a:ln>
                  <a:noFill/>
                </a:ln>
                <a:solidFill>
                  <a:srgbClr val="3F3F3F"/>
                </a:solidFill>
                <a:effectLst/>
                <a:uLnTx/>
                <a:uFillTx/>
                <a:latin typeface="Arial" panose="020B0604020202020204"/>
                <a:ea typeface="+mn-ea"/>
              </a:rPr>
            </a:br>
            <a:r>
              <a:rPr kumimoji="0" lang="en-US" sz="2000" b="0" i="0" u="none" strike="noStrike" kern="0" cap="none" spc="0" normalizeH="0" baseline="0" noProof="0" dirty="0">
                <a:ln>
                  <a:noFill/>
                </a:ln>
                <a:solidFill>
                  <a:srgbClr val="3F3F3F"/>
                </a:solidFill>
                <a:effectLst/>
                <a:uLnTx/>
                <a:uFillTx/>
                <a:latin typeface="Arial" panose="020B0604020202020204"/>
                <a:ea typeface="+mn-ea"/>
              </a:rPr>
              <a:t>  --- FEV1 2.17 (66.8%)</a:t>
            </a:r>
            <a:br>
              <a:rPr kumimoji="0" lang="en-US" sz="2000" b="0" i="0" u="none" strike="noStrike" kern="0" cap="none" spc="0" normalizeH="0" baseline="0" noProof="0" dirty="0">
                <a:ln>
                  <a:noFill/>
                </a:ln>
                <a:solidFill>
                  <a:srgbClr val="3F3F3F"/>
                </a:solidFill>
                <a:effectLst/>
                <a:uLnTx/>
                <a:uFillTx/>
                <a:latin typeface="Arial" panose="020B0604020202020204"/>
                <a:ea typeface="+mn-ea"/>
              </a:rPr>
            </a:br>
            <a:r>
              <a:rPr kumimoji="0" lang="en-US" sz="2000" b="0" i="0" u="none" strike="noStrike" kern="0" cap="none" spc="0" normalizeH="0" baseline="0" noProof="0" dirty="0">
                <a:ln>
                  <a:noFill/>
                </a:ln>
                <a:solidFill>
                  <a:srgbClr val="3F3F3F"/>
                </a:solidFill>
                <a:effectLst/>
                <a:uLnTx/>
                <a:uFillTx/>
                <a:latin typeface="Arial" panose="020B0604020202020204"/>
                <a:ea typeface="+mn-ea"/>
              </a:rPr>
              <a:t>  --- FEV1/FVC 111.5%</a:t>
            </a:r>
            <a:br>
              <a:rPr kumimoji="0" lang="en-US" sz="2000" b="0" i="0" u="none" strike="noStrike" kern="0" cap="none" spc="0" normalizeH="0" baseline="0" noProof="0" dirty="0">
                <a:ln>
                  <a:noFill/>
                </a:ln>
                <a:solidFill>
                  <a:srgbClr val="3F3F3F"/>
                </a:solidFill>
                <a:effectLst/>
                <a:uLnTx/>
                <a:uFillTx/>
                <a:latin typeface="Arial" panose="020B0604020202020204"/>
                <a:ea typeface="+mn-ea"/>
              </a:rPr>
            </a:br>
            <a:r>
              <a:rPr kumimoji="0" lang="en-US" sz="2000" b="0" i="0" u="none" strike="noStrike" kern="0" cap="none" spc="0" normalizeH="0" baseline="0" noProof="0" dirty="0">
                <a:ln>
                  <a:noFill/>
                </a:ln>
                <a:solidFill>
                  <a:srgbClr val="3F3F3F"/>
                </a:solidFill>
                <a:effectLst/>
                <a:uLnTx/>
                <a:uFillTx/>
                <a:latin typeface="Arial" panose="020B0604020202020204"/>
                <a:ea typeface="+mn-ea"/>
              </a:rPr>
              <a:t>  --- DLCO 9.63 (33.3%)</a:t>
            </a:r>
          </a:p>
        </p:txBody>
      </p:sp>
      <p:sp>
        <p:nvSpPr>
          <p:cNvPr id="3" name="TextBox 2">
            <a:extLst>
              <a:ext uri="{FF2B5EF4-FFF2-40B4-BE49-F238E27FC236}">
                <a16:creationId xmlns:a16="http://schemas.microsoft.com/office/drawing/2014/main" id="{A9F265BF-CD69-0D7A-6B2F-1337A322EBFA}"/>
              </a:ext>
            </a:extLst>
          </p:cNvPr>
          <p:cNvSpPr txBox="1"/>
          <p:nvPr/>
        </p:nvSpPr>
        <p:spPr>
          <a:xfrm>
            <a:off x="203200" y="6511341"/>
            <a:ext cx="8157028"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F3F3F"/>
                </a:solidFill>
                <a:effectLst/>
                <a:uLnTx/>
                <a:uFillTx/>
                <a:latin typeface="Arial" panose="020B0604020202020204"/>
                <a:ea typeface="+mn-ea"/>
                <a:cs typeface="+mn-cs"/>
              </a:rPr>
              <a:t>DLCO, diffusing capacity of lung for carbon monoxide; FEV1, forced expiratory volume in 1 second; FVC, forced vital capacity. </a:t>
            </a:r>
          </a:p>
        </p:txBody>
      </p:sp>
    </p:spTree>
    <p:extLst>
      <p:ext uri="{BB962C8B-B14F-4D97-AF65-F5344CB8AC3E}">
        <p14:creationId xmlns:p14="http://schemas.microsoft.com/office/powerpoint/2010/main" val="38841058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55FEB-3F9B-EA48-BF75-DD6F1D562FDF}"/>
              </a:ext>
            </a:extLst>
          </p:cNvPr>
          <p:cNvSpPr>
            <a:spLocks noGrp="1"/>
          </p:cNvSpPr>
          <p:nvPr>
            <p:ph type="title"/>
          </p:nvPr>
        </p:nvSpPr>
        <p:spPr/>
        <p:txBody>
          <a:bodyPr/>
          <a:lstStyle/>
          <a:p>
            <a:r>
              <a:rPr lang="en-US" dirty="0"/>
              <a:t>Case Presentation </a:t>
            </a:r>
          </a:p>
        </p:txBody>
      </p:sp>
      <p:pic>
        <p:nvPicPr>
          <p:cNvPr id="7" name="summit2-slide7-videoRight">
            <a:hlinkClick r:id="" action="ppaction://media"/>
            <a:extLst>
              <a:ext uri="{FF2B5EF4-FFF2-40B4-BE49-F238E27FC236}">
                <a16:creationId xmlns:a16="http://schemas.microsoft.com/office/drawing/2014/main" id="{E0D42A3D-2906-BF30-746E-9377B9871503}"/>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7"/>
          <a:srcRect b="8392"/>
          <a:stretch/>
        </p:blipFill>
        <p:spPr>
          <a:xfrm>
            <a:off x="6291011" y="1684348"/>
            <a:ext cx="5420429" cy="3769968"/>
          </a:xfrm>
          <a:prstGeom prst="rect">
            <a:avLst/>
          </a:prstGeom>
        </p:spPr>
      </p:pic>
      <p:pic>
        <p:nvPicPr>
          <p:cNvPr id="8" name="summit2-slide7-vidLeft">
            <a:hlinkClick r:id="" action="ppaction://media"/>
            <a:extLst>
              <a:ext uri="{FF2B5EF4-FFF2-40B4-BE49-F238E27FC236}">
                <a16:creationId xmlns:a16="http://schemas.microsoft.com/office/drawing/2014/main" id="{F4C3D038-C1A7-37D0-A16B-29176DC830B7}"/>
              </a:ext>
            </a:extLst>
          </p:cNvPr>
          <p:cNvPicPr>
            <a:picLocks noChangeAspect="1"/>
          </p:cNvPicPr>
          <p:nvPr>
            <a:videoFile r:link="rId4"/>
            <p:extLst>
              <p:ext uri="{DAA4B4D4-6D71-4841-9C94-3DE7FCFB9230}">
                <p14:media xmlns:p14="http://schemas.microsoft.com/office/powerpoint/2010/main" r:embed="rId3"/>
              </p:ext>
            </p:extLst>
          </p:nvPr>
        </p:nvPicPr>
        <p:blipFill rotWithShape="1">
          <a:blip r:embed="rId8"/>
          <a:srcRect b="8870"/>
          <a:stretch/>
        </p:blipFill>
        <p:spPr>
          <a:xfrm>
            <a:off x="462515" y="1684348"/>
            <a:ext cx="5448837" cy="3769968"/>
          </a:xfrm>
          <a:prstGeom prst="rect">
            <a:avLst/>
          </a:prstGeom>
        </p:spPr>
      </p:pic>
    </p:spTree>
    <p:extLst>
      <p:ext uri="{BB962C8B-B14F-4D97-AF65-F5344CB8AC3E}">
        <p14:creationId xmlns:p14="http://schemas.microsoft.com/office/powerpoint/2010/main" val="590498518"/>
      </p:ext>
    </p:extLst>
  </p:cSld>
  <p:clrMapOvr>
    <a:masterClrMapping/>
  </p:clrMapOvr>
  <mc:AlternateContent xmlns:mc="http://schemas.openxmlformats.org/markup-compatibility/2006" xmlns:p14="http://schemas.microsoft.com/office/powerpoint/2010/main">
    <mc:Choice Requires="p14">
      <p:transition p14:dur="0" advTm="12677"/>
    </mc:Choice>
    <mc:Fallback xmlns="">
      <p:transition advTm="1267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700"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610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7"/>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7"/>
                                        </p:tgtEl>
                                      </p:cBhvr>
                                    </p:cmd>
                                  </p:childTnLst>
                                </p:cTn>
                              </p:par>
                            </p:childTnLst>
                          </p:cTn>
                        </p:par>
                      </p:childTnLst>
                    </p:cTn>
                  </p:par>
                </p:childTnLst>
              </p:cTn>
              <p:nextCondLst>
                <p:cond evt="onClick" delay="0">
                  <p:tgtEl>
                    <p:spTgt spid="7"/>
                  </p:tgtEl>
                </p:cond>
              </p:nextCondLst>
            </p:seq>
            <p:seq concurrent="1" nextAc="seek">
              <p:cTn id="16" restart="whenNotActive" fill="hold" evtFilter="cancelBubble" nodeType="interactiveSeq">
                <p:stCondLst>
                  <p:cond evt="onClick" delay="0">
                    <p:tgtEl>
                      <p:spTgt spid="8"/>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8"/>
                                        </p:tgtEl>
                                      </p:cBhvr>
                                    </p:cmd>
                                  </p:childTnLst>
                                </p:cTn>
                              </p:par>
                            </p:childTnLst>
                          </p:cTn>
                        </p:par>
                      </p:childTnLst>
                    </p:cTn>
                  </p:par>
                </p:childTnLst>
              </p:cTn>
              <p:nextCondLst>
                <p:cond evt="onClick" delay="0">
                  <p:tgtEl>
                    <p:spTgt spid="8"/>
                  </p:tgtEl>
                </p:cond>
              </p:nextCondLst>
            </p:seq>
            <p:video>
              <p:cMediaNode vol="80000">
                <p:cTn id="21" fill="hold" display="0">
                  <p:stCondLst>
                    <p:cond delay="indefinite"/>
                  </p:stCondLst>
                </p:cTn>
                <p:tgtEl>
                  <p:spTgt spid="7"/>
                </p:tgtEl>
              </p:cMediaNode>
            </p:video>
            <p:video>
              <p:cMediaNode vol="80000">
                <p:cTn id="22" fill="hold" display="0">
                  <p:stCondLst>
                    <p:cond delay="indefinite"/>
                  </p:stCondLst>
                </p:cTn>
                <p:tgtEl>
                  <p:spTgt spid="8"/>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55FEB-3F9B-EA48-BF75-DD6F1D562FDF}"/>
              </a:ext>
            </a:extLst>
          </p:cNvPr>
          <p:cNvSpPr>
            <a:spLocks noGrp="1"/>
          </p:cNvSpPr>
          <p:nvPr>
            <p:ph type="title"/>
          </p:nvPr>
        </p:nvSpPr>
        <p:spPr/>
        <p:txBody>
          <a:bodyPr/>
          <a:lstStyle/>
          <a:p>
            <a:r>
              <a:rPr lang="en-US" dirty="0"/>
              <a:t>Case Presentation </a:t>
            </a:r>
          </a:p>
        </p:txBody>
      </p:sp>
      <p:sp>
        <p:nvSpPr>
          <p:cNvPr id="4" name="Content Placeholder 3">
            <a:extLst>
              <a:ext uri="{FF2B5EF4-FFF2-40B4-BE49-F238E27FC236}">
                <a16:creationId xmlns:a16="http://schemas.microsoft.com/office/drawing/2014/main" id="{AF65A96A-7B95-2445-BCA1-1AEB661DBC9E}"/>
              </a:ext>
            </a:extLst>
          </p:cNvPr>
          <p:cNvSpPr>
            <a:spLocks noGrp="1"/>
          </p:cNvSpPr>
          <p:nvPr>
            <p:ph idx="1"/>
          </p:nvPr>
        </p:nvSpPr>
        <p:spPr>
          <a:xfrm>
            <a:off x="609600" y="1477906"/>
            <a:ext cx="3556000" cy="4722477"/>
          </a:xfrm>
        </p:spPr>
        <p:txBody>
          <a:bodyPr/>
          <a:lstStyle/>
          <a:p>
            <a:pPr>
              <a:defRPr/>
            </a:pPr>
            <a:r>
              <a:rPr lang="en-US" sz="2933" dirty="0"/>
              <a:t>Right heart catheterization </a:t>
            </a:r>
          </a:p>
          <a:p>
            <a:pPr marL="0" indent="0">
              <a:buNone/>
              <a:defRPr/>
            </a:pPr>
            <a:endParaRPr lang="en-US" dirty="0">
              <a:sym typeface="Wingdings" panose="05000000000000000000" pitchFamily="2" charset="2"/>
            </a:endParaRPr>
          </a:p>
          <a:p>
            <a:pPr>
              <a:defRPr/>
            </a:pPr>
            <a:endParaRPr lang="en-US" dirty="0">
              <a:sym typeface="Wingdings" panose="05000000000000000000" pitchFamily="2" charset="2"/>
            </a:endParaRPr>
          </a:p>
          <a:p>
            <a:pPr marL="0" indent="0">
              <a:buNone/>
              <a:defRPr/>
            </a:pPr>
            <a:endParaRPr lang="en-US" dirty="0">
              <a:sym typeface="Wingdings" panose="05000000000000000000" pitchFamily="2" charset="2"/>
            </a:endParaRPr>
          </a:p>
          <a:p>
            <a:pPr>
              <a:defRPr/>
            </a:pPr>
            <a:endParaRPr lang="en-US" dirty="0"/>
          </a:p>
        </p:txBody>
      </p:sp>
      <p:graphicFrame>
        <p:nvGraphicFramePr>
          <p:cNvPr id="5" name="Table 4">
            <a:extLst>
              <a:ext uri="{FF2B5EF4-FFF2-40B4-BE49-F238E27FC236}">
                <a16:creationId xmlns:a16="http://schemas.microsoft.com/office/drawing/2014/main" id="{5A51FDE3-BB2A-1361-44B0-96248E9C60B7}"/>
              </a:ext>
            </a:extLst>
          </p:cNvPr>
          <p:cNvGraphicFramePr>
            <a:graphicFrameLocks noGrp="1"/>
          </p:cNvGraphicFramePr>
          <p:nvPr/>
        </p:nvGraphicFramePr>
        <p:xfrm>
          <a:off x="4542318" y="1555693"/>
          <a:ext cx="6544782" cy="4847588"/>
        </p:xfrm>
        <a:graphic>
          <a:graphicData uri="http://schemas.openxmlformats.org/drawingml/2006/table">
            <a:tbl>
              <a:tblPr>
                <a:tableStyleId>{21E4AEA4-8DFA-4A89-87EB-49C32662AFE0}</a:tableStyleId>
              </a:tblPr>
              <a:tblGrid>
                <a:gridCol w="3272391">
                  <a:extLst>
                    <a:ext uri="{9D8B030D-6E8A-4147-A177-3AD203B41FA5}">
                      <a16:colId xmlns:a16="http://schemas.microsoft.com/office/drawing/2014/main" val="455076103"/>
                    </a:ext>
                  </a:extLst>
                </a:gridCol>
                <a:gridCol w="3272391">
                  <a:extLst>
                    <a:ext uri="{9D8B030D-6E8A-4147-A177-3AD203B41FA5}">
                      <a16:colId xmlns:a16="http://schemas.microsoft.com/office/drawing/2014/main" val="2460533174"/>
                    </a:ext>
                  </a:extLst>
                </a:gridCol>
              </a:tblGrid>
              <a:tr h="257424">
                <a:tc>
                  <a:txBody>
                    <a:bodyPr/>
                    <a:lstStyle/>
                    <a:p>
                      <a:pPr marL="0" marR="0">
                        <a:lnSpc>
                          <a:spcPct val="107000"/>
                        </a:lnSpc>
                        <a:spcBef>
                          <a:spcPts val="0"/>
                        </a:spcBef>
                        <a:spcAft>
                          <a:spcPts val="0"/>
                        </a:spcAft>
                      </a:pPr>
                      <a:r>
                        <a:rPr lang="en-US" sz="1500" dirty="0" err="1">
                          <a:effectLst/>
                        </a:rPr>
                        <a:t>Wt</a:t>
                      </a:r>
                      <a:endParaRPr lang="en-US" sz="1500" dirty="0">
                        <a:effectLst/>
                        <a:latin typeface="Calibri" panose="020F0502020204030204" pitchFamily="34" charset="0"/>
                        <a:ea typeface="Calibri" panose="020F0502020204030204" pitchFamily="34" charset="0"/>
                        <a:cs typeface="Arial" panose="020B0604020202020204" pitchFamily="34" charset="0"/>
                      </a:endParaRPr>
                    </a:p>
                  </a:txBody>
                  <a:tcPr marL="182880" marR="12700"/>
                </a:tc>
                <a:tc>
                  <a:txBody>
                    <a:bodyPr/>
                    <a:lstStyle/>
                    <a:p>
                      <a:pPr marL="0" marR="0">
                        <a:lnSpc>
                          <a:spcPct val="107000"/>
                        </a:lnSpc>
                        <a:spcBef>
                          <a:spcPts val="0"/>
                        </a:spcBef>
                        <a:spcAft>
                          <a:spcPts val="0"/>
                        </a:spcAft>
                      </a:pPr>
                      <a:r>
                        <a:rPr lang="en-US" sz="1500" dirty="0">
                          <a:effectLst/>
                        </a:rPr>
                        <a:t>89.4 kg</a:t>
                      </a:r>
                      <a:endParaRPr lang="en-US" sz="1500" dirty="0">
                        <a:effectLst/>
                        <a:latin typeface="Calibri" panose="020F0502020204030204" pitchFamily="34" charset="0"/>
                        <a:ea typeface="Calibri" panose="020F0502020204030204" pitchFamily="34" charset="0"/>
                        <a:cs typeface="Arial" panose="020B0604020202020204" pitchFamily="34" charset="0"/>
                      </a:endParaRPr>
                    </a:p>
                  </a:txBody>
                  <a:tcPr marL="182880" marR="12700"/>
                </a:tc>
                <a:extLst>
                  <a:ext uri="{0D108BD9-81ED-4DB2-BD59-A6C34878D82A}">
                    <a16:rowId xmlns:a16="http://schemas.microsoft.com/office/drawing/2014/main" val="1465157029"/>
                  </a:ext>
                </a:extLst>
              </a:tr>
              <a:tr h="257424">
                <a:tc>
                  <a:txBody>
                    <a:bodyPr/>
                    <a:lstStyle/>
                    <a:p>
                      <a:pPr marL="0" marR="0">
                        <a:lnSpc>
                          <a:spcPct val="107000"/>
                        </a:lnSpc>
                        <a:spcBef>
                          <a:spcPts val="0"/>
                        </a:spcBef>
                        <a:spcAft>
                          <a:spcPts val="0"/>
                        </a:spcAft>
                      </a:pPr>
                      <a:r>
                        <a:rPr lang="en-US" sz="1500" dirty="0">
                          <a:effectLst/>
                        </a:rPr>
                        <a:t>Sys</a:t>
                      </a:r>
                      <a:endParaRPr lang="en-US" sz="1500" dirty="0">
                        <a:effectLst/>
                        <a:latin typeface="Calibri" panose="020F0502020204030204" pitchFamily="34" charset="0"/>
                        <a:ea typeface="Calibri" panose="020F0502020204030204" pitchFamily="34" charset="0"/>
                        <a:cs typeface="Arial" panose="020B0604020202020204" pitchFamily="34" charset="0"/>
                      </a:endParaRPr>
                    </a:p>
                  </a:txBody>
                  <a:tcPr marL="182880" marR="12700"/>
                </a:tc>
                <a:tc>
                  <a:txBody>
                    <a:bodyPr/>
                    <a:lstStyle/>
                    <a:p>
                      <a:pPr marL="0" marR="0">
                        <a:lnSpc>
                          <a:spcPct val="107000"/>
                        </a:lnSpc>
                        <a:spcBef>
                          <a:spcPts val="0"/>
                        </a:spcBef>
                        <a:spcAft>
                          <a:spcPts val="0"/>
                        </a:spcAft>
                      </a:pPr>
                      <a:r>
                        <a:rPr lang="en-US" sz="1500" dirty="0">
                          <a:effectLst/>
                        </a:rPr>
                        <a:t>136/83/104</a:t>
                      </a:r>
                      <a:endParaRPr lang="en-US" sz="1500" dirty="0">
                        <a:effectLst/>
                        <a:latin typeface="Calibri" panose="020F0502020204030204" pitchFamily="34" charset="0"/>
                        <a:ea typeface="Calibri" panose="020F0502020204030204" pitchFamily="34" charset="0"/>
                        <a:cs typeface="Arial" panose="020B0604020202020204" pitchFamily="34" charset="0"/>
                      </a:endParaRPr>
                    </a:p>
                  </a:txBody>
                  <a:tcPr marL="182880" marR="12700"/>
                </a:tc>
                <a:extLst>
                  <a:ext uri="{0D108BD9-81ED-4DB2-BD59-A6C34878D82A}">
                    <a16:rowId xmlns:a16="http://schemas.microsoft.com/office/drawing/2014/main" val="3847978363"/>
                  </a:ext>
                </a:extLst>
              </a:tr>
              <a:tr h="257424">
                <a:tc>
                  <a:txBody>
                    <a:bodyPr/>
                    <a:lstStyle/>
                    <a:p>
                      <a:pPr marL="0" marR="0">
                        <a:lnSpc>
                          <a:spcPct val="107000"/>
                        </a:lnSpc>
                        <a:spcBef>
                          <a:spcPts val="0"/>
                        </a:spcBef>
                        <a:spcAft>
                          <a:spcPts val="0"/>
                        </a:spcAft>
                      </a:pPr>
                      <a:r>
                        <a:rPr lang="en-US" sz="1500" dirty="0">
                          <a:effectLst/>
                        </a:rPr>
                        <a:t>RA</a:t>
                      </a:r>
                      <a:endParaRPr lang="en-US" sz="1500" dirty="0">
                        <a:effectLst/>
                        <a:latin typeface="Calibri" panose="020F0502020204030204" pitchFamily="34" charset="0"/>
                        <a:ea typeface="Calibri" panose="020F0502020204030204" pitchFamily="34" charset="0"/>
                        <a:cs typeface="Arial" panose="020B0604020202020204" pitchFamily="34" charset="0"/>
                      </a:endParaRPr>
                    </a:p>
                  </a:txBody>
                  <a:tcPr marL="182880" marR="12700"/>
                </a:tc>
                <a:tc>
                  <a:txBody>
                    <a:bodyPr/>
                    <a:lstStyle/>
                    <a:p>
                      <a:pPr marL="0" marR="0">
                        <a:lnSpc>
                          <a:spcPct val="107000"/>
                        </a:lnSpc>
                        <a:spcBef>
                          <a:spcPts val="0"/>
                        </a:spcBef>
                        <a:spcAft>
                          <a:spcPts val="0"/>
                        </a:spcAft>
                      </a:pPr>
                      <a:r>
                        <a:rPr lang="en-US" sz="1500" dirty="0">
                          <a:effectLst/>
                        </a:rPr>
                        <a:t>2</a:t>
                      </a:r>
                      <a:endParaRPr lang="en-US" sz="1500" dirty="0">
                        <a:effectLst/>
                        <a:latin typeface="Calibri" panose="020F0502020204030204" pitchFamily="34" charset="0"/>
                        <a:ea typeface="Calibri" panose="020F0502020204030204" pitchFamily="34" charset="0"/>
                        <a:cs typeface="Arial" panose="020B0604020202020204" pitchFamily="34" charset="0"/>
                      </a:endParaRPr>
                    </a:p>
                  </a:txBody>
                  <a:tcPr marL="182880" marR="12700"/>
                </a:tc>
                <a:extLst>
                  <a:ext uri="{0D108BD9-81ED-4DB2-BD59-A6C34878D82A}">
                    <a16:rowId xmlns:a16="http://schemas.microsoft.com/office/drawing/2014/main" val="163891033"/>
                  </a:ext>
                </a:extLst>
              </a:tr>
              <a:tr h="257424">
                <a:tc>
                  <a:txBody>
                    <a:bodyPr/>
                    <a:lstStyle/>
                    <a:p>
                      <a:pPr marL="0" marR="0">
                        <a:lnSpc>
                          <a:spcPct val="107000"/>
                        </a:lnSpc>
                        <a:spcBef>
                          <a:spcPts val="0"/>
                        </a:spcBef>
                        <a:spcAft>
                          <a:spcPts val="0"/>
                        </a:spcAft>
                      </a:pPr>
                      <a:r>
                        <a:rPr lang="en-US" sz="1500" dirty="0">
                          <a:effectLst/>
                        </a:rPr>
                        <a:t>RV</a:t>
                      </a:r>
                      <a:endParaRPr lang="en-US" sz="1500" dirty="0">
                        <a:effectLst/>
                        <a:latin typeface="Calibri" panose="020F0502020204030204" pitchFamily="34" charset="0"/>
                        <a:ea typeface="Calibri" panose="020F0502020204030204" pitchFamily="34" charset="0"/>
                        <a:cs typeface="Arial" panose="020B0604020202020204" pitchFamily="34" charset="0"/>
                      </a:endParaRPr>
                    </a:p>
                  </a:txBody>
                  <a:tcPr marL="182880" marR="12700"/>
                </a:tc>
                <a:tc>
                  <a:txBody>
                    <a:bodyPr/>
                    <a:lstStyle/>
                    <a:p>
                      <a:pPr marL="0" marR="0">
                        <a:lnSpc>
                          <a:spcPct val="107000"/>
                        </a:lnSpc>
                        <a:spcBef>
                          <a:spcPts val="0"/>
                        </a:spcBef>
                        <a:spcAft>
                          <a:spcPts val="0"/>
                        </a:spcAft>
                      </a:pPr>
                      <a:r>
                        <a:rPr lang="en-US" sz="1500">
                          <a:effectLst/>
                        </a:rPr>
                        <a:t>59/0</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182880" marR="12700"/>
                </a:tc>
                <a:extLst>
                  <a:ext uri="{0D108BD9-81ED-4DB2-BD59-A6C34878D82A}">
                    <a16:rowId xmlns:a16="http://schemas.microsoft.com/office/drawing/2014/main" val="4280552198"/>
                  </a:ext>
                </a:extLst>
              </a:tr>
              <a:tr h="392872">
                <a:tc>
                  <a:txBody>
                    <a:bodyPr/>
                    <a:lstStyle/>
                    <a:p>
                      <a:pPr marL="0" marR="0">
                        <a:lnSpc>
                          <a:spcPct val="107000"/>
                        </a:lnSpc>
                        <a:spcBef>
                          <a:spcPts val="0"/>
                        </a:spcBef>
                        <a:spcAft>
                          <a:spcPts val="0"/>
                        </a:spcAft>
                      </a:pPr>
                      <a:r>
                        <a:rPr lang="en-US" sz="1500" dirty="0">
                          <a:effectLst/>
                        </a:rPr>
                        <a:t>PA</a:t>
                      </a:r>
                      <a:endParaRPr lang="en-US" sz="1500" dirty="0">
                        <a:effectLst/>
                        <a:latin typeface="Calibri" panose="020F0502020204030204" pitchFamily="34" charset="0"/>
                        <a:ea typeface="Calibri" panose="020F0502020204030204" pitchFamily="34" charset="0"/>
                        <a:cs typeface="Arial" panose="020B0604020202020204" pitchFamily="34" charset="0"/>
                      </a:endParaRPr>
                    </a:p>
                  </a:txBody>
                  <a:tcPr marL="182880" marR="12700"/>
                </a:tc>
                <a:tc>
                  <a:txBody>
                    <a:bodyPr/>
                    <a:lstStyle/>
                    <a:p>
                      <a:pPr marL="0" marR="0">
                        <a:lnSpc>
                          <a:spcPct val="107000"/>
                        </a:lnSpc>
                        <a:spcBef>
                          <a:spcPts val="0"/>
                        </a:spcBef>
                        <a:spcAft>
                          <a:spcPts val="0"/>
                        </a:spcAft>
                      </a:pPr>
                      <a:r>
                        <a:rPr lang="en-US" sz="1500">
                          <a:effectLst/>
                        </a:rPr>
                        <a:t>59/28/38</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182880" marR="12700"/>
                </a:tc>
                <a:extLst>
                  <a:ext uri="{0D108BD9-81ED-4DB2-BD59-A6C34878D82A}">
                    <a16:rowId xmlns:a16="http://schemas.microsoft.com/office/drawing/2014/main" val="4219555441"/>
                  </a:ext>
                </a:extLst>
              </a:tr>
              <a:tr h="257424">
                <a:tc>
                  <a:txBody>
                    <a:bodyPr/>
                    <a:lstStyle/>
                    <a:p>
                      <a:pPr marL="0" marR="0">
                        <a:lnSpc>
                          <a:spcPct val="107000"/>
                        </a:lnSpc>
                        <a:spcBef>
                          <a:spcPts val="0"/>
                        </a:spcBef>
                        <a:spcAft>
                          <a:spcPts val="0"/>
                        </a:spcAft>
                      </a:pPr>
                      <a:r>
                        <a:rPr lang="en-US" sz="1500" dirty="0">
                          <a:effectLst/>
                        </a:rPr>
                        <a:t>PCWP</a:t>
                      </a:r>
                      <a:endParaRPr lang="en-US" sz="1500" dirty="0">
                        <a:effectLst/>
                        <a:latin typeface="Calibri" panose="020F0502020204030204" pitchFamily="34" charset="0"/>
                        <a:ea typeface="Calibri" panose="020F0502020204030204" pitchFamily="34" charset="0"/>
                        <a:cs typeface="Arial" panose="020B0604020202020204" pitchFamily="34" charset="0"/>
                      </a:endParaRPr>
                    </a:p>
                  </a:txBody>
                  <a:tcPr marL="182880" marR="12700"/>
                </a:tc>
                <a:tc>
                  <a:txBody>
                    <a:bodyPr/>
                    <a:lstStyle/>
                    <a:p>
                      <a:pPr marL="0" marR="0">
                        <a:lnSpc>
                          <a:spcPct val="107000"/>
                        </a:lnSpc>
                        <a:spcBef>
                          <a:spcPts val="0"/>
                        </a:spcBef>
                        <a:spcAft>
                          <a:spcPts val="0"/>
                        </a:spcAft>
                      </a:pPr>
                      <a:r>
                        <a:rPr lang="en-US" sz="1500">
                          <a:effectLst/>
                        </a:rPr>
                        <a:t>9</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182880" marR="12700"/>
                </a:tc>
                <a:extLst>
                  <a:ext uri="{0D108BD9-81ED-4DB2-BD59-A6C34878D82A}">
                    <a16:rowId xmlns:a16="http://schemas.microsoft.com/office/drawing/2014/main" val="3605456180"/>
                  </a:ext>
                </a:extLst>
              </a:tr>
              <a:tr h="257424">
                <a:tc>
                  <a:txBody>
                    <a:bodyPr/>
                    <a:lstStyle/>
                    <a:p>
                      <a:pPr marL="0" marR="0">
                        <a:lnSpc>
                          <a:spcPct val="107000"/>
                        </a:lnSpc>
                        <a:spcBef>
                          <a:spcPts val="0"/>
                        </a:spcBef>
                        <a:spcAft>
                          <a:spcPts val="0"/>
                        </a:spcAft>
                      </a:pPr>
                      <a:r>
                        <a:rPr lang="en-US" sz="1500" dirty="0">
                          <a:effectLst/>
                        </a:rPr>
                        <a:t>CO (L/min)</a:t>
                      </a:r>
                      <a:endParaRPr lang="en-US" sz="1500" dirty="0">
                        <a:effectLst/>
                        <a:latin typeface="Calibri" panose="020F0502020204030204" pitchFamily="34" charset="0"/>
                        <a:ea typeface="Calibri" panose="020F0502020204030204" pitchFamily="34" charset="0"/>
                        <a:cs typeface="Arial" panose="020B0604020202020204" pitchFamily="34" charset="0"/>
                      </a:endParaRPr>
                    </a:p>
                  </a:txBody>
                  <a:tcPr marL="182880" marR="12700"/>
                </a:tc>
                <a:tc>
                  <a:txBody>
                    <a:bodyPr/>
                    <a:lstStyle/>
                    <a:p>
                      <a:pPr marL="0" marR="0">
                        <a:lnSpc>
                          <a:spcPct val="107000"/>
                        </a:lnSpc>
                        <a:spcBef>
                          <a:spcPts val="0"/>
                        </a:spcBef>
                        <a:spcAft>
                          <a:spcPts val="0"/>
                        </a:spcAft>
                      </a:pPr>
                      <a:r>
                        <a:rPr lang="en-US" sz="1500" dirty="0">
                          <a:effectLst/>
                        </a:rPr>
                        <a:t>5.5</a:t>
                      </a:r>
                      <a:endParaRPr lang="en-US" sz="1500" dirty="0">
                        <a:effectLst/>
                        <a:latin typeface="Calibri" panose="020F0502020204030204" pitchFamily="34" charset="0"/>
                        <a:ea typeface="Calibri" panose="020F0502020204030204" pitchFamily="34" charset="0"/>
                        <a:cs typeface="Arial" panose="020B0604020202020204" pitchFamily="34" charset="0"/>
                      </a:endParaRPr>
                    </a:p>
                  </a:txBody>
                  <a:tcPr marL="182880" marR="12700"/>
                </a:tc>
                <a:extLst>
                  <a:ext uri="{0D108BD9-81ED-4DB2-BD59-A6C34878D82A}">
                    <a16:rowId xmlns:a16="http://schemas.microsoft.com/office/drawing/2014/main" val="1241324124"/>
                  </a:ext>
                </a:extLst>
              </a:tr>
              <a:tr h="257424">
                <a:tc>
                  <a:txBody>
                    <a:bodyPr/>
                    <a:lstStyle/>
                    <a:p>
                      <a:pPr marL="0" marR="0">
                        <a:lnSpc>
                          <a:spcPct val="107000"/>
                        </a:lnSpc>
                        <a:spcBef>
                          <a:spcPts val="0"/>
                        </a:spcBef>
                        <a:spcAft>
                          <a:spcPts val="0"/>
                        </a:spcAft>
                      </a:pPr>
                      <a:r>
                        <a:rPr lang="en-US" sz="1500" dirty="0">
                          <a:effectLst/>
                        </a:rPr>
                        <a:t>CI (L/min/m^2)</a:t>
                      </a:r>
                      <a:endParaRPr lang="en-US" sz="1500" dirty="0">
                        <a:effectLst/>
                        <a:latin typeface="Calibri" panose="020F0502020204030204" pitchFamily="34" charset="0"/>
                        <a:ea typeface="Calibri" panose="020F0502020204030204" pitchFamily="34" charset="0"/>
                        <a:cs typeface="Arial" panose="020B0604020202020204" pitchFamily="34" charset="0"/>
                      </a:endParaRPr>
                    </a:p>
                  </a:txBody>
                  <a:tcPr marL="182880" marR="12700"/>
                </a:tc>
                <a:tc>
                  <a:txBody>
                    <a:bodyPr/>
                    <a:lstStyle/>
                    <a:p>
                      <a:pPr marL="0" marR="0">
                        <a:lnSpc>
                          <a:spcPct val="107000"/>
                        </a:lnSpc>
                        <a:spcBef>
                          <a:spcPts val="0"/>
                        </a:spcBef>
                        <a:spcAft>
                          <a:spcPts val="0"/>
                        </a:spcAft>
                      </a:pPr>
                      <a:r>
                        <a:rPr lang="en-US" sz="1500" dirty="0">
                          <a:effectLst/>
                        </a:rPr>
                        <a:t>2.67</a:t>
                      </a:r>
                      <a:endParaRPr lang="en-US" sz="1500" dirty="0">
                        <a:effectLst/>
                        <a:latin typeface="Calibri" panose="020F0502020204030204" pitchFamily="34" charset="0"/>
                        <a:ea typeface="Calibri" panose="020F0502020204030204" pitchFamily="34" charset="0"/>
                        <a:cs typeface="Arial" panose="020B0604020202020204" pitchFamily="34" charset="0"/>
                      </a:endParaRPr>
                    </a:p>
                  </a:txBody>
                  <a:tcPr marL="182880" marR="12700"/>
                </a:tc>
                <a:extLst>
                  <a:ext uri="{0D108BD9-81ED-4DB2-BD59-A6C34878D82A}">
                    <a16:rowId xmlns:a16="http://schemas.microsoft.com/office/drawing/2014/main" val="1477965722"/>
                  </a:ext>
                </a:extLst>
              </a:tr>
              <a:tr h="257424">
                <a:tc>
                  <a:txBody>
                    <a:bodyPr/>
                    <a:lstStyle/>
                    <a:p>
                      <a:pPr marL="0" marR="0">
                        <a:lnSpc>
                          <a:spcPct val="107000"/>
                        </a:lnSpc>
                        <a:spcBef>
                          <a:spcPts val="0"/>
                        </a:spcBef>
                        <a:spcAft>
                          <a:spcPts val="0"/>
                        </a:spcAft>
                      </a:pPr>
                      <a:r>
                        <a:rPr lang="en-US" sz="1500">
                          <a:effectLst/>
                        </a:rPr>
                        <a:t>PVR (WU)</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182880" marR="12700"/>
                </a:tc>
                <a:tc>
                  <a:txBody>
                    <a:bodyPr/>
                    <a:lstStyle/>
                    <a:p>
                      <a:pPr marL="0" marR="0">
                        <a:lnSpc>
                          <a:spcPct val="107000"/>
                        </a:lnSpc>
                        <a:spcBef>
                          <a:spcPts val="0"/>
                        </a:spcBef>
                        <a:spcAft>
                          <a:spcPts val="0"/>
                        </a:spcAft>
                      </a:pPr>
                      <a:r>
                        <a:rPr lang="en-US" sz="1500" dirty="0">
                          <a:effectLst/>
                        </a:rPr>
                        <a:t>5.27</a:t>
                      </a:r>
                      <a:endParaRPr lang="en-US" sz="1500" dirty="0">
                        <a:effectLst/>
                        <a:latin typeface="Calibri" panose="020F0502020204030204" pitchFamily="34" charset="0"/>
                        <a:ea typeface="Calibri" panose="020F0502020204030204" pitchFamily="34" charset="0"/>
                        <a:cs typeface="Arial" panose="020B0604020202020204" pitchFamily="34" charset="0"/>
                      </a:endParaRPr>
                    </a:p>
                  </a:txBody>
                  <a:tcPr marL="182880" marR="12700"/>
                </a:tc>
                <a:extLst>
                  <a:ext uri="{0D108BD9-81ED-4DB2-BD59-A6C34878D82A}">
                    <a16:rowId xmlns:a16="http://schemas.microsoft.com/office/drawing/2014/main" val="913539209"/>
                  </a:ext>
                </a:extLst>
              </a:tr>
              <a:tr h="1525811">
                <a:tc>
                  <a:txBody>
                    <a:bodyPr/>
                    <a:lstStyle/>
                    <a:p>
                      <a:pPr marL="0" marR="0">
                        <a:lnSpc>
                          <a:spcPct val="107000"/>
                        </a:lnSpc>
                        <a:spcBef>
                          <a:spcPts val="0"/>
                        </a:spcBef>
                        <a:spcAft>
                          <a:spcPts val="0"/>
                        </a:spcAft>
                      </a:pPr>
                      <a:r>
                        <a:rPr lang="en-US" sz="1500">
                          <a:effectLst/>
                        </a:rPr>
                        <a:t>iNO</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182880" marR="12700"/>
                </a:tc>
                <a:tc>
                  <a:txBody>
                    <a:bodyPr/>
                    <a:lstStyle/>
                    <a:p>
                      <a:pPr marL="0" marR="0">
                        <a:lnSpc>
                          <a:spcPct val="107000"/>
                        </a:lnSpc>
                        <a:spcBef>
                          <a:spcPts val="0"/>
                        </a:spcBef>
                        <a:spcAft>
                          <a:spcPts val="0"/>
                        </a:spcAft>
                      </a:pPr>
                      <a:r>
                        <a:rPr lang="en-US" sz="1500" dirty="0">
                          <a:effectLst/>
                        </a:rPr>
                        <a:t>30 ppm:</a:t>
                      </a:r>
                    </a:p>
                    <a:p>
                      <a:pPr marL="0" marR="0">
                        <a:lnSpc>
                          <a:spcPct val="107000"/>
                        </a:lnSpc>
                        <a:spcBef>
                          <a:spcPts val="0"/>
                        </a:spcBef>
                        <a:spcAft>
                          <a:spcPts val="0"/>
                        </a:spcAft>
                      </a:pPr>
                      <a:r>
                        <a:rPr lang="en-US" sz="1500" dirty="0">
                          <a:effectLst/>
                        </a:rPr>
                        <a:t>PA 58/25/36</a:t>
                      </a:r>
                    </a:p>
                    <a:p>
                      <a:pPr marL="0" marR="0">
                        <a:lnSpc>
                          <a:spcPct val="107000"/>
                        </a:lnSpc>
                        <a:spcBef>
                          <a:spcPts val="0"/>
                        </a:spcBef>
                        <a:spcAft>
                          <a:spcPts val="0"/>
                        </a:spcAft>
                      </a:pPr>
                      <a:r>
                        <a:rPr lang="en-US" sz="1500" dirty="0">
                          <a:effectLst/>
                        </a:rPr>
                        <a:t>PCWP 9</a:t>
                      </a:r>
                    </a:p>
                    <a:p>
                      <a:pPr marL="0" marR="0">
                        <a:lnSpc>
                          <a:spcPct val="107000"/>
                        </a:lnSpc>
                        <a:spcBef>
                          <a:spcPts val="0"/>
                        </a:spcBef>
                        <a:spcAft>
                          <a:spcPts val="0"/>
                        </a:spcAft>
                      </a:pPr>
                      <a:r>
                        <a:rPr lang="en-US" sz="1500" dirty="0">
                          <a:effectLst/>
                        </a:rPr>
                        <a:t>CO 4.6</a:t>
                      </a:r>
                    </a:p>
                    <a:p>
                      <a:pPr marL="0" marR="0">
                        <a:lnSpc>
                          <a:spcPct val="107000"/>
                        </a:lnSpc>
                        <a:spcBef>
                          <a:spcPts val="0"/>
                        </a:spcBef>
                        <a:spcAft>
                          <a:spcPts val="0"/>
                        </a:spcAft>
                      </a:pPr>
                      <a:r>
                        <a:rPr lang="en-US" sz="1500" dirty="0">
                          <a:effectLst/>
                        </a:rPr>
                        <a:t>CI 2.22</a:t>
                      </a:r>
                    </a:p>
                    <a:p>
                      <a:pPr marL="0" marR="0">
                        <a:lnSpc>
                          <a:spcPct val="107000"/>
                        </a:lnSpc>
                        <a:spcBef>
                          <a:spcPts val="0"/>
                        </a:spcBef>
                        <a:spcAft>
                          <a:spcPts val="0"/>
                        </a:spcAft>
                      </a:pPr>
                      <a:r>
                        <a:rPr lang="en-US" sz="1500" dirty="0">
                          <a:effectLst/>
                        </a:rPr>
                        <a:t>PVR 5.87 WU</a:t>
                      </a:r>
                    </a:p>
                  </a:txBody>
                  <a:tcPr marL="182880" marR="12700"/>
                </a:tc>
                <a:extLst>
                  <a:ext uri="{0D108BD9-81ED-4DB2-BD59-A6C34878D82A}">
                    <a16:rowId xmlns:a16="http://schemas.microsoft.com/office/drawing/2014/main" val="3347686289"/>
                  </a:ext>
                </a:extLst>
              </a:tr>
              <a:tr h="257424">
                <a:tc>
                  <a:txBody>
                    <a:bodyPr/>
                    <a:lstStyle/>
                    <a:p>
                      <a:pPr marL="0" marR="0">
                        <a:lnSpc>
                          <a:spcPct val="107000"/>
                        </a:lnSpc>
                        <a:spcBef>
                          <a:spcPts val="0"/>
                        </a:spcBef>
                        <a:spcAft>
                          <a:spcPts val="0"/>
                        </a:spcAft>
                      </a:pPr>
                      <a:r>
                        <a:rPr lang="en-US" sz="1500" dirty="0">
                          <a:effectLst/>
                        </a:rPr>
                        <a:t>PH meds</a:t>
                      </a:r>
                      <a:endParaRPr lang="en-US" sz="1500" dirty="0">
                        <a:effectLst/>
                        <a:latin typeface="Calibri" panose="020F0502020204030204" pitchFamily="34" charset="0"/>
                        <a:ea typeface="Calibri" panose="020F0502020204030204" pitchFamily="34" charset="0"/>
                        <a:cs typeface="Arial" panose="020B0604020202020204" pitchFamily="34" charset="0"/>
                      </a:endParaRPr>
                    </a:p>
                  </a:txBody>
                  <a:tcPr marL="182880" marR="12700"/>
                </a:tc>
                <a:tc>
                  <a:txBody>
                    <a:bodyPr/>
                    <a:lstStyle/>
                    <a:p>
                      <a:pPr marL="0" marR="0">
                        <a:lnSpc>
                          <a:spcPct val="107000"/>
                        </a:lnSpc>
                        <a:spcBef>
                          <a:spcPts val="0"/>
                        </a:spcBef>
                        <a:spcAft>
                          <a:spcPts val="0"/>
                        </a:spcAft>
                      </a:pPr>
                      <a:r>
                        <a:rPr lang="en-US" sz="1500" dirty="0">
                          <a:effectLst/>
                        </a:rPr>
                        <a:t>None. O2 @ 6LPM</a:t>
                      </a:r>
                      <a:endParaRPr lang="en-US" sz="1500" dirty="0">
                        <a:effectLst/>
                        <a:latin typeface="Calibri" panose="020F0502020204030204" pitchFamily="34" charset="0"/>
                        <a:ea typeface="Calibri" panose="020F0502020204030204" pitchFamily="34" charset="0"/>
                        <a:cs typeface="Arial" panose="020B0604020202020204" pitchFamily="34" charset="0"/>
                      </a:endParaRPr>
                    </a:p>
                  </a:txBody>
                  <a:tcPr marL="182880" marR="12700"/>
                </a:tc>
                <a:extLst>
                  <a:ext uri="{0D108BD9-81ED-4DB2-BD59-A6C34878D82A}">
                    <a16:rowId xmlns:a16="http://schemas.microsoft.com/office/drawing/2014/main" val="1526276247"/>
                  </a:ext>
                </a:extLst>
              </a:tr>
            </a:tbl>
          </a:graphicData>
        </a:graphic>
      </p:graphicFrame>
      <p:sp>
        <p:nvSpPr>
          <p:cNvPr id="3" name="TextBox 2">
            <a:extLst>
              <a:ext uri="{FF2B5EF4-FFF2-40B4-BE49-F238E27FC236}">
                <a16:creationId xmlns:a16="http://schemas.microsoft.com/office/drawing/2014/main" id="{A33EE8EE-196B-4978-841D-BDE577283744}"/>
              </a:ext>
            </a:extLst>
          </p:cNvPr>
          <p:cNvSpPr txBox="1"/>
          <p:nvPr/>
        </p:nvSpPr>
        <p:spPr>
          <a:xfrm>
            <a:off x="79828" y="6458440"/>
            <a:ext cx="1203234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F3F3F"/>
                </a:solidFill>
                <a:effectLst/>
                <a:uLnTx/>
                <a:uFillTx/>
                <a:latin typeface="Arial" panose="020B0604020202020204"/>
                <a:ea typeface="+mn-ea"/>
                <a:cs typeface="+mn-cs"/>
              </a:rPr>
              <a:t>CI, cardiac index; CO, cardiac output; </a:t>
            </a:r>
            <a:r>
              <a:rPr kumimoji="0" lang="en-US" sz="1000" b="0" i="0" u="none" strike="noStrike" kern="1200" cap="none" spc="0" normalizeH="0" baseline="0" noProof="0" dirty="0" err="1">
                <a:ln>
                  <a:noFill/>
                </a:ln>
                <a:solidFill>
                  <a:srgbClr val="3F3F3F"/>
                </a:solidFill>
                <a:effectLst/>
                <a:uLnTx/>
                <a:uFillTx/>
                <a:latin typeface="Arial" panose="020B0604020202020204"/>
                <a:ea typeface="+mn-ea"/>
                <a:cs typeface="+mn-cs"/>
              </a:rPr>
              <a:t>iNO</a:t>
            </a:r>
            <a:r>
              <a:rPr kumimoji="0" lang="en-US" sz="1000" b="0" i="0" u="none" strike="noStrike" kern="1200" cap="none" spc="0" normalizeH="0" baseline="0" noProof="0" dirty="0">
                <a:ln>
                  <a:noFill/>
                </a:ln>
                <a:solidFill>
                  <a:srgbClr val="3F3F3F"/>
                </a:solidFill>
                <a:effectLst/>
                <a:uLnTx/>
                <a:uFillTx/>
                <a:latin typeface="Arial" panose="020B0604020202020204"/>
                <a:ea typeface="+mn-ea"/>
                <a:cs typeface="+mn-cs"/>
              </a:rPr>
              <a:t>, inhaled nitric oxide; LPM, liters per minute; PA, </a:t>
            </a:r>
            <a:r>
              <a:rPr kumimoji="0" lang="en-US" sz="1000" b="0" i="0" u="none" strike="noStrike" kern="1200" cap="none" spc="0" normalizeH="0" baseline="0" noProof="0">
                <a:ln>
                  <a:noFill/>
                </a:ln>
                <a:solidFill>
                  <a:srgbClr val="3F3F3F"/>
                </a:solidFill>
                <a:effectLst/>
                <a:uLnTx/>
                <a:uFillTx/>
                <a:latin typeface="Arial" panose="020B0604020202020204"/>
                <a:ea typeface="+mn-ea"/>
                <a:cs typeface="+mn-cs"/>
              </a:rPr>
              <a:t>pulmonary arterial pressure; </a:t>
            </a:r>
            <a:r>
              <a:rPr kumimoji="0" lang="en-US" sz="1000" b="0" i="0" u="none" strike="noStrike" kern="1200" cap="none" spc="0" normalizeH="0" baseline="0" noProof="0" dirty="0">
                <a:ln>
                  <a:noFill/>
                </a:ln>
                <a:solidFill>
                  <a:srgbClr val="3F3F3F"/>
                </a:solidFill>
                <a:effectLst/>
                <a:uLnTx/>
                <a:uFillTx/>
                <a:latin typeface="Arial" panose="020B0604020202020204"/>
                <a:ea typeface="+mn-ea"/>
                <a:cs typeface="+mn-cs"/>
              </a:rPr>
              <a:t>PCWP, pulmonary capillary wedge pressure; PH, pulmonary hypertension; PVR, pulmonary vascular resistance; RA, right atrium; RV, right ventricle; Sys, systolic; </a:t>
            </a:r>
            <a:r>
              <a:rPr kumimoji="0" lang="en-US" sz="1000" b="0" i="0" u="none" strike="noStrike" kern="1200" cap="none" spc="0" normalizeH="0" baseline="0" noProof="0" dirty="0" err="1">
                <a:ln>
                  <a:noFill/>
                </a:ln>
                <a:solidFill>
                  <a:srgbClr val="3F3F3F"/>
                </a:solidFill>
                <a:effectLst/>
                <a:uLnTx/>
                <a:uFillTx/>
                <a:latin typeface="Arial" panose="020B0604020202020204"/>
                <a:ea typeface="+mn-ea"/>
                <a:cs typeface="+mn-cs"/>
              </a:rPr>
              <a:t>Wt</a:t>
            </a:r>
            <a:r>
              <a:rPr kumimoji="0" lang="en-US" sz="1000" b="0" i="0" u="none" strike="noStrike" kern="1200" cap="none" spc="0" normalizeH="0" baseline="0" noProof="0" dirty="0">
                <a:ln>
                  <a:noFill/>
                </a:ln>
                <a:solidFill>
                  <a:srgbClr val="3F3F3F"/>
                </a:solidFill>
                <a:effectLst/>
                <a:uLnTx/>
                <a:uFillTx/>
                <a:latin typeface="Arial" panose="020B0604020202020204"/>
                <a:ea typeface="+mn-ea"/>
                <a:cs typeface="+mn-cs"/>
              </a:rPr>
              <a:t>, weight; WU, Wood Unit. </a:t>
            </a:r>
          </a:p>
        </p:txBody>
      </p:sp>
    </p:spTree>
    <p:extLst>
      <p:ext uri="{BB962C8B-B14F-4D97-AF65-F5344CB8AC3E}">
        <p14:creationId xmlns:p14="http://schemas.microsoft.com/office/powerpoint/2010/main" val="214716453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ulm-CC 22">
  <a:themeElements>
    <a:clrScheme name="MedEd PCC">
      <a:dk1>
        <a:srgbClr val="3F3F3F"/>
      </a:dk1>
      <a:lt1>
        <a:srgbClr val="FFFFFF"/>
      </a:lt1>
      <a:dk2>
        <a:srgbClr val="3F3F3F"/>
      </a:dk2>
      <a:lt2>
        <a:srgbClr val="FAFAFA"/>
      </a:lt2>
      <a:accent1>
        <a:srgbClr val="8E1537"/>
      </a:accent1>
      <a:accent2>
        <a:srgbClr val="B21E6C"/>
      </a:accent2>
      <a:accent3>
        <a:srgbClr val="10416A"/>
      </a:accent3>
      <a:accent4>
        <a:srgbClr val="0075C9"/>
      </a:accent4>
      <a:accent5>
        <a:srgbClr val="FCB315"/>
      </a:accent5>
      <a:accent6>
        <a:srgbClr val="7CC109"/>
      </a:accent6>
      <a:hlink>
        <a:srgbClr val="CE0E2D"/>
      </a:hlink>
      <a:folHlink>
        <a:srgbClr val="001B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lm-CC 22" id="{531201B4-8445-4141-93B6-FA22BE945EA7}" vid="{347CFE89-6E71-2F4D-90B1-9AC42A8969BB}"/>
    </a:ext>
  </a:extLst>
</a:theme>
</file>

<file path=ppt/theme/theme3.xml><?xml version="1.0" encoding="utf-8"?>
<a:theme xmlns:a="http://schemas.openxmlformats.org/drawingml/2006/main" name="PCC20">
  <a:themeElements>
    <a:clrScheme name="MedEd PCC">
      <a:dk1>
        <a:srgbClr val="3F3F3F"/>
      </a:dk1>
      <a:lt1>
        <a:srgbClr val="FFFFFF"/>
      </a:lt1>
      <a:dk2>
        <a:srgbClr val="3F3F3F"/>
      </a:dk2>
      <a:lt2>
        <a:srgbClr val="FAFAFA"/>
      </a:lt2>
      <a:accent1>
        <a:srgbClr val="8E1537"/>
      </a:accent1>
      <a:accent2>
        <a:srgbClr val="B21E6C"/>
      </a:accent2>
      <a:accent3>
        <a:srgbClr val="10416A"/>
      </a:accent3>
      <a:accent4>
        <a:srgbClr val="0075C9"/>
      </a:accent4>
      <a:accent5>
        <a:srgbClr val="FCB315"/>
      </a:accent5>
      <a:accent6>
        <a:srgbClr val="7CC109"/>
      </a:accent6>
      <a:hlink>
        <a:srgbClr val="CE0E2D"/>
      </a:hlink>
      <a:folHlink>
        <a:srgbClr val="001B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nc-2019" id="{D6DD6064-0306-4FD1-AF18-B4FBE2D85156}" vid="{AD8A80D0-AC63-402F-8A18-93598A44339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ctelion - Turquoise">
    <a:dk1>
      <a:sysClr val="windowText" lastClr="000000"/>
    </a:dk1>
    <a:lt1>
      <a:srgbClr val="FFFFFF"/>
    </a:lt1>
    <a:dk2>
      <a:srgbClr val="28AFB5"/>
    </a:dk2>
    <a:lt2>
      <a:srgbClr val="002C2E"/>
    </a:lt2>
    <a:accent1>
      <a:srgbClr val="28AFB5"/>
    </a:accent1>
    <a:accent2>
      <a:srgbClr val="2199B9"/>
    </a:accent2>
    <a:accent3>
      <a:srgbClr val="40539C"/>
    </a:accent3>
    <a:accent4>
      <a:srgbClr val="6C3896"/>
    </a:accent4>
    <a:accent5>
      <a:srgbClr val="6F205A"/>
    </a:accent5>
    <a:accent6>
      <a:srgbClr val="8F0F4A"/>
    </a:accent6>
    <a:hlink>
      <a:srgbClr val="28AFB5"/>
    </a:hlink>
    <a:folHlink>
      <a:srgbClr val="002C2E"/>
    </a:folHlink>
  </a:clrScheme>
</a:themeOverride>
</file>

<file path=docProps/app.xml><?xml version="1.0" encoding="utf-8"?>
<Properties xmlns="http://schemas.openxmlformats.org/officeDocument/2006/extended-properties" xmlns:vt="http://schemas.openxmlformats.org/officeDocument/2006/docPropsVTypes">
  <TotalTime>4</TotalTime>
  <Words>1021</Words>
  <Application>Microsoft Macintosh PowerPoint</Application>
  <PresentationFormat>Widescreen</PresentationFormat>
  <Paragraphs>157</Paragraphs>
  <Slides>13</Slides>
  <Notes>10</Notes>
  <HiddenSlides>0</HiddenSlides>
  <MMClips>3</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13</vt:i4>
      </vt:variant>
    </vt:vector>
  </HeadingPairs>
  <TitlesOfParts>
    <vt:vector size="22" baseType="lpstr">
      <vt:lpstr>Arial</vt:lpstr>
      <vt:lpstr>Calibri</vt:lpstr>
      <vt:lpstr>Calibri Light</vt:lpstr>
      <vt:lpstr>Century Gothic</vt:lpstr>
      <vt:lpstr>Trebuchet MS</vt:lpstr>
      <vt:lpstr>Verdana</vt:lpstr>
      <vt:lpstr>Office Theme</vt:lpstr>
      <vt:lpstr>Pulm-CC 22</vt:lpstr>
      <vt:lpstr>PCC20</vt:lpstr>
      <vt:lpstr>PowerPoint Presentation</vt:lpstr>
      <vt:lpstr>PowerPoint Presentation</vt:lpstr>
      <vt:lpstr>Disclaimer</vt:lpstr>
      <vt:lpstr>Case Study: Group 3 PH Pulmonary Hypertension Due to Chronic Lung Disease </vt:lpstr>
      <vt:lpstr>Case Presentation </vt:lpstr>
      <vt:lpstr>Case Presentation </vt:lpstr>
      <vt:lpstr>Case Presentation </vt:lpstr>
      <vt:lpstr>Case Presentation </vt:lpstr>
      <vt:lpstr>Case Presentation </vt:lpstr>
      <vt:lpstr>Case Presentation </vt:lpstr>
      <vt:lpstr>Case Presentation </vt:lpstr>
      <vt:lpstr>Case Presentation </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MedEd On The Go</dc:creator>
  <cp:keywords/>
  <dc:description/>
  <cp:lastModifiedBy>Moriah Diethorn</cp:lastModifiedBy>
  <cp:revision>4</cp:revision>
  <dcterms:created xsi:type="dcterms:W3CDTF">2023-09-22T20:14:01Z</dcterms:created>
  <dcterms:modified xsi:type="dcterms:W3CDTF">2023-10-16T13:38:52Z</dcterms:modified>
  <cp:category/>
</cp:coreProperties>
</file>