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147375304" r:id="rId3"/>
    <p:sldId id="265" r:id="rId4"/>
    <p:sldId id="256" r:id="rId5"/>
    <p:sldId id="2147375296" r:id="rId6"/>
    <p:sldId id="365" r:id="rId7"/>
    <p:sldId id="788" r:id="rId8"/>
    <p:sldId id="527" r:id="rId9"/>
    <p:sldId id="2147375302" r:id="rId10"/>
    <p:sldId id="790" r:id="rId11"/>
    <p:sldId id="411" r:id="rId12"/>
    <p:sldId id="787" r:id="rId13"/>
    <p:sldId id="393" r:id="rId14"/>
    <p:sldId id="529" r:id="rId15"/>
    <p:sldId id="791" r:id="rId16"/>
    <p:sldId id="504" r:id="rId17"/>
    <p:sldId id="388" r:id="rId18"/>
    <p:sldId id="499" r:id="rId19"/>
    <p:sldId id="533" r:id="rId20"/>
    <p:sldId id="374" r:id="rId21"/>
    <p:sldId id="779" r:id="rId22"/>
    <p:sldId id="780" r:id="rId23"/>
    <p:sldId id="797" r:id="rId24"/>
    <p:sldId id="781" r:id="rId25"/>
    <p:sldId id="2147375299" r:id="rId26"/>
    <p:sldId id="2147375303"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61776-70D3-4544-B100-D5D7BE6491B4}" v="4" dt="2023-10-13T19:42:07.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707"/>
  </p:normalViewPr>
  <p:slideViewPr>
    <p:cSldViewPr snapToGrid="0">
      <p:cViewPr varScale="1">
        <p:scale>
          <a:sx n="108" d="100"/>
          <a:sy n="108" d="100"/>
        </p:scale>
        <p:origin x="11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12961776-70D3-4544-B100-D5D7BE6491B4}"/>
    <pc:docChg chg="addSld delSld modSld">
      <pc:chgData name="Harley Kidner" userId="5b13863f-857f-45ba-b29d-d3555fa5f842" providerId="ADAL" clId="{12961776-70D3-4544-B100-D5D7BE6491B4}" dt="2023-10-13T19:42:10.691" v="3" actId="2696"/>
      <pc:docMkLst>
        <pc:docMk/>
      </pc:docMkLst>
      <pc:sldChg chg="add">
        <pc:chgData name="Harley Kidner" userId="5b13863f-857f-45ba-b29d-d3555fa5f842" providerId="ADAL" clId="{12961776-70D3-4544-B100-D5D7BE6491B4}" dt="2023-10-13T19:16:09.006" v="0"/>
        <pc:sldMkLst>
          <pc:docMk/>
          <pc:sldMk cId="2405816164" sldId="264"/>
        </pc:sldMkLst>
      </pc:sldChg>
      <pc:sldChg chg="modSp">
        <pc:chgData name="Harley Kidner" userId="5b13863f-857f-45ba-b29d-d3555fa5f842" providerId="ADAL" clId="{12961776-70D3-4544-B100-D5D7BE6491B4}" dt="2023-10-13T19:36:35.147" v="1" actId="18331"/>
        <pc:sldMkLst>
          <pc:docMk/>
          <pc:sldMk cId="3672105926" sldId="788"/>
        </pc:sldMkLst>
        <pc:picChg chg="mod">
          <ac:chgData name="Harley Kidner" userId="5b13863f-857f-45ba-b29d-d3555fa5f842" providerId="ADAL" clId="{12961776-70D3-4544-B100-D5D7BE6491B4}" dt="2023-10-13T19:36:35.147" v="1" actId="18331"/>
          <ac:picMkLst>
            <pc:docMk/>
            <pc:sldMk cId="3672105926" sldId="788"/>
            <ac:picMk id="9" creationId="{4EC47F82-0F21-F314-07EA-C88D075DD8B0}"/>
          </ac:picMkLst>
        </pc:picChg>
      </pc:sldChg>
      <pc:sldChg chg="del">
        <pc:chgData name="Harley Kidner" userId="5b13863f-857f-45ba-b29d-d3555fa5f842" providerId="ADAL" clId="{12961776-70D3-4544-B100-D5D7BE6491B4}" dt="2023-10-13T19:42:10.691" v="3" actId="2696"/>
        <pc:sldMkLst>
          <pc:docMk/>
          <pc:sldMk cId="1482527929" sldId="2141411963"/>
        </pc:sldMkLst>
      </pc:sldChg>
      <pc:sldChg chg="add">
        <pc:chgData name="Harley Kidner" userId="5b13863f-857f-45ba-b29d-d3555fa5f842" providerId="ADAL" clId="{12961776-70D3-4544-B100-D5D7BE6491B4}" dt="2023-10-13T19:42:07.879" v="2"/>
        <pc:sldMkLst>
          <pc:docMk/>
          <pc:sldMk cId="1191379437" sldId="2147375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17987-0720-D14D-9002-ECF135AD85E0}"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89F7D-23AE-5046-8444-7A0CA68AF094}" type="slidenum">
              <a:rPr lang="en-US" smtClean="0"/>
              <a:t>‹#›</a:t>
            </a:fld>
            <a:endParaRPr lang="en-US"/>
          </a:p>
        </p:txBody>
      </p:sp>
    </p:spTree>
    <p:extLst>
      <p:ext uri="{BB962C8B-B14F-4D97-AF65-F5344CB8AC3E}">
        <p14:creationId xmlns:p14="http://schemas.microsoft.com/office/powerpoint/2010/main" val="327701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55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6656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D6AE-154E-4EB5-945F-3E2F4679AA59}" type="slidenum">
              <a:rPr kumimoji="0" lang="it-IT"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8154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17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9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88D23C-0E3B-445D-874E-4BE1349C1045}" type="slidenum">
              <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271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946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A88D23C-0E3B-445D-874E-4BE1349C1045}" type="slidenum">
              <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881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0C18-943C-A5E0-6B49-ED99FE2C5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565A8-E7E3-69E5-0B42-D5B04C614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CB137-1FE3-34AC-E4AD-F4AD030A426C}"/>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529ADBEF-0BDA-D0AB-26DA-EFE7336D3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E00EA-ED15-DFE6-4DCC-B7DB4A735D2E}"/>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294838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BAA3-EC85-1273-ACC9-5BD2EDECF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412631-C1C1-5B9E-5C97-7F8D827F9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75488-1785-4899-7BD5-267454FF7646}"/>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628180B6-AC7F-BE1D-FF10-E32F780EB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9375A-C9FE-7FC0-2576-BFED12AA6947}"/>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35334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B19CE-8D2D-14C4-5A15-CA1C32B0B2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CF1E6A-F832-F2A4-7566-9B2C8A6A2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6802C-30FD-B5A7-79E4-E30D2F4EA120}"/>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F1554368-CCCC-131B-5A9E-F65AC07EC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7DDB1-298E-EBA9-109B-0257DB7FCC9E}"/>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359010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80084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07949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77860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68857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094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3051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82550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5118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7D61-D83A-21A4-8E4B-78528E8CB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20A46-A01E-748B-4579-9BEF8F127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28D1D-A0D1-49A3-99A4-634EE8D0EEF6}"/>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16CFBC90-DB2C-E0BB-5D76-EA437FBD4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18B81-6187-9D68-6485-748B62D7912C}"/>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408531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21157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92320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764118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270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1649722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5F0E1B-9F1B-4F78-8FB2-01C582CA6E8A}" type="slidenum">
              <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26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68A0-1CC6-CF0E-7D55-3CDFBFEE5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CA509-B903-7319-E058-177B0848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24CF3-B1CA-13E6-747B-445BF061A764}"/>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9259CD74-4700-A3DE-FAD5-F013BBC87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E5648-8CD9-3E44-0C1C-BC3996E36C06}"/>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347885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D29B-D7FE-B606-1636-EC1DAC8ED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AF0EC-C565-2175-CC47-CB3A79E12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A91FD7-406A-B33B-9457-74D79B9A39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4B0BD-224E-40F1-1482-36099C889E87}"/>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6" name="Footer Placeholder 5">
            <a:extLst>
              <a:ext uri="{FF2B5EF4-FFF2-40B4-BE49-F238E27FC236}">
                <a16:creationId xmlns:a16="http://schemas.microsoft.com/office/drawing/2014/main" id="{66A5E2F1-9C40-F5FA-B96A-AC15831D4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17128-395C-A06D-E945-47FAA7271481}"/>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296247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A501-6926-FDF2-08CF-EECCF78368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ADC15-F9B4-4FD7-6B93-84030F708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FFF46E-8C41-6383-A92F-9F6613145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66674-062B-4856-1D29-4B1AD84BF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2CF49-4B04-03A0-0FA9-E1D36A808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2558F-6C9C-A182-AAF9-E37456918450}"/>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8" name="Footer Placeholder 7">
            <a:extLst>
              <a:ext uri="{FF2B5EF4-FFF2-40B4-BE49-F238E27FC236}">
                <a16:creationId xmlns:a16="http://schemas.microsoft.com/office/drawing/2014/main" id="{6A8A2712-BCAF-413B-66F2-90C0983E4A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39C9C-FAA0-769F-BA4B-3D0EBB9CF974}"/>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65407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0076-FEC2-C00C-B432-111E9752F7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66094-84C5-F335-EF0A-27856778C4E8}"/>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4" name="Footer Placeholder 3">
            <a:extLst>
              <a:ext uri="{FF2B5EF4-FFF2-40B4-BE49-F238E27FC236}">
                <a16:creationId xmlns:a16="http://schemas.microsoft.com/office/drawing/2014/main" id="{7B67A0A8-0F3A-2216-1C56-5359D30D53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1904F-3764-F538-B39B-4BB61A7902E5}"/>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329023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C07B3-B248-0A8A-99BB-65BC321B96B5}"/>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3" name="Footer Placeholder 2">
            <a:extLst>
              <a:ext uri="{FF2B5EF4-FFF2-40B4-BE49-F238E27FC236}">
                <a16:creationId xmlns:a16="http://schemas.microsoft.com/office/drawing/2014/main" id="{099BD2B6-8A3E-6B54-C70B-DC6082D4E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223C3-3E0B-1202-774F-35687A160B19}"/>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323632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8264-6D73-4E53-8517-4563CC707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B3279-CB8F-DD3D-08AF-096AC86AE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56E29C-DF42-C33E-EDD8-A2B860406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25B48-BC18-4E95-1BC6-34F460E0475D}"/>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6" name="Footer Placeholder 5">
            <a:extLst>
              <a:ext uri="{FF2B5EF4-FFF2-40B4-BE49-F238E27FC236}">
                <a16:creationId xmlns:a16="http://schemas.microsoft.com/office/drawing/2014/main" id="{A470D900-AFB7-0532-CB0B-2CE01FE64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D0817-2583-7512-D164-954ACC2A82F0}"/>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91977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C0BB-E442-360C-E07B-E8127137A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227462-D051-E0A9-C20F-2ED5DF3B3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D0E0EE-ABFB-D0DB-EA43-47D9C17D1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A30ED-F32D-AFB3-E259-0BD04361ACF9}"/>
              </a:ext>
            </a:extLst>
          </p:cNvPr>
          <p:cNvSpPr>
            <a:spLocks noGrp="1"/>
          </p:cNvSpPr>
          <p:nvPr>
            <p:ph type="dt" sz="half" idx="10"/>
          </p:nvPr>
        </p:nvSpPr>
        <p:spPr/>
        <p:txBody>
          <a:bodyPr/>
          <a:lstStyle/>
          <a:p>
            <a:fld id="{1288B33C-3347-064B-ADC8-A47A561EABDF}" type="datetimeFigureOut">
              <a:rPr lang="en-US" smtClean="0"/>
              <a:t>10/16/23</a:t>
            </a:fld>
            <a:endParaRPr lang="en-US"/>
          </a:p>
        </p:txBody>
      </p:sp>
      <p:sp>
        <p:nvSpPr>
          <p:cNvPr id="6" name="Footer Placeholder 5">
            <a:extLst>
              <a:ext uri="{FF2B5EF4-FFF2-40B4-BE49-F238E27FC236}">
                <a16:creationId xmlns:a16="http://schemas.microsoft.com/office/drawing/2014/main" id="{DBCDF512-79EC-434A-48C2-DA027D500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B394E7-4623-BBD6-FBEE-1A4880A13D4B}"/>
              </a:ext>
            </a:extLst>
          </p:cNvPr>
          <p:cNvSpPr>
            <a:spLocks noGrp="1"/>
          </p:cNvSpPr>
          <p:nvPr>
            <p:ph type="sldNum" sz="quarter" idx="12"/>
          </p:nvPr>
        </p:nvSpPr>
        <p:spPr/>
        <p:txBody>
          <a:bodyPr/>
          <a:lstStyle/>
          <a:p>
            <a:fld id="{1DC0A6BD-65BE-4C42-B96B-FAD58AC09BF5}" type="slidenum">
              <a:rPr lang="en-US" smtClean="0"/>
              <a:t>‹#›</a:t>
            </a:fld>
            <a:endParaRPr lang="en-US"/>
          </a:p>
        </p:txBody>
      </p:sp>
    </p:spTree>
    <p:extLst>
      <p:ext uri="{BB962C8B-B14F-4D97-AF65-F5344CB8AC3E}">
        <p14:creationId xmlns:p14="http://schemas.microsoft.com/office/powerpoint/2010/main" val="7061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E706FC-A543-4046-7876-2F6A14CB7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96D37-0BAC-0BEF-1B28-D8328ADC3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937BD-A341-E58D-153C-14C6557770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8B33C-3347-064B-ADC8-A47A561EABDF}" type="datetimeFigureOut">
              <a:rPr lang="en-US" smtClean="0"/>
              <a:t>10/16/23</a:t>
            </a:fld>
            <a:endParaRPr lang="en-US"/>
          </a:p>
        </p:txBody>
      </p:sp>
      <p:sp>
        <p:nvSpPr>
          <p:cNvPr id="5" name="Footer Placeholder 4">
            <a:extLst>
              <a:ext uri="{FF2B5EF4-FFF2-40B4-BE49-F238E27FC236}">
                <a16:creationId xmlns:a16="http://schemas.microsoft.com/office/drawing/2014/main" id="{DFFBAADF-2309-9FC9-1FF3-49B8C4C4C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9058D-7A58-DB52-A53F-3AF16CA56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A6BD-65BE-4C42-B96B-FAD58AC09BF5}" type="slidenum">
              <a:rPr lang="en-US" smtClean="0"/>
              <a:t>‹#›</a:t>
            </a:fld>
            <a:endParaRPr lang="en-US"/>
          </a:p>
        </p:txBody>
      </p:sp>
    </p:spTree>
    <p:extLst>
      <p:ext uri="{BB962C8B-B14F-4D97-AF65-F5344CB8AC3E}">
        <p14:creationId xmlns:p14="http://schemas.microsoft.com/office/powerpoint/2010/main" val="269487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ECA4198F-0A18-6EA4-14C6-D2BDC51EEF57}"/>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1275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68"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4.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5.sv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119137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8983-9C28-4623-BB57-5EA7468E74A0}"/>
              </a:ext>
            </a:extLst>
          </p:cNvPr>
          <p:cNvSpPr>
            <a:spLocks noGrp="1"/>
          </p:cNvSpPr>
          <p:nvPr>
            <p:ph type="title"/>
          </p:nvPr>
        </p:nvSpPr>
        <p:spPr>
          <a:xfrm>
            <a:off x="609600" y="199505"/>
            <a:ext cx="10744200" cy="1185577"/>
          </a:xfrm>
        </p:spPr>
        <p:txBody>
          <a:bodyPr/>
          <a:lstStyle/>
          <a:p>
            <a:r>
              <a:rPr lang="en-US" dirty="0"/>
              <a:t>Systemic Sclerosis is a multi-organ disease</a:t>
            </a:r>
          </a:p>
        </p:txBody>
      </p:sp>
      <p:sp>
        <p:nvSpPr>
          <p:cNvPr id="4" name="Content Placeholder 3">
            <a:extLst>
              <a:ext uri="{FF2B5EF4-FFF2-40B4-BE49-F238E27FC236}">
                <a16:creationId xmlns:a16="http://schemas.microsoft.com/office/drawing/2014/main" id="{170602DE-9589-4D32-8CEA-11AD073F0FD3}"/>
              </a:ext>
            </a:extLst>
          </p:cNvPr>
          <p:cNvSpPr>
            <a:spLocks noGrp="1"/>
          </p:cNvSpPr>
          <p:nvPr>
            <p:ph sz="half" idx="1"/>
          </p:nvPr>
        </p:nvSpPr>
        <p:spPr>
          <a:xfrm>
            <a:off x="609600" y="1385082"/>
            <a:ext cx="5181600" cy="5059055"/>
          </a:xfrm>
        </p:spPr>
        <p:txBody>
          <a:bodyPr>
            <a:normAutofit/>
          </a:bodyPr>
          <a:lstStyle/>
          <a:p>
            <a:r>
              <a:rPr lang="en-US" sz="2800" dirty="0"/>
              <a:t>Skin thickening</a:t>
            </a:r>
          </a:p>
          <a:p>
            <a:pPr lvl="1"/>
            <a:r>
              <a:rPr lang="en-US" sz="2400" dirty="0"/>
              <a:t>Diffuse or limited</a:t>
            </a:r>
          </a:p>
          <a:p>
            <a:r>
              <a:rPr lang="en-US" sz="2800" dirty="0"/>
              <a:t>Lung</a:t>
            </a:r>
          </a:p>
          <a:p>
            <a:pPr lvl="1"/>
            <a:r>
              <a:rPr lang="en-US" sz="2400" dirty="0"/>
              <a:t>Fibrosis</a:t>
            </a:r>
          </a:p>
          <a:p>
            <a:pPr lvl="1"/>
            <a:r>
              <a:rPr lang="en-US" sz="2400" dirty="0"/>
              <a:t>Pulmonary hypertension</a:t>
            </a:r>
          </a:p>
          <a:p>
            <a:r>
              <a:rPr lang="en-US" sz="2800" dirty="0"/>
              <a:t>Gastro-intestinal	</a:t>
            </a:r>
          </a:p>
          <a:p>
            <a:pPr lvl="1"/>
            <a:r>
              <a:rPr lang="en-US" sz="2400" dirty="0"/>
              <a:t>Esophagus and stomach</a:t>
            </a:r>
          </a:p>
          <a:p>
            <a:pPr lvl="1"/>
            <a:r>
              <a:rPr lang="en-US" sz="2400" dirty="0"/>
              <a:t>Large and small intestine</a:t>
            </a:r>
          </a:p>
          <a:p>
            <a:r>
              <a:rPr lang="en-US" sz="2800" dirty="0"/>
              <a:t>Kidney</a:t>
            </a:r>
          </a:p>
          <a:p>
            <a:pPr lvl="1"/>
            <a:r>
              <a:rPr lang="en-US" sz="2400" dirty="0"/>
              <a:t>Renal crisis</a:t>
            </a:r>
          </a:p>
        </p:txBody>
      </p:sp>
      <p:sp>
        <p:nvSpPr>
          <p:cNvPr id="5" name="Content Placeholder 4">
            <a:extLst>
              <a:ext uri="{FF2B5EF4-FFF2-40B4-BE49-F238E27FC236}">
                <a16:creationId xmlns:a16="http://schemas.microsoft.com/office/drawing/2014/main" id="{629DC0AE-E9C6-48CA-96AE-CED5F900CFE5}"/>
              </a:ext>
            </a:extLst>
          </p:cNvPr>
          <p:cNvSpPr>
            <a:spLocks noGrp="1"/>
          </p:cNvSpPr>
          <p:nvPr>
            <p:ph sz="half" idx="2"/>
          </p:nvPr>
        </p:nvSpPr>
        <p:spPr>
          <a:xfrm>
            <a:off x="5943600" y="1385082"/>
            <a:ext cx="5181600" cy="5059055"/>
          </a:xfrm>
        </p:spPr>
        <p:txBody>
          <a:bodyPr>
            <a:normAutofit/>
          </a:bodyPr>
          <a:lstStyle/>
          <a:p>
            <a:r>
              <a:rPr lang="en-US" sz="2800" dirty="0"/>
              <a:t>Cardiac</a:t>
            </a:r>
          </a:p>
          <a:p>
            <a:pPr lvl="1"/>
            <a:r>
              <a:rPr lang="en-US" sz="2400" dirty="0"/>
              <a:t>Arrythmias, cardiomyopathy, conduction delays, diastolic dysfunction</a:t>
            </a:r>
          </a:p>
          <a:p>
            <a:r>
              <a:rPr lang="en-US" sz="2800" dirty="0"/>
              <a:t>Sicca</a:t>
            </a:r>
          </a:p>
          <a:p>
            <a:pPr lvl="1"/>
            <a:r>
              <a:rPr lang="en-US" sz="2400" dirty="0"/>
              <a:t>Eyes, mouth, Sjogren’s</a:t>
            </a:r>
          </a:p>
          <a:p>
            <a:r>
              <a:rPr lang="en-US" sz="2800" dirty="0"/>
              <a:t>Musculoskeletal</a:t>
            </a:r>
          </a:p>
          <a:p>
            <a:pPr lvl="1"/>
            <a:r>
              <a:rPr lang="en-US" sz="2400" dirty="0"/>
              <a:t>Arthritis, bursitis, tendonitis, fibromyalgia</a:t>
            </a:r>
          </a:p>
          <a:p>
            <a:r>
              <a:rPr lang="en-US" sz="2800" dirty="0"/>
              <a:t>Raynaud’s</a:t>
            </a:r>
          </a:p>
          <a:p>
            <a:pPr lvl="1"/>
            <a:r>
              <a:rPr lang="en-US" sz="2400" dirty="0"/>
              <a:t>Digital ulcerations</a:t>
            </a:r>
          </a:p>
        </p:txBody>
      </p:sp>
    </p:spTree>
    <p:extLst>
      <p:ext uri="{BB962C8B-B14F-4D97-AF65-F5344CB8AC3E}">
        <p14:creationId xmlns:p14="http://schemas.microsoft.com/office/powerpoint/2010/main" val="268509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09600" y="6219375"/>
            <a:ext cx="11154310" cy="461665"/>
          </a:xfrm>
          <a:prstGeom prst="rect">
            <a:avLst/>
          </a:prstGeom>
          <a:noFill/>
          <a:ln w="9525">
            <a:noFill/>
            <a:miter lim="800000"/>
            <a:headEnd/>
            <a:tailEnd/>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212121"/>
                </a:solidFill>
                <a:effectLst/>
                <a:uLnTx/>
                <a:uFillTx/>
                <a:latin typeface="Arial" panose="020B0604020202020204"/>
                <a:ea typeface="+mn-ea"/>
                <a:cs typeface="+mn-cs"/>
              </a:rPr>
              <a:t>Steen VD. </a:t>
            </a:r>
            <a:r>
              <a:rPr kumimoji="0" lang="it-IT" sz="1200" b="0" i="1" u="none" strike="noStrike" kern="1200" cap="none" spc="0" normalizeH="0" baseline="0" noProof="0" err="1">
                <a:ln>
                  <a:noFill/>
                </a:ln>
                <a:solidFill>
                  <a:srgbClr val="212121"/>
                </a:solidFill>
                <a:effectLst/>
                <a:uLnTx/>
                <a:uFillTx/>
                <a:latin typeface="Arial" panose="020B0604020202020204"/>
                <a:ea typeface="+mn-ea"/>
                <a:cs typeface="+mn-cs"/>
              </a:rPr>
              <a:t>Semin</a:t>
            </a:r>
            <a:r>
              <a:rPr kumimoji="0" lang="it-IT" sz="1200" b="0" i="1" u="none" strike="noStrike" kern="1200" cap="none" spc="0" normalizeH="0" baseline="0" noProof="0">
                <a:ln>
                  <a:noFill/>
                </a:ln>
                <a:solidFill>
                  <a:srgbClr val="212121"/>
                </a:solidFill>
                <a:effectLst/>
                <a:uLnTx/>
                <a:uFillTx/>
                <a:latin typeface="Arial" panose="020B0604020202020204"/>
                <a:ea typeface="+mn-ea"/>
                <a:cs typeface="+mn-cs"/>
              </a:rPr>
              <a:t> </a:t>
            </a:r>
            <a:r>
              <a:rPr kumimoji="0" lang="it-IT" sz="1200" b="0" i="1" u="none" strike="noStrike" kern="1200" cap="none" spc="0" normalizeH="0" baseline="0" noProof="0" err="1">
                <a:ln>
                  <a:noFill/>
                </a:ln>
                <a:solidFill>
                  <a:srgbClr val="212121"/>
                </a:solidFill>
                <a:effectLst/>
                <a:uLnTx/>
                <a:uFillTx/>
                <a:latin typeface="Arial" panose="020B0604020202020204"/>
                <a:ea typeface="+mn-ea"/>
                <a:cs typeface="+mn-cs"/>
              </a:rPr>
              <a:t>Cutan</a:t>
            </a:r>
            <a:r>
              <a:rPr kumimoji="0" lang="it-IT" sz="1200" b="0" i="1" u="none" strike="noStrike" kern="1200" cap="none" spc="0" normalizeH="0" baseline="0" noProof="0">
                <a:ln>
                  <a:noFill/>
                </a:ln>
                <a:solidFill>
                  <a:srgbClr val="212121"/>
                </a:solidFill>
                <a:effectLst/>
                <a:uLnTx/>
                <a:uFillTx/>
                <a:latin typeface="Arial" panose="020B0604020202020204"/>
                <a:ea typeface="+mn-ea"/>
                <a:cs typeface="+mn-cs"/>
              </a:rPr>
              <a:t> </a:t>
            </a:r>
            <a:r>
              <a:rPr kumimoji="0" lang="it-IT" sz="1200" b="0" i="1" u="none" strike="noStrike" kern="1200" cap="none" spc="0" normalizeH="0" baseline="0" noProof="0" err="1">
                <a:ln>
                  <a:noFill/>
                </a:ln>
                <a:solidFill>
                  <a:srgbClr val="212121"/>
                </a:solidFill>
                <a:effectLst/>
                <a:uLnTx/>
                <a:uFillTx/>
                <a:latin typeface="Arial" panose="020B0604020202020204"/>
                <a:ea typeface="+mn-ea"/>
                <a:cs typeface="+mn-cs"/>
              </a:rPr>
              <a:t>Med</a:t>
            </a:r>
            <a:r>
              <a:rPr kumimoji="0" lang="it-IT" sz="1200" b="0" i="1" u="none" strike="noStrike" kern="1200" cap="none" spc="0" normalizeH="0" baseline="0" noProof="0">
                <a:ln>
                  <a:noFill/>
                </a:ln>
                <a:solidFill>
                  <a:srgbClr val="212121"/>
                </a:solidFill>
                <a:effectLst/>
                <a:uLnTx/>
                <a:uFillTx/>
                <a:latin typeface="Arial" panose="020B0604020202020204"/>
                <a:ea typeface="+mn-ea"/>
                <a:cs typeface="+mn-cs"/>
              </a:rPr>
              <a:t> </a:t>
            </a:r>
            <a:r>
              <a:rPr kumimoji="0" lang="it-IT" sz="1200" b="0" i="1" u="none" strike="noStrike" kern="1200" cap="none" spc="0" normalizeH="0" baseline="0" noProof="0" err="1">
                <a:ln>
                  <a:noFill/>
                </a:ln>
                <a:solidFill>
                  <a:srgbClr val="212121"/>
                </a:solidFill>
                <a:effectLst/>
                <a:uLnTx/>
                <a:uFillTx/>
                <a:latin typeface="Arial" panose="020B0604020202020204"/>
                <a:ea typeface="+mn-ea"/>
                <a:cs typeface="+mn-cs"/>
              </a:rPr>
              <a:t>Surg</a:t>
            </a:r>
            <a:r>
              <a:rPr kumimoji="0" lang="it-IT" sz="1200" b="0" i="0" u="none" strike="noStrike" kern="1200" cap="none" spc="0" normalizeH="0" baseline="0" noProof="0">
                <a:ln>
                  <a:noFill/>
                </a:ln>
                <a:solidFill>
                  <a:srgbClr val="212121"/>
                </a:solidFill>
                <a:effectLst/>
                <a:uLnTx/>
                <a:uFillTx/>
                <a:latin typeface="Arial" panose="020B0604020202020204"/>
                <a:ea typeface="+mn-ea"/>
                <a:cs typeface="+mn-cs"/>
              </a:rPr>
              <a:t>. 1998;17(1):48-54.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3F3F3F"/>
              </a:solidFill>
              <a:effectLst/>
              <a:uLnTx/>
              <a:uFillTx/>
              <a:latin typeface="Arial" panose="020B0604020202020204"/>
              <a:ea typeface="+mn-ea"/>
              <a:cs typeface="Arial"/>
            </a:endParaRPr>
          </a:p>
        </p:txBody>
      </p:sp>
      <p:sp>
        <p:nvSpPr>
          <p:cNvPr id="19465" name="Text Box 11"/>
          <p:cNvSpPr txBox="1">
            <a:spLocks noChangeArrowheads="1"/>
          </p:cNvSpPr>
          <p:nvPr/>
        </p:nvSpPr>
        <p:spPr bwMode="auto">
          <a:xfrm>
            <a:off x="2847975" y="2162174"/>
            <a:ext cx="3767138" cy="67710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F7D36D8-8029-66EC-BE82-652F855C180E}"/>
              </a:ext>
            </a:extLst>
          </p:cNvPr>
          <p:cNvSpPr>
            <a:spLocks noGrp="1"/>
          </p:cNvSpPr>
          <p:nvPr>
            <p:ph type="title"/>
          </p:nvPr>
        </p:nvSpPr>
        <p:spPr>
          <a:xfrm>
            <a:off x="609600" y="199505"/>
            <a:ext cx="10744200" cy="1185577"/>
          </a:xfrm>
        </p:spPr>
        <p:txBody>
          <a:bodyPr>
            <a:normAutofit/>
          </a:bodyPr>
          <a:lstStyle/>
          <a:p>
            <a:r>
              <a:rPr lang="it-IT" dirty="0" err="1"/>
              <a:t>Suspicion</a:t>
            </a:r>
            <a:r>
              <a:rPr lang="it-IT" dirty="0"/>
              <a:t> </a:t>
            </a:r>
            <a:r>
              <a:rPr lang="it-IT" sz="3200" dirty="0" err="1"/>
              <a:t>Symptoms</a:t>
            </a:r>
            <a:endParaRPr lang="en-US" dirty="0"/>
          </a:p>
        </p:txBody>
      </p:sp>
      <p:sp>
        <p:nvSpPr>
          <p:cNvPr id="3" name="Content Placeholder 2">
            <a:extLst>
              <a:ext uri="{FF2B5EF4-FFF2-40B4-BE49-F238E27FC236}">
                <a16:creationId xmlns:a16="http://schemas.microsoft.com/office/drawing/2014/main" id="{4C340486-3316-12DC-9659-DAB3C6BBB65D}"/>
              </a:ext>
            </a:extLst>
          </p:cNvPr>
          <p:cNvSpPr>
            <a:spLocks noGrp="1"/>
          </p:cNvSpPr>
          <p:nvPr>
            <p:ph idx="1"/>
          </p:nvPr>
        </p:nvSpPr>
        <p:spPr/>
        <p:txBody>
          <a:bodyPr/>
          <a:lstStyle/>
          <a:p>
            <a:r>
              <a:rPr lang="it-IT" sz="2400" dirty="0" err="1"/>
              <a:t>Dyspnea</a:t>
            </a:r>
            <a:r>
              <a:rPr lang="it-IT" sz="2400" dirty="0"/>
              <a:t> </a:t>
            </a:r>
          </a:p>
          <a:p>
            <a:pPr marL="192088" indent="-192088">
              <a:buFontTx/>
              <a:buChar char="•"/>
            </a:pPr>
            <a:r>
              <a:rPr lang="it-IT" dirty="0"/>
              <a:t>Fatigue</a:t>
            </a:r>
          </a:p>
          <a:p>
            <a:pPr marL="192088" indent="-192088">
              <a:buFontTx/>
              <a:buChar char="•"/>
            </a:pPr>
            <a:r>
              <a:rPr lang="it-IT" dirty="0" err="1"/>
              <a:t>Chest</a:t>
            </a:r>
            <a:r>
              <a:rPr lang="it-IT" dirty="0"/>
              <a:t> </a:t>
            </a:r>
            <a:r>
              <a:rPr lang="it-IT" dirty="0" err="1"/>
              <a:t>pain</a:t>
            </a:r>
            <a:endParaRPr lang="it-IT" dirty="0"/>
          </a:p>
          <a:p>
            <a:pPr marL="192088" indent="-192088">
              <a:buFontTx/>
              <a:buChar char="•"/>
            </a:pPr>
            <a:r>
              <a:rPr lang="it-IT" dirty="0" err="1"/>
              <a:t>Palpitations</a:t>
            </a:r>
            <a:endParaRPr lang="it-IT" dirty="0"/>
          </a:p>
          <a:p>
            <a:pPr marL="192088" indent="-192088">
              <a:buFontTx/>
              <a:buChar char="•"/>
            </a:pPr>
            <a:r>
              <a:rPr lang="it-IT" dirty="0" err="1"/>
              <a:t>Syncope</a:t>
            </a:r>
            <a:endParaRPr lang="it-IT" dirty="0"/>
          </a:p>
          <a:p>
            <a:endParaRPr lang="en-US" dirty="0"/>
          </a:p>
        </p:txBody>
      </p:sp>
      <p:sp>
        <p:nvSpPr>
          <p:cNvPr id="8" name="Text Box 7">
            <a:extLst>
              <a:ext uri="{FF2B5EF4-FFF2-40B4-BE49-F238E27FC236}">
                <a16:creationId xmlns:a16="http://schemas.microsoft.com/office/drawing/2014/main" id="{B552215A-F98D-B7C0-2AB2-E52D905DA8BA}"/>
              </a:ext>
            </a:extLst>
          </p:cNvPr>
          <p:cNvSpPr txBox="1">
            <a:spLocks noChangeArrowheads="1"/>
          </p:cNvSpPr>
          <p:nvPr/>
        </p:nvSpPr>
        <p:spPr bwMode="auto">
          <a:xfrm>
            <a:off x="3700463" y="1430930"/>
            <a:ext cx="5410200" cy="4370427"/>
          </a:xfrm>
          <a:prstGeom prst="rect">
            <a:avLst/>
          </a:prstGeom>
          <a:noFill/>
          <a:ln w="9525">
            <a:noFill/>
            <a:miter lim="800000"/>
            <a:headEnd/>
            <a:tailEnd/>
          </a:ln>
        </p:spPr>
        <p:txBody>
          <a:bodyPr>
            <a:spAutoFit/>
          </a:bodyPr>
          <a:lstStyle/>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ILD</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Restrictive lung disease </a:t>
            </a:r>
          </a:p>
          <a:p>
            <a:pPr marL="1520825" marR="0" lvl="3" indent="-149225" algn="l" defTabSz="914400" rtl="0" eaLnBrk="1" fontAlgn="auto" latinLnBrk="0" hangingPunct="1">
              <a:lnSpc>
                <a:spcPct val="100000"/>
              </a:lnSpc>
              <a:spcBef>
                <a:spcPts val="0"/>
              </a:spcBef>
              <a:spcAft>
                <a:spcPts val="0"/>
              </a:spcAft>
              <a:buClrTx/>
              <a:buSzTx/>
              <a:buFontTx/>
              <a:buChar char="•"/>
              <a:tabLst/>
              <a:defRPr/>
            </a:pPr>
            <a:r>
              <a:rPr kumimoji="0" lang="it-IT" sz="1600" b="0" i="0" u="none" strike="noStrike" kern="1200" cap="none" spc="0" normalizeH="0" baseline="0" noProof="0" dirty="0">
                <a:ln>
                  <a:noFill/>
                </a:ln>
                <a:solidFill>
                  <a:srgbClr val="3F3F3F"/>
                </a:solidFill>
                <a:effectLst/>
                <a:uLnTx/>
                <a:uFillTx/>
                <a:latin typeface="Arial" panose="020B0604020202020204"/>
                <a:ea typeface="+mn-ea"/>
                <a:cs typeface="+mn-cs"/>
              </a:rPr>
              <a:t>chest wall myopathy</a:t>
            </a:r>
          </a:p>
          <a:p>
            <a:pPr marL="1520825" marR="0" lvl="3" indent="-149225" algn="l" defTabSz="914400" rtl="0" eaLnBrk="1" fontAlgn="auto" latinLnBrk="0" hangingPunct="1">
              <a:lnSpc>
                <a:spcPct val="100000"/>
              </a:lnSpc>
              <a:spcBef>
                <a:spcPts val="0"/>
              </a:spcBef>
              <a:spcAft>
                <a:spcPts val="0"/>
              </a:spcAft>
              <a:buClrTx/>
              <a:buSzTx/>
              <a:buFontTx/>
              <a:buChar char="•"/>
              <a:tabLst/>
              <a:defRPr/>
            </a:pPr>
            <a:r>
              <a:rPr kumimoji="0" lang="it-IT" sz="1600" b="0" i="0" u="none" strike="noStrike" kern="1200" cap="none" spc="0" normalizeH="0" baseline="0" noProof="0" dirty="0">
                <a:ln>
                  <a:noFill/>
                </a:ln>
                <a:solidFill>
                  <a:srgbClr val="3F3F3F"/>
                </a:solidFill>
                <a:effectLst/>
                <a:uLnTx/>
                <a:uFillTx/>
                <a:latin typeface="Arial" panose="020B0604020202020204"/>
                <a:ea typeface="+mn-ea"/>
                <a:cs typeface="+mn-cs"/>
              </a:rPr>
              <a:t>skin tightening</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Left heart failure from LV diastolic dysfunction</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Aspiration pneumonia </a:t>
            </a:r>
          </a:p>
          <a:p>
            <a:pPr marL="1520825" marR="0" lvl="3" indent="-149225" algn="l" defTabSz="914400" rtl="0" eaLnBrk="1" fontAlgn="auto" latinLnBrk="0" hangingPunct="1">
              <a:lnSpc>
                <a:spcPct val="100000"/>
              </a:lnSpc>
              <a:spcBef>
                <a:spcPts val="0"/>
              </a:spcBef>
              <a:spcAft>
                <a:spcPts val="0"/>
              </a:spcAft>
              <a:buClrTx/>
              <a:buSzTx/>
              <a:buFontTx/>
              <a:buChar char="•"/>
              <a:tabLst/>
              <a:defRPr/>
            </a:pPr>
            <a:r>
              <a:rPr kumimoji="0" lang="it-IT" sz="1600" b="0" i="0" u="none" strike="noStrike" kern="1200" cap="none" spc="0" normalizeH="0" baseline="0" noProof="0" dirty="0">
                <a:ln>
                  <a:noFill/>
                </a:ln>
                <a:solidFill>
                  <a:srgbClr val="3F3F3F"/>
                </a:solidFill>
                <a:effectLst/>
                <a:uLnTx/>
                <a:uFillTx/>
                <a:latin typeface="Arial" panose="020B0604020202020204"/>
                <a:ea typeface="+mn-ea"/>
                <a:cs typeface="+mn-cs"/>
              </a:rPr>
              <a:t>due to oesophageal reflux with Infection</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Drug-related respiratory pathology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rgbClr val="3F3F3F"/>
                </a:solidFill>
                <a:effectLst/>
                <a:uLnTx/>
                <a:uFillTx/>
                <a:latin typeface="Arial" panose="020B0604020202020204"/>
                <a:ea typeface="+mn-ea"/>
                <a:cs typeface="+mn-cs"/>
              </a:rPr>
              <a:t>             ●  </a:t>
            </a:r>
            <a:r>
              <a:rPr kumimoji="0" lang="it-IT" sz="1600" b="0" i="0" u="none" strike="noStrike" kern="1200" cap="none" spc="0" normalizeH="0" baseline="0" noProof="0" dirty="0">
                <a:ln>
                  <a:noFill/>
                </a:ln>
                <a:solidFill>
                  <a:srgbClr val="3F3F3F"/>
                </a:solidFill>
                <a:effectLst/>
                <a:uLnTx/>
                <a:uFillTx/>
                <a:latin typeface="Arial" panose="020B0604020202020204"/>
                <a:ea typeface="+mn-ea"/>
                <a:cs typeface="+mn-cs"/>
              </a:rPr>
              <a:t>(e.g. methotrexate pneumonitis)</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Anemia </a:t>
            </a:r>
          </a:p>
          <a:p>
            <a:pPr marL="1520825" marR="0" lvl="3" indent="-149225" algn="l" defTabSz="914400" rtl="0" eaLnBrk="1" fontAlgn="auto" latinLnBrk="0" hangingPunct="1">
              <a:lnSpc>
                <a:spcPct val="100000"/>
              </a:lnSpc>
              <a:spcBef>
                <a:spcPts val="0"/>
              </a:spcBef>
              <a:spcAft>
                <a:spcPts val="0"/>
              </a:spcAft>
              <a:buClrTx/>
              <a:buSzTx/>
              <a:buFontTx/>
              <a:buChar char="•"/>
              <a:tabLst/>
              <a:defRPr/>
            </a:pPr>
            <a:r>
              <a:rPr kumimoji="0" lang="it-IT" sz="1600" b="0" i="0" u="none" strike="noStrike" kern="1200" cap="none" spc="0" normalizeH="0" baseline="0" noProof="0" dirty="0">
                <a:ln>
                  <a:noFill/>
                </a:ln>
                <a:solidFill>
                  <a:srgbClr val="3F3F3F"/>
                </a:solidFill>
                <a:effectLst/>
                <a:uLnTx/>
                <a:uFillTx/>
                <a:latin typeface="Arial" panose="020B0604020202020204"/>
                <a:ea typeface="+mn-ea"/>
                <a:cs typeface="+mn-cs"/>
              </a:rPr>
              <a:t>due to blood loss from gastrointestinal lesions such as GAVE</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Thromboembolic disease</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Deconditioning </a:t>
            </a:r>
          </a:p>
          <a:p>
            <a:pPr marL="284163" marR="0" lvl="0" indent="-284163" algn="l" defTabSz="914400" rtl="0" eaLnBrk="1" fontAlgn="auto" latinLnBrk="0" hangingPunct="1">
              <a:lnSpc>
                <a:spcPct val="100000"/>
              </a:lnSpc>
              <a:spcBef>
                <a:spcPts val="0"/>
              </a:spcBef>
              <a:spcAft>
                <a:spcPts val="0"/>
              </a:spcAft>
              <a:buClrTx/>
              <a:buSzTx/>
              <a:buFontTx/>
              <a:buChar char="-"/>
              <a:tabLst/>
              <a:defRPr/>
            </a:pPr>
            <a:r>
              <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rPr>
              <a:t>Depression</a:t>
            </a:r>
          </a:p>
          <a:p>
            <a:pPr marL="284163" marR="0" lvl="0" indent="-284163" algn="l" defTabSz="914400" rtl="0" eaLnBrk="1" fontAlgn="auto" latinLnBrk="0" hangingPunct="1">
              <a:lnSpc>
                <a:spcPct val="100000"/>
              </a:lnSpc>
              <a:spcBef>
                <a:spcPts val="0"/>
              </a:spcBef>
              <a:spcAft>
                <a:spcPts val="0"/>
              </a:spcAft>
              <a:buClrTx/>
              <a:buSzTx/>
              <a:buFontTx/>
              <a:buChar char="-"/>
              <a:tabLst/>
              <a:defRPr/>
            </a:pPr>
            <a:endParaRPr kumimoji="0" lang="it-IT"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647C6996-7ABF-7DF5-ECD7-4B4FDD81DC54}"/>
              </a:ext>
            </a:extLst>
          </p:cNvPr>
          <p:cNvGrpSpPr/>
          <p:nvPr/>
        </p:nvGrpSpPr>
        <p:grpSpPr>
          <a:xfrm>
            <a:off x="838200" y="5578144"/>
            <a:ext cx="6764867" cy="400110"/>
            <a:chOff x="2209800" y="4632325"/>
            <a:chExt cx="6764867" cy="400110"/>
          </a:xfrm>
        </p:grpSpPr>
        <p:sp>
          <p:nvSpPr>
            <p:cNvPr id="10" name="Text Box 9">
              <a:extLst>
                <a:ext uri="{FF2B5EF4-FFF2-40B4-BE49-F238E27FC236}">
                  <a16:creationId xmlns:a16="http://schemas.microsoft.com/office/drawing/2014/main" id="{B4370615-5CC7-9D57-B2EC-A0E54244E41E}"/>
                </a:ext>
              </a:extLst>
            </p:cNvPr>
            <p:cNvSpPr txBox="1">
              <a:spLocks noChangeArrowheads="1"/>
            </p:cNvSpPr>
            <p:nvPr/>
          </p:nvSpPr>
          <p:spPr bwMode="auto">
            <a:xfrm>
              <a:off x="2209800" y="4632325"/>
              <a:ext cx="1862136" cy="400110"/>
            </a:xfrm>
            <a:prstGeom prst="rect">
              <a:avLst/>
            </a:prstGeom>
            <a:noFill/>
            <a:ln w="9525">
              <a:solidFill>
                <a:srgbClr val="FF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1" u="none" strike="noStrike" kern="1200" cap="none" spc="0" normalizeH="0" baseline="0" noProof="0" dirty="0">
                  <a:ln>
                    <a:noFill/>
                  </a:ln>
                  <a:solidFill>
                    <a:srgbClr val="3F3F3F"/>
                  </a:solidFill>
                  <a:effectLst/>
                  <a:uLnTx/>
                  <a:uFillTx/>
                  <a:latin typeface="Arial" panose="020B0604020202020204"/>
                  <a:ea typeface="+mn-ea"/>
                  <a:cs typeface="+mn-cs"/>
                </a:rPr>
                <a:t>in </a:t>
              </a:r>
              <a:r>
                <a:rPr kumimoji="0" lang="it-IT" sz="2000" b="0" i="1" u="none" strike="noStrike" kern="1200" cap="none" spc="0" normalizeH="0" baseline="0" noProof="0" dirty="0" err="1">
                  <a:ln>
                    <a:noFill/>
                  </a:ln>
                  <a:solidFill>
                    <a:srgbClr val="3F3F3F"/>
                  </a:solidFill>
                  <a:effectLst/>
                  <a:uLnTx/>
                  <a:uFillTx/>
                  <a:latin typeface="Arial" panose="020B0604020202020204"/>
                  <a:ea typeface="+mn-ea"/>
                  <a:cs typeface="+mn-cs"/>
                </a:rPr>
                <a:t>early</a:t>
              </a:r>
              <a:r>
                <a:rPr kumimoji="0" lang="it-IT" sz="2000" b="0" i="1" u="none" strike="noStrike" kern="1200" cap="none" spc="0" normalizeH="0" baseline="0" noProof="0" dirty="0">
                  <a:ln>
                    <a:noFill/>
                  </a:ln>
                  <a:solidFill>
                    <a:srgbClr val="3F3F3F"/>
                  </a:solidFill>
                  <a:effectLst/>
                  <a:uLnTx/>
                  <a:uFillTx/>
                  <a:latin typeface="Arial" panose="020B0604020202020204"/>
                  <a:ea typeface="+mn-ea"/>
                  <a:cs typeface="+mn-cs"/>
                </a:rPr>
                <a:t> stages</a:t>
              </a:r>
            </a:p>
          </p:txBody>
        </p:sp>
        <p:sp>
          <p:nvSpPr>
            <p:cNvPr id="11" name="Text Box 12">
              <a:extLst>
                <a:ext uri="{FF2B5EF4-FFF2-40B4-BE49-F238E27FC236}">
                  <a16:creationId xmlns:a16="http://schemas.microsoft.com/office/drawing/2014/main" id="{E94D5F78-476F-7A05-65D9-6DBF3030DA1F}"/>
                </a:ext>
              </a:extLst>
            </p:cNvPr>
            <p:cNvSpPr txBox="1">
              <a:spLocks noChangeArrowheads="1"/>
            </p:cNvSpPr>
            <p:nvPr/>
          </p:nvSpPr>
          <p:spPr bwMode="auto">
            <a:xfrm>
              <a:off x="5072064" y="4632325"/>
              <a:ext cx="3902603" cy="400110"/>
            </a:xfrm>
            <a:prstGeom prst="rect">
              <a:avLst/>
            </a:prstGeom>
            <a:noFill/>
            <a:ln w="9525">
              <a:solidFill>
                <a:srgbClr val="FF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3F3F3F"/>
                  </a:solidFill>
                  <a:effectLst/>
                  <a:uLnTx/>
                  <a:uFillTx/>
                  <a:latin typeface="Arial" panose="020B0604020202020204"/>
                  <a:ea typeface="+mn-ea"/>
                  <a:cs typeface="+mn-cs"/>
                </a:rPr>
                <a:t>may only be evident </a:t>
              </a:r>
              <a:r>
                <a:rPr kumimoji="0" lang="it-IT" sz="2000" b="1" i="1" u="none" strike="noStrike" kern="1200" cap="none" spc="0" normalizeH="0" baseline="0" noProof="0" dirty="0">
                  <a:ln>
                    <a:noFill/>
                  </a:ln>
                  <a:solidFill>
                    <a:srgbClr val="3F3F3F"/>
                  </a:solidFill>
                  <a:effectLst/>
                  <a:uLnTx/>
                  <a:uFillTx/>
                  <a:latin typeface="Arial" panose="020B0604020202020204"/>
                  <a:ea typeface="+mn-ea"/>
                  <a:cs typeface="+mn-cs"/>
                </a:rPr>
                <a:t>on exertion</a:t>
              </a:r>
            </a:p>
          </p:txBody>
        </p:sp>
        <p:sp>
          <p:nvSpPr>
            <p:cNvPr id="12" name="AutoShape 13">
              <a:extLst>
                <a:ext uri="{FF2B5EF4-FFF2-40B4-BE49-F238E27FC236}">
                  <a16:creationId xmlns:a16="http://schemas.microsoft.com/office/drawing/2014/main" id="{5F5DB1DA-5436-4FE2-B0E5-EFE8FC5F5092}"/>
                </a:ext>
              </a:extLst>
            </p:cNvPr>
            <p:cNvSpPr>
              <a:spLocks noChangeArrowheads="1"/>
            </p:cNvSpPr>
            <p:nvPr/>
          </p:nvSpPr>
          <p:spPr bwMode="auto">
            <a:xfrm>
              <a:off x="4191000" y="4695826"/>
              <a:ext cx="762000"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grpSp>
      <p:sp>
        <p:nvSpPr>
          <p:cNvPr id="13" name="Left Brace 12">
            <a:extLst>
              <a:ext uri="{FF2B5EF4-FFF2-40B4-BE49-F238E27FC236}">
                <a16:creationId xmlns:a16="http://schemas.microsoft.com/office/drawing/2014/main" id="{F0E6BF76-1D06-F770-2A3E-B7CC4FA5AF5D}"/>
              </a:ext>
            </a:extLst>
          </p:cNvPr>
          <p:cNvSpPr/>
          <p:nvPr/>
        </p:nvSpPr>
        <p:spPr>
          <a:xfrm>
            <a:off x="3200401" y="1430930"/>
            <a:ext cx="381000" cy="3996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1D591C79-B765-CE50-E9F6-03F6F44D4466}"/>
              </a:ext>
            </a:extLst>
          </p:cNvPr>
          <p:cNvSpPr/>
          <p:nvPr/>
        </p:nvSpPr>
        <p:spPr>
          <a:xfrm>
            <a:off x="609599" y="1486103"/>
            <a:ext cx="1862135" cy="4001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182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7074655-6693-49F3-A90C-7AB2BBB5B2FB}"/>
              </a:ext>
            </a:extLst>
          </p:cNvPr>
          <p:cNvSpPr>
            <a:spLocks noGrp="1"/>
          </p:cNvSpPr>
          <p:nvPr>
            <p:ph type="title"/>
          </p:nvPr>
        </p:nvSpPr>
        <p:spPr>
          <a:xfrm>
            <a:off x="609600" y="199505"/>
            <a:ext cx="10744200" cy="1185577"/>
          </a:xfrm>
        </p:spPr>
        <p:txBody>
          <a:bodyPr rtlCol="0">
            <a:normAutofit/>
          </a:bodyPr>
          <a:lstStyle/>
          <a:p>
            <a:r>
              <a:rPr lang="en-US" dirty="0"/>
              <a:t>SSc 2013 Classification Criteria</a:t>
            </a:r>
          </a:p>
        </p:txBody>
      </p:sp>
      <p:graphicFrame>
        <p:nvGraphicFramePr>
          <p:cNvPr id="4" name="Content Placeholder 3">
            <a:extLst>
              <a:ext uri="{FF2B5EF4-FFF2-40B4-BE49-F238E27FC236}">
                <a16:creationId xmlns:a16="http://schemas.microsoft.com/office/drawing/2014/main" id="{F5DCEE06-1901-48F7-B272-362F2FC8A250}"/>
              </a:ext>
            </a:extLst>
          </p:cNvPr>
          <p:cNvGraphicFramePr>
            <a:graphicFrameLocks noGrp="1"/>
          </p:cNvGraphicFramePr>
          <p:nvPr>
            <p:ph idx="1"/>
          </p:nvPr>
        </p:nvGraphicFramePr>
        <p:xfrm>
          <a:off x="609600" y="1147763"/>
          <a:ext cx="8229600" cy="5150499"/>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290047">
                  <a:extLst>
                    <a:ext uri="{9D8B030D-6E8A-4147-A177-3AD203B41FA5}">
                      <a16:colId xmlns:a16="http://schemas.microsoft.com/office/drawing/2014/main" val="20001"/>
                    </a:ext>
                  </a:extLst>
                </a:gridCol>
                <a:gridCol w="1129553">
                  <a:extLst>
                    <a:ext uri="{9D8B030D-6E8A-4147-A177-3AD203B41FA5}">
                      <a16:colId xmlns:a16="http://schemas.microsoft.com/office/drawing/2014/main" val="20002"/>
                    </a:ext>
                  </a:extLst>
                </a:gridCol>
              </a:tblGrid>
              <a:tr h="426664">
                <a:tc>
                  <a:txBody>
                    <a:bodyPr/>
                    <a:lstStyle/>
                    <a:p>
                      <a:pPr algn="ctr"/>
                      <a:r>
                        <a:rPr lang="en-US" sz="2200" dirty="0"/>
                        <a:t>Criteria</a:t>
                      </a:r>
                    </a:p>
                  </a:txBody>
                  <a:tcPr marT="45693" marB="45693"/>
                </a:tc>
                <a:tc>
                  <a:txBody>
                    <a:bodyPr/>
                    <a:lstStyle/>
                    <a:p>
                      <a:pPr algn="ctr"/>
                      <a:r>
                        <a:rPr lang="en-US" sz="2200" dirty="0"/>
                        <a:t>Sub-criteria</a:t>
                      </a:r>
                    </a:p>
                  </a:txBody>
                  <a:tcPr marT="45693" marB="45693"/>
                </a:tc>
                <a:tc>
                  <a:txBody>
                    <a:bodyPr/>
                    <a:lstStyle/>
                    <a:p>
                      <a:pPr algn="ctr"/>
                      <a:r>
                        <a:rPr lang="en-US" sz="2200" dirty="0"/>
                        <a:t>Weight</a:t>
                      </a:r>
                    </a:p>
                  </a:txBody>
                  <a:tcPr marT="45693" marB="45693"/>
                </a:tc>
                <a:extLst>
                  <a:ext uri="{0D108BD9-81ED-4DB2-BD59-A6C34878D82A}">
                    <a16:rowId xmlns:a16="http://schemas.microsoft.com/office/drawing/2014/main" val="10000"/>
                  </a:ext>
                </a:extLst>
              </a:tr>
              <a:tr h="761979">
                <a:tc>
                  <a:txBody>
                    <a:bodyPr/>
                    <a:lstStyle/>
                    <a:p>
                      <a:r>
                        <a:rPr lang="en-US" sz="2200" dirty="0"/>
                        <a:t>Skin thickening of fingers</a:t>
                      </a:r>
                    </a:p>
                    <a:p>
                      <a:r>
                        <a:rPr lang="en-US" sz="2200" dirty="0"/>
                        <a:t>   </a:t>
                      </a:r>
                      <a:r>
                        <a:rPr lang="en-US" sz="1800" dirty="0"/>
                        <a:t>(count highest of the two)</a:t>
                      </a:r>
                    </a:p>
                  </a:txBody>
                  <a:tcPr marT="45693" marB="45693"/>
                </a:tc>
                <a:tc>
                  <a:txBody>
                    <a:bodyPr/>
                    <a:lstStyle/>
                    <a:p>
                      <a:r>
                        <a:rPr lang="en-US" sz="2200" dirty="0"/>
                        <a:t>Puffy fingers</a:t>
                      </a:r>
                    </a:p>
                    <a:p>
                      <a:r>
                        <a:rPr lang="en-US" sz="2200" dirty="0"/>
                        <a:t>Whole finger, distal to MCP</a:t>
                      </a:r>
                    </a:p>
                  </a:txBody>
                  <a:tcPr marT="45711" marB="45711"/>
                </a:tc>
                <a:tc>
                  <a:txBody>
                    <a:bodyPr/>
                    <a:lstStyle/>
                    <a:p>
                      <a:pPr algn="ctr"/>
                      <a:endParaRPr lang="en-US" sz="2200" dirty="0"/>
                    </a:p>
                  </a:txBody>
                  <a:tcPr marT="45693" marB="45693"/>
                </a:tc>
                <a:extLst>
                  <a:ext uri="{0D108BD9-81ED-4DB2-BD59-A6C34878D82A}">
                    <a16:rowId xmlns:a16="http://schemas.microsoft.com/office/drawing/2014/main" val="10001"/>
                  </a:ext>
                </a:extLst>
              </a:tr>
              <a:tr h="761979">
                <a:tc>
                  <a:txBody>
                    <a:bodyPr/>
                    <a:lstStyle/>
                    <a:p>
                      <a:r>
                        <a:rPr lang="en-US" sz="2200" dirty="0"/>
                        <a:t>Fingertip lesions</a:t>
                      </a:r>
                    </a:p>
                    <a:p>
                      <a:r>
                        <a:rPr lang="en-US" sz="2200" dirty="0"/>
                        <a:t>   </a:t>
                      </a:r>
                      <a:r>
                        <a:rPr lang="en-US" sz="1800" dirty="0"/>
                        <a:t>(count highest of the two)</a:t>
                      </a:r>
                    </a:p>
                  </a:txBody>
                  <a:tcPr marT="45693" marB="45693"/>
                </a:tc>
                <a:tc>
                  <a:txBody>
                    <a:bodyPr/>
                    <a:lstStyle/>
                    <a:p>
                      <a:r>
                        <a:rPr lang="en-US" sz="2200" dirty="0"/>
                        <a:t>Digital tip ulcers</a:t>
                      </a:r>
                    </a:p>
                    <a:p>
                      <a:r>
                        <a:rPr lang="en-US" sz="2200" dirty="0"/>
                        <a:t>Pitting scars</a:t>
                      </a:r>
                    </a:p>
                  </a:txBody>
                  <a:tcPr marT="45711" marB="45711"/>
                </a:tc>
                <a:tc>
                  <a:txBody>
                    <a:bodyPr/>
                    <a:lstStyle/>
                    <a:p>
                      <a:pPr algn="ctr"/>
                      <a:endParaRPr lang="en-US" sz="2200" dirty="0"/>
                    </a:p>
                  </a:txBody>
                  <a:tcPr marT="45693" marB="45693"/>
                </a:tc>
                <a:extLst>
                  <a:ext uri="{0D108BD9-81ED-4DB2-BD59-A6C34878D82A}">
                    <a16:rowId xmlns:a16="http://schemas.microsoft.com/office/drawing/2014/main" val="10002"/>
                  </a:ext>
                </a:extLst>
              </a:tr>
              <a:tr h="487365">
                <a:tc>
                  <a:txBody>
                    <a:bodyPr/>
                    <a:lstStyle/>
                    <a:p>
                      <a:r>
                        <a:rPr lang="en-US" sz="2200" dirty="0"/>
                        <a:t>Telangiectasias</a:t>
                      </a:r>
                    </a:p>
                  </a:txBody>
                  <a:tcPr marT="45693" marB="45693"/>
                </a:tc>
                <a:tc>
                  <a:txBody>
                    <a:bodyPr/>
                    <a:lstStyle/>
                    <a:p>
                      <a:endParaRPr lang="en-US" sz="2200" dirty="0"/>
                    </a:p>
                  </a:txBody>
                  <a:tcPr marT="45693" marB="45693"/>
                </a:tc>
                <a:tc>
                  <a:txBody>
                    <a:bodyPr/>
                    <a:lstStyle/>
                    <a:p>
                      <a:pPr algn="ctr"/>
                      <a:endParaRPr lang="en-US" sz="2200" dirty="0"/>
                    </a:p>
                  </a:txBody>
                  <a:tcPr marT="45693" marB="45693"/>
                </a:tc>
                <a:extLst>
                  <a:ext uri="{0D108BD9-81ED-4DB2-BD59-A6C34878D82A}">
                    <a16:rowId xmlns:a16="http://schemas.microsoft.com/office/drawing/2014/main" val="10003"/>
                  </a:ext>
                </a:extLst>
              </a:tr>
              <a:tr h="426664">
                <a:tc>
                  <a:txBody>
                    <a:bodyPr/>
                    <a:lstStyle/>
                    <a:p>
                      <a:r>
                        <a:rPr lang="en-US" sz="2200" dirty="0"/>
                        <a:t>Abnormal nailfold</a:t>
                      </a:r>
                      <a:r>
                        <a:rPr lang="en-US" sz="2200" baseline="0" dirty="0"/>
                        <a:t> capillaries</a:t>
                      </a:r>
                      <a:endParaRPr lang="en-US" sz="2200" dirty="0"/>
                    </a:p>
                  </a:txBody>
                  <a:tcPr marT="45693" marB="45693"/>
                </a:tc>
                <a:tc>
                  <a:txBody>
                    <a:bodyPr/>
                    <a:lstStyle/>
                    <a:p>
                      <a:endParaRPr lang="en-US" sz="2200"/>
                    </a:p>
                  </a:txBody>
                  <a:tcPr marT="45693" marB="45693"/>
                </a:tc>
                <a:tc>
                  <a:txBody>
                    <a:bodyPr/>
                    <a:lstStyle/>
                    <a:p>
                      <a:pPr algn="ctr"/>
                      <a:endParaRPr lang="en-US" sz="2200" dirty="0"/>
                    </a:p>
                  </a:txBody>
                  <a:tcPr marT="45693" marB="45693"/>
                </a:tc>
                <a:extLst>
                  <a:ext uri="{0D108BD9-81ED-4DB2-BD59-A6C34878D82A}">
                    <a16:rowId xmlns:a16="http://schemas.microsoft.com/office/drawing/2014/main" val="10004"/>
                  </a:ext>
                </a:extLst>
              </a:tr>
              <a:tr h="426664">
                <a:tc>
                  <a:txBody>
                    <a:bodyPr/>
                    <a:lstStyle/>
                    <a:p>
                      <a:r>
                        <a:rPr lang="en-US" sz="2200" dirty="0">
                          <a:highlight>
                            <a:srgbClr val="FFFF00"/>
                          </a:highlight>
                        </a:rPr>
                        <a:t> </a:t>
                      </a:r>
                      <a:r>
                        <a:rPr lang="en-US" sz="2200" dirty="0">
                          <a:solidFill>
                            <a:schemeClr val="tx1">
                              <a:lumMod val="50000"/>
                            </a:schemeClr>
                          </a:solidFill>
                          <a:highlight>
                            <a:srgbClr val="FFFF00"/>
                          </a:highlight>
                        </a:rPr>
                        <a:t>PAH</a:t>
                      </a:r>
                      <a:r>
                        <a:rPr lang="en-US" sz="2200" dirty="0">
                          <a:highlight>
                            <a:srgbClr val="FFFF00"/>
                          </a:highlight>
                        </a:rPr>
                        <a:t>  </a:t>
                      </a:r>
                      <a:r>
                        <a:rPr lang="en-US" sz="2200" dirty="0"/>
                        <a:t>&amp;/or ILD</a:t>
                      </a:r>
                    </a:p>
                  </a:txBody>
                  <a:tcPr marT="45693" marB="45693"/>
                </a:tc>
                <a:tc>
                  <a:txBody>
                    <a:bodyPr/>
                    <a:lstStyle/>
                    <a:p>
                      <a:endParaRPr lang="en-US" sz="2200"/>
                    </a:p>
                  </a:txBody>
                  <a:tcPr marT="45693" marB="45693"/>
                </a:tc>
                <a:tc>
                  <a:txBody>
                    <a:bodyPr/>
                    <a:lstStyle/>
                    <a:p>
                      <a:pPr algn="ctr"/>
                      <a:endParaRPr lang="en-US" sz="2200" dirty="0"/>
                    </a:p>
                  </a:txBody>
                  <a:tcPr marT="45693" marB="45693"/>
                </a:tc>
                <a:extLst>
                  <a:ext uri="{0D108BD9-81ED-4DB2-BD59-A6C34878D82A}">
                    <a16:rowId xmlns:a16="http://schemas.microsoft.com/office/drawing/2014/main" val="10005"/>
                  </a:ext>
                </a:extLst>
              </a:tr>
              <a:tr h="426664">
                <a:tc>
                  <a:txBody>
                    <a:bodyPr/>
                    <a:lstStyle/>
                    <a:p>
                      <a:r>
                        <a:rPr lang="en-US" sz="2200" dirty="0"/>
                        <a:t>Raynaud’s</a:t>
                      </a:r>
                    </a:p>
                  </a:txBody>
                  <a:tcPr marT="45693" marB="45693"/>
                </a:tc>
                <a:tc>
                  <a:txBody>
                    <a:bodyPr/>
                    <a:lstStyle/>
                    <a:p>
                      <a:endParaRPr lang="en-US" sz="2200" dirty="0"/>
                    </a:p>
                  </a:txBody>
                  <a:tcPr marT="45693" marB="45693"/>
                </a:tc>
                <a:tc>
                  <a:txBody>
                    <a:bodyPr/>
                    <a:lstStyle/>
                    <a:p>
                      <a:pPr algn="ctr"/>
                      <a:endParaRPr lang="en-US" sz="2200" dirty="0"/>
                    </a:p>
                  </a:txBody>
                  <a:tcPr marT="45693" marB="45693"/>
                </a:tc>
                <a:extLst>
                  <a:ext uri="{0D108BD9-81ED-4DB2-BD59-A6C34878D82A}">
                    <a16:rowId xmlns:a16="http://schemas.microsoft.com/office/drawing/2014/main" val="10006"/>
                  </a:ext>
                </a:extLst>
              </a:tr>
              <a:tr h="761943">
                <a:tc>
                  <a:txBody>
                    <a:bodyPr/>
                    <a:lstStyle/>
                    <a:p>
                      <a:r>
                        <a:rPr lang="en-US" sz="2200" dirty="0"/>
                        <a:t>SSc-specific antibodies (x-SCL-70, x-</a:t>
                      </a:r>
                      <a:r>
                        <a:rPr lang="en-US" sz="2200" dirty="0" err="1"/>
                        <a:t>centromere</a:t>
                      </a:r>
                      <a:r>
                        <a:rPr lang="en-US" sz="2200" dirty="0"/>
                        <a:t>, x-RNAP</a:t>
                      </a:r>
                      <a:r>
                        <a:rPr lang="en-US" sz="2200" baseline="0" dirty="0"/>
                        <a:t> III)</a:t>
                      </a:r>
                      <a:endParaRPr lang="en-US" sz="2200" dirty="0"/>
                    </a:p>
                  </a:txBody>
                  <a:tcPr marT="45693" marB="45693"/>
                </a:tc>
                <a:tc>
                  <a:txBody>
                    <a:bodyPr/>
                    <a:lstStyle/>
                    <a:p>
                      <a:endParaRPr lang="en-US" sz="2200" dirty="0"/>
                    </a:p>
                  </a:txBody>
                  <a:tcPr marT="45693" marB="45693"/>
                </a:tc>
                <a:tc>
                  <a:txBody>
                    <a:bodyPr/>
                    <a:lstStyle/>
                    <a:p>
                      <a:pPr algn="ctr"/>
                      <a:endParaRPr lang="en-US" sz="2200" dirty="0"/>
                    </a:p>
                  </a:txBody>
                  <a:tcPr marT="45693" marB="45693"/>
                </a:tc>
                <a:extLst>
                  <a:ext uri="{0D108BD9-81ED-4DB2-BD59-A6C34878D82A}">
                    <a16:rowId xmlns:a16="http://schemas.microsoft.com/office/drawing/2014/main" val="10007"/>
                  </a:ext>
                </a:extLst>
              </a:tr>
            </a:tbl>
          </a:graphicData>
        </a:graphic>
      </p:graphicFrame>
      <p:sp>
        <p:nvSpPr>
          <p:cNvPr id="18473" name="TextBox 4">
            <a:extLst>
              <a:ext uri="{FF2B5EF4-FFF2-40B4-BE49-F238E27FC236}">
                <a16:creationId xmlns:a16="http://schemas.microsoft.com/office/drawing/2014/main" id="{5849DF7D-06FC-4E52-8AC8-8CA22E20888C}"/>
              </a:ext>
            </a:extLst>
          </p:cNvPr>
          <p:cNvSpPr txBox="1">
            <a:spLocks noChangeArrowheads="1"/>
          </p:cNvSpPr>
          <p:nvPr/>
        </p:nvSpPr>
        <p:spPr bwMode="auto">
          <a:xfrm>
            <a:off x="9025732" y="1589088"/>
            <a:ext cx="2709067" cy="3190617"/>
          </a:xfrm>
          <a:prstGeom prst="rect">
            <a:avLst/>
          </a:prstGeom>
          <a:solidFill>
            <a:srgbClr val="FFFF00"/>
          </a:solidFill>
          <a:ln w="9525">
            <a:noFill/>
            <a:miter lim="800000"/>
            <a:headEnd/>
            <a:tailEnd/>
          </a:ln>
        </p:spPr>
        <p:txBody>
          <a:bodyPr wrap="square" lIns="274320" tIns="182880" rIns="274320" bIns="1828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0" indent="-457200" algn="l" defTabSz="914400" rtl="0" eaLnBrk="1" fontAlgn="auto" latinLnBrk="0" hangingPunct="1">
              <a:lnSpc>
                <a:spcPts val="2200"/>
              </a:lnSpc>
              <a:spcBef>
                <a:spcPct val="0"/>
              </a:spcBef>
              <a:spcAft>
                <a:spcPts val="0"/>
              </a:spcAft>
              <a:buClrTx/>
              <a:buSzTx/>
              <a:buFont typeface="+mj-lt"/>
              <a:buAutoNum type="arabicPeriod"/>
              <a:tabLst/>
              <a:defRPr/>
            </a:pPr>
            <a:r>
              <a:rPr kumimoji="0" lang="en-US" altLang="en-US" sz="2200" b="0" i="0" u="none"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rPr>
              <a:t>A total score of </a:t>
            </a:r>
            <a:r>
              <a:rPr kumimoji="0" lang="en-US" altLang="en-US" sz="2200" b="0" i="0" u="sng"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rPr>
              <a:t>9 or more</a:t>
            </a:r>
            <a:r>
              <a:rPr kumimoji="0" lang="en-US" altLang="en-US" sz="2200" b="0" i="0" u="none"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rPr>
              <a:t> is classified as systemic sclerosis</a:t>
            </a:r>
            <a:br>
              <a:rPr kumimoji="0" lang="en-US" altLang="en-US" sz="2200" b="0" i="0" u="none"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rPr>
            </a:br>
            <a:endParaRPr kumimoji="0" lang="en-US" altLang="en-US" sz="2200" b="0" i="0" u="none"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endParaRPr>
          </a:p>
          <a:p>
            <a:pPr marL="457200" marR="0" lvl="0" indent="-457200" algn="l" defTabSz="914400" rtl="0" eaLnBrk="1" fontAlgn="auto" latinLnBrk="0" hangingPunct="1">
              <a:lnSpc>
                <a:spcPts val="2200"/>
              </a:lnSpc>
              <a:spcBef>
                <a:spcPct val="0"/>
              </a:spcBef>
              <a:spcAft>
                <a:spcPts val="0"/>
              </a:spcAft>
              <a:buClrTx/>
              <a:buSzTx/>
              <a:buFont typeface="+mj-lt"/>
              <a:buAutoNum type="arabicPeriod"/>
              <a:tabLst/>
              <a:defRPr/>
            </a:pPr>
            <a:r>
              <a:rPr kumimoji="0" lang="en-US" altLang="en-US" sz="2200" b="0" i="0" u="none" strike="noStrike" kern="1200" cap="none" spc="0" normalizeH="0" baseline="0" noProof="0" dirty="0">
                <a:ln>
                  <a:noFill/>
                </a:ln>
                <a:solidFill>
                  <a:srgbClr val="3F3F3F"/>
                </a:solidFill>
                <a:effectLst/>
                <a:uLnTx/>
                <a:uFillTx/>
                <a:latin typeface="Arial" panose="020B0604020202020204"/>
                <a:ea typeface="Cambria" panose="02040503050406030204" pitchFamily="18" charset="0"/>
                <a:cs typeface="Times New Roman" panose="02020603050405020304" pitchFamily="18" charset="0"/>
              </a:rPr>
              <a:t>These criteria are 91% sensitive and 92% specific</a:t>
            </a:r>
          </a:p>
        </p:txBody>
      </p:sp>
      <p:sp>
        <p:nvSpPr>
          <p:cNvPr id="18475" name="TextBox 6">
            <a:extLst>
              <a:ext uri="{FF2B5EF4-FFF2-40B4-BE49-F238E27FC236}">
                <a16:creationId xmlns:a16="http://schemas.microsoft.com/office/drawing/2014/main" id="{A6BE2FB3-E002-4830-A25D-20E5C1694CE0}"/>
              </a:ext>
            </a:extLst>
          </p:cNvPr>
          <p:cNvSpPr txBox="1">
            <a:spLocks noChangeArrowheads="1"/>
          </p:cNvSpPr>
          <p:nvPr/>
        </p:nvSpPr>
        <p:spPr bwMode="auto">
          <a:xfrm>
            <a:off x="609600" y="6380692"/>
            <a:ext cx="4158061" cy="276999"/>
          </a:xfrm>
          <a:prstGeom prst="rect">
            <a:avLst/>
          </a:prstGeom>
          <a:noFill/>
          <a:ln w="9525">
            <a:noFill/>
            <a:miter lim="800000"/>
            <a:headEnd/>
            <a:tailEnd/>
          </a:ln>
        </p:spPr>
        <p:txBody>
          <a:bodyPr wrap="non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12121"/>
                </a:solidFill>
                <a:effectLst/>
                <a:uLnTx/>
                <a:uFillTx/>
                <a:latin typeface="Calibri"/>
                <a:ea typeface="+mn-ea"/>
                <a:cs typeface="Calibri"/>
              </a:rPr>
              <a:t>van den </a:t>
            </a:r>
            <a:r>
              <a:rPr kumimoji="0" lang="en-US" sz="1200" b="0" i="0" u="none" strike="noStrike" kern="1200" cap="none" spc="0" normalizeH="0" baseline="0" noProof="0" dirty="0" err="1">
                <a:ln>
                  <a:noFill/>
                </a:ln>
                <a:solidFill>
                  <a:srgbClr val="212121"/>
                </a:solidFill>
                <a:effectLst/>
                <a:uLnTx/>
                <a:uFillTx/>
                <a:latin typeface="Calibri"/>
                <a:ea typeface="+mn-ea"/>
                <a:cs typeface="Calibri"/>
              </a:rPr>
              <a:t>Hoogen</a:t>
            </a:r>
            <a:r>
              <a:rPr kumimoji="0" lang="en-US" sz="1200" b="0" i="0" u="none" strike="noStrike" kern="1200" cap="none" spc="0" normalizeH="0" baseline="0" noProof="0" dirty="0">
                <a:ln>
                  <a:noFill/>
                </a:ln>
                <a:solidFill>
                  <a:srgbClr val="212121"/>
                </a:solidFill>
                <a:effectLst/>
                <a:uLnTx/>
                <a:uFillTx/>
                <a:latin typeface="Calibri"/>
                <a:ea typeface="+mn-ea"/>
                <a:cs typeface="Calibri"/>
              </a:rPr>
              <a:t> F, et al. </a:t>
            </a:r>
            <a:r>
              <a:rPr kumimoji="0" lang="en-US" sz="1200" b="0" i="1" u="none" strike="noStrike" kern="1200" cap="none" spc="0" normalizeH="0" baseline="0" noProof="0" dirty="0">
                <a:ln>
                  <a:noFill/>
                </a:ln>
                <a:solidFill>
                  <a:srgbClr val="212121"/>
                </a:solidFill>
                <a:effectLst/>
                <a:uLnTx/>
                <a:uFillTx/>
                <a:latin typeface="Calibri"/>
                <a:ea typeface="+mn-ea"/>
                <a:cs typeface="Calibri"/>
              </a:rPr>
              <a:t>Arthritis Rheum</a:t>
            </a:r>
            <a:r>
              <a:rPr kumimoji="0" lang="en-US" sz="1200" b="0" i="0" u="none" strike="noStrike" kern="1200" cap="none" spc="0" normalizeH="0" baseline="0" noProof="0" dirty="0">
                <a:ln>
                  <a:noFill/>
                </a:ln>
                <a:solidFill>
                  <a:srgbClr val="212121"/>
                </a:solidFill>
                <a:effectLst/>
                <a:uLnTx/>
                <a:uFillTx/>
                <a:latin typeface="Calibri"/>
                <a:ea typeface="+mn-ea"/>
                <a:cs typeface="Calibri"/>
              </a:rPr>
              <a:t>. 2013;65(11):2737-47. </a:t>
            </a:r>
            <a:endParaRPr kumimoji="0" lang="en-US" sz="1200" b="0" i="0" u="none" strike="noStrike" kern="1200" cap="none" spc="0" normalizeH="0" baseline="0" noProof="0" dirty="0">
              <a:ln>
                <a:noFill/>
              </a:ln>
              <a:solidFill>
                <a:srgbClr val="212121"/>
              </a:solidFill>
              <a:effectLst/>
              <a:uLnTx/>
              <a:uFillTx/>
              <a:latin typeface="Calibri" panose="020F0502020204030204" pitchFamily="34" charset="0"/>
              <a:ea typeface="+mn-ea"/>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C67C-7E3E-3644-3186-A930BC29FD98}"/>
              </a:ext>
            </a:extLst>
          </p:cNvPr>
          <p:cNvSpPr>
            <a:spLocks noGrp="1"/>
          </p:cNvSpPr>
          <p:nvPr>
            <p:ph type="title"/>
          </p:nvPr>
        </p:nvSpPr>
        <p:spPr/>
        <p:txBody>
          <a:bodyPr/>
          <a:lstStyle/>
          <a:p>
            <a:r>
              <a:rPr lang="en-US" dirty="0"/>
              <a:t>Cumulative frequency of major organ-based complications in systemic sclerosis</a:t>
            </a:r>
          </a:p>
        </p:txBody>
      </p:sp>
      <p:sp>
        <p:nvSpPr>
          <p:cNvPr id="3" name="Content Placeholder 2">
            <a:extLst>
              <a:ext uri="{FF2B5EF4-FFF2-40B4-BE49-F238E27FC236}">
                <a16:creationId xmlns:a16="http://schemas.microsoft.com/office/drawing/2014/main" id="{E64C90CA-D00D-6A64-434F-68E8EDEA71B9}"/>
              </a:ext>
            </a:extLst>
          </p:cNvPr>
          <p:cNvSpPr>
            <a:spLocks noGrp="1"/>
          </p:cNvSpPr>
          <p:nvPr>
            <p:ph idx="1"/>
          </p:nvPr>
        </p:nvSpPr>
        <p:spPr/>
        <p:txBody>
          <a:bodyPr/>
          <a:lstStyle/>
          <a:p>
            <a:pPr marL="0" indent="0" algn="ctr">
              <a:buNone/>
            </a:pPr>
            <a:r>
              <a:rPr lang="en-US" dirty="0"/>
              <a:t>1995-2003 incident </a:t>
            </a:r>
            <a:r>
              <a:rPr lang="en-US" dirty="0" err="1"/>
              <a:t>SSc</a:t>
            </a:r>
            <a:r>
              <a:rPr lang="en-US" dirty="0"/>
              <a:t> cohort at RFH(n=677)</a:t>
            </a:r>
          </a:p>
        </p:txBody>
      </p:sp>
      <p:pic>
        <p:nvPicPr>
          <p:cNvPr id="4" name="Content Placeholder 3">
            <a:extLst>
              <a:ext uri="{FF2B5EF4-FFF2-40B4-BE49-F238E27FC236}">
                <a16:creationId xmlns:a16="http://schemas.microsoft.com/office/drawing/2014/main" id="{1F1B174E-08F9-3955-8962-ED2EAFE04470}"/>
              </a:ext>
            </a:extLst>
          </p:cNvPr>
          <p:cNvPicPr>
            <a:picLocks noChangeAspect="1"/>
          </p:cNvPicPr>
          <p:nvPr/>
        </p:nvPicPr>
        <p:blipFill rotWithShape="1">
          <a:blip r:embed="rId3">
            <a:extLst>
              <a:ext uri="{28A0092B-C50C-407E-A947-70E740481C1C}">
                <a14:useLocalDpi xmlns:a14="http://schemas.microsoft.com/office/drawing/2010/main"/>
              </a:ext>
            </a:extLst>
          </a:blip>
          <a:srcRect t="23891" b="13882"/>
          <a:stretch/>
        </p:blipFill>
        <p:spPr>
          <a:xfrm>
            <a:off x="1502385" y="1971675"/>
            <a:ext cx="8787180" cy="4105275"/>
          </a:xfrm>
          <a:prstGeom prst="rect">
            <a:avLst/>
          </a:prstGeom>
        </p:spPr>
      </p:pic>
      <p:sp>
        <p:nvSpPr>
          <p:cNvPr id="6" name="TextBox 5">
            <a:extLst>
              <a:ext uri="{FF2B5EF4-FFF2-40B4-BE49-F238E27FC236}">
                <a16:creationId xmlns:a16="http://schemas.microsoft.com/office/drawing/2014/main" id="{9F2E6B61-FD01-3EBC-3177-A9461F0EAEAB}"/>
              </a:ext>
            </a:extLst>
          </p:cNvPr>
          <p:cNvSpPr txBox="1"/>
          <p:nvPr/>
        </p:nvSpPr>
        <p:spPr>
          <a:xfrm>
            <a:off x="1981200" y="6232487"/>
            <a:ext cx="6096000"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Arial" panose="020B0604020202020204"/>
                <a:ea typeface="+mn-ea"/>
                <a:cs typeface="+mn-cs"/>
              </a:rPr>
              <a:t>Data derived from: </a:t>
            </a:r>
            <a:r>
              <a:rPr kumimoji="0" lang="en-US" sz="1200" b="0" i="0" u="none" strike="noStrike" kern="1200" cap="none" spc="0" normalizeH="0" baseline="0" noProof="0" err="1">
                <a:ln>
                  <a:noFill/>
                </a:ln>
                <a:solidFill>
                  <a:srgbClr val="000000"/>
                </a:solidFill>
                <a:effectLst/>
                <a:uLnTx/>
                <a:uFillTx/>
                <a:latin typeface="Calibri"/>
                <a:ea typeface="+mn-ea"/>
                <a:cs typeface="Calibri"/>
              </a:rPr>
              <a:t>Nihtyanova</a:t>
            </a:r>
            <a:r>
              <a:rPr kumimoji="0" lang="en-US" sz="1200" b="0" i="0" u="none" strike="noStrike" kern="1200" cap="none" spc="0" normalizeH="0" baseline="0" noProof="0">
                <a:ln>
                  <a:noFill/>
                </a:ln>
                <a:solidFill>
                  <a:srgbClr val="000000"/>
                </a:solidFill>
                <a:effectLst/>
                <a:uLnTx/>
                <a:uFillTx/>
                <a:latin typeface="Calibri"/>
                <a:ea typeface="+mn-ea"/>
                <a:cs typeface="Calibri"/>
              </a:rPr>
              <a:t> SI, et al. </a:t>
            </a:r>
            <a:r>
              <a:rPr kumimoji="0" lang="en-US" sz="1200" b="0" i="1" u="none" strike="noStrike" kern="1200" cap="none" spc="0" normalizeH="0" baseline="0" noProof="0">
                <a:ln>
                  <a:noFill/>
                </a:ln>
                <a:solidFill>
                  <a:srgbClr val="000000"/>
                </a:solidFill>
                <a:effectLst/>
                <a:uLnTx/>
                <a:uFillTx/>
                <a:latin typeface="Calibri"/>
                <a:ea typeface="+mn-ea"/>
                <a:cs typeface="Calibri"/>
              </a:rPr>
              <a:t>Arthritis </a:t>
            </a:r>
            <a:r>
              <a:rPr kumimoji="0" lang="en-US" sz="1200" b="0" i="1" u="none" strike="noStrike" kern="1200" cap="none" spc="0" normalizeH="0" baseline="0" noProof="0" err="1">
                <a:ln>
                  <a:noFill/>
                </a:ln>
                <a:solidFill>
                  <a:srgbClr val="000000"/>
                </a:solidFill>
                <a:effectLst/>
                <a:uLnTx/>
                <a:uFillTx/>
                <a:latin typeface="Calibri"/>
                <a:ea typeface="+mn-ea"/>
                <a:cs typeface="Calibri"/>
              </a:rPr>
              <a:t>Rheumatol</a:t>
            </a:r>
            <a:r>
              <a:rPr kumimoji="0" lang="en-US" sz="1200" b="0" i="1" u="none" strike="noStrike" kern="1200" cap="none" spc="0" normalizeH="0" baseline="0" noProof="0">
                <a:ln>
                  <a:noFill/>
                </a:ln>
                <a:solidFill>
                  <a:srgbClr val="000000"/>
                </a:solidFill>
                <a:effectLst/>
                <a:uLnTx/>
                <a:uFillTx/>
                <a:latin typeface="Calibri"/>
                <a:ea typeface="+mn-ea"/>
                <a:cs typeface="Calibri"/>
              </a:rPr>
              <a:t>.</a:t>
            </a:r>
            <a:r>
              <a:rPr kumimoji="0" lang="en-US" sz="1200" b="0" i="0" u="none" strike="noStrike" kern="1200" cap="none" spc="0" normalizeH="0" baseline="0" noProof="0">
                <a:ln>
                  <a:noFill/>
                </a:ln>
                <a:solidFill>
                  <a:srgbClr val="000000"/>
                </a:solidFill>
                <a:effectLst/>
                <a:uLnTx/>
                <a:uFillTx/>
                <a:latin typeface="Calibri"/>
                <a:ea typeface="+mn-ea"/>
                <a:cs typeface="Calibri"/>
              </a:rPr>
              <a:t> 2014;66(6):1625-35.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&amp; including an additional validation cohort (unpublished)</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172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D794-1EB4-8AD9-1B4A-F13EB9EFCBC2}"/>
              </a:ext>
            </a:extLst>
          </p:cNvPr>
          <p:cNvSpPr>
            <a:spLocks noGrp="1"/>
          </p:cNvSpPr>
          <p:nvPr>
            <p:ph type="title"/>
          </p:nvPr>
        </p:nvSpPr>
        <p:spPr>
          <a:xfrm>
            <a:off x="609600" y="199505"/>
            <a:ext cx="10744200" cy="1185577"/>
          </a:xfrm>
        </p:spPr>
        <p:txBody>
          <a:bodyPr/>
          <a:lstStyle/>
          <a:p>
            <a:r>
              <a:rPr lang="en-US" dirty="0"/>
              <a:t>Clinical Features of SSc patients with PH</a:t>
            </a:r>
          </a:p>
        </p:txBody>
      </p:sp>
      <p:sp>
        <p:nvSpPr>
          <p:cNvPr id="3" name="Content Placeholder 2">
            <a:extLst>
              <a:ext uri="{FF2B5EF4-FFF2-40B4-BE49-F238E27FC236}">
                <a16:creationId xmlns:a16="http://schemas.microsoft.com/office/drawing/2014/main" id="{6B5833E4-F66E-25E7-A2BE-4685CE7A986D}"/>
              </a:ext>
            </a:extLst>
          </p:cNvPr>
          <p:cNvSpPr>
            <a:spLocks noGrp="1"/>
          </p:cNvSpPr>
          <p:nvPr>
            <p:ph idx="1"/>
          </p:nvPr>
        </p:nvSpPr>
        <p:spPr>
          <a:xfrm>
            <a:off x="609600" y="1477906"/>
            <a:ext cx="10744200" cy="4722477"/>
          </a:xfrm>
        </p:spPr>
        <p:txBody>
          <a:bodyPr>
            <a:normAutofit/>
          </a:bodyPr>
          <a:lstStyle/>
          <a:p>
            <a:pPr>
              <a:lnSpc>
                <a:spcPct val="150000"/>
              </a:lnSpc>
            </a:pPr>
            <a:r>
              <a:rPr lang="en-US" sz="3200" dirty="0"/>
              <a:t>Age ( Older age) / postmenopausal</a:t>
            </a:r>
          </a:p>
          <a:p>
            <a:pPr>
              <a:lnSpc>
                <a:spcPct val="150000"/>
              </a:lnSpc>
            </a:pPr>
            <a:r>
              <a:rPr lang="en-US" sz="3200" dirty="0"/>
              <a:t>New onset Digital ulcers</a:t>
            </a:r>
          </a:p>
          <a:p>
            <a:pPr>
              <a:lnSpc>
                <a:spcPct val="150000"/>
              </a:lnSpc>
            </a:pPr>
            <a:r>
              <a:rPr lang="en-US" sz="3200" dirty="0"/>
              <a:t>Limited SSc</a:t>
            </a:r>
          </a:p>
          <a:p>
            <a:pPr>
              <a:lnSpc>
                <a:spcPct val="150000"/>
              </a:lnSpc>
            </a:pPr>
            <a:r>
              <a:rPr lang="en-US" sz="3200" dirty="0"/>
              <a:t>Dilated nailfold Capillaries </a:t>
            </a:r>
          </a:p>
          <a:p>
            <a:pPr>
              <a:lnSpc>
                <a:spcPct val="150000"/>
              </a:lnSpc>
            </a:pPr>
            <a:r>
              <a:rPr lang="en-US" sz="3200" dirty="0"/>
              <a:t>Telangiectasias</a:t>
            </a:r>
          </a:p>
        </p:txBody>
      </p:sp>
    </p:spTree>
    <p:extLst>
      <p:ext uri="{BB962C8B-B14F-4D97-AF65-F5344CB8AC3E}">
        <p14:creationId xmlns:p14="http://schemas.microsoft.com/office/powerpoint/2010/main" val="217564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7556C-A581-4C0A-9E53-B5E180ECCF9D}"/>
              </a:ext>
            </a:extLst>
          </p:cNvPr>
          <p:cNvPicPr>
            <a:picLocks noGrp="1" noChangeAspect="1"/>
          </p:cNvPicPr>
          <p:nvPr>
            <p:ph idx="1"/>
          </p:nvPr>
        </p:nvPicPr>
        <p:blipFill rotWithShape="1">
          <a:blip r:embed="rId2"/>
          <a:srcRect l="13553" t="7854" r="11365" b="20346"/>
          <a:stretch/>
        </p:blipFill>
        <p:spPr>
          <a:xfrm>
            <a:off x="862541" y="613919"/>
            <a:ext cx="10466917" cy="5630162"/>
          </a:xfrm>
          <a:prstGeom prst="rect">
            <a:avLst/>
          </a:prstGeom>
        </p:spPr>
      </p:pic>
    </p:spTree>
    <p:extLst>
      <p:ext uri="{BB962C8B-B14F-4D97-AF65-F5344CB8AC3E}">
        <p14:creationId xmlns:p14="http://schemas.microsoft.com/office/powerpoint/2010/main" val="246053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21AC-2D17-4A0F-B593-F7C40E6E1510}"/>
              </a:ext>
            </a:extLst>
          </p:cNvPr>
          <p:cNvSpPr>
            <a:spLocks noGrp="1"/>
          </p:cNvSpPr>
          <p:nvPr>
            <p:ph type="title"/>
          </p:nvPr>
        </p:nvSpPr>
        <p:spPr>
          <a:xfrm>
            <a:off x="609600" y="199505"/>
            <a:ext cx="10744200" cy="1185577"/>
          </a:xfrm>
        </p:spPr>
        <p:txBody>
          <a:bodyPr/>
          <a:lstStyle/>
          <a:p>
            <a:r>
              <a:rPr lang="en-US" dirty="0"/>
              <a:t>Raynaud's</a:t>
            </a:r>
          </a:p>
        </p:txBody>
      </p:sp>
      <p:sp>
        <p:nvSpPr>
          <p:cNvPr id="3" name="Content Placeholder 2">
            <a:extLst>
              <a:ext uri="{FF2B5EF4-FFF2-40B4-BE49-F238E27FC236}">
                <a16:creationId xmlns:a16="http://schemas.microsoft.com/office/drawing/2014/main" id="{B4083222-1DB0-4011-9A32-4B3AC3B001BB}"/>
              </a:ext>
            </a:extLst>
          </p:cNvPr>
          <p:cNvSpPr>
            <a:spLocks noGrp="1"/>
          </p:cNvSpPr>
          <p:nvPr>
            <p:ph idx="1"/>
          </p:nvPr>
        </p:nvSpPr>
        <p:spPr>
          <a:xfrm>
            <a:off x="609600" y="1477906"/>
            <a:ext cx="10744200" cy="4722477"/>
          </a:xfrm>
        </p:spPr>
        <p:txBody>
          <a:bodyPr>
            <a:noAutofit/>
          </a:bodyPr>
          <a:lstStyle/>
          <a:p>
            <a:r>
              <a:rPr lang="en-US" sz="3200" dirty="0"/>
              <a:t>Definition </a:t>
            </a:r>
          </a:p>
          <a:p>
            <a:pPr lvl="1"/>
            <a:r>
              <a:rPr lang="en-US" sz="2800" b="1" dirty="0"/>
              <a:t>Episodic, symmetrical, vasospastic </a:t>
            </a:r>
            <a:r>
              <a:rPr lang="en-US" sz="2800" dirty="0"/>
              <a:t>disorder resulting in classic triphasic color change</a:t>
            </a:r>
          </a:p>
          <a:p>
            <a:pPr lvl="1"/>
            <a:r>
              <a:rPr lang="en-US" sz="2800" dirty="0"/>
              <a:t>trophic changes </a:t>
            </a:r>
            <a:r>
              <a:rPr lang="en-US" sz="2800" b="1" dirty="0"/>
              <a:t>limited to the skin</a:t>
            </a:r>
          </a:p>
          <a:p>
            <a:pPr lvl="1"/>
            <a:r>
              <a:rPr lang="en-US" sz="2800" dirty="0"/>
              <a:t>uncomfortable sensory symptoms of the extremities in the </a:t>
            </a:r>
            <a:r>
              <a:rPr lang="en-US" sz="2800" b="1" dirty="0"/>
              <a:t>absence of arterial occlusion</a:t>
            </a:r>
          </a:p>
        </p:txBody>
      </p:sp>
      <p:sp>
        <p:nvSpPr>
          <p:cNvPr id="6" name="Content Placeholder 2">
            <a:extLst>
              <a:ext uri="{FF2B5EF4-FFF2-40B4-BE49-F238E27FC236}">
                <a16:creationId xmlns:a16="http://schemas.microsoft.com/office/drawing/2014/main" id="{8BFF6F55-2E8F-4668-BA97-9A94827CAB48}"/>
              </a:ext>
            </a:extLst>
          </p:cNvPr>
          <p:cNvSpPr txBox="1">
            <a:spLocks/>
          </p:cNvSpPr>
          <p:nvPr/>
        </p:nvSpPr>
        <p:spPr>
          <a:xfrm>
            <a:off x="6762599" y="1098110"/>
            <a:ext cx="4654701" cy="5582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78117A74-339F-4261-9340-E8BDA9A9B185}"/>
              </a:ext>
            </a:extLst>
          </p:cNvPr>
          <p:cNvSpPr txBox="1"/>
          <p:nvPr/>
        </p:nvSpPr>
        <p:spPr>
          <a:xfrm>
            <a:off x="609600" y="6200775"/>
            <a:ext cx="9222590"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33333"/>
                </a:solidFill>
                <a:effectLst/>
                <a:uLnTx/>
                <a:uFillTx/>
                <a:latin typeface="Arial" panose="020B0604020202020204"/>
                <a:ea typeface="+mn-lt"/>
                <a:cs typeface="Arial" panose="020B0604020202020204"/>
              </a:rPr>
              <a:t>Johnson, A. (2017). Raynaud's syndrome. In G. R. Elkins (Ed.), </a:t>
            </a:r>
            <a:r>
              <a:rPr kumimoji="0" lang="en-US" sz="1100" b="0" i="1" u="none" strike="noStrike" kern="1200" cap="none" spc="0" normalizeH="0" baseline="0" noProof="0" dirty="0">
                <a:ln>
                  <a:noFill/>
                </a:ln>
                <a:solidFill>
                  <a:srgbClr val="333333"/>
                </a:solidFill>
                <a:effectLst/>
                <a:uLnTx/>
                <a:uFillTx/>
                <a:latin typeface="Arial" panose="020B0604020202020204"/>
                <a:ea typeface="+mn-lt"/>
                <a:cs typeface="Arial" panose="020B0604020202020204"/>
              </a:rPr>
              <a:t>Handbook of medical and psychological hypnosis: Foundations, applications, and professional issues</a:t>
            </a:r>
            <a:r>
              <a:rPr kumimoji="0" lang="en-US" sz="1100" b="0" i="0" u="none" strike="noStrike" kern="1200" cap="none" spc="0" normalizeH="0" baseline="0" noProof="0" dirty="0">
                <a:ln>
                  <a:noFill/>
                </a:ln>
                <a:solidFill>
                  <a:srgbClr val="333333"/>
                </a:solidFill>
                <a:effectLst/>
                <a:uLnTx/>
                <a:uFillTx/>
                <a:latin typeface="Arial" panose="020B0604020202020204"/>
                <a:ea typeface="+mn-lt"/>
                <a:cs typeface="Arial" panose="020B0604020202020204"/>
              </a:rPr>
              <a:t> (pp. 391–397). Springer Publishing Company.</a:t>
            </a:r>
          </a:p>
        </p:txBody>
      </p:sp>
    </p:spTree>
    <p:extLst>
      <p:ext uri="{BB962C8B-B14F-4D97-AF65-F5344CB8AC3E}">
        <p14:creationId xmlns:p14="http://schemas.microsoft.com/office/powerpoint/2010/main" val="182722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4C92-8281-4964-830F-F5D243791039}"/>
              </a:ext>
            </a:extLst>
          </p:cNvPr>
          <p:cNvSpPr>
            <a:spLocks noGrp="1"/>
          </p:cNvSpPr>
          <p:nvPr>
            <p:ph type="title"/>
          </p:nvPr>
        </p:nvSpPr>
        <p:spPr/>
        <p:txBody>
          <a:bodyPr/>
          <a:lstStyle/>
          <a:p>
            <a:r>
              <a:rPr lang="en-US" dirty="0" err="1"/>
              <a:t>Capilloroscopy</a:t>
            </a:r>
            <a:r>
              <a:rPr lang="en-US" dirty="0"/>
              <a:t> </a:t>
            </a:r>
          </a:p>
        </p:txBody>
      </p:sp>
      <p:pic>
        <p:nvPicPr>
          <p:cNvPr id="4" name="Content Placeholder 3">
            <a:extLst>
              <a:ext uri="{FF2B5EF4-FFF2-40B4-BE49-F238E27FC236}">
                <a16:creationId xmlns:a16="http://schemas.microsoft.com/office/drawing/2014/main" id="{A94A0695-CCE9-47C1-B899-A0D13571C2E4}"/>
              </a:ext>
            </a:extLst>
          </p:cNvPr>
          <p:cNvPicPr>
            <a:picLocks noGrp="1" noChangeAspect="1"/>
          </p:cNvPicPr>
          <p:nvPr>
            <p:ph idx="1"/>
          </p:nvPr>
        </p:nvPicPr>
        <p:blipFill>
          <a:blip r:embed="rId2"/>
          <a:stretch>
            <a:fillRect/>
          </a:stretch>
        </p:blipFill>
        <p:spPr>
          <a:xfrm>
            <a:off x="726937" y="1291364"/>
            <a:ext cx="10738125" cy="5277076"/>
          </a:xfrm>
          <a:prstGeom prst="rect">
            <a:avLst/>
          </a:prstGeom>
        </p:spPr>
      </p:pic>
      <p:sp>
        <p:nvSpPr>
          <p:cNvPr id="5" name="Rectangle 4">
            <a:extLst>
              <a:ext uri="{FF2B5EF4-FFF2-40B4-BE49-F238E27FC236}">
                <a16:creationId xmlns:a16="http://schemas.microsoft.com/office/drawing/2014/main" id="{E016EB22-4EBB-4939-8112-1C62A157A2BA}"/>
              </a:ext>
            </a:extLst>
          </p:cNvPr>
          <p:cNvSpPr/>
          <p:nvPr/>
        </p:nvSpPr>
        <p:spPr>
          <a:xfrm>
            <a:off x="609600" y="5989320"/>
            <a:ext cx="721360" cy="5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2032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0D02-1152-1497-67B2-4410FDD12517}"/>
              </a:ext>
            </a:extLst>
          </p:cNvPr>
          <p:cNvSpPr>
            <a:spLocks noGrp="1"/>
          </p:cNvSpPr>
          <p:nvPr>
            <p:ph type="title"/>
          </p:nvPr>
        </p:nvSpPr>
        <p:spPr>
          <a:xfrm>
            <a:off x="609600" y="199505"/>
            <a:ext cx="10744200" cy="1185577"/>
          </a:xfrm>
        </p:spPr>
        <p:txBody>
          <a:bodyPr/>
          <a:lstStyle/>
          <a:p>
            <a:r>
              <a:rPr lang="en-US" dirty="0"/>
              <a:t>Nailfold capillaroscopy</a:t>
            </a:r>
          </a:p>
        </p:txBody>
      </p:sp>
      <p:sp>
        <p:nvSpPr>
          <p:cNvPr id="3" name="Content Placeholder 2">
            <a:extLst>
              <a:ext uri="{FF2B5EF4-FFF2-40B4-BE49-F238E27FC236}">
                <a16:creationId xmlns:a16="http://schemas.microsoft.com/office/drawing/2014/main" id="{3BCAB073-D56A-3AD7-E957-4AE92601D2E4}"/>
              </a:ext>
            </a:extLst>
          </p:cNvPr>
          <p:cNvSpPr>
            <a:spLocks noGrp="1"/>
          </p:cNvSpPr>
          <p:nvPr>
            <p:ph idx="1"/>
          </p:nvPr>
        </p:nvSpPr>
        <p:spPr>
          <a:xfrm>
            <a:off x="609600" y="1477906"/>
            <a:ext cx="10744200" cy="4722477"/>
          </a:xfrm>
        </p:spPr>
        <p:txBody>
          <a:bodyPr/>
          <a:lstStyle/>
          <a:p>
            <a:r>
              <a:rPr lang="en-US" dirty="0"/>
              <a:t>A higher number of patients with SSc-PAH patients had more “severe” patterns on nail fold capillaroscopy </a:t>
            </a:r>
          </a:p>
          <a:p>
            <a:r>
              <a:rPr lang="en-US" dirty="0"/>
              <a:t>Lower capillary density</a:t>
            </a:r>
          </a:p>
          <a:p>
            <a:r>
              <a:rPr lang="en-US" dirty="0"/>
              <a:t>Higher main loop capillary width,</a:t>
            </a:r>
          </a:p>
          <a:p>
            <a:r>
              <a:rPr lang="en-US" dirty="0"/>
              <a:t> Higher mean number of </a:t>
            </a:r>
            <a:r>
              <a:rPr lang="en-US" dirty="0" err="1"/>
              <a:t>megacapillaries</a:t>
            </a:r>
            <a:r>
              <a:rPr lang="en-US" dirty="0"/>
              <a:t>, and capillaries with </a:t>
            </a:r>
            <a:r>
              <a:rPr lang="en-US" dirty="0" err="1"/>
              <a:t>neoangiogenesis</a:t>
            </a:r>
            <a:r>
              <a:rPr lang="en-US" dirty="0"/>
              <a:t> (P &lt; 0.05 for all)</a:t>
            </a:r>
          </a:p>
        </p:txBody>
      </p:sp>
      <p:pic>
        <p:nvPicPr>
          <p:cNvPr id="5" name="Picture 4">
            <a:extLst>
              <a:ext uri="{FF2B5EF4-FFF2-40B4-BE49-F238E27FC236}">
                <a16:creationId xmlns:a16="http://schemas.microsoft.com/office/drawing/2014/main" id="{9B71200C-3F56-71D7-D85C-909DB931B13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9755"/>
          <a:stretch/>
        </p:blipFill>
        <p:spPr>
          <a:xfrm>
            <a:off x="7673908" y="4162926"/>
            <a:ext cx="4084503" cy="2510339"/>
          </a:xfrm>
          <a:prstGeom prst="rect">
            <a:avLst/>
          </a:prstGeom>
          <a:ln>
            <a:solidFill>
              <a:schemeClr val="tx2"/>
            </a:solidFill>
          </a:ln>
        </p:spPr>
      </p:pic>
      <p:pic>
        <p:nvPicPr>
          <p:cNvPr id="7" name="Picture 6">
            <a:extLst>
              <a:ext uri="{FF2B5EF4-FFF2-40B4-BE49-F238E27FC236}">
                <a16:creationId xmlns:a16="http://schemas.microsoft.com/office/drawing/2014/main" id="{F6D094F4-A0CD-8278-25AD-661E3BFD584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919487" y="4162926"/>
            <a:ext cx="2640935" cy="2510339"/>
          </a:xfrm>
          <a:prstGeom prst="rect">
            <a:avLst/>
          </a:prstGeom>
          <a:ln>
            <a:solidFill>
              <a:schemeClr val="tx2"/>
            </a:solidFill>
          </a:ln>
        </p:spPr>
      </p:pic>
    </p:spTree>
    <p:extLst>
      <p:ext uri="{BB962C8B-B14F-4D97-AF65-F5344CB8AC3E}">
        <p14:creationId xmlns:p14="http://schemas.microsoft.com/office/powerpoint/2010/main" val="1290468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008C-8E30-4665-8C32-A086AED65455}"/>
              </a:ext>
            </a:extLst>
          </p:cNvPr>
          <p:cNvSpPr>
            <a:spLocks noGrp="1"/>
          </p:cNvSpPr>
          <p:nvPr>
            <p:ph type="title"/>
          </p:nvPr>
        </p:nvSpPr>
        <p:spPr/>
        <p:txBody>
          <a:bodyPr/>
          <a:lstStyle/>
          <a:p>
            <a:r>
              <a:rPr lang="en-US"/>
              <a:t>Capillaroscopy: Abnormal Patterns </a:t>
            </a:r>
            <a:endParaRPr lang="en-US" dirty="0"/>
          </a:p>
        </p:txBody>
      </p:sp>
      <p:pic>
        <p:nvPicPr>
          <p:cNvPr id="18" name="Picture 17" descr="Close up of a skin with red spots&#10;&#10;Description automatically generated">
            <a:extLst>
              <a:ext uri="{FF2B5EF4-FFF2-40B4-BE49-F238E27FC236}">
                <a16:creationId xmlns:a16="http://schemas.microsoft.com/office/drawing/2014/main" id="{B2F50BCC-BC6F-4446-26AB-273D2EDB5A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349" y="1752600"/>
            <a:ext cx="11434765" cy="3733800"/>
          </a:xfrm>
          <a:prstGeom prst="rect">
            <a:avLst/>
          </a:prstGeom>
        </p:spPr>
      </p:pic>
    </p:spTree>
    <p:extLst>
      <p:ext uri="{BB962C8B-B14F-4D97-AF65-F5344CB8AC3E}">
        <p14:creationId xmlns:p14="http://schemas.microsoft.com/office/powerpoint/2010/main" val="30040230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F39D-05A4-43A4-886F-3EC51097BD1F}"/>
              </a:ext>
            </a:extLst>
          </p:cNvPr>
          <p:cNvSpPr>
            <a:spLocks noGrp="1"/>
          </p:cNvSpPr>
          <p:nvPr>
            <p:ph type="title"/>
          </p:nvPr>
        </p:nvSpPr>
        <p:spPr/>
        <p:txBody>
          <a:bodyPr/>
          <a:lstStyle/>
          <a:p>
            <a:r>
              <a:rPr lang="en-US"/>
              <a:t>SSc</a:t>
            </a:r>
            <a:endParaRPr lang="en-US" dirty="0"/>
          </a:p>
        </p:txBody>
      </p:sp>
      <p:pic>
        <p:nvPicPr>
          <p:cNvPr id="5" name="Content Placeholder 4">
            <a:extLst>
              <a:ext uri="{FF2B5EF4-FFF2-40B4-BE49-F238E27FC236}">
                <a16:creationId xmlns:a16="http://schemas.microsoft.com/office/drawing/2014/main" id="{3E45E4D2-26AA-4635-A813-54EED8D26044}"/>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rot="10800000">
            <a:off x="985386" y="1385082"/>
            <a:ext cx="10221227" cy="3860078"/>
          </a:xfrm>
          <a:prstGeom prst="rect">
            <a:avLst/>
          </a:prstGeom>
        </p:spPr>
      </p:pic>
      <p:cxnSp>
        <p:nvCxnSpPr>
          <p:cNvPr id="7" name="Straight Arrow Connector 6">
            <a:extLst>
              <a:ext uri="{FF2B5EF4-FFF2-40B4-BE49-F238E27FC236}">
                <a16:creationId xmlns:a16="http://schemas.microsoft.com/office/drawing/2014/main" id="{29D986F1-54B8-46B3-93AA-D72CDA98917C}"/>
              </a:ext>
            </a:extLst>
          </p:cNvPr>
          <p:cNvCxnSpPr>
            <a:cxnSpLocks/>
          </p:cNvCxnSpPr>
          <p:nvPr/>
        </p:nvCxnSpPr>
        <p:spPr>
          <a:xfrm flipH="1">
            <a:off x="3748707" y="2181315"/>
            <a:ext cx="635000" cy="440267"/>
          </a:xfrm>
          <a:prstGeom prst="straightConnector1">
            <a:avLst/>
          </a:prstGeom>
          <a:ln w="38100">
            <a:solidFill>
              <a:schemeClr val="tx1"/>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0A6E94-16FF-4EA3-9B8A-2D2ADF5F27BA}"/>
              </a:ext>
            </a:extLst>
          </p:cNvPr>
          <p:cNvCxnSpPr>
            <a:cxnSpLocks/>
          </p:cNvCxnSpPr>
          <p:nvPr/>
        </p:nvCxnSpPr>
        <p:spPr>
          <a:xfrm flipH="1">
            <a:off x="5243099" y="2462528"/>
            <a:ext cx="635000" cy="440267"/>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B412D59-6E5D-459D-B1DA-3100B6ADB6A9}"/>
              </a:ext>
            </a:extLst>
          </p:cNvPr>
          <p:cNvSpPr txBox="1"/>
          <p:nvPr/>
        </p:nvSpPr>
        <p:spPr>
          <a:xfrm flipH="1">
            <a:off x="5854970" y="2071275"/>
            <a:ext cx="3134484"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Arial" panose="020B0604020202020204"/>
                <a:ea typeface="+mn-ea"/>
                <a:cs typeface="+mn-cs"/>
              </a:rPr>
              <a:t>Giant</a:t>
            </a:r>
            <a:r>
              <a:rPr kumimoji="0" lang="en-US" sz="28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2800" b="1" i="0" u="none" strike="noStrike" kern="1200" cap="none" spc="0" normalizeH="0" baseline="0" noProof="0" dirty="0">
                <a:ln>
                  <a:noFill/>
                </a:ln>
                <a:solidFill>
                  <a:srgbClr val="3F3F3F"/>
                </a:solidFill>
                <a:effectLst/>
                <a:uLnTx/>
                <a:uFillTx/>
                <a:latin typeface="Arial" panose="020B0604020202020204"/>
                <a:ea typeface="+mn-ea"/>
                <a:cs typeface="+mn-cs"/>
              </a:rPr>
              <a:t>Capillaries</a:t>
            </a:r>
            <a:r>
              <a:rPr kumimoji="0" lang="en-US" sz="2800" b="0" i="0" u="none" strike="noStrike" kern="1200" cap="none" spc="0" normalizeH="0" baseline="0" noProof="0" dirty="0">
                <a:ln>
                  <a:noFill/>
                </a:ln>
                <a:solidFill>
                  <a:srgbClr val="3F3F3F"/>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0866159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a red hairy surface&#10;&#10;Description automatically generated with medium confidence">
            <a:extLst>
              <a:ext uri="{FF2B5EF4-FFF2-40B4-BE49-F238E27FC236}">
                <a16:creationId xmlns:a16="http://schemas.microsoft.com/office/drawing/2014/main" id="{42C7A2EB-248B-2610-877F-B00C2BF59C66}"/>
              </a:ext>
            </a:extLst>
          </p:cNvPr>
          <p:cNvPicPr>
            <a:picLocks noChangeAspect="1"/>
          </p:cNvPicPr>
          <p:nvPr/>
        </p:nvPicPr>
        <p:blipFill>
          <a:blip r:embed="rId2"/>
          <a:stretch>
            <a:fillRect/>
          </a:stretch>
        </p:blipFill>
        <p:spPr>
          <a:xfrm>
            <a:off x="1231900" y="1346200"/>
            <a:ext cx="9699164" cy="4153166"/>
          </a:xfrm>
          <a:prstGeom prst="rect">
            <a:avLst/>
          </a:prstGeom>
        </p:spPr>
      </p:pic>
      <p:sp>
        <p:nvSpPr>
          <p:cNvPr id="2" name="Title 1">
            <a:extLst>
              <a:ext uri="{FF2B5EF4-FFF2-40B4-BE49-F238E27FC236}">
                <a16:creationId xmlns:a16="http://schemas.microsoft.com/office/drawing/2014/main" id="{3282853E-4F94-4B58-8905-EAECA3B9EEFF}"/>
              </a:ext>
            </a:extLst>
          </p:cNvPr>
          <p:cNvSpPr>
            <a:spLocks noGrp="1"/>
          </p:cNvSpPr>
          <p:nvPr>
            <p:ph type="title"/>
          </p:nvPr>
        </p:nvSpPr>
        <p:spPr/>
        <p:txBody>
          <a:bodyPr/>
          <a:lstStyle/>
          <a:p>
            <a:r>
              <a:rPr lang="en-US" dirty="0"/>
              <a:t>UCTD</a:t>
            </a:r>
          </a:p>
        </p:txBody>
      </p:sp>
      <p:cxnSp>
        <p:nvCxnSpPr>
          <p:cNvPr id="5" name="Straight Arrow Connector 4">
            <a:extLst>
              <a:ext uri="{FF2B5EF4-FFF2-40B4-BE49-F238E27FC236}">
                <a16:creationId xmlns:a16="http://schemas.microsoft.com/office/drawing/2014/main" id="{17256DFC-A3B8-40B7-AD4D-F8937528C7BF}"/>
              </a:ext>
            </a:extLst>
          </p:cNvPr>
          <p:cNvCxnSpPr>
            <a:cxnSpLocks/>
          </p:cNvCxnSpPr>
          <p:nvPr/>
        </p:nvCxnSpPr>
        <p:spPr>
          <a:xfrm flipH="1">
            <a:off x="4710007" y="2912492"/>
            <a:ext cx="596677" cy="358918"/>
          </a:xfrm>
          <a:prstGeom prst="straightConnector1">
            <a:avLst/>
          </a:prstGeom>
          <a:ln w="38100">
            <a:solidFill>
              <a:schemeClr val="tx1"/>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8A1F351-071C-4A95-B383-C9A1C7F2063E}"/>
              </a:ext>
            </a:extLst>
          </p:cNvPr>
          <p:cNvSpPr txBox="1"/>
          <p:nvPr/>
        </p:nvSpPr>
        <p:spPr>
          <a:xfrm flipH="1">
            <a:off x="5377891" y="2503620"/>
            <a:ext cx="2594131"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Arial" panose="020B0604020202020204"/>
                <a:ea typeface="+mn-ea"/>
                <a:cs typeface="+mn-cs"/>
              </a:rPr>
              <a:t>Hemorrhages</a:t>
            </a:r>
          </a:p>
        </p:txBody>
      </p:sp>
    </p:spTree>
    <p:extLst>
      <p:ext uri="{BB962C8B-B14F-4D97-AF65-F5344CB8AC3E}">
        <p14:creationId xmlns:p14="http://schemas.microsoft.com/office/powerpoint/2010/main" val="36864692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red mark&#10;&#10;Description automatically generated">
            <a:extLst>
              <a:ext uri="{FF2B5EF4-FFF2-40B4-BE49-F238E27FC236}">
                <a16:creationId xmlns:a16="http://schemas.microsoft.com/office/drawing/2014/main" id="{2AFBD503-D21A-4FB2-D662-C2930147C432}"/>
              </a:ext>
            </a:extLst>
          </p:cNvPr>
          <p:cNvPicPr>
            <a:picLocks noChangeAspect="1"/>
          </p:cNvPicPr>
          <p:nvPr/>
        </p:nvPicPr>
        <p:blipFill>
          <a:blip r:embed="rId2"/>
          <a:stretch>
            <a:fillRect/>
          </a:stretch>
        </p:blipFill>
        <p:spPr>
          <a:xfrm>
            <a:off x="1781877" y="1385080"/>
            <a:ext cx="8626559" cy="4351338"/>
          </a:xfrm>
          <a:prstGeom prst="rect">
            <a:avLst/>
          </a:prstGeom>
        </p:spPr>
      </p:pic>
      <p:sp>
        <p:nvSpPr>
          <p:cNvPr id="2" name="Title 1">
            <a:extLst>
              <a:ext uri="{FF2B5EF4-FFF2-40B4-BE49-F238E27FC236}">
                <a16:creationId xmlns:a16="http://schemas.microsoft.com/office/drawing/2014/main" id="{54B921C6-BF92-6AC7-07ED-E6BE1DC7030E}"/>
              </a:ext>
            </a:extLst>
          </p:cNvPr>
          <p:cNvSpPr>
            <a:spLocks noGrp="1"/>
          </p:cNvSpPr>
          <p:nvPr>
            <p:ph type="title"/>
          </p:nvPr>
        </p:nvSpPr>
        <p:spPr/>
        <p:txBody>
          <a:bodyPr/>
          <a:lstStyle/>
          <a:p>
            <a:r>
              <a:rPr lang="en-US" dirty="0"/>
              <a:t>SLE</a:t>
            </a:r>
          </a:p>
        </p:txBody>
      </p:sp>
      <p:cxnSp>
        <p:nvCxnSpPr>
          <p:cNvPr id="4" name="Straight Arrow Connector 3">
            <a:extLst>
              <a:ext uri="{FF2B5EF4-FFF2-40B4-BE49-F238E27FC236}">
                <a16:creationId xmlns:a16="http://schemas.microsoft.com/office/drawing/2014/main" id="{FD6F7BFA-586E-47A2-AF3E-AD1B2333AABE}"/>
              </a:ext>
            </a:extLst>
          </p:cNvPr>
          <p:cNvCxnSpPr>
            <a:cxnSpLocks/>
          </p:cNvCxnSpPr>
          <p:nvPr/>
        </p:nvCxnSpPr>
        <p:spPr>
          <a:xfrm flipH="1">
            <a:off x="6381550" y="2020741"/>
            <a:ext cx="596677" cy="358918"/>
          </a:xfrm>
          <a:prstGeom prst="straightConnector1">
            <a:avLst/>
          </a:prstGeom>
          <a:ln w="38100">
            <a:solidFill>
              <a:schemeClr val="tx1"/>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8D6B489-7DE4-49F7-9AC4-7E298BF34E2D}"/>
              </a:ext>
            </a:extLst>
          </p:cNvPr>
          <p:cNvCxnSpPr/>
          <p:nvPr/>
        </p:nvCxnSpPr>
        <p:spPr>
          <a:xfrm>
            <a:off x="6978227" y="2020741"/>
            <a:ext cx="0" cy="5582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3BD75FE-EBDF-4097-AC68-2B61B25EED90}"/>
              </a:ext>
            </a:extLst>
          </p:cNvPr>
          <p:cNvSpPr txBox="1"/>
          <p:nvPr/>
        </p:nvSpPr>
        <p:spPr>
          <a:xfrm flipH="1">
            <a:off x="6953182" y="1619262"/>
            <a:ext cx="2693092" cy="523220"/>
          </a:xfrm>
          <a:prstGeom prst="rect">
            <a:avLst/>
          </a:prstGeom>
          <a:solidFill>
            <a:schemeClr val="accent6">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Arial" panose="020B0604020202020204"/>
                <a:ea typeface="+mn-ea"/>
                <a:cs typeface="+mn-cs"/>
              </a:rPr>
              <a:t>Hemorrhages</a:t>
            </a:r>
          </a:p>
        </p:txBody>
      </p:sp>
    </p:spTree>
    <p:extLst>
      <p:ext uri="{BB962C8B-B14F-4D97-AF65-F5344CB8AC3E}">
        <p14:creationId xmlns:p14="http://schemas.microsoft.com/office/powerpoint/2010/main" val="31265170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up of a human skin&#10;&#10;Description automatically generated">
            <a:extLst>
              <a:ext uri="{FF2B5EF4-FFF2-40B4-BE49-F238E27FC236}">
                <a16:creationId xmlns:a16="http://schemas.microsoft.com/office/drawing/2014/main" id="{6422C1A7-CF00-1F74-E142-BC58E33D84FD}"/>
              </a:ext>
            </a:extLst>
          </p:cNvPr>
          <p:cNvPicPr>
            <a:picLocks noChangeAspect="1"/>
          </p:cNvPicPr>
          <p:nvPr/>
        </p:nvPicPr>
        <p:blipFill>
          <a:blip r:embed="rId2"/>
          <a:stretch>
            <a:fillRect/>
          </a:stretch>
        </p:blipFill>
        <p:spPr>
          <a:xfrm>
            <a:off x="1782664" y="1385080"/>
            <a:ext cx="8626669" cy="4357801"/>
          </a:xfrm>
          <a:prstGeom prst="rect">
            <a:avLst/>
          </a:prstGeom>
        </p:spPr>
      </p:pic>
      <p:sp>
        <p:nvSpPr>
          <p:cNvPr id="2" name="Title 1">
            <a:extLst>
              <a:ext uri="{FF2B5EF4-FFF2-40B4-BE49-F238E27FC236}">
                <a16:creationId xmlns:a16="http://schemas.microsoft.com/office/drawing/2014/main" id="{86D3A05F-8062-DDC0-217C-E615251D487C}"/>
              </a:ext>
            </a:extLst>
          </p:cNvPr>
          <p:cNvSpPr>
            <a:spLocks noGrp="1"/>
          </p:cNvSpPr>
          <p:nvPr>
            <p:ph type="title"/>
          </p:nvPr>
        </p:nvSpPr>
        <p:spPr/>
        <p:txBody>
          <a:bodyPr/>
          <a:lstStyle/>
          <a:p>
            <a:r>
              <a:rPr lang="en-US" dirty="0"/>
              <a:t>MDA-5 </a:t>
            </a:r>
          </a:p>
        </p:txBody>
      </p:sp>
      <p:cxnSp>
        <p:nvCxnSpPr>
          <p:cNvPr id="4" name="Straight Arrow Connector 3">
            <a:extLst>
              <a:ext uri="{FF2B5EF4-FFF2-40B4-BE49-F238E27FC236}">
                <a16:creationId xmlns:a16="http://schemas.microsoft.com/office/drawing/2014/main" id="{13481205-DE64-45CD-BFEB-B77D5E9E2903}"/>
              </a:ext>
            </a:extLst>
          </p:cNvPr>
          <p:cNvCxnSpPr>
            <a:cxnSpLocks/>
          </p:cNvCxnSpPr>
          <p:nvPr/>
        </p:nvCxnSpPr>
        <p:spPr>
          <a:xfrm flipH="1">
            <a:off x="8884118" y="1731983"/>
            <a:ext cx="596677" cy="358918"/>
          </a:xfrm>
          <a:prstGeom prst="straightConnector1">
            <a:avLst/>
          </a:prstGeom>
          <a:ln w="38100">
            <a:solidFill>
              <a:schemeClr val="tx1"/>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89D93C4-5992-4997-91E4-C1CEC1A0C5F8}"/>
              </a:ext>
            </a:extLst>
          </p:cNvPr>
          <p:cNvSpPr txBox="1"/>
          <p:nvPr/>
        </p:nvSpPr>
        <p:spPr>
          <a:xfrm>
            <a:off x="9480795" y="1580762"/>
            <a:ext cx="2686954" cy="461665"/>
          </a:xfrm>
          <a:prstGeom prst="rect">
            <a:avLst/>
          </a:prstGeom>
          <a:solidFill>
            <a:schemeClr val="accent6">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Dilated capillaries </a:t>
            </a:r>
          </a:p>
        </p:txBody>
      </p:sp>
    </p:spTree>
    <p:extLst>
      <p:ext uri="{BB962C8B-B14F-4D97-AF65-F5344CB8AC3E}">
        <p14:creationId xmlns:p14="http://schemas.microsoft.com/office/powerpoint/2010/main" val="29513493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7301" y="2322512"/>
            <a:ext cx="40227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beforeDS"/>
          <p:cNvPicPr>
            <a:picLocks noChangeAspect="1" noChangeArrowheads="1"/>
          </p:cNvPicPr>
          <p:nvPr/>
        </p:nvPicPr>
        <p:blipFill>
          <a:blip r:embed="rId4">
            <a:lum bright="22000" contrast="30000"/>
            <a:extLst>
              <a:ext uri="{28A0092B-C50C-407E-A947-70E740481C1C}">
                <a14:useLocalDpi xmlns:a14="http://schemas.microsoft.com/office/drawing/2010/main"/>
              </a:ext>
            </a:extLst>
          </a:blip>
          <a:srcRect/>
          <a:stretch>
            <a:fillRect/>
          </a:stretch>
        </p:blipFill>
        <p:spPr bwMode="auto">
          <a:xfrm>
            <a:off x="974726" y="1473200"/>
            <a:ext cx="277812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5"/>
          <p:cNvSpPr>
            <a:spLocks noChangeArrowheads="1"/>
          </p:cNvSpPr>
          <p:nvPr/>
        </p:nvSpPr>
        <p:spPr bwMode="auto">
          <a:xfrm>
            <a:off x="4927600" y="5046663"/>
            <a:ext cx="416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Critical ischemia</a:t>
            </a:r>
            <a:endParaRPr kumimoji="0" lang="en-GB"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031" name="Rectangle 6"/>
          <p:cNvSpPr>
            <a:spLocks noChangeArrowheads="1"/>
          </p:cNvSpPr>
          <p:nvPr/>
        </p:nvSpPr>
        <p:spPr bwMode="auto">
          <a:xfrm>
            <a:off x="1114426" y="5508328"/>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Digital ulceration</a:t>
            </a:r>
            <a:endParaRPr kumimoji="0" lang="en-GB"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76485" y="2250281"/>
            <a:ext cx="1929106" cy="2906332"/>
          </a:xfrm>
          <a:prstGeom prst="rect">
            <a:avLst/>
          </a:prstGeom>
          <a:noFill/>
          <a:ln w="9525">
            <a:noFill/>
            <a:miter lim="800000"/>
            <a:headEnd/>
            <a:tailEnd/>
          </a:ln>
        </p:spPr>
      </p:pic>
      <p:sp>
        <p:nvSpPr>
          <p:cNvPr id="3" name="Title 2">
            <a:extLst>
              <a:ext uri="{FF2B5EF4-FFF2-40B4-BE49-F238E27FC236}">
                <a16:creationId xmlns:a16="http://schemas.microsoft.com/office/drawing/2014/main" id="{840B608C-EA21-2741-E2AB-40AA593E46C5}"/>
              </a:ext>
            </a:extLst>
          </p:cNvPr>
          <p:cNvSpPr>
            <a:spLocks noGrp="1"/>
          </p:cNvSpPr>
          <p:nvPr>
            <p:ph type="title"/>
          </p:nvPr>
        </p:nvSpPr>
        <p:spPr>
          <a:xfrm>
            <a:off x="609600" y="199505"/>
            <a:ext cx="10744200" cy="1185577"/>
          </a:xfrm>
        </p:spPr>
        <p:txBody>
          <a:bodyPr/>
          <a:lstStyle/>
          <a:p>
            <a:r>
              <a:rPr lang="en-US" altLang="it-IT" dirty="0"/>
              <a:t>ULCERS</a:t>
            </a:r>
            <a:endParaRPr lang="en-US" dirty="0"/>
          </a:p>
        </p:txBody>
      </p:sp>
    </p:spTree>
    <p:extLst>
      <p:ext uri="{BB962C8B-B14F-4D97-AF65-F5344CB8AC3E}">
        <p14:creationId xmlns:p14="http://schemas.microsoft.com/office/powerpoint/2010/main" val="2812893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ChangeArrowheads="1"/>
          </p:cNvSpPr>
          <p:nvPr/>
        </p:nvSpPr>
        <p:spPr bwMode="auto">
          <a:xfrm>
            <a:off x="4927600" y="5046663"/>
            <a:ext cx="4162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Critical ischemia</a:t>
            </a:r>
            <a:endParaRPr kumimoji="0" lang="en-GB"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sp>
        <p:nvSpPr>
          <p:cNvPr id="1031" name="Rectangle 6"/>
          <p:cNvSpPr>
            <a:spLocks noChangeArrowheads="1"/>
          </p:cNvSpPr>
          <p:nvPr/>
        </p:nvSpPr>
        <p:spPr bwMode="auto">
          <a:xfrm>
            <a:off x="1114426" y="5508328"/>
            <a:ext cx="244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rPr>
              <a:t>Digital ulceration</a:t>
            </a:r>
            <a:endParaRPr kumimoji="0" lang="en-GB" altLang="it-IT" sz="2400" b="0" i="0" u="none" strike="noStrike" kern="1200" cap="none" spc="0" normalizeH="0" baseline="0" noProof="0" dirty="0">
              <a:ln>
                <a:noFill/>
              </a:ln>
              <a:solidFill>
                <a:srgbClr val="800000"/>
              </a:solidFill>
              <a:effectLst/>
              <a:uLnTx/>
              <a:uFillTx/>
              <a:latin typeface="Arial" panose="020B0604020202020204" pitchFamily="34" charset="0"/>
              <a:ea typeface="+mn-ea"/>
              <a:cs typeface="+mn-cs"/>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76485" y="2250281"/>
            <a:ext cx="1929106" cy="2906332"/>
          </a:xfrm>
          <a:prstGeom prst="rect">
            <a:avLst/>
          </a:prstGeom>
          <a:noFill/>
          <a:ln w="9525">
            <a:noFill/>
            <a:miter lim="800000"/>
            <a:headEnd/>
            <a:tailEnd/>
          </a:ln>
        </p:spPr>
      </p:pic>
      <p:sp>
        <p:nvSpPr>
          <p:cNvPr id="3" name="Title 2">
            <a:extLst>
              <a:ext uri="{FF2B5EF4-FFF2-40B4-BE49-F238E27FC236}">
                <a16:creationId xmlns:a16="http://schemas.microsoft.com/office/drawing/2014/main" id="{840B608C-EA21-2741-E2AB-40AA593E46C5}"/>
              </a:ext>
            </a:extLst>
          </p:cNvPr>
          <p:cNvSpPr>
            <a:spLocks noGrp="1"/>
          </p:cNvSpPr>
          <p:nvPr>
            <p:ph type="title"/>
          </p:nvPr>
        </p:nvSpPr>
        <p:spPr>
          <a:xfrm>
            <a:off x="609600" y="199505"/>
            <a:ext cx="10744200" cy="1185577"/>
          </a:xfrm>
        </p:spPr>
        <p:txBody>
          <a:bodyPr/>
          <a:lstStyle/>
          <a:p>
            <a:r>
              <a:rPr lang="en-US" altLang="it-IT" dirty="0"/>
              <a:t>ULCERS</a:t>
            </a:r>
            <a:endParaRPr lang="en-US" dirty="0"/>
          </a:p>
        </p:txBody>
      </p:sp>
      <p:grpSp>
        <p:nvGrpSpPr>
          <p:cNvPr id="4" name="Group 7">
            <a:extLst>
              <a:ext uri="{FF2B5EF4-FFF2-40B4-BE49-F238E27FC236}">
                <a16:creationId xmlns:a16="http://schemas.microsoft.com/office/drawing/2014/main" id="{A53C8900-92C2-3723-E281-043B8EBD77B5}"/>
              </a:ext>
            </a:extLst>
          </p:cNvPr>
          <p:cNvGrpSpPr>
            <a:grpSpLocks/>
          </p:cNvGrpSpPr>
          <p:nvPr/>
        </p:nvGrpSpPr>
        <p:grpSpPr bwMode="auto">
          <a:xfrm>
            <a:off x="896939" y="1448594"/>
            <a:ext cx="8193087" cy="3960812"/>
            <a:chOff x="295" y="935"/>
            <a:chExt cx="5161" cy="2495"/>
          </a:xfrm>
        </p:grpSpPr>
        <p:graphicFrame>
          <p:nvGraphicFramePr>
            <p:cNvPr id="5" name="Object 8">
              <a:extLst>
                <a:ext uri="{FF2B5EF4-FFF2-40B4-BE49-F238E27FC236}">
                  <a16:creationId xmlns:a16="http://schemas.microsoft.com/office/drawing/2014/main" id="{5DFCF05B-D394-3671-3F3A-2C376CCA2ED1}"/>
                </a:ext>
              </a:extLst>
            </p:cNvPr>
            <p:cNvGraphicFramePr>
              <a:graphicFrameLocks noChangeAspect="1"/>
            </p:cNvGraphicFramePr>
            <p:nvPr/>
          </p:nvGraphicFramePr>
          <p:xfrm>
            <a:off x="2834" y="1466"/>
            <a:ext cx="2622" cy="1658"/>
          </p:xfrm>
          <a:graphic>
            <a:graphicData uri="http://schemas.openxmlformats.org/presentationml/2006/ole">
              <mc:AlternateContent xmlns:mc="http://schemas.openxmlformats.org/markup-compatibility/2006">
                <mc:Choice xmlns:v="urn:schemas-microsoft-com:vml" Requires="v">
                  <p:oleObj name="Bitmap Image" r:id="rId4" imgW="6380952" imgH="4238095" progId="Paint.Picture">
                    <p:embed/>
                  </p:oleObj>
                </mc:Choice>
                <mc:Fallback>
                  <p:oleObj name="Bitmap Image" r:id="rId4" imgW="6380952" imgH="4238095" progId="Paint.Picture">
                    <p:embed/>
                    <p:pic>
                      <p:nvPicPr>
                        <p:cNvPr id="1026" name="Object 8"/>
                        <p:cNvPicPr>
                          <a:picLocks noChangeAspect="1" noChangeArrowheads="1"/>
                        </p:cNvPicPr>
                        <p:nvPr/>
                      </p:nvPicPr>
                      <p:blipFill>
                        <a:blip r:embed="rId5">
                          <a:extLst>
                            <a:ext uri="{28A0092B-C50C-407E-A947-70E740481C1C}">
                              <a14:useLocalDpi xmlns:a14="http://schemas.microsoft.com/office/drawing/2010/main" val="0"/>
                            </a:ext>
                          </a:extLst>
                        </a:blip>
                        <a:srcRect t="4771"/>
                        <a:stretch>
                          <a:fillRect/>
                        </a:stretch>
                      </p:blipFill>
                      <p:spPr bwMode="auto">
                        <a:xfrm>
                          <a:off x="2834" y="1466"/>
                          <a:ext cx="2622" cy="1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descr="postDS">
              <a:extLst>
                <a:ext uri="{FF2B5EF4-FFF2-40B4-BE49-F238E27FC236}">
                  <a16:creationId xmlns:a16="http://schemas.microsoft.com/office/drawing/2014/main" id="{F8043743-7BD1-3D3A-5373-2F509D4C40A7}"/>
                </a:ext>
              </a:extLst>
            </p:cNvPr>
            <p:cNvPicPr>
              <a:picLocks noChangeAspect="1" noChangeArrowheads="1"/>
            </p:cNvPicPr>
            <p:nvPr/>
          </p:nvPicPr>
          <p:blipFill>
            <a:blip r:embed="rId6">
              <a:lum bright="22000" contrast="34000"/>
              <a:extLst>
                <a:ext uri="{28A0092B-C50C-407E-A947-70E740481C1C}">
                  <a14:useLocalDpi xmlns:a14="http://schemas.microsoft.com/office/drawing/2010/main"/>
                </a:ext>
              </a:extLst>
            </a:blip>
            <a:srcRect/>
            <a:stretch>
              <a:fillRect/>
            </a:stretch>
          </p:blipFill>
          <p:spPr bwMode="auto">
            <a:xfrm>
              <a:off x="295" y="935"/>
              <a:ext cx="1812" cy="24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804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10218756" cy="1966550"/>
          </a:xfrm>
        </p:spPr>
        <p:txBody>
          <a:bodyPr>
            <a:normAutofit/>
          </a:bodyPr>
          <a:lstStyle/>
          <a:p>
            <a:r>
              <a:rPr lang="en-US" sz="4800" b="1" dirty="0">
                <a:solidFill>
                  <a:schemeClr val="bg1"/>
                </a:solidFill>
                <a:latin typeface="Century Gothic" panose="020B0502020202020204" pitchFamily="34" charset="0"/>
              </a:rPr>
              <a:t>Pulmonary Hypertension in Rheumatic Diseases – Part I</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500908"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Suzanne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Kafaja</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California, Los Angeles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65817"/>
            <a:ext cx="0" cy="29114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9580" b="60000"/>
          <a:stretch/>
        </p:blipFill>
        <p:spPr>
          <a:xfrm rot="10800000">
            <a:off x="0" y="0"/>
            <a:ext cx="4927834" cy="1383323"/>
          </a:xfrm>
          <a:prstGeom prst="rect">
            <a:avLst/>
          </a:prstGeom>
        </p:spPr>
      </p:pic>
    </p:spTree>
    <p:extLst>
      <p:ext uri="{BB962C8B-B14F-4D97-AF65-F5344CB8AC3E}">
        <p14:creationId xmlns:p14="http://schemas.microsoft.com/office/powerpoint/2010/main" val="203154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4F8C-CB6C-49D5-A372-DB55515DC5B8}"/>
              </a:ext>
            </a:extLst>
          </p:cNvPr>
          <p:cNvSpPr>
            <a:spLocks noGrp="1"/>
          </p:cNvSpPr>
          <p:nvPr>
            <p:ph type="title"/>
          </p:nvPr>
        </p:nvSpPr>
        <p:spPr>
          <a:xfrm>
            <a:off x="609600" y="199505"/>
            <a:ext cx="10744200" cy="1185577"/>
          </a:xfrm>
        </p:spPr>
        <p:txBody>
          <a:bodyPr/>
          <a:lstStyle/>
          <a:p>
            <a:r>
              <a:rPr lang="en-US" dirty="0"/>
              <a:t>Outline </a:t>
            </a:r>
          </a:p>
        </p:txBody>
      </p:sp>
      <p:sp>
        <p:nvSpPr>
          <p:cNvPr id="4" name="Text Placeholder 3">
            <a:extLst>
              <a:ext uri="{FF2B5EF4-FFF2-40B4-BE49-F238E27FC236}">
                <a16:creationId xmlns:a16="http://schemas.microsoft.com/office/drawing/2014/main" id="{8B70043F-9767-4C08-A9D9-9A0D90C493FB}"/>
              </a:ext>
            </a:extLst>
          </p:cNvPr>
          <p:cNvSpPr>
            <a:spLocks noGrp="1"/>
          </p:cNvSpPr>
          <p:nvPr>
            <p:ph idx="1"/>
          </p:nvPr>
        </p:nvSpPr>
        <p:spPr>
          <a:xfrm>
            <a:off x="609600" y="1477906"/>
            <a:ext cx="10744200" cy="4722477"/>
          </a:xfrm>
        </p:spPr>
        <p:txBody>
          <a:bodyPr>
            <a:normAutofit/>
          </a:bodyPr>
          <a:lstStyle/>
          <a:p>
            <a:r>
              <a:rPr lang="en-US" sz="2800" dirty="0"/>
              <a:t>Introduction to PH in Rheumatic Diseases</a:t>
            </a:r>
          </a:p>
          <a:p>
            <a:r>
              <a:rPr lang="en-US" sz="2800" dirty="0"/>
              <a:t>Prevalence of PH in Connective Tissue Diseases</a:t>
            </a:r>
          </a:p>
          <a:p>
            <a:r>
              <a:rPr lang="en-US" sz="2800" dirty="0"/>
              <a:t>Systemic Sclerosis and Useful Clinical Features </a:t>
            </a:r>
          </a:p>
          <a:p>
            <a:r>
              <a:rPr lang="en-US" sz="2800" dirty="0"/>
              <a:t>Autoantibodies and their Role in CTD PH Assessment </a:t>
            </a:r>
          </a:p>
          <a:p>
            <a:r>
              <a:rPr lang="en-US" sz="2800" dirty="0"/>
              <a:t>ILD PAH Interplay</a:t>
            </a:r>
          </a:p>
          <a:p>
            <a:r>
              <a:rPr lang="en-US" sz="2800" dirty="0"/>
              <a:t>Useful Screening Steps </a:t>
            </a:r>
          </a:p>
          <a:p>
            <a:endParaRPr lang="en-US" sz="2800" dirty="0"/>
          </a:p>
          <a:p>
            <a:endParaRPr lang="en-US" sz="2800" dirty="0"/>
          </a:p>
        </p:txBody>
      </p:sp>
    </p:spTree>
    <p:extLst>
      <p:ext uri="{BB962C8B-B14F-4D97-AF65-F5344CB8AC3E}">
        <p14:creationId xmlns:p14="http://schemas.microsoft.com/office/powerpoint/2010/main" val="42889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B91B-6753-B74E-75A1-0A82A399D78A}"/>
              </a:ext>
            </a:extLst>
          </p:cNvPr>
          <p:cNvSpPr>
            <a:spLocks noGrp="1"/>
          </p:cNvSpPr>
          <p:nvPr>
            <p:ph type="title"/>
          </p:nvPr>
        </p:nvSpPr>
        <p:spPr/>
        <p:txBody>
          <a:bodyPr/>
          <a:lstStyle/>
          <a:p>
            <a:r>
              <a:rPr lang="en-US" dirty="0"/>
              <a:t>Spectrum of CTD in CTD PH</a:t>
            </a:r>
          </a:p>
        </p:txBody>
      </p:sp>
      <p:pic>
        <p:nvPicPr>
          <p:cNvPr id="9" name="Content Placeholder 8">
            <a:extLst>
              <a:ext uri="{FF2B5EF4-FFF2-40B4-BE49-F238E27FC236}">
                <a16:creationId xmlns:a16="http://schemas.microsoft.com/office/drawing/2014/main" id="{4EC47F82-0F21-F314-07EA-C88D075DD8B0}"/>
              </a:ext>
            </a:extLst>
          </p:cNvPr>
          <p:cNvPicPr>
            <a:picLocks noGrp="1" noChangeAspect="1"/>
          </p:cNvPicPr>
          <p:nvPr>
            <p:ph sz="half" idx="1"/>
          </p:nvPr>
        </p:nvPicPr>
        <p:blipFill>
          <a:blip r:embed="rId2"/>
          <a:stretch>
            <a:fillRect/>
          </a:stretch>
        </p:blipFill>
        <p:spPr>
          <a:xfrm>
            <a:off x="5979255" y="1197628"/>
            <a:ext cx="5662411" cy="5342501"/>
          </a:xfrm>
        </p:spPr>
      </p:pic>
      <p:sp>
        <p:nvSpPr>
          <p:cNvPr id="12" name="Content Placeholder 11">
            <a:extLst>
              <a:ext uri="{FF2B5EF4-FFF2-40B4-BE49-F238E27FC236}">
                <a16:creationId xmlns:a16="http://schemas.microsoft.com/office/drawing/2014/main" id="{2262F636-D34B-B6B3-132B-829361379509}"/>
              </a:ext>
            </a:extLst>
          </p:cNvPr>
          <p:cNvSpPr>
            <a:spLocks noGrp="1"/>
          </p:cNvSpPr>
          <p:nvPr>
            <p:ph sz="half" idx="2"/>
          </p:nvPr>
        </p:nvSpPr>
        <p:spPr>
          <a:xfrm>
            <a:off x="609600" y="1496291"/>
            <a:ext cx="5181600" cy="4680672"/>
          </a:xfrm>
        </p:spPr>
        <p:txBody>
          <a:bodyPr>
            <a:normAutofit/>
          </a:bodyPr>
          <a:lstStyle/>
          <a:p>
            <a:r>
              <a:rPr lang="en-US" sz="2800" dirty="0"/>
              <a:t>Severe and frequent complication of various types of CTD, not just </a:t>
            </a:r>
            <a:r>
              <a:rPr lang="en-US" sz="2800" dirty="0" err="1"/>
              <a:t>SSc</a:t>
            </a:r>
            <a:endParaRPr lang="en-US" sz="2800" dirty="0"/>
          </a:p>
          <a:p>
            <a:endParaRPr lang="en-US" sz="2800" dirty="0"/>
          </a:p>
          <a:p>
            <a:r>
              <a:rPr lang="en-US" sz="2800" dirty="0"/>
              <a:t>Prevalence of PH in CTD is around 3–25% ( </a:t>
            </a:r>
            <a:r>
              <a:rPr lang="en-US" sz="2800" dirty="0" err="1"/>
              <a:t>SSc</a:t>
            </a:r>
            <a:r>
              <a:rPr lang="en-US" sz="2800" dirty="0"/>
              <a:t> higher prevalence) </a:t>
            </a:r>
          </a:p>
          <a:p>
            <a:endParaRPr lang="en-US" sz="2800" dirty="0"/>
          </a:p>
        </p:txBody>
      </p:sp>
      <p:sp>
        <p:nvSpPr>
          <p:cNvPr id="5" name="TextBox 4">
            <a:extLst>
              <a:ext uri="{FF2B5EF4-FFF2-40B4-BE49-F238E27FC236}">
                <a16:creationId xmlns:a16="http://schemas.microsoft.com/office/drawing/2014/main" id="{A4E1BA6E-46AC-25BD-06FE-2AF2B92E9562}"/>
              </a:ext>
            </a:extLst>
          </p:cNvPr>
          <p:cNvSpPr txBox="1"/>
          <p:nvPr/>
        </p:nvSpPr>
        <p:spPr>
          <a:xfrm>
            <a:off x="550334" y="6352674"/>
            <a:ext cx="755092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Dong X, </a:t>
            </a:r>
            <a:r>
              <a:rPr kumimoji="0" lang="en-US" sz="1200" b="0" i="0" u="none" strike="noStrike" kern="1200" cap="none" spc="0" normalizeH="0" baseline="0" noProof="0" dirty="0" err="1">
                <a:ln>
                  <a:noFill/>
                </a:ln>
                <a:solidFill>
                  <a:srgbClr val="212121"/>
                </a:solidFill>
                <a:effectLst/>
                <a:uLnTx/>
                <a:uFillTx/>
                <a:latin typeface="Arial" panose="020B0604020202020204"/>
                <a:ea typeface="+mn-lt"/>
                <a:cs typeface="Arial" panose="020B0604020202020204"/>
              </a:rPr>
              <a:t>etal</a:t>
            </a: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a:t>
            </a:r>
            <a:r>
              <a:rPr kumimoji="0" lang="en-US" sz="12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BMC </a:t>
            </a:r>
            <a:r>
              <a:rPr kumimoji="0" lang="en-US" sz="1200" b="0" i="1" u="none" strike="noStrike" kern="1200" cap="none" spc="0" normalizeH="0" baseline="0" noProof="0" dirty="0" err="1">
                <a:ln>
                  <a:noFill/>
                </a:ln>
                <a:solidFill>
                  <a:srgbClr val="212121"/>
                </a:solidFill>
                <a:effectLst/>
                <a:uLnTx/>
                <a:uFillTx/>
                <a:latin typeface="Arial" panose="020B0604020202020204"/>
                <a:ea typeface="+mn-lt"/>
                <a:cs typeface="Arial" panose="020B0604020202020204"/>
              </a:rPr>
              <a:t>Pulm</a:t>
            </a:r>
            <a:r>
              <a:rPr kumimoji="0" lang="en-US" sz="12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Med</a:t>
            </a: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2022;22(1):295.</a:t>
            </a:r>
            <a:endParaRPr kumimoji="0" lang="en-US" sz="1200" b="0" i="0" u="none" strike="noStrike" kern="1200" cap="none" spc="0" normalizeH="0" baseline="0" noProof="0" dirty="0">
              <a:ln>
                <a:noFill/>
              </a:ln>
              <a:solidFill>
                <a:srgbClr val="212121"/>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67210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50BA4-2DE4-1447-F558-095F6398882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9093" y="1277316"/>
            <a:ext cx="11629622" cy="4282815"/>
          </a:xfrm>
          <a:prstGeom prst="rect">
            <a:avLst/>
          </a:prstGeom>
        </p:spPr>
      </p:pic>
      <p:sp>
        <p:nvSpPr>
          <p:cNvPr id="7" name="TextBox 6">
            <a:extLst>
              <a:ext uri="{FF2B5EF4-FFF2-40B4-BE49-F238E27FC236}">
                <a16:creationId xmlns:a16="http://schemas.microsoft.com/office/drawing/2014/main" id="{0B22BAF7-A3E2-D881-6D93-C73267B34954}"/>
              </a:ext>
            </a:extLst>
          </p:cNvPr>
          <p:cNvSpPr txBox="1"/>
          <p:nvPr/>
        </p:nvSpPr>
        <p:spPr>
          <a:xfrm>
            <a:off x="608709" y="6242174"/>
            <a:ext cx="7299158"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Seminars in Respiratory and Critical Care Medicine</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2019 Vol. 40 No. 2.</a:t>
            </a:r>
          </a:p>
        </p:txBody>
      </p:sp>
    </p:spTree>
    <p:extLst>
      <p:ext uri="{BB962C8B-B14F-4D97-AF65-F5344CB8AC3E}">
        <p14:creationId xmlns:p14="http://schemas.microsoft.com/office/powerpoint/2010/main" val="141530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50BA4-2DE4-1447-F558-095F63988824}"/>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9093" y="1277316"/>
            <a:ext cx="11629622" cy="4282815"/>
          </a:xfrm>
          <a:prstGeom prst="rect">
            <a:avLst/>
          </a:prstGeom>
        </p:spPr>
      </p:pic>
      <p:sp>
        <p:nvSpPr>
          <p:cNvPr id="7" name="TextBox 6">
            <a:extLst>
              <a:ext uri="{FF2B5EF4-FFF2-40B4-BE49-F238E27FC236}">
                <a16:creationId xmlns:a16="http://schemas.microsoft.com/office/drawing/2014/main" id="{0B22BAF7-A3E2-D881-6D93-C73267B34954}"/>
              </a:ext>
            </a:extLst>
          </p:cNvPr>
          <p:cNvSpPr txBox="1"/>
          <p:nvPr/>
        </p:nvSpPr>
        <p:spPr>
          <a:xfrm>
            <a:off x="608709" y="6242174"/>
            <a:ext cx="7299158"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F3F3F"/>
                </a:solidFill>
                <a:effectLst/>
                <a:uLnTx/>
                <a:uFillTx/>
                <a:latin typeface="Arial" panose="020B0604020202020204"/>
                <a:ea typeface="+mn-ea"/>
                <a:cs typeface="+mn-cs"/>
              </a:rPr>
              <a:t>Seminars in Respiratory and Critical Care Medicine</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2019 Vol. 40 No. 2.</a:t>
            </a:r>
          </a:p>
        </p:txBody>
      </p:sp>
      <p:sp>
        <p:nvSpPr>
          <p:cNvPr id="2" name="TextBox 1">
            <a:extLst>
              <a:ext uri="{FF2B5EF4-FFF2-40B4-BE49-F238E27FC236}">
                <a16:creationId xmlns:a16="http://schemas.microsoft.com/office/drawing/2014/main" id="{C38FD16F-0CAF-9515-4C7E-F275252C701A}"/>
              </a:ext>
            </a:extLst>
          </p:cNvPr>
          <p:cNvSpPr txBox="1"/>
          <p:nvPr/>
        </p:nvSpPr>
        <p:spPr>
          <a:xfrm>
            <a:off x="1230223" y="2152054"/>
            <a:ext cx="9731553" cy="2553891"/>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a:ea typeface="+mn-ea"/>
                <a:cs typeface="+mn-cs"/>
              </a:rPr>
              <a:t>‘Any PH group may be detected in patients with CTDs, highlighting the importance of a thorough differential diagnosis once PH is suspected in these patients’</a:t>
            </a:r>
          </a:p>
        </p:txBody>
      </p:sp>
    </p:spTree>
    <p:extLst>
      <p:ext uri="{BB962C8B-B14F-4D97-AF65-F5344CB8AC3E}">
        <p14:creationId xmlns:p14="http://schemas.microsoft.com/office/powerpoint/2010/main" val="322472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2A3B-E2FC-E55B-A0A2-147D77CD5D9C}"/>
              </a:ext>
            </a:extLst>
          </p:cNvPr>
          <p:cNvSpPr>
            <a:spLocks noGrp="1"/>
          </p:cNvSpPr>
          <p:nvPr>
            <p:ph type="title"/>
          </p:nvPr>
        </p:nvSpPr>
        <p:spPr/>
        <p:txBody>
          <a:bodyPr/>
          <a:lstStyle/>
          <a:p>
            <a:r>
              <a:rPr lang="en-US" dirty="0"/>
              <a:t>PH in CTD</a:t>
            </a:r>
          </a:p>
        </p:txBody>
      </p:sp>
      <p:sp>
        <p:nvSpPr>
          <p:cNvPr id="4" name="Content Placeholder 3">
            <a:extLst>
              <a:ext uri="{FF2B5EF4-FFF2-40B4-BE49-F238E27FC236}">
                <a16:creationId xmlns:a16="http://schemas.microsoft.com/office/drawing/2014/main" id="{83ECACEC-4594-93E1-5F44-AC965D240032}"/>
              </a:ext>
            </a:extLst>
          </p:cNvPr>
          <p:cNvSpPr>
            <a:spLocks noGrp="1"/>
          </p:cNvSpPr>
          <p:nvPr>
            <p:ph sz="half" idx="1"/>
          </p:nvPr>
        </p:nvSpPr>
        <p:spPr/>
        <p:txBody>
          <a:bodyPr>
            <a:normAutofit lnSpcReduction="10000"/>
          </a:bodyPr>
          <a:lstStyle/>
          <a:p>
            <a:r>
              <a:rPr lang="en-US" sz="2800" dirty="0"/>
              <a:t>SSc associated PAH accounts for 75% of all CTD-PAH cases</a:t>
            </a:r>
          </a:p>
          <a:p>
            <a:r>
              <a:rPr lang="en-US" sz="2800" dirty="0"/>
              <a:t>PAH affects 8–15% of SSc patients over the course of the disease </a:t>
            </a:r>
          </a:p>
          <a:p>
            <a:r>
              <a:rPr lang="en-US" sz="2800" dirty="0"/>
              <a:t>PAH can develop in men or women at any age</a:t>
            </a:r>
          </a:p>
          <a:p>
            <a:r>
              <a:rPr lang="en-US" sz="2800" dirty="0"/>
              <a:t>F: M ( 1.9-4)</a:t>
            </a:r>
          </a:p>
          <a:p>
            <a:r>
              <a:rPr lang="en-US" sz="2800" dirty="0"/>
              <a:t>Age of diagnosis, 50 years</a:t>
            </a:r>
          </a:p>
        </p:txBody>
      </p:sp>
      <p:pic>
        <p:nvPicPr>
          <p:cNvPr id="7" name="Content Placeholder 4">
            <a:extLst>
              <a:ext uri="{FF2B5EF4-FFF2-40B4-BE49-F238E27FC236}">
                <a16:creationId xmlns:a16="http://schemas.microsoft.com/office/drawing/2014/main" id="{3BD9B01D-8761-CA3D-1CF1-D1A0A4BC76B0}"/>
              </a:ext>
            </a:extLst>
          </p:cNvPr>
          <p:cNvPicPr>
            <a:picLocks noGrp="1" noChangeAspect="1"/>
          </p:cNvPicPr>
          <p:nvPr>
            <p:ph sz="half" idx="2"/>
          </p:nvPr>
        </p:nvPicPr>
        <p:blipFill>
          <a:blip r:embed="rId2"/>
          <a:stretch>
            <a:fillRect/>
          </a:stretch>
        </p:blipFill>
        <p:spPr>
          <a:xfrm>
            <a:off x="6096000" y="1496291"/>
            <a:ext cx="5638800" cy="4627957"/>
          </a:xfrm>
        </p:spPr>
      </p:pic>
      <p:sp>
        <p:nvSpPr>
          <p:cNvPr id="8" name="TextBox 7">
            <a:extLst>
              <a:ext uri="{FF2B5EF4-FFF2-40B4-BE49-F238E27FC236}">
                <a16:creationId xmlns:a16="http://schemas.microsoft.com/office/drawing/2014/main" id="{6ED89FAB-1968-7510-8523-D2FA67DB052F}"/>
              </a:ext>
            </a:extLst>
          </p:cNvPr>
          <p:cNvSpPr txBox="1"/>
          <p:nvPr/>
        </p:nvSpPr>
        <p:spPr>
          <a:xfrm>
            <a:off x="609600" y="6364010"/>
            <a:ext cx="7719834"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Lai YC, et al. </a:t>
            </a:r>
            <a:r>
              <a:rPr kumimoji="0" lang="en-US" sz="1200" b="0" i="1"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Circ Res</a:t>
            </a:r>
            <a:r>
              <a:rPr kumimoji="0" lang="en-US" sz="1200" b="0" i="0" u="none" strike="noStrike" kern="1200" cap="none" spc="0" normalizeH="0" baseline="0" noProof="0" dirty="0">
                <a:ln>
                  <a:noFill/>
                </a:ln>
                <a:solidFill>
                  <a:srgbClr val="212121"/>
                </a:solidFill>
                <a:effectLst/>
                <a:uLnTx/>
                <a:uFillTx/>
                <a:latin typeface="Arial" panose="020B0604020202020204"/>
                <a:ea typeface="+mn-lt"/>
                <a:cs typeface="Arial" panose="020B0604020202020204"/>
              </a:rPr>
              <a:t>. 2014;115(1):115-30.</a:t>
            </a:r>
            <a:endParaRPr kumimoji="0" lang="en-US" sz="1200" b="0" i="0" u="none" strike="noStrike" kern="1200" cap="none" spc="0" normalizeH="0" baseline="0" noProof="0" dirty="0">
              <a:ln>
                <a:noFill/>
              </a:ln>
              <a:solidFill>
                <a:srgbClr val="212121"/>
              </a:solidFill>
              <a:effectLst/>
              <a:uLnTx/>
              <a:uFillTx/>
              <a:latin typeface="Arial" panose="020B0604020202020204"/>
              <a:ea typeface="+mn-ea"/>
              <a:cs typeface="Arial"/>
            </a:endParaRPr>
          </a:p>
        </p:txBody>
      </p:sp>
    </p:spTree>
    <p:extLst>
      <p:ext uri="{BB962C8B-B14F-4D97-AF65-F5344CB8AC3E}">
        <p14:creationId xmlns:p14="http://schemas.microsoft.com/office/powerpoint/2010/main" val="906275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5</TotalTime>
  <Words>1105</Words>
  <Application>Microsoft Macintosh PowerPoint</Application>
  <PresentationFormat>Widescreen</PresentationFormat>
  <Paragraphs>161</Paragraphs>
  <Slides>26</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Century Gothic</vt:lpstr>
      <vt:lpstr>Trebuchet MS</vt:lpstr>
      <vt:lpstr>Verdana</vt:lpstr>
      <vt:lpstr>Office Theme</vt:lpstr>
      <vt:lpstr>PCC20</vt:lpstr>
      <vt:lpstr>Bitmap Image</vt:lpstr>
      <vt:lpstr>PowerPoint Presentation</vt:lpstr>
      <vt:lpstr>PowerPoint Presentation</vt:lpstr>
      <vt:lpstr>Disclaimer</vt:lpstr>
      <vt:lpstr>Pulmonary Hypertension in Rheumatic Diseases – Part I</vt:lpstr>
      <vt:lpstr>Outline </vt:lpstr>
      <vt:lpstr>Spectrum of CTD in CTD PH</vt:lpstr>
      <vt:lpstr>PowerPoint Presentation</vt:lpstr>
      <vt:lpstr>PowerPoint Presentation</vt:lpstr>
      <vt:lpstr>PH in CTD</vt:lpstr>
      <vt:lpstr>Systemic Sclerosis is a multi-organ disease</vt:lpstr>
      <vt:lpstr>Suspicion Symptoms</vt:lpstr>
      <vt:lpstr>SSc 2013 Classification Criteria</vt:lpstr>
      <vt:lpstr>Cumulative frequency of major organ-based complications in systemic sclerosis</vt:lpstr>
      <vt:lpstr>Clinical Features of SSc patients with PH</vt:lpstr>
      <vt:lpstr>PowerPoint Presentation</vt:lpstr>
      <vt:lpstr>Raynaud's</vt:lpstr>
      <vt:lpstr>Capilloroscopy </vt:lpstr>
      <vt:lpstr>Nailfold capillaroscopy</vt:lpstr>
      <vt:lpstr>Capillaroscopy: Abnormal Patterns </vt:lpstr>
      <vt:lpstr>SSc</vt:lpstr>
      <vt:lpstr>UCTD</vt:lpstr>
      <vt:lpstr>SLE</vt:lpstr>
      <vt:lpstr>MDA-5 </vt:lpstr>
      <vt:lpstr>ULCERS</vt:lpstr>
      <vt:lpstr>ULCERS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cp:revision>
  <dcterms:created xsi:type="dcterms:W3CDTF">2023-09-22T20:18:50Z</dcterms:created>
  <dcterms:modified xsi:type="dcterms:W3CDTF">2023-10-16T13:05:11Z</dcterms:modified>
  <cp:category/>
</cp:coreProperties>
</file>