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Lst>
  <p:notesMasterIdLst>
    <p:notesMasterId r:id="rId16"/>
  </p:notesMasterIdLst>
  <p:sldIdLst>
    <p:sldId id="2141411983" r:id="rId4"/>
    <p:sldId id="265" r:id="rId5"/>
    <p:sldId id="256" r:id="rId6"/>
    <p:sldId id="2147375299" r:id="rId7"/>
    <p:sldId id="360" r:id="rId8"/>
    <p:sldId id="361" r:id="rId9"/>
    <p:sldId id="2147375298" r:id="rId10"/>
    <p:sldId id="363" r:id="rId11"/>
    <p:sldId id="365" r:id="rId12"/>
    <p:sldId id="362" r:id="rId13"/>
    <p:sldId id="366" r:id="rId14"/>
    <p:sldId id="2147375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9455A-A389-B94F-BAA3-231500740084}"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CE13F-A76E-D247-B3D0-0D94674C960D}" type="slidenum">
              <a:rPr lang="en-US" smtClean="0"/>
              <a:t>‹#›</a:t>
            </a:fld>
            <a:endParaRPr lang="en-US"/>
          </a:p>
        </p:txBody>
      </p:sp>
    </p:spTree>
    <p:extLst>
      <p:ext uri="{BB962C8B-B14F-4D97-AF65-F5344CB8AC3E}">
        <p14:creationId xmlns:p14="http://schemas.microsoft.com/office/powerpoint/2010/main" val="221932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43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97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83138-FC0D-024A-B467-5E8C7533CE1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23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DBF0-075E-37DF-5E79-0D2AC2BED2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BEB60D-F874-DB41-7455-51D21D997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B5A2F8-C064-FB0B-7DAE-F01536665E41}"/>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5" name="Footer Placeholder 4">
            <a:extLst>
              <a:ext uri="{FF2B5EF4-FFF2-40B4-BE49-F238E27FC236}">
                <a16:creationId xmlns:a16="http://schemas.microsoft.com/office/drawing/2014/main" id="{8F34F2B4-16D5-D60C-F534-B6E8583D8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20911-D3CB-355A-24DD-D18EB7874138}"/>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261065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B43B-82CD-824A-0F01-306D274D31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80D99E-3D7E-0EF7-C058-C01F550E7A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DB13B-4F66-DBB3-0211-774FA9CB82E1}"/>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5" name="Footer Placeholder 4">
            <a:extLst>
              <a:ext uri="{FF2B5EF4-FFF2-40B4-BE49-F238E27FC236}">
                <a16:creationId xmlns:a16="http://schemas.microsoft.com/office/drawing/2014/main" id="{2DAE275E-6981-480F-9809-F8CE8C590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451ED-2D7B-0EF0-369D-0878CE4CAAD6}"/>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374466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D9198B-1DE3-F94B-403D-C78DC7C603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1E7D34-52DF-4612-19A3-1A9A28E0B3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6E79E-0229-9900-1EBF-3947F0FB009C}"/>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5" name="Footer Placeholder 4">
            <a:extLst>
              <a:ext uri="{FF2B5EF4-FFF2-40B4-BE49-F238E27FC236}">
                <a16:creationId xmlns:a16="http://schemas.microsoft.com/office/drawing/2014/main" id="{763C4355-56BD-1634-BD49-3A69D2EDA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0B5CD-1B1E-2E33-46D9-39B007AFB3EF}"/>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28062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085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27041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36740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403515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4848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614859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91118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62257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2A62-FD19-5D22-986A-04EB3EFA9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7E197-58BA-0FA1-4FDD-02C276F42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8A617-2968-20B1-C8DB-4C6D6C969F38}"/>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5" name="Footer Placeholder 4">
            <a:extLst>
              <a:ext uri="{FF2B5EF4-FFF2-40B4-BE49-F238E27FC236}">
                <a16:creationId xmlns:a16="http://schemas.microsoft.com/office/drawing/2014/main" id="{615013DC-E345-D395-FAF9-E3FB00A5B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1B2-A2A8-D54E-79B6-DA4B21D4F6F8}"/>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890306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87345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38644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326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66065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6933545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043498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68864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656424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969859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15448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C1CC-FE36-FAF7-A8FA-0EB67BDB74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469320-6958-05BC-7282-381ED5FB94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530CA1-EB6F-48ED-D090-DC3448D4BF83}"/>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5" name="Footer Placeholder 4">
            <a:extLst>
              <a:ext uri="{FF2B5EF4-FFF2-40B4-BE49-F238E27FC236}">
                <a16:creationId xmlns:a16="http://schemas.microsoft.com/office/drawing/2014/main" id="{C289E0C5-2745-E159-576B-3287F5141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8CCAA-6CDD-D567-3596-44F842FA857A}"/>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2457133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7446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964413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185219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510073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248682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276246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45025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4637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with Bullets" userDrawn="1">
  <p:cSld name="Two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11" name="Slide Number Placeholder 5">
            <a:extLst>
              <a:ext uri="{FF2B5EF4-FFF2-40B4-BE49-F238E27FC236}">
                <a16:creationId xmlns:a16="http://schemas.microsoft.com/office/drawing/2014/main" id="{AE238903-07E3-49CC-ABDE-8C6954453005}"/>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12" name="Text Placeholder 1">
            <a:extLst>
              <a:ext uri="{FF2B5EF4-FFF2-40B4-BE49-F238E27FC236}">
                <a16:creationId xmlns:a16="http://schemas.microsoft.com/office/drawing/2014/main" id="{348EBD5C-6878-45FE-9945-06F39BD9BE16}"/>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
        <p:nvSpPr>
          <p:cNvPr id="13" name="Text Placeholder 4">
            <a:extLst>
              <a:ext uri="{FF2B5EF4-FFF2-40B4-BE49-F238E27FC236}">
                <a16:creationId xmlns:a16="http://schemas.microsoft.com/office/drawing/2014/main" id="{A8225904-4AA4-4609-BE38-9DC0EC66D33E}"/>
              </a:ext>
            </a:extLst>
          </p:cNvPr>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rgbClr val="1C75BC"/>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4" name="Content Placeholder 11">
            <a:extLst>
              <a:ext uri="{FF2B5EF4-FFF2-40B4-BE49-F238E27FC236}">
                <a16:creationId xmlns:a16="http://schemas.microsoft.com/office/drawing/2014/main" id="{796FC22E-45FF-4421-9195-07C0D6D92CFB}"/>
              </a:ext>
            </a:extLst>
          </p:cNvPr>
          <p:cNvSpPr>
            <a:spLocks noGrp="1"/>
          </p:cNvSpPr>
          <p:nvPr>
            <p:ph sz="quarter" idx="15" hasCustomPrompt="1"/>
          </p:nvPr>
        </p:nvSpPr>
        <p:spPr>
          <a:xfrm>
            <a:off x="601601"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5" name="Content Placeholder 11">
            <a:extLst>
              <a:ext uri="{FF2B5EF4-FFF2-40B4-BE49-F238E27FC236}">
                <a16:creationId xmlns:a16="http://schemas.microsoft.com/office/drawing/2014/main" id="{BD32F0CF-F076-47E1-A933-D854B083F31A}"/>
              </a:ext>
            </a:extLst>
          </p:cNvPr>
          <p:cNvSpPr>
            <a:spLocks noGrp="1"/>
          </p:cNvSpPr>
          <p:nvPr>
            <p:ph sz="quarter" idx="17" hasCustomPrompt="1"/>
          </p:nvPr>
        </p:nvSpPr>
        <p:spPr>
          <a:xfrm>
            <a:off x="6290518"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Tree>
    <p:extLst>
      <p:ext uri="{BB962C8B-B14F-4D97-AF65-F5344CB8AC3E}">
        <p14:creationId xmlns:p14="http://schemas.microsoft.com/office/powerpoint/2010/main" val="31820164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2" name="Content Placeholder 15"/>
          <p:cNvSpPr>
            <a:spLocks noGrp="1"/>
          </p:cNvSpPr>
          <p:nvPr>
            <p:ph sz="quarter" idx="12" hasCustomPrompt="1"/>
          </p:nvPr>
        </p:nvSpPr>
        <p:spPr>
          <a:xfrm>
            <a:off x="527381" y="1124745"/>
            <a:ext cx="11216640" cy="4658549"/>
          </a:xfrm>
          <a:prstGeom prst="rect">
            <a:avLst/>
          </a:prstGeom>
        </p:spPr>
        <p:txBody>
          <a:bodyPr/>
          <a:lstStyle>
            <a:lvl1pPr>
              <a:defRPr sz="1800" i="0">
                <a:solidFill>
                  <a:srgbClr val="000000"/>
                </a:solidFill>
                <a:latin typeface="Calibri" pitchFamily="34" charset="0"/>
                <a:cs typeface="Calibri" pitchFamily="34" charset="0"/>
              </a:defRPr>
            </a:lvl1pPr>
            <a:lvl2pPr>
              <a:defRPr sz="1600">
                <a:solidFill>
                  <a:srgbClr val="000000"/>
                </a:solidFill>
                <a:latin typeface="Calibri" pitchFamily="34" charset="0"/>
                <a:cs typeface="Calibri" pitchFamily="34" charset="0"/>
              </a:defRPr>
            </a:lvl2pPr>
            <a:lvl3pPr>
              <a:defRPr>
                <a:solidFill>
                  <a:srgbClr val="000000"/>
                </a:solidFill>
                <a:latin typeface="Calibri" pitchFamily="34" charset="0"/>
                <a:cs typeface="Calibri" pitchFamily="34" charset="0"/>
              </a:defRPr>
            </a:lvl3pPr>
            <a:lvl4pPr>
              <a:defRPr>
                <a:solidFill>
                  <a:srgbClr val="000000"/>
                </a:solidFill>
                <a:latin typeface="Calibri" pitchFamily="34" charset="0"/>
                <a:cs typeface="Calibri" pitchFamily="34" charset="0"/>
              </a:defRPr>
            </a:lvl4pPr>
            <a:lvl5pPr>
              <a:defRPr>
                <a:solidFill>
                  <a:srgbClr val="000000"/>
                </a:solidFill>
                <a:latin typeface="Calibri" pitchFamily="34" charset="0"/>
                <a:cs typeface="Calibri" pitchFamily="34" charset="0"/>
              </a:defRPr>
            </a:lvl5pPr>
          </a:lstStyle>
          <a:p>
            <a:pPr lvl="0"/>
            <a:r>
              <a:rPr lang="en-US" noProof="0" dirty="0"/>
              <a:t>Click to edit Master text styles</a:t>
            </a:r>
          </a:p>
          <a:p>
            <a:pPr lvl="1"/>
            <a:endParaRPr lang="en-US" noProof="0" dirty="0"/>
          </a:p>
        </p:txBody>
      </p:sp>
      <p:sp>
        <p:nvSpPr>
          <p:cNvPr id="18" name="Title 17"/>
          <p:cNvSpPr>
            <a:spLocks noGrp="1"/>
          </p:cNvSpPr>
          <p:nvPr>
            <p:ph type="title"/>
          </p:nvPr>
        </p:nvSpPr>
        <p:spPr>
          <a:xfrm>
            <a:off x="485962" y="134048"/>
            <a:ext cx="11274667" cy="414632"/>
          </a:xfrm>
          <a:prstGeom prst="rect">
            <a:avLst/>
          </a:prstGeom>
        </p:spPr>
        <p:txBody>
          <a:bodyPr/>
          <a:lstStyle>
            <a:lvl1pPr algn="l">
              <a:defRPr sz="2800">
                <a:solidFill>
                  <a:srgbClr val="536895"/>
                </a:solidFill>
              </a:defRPr>
            </a:lvl1pPr>
          </a:lstStyle>
          <a:p>
            <a:r>
              <a:rPr lang="en-US" dirty="0"/>
              <a:t>Click to edit Master title style</a:t>
            </a:r>
            <a:endParaRPr lang="en-GB" dirty="0"/>
          </a:p>
        </p:txBody>
      </p:sp>
      <p:sp>
        <p:nvSpPr>
          <p:cNvPr id="7" name="Text Placeholder 6"/>
          <p:cNvSpPr>
            <a:spLocks noGrp="1"/>
          </p:cNvSpPr>
          <p:nvPr>
            <p:ph type="body" sz="quarter" idx="13"/>
          </p:nvPr>
        </p:nvSpPr>
        <p:spPr>
          <a:xfrm>
            <a:off x="527051" y="733640"/>
            <a:ext cx="11233149" cy="305448"/>
          </a:xfrm>
          <a:prstGeom prst="rect">
            <a:avLst/>
          </a:prstGeom>
        </p:spPr>
        <p:txBody>
          <a:bodyPr/>
          <a:lstStyle>
            <a:lvl1pPr>
              <a:buNone/>
              <a:defRPr sz="2000" i="1"/>
            </a:lvl1pPr>
          </a:lstStyle>
          <a:p>
            <a:pPr lvl="0"/>
            <a:r>
              <a:rPr lang="en-US" dirty="0"/>
              <a:t>Click to edit Master text styles</a:t>
            </a:r>
          </a:p>
        </p:txBody>
      </p:sp>
      <p:sp>
        <p:nvSpPr>
          <p:cNvPr id="9" name="Text Placeholder 8"/>
          <p:cNvSpPr>
            <a:spLocks noGrp="1"/>
          </p:cNvSpPr>
          <p:nvPr>
            <p:ph type="body" sz="quarter" idx="14"/>
          </p:nvPr>
        </p:nvSpPr>
        <p:spPr>
          <a:xfrm>
            <a:off x="3888317" y="6169048"/>
            <a:ext cx="7584016" cy="620712"/>
          </a:xfrm>
          <a:prstGeom prst="rect">
            <a:avLst/>
          </a:prstGeom>
        </p:spPr>
        <p:txBody>
          <a:bodyPr/>
          <a:lstStyle>
            <a:lvl1pPr algn="r">
              <a:buNone/>
              <a:defRPr sz="1400"/>
            </a:lvl1pPr>
          </a:lstStyle>
          <a:p>
            <a:pPr lvl="0"/>
            <a:r>
              <a:rPr lang="en-US" dirty="0"/>
              <a:t>Click to edit Master text styles</a:t>
            </a:r>
            <a:endParaRPr lang="en-GB" dirty="0"/>
          </a:p>
        </p:txBody>
      </p:sp>
    </p:spTree>
    <p:extLst>
      <p:ext uri="{BB962C8B-B14F-4D97-AF65-F5344CB8AC3E}">
        <p14:creationId xmlns:p14="http://schemas.microsoft.com/office/powerpoint/2010/main" val="41156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2560-6CBF-8E5C-C60F-D2D555284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612B0D-5292-1289-4E13-64FA27F0BC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84D244-C605-FA3E-E207-07CBDB8762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FAA43-CBFE-E3DE-C8E8-6F387E925DE7}"/>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6" name="Footer Placeholder 5">
            <a:extLst>
              <a:ext uri="{FF2B5EF4-FFF2-40B4-BE49-F238E27FC236}">
                <a16:creationId xmlns:a16="http://schemas.microsoft.com/office/drawing/2014/main" id="{034B16CF-EE72-C5C1-5D0A-A4EF17BE4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1F9C5-5317-5079-7870-CC9BADF194B4}"/>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35614227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8" name="Title 17"/>
          <p:cNvSpPr>
            <a:spLocks noGrp="1"/>
          </p:cNvSpPr>
          <p:nvPr>
            <p:ph type="title"/>
          </p:nvPr>
        </p:nvSpPr>
        <p:spPr>
          <a:xfrm>
            <a:off x="485962" y="134048"/>
            <a:ext cx="11274667" cy="414632"/>
          </a:xfrm>
          <a:prstGeom prst="rect">
            <a:avLst/>
          </a:prstGeom>
        </p:spPr>
        <p:txBody>
          <a:bodyPr/>
          <a:lstStyle>
            <a:lvl1pPr algn="l">
              <a:defRPr sz="2800">
                <a:solidFill>
                  <a:srgbClr val="536895"/>
                </a:solidFill>
              </a:defRPr>
            </a:lvl1pPr>
          </a:lstStyle>
          <a:p>
            <a:r>
              <a:rPr lang="en-US" dirty="0"/>
              <a:t>Click to edit Master title style</a:t>
            </a:r>
            <a:endParaRPr lang="en-GB" dirty="0"/>
          </a:p>
        </p:txBody>
      </p:sp>
      <p:sp>
        <p:nvSpPr>
          <p:cNvPr id="11" name="Content Placeholder 10"/>
          <p:cNvSpPr>
            <a:spLocks noGrp="1"/>
          </p:cNvSpPr>
          <p:nvPr>
            <p:ph sz="quarter" idx="10"/>
          </p:nvPr>
        </p:nvSpPr>
        <p:spPr>
          <a:xfrm>
            <a:off x="527051" y="1196975"/>
            <a:ext cx="5568949" cy="4679950"/>
          </a:xfrm>
          <a:prstGeom prst="rect">
            <a:avLst/>
          </a:prstGeom>
        </p:spPr>
        <p:txBody>
          <a:bodyPr/>
          <a:lstStyle>
            <a:lvl1pPr>
              <a:defRPr sz="18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p:txBody>
      </p:sp>
      <p:sp>
        <p:nvSpPr>
          <p:cNvPr id="12" name="Content Placeholder 10"/>
          <p:cNvSpPr>
            <a:spLocks noGrp="1"/>
          </p:cNvSpPr>
          <p:nvPr>
            <p:ph sz="quarter" idx="11"/>
          </p:nvPr>
        </p:nvSpPr>
        <p:spPr>
          <a:xfrm>
            <a:off x="6288022" y="1196752"/>
            <a:ext cx="5568949" cy="4679950"/>
          </a:xfrm>
          <a:prstGeom prst="rect">
            <a:avLst/>
          </a:prstGeom>
        </p:spPr>
        <p:txBody>
          <a:bodyPr/>
          <a:lstStyle>
            <a:lvl1pPr>
              <a:defRPr sz="1800"/>
            </a:lvl1pPr>
            <a:lvl2pPr>
              <a:defRPr sz="2000"/>
            </a:lvl2pPr>
            <a:lvl3pPr>
              <a:defRPr sz="1800"/>
            </a:lvl3pPr>
            <a:lvl4pPr>
              <a:defRPr sz="1600"/>
            </a:lvl4pPr>
            <a:lvl5pPr>
              <a:defRPr sz="1600"/>
            </a:lvl5pPr>
          </a:lstStyle>
          <a:p>
            <a:pPr lvl="0"/>
            <a:r>
              <a:rPr lang="en-US" dirty="0"/>
              <a:t>Click to edit Master text styles</a:t>
            </a:r>
          </a:p>
        </p:txBody>
      </p:sp>
      <p:sp>
        <p:nvSpPr>
          <p:cNvPr id="10" name="Text Placeholder 6"/>
          <p:cNvSpPr>
            <a:spLocks noGrp="1"/>
          </p:cNvSpPr>
          <p:nvPr>
            <p:ph type="body" sz="quarter" idx="13"/>
          </p:nvPr>
        </p:nvSpPr>
        <p:spPr>
          <a:xfrm>
            <a:off x="527051" y="733640"/>
            <a:ext cx="11233149" cy="305448"/>
          </a:xfrm>
          <a:prstGeom prst="rect">
            <a:avLst/>
          </a:prstGeom>
        </p:spPr>
        <p:txBody>
          <a:bodyPr/>
          <a:lstStyle>
            <a:lvl1pPr>
              <a:buNone/>
              <a:defRPr sz="2000" i="1"/>
            </a:lvl1pPr>
          </a:lstStyle>
          <a:p>
            <a:pPr lvl="0"/>
            <a:r>
              <a:rPr lang="en-US" dirty="0"/>
              <a:t>Click to edit Master text styles</a:t>
            </a:r>
          </a:p>
        </p:txBody>
      </p:sp>
      <p:sp>
        <p:nvSpPr>
          <p:cNvPr id="13" name="Text Placeholder 8"/>
          <p:cNvSpPr>
            <a:spLocks noGrp="1"/>
          </p:cNvSpPr>
          <p:nvPr>
            <p:ph type="body" sz="quarter" idx="14"/>
          </p:nvPr>
        </p:nvSpPr>
        <p:spPr>
          <a:xfrm>
            <a:off x="3888317" y="6169048"/>
            <a:ext cx="7584016" cy="620712"/>
          </a:xfrm>
          <a:prstGeom prst="rect">
            <a:avLst/>
          </a:prstGeom>
        </p:spPr>
        <p:txBody>
          <a:bodyPr/>
          <a:lstStyle>
            <a:lvl1pPr algn="r">
              <a:buNone/>
              <a:defRPr sz="1400"/>
            </a:lvl1pPr>
          </a:lstStyle>
          <a:p>
            <a:pPr lvl="0"/>
            <a:r>
              <a:rPr lang="en-US" dirty="0"/>
              <a:t>Click to edit Master text styles</a:t>
            </a:r>
            <a:endParaRPr lang="en-GB" dirty="0"/>
          </a:p>
        </p:txBody>
      </p:sp>
    </p:spTree>
    <p:extLst>
      <p:ext uri="{BB962C8B-B14F-4D97-AF65-F5344CB8AC3E}">
        <p14:creationId xmlns:p14="http://schemas.microsoft.com/office/powerpoint/2010/main" val="89240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FF32-A1D4-EF0D-D333-A74A4CF7EC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B7D326-4948-0618-26C1-89CAFA734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50B65D-3C56-FFC9-C1CD-B24ABCD804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FC234-8120-F772-AD86-9E479159C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028D3B-D624-31B9-0124-C986FA26C3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84046-D01C-E22A-93C1-84C4D5CAE077}"/>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8" name="Footer Placeholder 7">
            <a:extLst>
              <a:ext uri="{FF2B5EF4-FFF2-40B4-BE49-F238E27FC236}">
                <a16:creationId xmlns:a16="http://schemas.microsoft.com/office/drawing/2014/main" id="{59401097-3595-D8A4-0AF6-F83667413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80C2C4-85E8-2680-57E7-83AE86FBBE19}"/>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151360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7122-E579-8DB7-FFEB-D47A253A7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587193-AD8E-4906-15CA-0DEBAB7B1A68}"/>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4" name="Footer Placeholder 3">
            <a:extLst>
              <a:ext uri="{FF2B5EF4-FFF2-40B4-BE49-F238E27FC236}">
                <a16:creationId xmlns:a16="http://schemas.microsoft.com/office/drawing/2014/main" id="{83126BCB-C60D-3043-B6FD-D7427E3F22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6E5CA-BF12-692C-9FE1-E7EBDC36FB6D}"/>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340305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4560F-2956-4732-E77D-6017A7683E6C}"/>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3" name="Footer Placeholder 2">
            <a:extLst>
              <a:ext uri="{FF2B5EF4-FFF2-40B4-BE49-F238E27FC236}">
                <a16:creationId xmlns:a16="http://schemas.microsoft.com/office/drawing/2014/main" id="{5E7DE3F0-C9E2-5615-D40C-C3C1F72FBF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55C6BE-6795-4AC8-CC42-3C382DCCD943}"/>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128681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DD8D-B12B-7598-047C-48F91BA90C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4A3791-3BCE-D449-BCC5-0890578A8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93CA62-4A34-7CB2-6B58-D5CCA6A40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BCE1FA-8DC1-5EFA-5840-0E4DE4AAEB19}"/>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6" name="Footer Placeholder 5">
            <a:extLst>
              <a:ext uri="{FF2B5EF4-FFF2-40B4-BE49-F238E27FC236}">
                <a16:creationId xmlns:a16="http://schemas.microsoft.com/office/drawing/2014/main" id="{996855F7-A0F6-8D08-FC70-ED71703B9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71AC3F-D32D-985E-AE68-9A42651C404F}"/>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171570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2354-F389-4CB0-0839-233E46324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A8C70B-9200-4D1D-E017-25E379B3C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A96283-6B5D-EC04-3CF5-537E147E0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E9613-0F9B-F73E-414A-5C59AEDA863E}"/>
              </a:ext>
            </a:extLst>
          </p:cNvPr>
          <p:cNvSpPr>
            <a:spLocks noGrp="1"/>
          </p:cNvSpPr>
          <p:nvPr>
            <p:ph type="dt" sz="half" idx="10"/>
          </p:nvPr>
        </p:nvSpPr>
        <p:spPr/>
        <p:txBody>
          <a:bodyPr/>
          <a:lstStyle/>
          <a:p>
            <a:fld id="{2BB7E874-EB1F-B341-92A4-7A044ACCDF70}" type="datetimeFigureOut">
              <a:rPr lang="en-US" smtClean="0"/>
              <a:t>10/16/23</a:t>
            </a:fld>
            <a:endParaRPr lang="en-US"/>
          </a:p>
        </p:txBody>
      </p:sp>
      <p:sp>
        <p:nvSpPr>
          <p:cNvPr id="6" name="Footer Placeholder 5">
            <a:extLst>
              <a:ext uri="{FF2B5EF4-FFF2-40B4-BE49-F238E27FC236}">
                <a16:creationId xmlns:a16="http://schemas.microsoft.com/office/drawing/2014/main" id="{48F93919-09FD-6EBD-1AC1-7188EEF43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49625E-DA41-4E88-0005-C55CE9638E6F}"/>
              </a:ext>
            </a:extLst>
          </p:cNvPr>
          <p:cNvSpPr>
            <a:spLocks noGrp="1"/>
          </p:cNvSpPr>
          <p:nvPr>
            <p:ph type="sldNum" sz="quarter" idx="12"/>
          </p:nvPr>
        </p:nvSpPr>
        <p:spPr/>
        <p:txBody>
          <a:bodyPr/>
          <a:lstStyle/>
          <a:p>
            <a:fld id="{6E31A280-7103-874D-9689-7FA9C06568E0}" type="slidenum">
              <a:rPr lang="en-US" smtClean="0"/>
              <a:t>‹#›</a:t>
            </a:fld>
            <a:endParaRPr lang="en-US"/>
          </a:p>
        </p:txBody>
      </p:sp>
    </p:spTree>
    <p:extLst>
      <p:ext uri="{BB962C8B-B14F-4D97-AF65-F5344CB8AC3E}">
        <p14:creationId xmlns:p14="http://schemas.microsoft.com/office/powerpoint/2010/main" val="221064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7B40-8B60-31EC-D82F-9F75064A7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6B8B0C-14BF-D8CA-F183-72B3EA8C8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E280B-1408-35E4-1206-C90148DA26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7E874-EB1F-B341-92A4-7A044ACCDF70}" type="datetimeFigureOut">
              <a:rPr lang="en-US" smtClean="0"/>
              <a:t>10/16/23</a:t>
            </a:fld>
            <a:endParaRPr lang="en-US"/>
          </a:p>
        </p:txBody>
      </p:sp>
      <p:sp>
        <p:nvSpPr>
          <p:cNvPr id="5" name="Footer Placeholder 4">
            <a:extLst>
              <a:ext uri="{FF2B5EF4-FFF2-40B4-BE49-F238E27FC236}">
                <a16:creationId xmlns:a16="http://schemas.microsoft.com/office/drawing/2014/main" id="{53D16975-039D-8050-E3E0-690A91D887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F940F-DD03-41E4-48F8-229097BF25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1A280-7103-874D-9689-7FA9C06568E0}" type="slidenum">
              <a:rPr lang="en-US" smtClean="0"/>
              <a:t>‹#›</a:t>
            </a:fld>
            <a:endParaRPr lang="en-US"/>
          </a:p>
        </p:txBody>
      </p:sp>
    </p:spTree>
    <p:extLst>
      <p:ext uri="{BB962C8B-B14F-4D97-AF65-F5344CB8AC3E}">
        <p14:creationId xmlns:p14="http://schemas.microsoft.com/office/powerpoint/2010/main" val="438726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0"/>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0857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6BDED04C-FE5F-1EF9-72F3-B04F4A6ED0F6}"/>
              </a:ext>
            </a:extLst>
          </p:cNvPr>
          <p:cNvSpPr/>
          <p:nvPr userDrawn="1"/>
        </p:nvSpPr>
        <p:spPr>
          <a:xfrm>
            <a:off x="0" y="0"/>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557757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mededonthego.com/Video/program/968" TargetMode="External"/><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hyperlink" Target="mailto:support@MedEdOTG.com" TargetMode="External"/><Relationship Id="rId10" Type="http://schemas.openxmlformats.org/officeDocument/2006/relationships/image" Target="../media/image15.png"/><Relationship Id="rId4" Type="http://schemas.openxmlformats.org/officeDocument/2006/relationships/hyperlink" Target="http://www.mededonthego.com/" TargetMode="External"/><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17.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9350" y="569898"/>
            <a:ext cx="5473299" cy="2747135"/>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9"/>
          <a:srcRect r="29580" b="60000"/>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9"/>
          <a:srcRect r="42134" b="60995"/>
          <a:stretch/>
        </p:blipFill>
        <p:spPr>
          <a:xfrm>
            <a:off x="7688482" y="5357788"/>
            <a:ext cx="4503517" cy="1500212"/>
          </a:xfrm>
          <a:prstGeom prst="rect">
            <a:avLst/>
          </a:prstGeom>
        </p:spPr>
      </p:pic>
    </p:spTree>
    <p:extLst>
      <p:ext uri="{BB962C8B-B14F-4D97-AF65-F5344CB8AC3E}">
        <p14:creationId xmlns:p14="http://schemas.microsoft.com/office/powerpoint/2010/main" val="415589616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graphs showing different types of data&#10;&#10;Description automatically generated with medium confidence">
            <a:extLst>
              <a:ext uri="{FF2B5EF4-FFF2-40B4-BE49-F238E27FC236}">
                <a16:creationId xmlns:a16="http://schemas.microsoft.com/office/drawing/2014/main" id="{F7417F44-27D5-BF87-2199-BDA05728E4C3}"/>
              </a:ext>
            </a:extLst>
          </p:cNvPr>
          <p:cNvPicPr>
            <a:picLocks noChangeAspect="1"/>
          </p:cNvPicPr>
          <p:nvPr/>
        </p:nvPicPr>
        <p:blipFill>
          <a:blip r:embed="rId2"/>
          <a:stretch>
            <a:fillRect/>
          </a:stretch>
        </p:blipFill>
        <p:spPr>
          <a:xfrm>
            <a:off x="3742123" y="476888"/>
            <a:ext cx="6172200" cy="6197600"/>
          </a:xfrm>
          <a:prstGeom prst="rect">
            <a:avLst/>
          </a:prstGeom>
        </p:spPr>
      </p:pic>
      <p:sp>
        <p:nvSpPr>
          <p:cNvPr id="2" name="Title 1">
            <a:extLst>
              <a:ext uri="{FF2B5EF4-FFF2-40B4-BE49-F238E27FC236}">
                <a16:creationId xmlns:a16="http://schemas.microsoft.com/office/drawing/2014/main" id="{C6802C4F-28BE-2C1E-D0EC-E6E59D6060CC}"/>
              </a:ext>
            </a:extLst>
          </p:cNvPr>
          <p:cNvSpPr>
            <a:spLocks noGrp="1"/>
          </p:cNvSpPr>
          <p:nvPr>
            <p:ph type="title"/>
          </p:nvPr>
        </p:nvSpPr>
        <p:spPr>
          <a:xfrm>
            <a:off x="609600" y="199505"/>
            <a:ext cx="3151695" cy="1185577"/>
          </a:xfrm>
        </p:spPr>
        <p:txBody>
          <a:bodyPr/>
          <a:lstStyle/>
          <a:p>
            <a:r>
              <a:rPr lang="en-US" dirty="0"/>
              <a:t>Level 3 CPET 4-Plot</a:t>
            </a:r>
          </a:p>
        </p:txBody>
      </p:sp>
      <p:sp>
        <p:nvSpPr>
          <p:cNvPr id="11" name="TextBox 10">
            <a:extLst>
              <a:ext uri="{FF2B5EF4-FFF2-40B4-BE49-F238E27FC236}">
                <a16:creationId xmlns:a16="http://schemas.microsoft.com/office/drawing/2014/main" id="{CE639A4A-BAE8-C65A-1252-FAF0946D9C3B}"/>
              </a:ext>
            </a:extLst>
          </p:cNvPr>
          <p:cNvSpPr txBox="1"/>
          <p:nvPr/>
        </p:nvSpPr>
        <p:spPr>
          <a:xfrm>
            <a:off x="1411937" y="1914604"/>
            <a:ext cx="2349358"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Low peak VO2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Low VO2/WR slope</a:t>
            </a:r>
          </a:p>
        </p:txBody>
      </p:sp>
      <p:sp>
        <p:nvSpPr>
          <p:cNvPr id="12" name="TextBox 11">
            <a:extLst>
              <a:ext uri="{FF2B5EF4-FFF2-40B4-BE49-F238E27FC236}">
                <a16:creationId xmlns:a16="http://schemas.microsoft.com/office/drawing/2014/main" id="{87D5C330-9D09-8123-556E-0218E90C8A91}"/>
              </a:ext>
            </a:extLst>
          </p:cNvPr>
          <p:cNvSpPr txBox="1"/>
          <p:nvPr/>
        </p:nvSpPr>
        <p:spPr>
          <a:xfrm>
            <a:off x="8983015" y="1729343"/>
            <a:ext cx="3055014"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Arial" panose="020B0604020202020204" pitchFamily="34" charset="0"/>
              </a:rPr>
              <a:t>Low/normal VAT of 13.8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Arial" panose="020B0604020202020204" pitchFamily="34" charset="0"/>
              </a:rPr>
              <a:t>ml/kg/min (41.6% predicted)</a:t>
            </a:r>
          </a:p>
        </p:txBody>
      </p:sp>
      <p:sp>
        <p:nvSpPr>
          <p:cNvPr id="13" name="TextBox 12">
            <a:extLst>
              <a:ext uri="{FF2B5EF4-FFF2-40B4-BE49-F238E27FC236}">
                <a16:creationId xmlns:a16="http://schemas.microsoft.com/office/drawing/2014/main" id="{1E886709-4E33-CBBB-2242-C8F6A0B6AC84}"/>
              </a:ext>
            </a:extLst>
          </p:cNvPr>
          <p:cNvSpPr txBox="1"/>
          <p:nvPr/>
        </p:nvSpPr>
        <p:spPr>
          <a:xfrm>
            <a:off x="1411937" y="4667364"/>
            <a:ext cx="2349358" cy="369332"/>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High VE/VCO2 slope</a:t>
            </a:r>
          </a:p>
        </p:txBody>
      </p:sp>
    </p:spTree>
    <p:extLst>
      <p:ext uri="{BB962C8B-B14F-4D97-AF65-F5344CB8AC3E}">
        <p14:creationId xmlns:p14="http://schemas.microsoft.com/office/powerpoint/2010/main" val="427488829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0399-9D12-F240-13E8-2FEFC1B5B8E6}"/>
              </a:ext>
            </a:extLst>
          </p:cNvPr>
          <p:cNvSpPr>
            <a:spLocks noGrp="1"/>
          </p:cNvSpPr>
          <p:nvPr>
            <p:ph type="title"/>
          </p:nvPr>
        </p:nvSpPr>
        <p:spPr>
          <a:xfrm>
            <a:off x="609600" y="199505"/>
            <a:ext cx="10744200" cy="1185577"/>
          </a:xfrm>
        </p:spPr>
        <p:txBody>
          <a:bodyPr/>
          <a:lstStyle/>
          <a:p>
            <a:r>
              <a:rPr lang="en-US" dirty="0"/>
              <a:t>Summary</a:t>
            </a:r>
          </a:p>
        </p:txBody>
      </p:sp>
      <p:sp>
        <p:nvSpPr>
          <p:cNvPr id="4" name="Content Placeholder 3">
            <a:extLst>
              <a:ext uri="{FF2B5EF4-FFF2-40B4-BE49-F238E27FC236}">
                <a16:creationId xmlns:a16="http://schemas.microsoft.com/office/drawing/2014/main" id="{3D6684FA-8BCD-469D-3A1E-65A09EF73991}"/>
              </a:ext>
            </a:extLst>
          </p:cNvPr>
          <p:cNvSpPr>
            <a:spLocks noGrp="1"/>
          </p:cNvSpPr>
          <p:nvPr>
            <p:ph idx="1"/>
          </p:nvPr>
        </p:nvSpPr>
        <p:spPr>
          <a:xfrm>
            <a:off x="609600" y="1477906"/>
            <a:ext cx="11183332" cy="4722477"/>
          </a:xfrm>
        </p:spPr>
        <p:txBody>
          <a:bodyPr/>
          <a:lstStyle/>
          <a:p>
            <a:r>
              <a:rPr lang="en-US" dirty="0"/>
              <a:t>Level 3 CPET demonstrates moderately reduced exercise capacity</a:t>
            </a:r>
          </a:p>
          <a:p>
            <a:r>
              <a:rPr lang="en-US" dirty="0"/>
              <a:t>The overall pattern is consistent with pre-capillary pulmonary hypertension given:</a:t>
            </a:r>
          </a:p>
          <a:p>
            <a:pPr lvl="1"/>
            <a:r>
              <a:rPr lang="en-US" dirty="0"/>
              <a:t>High PA pressure</a:t>
            </a:r>
          </a:p>
          <a:p>
            <a:pPr lvl="1"/>
            <a:r>
              <a:rPr lang="en-US" dirty="0"/>
              <a:t>High PAP/CO slope</a:t>
            </a:r>
          </a:p>
          <a:p>
            <a:pPr lvl="1"/>
            <a:r>
              <a:rPr lang="en-US" dirty="0"/>
              <a:t>TPG </a:t>
            </a:r>
            <a:r>
              <a:rPr lang="en-US" dirty="0">
                <a:solidFill>
                  <a:schemeClr val="tx1"/>
                </a:solidFill>
              </a:rPr>
              <a:t>greater than </a:t>
            </a:r>
            <a:r>
              <a:rPr lang="en-US" dirty="0"/>
              <a:t>PCWP</a:t>
            </a:r>
          </a:p>
          <a:p>
            <a:pPr lvl="1"/>
            <a:r>
              <a:rPr lang="en-US" dirty="0"/>
              <a:t>High PVR</a:t>
            </a:r>
          </a:p>
          <a:p>
            <a:pPr lvl="1"/>
            <a:r>
              <a:rPr lang="en-US" dirty="0"/>
              <a:t>High VE/VCO</a:t>
            </a:r>
            <a:r>
              <a:rPr lang="en-US" baseline="-25000" dirty="0"/>
              <a:t>2</a:t>
            </a:r>
            <a:r>
              <a:rPr lang="en-US" dirty="0"/>
              <a:t> slope</a:t>
            </a:r>
          </a:p>
          <a:p>
            <a:pPr lvl="1"/>
            <a:r>
              <a:rPr lang="en-US" dirty="0"/>
              <a:t>Low PETCO</a:t>
            </a:r>
            <a:r>
              <a:rPr lang="en-US" baseline="-25000" dirty="0"/>
              <a:t>2</a:t>
            </a:r>
            <a:r>
              <a:rPr lang="en-US" dirty="0"/>
              <a:t> with abnormal exercise augmentation.</a:t>
            </a:r>
          </a:p>
          <a:p>
            <a:r>
              <a:rPr lang="en-US" dirty="0"/>
              <a:t>The patient was started on </a:t>
            </a:r>
            <a:r>
              <a:rPr lang="en-US" dirty="0" err="1">
                <a:solidFill>
                  <a:schemeClr val="tx1"/>
                </a:solidFill>
              </a:rPr>
              <a:t>s</a:t>
            </a:r>
            <a:r>
              <a:rPr lang="en-US" dirty="0" err="1"/>
              <a:t>elexipag</a:t>
            </a:r>
            <a:r>
              <a:rPr lang="en-US" dirty="0"/>
              <a:t> with improvement in her functional status</a:t>
            </a:r>
          </a:p>
        </p:txBody>
      </p:sp>
    </p:spTree>
    <p:extLst>
      <p:ext uri="{BB962C8B-B14F-4D97-AF65-F5344CB8AC3E}">
        <p14:creationId xmlns:p14="http://schemas.microsoft.com/office/powerpoint/2010/main" val="6094474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7436922" cy="1966550"/>
          </a:xfrm>
        </p:spPr>
        <p:txBody>
          <a:bodyPr>
            <a:normAutofit/>
          </a:bodyPr>
          <a:lstStyle/>
          <a:p>
            <a:r>
              <a:rPr lang="en-US" sz="6000" dirty="0">
                <a:solidFill>
                  <a:schemeClr val="bg1"/>
                </a:solidFill>
                <a:latin typeface="Century Gothic" panose="020B0502020202020204" pitchFamily="34" charset="0"/>
              </a:rPr>
              <a:t>Case Study: CPET</a:t>
            </a:r>
            <a:endParaRPr lang="en-US" sz="80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500908"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Adam Brownstein, MD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David Geffen School of Medicine, UCLA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337847"/>
            <a:ext cx="0" cy="2569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AD22806-9B5B-94EE-E7B9-385F265A3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5"/>
          <a:srcRect r="29580" b="60000"/>
          <a:stretch/>
        </p:blipFill>
        <p:spPr>
          <a:xfrm rot="10800000">
            <a:off x="0" y="0"/>
            <a:ext cx="4927834" cy="1383323"/>
          </a:xfrm>
          <a:prstGeom prst="rect">
            <a:avLst/>
          </a:prstGeom>
        </p:spPr>
      </p:pic>
    </p:spTree>
    <p:extLst>
      <p:ext uri="{BB962C8B-B14F-4D97-AF65-F5344CB8AC3E}">
        <p14:creationId xmlns:p14="http://schemas.microsoft.com/office/powerpoint/2010/main" val="4224191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129B-EA86-86E0-708A-791D67E4075E}"/>
              </a:ext>
            </a:extLst>
          </p:cNvPr>
          <p:cNvSpPr>
            <a:spLocks noGrp="1"/>
          </p:cNvSpPr>
          <p:nvPr>
            <p:ph type="title"/>
          </p:nvPr>
        </p:nvSpPr>
        <p:spPr>
          <a:xfrm>
            <a:off x="609600" y="199505"/>
            <a:ext cx="10744200" cy="1185577"/>
          </a:xfrm>
        </p:spPr>
        <p:txBody>
          <a:bodyPr/>
          <a:lstStyle/>
          <a:p>
            <a:r>
              <a:rPr lang="en-US" dirty="0"/>
              <a:t>HPI</a:t>
            </a:r>
          </a:p>
        </p:txBody>
      </p:sp>
      <p:sp>
        <p:nvSpPr>
          <p:cNvPr id="4" name="Content Placeholder 3">
            <a:extLst>
              <a:ext uri="{FF2B5EF4-FFF2-40B4-BE49-F238E27FC236}">
                <a16:creationId xmlns:a16="http://schemas.microsoft.com/office/drawing/2014/main" id="{2591B8B1-1AE9-669A-283B-DFBD84F3D4C4}"/>
              </a:ext>
            </a:extLst>
          </p:cNvPr>
          <p:cNvSpPr>
            <a:spLocks noGrp="1"/>
          </p:cNvSpPr>
          <p:nvPr>
            <p:ph idx="1"/>
          </p:nvPr>
        </p:nvSpPr>
        <p:spPr>
          <a:xfrm>
            <a:off x="609600" y="1477906"/>
            <a:ext cx="10744200" cy="4722477"/>
          </a:xfrm>
        </p:spPr>
        <p:txBody>
          <a:bodyPr/>
          <a:lstStyle/>
          <a:p>
            <a:r>
              <a:rPr lang="en-US" dirty="0"/>
              <a:t>35 </a:t>
            </a:r>
            <a:r>
              <a:rPr lang="en-US" dirty="0" err="1"/>
              <a:t>y.o</a:t>
            </a:r>
            <a:r>
              <a:rPr lang="en-US" dirty="0"/>
              <a:t>. F with PMH of SLE and PAH who is referred for a Level 3 CPET</a:t>
            </a:r>
          </a:p>
          <a:p>
            <a:pPr lvl="2"/>
            <a:endParaRPr lang="en-US" dirty="0"/>
          </a:p>
        </p:txBody>
      </p:sp>
      <p:sp>
        <p:nvSpPr>
          <p:cNvPr id="7" name="Content Placeholder 3">
            <a:extLst>
              <a:ext uri="{FF2B5EF4-FFF2-40B4-BE49-F238E27FC236}">
                <a16:creationId xmlns:a16="http://schemas.microsoft.com/office/drawing/2014/main" id="{3633979B-BB20-EC27-0119-5341C7EF702F}"/>
              </a:ext>
            </a:extLst>
          </p:cNvPr>
          <p:cNvSpPr txBox="1">
            <a:spLocks/>
          </p:cNvSpPr>
          <p:nvPr/>
        </p:nvSpPr>
        <p:spPr bwMode="auto">
          <a:xfrm>
            <a:off x="156633" y="2155683"/>
            <a:ext cx="4613563" cy="3936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176213" indent="-176213" algn="l" rtl="0" eaLnBrk="0" fontAlgn="base" hangingPunct="0">
              <a:lnSpc>
                <a:spcPts val="2800"/>
              </a:lnSpc>
              <a:spcBef>
                <a:spcPct val="0"/>
              </a:spcBef>
              <a:spcAft>
                <a:spcPct val="30000"/>
              </a:spcAft>
              <a:buChar char="•"/>
              <a:defRPr sz="2000" baseline="0">
                <a:solidFill>
                  <a:srgbClr val="2774AE"/>
                </a:solidFill>
                <a:latin typeface="+mn-lt"/>
                <a:ea typeface="+mn-ea"/>
                <a:cs typeface="ＭＳ Ｐゴシック" charset="0"/>
              </a:defRPr>
            </a:lvl1pPr>
            <a:lvl2pPr marL="514350" indent="-114300" algn="l" rtl="0" eaLnBrk="0" fontAlgn="base" hangingPunct="0">
              <a:lnSpc>
                <a:spcPts val="2200"/>
              </a:lnSpc>
              <a:spcBef>
                <a:spcPct val="10000"/>
              </a:spcBef>
              <a:spcAft>
                <a:spcPct val="30000"/>
              </a:spcAft>
              <a:buSzPct val="80000"/>
              <a:buChar char="•"/>
              <a:defRPr sz="1800" baseline="0">
                <a:solidFill>
                  <a:schemeClr val="tx1"/>
                </a:solidFill>
                <a:latin typeface="+mn-lt"/>
                <a:ea typeface="+mn-ea"/>
                <a:cs typeface="ＭＳ Ｐゴシック" charset="0"/>
              </a:defRPr>
            </a:lvl2pPr>
            <a:lvl3pPr marL="855663" indent="-117475" algn="l" rtl="0" eaLnBrk="0" fontAlgn="base" hangingPunct="0">
              <a:lnSpc>
                <a:spcPts val="2000"/>
              </a:lnSpc>
              <a:spcBef>
                <a:spcPct val="10000"/>
              </a:spcBef>
              <a:spcAft>
                <a:spcPct val="30000"/>
              </a:spcAft>
              <a:buSzPct val="80000"/>
              <a:buChar char="•"/>
              <a:defRPr sz="1600" baseline="0">
                <a:solidFill>
                  <a:schemeClr val="accent2"/>
                </a:solidFill>
                <a:latin typeface="+mn-lt"/>
                <a:ea typeface="+mn-ea"/>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400" baseline="0">
                <a:solidFill>
                  <a:schemeClr val="accent2"/>
                </a:solidFill>
                <a:latin typeface="+mn-lt"/>
                <a:ea typeface="+mn-ea"/>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200" baseline="0">
                <a:solidFill>
                  <a:schemeClr val="accent2"/>
                </a:solidFill>
                <a:latin typeface="+mn-lt"/>
                <a:ea typeface="+mn-ea"/>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marL="533387" marR="0" lvl="1" indent="0" algn="l" defTabSz="914400" rtl="0" eaLnBrk="0" fontAlgn="base" latinLnBrk="0" hangingPunct="0">
              <a:lnSpc>
                <a:spcPct val="100000"/>
              </a:lnSpc>
              <a:spcBef>
                <a:spcPct val="10000"/>
              </a:spcBef>
              <a:spcAft>
                <a:spcPts val="0"/>
              </a:spcAft>
              <a:buClrTx/>
              <a:buSzPct val="80000"/>
              <a:buFontTx/>
              <a:buNone/>
              <a:tabLst/>
              <a:defRPr/>
            </a:pPr>
            <a:r>
              <a:rPr kumimoji="0" lang="en-US" sz="2000" b="0" i="0" u="sng" strike="noStrike" kern="1200" cap="none" spc="0" normalizeH="0" baseline="0" noProof="0" dirty="0">
                <a:ln>
                  <a:noFill/>
                </a:ln>
                <a:solidFill>
                  <a:srgbClr val="3F3F3F"/>
                </a:solidFill>
                <a:effectLst/>
                <a:uLnTx/>
                <a:uFillTx/>
                <a:latin typeface="Arial" panose="020B0604020202020204"/>
                <a:ea typeface="+mn-ea"/>
              </a:rPr>
              <a:t>Baseline RHC 6 months prior: </a:t>
            </a:r>
            <a:endParaRPr kumimoji="0" lang="en-US" sz="2000" b="0" i="0" u="none" strike="noStrike" kern="1200" cap="none" spc="0" normalizeH="0" baseline="0" noProof="0" dirty="0">
              <a:ln>
                <a:noFill/>
              </a:ln>
              <a:solidFill>
                <a:srgbClr val="3F3F3F"/>
              </a:solidFill>
              <a:effectLst/>
              <a:uLnTx/>
              <a:uFillTx/>
              <a:latin typeface="Arial" panose="020B0604020202020204"/>
              <a:ea typeface="+mn-ea"/>
            </a:endParaRPr>
          </a:p>
          <a:p>
            <a:pPr marL="984226" marR="0" lvl="2" indent="0" algn="l" defTabSz="914400" rtl="0" eaLnBrk="0" fontAlgn="base" latinLnBrk="0" hangingPunct="0">
              <a:lnSpc>
                <a:spcPct val="100000"/>
              </a:lnSpc>
              <a:spcBef>
                <a:spcPct val="10000"/>
              </a:spcBef>
              <a:spcAft>
                <a:spcPts val="0"/>
              </a:spcAft>
              <a:buClrTx/>
              <a:buSzPct val="80000"/>
              <a:buFontTx/>
              <a:buNone/>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rPr>
              <a:t>HR 67, BP 103/64, SpO2 97%</a:t>
            </a:r>
            <a:endParaRPr kumimoji="0" lang="en-US" sz="2000" b="0" i="0" u="none" strike="noStrike" kern="1200" cap="none" spc="0" normalizeH="0" baseline="0" noProof="0" dirty="0">
              <a:ln>
                <a:noFill/>
              </a:ln>
              <a:solidFill>
                <a:srgbClr val="3F3F3F"/>
              </a:solidFill>
              <a:effectLst/>
              <a:uLnTx/>
              <a:uFillTx/>
              <a:latin typeface="Arial" panose="020B0604020202020204"/>
              <a:ea typeface="+mn-ea"/>
            </a:endParaRPr>
          </a:p>
          <a:p>
            <a:pPr marL="984226" marR="0" lvl="2" indent="0" algn="l" defTabSz="914400" rtl="0" eaLnBrk="0" fontAlgn="base" latinLnBrk="0" hangingPunct="0">
              <a:lnSpc>
                <a:spcPct val="100000"/>
              </a:lnSpc>
              <a:spcBef>
                <a:spcPct val="10000"/>
              </a:spcBef>
              <a:spcAft>
                <a:spcPts val="0"/>
              </a:spcAft>
              <a:buClrTx/>
              <a:buSzPct val="80000"/>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rPr>
              <a:t>RA 6</a:t>
            </a:r>
          </a:p>
          <a:p>
            <a:pPr marL="984226" marR="0" lvl="2" indent="0" algn="l" defTabSz="914400" rtl="0" eaLnBrk="0" fontAlgn="base" latinLnBrk="0" hangingPunct="0">
              <a:lnSpc>
                <a:spcPct val="100000"/>
              </a:lnSpc>
              <a:spcBef>
                <a:spcPct val="10000"/>
              </a:spcBef>
              <a:spcAft>
                <a:spcPts val="0"/>
              </a:spcAft>
              <a:buClrTx/>
              <a:buSzPct val="80000"/>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rPr>
              <a:t>PA 84/35/51</a:t>
            </a:r>
          </a:p>
          <a:p>
            <a:pPr marL="984226" marR="0" lvl="2" indent="0" algn="l" defTabSz="914400" rtl="0" eaLnBrk="0" fontAlgn="base" latinLnBrk="0" hangingPunct="0">
              <a:lnSpc>
                <a:spcPct val="100000"/>
              </a:lnSpc>
              <a:spcBef>
                <a:spcPct val="10000"/>
              </a:spcBef>
              <a:spcAft>
                <a:spcPts val="0"/>
              </a:spcAft>
              <a:buClrTx/>
              <a:buSzPct val="80000"/>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rPr>
              <a:t>PCWP 12</a:t>
            </a:r>
          </a:p>
          <a:p>
            <a:pPr marL="984226" marR="0" lvl="2" indent="0" algn="l" defTabSz="914400" rtl="0" eaLnBrk="0" fontAlgn="base" latinLnBrk="0" hangingPunct="0">
              <a:lnSpc>
                <a:spcPct val="100000"/>
              </a:lnSpc>
              <a:spcBef>
                <a:spcPct val="10000"/>
              </a:spcBef>
              <a:spcAft>
                <a:spcPts val="0"/>
              </a:spcAft>
              <a:buClrTx/>
              <a:buSzPct val="80000"/>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rPr>
              <a:t>TD-CO 4.1 L/min</a:t>
            </a:r>
          </a:p>
          <a:p>
            <a:pPr marL="984226" marR="0" lvl="2" indent="0" algn="l" defTabSz="914400" rtl="0" eaLnBrk="0" fontAlgn="base" latinLnBrk="0" hangingPunct="0">
              <a:lnSpc>
                <a:spcPct val="100000"/>
              </a:lnSpc>
              <a:spcBef>
                <a:spcPct val="10000"/>
              </a:spcBef>
              <a:spcAft>
                <a:spcPts val="0"/>
              </a:spcAft>
              <a:buClrTx/>
              <a:buSzPct val="80000"/>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rPr>
              <a:t>TD-CI 2.9 L/min/m</a:t>
            </a:r>
            <a:r>
              <a:rPr kumimoji="0" lang="en-US" sz="2000" b="0" i="0" u="none" strike="noStrike" kern="1200" cap="none" spc="0" normalizeH="0" baseline="30000" noProof="0" dirty="0">
                <a:ln>
                  <a:noFill/>
                </a:ln>
                <a:solidFill>
                  <a:srgbClr val="3F3F3F"/>
                </a:solidFill>
                <a:effectLst/>
                <a:uLnTx/>
                <a:uFillTx/>
                <a:latin typeface="Arial" panose="020B0604020202020204"/>
                <a:ea typeface="+mn-ea"/>
              </a:rPr>
              <a:t>2</a:t>
            </a:r>
          </a:p>
          <a:p>
            <a:pPr marL="984226" marR="0" lvl="2" indent="0" algn="l" defTabSz="914400" rtl="0" eaLnBrk="0" fontAlgn="base" latinLnBrk="0" hangingPunct="0">
              <a:lnSpc>
                <a:spcPct val="100000"/>
              </a:lnSpc>
              <a:spcBef>
                <a:spcPct val="10000"/>
              </a:spcBef>
              <a:spcAft>
                <a:spcPts val="0"/>
              </a:spcAft>
              <a:buClrTx/>
              <a:buSzPct val="80000"/>
              <a:buFontTx/>
              <a:buNone/>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rPr>
              <a:t>SVI 43 mL/m</a:t>
            </a:r>
            <a:r>
              <a:rPr kumimoji="0" lang="en-US" sz="2000" b="0" i="0" u="none" strike="noStrike" kern="0" cap="none" spc="0" normalizeH="0" baseline="30000" noProof="0" dirty="0">
                <a:ln>
                  <a:noFill/>
                </a:ln>
                <a:solidFill>
                  <a:srgbClr val="3F3F3F"/>
                </a:solidFill>
                <a:effectLst/>
                <a:uLnTx/>
                <a:uFillTx/>
                <a:latin typeface="Arial" panose="020B0604020202020204"/>
                <a:ea typeface="+mn-ea"/>
              </a:rPr>
              <a:t>2</a:t>
            </a:r>
            <a:endParaRPr kumimoji="0" lang="en-US" sz="2000" b="0" i="0" u="none" strike="noStrike" kern="1200" cap="none" spc="0" normalizeH="0" baseline="30000" noProof="0" dirty="0">
              <a:ln>
                <a:noFill/>
              </a:ln>
              <a:solidFill>
                <a:srgbClr val="3F3F3F"/>
              </a:solidFill>
              <a:effectLst/>
              <a:uLnTx/>
              <a:uFillTx/>
              <a:latin typeface="Arial" panose="020B0604020202020204"/>
              <a:ea typeface="+mn-ea"/>
            </a:endParaRPr>
          </a:p>
          <a:p>
            <a:pPr marL="984226" marR="0" lvl="2" indent="0" algn="l" defTabSz="914400" rtl="0" eaLnBrk="0" fontAlgn="base" latinLnBrk="0" hangingPunct="0">
              <a:lnSpc>
                <a:spcPct val="100000"/>
              </a:lnSpc>
              <a:spcBef>
                <a:spcPct val="10000"/>
              </a:spcBef>
              <a:spcAft>
                <a:spcPts val="0"/>
              </a:spcAft>
              <a:buClrTx/>
              <a:buSzPct val="80000"/>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rPr>
              <a:t>PVR 9.5 WU</a:t>
            </a:r>
          </a:p>
          <a:p>
            <a:pPr marL="984226" marR="0" lvl="2" indent="0" algn="l" defTabSz="914400" rtl="0" eaLnBrk="0" fontAlgn="base" latinLnBrk="0" hangingPunct="0">
              <a:lnSpc>
                <a:spcPct val="100000"/>
              </a:lnSpc>
              <a:spcBef>
                <a:spcPct val="10000"/>
              </a:spcBef>
              <a:spcAft>
                <a:spcPts val="0"/>
              </a:spcAft>
              <a:buClrTx/>
              <a:buSzPct val="80000"/>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rPr>
              <a:t>PA sat 70%</a:t>
            </a:r>
          </a:p>
        </p:txBody>
      </p:sp>
      <p:sp>
        <p:nvSpPr>
          <p:cNvPr id="9" name="TextBox 8">
            <a:extLst>
              <a:ext uri="{FF2B5EF4-FFF2-40B4-BE49-F238E27FC236}">
                <a16:creationId xmlns:a16="http://schemas.microsoft.com/office/drawing/2014/main" id="{23A755DA-08A9-9813-0D01-8B4CB1404C3C}"/>
              </a:ext>
            </a:extLst>
          </p:cNvPr>
          <p:cNvSpPr txBox="1"/>
          <p:nvPr/>
        </p:nvSpPr>
        <p:spPr>
          <a:xfrm>
            <a:off x="8158651" y="2155683"/>
            <a:ext cx="3269673" cy="1938992"/>
          </a:xfrm>
          <a:prstGeom prst="rect">
            <a:avLst/>
          </a:prstGeom>
          <a:noFill/>
        </p:spPr>
        <p:txBody>
          <a:bodyPr wrap="square">
            <a:spAutoFit/>
          </a:bodyPr>
          <a:lstStyle/>
          <a:p>
            <a:pPr marL="533387"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rgbClr val="3F3F3F"/>
                </a:solidFill>
                <a:effectLst/>
                <a:uLnTx/>
                <a:uFillTx/>
                <a:latin typeface="Arial" panose="020B0604020202020204"/>
                <a:ea typeface="+mn-ea"/>
                <a:cs typeface="+mn-cs"/>
              </a:rPr>
              <a:t>Baseline PFTs:</a:t>
            </a:r>
          </a:p>
          <a:p>
            <a:pPr marL="533387"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cs typeface="+mn-cs"/>
              </a:rPr>
              <a:t>FVC 2.51L (80%)</a:t>
            </a:r>
          </a:p>
          <a:p>
            <a:pPr marL="533387"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cs typeface="+mn-cs"/>
              </a:rPr>
              <a:t>FEV1 2.03L (76%) FEV1/FVC 81%</a:t>
            </a:r>
          </a:p>
          <a:p>
            <a:pPr marL="533387"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F3F3F"/>
                </a:solidFill>
                <a:effectLst/>
                <a:uLnTx/>
                <a:uFillTx/>
                <a:latin typeface="Arial" panose="020B0604020202020204"/>
                <a:ea typeface="+mn-ea"/>
                <a:cs typeface="+mn-cs"/>
              </a:rPr>
              <a:t>TLC 4.12L (91%) DLCO 14.34 (54%)</a:t>
            </a:r>
          </a:p>
        </p:txBody>
      </p:sp>
      <p:pic>
        <p:nvPicPr>
          <p:cNvPr id="6" name="brownstein-slide3">
            <a:hlinkClick r:id="" action="ppaction://media"/>
            <a:extLst>
              <a:ext uri="{FF2B5EF4-FFF2-40B4-BE49-F238E27FC236}">
                <a16:creationId xmlns:a16="http://schemas.microsoft.com/office/drawing/2014/main" id="{A0453FE8-8047-0B3B-E218-6CD71F25E9F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942814" y="2155683"/>
            <a:ext cx="3521022" cy="4566442"/>
          </a:xfrm>
          <a:prstGeom prst="rect">
            <a:avLst/>
          </a:prstGeom>
        </p:spPr>
      </p:pic>
    </p:spTree>
    <p:extLst>
      <p:ext uri="{BB962C8B-B14F-4D97-AF65-F5344CB8AC3E}">
        <p14:creationId xmlns:p14="http://schemas.microsoft.com/office/powerpoint/2010/main" val="14238914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CB1F7-B25E-9087-FC1F-8D7F1AA1317A}"/>
              </a:ext>
            </a:extLst>
          </p:cNvPr>
          <p:cNvSpPr>
            <a:spLocks noGrp="1"/>
          </p:cNvSpPr>
          <p:nvPr>
            <p:ph type="title"/>
          </p:nvPr>
        </p:nvSpPr>
        <p:spPr>
          <a:xfrm>
            <a:off x="609600" y="199505"/>
            <a:ext cx="10744200" cy="1185577"/>
          </a:xfrm>
        </p:spPr>
        <p:txBody>
          <a:bodyPr/>
          <a:lstStyle/>
          <a:p>
            <a:r>
              <a:rPr lang="en-US" dirty="0"/>
              <a:t>Level 3 CPET: Resting RHC</a:t>
            </a:r>
          </a:p>
        </p:txBody>
      </p:sp>
      <p:sp>
        <p:nvSpPr>
          <p:cNvPr id="4" name="Content Placeholder 3">
            <a:extLst>
              <a:ext uri="{FF2B5EF4-FFF2-40B4-BE49-F238E27FC236}">
                <a16:creationId xmlns:a16="http://schemas.microsoft.com/office/drawing/2014/main" id="{32ED07EC-97C2-E4E3-7700-65A7F8BB63D1}"/>
              </a:ext>
            </a:extLst>
          </p:cNvPr>
          <p:cNvSpPr>
            <a:spLocks noGrp="1"/>
          </p:cNvSpPr>
          <p:nvPr>
            <p:ph sz="half" idx="1"/>
          </p:nvPr>
        </p:nvSpPr>
        <p:spPr>
          <a:xfrm>
            <a:off x="609600" y="2290713"/>
            <a:ext cx="5181600" cy="3886250"/>
          </a:xfrm>
        </p:spPr>
        <p:txBody>
          <a:bodyPr>
            <a:normAutofit/>
          </a:bodyPr>
          <a:lstStyle/>
          <a:p>
            <a:r>
              <a:rPr lang="en-US" sz="2000" dirty="0"/>
              <a:t>HR 61, BP 102/61, SpO</a:t>
            </a:r>
            <a:r>
              <a:rPr lang="en-US" sz="2000" baseline="-25000" dirty="0"/>
              <a:t>2</a:t>
            </a:r>
            <a:r>
              <a:rPr lang="en-US" sz="2000" dirty="0"/>
              <a:t> 97%</a:t>
            </a:r>
          </a:p>
          <a:p>
            <a:r>
              <a:rPr lang="en-US" sz="2000" dirty="0"/>
              <a:t>RA 3</a:t>
            </a:r>
          </a:p>
          <a:p>
            <a:r>
              <a:rPr lang="en-US" sz="2000" dirty="0"/>
              <a:t>PA 52/17/31</a:t>
            </a:r>
          </a:p>
          <a:p>
            <a:r>
              <a:rPr lang="en-US" sz="2000" dirty="0"/>
              <a:t>PCWP 7</a:t>
            </a:r>
          </a:p>
          <a:p>
            <a:r>
              <a:rPr lang="en-US" sz="2000" dirty="0"/>
              <a:t>TD-CO 3.9 L/min</a:t>
            </a:r>
          </a:p>
          <a:p>
            <a:r>
              <a:rPr lang="en-US" sz="2000" dirty="0"/>
              <a:t>TD-CI 2.7 L/min/m</a:t>
            </a:r>
            <a:r>
              <a:rPr lang="en-US" sz="2000" baseline="30000" noProof="0" dirty="0"/>
              <a:t>2</a:t>
            </a:r>
          </a:p>
          <a:p>
            <a:r>
              <a:rPr lang="en-US" sz="2000" dirty="0"/>
              <a:t>TD-SVI 45.3 mL/m</a:t>
            </a:r>
            <a:r>
              <a:rPr lang="en-US" sz="2000" baseline="30000" noProof="0" dirty="0"/>
              <a:t>2</a:t>
            </a:r>
          </a:p>
          <a:p>
            <a:r>
              <a:rPr lang="en-US" sz="2000" dirty="0"/>
              <a:t>TD-PVR 6.2 WU</a:t>
            </a:r>
          </a:p>
          <a:p>
            <a:endParaRPr lang="en-US" sz="2000" dirty="0"/>
          </a:p>
        </p:txBody>
      </p:sp>
      <p:sp>
        <p:nvSpPr>
          <p:cNvPr id="3" name="Content Placeholder 2">
            <a:extLst>
              <a:ext uri="{FF2B5EF4-FFF2-40B4-BE49-F238E27FC236}">
                <a16:creationId xmlns:a16="http://schemas.microsoft.com/office/drawing/2014/main" id="{99D21F0F-4FC1-1F6F-96E6-8739D876C0B0}"/>
              </a:ext>
            </a:extLst>
          </p:cNvPr>
          <p:cNvSpPr>
            <a:spLocks noGrp="1"/>
          </p:cNvSpPr>
          <p:nvPr>
            <p:ph sz="half" idx="2"/>
          </p:nvPr>
        </p:nvSpPr>
        <p:spPr>
          <a:xfrm>
            <a:off x="5943600" y="2290713"/>
            <a:ext cx="5181600" cy="3886250"/>
          </a:xfrm>
        </p:spPr>
        <p:txBody>
          <a:bodyPr/>
          <a:lstStyle/>
          <a:p>
            <a:r>
              <a:rPr lang="en-US" sz="2000" noProof="0" dirty="0"/>
              <a:t>VO2 290 mL/min</a:t>
            </a:r>
          </a:p>
          <a:p>
            <a:r>
              <a:rPr lang="en-US" sz="2000" noProof="0" dirty="0"/>
              <a:t>DF-CO 4.38 L/min</a:t>
            </a:r>
          </a:p>
          <a:p>
            <a:r>
              <a:rPr lang="en-US" sz="2000" noProof="0" dirty="0"/>
              <a:t>DF-CI 3.01 L/min/m</a:t>
            </a:r>
            <a:r>
              <a:rPr lang="en-US" sz="2000" baseline="30000" noProof="0" dirty="0"/>
              <a:t>2</a:t>
            </a:r>
          </a:p>
          <a:p>
            <a:r>
              <a:rPr lang="en-US" sz="2000" noProof="0" dirty="0"/>
              <a:t>DF-SVI 50.9 mL/m</a:t>
            </a:r>
            <a:r>
              <a:rPr lang="en-US" sz="2000" baseline="30000" noProof="0" dirty="0"/>
              <a:t>2</a:t>
            </a:r>
            <a:endParaRPr lang="en-US" sz="2000" noProof="0" dirty="0"/>
          </a:p>
          <a:p>
            <a:r>
              <a:rPr lang="en-US" sz="2000" noProof="0" dirty="0"/>
              <a:t>DF-PVR 5.48 WU </a:t>
            </a:r>
          </a:p>
          <a:p>
            <a:r>
              <a:rPr lang="en-US" sz="2000" noProof="0" dirty="0"/>
              <a:t>PA sat 69.8%</a:t>
            </a:r>
          </a:p>
          <a:p>
            <a:endParaRPr lang="en-US" sz="2000" dirty="0"/>
          </a:p>
        </p:txBody>
      </p:sp>
      <p:sp>
        <p:nvSpPr>
          <p:cNvPr id="10" name="TextBox 9">
            <a:extLst>
              <a:ext uri="{FF2B5EF4-FFF2-40B4-BE49-F238E27FC236}">
                <a16:creationId xmlns:a16="http://schemas.microsoft.com/office/drawing/2014/main" id="{079F9254-AC66-B2B2-A37C-90B42BFE36E5}"/>
              </a:ext>
            </a:extLst>
          </p:cNvPr>
          <p:cNvSpPr txBox="1"/>
          <p:nvPr/>
        </p:nvSpPr>
        <p:spPr>
          <a:xfrm>
            <a:off x="533400" y="1518179"/>
            <a:ext cx="105156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Repeat resting RHC on tadalafil 40 mg daily and </a:t>
            </a:r>
            <a:r>
              <a:rPr kumimoji="0" lang="en-US" sz="2400" b="0" i="0" u="none" strike="noStrike" kern="1200" cap="none" spc="0" normalizeH="0" baseline="0" noProof="0" dirty="0" err="1">
                <a:ln>
                  <a:noFill/>
                </a:ln>
                <a:solidFill>
                  <a:srgbClr val="3F3F3F"/>
                </a:solidFill>
                <a:effectLst/>
                <a:uLnTx/>
                <a:uFillTx/>
                <a:latin typeface="Arial" panose="020B0604020202020204"/>
                <a:ea typeface="+mn-ea"/>
                <a:cs typeface="+mn-cs"/>
              </a:rPr>
              <a:t>macitentan</a:t>
            </a: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 10 mg daily:</a:t>
            </a:r>
          </a:p>
        </p:txBody>
      </p:sp>
    </p:spTree>
    <p:extLst>
      <p:ext uri="{BB962C8B-B14F-4D97-AF65-F5344CB8AC3E}">
        <p14:creationId xmlns:p14="http://schemas.microsoft.com/office/powerpoint/2010/main" val="8413160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5AC5-0079-3453-C93B-08F7B357E045}"/>
              </a:ext>
            </a:extLst>
          </p:cNvPr>
          <p:cNvSpPr>
            <a:spLocks noGrp="1"/>
          </p:cNvSpPr>
          <p:nvPr>
            <p:ph type="title"/>
          </p:nvPr>
        </p:nvSpPr>
        <p:spPr>
          <a:xfrm>
            <a:off x="609600" y="199505"/>
            <a:ext cx="10744200" cy="1185577"/>
          </a:xfrm>
        </p:spPr>
        <p:txBody>
          <a:bodyPr/>
          <a:lstStyle/>
          <a:p>
            <a:r>
              <a:rPr lang="en-US" dirty="0"/>
              <a:t>Level 3 CPET Synopsis</a:t>
            </a:r>
          </a:p>
        </p:txBody>
      </p:sp>
      <p:pic>
        <p:nvPicPr>
          <p:cNvPr id="13" name="Content Placeholder 12" descr="A table with numbers and text&#10;&#10;Description automatically generated">
            <a:extLst>
              <a:ext uri="{FF2B5EF4-FFF2-40B4-BE49-F238E27FC236}">
                <a16:creationId xmlns:a16="http://schemas.microsoft.com/office/drawing/2014/main" id="{4C5E448A-86D4-A988-84EA-76CD6C17DB61}"/>
              </a:ext>
            </a:extLst>
          </p:cNvPr>
          <p:cNvPicPr>
            <a:picLocks noGrp="1" noChangeAspect="1"/>
          </p:cNvPicPr>
          <p:nvPr>
            <p:ph idx="1"/>
          </p:nvPr>
        </p:nvPicPr>
        <p:blipFill>
          <a:blip r:embed="rId3"/>
          <a:stretch>
            <a:fillRect/>
          </a:stretch>
        </p:blipFill>
        <p:spPr>
          <a:xfrm>
            <a:off x="2826327" y="1211724"/>
            <a:ext cx="6307282" cy="5252405"/>
          </a:xfrm>
        </p:spPr>
      </p:pic>
    </p:spTree>
    <p:extLst>
      <p:ext uri="{BB962C8B-B14F-4D97-AF65-F5344CB8AC3E}">
        <p14:creationId xmlns:p14="http://schemas.microsoft.com/office/powerpoint/2010/main" val="35332815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FD26-AAE6-7955-B537-EC5AA2832DF6}"/>
              </a:ext>
            </a:extLst>
          </p:cNvPr>
          <p:cNvSpPr>
            <a:spLocks noGrp="1"/>
          </p:cNvSpPr>
          <p:nvPr>
            <p:ph type="title"/>
          </p:nvPr>
        </p:nvSpPr>
        <p:spPr>
          <a:xfrm>
            <a:off x="609600" y="199505"/>
            <a:ext cx="10744200" cy="1185577"/>
          </a:xfrm>
        </p:spPr>
        <p:txBody>
          <a:bodyPr/>
          <a:lstStyle/>
          <a:p>
            <a:r>
              <a:rPr lang="en-US" dirty="0"/>
              <a:t>Level 3 CPET Hemodynamics</a:t>
            </a:r>
          </a:p>
        </p:txBody>
      </p:sp>
      <p:pic>
        <p:nvPicPr>
          <p:cNvPr id="5" name="Content Placeholder 5" descr="A table of blood gas&#10;&#10;Description automatically generated">
            <a:extLst>
              <a:ext uri="{FF2B5EF4-FFF2-40B4-BE49-F238E27FC236}">
                <a16:creationId xmlns:a16="http://schemas.microsoft.com/office/drawing/2014/main" id="{53D40693-A095-6BD6-4EC3-659BE76BD8AD}"/>
              </a:ext>
            </a:extLst>
          </p:cNvPr>
          <p:cNvPicPr>
            <a:picLocks noChangeAspect="1"/>
          </p:cNvPicPr>
          <p:nvPr/>
        </p:nvPicPr>
        <p:blipFill>
          <a:blip r:embed="rId3"/>
          <a:stretch>
            <a:fillRect/>
          </a:stretch>
        </p:blipFill>
        <p:spPr>
          <a:xfrm>
            <a:off x="320930" y="1385082"/>
            <a:ext cx="10887906" cy="4655055"/>
          </a:xfrm>
          <a:prstGeom prst="rect">
            <a:avLst/>
          </a:prstGeom>
        </p:spPr>
      </p:pic>
      <p:sp>
        <p:nvSpPr>
          <p:cNvPr id="6" name="Rectangle 5">
            <a:extLst>
              <a:ext uri="{FF2B5EF4-FFF2-40B4-BE49-F238E27FC236}">
                <a16:creationId xmlns:a16="http://schemas.microsoft.com/office/drawing/2014/main" id="{B6CCB690-F1CA-5ABE-84E8-05BDD0834968}"/>
              </a:ext>
            </a:extLst>
          </p:cNvPr>
          <p:cNvSpPr/>
          <p:nvPr/>
        </p:nvSpPr>
        <p:spPr bwMode="auto">
          <a:xfrm>
            <a:off x="1980618" y="1667097"/>
            <a:ext cx="409461" cy="3144657"/>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8" name="Rectangle 7">
            <a:extLst>
              <a:ext uri="{FF2B5EF4-FFF2-40B4-BE49-F238E27FC236}">
                <a16:creationId xmlns:a16="http://schemas.microsoft.com/office/drawing/2014/main" id="{EBA47521-03D4-96AC-BA61-24AC3B7F349C}"/>
              </a:ext>
            </a:extLst>
          </p:cNvPr>
          <p:cNvSpPr/>
          <p:nvPr/>
        </p:nvSpPr>
        <p:spPr bwMode="auto">
          <a:xfrm>
            <a:off x="2996080" y="1667097"/>
            <a:ext cx="409461" cy="3144657"/>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9" name="Rectangle 8">
            <a:extLst>
              <a:ext uri="{FF2B5EF4-FFF2-40B4-BE49-F238E27FC236}">
                <a16:creationId xmlns:a16="http://schemas.microsoft.com/office/drawing/2014/main" id="{7EDB8551-7E7F-A58A-FEE2-0ADCE3859377}"/>
              </a:ext>
            </a:extLst>
          </p:cNvPr>
          <p:cNvSpPr/>
          <p:nvPr/>
        </p:nvSpPr>
        <p:spPr bwMode="auto">
          <a:xfrm>
            <a:off x="5207167" y="1667097"/>
            <a:ext cx="409461" cy="3144657"/>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0" name="Rectangle 9">
            <a:extLst>
              <a:ext uri="{FF2B5EF4-FFF2-40B4-BE49-F238E27FC236}">
                <a16:creationId xmlns:a16="http://schemas.microsoft.com/office/drawing/2014/main" id="{6B4ECCF0-2228-1540-F7AF-AB42D16C65DD}"/>
              </a:ext>
            </a:extLst>
          </p:cNvPr>
          <p:cNvSpPr/>
          <p:nvPr/>
        </p:nvSpPr>
        <p:spPr bwMode="auto">
          <a:xfrm>
            <a:off x="6222629" y="1667097"/>
            <a:ext cx="409461" cy="3144657"/>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 name="TextBox 11">
            <a:extLst>
              <a:ext uri="{FF2B5EF4-FFF2-40B4-BE49-F238E27FC236}">
                <a16:creationId xmlns:a16="http://schemas.microsoft.com/office/drawing/2014/main" id="{5E090C09-8B05-EFD6-C1DD-6BAF76411509}"/>
              </a:ext>
            </a:extLst>
          </p:cNvPr>
          <p:cNvSpPr txBox="1"/>
          <p:nvPr/>
        </p:nvSpPr>
        <p:spPr>
          <a:xfrm>
            <a:off x="8122763" y="5288340"/>
            <a:ext cx="3651315"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1" u="none" strike="noStrike" kern="1200" cap="none" spc="0" normalizeH="0" baseline="0" noProof="0" dirty="0">
                <a:ln>
                  <a:noFill/>
                </a:ln>
                <a:solidFill>
                  <a:srgbClr val="FFFFFF"/>
                </a:solidFill>
                <a:effectLst/>
                <a:uLnTx/>
                <a:uFillTx/>
                <a:latin typeface="Arial" panose="020B0604020202020204"/>
                <a:ea typeface="+mn-ea"/>
                <a:cs typeface="+mn-cs"/>
              </a:rPr>
              <a:t>Δ</a:t>
            </a:r>
            <a:r>
              <a:rPr kumimoji="0" lang="en-US" sz="2400" b="1" i="1" u="none" strike="noStrike" kern="1200" cap="none" spc="0" normalizeH="0" baseline="0" noProof="0" dirty="0">
                <a:ln>
                  <a:noFill/>
                </a:ln>
                <a:solidFill>
                  <a:srgbClr val="FFFFFF"/>
                </a:solidFill>
                <a:effectLst/>
                <a:uLnTx/>
                <a:uFillTx/>
                <a:latin typeface="Arial" panose="020B0604020202020204"/>
                <a:ea typeface="+mn-ea"/>
                <a:cs typeface="+mn-cs"/>
              </a:rPr>
              <a:t>PAP/</a:t>
            </a:r>
            <a:r>
              <a:rPr kumimoji="0" lang="el-GR" sz="2400" b="1" i="1" u="none" strike="noStrike" kern="1200" cap="none" spc="0" normalizeH="0" baseline="0" noProof="0" dirty="0">
                <a:ln>
                  <a:noFill/>
                </a:ln>
                <a:solidFill>
                  <a:srgbClr val="FFFFFF"/>
                </a:solidFill>
                <a:effectLst/>
                <a:uLnTx/>
                <a:uFillTx/>
                <a:latin typeface="Arial" panose="020B0604020202020204"/>
                <a:ea typeface="+mn-ea"/>
                <a:cs typeface="+mn-cs"/>
              </a:rPr>
              <a:t>Δ</a:t>
            </a:r>
            <a:r>
              <a:rPr kumimoji="0" lang="en-US" sz="2400" b="1" i="1" u="none" strike="noStrike" kern="1200" cap="none" spc="0" normalizeH="0" baseline="0" noProof="0" dirty="0">
                <a:ln>
                  <a:noFill/>
                </a:ln>
                <a:solidFill>
                  <a:srgbClr val="FFFFFF"/>
                </a:solidFill>
                <a:effectLst/>
                <a:uLnTx/>
                <a:uFillTx/>
                <a:latin typeface="Arial" panose="020B0604020202020204"/>
                <a:ea typeface="+mn-ea"/>
                <a:cs typeface="+mn-cs"/>
              </a:rPr>
              <a:t>CO</a:t>
            </a: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 =   </a:t>
            </a:r>
            <a:r>
              <a:rPr kumimoji="0" lang="en-US" sz="2400" b="1" i="1" u="none" strike="noStrike" kern="1200" cap="none" spc="0" normalizeH="0" baseline="0" noProof="0" dirty="0">
                <a:ln>
                  <a:noFill/>
                </a:ln>
                <a:solidFill>
                  <a:srgbClr val="FFFFFF"/>
                </a:solidFill>
                <a:effectLst/>
                <a:uLnTx/>
                <a:uFillTx/>
                <a:latin typeface="Arial" panose="020B0604020202020204"/>
                <a:ea typeface="+mn-ea"/>
                <a:cs typeface="+mn-cs"/>
              </a:rPr>
              <a:t>12.1 ±0.8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1" u="none" strike="noStrike" kern="1200" cap="none" spc="0" normalizeH="0" baseline="0" noProof="0" dirty="0">
                <a:ln>
                  <a:noFill/>
                </a:ln>
                <a:solidFill>
                  <a:srgbClr val="FFFFFF"/>
                </a:solidFill>
                <a:effectLst/>
                <a:uLnTx/>
                <a:uFillTx/>
                <a:latin typeface="Arial" panose="020B0604020202020204"/>
                <a:ea typeface="+mn-ea"/>
                <a:cs typeface="+mn-cs"/>
              </a:rPr>
              <a:t>Δ</a:t>
            </a:r>
            <a:r>
              <a:rPr kumimoji="0" lang="en-US" sz="2400" b="1" i="1" u="none" strike="noStrike" kern="1200" cap="none" spc="0" normalizeH="0" baseline="0" noProof="0" dirty="0">
                <a:ln>
                  <a:noFill/>
                </a:ln>
                <a:solidFill>
                  <a:srgbClr val="FFFFFF"/>
                </a:solidFill>
                <a:effectLst/>
                <a:uLnTx/>
                <a:uFillTx/>
                <a:latin typeface="Arial" panose="020B0604020202020204"/>
                <a:ea typeface="+mn-ea"/>
                <a:cs typeface="+mn-cs"/>
              </a:rPr>
              <a:t>TPG/</a:t>
            </a:r>
            <a:r>
              <a:rPr kumimoji="0" lang="el-GR" sz="2400" b="1" i="1" u="none" strike="noStrike" kern="1200" cap="none" spc="0" normalizeH="0" baseline="0" noProof="0" dirty="0">
                <a:ln>
                  <a:noFill/>
                </a:ln>
                <a:solidFill>
                  <a:srgbClr val="FFFFFF"/>
                </a:solidFill>
                <a:effectLst/>
                <a:uLnTx/>
                <a:uFillTx/>
                <a:latin typeface="Arial" panose="020B0604020202020204"/>
                <a:ea typeface="+mn-ea"/>
                <a:cs typeface="+mn-cs"/>
              </a:rPr>
              <a:t>Δ</a:t>
            </a:r>
            <a:r>
              <a:rPr kumimoji="0" lang="en-US" sz="2400" b="1" i="1" u="none" strike="noStrike" kern="1200" cap="none" spc="0" normalizeH="0" baseline="0" noProof="0" dirty="0">
                <a:ln>
                  <a:noFill/>
                </a:ln>
                <a:solidFill>
                  <a:srgbClr val="FFFFFF"/>
                </a:solidFill>
                <a:effectLst/>
                <a:uLnTx/>
                <a:uFillTx/>
                <a:latin typeface="Arial" panose="020B0604020202020204"/>
                <a:ea typeface="+mn-ea"/>
                <a:cs typeface="+mn-cs"/>
              </a:rPr>
              <a:t>CO = 8.6±0.5 </a:t>
            </a:r>
          </a:p>
        </p:txBody>
      </p:sp>
    </p:spTree>
    <p:extLst>
      <p:ext uri="{BB962C8B-B14F-4D97-AF65-F5344CB8AC3E}">
        <p14:creationId xmlns:p14="http://schemas.microsoft.com/office/powerpoint/2010/main" val="154816086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DF8B-06C9-D904-063B-E55BAD15A7C6}"/>
              </a:ext>
            </a:extLst>
          </p:cNvPr>
          <p:cNvSpPr>
            <a:spLocks noGrp="1"/>
          </p:cNvSpPr>
          <p:nvPr>
            <p:ph type="title"/>
          </p:nvPr>
        </p:nvSpPr>
        <p:spPr/>
        <p:txBody>
          <a:bodyPr/>
          <a:lstStyle/>
          <a:p>
            <a:r>
              <a:rPr lang="en-US" dirty="0"/>
              <a:t>Level 3 CPET 9-Plot</a:t>
            </a:r>
          </a:p>
        </p:txBody>
      </p:sp>
      <p:sp>
        <p:nvSpPr>
          <p:cNvPr id="7" name="TextBox 6">
            <a:extLst>
              <a:ext uri="{FF2B5EF4-FFF2-40B4-BE49-F238E27FC236}">
                <a16:creationId xmlns:a16="http://schemas.microsoft.com/office/drawing/2014/main" id="{AAABAE95-C55D-2378-D190-31E014E1DB39}"/>
              </a:ext>
            </a:extLst>
          </p:cNvPr>
          <p:cNvSpPr txBox="1"/>
          <p:nvPr/>
        </p:nvSpPr>
        <p:spPr>
          <a:xfrm>
            <a:off x="790288" y="1714582"/>
            <a:ext cx="4542008" cy="1200329"/>
          </a:xfrm>
          <a:prstGeom prst="rect">
            <a:avLst/>
          </a:prstGeom>
          <a:noFill/>
        </p:spPr>
        <p:txBody>
          <a:bodyPr wrap="square" rtlCol="0">
            <a:spAutoFit/>
          </a:bodyPr>
          <a:lstStyle/>
          <a:p>
            <a:pPr marL="304792" marR="0" lvl="0" indent="-304792"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Low peak VO</a:t>
            </a:r>
            <a:r>
              <a:rPr kumimoji="0" lang="en-US" sz="1800" b="0" i="0" u="none" strike="noStrike" kern="1200" cap="none" spc="0" normalizeH="0" baseline="-25000" noProof="0" dirty="0">
                <a:ln>
                  <a:noFill/>
                </a:ln>
                <a:solidFill>
                  <a:srgbClr val="3F3F3F"/>
                </a:solidFill>
                <a:effectLst/>
                <a:uLnTx/>
                <a:uFillTx/>
                <a:latin typeface="Arial" panose="020B0604020202020204"/>
                <a:ea typeface="+mn-ea"/>
                <a:cs typeface="+mn-cs"/>
              </a:rPr>
              <a:t>2</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and low VO</a:t>
            </a:r>
            <a:r>
              <a:rPr kumimoji="0" lang="en-US" sz="1800" b="0" i="0" u="none" strike="noStrike" kern="1200" cap="none" spc="0" normalizeH="0" baseline="-25000" noProof="0" dirty="0">
                <a:ln>
                  <a:noFill/>
                </a:ln>
                <a:solidFill>
                  <a:srgbClr val="3F3F3F"/>
                </a:solidFill>
                <a:effectLst/>
                <a:uLnTx/>
                <a:uFillTx/>
                <a:latin typeface="Arial" panose="020B0604020202020204"/>
                <a:ea typeface="+mn-ea"/>
                <a:cs typeface="+mn-cs"/>
              </a:rPr>
              <a:t>2</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/WR slope</a:t>
            </a:r>
          </a:p>
          <a:p>
            <a:pPr marL="304792" marR="0" lvl="0" indent="-304792"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Early plateau and low peak O</a:t>
            </a:r>
            <a:r>
              <a:rPr kumimoji="0" lang="en-US" sz="1800" b="0" i="0" u="none" strike="noStrike" kern="1200" cap="none" spc="0" normalizeH="0" baseline="-25000" noProof="0" dirty="0">
                <a:ln>
                  <a:noFill/>
                </a:ln>
                <a:solidFill>
                  <a:srgbClr val="3F3F3F"/>
                </a:solidFill>
                <a:effectLst/>
                <a:uLnTx/>
                <a:uFillTx/>
                <a:latin typeface="Arial" panose="020B0604020202020204"/>
                <a:ea typeface="+mn-ea"/>
                <a:cs typeface="+mn-cs"/>
              </a:rPr>
              <a:t>2</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pulse</a:t>
            </a:r>
          </a:p>
          <a:p>
            <a:pPr marL="304792" marR="0" lvl="0" indent="-304792"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Arial" panose="020B0604020202020204" pitchFamily="34" charset="0"/>
              </a:rPr>
              <a:t>Low/normal VAT of 13.8 ml/kg/min </a:t>
            </a:r>
            <a:b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Arial" panose="020B0604020202020204" pitchFamily="34" charset="0"/>
              </a:rPr>
              <a:t>(41.6% predicted)</a:t>
            </a: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4FF3F6E-EF2B-E551-0683-0418CEC6941B}"/>
              </a:ext>
            </a:extLst>
          </p:cNvPr>
          <p:cNvSpPr txBox="1"/>
          <p:nvPr/>
        </p:nvSpPr>
        <p:spPr>
          <a:xfrm>
            <a:off x="790287" y="3446423"/>
            <a:ext cx="3357159" cy="646331"/>
          </a:xfrm>
          <a:prstGeom prst="rect">
            <a:avLst/>
          </a:prstGeom>
          <a:noFill/>
        </p:spPr>
        <p:txBody>
          <a:bodyPr wrap="square" rtlCol="0">
            <a:spAutoFit/>
          </a:bodyPr>
          <a:lstStyle/>
          <a:p>
            <a:pPr marL="304792" marR="0" lvl="0" indent="-304792"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High VE/VCO</a:t>
            </a:r>
            <a:r>
              <a:rPr kumimoji="0" lang="en-US" sz="1800" b="0" i="0" u="none" strike="noStrike" kern="1200" cap="none" spc="0" normalizeH="0" baseline="-25000" noProof="0" dirty="0">
                <a:ln>
                  <a:noFill/>
                </a:ln>
                <a:solidFill>
                  <a:srgbClr val="3F3F3F"/>
                </a:solidFill>
                <a:effectLst/>
                <a:uLnTx/>
                <a:uFillTx/>
                <a:latin typeface="Arial" panose="020B0604020202020204"/>
                <a:ea typeface="+mn-ea"/>
                <a:cs typeface="+mn-cs"/>
              </a:rPr>
              <a:t>2</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nadir</a:t>
            </a:r>
          </a:p>
          <a:p>
            <a:pPr marL="304792" marR="0" lvl="0" indent="-304792"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High VE/VCO</a:t>
            </a:r>
            <a:r>
              <a:rPr kumimoji="0" lang="en-US" sz="1800" b="0" i="0" u="none" strike="noStrike" kern="1200" cap="none" spc="0" normalizeH="0" baseline="-25000" noProof="0" dirty="0">
                <a:ln>
                  <a:noFill/>
                </a:ln>
                <a:solidFill>
                  <a:srgbClr val="3F3F3F"/>
                </a:solidFill>
                <a:effectLst/>
                <a:uLnTx/>
                <a:uFillTx/>
                <a:latin typeface="Arial" panose="020B0604020202020204"/>
                <a:ea typeface="+mn-ea"/>
                <a:cs typeface="+mn-cs"/>
              </a:rPr>
              <a:t>2</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slope</a:t>
            </a:r>
          </a:p>
        </p:txBody>
      </p:sp>
      <p:sp>
        <p:nvSpPr>
          <p:cNvPr id="9" name="TextBox 8">
            <a:extLst>
              <a:ext uri="{FF2B5EF4-FFF2-40B4-BE49-F238E27FC236}">
                <a16:creationId xmlns:a16="http://schemas.microsoft.com/office/drawing/2014/main" id="{DD1E7D55-C4BD-F8F3-B65C-42C501E666A5}"/>
              </a:ext>
            </a:extLst>
          </p:cNvPr>
          <p:cNvSpPr txBox="1"/>
          <p:nvPr/>
        </p:nvSpPr>
        <p:spPr>
          <a:xfrm>
            <a:off x="878419" y="4792421"/>
            <a:ext cx="5115777" cy="923330"/>
          </a:xfrm>
          <a:prstGeom prst="rect">
            <a:avLst/>
          </a:prstGeom>
          <a:noFill/>
        </p:spPr>
        <p:txBody>
          <a:bodyPr wrap="square" rtlCol="0">
            <a:spAutoFit/>
          </a:bodyPr>
          <a:lstStyle/>
          <a:p>
            <a:pPr marL="304792" marR="0" lvl="0" indent="-304792"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Low PETCO</a:t>
            </a:r>
            <a:r>
              <a:rPr kumimoji="0" lang="en-US" sz="1800" b="0" i="0" u="none" strike="noStrike" kern="1200" cap="none" spc="0" normalizeH="0" baseline="-25000" noProof="0" dirty="0">
                <a:ln>
                  <a:noFill/>
                </a:ln>
                <a:solidFill>
                  <a:srgbClr val="3F3F3F"/>
                </a:solidFill>
                <a:effectLst/>
                <a:uLnTx/>
                <a:uFillTx/>
                <a:latin typeface="Arial" panose="020B0604020202020204"/>
                <a:ea typeface="+mn-ea"/>
                <a:cs typeface="+mn-cs"/>
              </a:rPr>
              <a:t>2</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that does not increase </a:t>
            </a:r>
            <a:b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with exertion</a:t>
            </a:r>
          </a:p>
          <a:p>
            <a:pPr marL="304792" marR="0" lvl="0" indent="-304792"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No pulmonary mechanical limitation</a:t>
            </a:r>
          </a:p>
        </p:txBody>
      </p:sp>
      <p:sp>
        <p:nvSpPr>
          <p:cNvPr id="23" name="Rectangle 22">
            <a:extLst>
              <a:ext uri="{FF2B5EF4-FFF2-40B4-BE49-F238E27FC236}">
                <a16:creationId xmlns:a16="http://schemas.microsoft.com/office/drawing/2014/main" id="{55FE5315-1AE5-FED5-A010-25A7F5F68287}"/>
              </a:ext>
            </a:extLst>
          </p:cNvPr>
          <p:cNvSpPr/>
          <p:nvPr/>
        </p:nvSpPr>
        <p:spPr bwMode="auto">
          <a:xfrm>
            <a:off x="819515" y="1649182"/>
            <a:ext cx="4221262" cy="1355756"/>
          </a:xfrm>
          <a:prstGeom prst="rect">
            <a:avLst/>
          </a:prstGeom>
          <a:no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24" name="Rectangle 23">
            <a:extLst>
              <a:ext uri="{FF2B5EF4-FFF2-40B4-BE49-F238E27FC236}">
                <a16:creationId xmlns:a16="http://schemas.microsoft.com/office/drawing/2014/main" id="{225BBED8-51EC-38BE-C1BA-9851E49F099D}"/>
              </a:ext>
            </a:extLst>
          </p:cNvPr>
          <p:cNvSpPr/>
          <p:nvPr/>
        </p:nvSpPr>
        <p:spPr bwMode="auto">
          <a:xfrm>
            <a:off x="804503" y="3349849"/>
            <a:ext cx="4236274" cy="900247"/>
          </a:xfrm>
          <a:prstGeom prst="rect">
            <a:avLst/>
          </a:prstGeom>
          <a:no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25" name="Rectangle 24">
            <a:extLst>
              <a:ext uri="{FF2B5EF4-FFF2-40B4-BE49-F238E27FC236}">
                <a16:creationId xmlns:a16="http://schemas.microsoft.com/office/drawing/2014/main" id="{1DB626F4-64CD-5728-3083-A457210F24DB}"/>
              </a:ext>
            </a:extLst>
          </p:cNvPr>
          <p:cNvSpPr/>
          <p:nvPr/>
        </p:nvSpPr>
        <p:spPr bwMode="auto">
          <a:xfrm>
            <a:off x="804503" y="4702394"/>
            <a:ext cx="4236274" cy="1123371"/>
          </a:xfrm>
          <a:prstGeom prst="rect">
            <a:avLst/>
          </a:prstGeom>
          <a:no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grpSp>
        <p:nvGrpSpPr>
          <p:cNvPr id="27" name="Group 26">
            <a:extLst>
              <a:ext uri="{FF2B5EF4-FFF2-40B4-BE49-F238E27FC236}">
                <a16:creationId xmlns:a16="http://schemas.microsoft.com/office/drawing/2014/main" id="{AB17AC64-3518-0A99-A481-AD23DD1F03C2}"/>
              </a:ext>
            </a:extLst>
          </p:cNvPr>
          <p:cNvGrpSpPr/>
          <p:nvPr/>
        </p:nvGrpSpPr>
        <p:grpSpPr>
          <a:xfrm>
            <a:off x="5227815" y="712184"/>
            <a:ext cx="6810214" cy="5657590"/>
            <a:chOff x="4780231" y="1479487"/>
            <a:chExt cx="5387422" cy="4475605"/>
          </a:xfrm>
        </p:grpSpPr>
        <p:pic>
          <p:nvPicPr>
            <p:cNvPr id="5" name="Content Placeholder 5" descr="A screenshot of a graph&#10;&#10;Description automatically generated">
              <a:extLst>
                <a:ext uri="{FF2B5EF4-FFF2-40B4-BE49-F238E27FC236}">
                  <a16:creationId xmlns:a16="http://schemas.microsoft.com/office/drawing/2014/main" id="{C8B604AC-F9F9-DBD9-967D-EA025798B069}"/>
                </a:ext>
              </a:extLst>
            </p:cNvPr>
            <p:cNvPicPr>
              <a:picLocks noChangeAspect="1"/>
            </p:cNvPicPr>
            <p:nvPr/>
          </p:nvPicPr>
          <p:blipFill>
            <a:blip r:embed="rId2"/>
            <a:stretch>
              <a:fillRect/>
            </a:stretch>
          </p:blipFill>
          <p:spPr>
            <a:xfrm>
              <a:off x="5235733" y="1479487"/>
              <a:ext cx="4542008" cy="4475605"/>
            </a:xfrm>
            <a:prstGeom prst="rect">
              <a:avLst/>
            </a:prstGeom>
          </p:spPr>
        </p:pic>
        <p:sp>
          <p:nvSpPr>
            <p:cNvPr id="10" name="Oval 9">
              <a:extLst>
                <a:ext uri="{FF2B5EF4-FFF2-40B4-BE49-F238E27FC236}">
                  <a16:creationId xmlns:a16="http://schemas.microsoft.com/office/drawing/2014/main" id="{8FB8304B-C8E4-815F-9B74-EC386A7109CD}"/>
                </a:ext>
              </a:extLst>
            </p:cNvPr>
            <p:cNvSpPr/>
            <p:nvPr/>
          </p:nvSpPr>
          <p:spPr bwMode="auto">
            <a:xfrm>
              <a:off x="4780231" y="1513351"/>
              <a:ext cx="455503" cy="463991"/>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Arial" charset="0"/>
                  <a:ea typeface="ＭＳ Ｐゴシック" charset="0"/>
                  <a:cs typeface="+mn-cs"/>
                </a:rPr>
                <a:t>1</a:t>
              </a:r>
            </a:p>
          </p:txBody>
        </p:sp>
        <p:sp>
          <p:nvSpPr>
            <p:cNvPr id="11" name="Oval 10">
              <a:extLst>
                <a:ext uri="{FF2B5EF4-FFF2-40B4-BE49-F238E27FC236}">
                  <a16:creationId xmlns:a16="http://schemas.microsoft.com/office/drawing/2014/main" id="{D6FF80DE-B74E-5019-C6AB-C33242AA77CA}"/>
                </a:ext>
              </a:extLst>
            </p:cNvPr>
            <p:cNvSpPr/>
            <p:nvPr/>
          </p:nvSpPr>
          <p:spPr bwMode="auto">
            <a:xfrm>
              <a:off x="6956268" y="1492017"/>
              <a:ext cx="455504" cy="463991"/>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Arial" charset="0"/>
                  <a:ea typeface="ＭＳ Ｐゴシック" charset="0"/>
                  <a:cs typeface="+mn-cs"/>
                </a:rPr>
                <a:t>2</a:t>
              </a:r>
            </a:p>
          </p:txBody>
        </p:sp>
        <p:sp>
          <p:nvSpPr>
            <p:cNvPr id="12" name="Oval 11">
              <a:extLst>
                <a:ext uri="{FF2B5EF4-FFF2-40B4-BE49-F238E27FC236}">
                  <a16:creationId xmlns:a16="http://schemas.microsoft.com/office/drawing/2014/main" id="{CD4C7049-41FC-E3CE-ABD3-A17D7F9E8519}"/>
                </a:ext>
              </a:extLst>
            </p:cNvPr>
            <p:cNvSpPr/>
            <p:nvPr/>
          </p:nvSpPr>
          <p:spPr bwMode="auto">
            <a:xfrm>
              <a:off x="9712149" y="1502514"/>
              <a:ext cx="455504" cy="463991"/>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Arial" charset="0"/>
                  <a:ea typeface="ＭＳ Ｐゴシック" charset="0"/>
                  <a:cs typeface="+mn-cs"/>
                </a:rPr>
                <a:t>3</a:t>
              </a:r>
            </a:p>
          </p:txBody>
        </p:sp>
        <p:sp>
          <p:nvSpPr>
            <p:cNvPr id="13" name="Oval 12">
              <a:extLst>
                <a:ext uri="{FF2B5EF4-FFF2-40B4-BE49-F238E27FC236}">
                  <a16:creationId xmlns:a16="http://schemas.microsoft.com/office/drawing/2014/main" id="{3B4A939C-40D8-D39F-70E6-EA9274F8DEE4}"/>
                </a:ext>
              </a:extLst>
            </p:cNvPr>
            <p:cNvSpPr/>
            <p:nvPr/>
          </p:nvSpPr>
          <p:spPr bwMode="auto">
            <a:xfrm>
              <a:off x="6928917" y="3444922"/>
              <a:ext cx="455504" cy="463991"/>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Arial" charset="0"/>
                  <a:ea typeface="ＭＳ Ｐゴシック" charset="0"/>
                  <a:cs typeface="+mn-cs"/>
                </a:rPr>
                <a:t>5</a:t>
              </a:r>
            </a:p>
          </p:txBody>
        </p:sp>
        <p:sp>
          <p:nvSpPr>
            <p:cNvPr id="14" name="Oval 13">
              <a:extLst>
                <a:ext uri="{FF2B5EF4-FFF2-40B4-BE49-F238E27FC236}">
                  <a16:creationId xmlns:a16="http://schemas.microsoft.com/office/drawing/2014/main" id="{E9C1823F-FF16-B98B-1A9C-E1BBDEE490E5}"/>
                </a:ext>
              </a:extLst>
            </p:cNvPr>
            <p:cNvSpPr/>
            <p:nvPr/>
          </p:nvSpPr>
          <p:spPr bwMode="auto">
            <a:xfrm>
              <a:off x="4802768" y="4921306"/>
              <a:ext cx="455504" cy="463991"/>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Arial" charset="0"/>
                  <a:ea typeface="ＭＳ Ｐゴシック" charset="0"/>
                  <a:cs typeface="+mn-cs"/>
                </a:rPr>
                <a:t>6</a:t>
              </a:r>
            </a:p>
          </p:txBody>
        </p:sp>
        <p:sp>
          <p:nvSpPr>
            <p:cNvPr id="15" name="Oval 14">
              <a:extLst>
                <a:ext uri="{FF2B5EF4-FFF2-40B4-BE49-F238E27FC236}">
                  <a16:creationId xmlns:a16="http://schemas.microsoft.com/office/drawing/2014/main" id="{9CD15D8D-1D4A-512C-7726-66F8E7B741A0}"/>
                </a:ext>
              </a:extLst>
            </p:cNvPr>
            <p:cNvSpPr/>
            <p:nvPr/>
          </p:nvSpPr>
          <p:spPr bwMode="auto">
            <a:xfrm>
              <a:off x="9517193" y="4924153"/>
              <a:ext cx="455504" cy="463991"/>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Arial" charset="0"/>
                  <a:ea typeface="ＭＳ Ｐゴシック" charset="0"/>
                  <a:cs typeface="+mn-cs"/>
                </a:rPr>
                <a:t>7</a:t>
              </a:r>
            </a:p>
          </p:txBody>
        </p:sp>
        <p:sp>
          <p:nvSpPr>
            <p:cNvPr id="26" name="Oval 25">
              <a:extLst>
                <a:ext uri="{FF2B5EF4-FFF2-40B4-BE49-F238E27FC236}">
                  <a16:creationId xmlns:a16="http://schemas.microsoft.com/office/drawing/2014/main" id="{61F451CC-996A-8660-D542-62E72A98E2F9}"/>
                </a:ext>
              </a:extLst>
            </p:cNvPr>
            <p:cNvSpPr/>
            <p:nvPr/>
          </p:nvSpPr>
          <p:spPr bwMode="auto">
            <a:xfrm>
              <a:off x="4791499" y="3440290"/>
              <a:ext cx="455504" cy="463991"/>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Arial" charset="0"/>
                  <a:ea typeface="ＭＳ Ｐゴシック" charset="0"/>
                  <a:cs typeface="+mn-cs"/>
                </a:rPr>
                <a:t>4</a:t>
              </a:r>
            </a:p>
          </p:txBody>
        </p:sp>
      </p:grpSp>
    </p:spTree>
    <p:extLst>
      <p:ext uri="{BB962C8B-B14F-4D97-AF65-F5344CB8AC3E}">
        <p14:creationId xmlns:p14="http://schemas.microsoft.com/office/powerpoint/2010/main" val="3842039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3.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themeOverride>
</file>

<file path=docProps/app.xml><?xml version="1.0" encoding="utf-8"?>
<Properties xmlns="http://schemas.openxmlformats.org/officeDocument/2006/extended-properties" xmlns:vt="http://schemas.openxmlformats.org/officeDocument/2006/docPropsVTypes">
  <TotalTime>3</TotalTime>
  <Words>807</Words>
  <Application>Microsoft Macintosh PowerPoint</Application>
  <PresentationFormat>Widescreen</PresentationFormat>
  <Paragraphs>107</Paragraphs>
  <Slides>12</Slides>
  <Notes>5</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Calibri Light</vt:lpstr>
      <vt:lpstr>Century Gothic</vt:lpstr>
      <vt:lpstr>Trebuchet MS</vt:lpstr>
      <vt:lpstr>Verdana</vt:lpstr>
      <vt:lpstr>Office Theme</vt:lpstr>
      <vt:lpstr>Pulm-CC 22</vt:lpstr>
      <vt:lpstr>PCC20</vt:lpstr>
      <vt:lpstr>PowerPoint Presentation</vt:lpstr>
      <vt:lpstr>PowerPoint Presentation</vt:lpstr>
      <vt:lpstr>Disclaimer</vt:lpstr>
      <vt:lpstr>Case Study: CPET</vt:lpstr>
      <vt:lpstr>HPI</vt:lpstr>
      <vt:lpstr>Level 3 CPET: Resting RHC</vt:lpstr>
      <vt:lpstr>Level 3 CPET Synopsis</vt:lpstr>
      <vt:lpstr>Level 3 CPET Hemodynamics</vt:lpstr>
      <vt:lpstr>Level 3 CPET 9-Plot</vt:lpstr>
      <vt:lpstr>Level 3 CPET 4-Plot</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4</cp:revision>
  <dcterms:created xsi:type="dcterms:W3CDTF">2023-09-22T20:29:05Z</dcterms:created>
  <dcterms:modified xsi:type="dcterms:W3CDTF">2023-10-16T13:49:30Z</dcterms:modified>
  <cp:category/>
</cp:coreProperties>
</file>