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9" r:id="rId2"/>
  </p:sldMasterIdLst>
  <p:notesMasterIdLst>
    <p:notesMasterId r:id="rId12"/>
  </p:notesMasterIdLst>
  <p:sldIdLst>
    <p:sldId id="8869" r:id="rId3"/>
    <p:sldId id="265" r:id="rId4"/>
    <p:sldId id="256" r:id="rId5"/>
    <p:sldId id="636" r:id="rId6"/>
    <p:sldId id="645" r:id="rId7"/>
    <p:sldId id="8868" r:id="rId8"/>
    <p:sldId id="8857" r:id="rId9"/>
    <p:sldId id="260"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AD7068-918F-63AC-4524-772FD65C9CF0}" name="Prerna Poojary" initials="PP" userId="S::ppoojary@totalcme.com::784d81cb-4d8e-4a43-8c2e-8d8d9a5cf0bd" providerId="AD"/>
  <p188:author id="{B2634391-5F65-7D45-FB3F-D1EF4E8F513D}" name="Caitlin Roat" initials="CR" userId="0dad00d9dd685b9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8335A9-E82A-2549-9C1A-6545A8457A2F}" v="3" dt="2024-08-14T17:39:59.9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53"/>
    <p:restoredTop sz="94658"/>
  </p:normalViewPr>
  <p:slideViewPr>
    <p:cSldViewPr snapToGrid="0">
      <p:cViewPr varScale="1">
        <p:scale>
          <a:sx n="116" d="100"/>
          <a:sy n="116" d="100"/>
        </p:scale>
        <p:origin x="14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75957D-150B-4B43-B4E8-749B3B5B2D30}" type="datetimeFigureOut">
              <a:rPr lang="en-US" smtClean="0"/>
              <a:t>8/14/24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AC231-020C-D640-B0F7-D0952650DFE5}" type="slidenum">
              <a:rPr lang="en-US" smtClean="0"/>
              <a:t>‹#›</a:t>
            </a:fld>
            <a:endParaRPr lang="en-US"/>
          </a:p>
        </p:txBody>
      </p:sp>
    </p:spTree>
    <p:extLst>
      <p:ext uri="{BB962C8B-B14F-4D97-AF65-F5344CB8AC3E}">
        <p14:creationId xmlns:p14="http://schemas.microsoft.com/office/powerpoint/2010/main" val="1525777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Slide Image Placeholder 1">
            <a:extLst>
              <a:ext uri="{FF2B5EF4-FFF2-40B4-BE49-F238E27FC236}">
                <a16:creationId xmlns:a16="http://schemas.microsoft.com/office/drawing/2014/main" id="{E5828DC3-B363-9C8B-C62C-9177A6C328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3890" name="Notes Placeholder 2">
            <a:extLst>
              <a:ext uri="{FF2B5EF4-FFF2-40B4-BE49-F238E27FC236}">
                <a16:creationId xmlns:a16="http://schemas.microsoft.com/office/drawing/2014/main" id="{75F5121E-48FD-5108-510D-A6F214E1CE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a:ea typeface="ＭＳ Ｐゴシック" panose="020B0600070205080204" pitchFamily="34" charset="-128"/>
            </a:endParaRPr>
          </a:p>
        </p:txBody>
      </p:sp>
      <p:sp>
        <p:nvSpPr>
          <p:cNvPr id="293891" name="Slide Number Placeholder 3">
            <a:extLst>
              <a:ext uri="{FF2B5EF4-FFF2-40B4-BE49-F238E27FC236}">
                <a16:creationId xmlns:a16="http://schemas.microsoft.com/office/drawing/2014/main" id="{CF061C54-CE05-F30D-7A91-3EEBB832E5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5F6E5D7-405F-6848-8E76-B9D214B0A509}" type="slidenum">
              <a:rPr lang="en-US" altLang="en-US" sz="1200">
                <a:solidFill>
                  <a:srgbClr val="000000"/>
                </a:solidFill>
                <a:latin typeface="Calibri" panose="020F0502020204030204" pitchFamily="34" charset="0"/>
              </a:rPr>
              <a:pPr/>
              <a:t>5</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214C0679-30D2-9282-F9FF-71A7D4E912D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AD39D127-A968-0CDD-9735-F86511AF0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A4FA2214-E061-12E8-FAC9-5DDF61443A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052724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976057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597717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871116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3276107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190833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557707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586491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4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541238"/>
            <a:ext cx="10972320" cy="609526"/>
          </a:xfrm>
          <a:prstGeom prst="rect">
            <a:avLst/>
          </a:prstGeom>
        </p:spPr>
        <p:txBody>
          <a:bodyPr lIns="0" tIns="0" rIns="0" bIns="0" anchor="ctr">
            <a:spAutoFit/>
          </a:bodyPr>
          <a:lstStyle/>
          <a:p>
            <a:pPr algn="ctr"/>
            <a:endParaRPr lang="en-US" sz="4401" b="0" strike="noStrike" spc="-1">
              <a:latin typeface="Arial"/>
            </a:endParaRPr>
          </a:p>
        </p:txBody>
      </p:sp>
      <p:sp>
        <p:nvSpPr>
          <p:cNvPr id="3" name="PlaceHolder 2"/>
          <p:cNvSpPr>
            <a:spLocks noGrp="1"/>
          </p:cNvSpPr>
          <p:nvPr>
            <p:ph type="subTitle"/>
          </p:nvPr>
        </p:nvSpPr>
        <p:spPr>
          <a:xfrm>
            <a:off x="609600" y="3371562"/>
            <a:ext cx="10972320" cy="443198"/>
          </a:xfrm>
          <a:prstGeom prst="rect">
            <a:avLst/>
          </a:prstGeom>
        </p:spPr>
        <p:txBody>
          <a:bodyPr lIns="0" tIns="0" rIns="0" bIns="0" anchor="ctr">
            <a:spAutoFit/>
          </a:bodyPr>
          <a:lstStyle/>
          <a:p>
            <a:pPr algn="ctr"/>
            <a:endParaRPr lang="en-US" sz="3200" b="0" strike="noStrike" spc="-1">
              <a:latin typeface="Arial"/>
            </a:endParaRPr>
          </a:p>
        </p:txBody>
      </p:sp>
    </p:spTree>
    <p:extLst>
      <p:ext uri="{BB962C8B-B14F-4D97-AF65-F5344CB8AC3E}">
        <p14:creationId xmlns:p14="http://schemas.microsoft.com/office/powerpoint/2010/main" val="2097565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068694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97037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cxnSp>
        <p:nvCxnSpPr>
          <p:cNvPr id="3" name="Straight Connector 2">
            <a:extLst>
              <a:ext uri="{FF2B5EF4-FFF2-40B4-BE49-F238E27FC236}">
                <a16:creationId xmlns:a16="http://schemas.microsoft.com/office/drawing/2014/main" id="{6A31A216-24B2-8A10-25E2-A953D670501F}"/>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86DFA9A-EE95-446E-B56B-E824F7393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5" name="Picture 4">
            <a:extLst>
              <a:ext uri="{FF2B5EF4-FFF2-40B4-BE49-F238E27FC236}">
                <a16:creationId xmlns:a16="http://schemas.microsoft.com/office/drawing/2014/main" id="{D045C050-60EC-DDD4-B103-064F5F39C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1163365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44901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81645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937764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23826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429523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040088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0463396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802889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8969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502597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202577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387284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1574555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7715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1051052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sp>
        <p:nvSpPr>
          <p:cNvPr id="2" name="Rectangle 1">
            <a:extLst>
              <a:ext uri="{FF2B5EF4-FFF2-40B4-BE49-F238E27FC236}">
                <a16:creationId xmlns:a16="http://schemas.microsoft.com/office/drawing/2014/main" id="{BD74F4CE-395A-4073-FF24-4366DF594CB2}"/>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1759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85558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10515600" cy="365125"/>
          </a:xfrm>
          <a:prstGeom prst="rect">
            <a:avLst/>
          </a:prstGeom>
        </p:spPr>
        <p:txBody>
          <a:bodyPr vert="horz" lIns="91440" tIns="45720" rIns="91440" bIns="45720" rtlCol="0" anchor="b"/>
          <a:lstStyle>
            <a:lvl1pPr algn="l">
              <a:defRPr sz="1000">
                <a:solidFill>
                  <a:schemeClr val="tx1">
                    <a:lumMod val="50000"/>
                    <a:lumOff val="50000"/>
                  </a:schemeClr>
                </a:solidFill>
              </a:defRPr>
            </a:lvl1pPr>
          </a:lstStyle>
          <a:p>
            <a:endParaRPr lang="en-US"/>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411480" cy="6858000"/>
          </a:xfrm>
          <a:prstGeom prst="rect">
            <a:avLst/>
          </a:prstGeom>
        </p:spPr>
      </p:pic>
      <p:pic>
        <p:nvPicPr>
          <p:cNvPr id="4" name="Left Border">
            <a:extLst>
              <a:ext uri="{FF2B5EF4-FFF2-40B4-BE49-F238E27FC236}">
                <a16:creationId xmlns:a16="http://schemas.microsoft.com/office/drawing/2014/main" id="{4B5F180D-EC3E-D0D7-577C-1F7E1A7766F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305730931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8/14/24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0552229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reachmd.com/programs/cme/guidelines-on-the-management-of-patients-with-pad/16539/"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2.png"/><Relationship Id="rId7" Type="http://schemas.openxmlformats.org/officeDocument/2006/relationships/hyperlink" Target="http://www.mededonthego.com/" TargetMode="Externa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7.svg"/><Relationship Id="rId4" Type="http://schemas.openxmlformats.org/officeDocument/2006/relationships/image" Target="../media/image23.sv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B99BAD-0B8C-7071-DA9B-9120DAEC12DF}"/>
              </a:ext>
            </a:extLst>
          </p:cNvPr>
          <p:cNvSpPr>
            <a:spLocks noGrp="1"/>
          </p:cNvSpPr>
          <p:nvPr>
            <p:ph type="title"/>
          </p:nvPr>
        </p:nvSpPr>
        <p:spPr>
          <a:xfrm>
            <a:off x="831850" y="1101482"/>
            <a:ext cx="10515600" cy="2825748"/>
          </a:xfrm>
        </p:spPr>
        <p:txBody>
          <a:bodyPr/>
          <a:lstStyle/>
          <a:p>
            <a:r>
              <a:rPr lang="en-US" dirty="0"/>
              <a:t>Medical Therapy: Lipid Modifying Therapies</a:t>
            </a:r>
            <a:endParaRPr lang="en-US"/>
          </a:p>
        </p:txBody>
      </p:sp>
      <p:sp>
        <p:nvSpPr>
          <p:cNvPr id="5" name="Text Placeholder 4">
            <a:extLst>
              <a:ext uri="{FF2B5EF4-FFF2-40B4-BE49-F238E27FC236}">
                <a16:creationId xmlns:a16="http://schemas.microsoft.com/office/drawing/2014/main" id="{2E1B7B5E-B39A-2B99-B792-DFA34D617CBB}"/>
              </a:ext>
            </a:extLst>
          </p:cNvPr>
          <p:cNvSpPr>
            <a:spLocks noGrp="1"/>
          </p:cNvSpPr>
          <p:nvPr>
            <p:ph type="body" idx="1"/>
          </p:nvPr>
        </p:nvSpPr>
        <p:spPr>
          <a:xfrm>
            <a:off x="831850" y="4208338"/>
            <a:ext cx="10515600" cy="1766887"/>
          </a:xfrm>
        </p:spPr>
        <p:txBody>
          <a:bodyPr/>
          <a:lstStyle/>
          <a:p>
            <a:r>
              <a:rPr lang="en-US" dirty="0"/>
              <a:t>Schuyler Jones, MD </a:t>
            </a:r>
          </a:p>
          <a:p>
            <a:r>
              <a:rPr lang="en-US" dirty="0"/>
              <a:t>Associate Professor of Medicine </a:t>
            </a:r>
          </a:p>
          <a:p>
            <a:r>
              <a:rPr lang="en-US" dirty="0"/>
              <a:t>Duke University Health System</a:t>
            </a:r>
          </a:p>
          <a:p>
            <a:r>
              <a:rPr lang="en-US" dirty="0"/>
              <a:t>Durham, NC </a:t>
            </a:r>
          </a:p>
        </p:txBody>
      </p:sp>
    </p:spTree>
    <p:extLst>
      <p:ext uri="{BB962C8B-B14F-4D97-AF65-F5344CB8AC3E}">
        <p14:creationId xmlns:p14="http://schemas.microsoft.com/office/powerpoint/2010/main" val="699049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6930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Guidelines on the Management of Patients with PAD</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Demonstrate an understanding of the recent developments in PAD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Apply the latest guideline-directed approaches for PAD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73A8C63-891E-E744-AECC-B7AE2786EDE2}"/>
              </a:ext>
            </a:extLst>
          </p:cNvPr>
          <p:cNvSpPr txBox="1"/>
          <p:nvPr/>
        </p:nvSpPr>
        <p:spPr>
          <a:xfrm>
            <a:off x="1482897" y="2800964"/>
            <a:ext cx="1984617"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Atypical </a:t>
            </a:r>
            <a:r>
              <a:rPr lang="en-US" sz="1600" dirty="0">
                <a:solidFill>
                  <a:schemeClr val="tx1"/>
                </a:solidFill>
                <a:latin typeface="Calibri" panose="020F0502020204030204"/>
              </a:rPr>
              <a:t>l</a:t>
            </a:r>
            <a:r>
              <a:rPr kumimoji="0" lang="en-US" sz="1600" b="0" i="0" u="none" strike="noStrike" kern="1200" cap="none" spc="0" normalizeH="0" baseline="0" noProof="0" dirty="0" err="1">
                <a:ln>
                  <a:noFill/>
                </a:ln>
                <a:solidFill>
                  <a:schemeClr val="tx1"/>
                </a:solidFill>
                <a:effectLst/>
                <a:uLnTx/>
                <a:uFillTx/>
                <a:latin typeface="Calibri" panose="020F0502020204030204"/>
                <a:ea typeface="+mn-ea"/>
                <a:cs typeface="+mn-cs"/>
              </a:rPr>
              <a:t>eg</a:t>
            </a:r>
            <a:r>
              <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rPr>
              <a:t> </a:t>
            </a:r>
            <a:r>
              <a:rPr lang="en-US" sz="1600" dirty="0">
                <a:solidFill>
                  <a:schemeClr val="tx1"/>
                </a:solidFill>
                <a:latin typeface="Calibri" panose="020F0502020204030204"/>
              </a:rPr>
              <a:t>p</a:t>
            </a:r>
            <a:r>
              <a:rPr kumimoji="0" lang="en-US" sz="1600" b="0" i="0" u="none" strike="noStrike" kern="1200" cap="none" spc="0" normalizeH="0" baseline="0" noProof="0" dirty="0" err="1">
                <a:ln>
                  <a:noFill/>
                </a:ln>
                <a:solidFill>
                  <a:schemeClr val="tx1"/>
                </a:solidFill>
                <a:effectLst/>
                <a:uLnTx/>
                <a:uFillTx/>
                <a:latin typeface="Calibri" panose="020F0502020204030204"/>
                <a:ea typeface="+mn-ea"/>
                <a:cs typeface="+mn-cs"/>
              </a:rPr>
              <a:t>ain</a:t>
            </a:r>
            <a:endParaRPr kumimoji="0" lang="en-US" sz="1600" b="0" i="0" u="none" strike="noStrike" kern="1200" cap="none" spc="0" normalizeH="0" baseline="0" noProof="0" dirty="0">
              <a:ln>
                <a:noFill/>
              </a:ln>
              <a:solidFill>
                <a:schemeClr val="tx1"/>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Intermittent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Calibri" panose="020F0502020204030204"/>
              </a:rPr>
              <a:t>c</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laudication</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ADC3614E-B30D-A14F-8DCC-23BCF1AA2804}"/>
              </a:ext>
            </a:extLst>
          </p:cNvPr>
          <p:cNvSpPr txBox="1"/>
          <p:nvPr/>
        </p:nvSpPr>
        <p:spPr>
          <a:xfrm>
            <a:off x="1513927" y="4237869"/>
            <a:ext cx="2375979" cy="1077218"/>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Critical limb ischemia</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Ischemic rest pain</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Tissue ulceration</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Gangrene</a:t>
            </a:r>
          </a:p>
        </p:txBody>
      </p:sp>
      <p:sp>
        <p:nvSpPr>
          <p:cNvPr id="38" name="TextBox 37">
            <a:extLst>
              <a:ext uri="{FF2B5EF4-FFF2-40B4-BE49-F238E27FC236}">
                <a16:creationId xmlns:a16="http://schemas.microsoft.com/office/drawing/2014/main" id="{CE2F3E80-5E57-C549-92B4-1B67C012F0DF}"/>
              </a:ext>
            </a:extLst>
          </p:cNvPr>
          <p:cNvSpPr txBox="1"/>
          <p:nvPr/>
        </p:nvSpPr>
        <p:spPr>
          <a:xfrm>
            <a:off x="1469671" y="2096281"/>
            <a:ext cx="1876946" cy="3385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Asymptomatic</a:t>
            </a:r>
          </a:p>
        </p:txBody>
      </p:sp>
      <p:sp>
        <p:nvSpPr>
          <p:cNvPr id="256013" name="TextBox 73">
            <a:extLst>
              <a:ext uri="{FF2B5EF4-FFF2-40B4-BE49-F238E27FC236}">
                <a16:creationId xmlns:a16="http://schemas.microsoft.com/office/drawing/2014/main" id="{BFE41650-1C3F-AB48-86D9-90C4F09A00F3}"/>
              </a:ext>
            </a:extLst>
          </p:cNvPr>
          <p:cNvSpPr txBox="1">
            <a:spLocks noChangeArrowheads="1"/>
          </p:cNvSpPr>
          <p:nvPr/>
        </p:nvSpPr>
        <p:spPr bwMode="auto">
          <a:xfrm>
            <a:off x="600336" y="1341791"/>
            <a:ext cx="10497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sto MT" panose="02040603050505030304" pitchFamily="18" charset="77"/>
                <a:ea typeface="ＭＳ Ｐゴシック" panose="020B0600070205080204" pitchFamily="34" charset="-128"/>
                <a:cs typeface="+mn-cs"/>
              </a:rPr>
              <a:t>Less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600" b="0" i="0" u="none" strike="noStrike" kern="1200" cap="none" spc="0" normalizeH="0" baseline="0" noProof="0" dirty="0">
                <a:ln>
                  <a:noFill/>
                </a:ln>
                <a:solidFill>
                  <a:srgbClr val="000000"/>
                </a:solidFill>
                <a:effectLst/>
                <a:uLnTx/>
                <a:uFillTx/>
                <a:latin typeface="Calisto MT" panose="02040603050505030304" pitchFamily="18" charset="77"/>
                <a:ea typeface="ＭＳ Ｐゴシック" panose="020B0600070205080204" pitchFamily="34" charset="-128"/>
                <a:cs typeface="+mn-cs"/>
              </a:rPr>
              <a:t>severe</a:t>
            </a:r>
          </a:p>
        </p:txBody>
      </p:sp>
      <p:sp>
        <p:nvSpPr>
          <p:cNvPr id="256014" name="TextBox 74">
            <a:extLst>
              <a:ext uri="{FF2B5EF4-FFF2-40B4-BE49-F238E27FC236}">
                <a16:creationId xmlns:a16="http://schemas.microsoft.com/office/drawing/2014/main" id="{E2AAD536-156C-EE48-B296-2612145DD025}"/>
              </a:ext>
            </a:extLst>
          </p:cNvPr>
          <p:cNvSpPr txBox="1">
            <a:spLocks noChangeArrowheads="1"/>
          </p:cNvSpPr>
          <p:nvPr/>
        </p:nvSpPr>
        <p:spPr bwMode="auto">
          <a:xfrm>
            <a:off x="736470" y="5827007"/>
            <a:ext cx="7774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sto MT" panose="02040603050505030304" pitchFamily="18" charset="77"/>
                <a:ea typeface="ＭＳ Ｐゴシック" panose="020B0600070205080204" pitchFamily="34" charset="-128"/>
                <a:cs typeface="+mn-cs"/>
              </a:rPr>
              <a:t>More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000000"/>
                </a:solidFill>
                <a:effectLst/>
                <a:uLnTx/>
                <a:uFillTx/>
                <a:latin typeface="Calisto MT" panose="02040603050505030304" pitchFamily="18" charset="77"/>
                <a:ea typeface="ＭＳ Ｐゴシック" panose="020B0600070205080204" pitchFamily="34" charset="-128"/>
                <a:cs typeface="+mn-cs"/>
              </a:rPr>
              <a:t>severe</a:t>
            </a:r>
          </a:p>
        </p:txBody>
      </p:sp>
      <p:sp>
        <p:nvSpPr>
          <p:cNvPr id="11" name="TextBox 10">
            <a:extLst>
              <a:ext uri="{FF2B5EF4-FFF2-40B4-BE49-F238E27FC236}">
                <a16:creationId xmlns:a16="http://schemas.microsoft.com/office/drawing/2014/main" id="{67E0B93A-3D69-6C48-823B-6BDE290F2798}"/>
              </a:ext>
            </a:extLst>
          </p:cNvPr>
          <p:cNvSpPr txBox="1"/>
          <p:nvPr/>
        </p:nvSpPr>
        <p:spPr>
          <a:xfrm>
            <a:off x="6525954" y="3636794"/>
            <a:ext cx="2179113" cy="707886"/>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Endovascular Revascularization</a:t>
            </a:r>
          </a:p>
        </p:txBody>
      </p:sp>
      <p:sp>
        <p:nvSpPr>
          <p:cNvPr id="12" name="TextBox 11">
            <a:extLst>
              <a:ext uri="{FF2B5EF4-FFF2-40B4-BE49-F238E27FC236}">
                <a16:creationId xmlns:a16="http://schemas.microsoft.com/office/drawing/2014/main" id="{3FA9BFD4-4DB9-F74F-9B5E-47DD0B121EAF}"/>
              </a:ext>
            </a:extLst>
          </p:cNvPr>
          <p:cNvSpPr txBox="1"/>
          <p:nvPr/>
        </p:nvSpPr>
        <p:spPr>
          <a:xfrm>
            <a:off x="6804556" y="5667021"/>
            <a:ext cx="1748300" cy="52322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rPr>
              <a:t>Outcomes</a:t>
            </a:r>
          </a:p>
        </p:txBody>
      </p:sp>
      <p:pic>
        <p:nvPicPr>
          <p:cNvPr id="256021" name="Picture 32" descr="Dean Abd Ao pre.jpg">
            <a:extLst>
              <a:ext uri="{FF2B5EF4-FFF2-40B4-BE49-F238E27FC236}">
                <a16:creationId xmlns:a16="http://schemas.microsoft.com/office/drawing/2014/main" id="{0F29922D-B85A-594C-B49E-25E782BE09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85787" y="1216005"/>
            <a:ext cx="1506538"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22" name="Picture 34" descr="Dean Abd Ao post.jpg">
            <a:extLst>
              <a:ext uri="{FF2B5EF4-FFF2-40B4-BE49-F238E27FC236}">
                <a16:creationId xmlns:a16="http://schemas.microsoft.com/office/drawing/2014/main" id="{97FF751B-87D2-E944-8D79-CC6ABE3EA1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49451" y="1216005"/>
            <a:ext cx="1222375"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Box 38">
            <a:extLst>
              <a:ext uri="{FF2B5EF4-FFF2-40B4-BE49-F238E27FC236}">
                <a16:creationId xmlns:a16="http://schemas.microsoft.com/office/drawing/2014/main" id="{E1E1E417-494C-CC44-B5C0-D9D601DDC5FB}"/>
              </a:ext>
            </a:extLst>
          </p:cNvPr>
          <p:cNvSpPr txBox="1"/>
          <p:nvPr/>
        </p:nvSpPr>
        <p:spPr>
          <a:xfrm>
            <a:off x="9631888" y="919142"/>
            <a:ext cx="512763" cy="36830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Pre</a:t>
            </a:r>
          </a:p>
        </p:txBody>
      </p:sp>
      <p:sp>
        <p:nvSpPr>
          <p:cNvPr id="62" name="TextBox 61">
            <a:extLst>
              <a:ext uri="{FF2B5EF4-FFF2-40B4-BE49-F238E27FC236}">
                <a16:creationId xmlns:a16="http://schemas.microsoft.com/office/drawing/2014/main" id="{6B406860-E224-884D-8CA0-10F81FDF5EB3}"/>
              </a:ext>
            </a:extLst>
          </p:cNvPr>
          <p:cNvSpPr txBox="1"/>
          <p:nvPr/>
        </p:nvSpPr>
        <p:spPr>
          <a:xfrm>
            <a:off x="10763775" y="919142"/>
            <a:ext cx="584647"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Post</a:t>
            </a:r>
          </a:p>
        </p:txBody>
      </p:sp>
      <p:cxnSp>
        <p:nvCxnSpPr>
          <p:cNvPr id="42" name="Straight Arrow Connector 41">
            <a:extLst>
              <a:ext uri="{FF2B5EF4-FFF2-40B4-BE49-F238E27FC236}">
                <a16:creationId xmlns:a16="http://schemas.microsoft.com/office/drawing/2014/main" id="{24C7FF22-4EF8-3442-8B8E-17AFB6E1FA03}"/>
              </a:ext>
            </a:extLst>
          </p:cNvPr>
          <p:cNvCxnSpPr/>
          <p:nvPr/>
        </p:nvCxnSpPr>
        <p:spPr>
          <a:xfrm flipV="1">
            <a:off x="9819212" y="2131992"/>
            <a:ext cx="115888" cy="49530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65" name="Straight Arrow Connector 64">
            <a:extLst>
              <a:ext uri="{FF2B5EF4-FFF2-40B4-BE49-F238E27FC236}">
                <a16:creationId xmlns:a16="http://schemas.microsoft.com/office/drawing/2014/main" id="{345C5978-478E-C448-B0B1-50F307E55AF9}"/>
              </a:ext>
            </a:extLst>
          </p:cNvPr>
          <p:cNvCxnSpPr/>
          <p:nvPr/>
        </p:nvCxnSpPr>
        <p:spPr>
          <a:xfrm flipV="1">
            <a:off x="11068575" y="2105006"/>
            <a:ext cx="114300" cy="496887"/>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sp>
        <p:nvSpPr>
          <p:cNvPr id="43" name="TextBox 42">
            <a:extLst>
              <a:ext uri="{FF2B5EF4-FFF2-40B4-BE49-F238E27FC236}">
                <a16:creationId xmlns:a16="http://schemas.microsoft.com/office/drawing/2014/main" id="{6D65E1E7-E2DC-EF4E-BEA3-7105ECF3AA53}"/>
              </a:ext>
            </a:extLst>
          </p:cNvPr>
          <p:cNvSpPr txBox="1"/>
          <p:nvPr/>
        </p:nvSpPr>
        <p:spPr>
          <a:xfrm>
            <a:off x="9368362" y="2711430"/>
            <a:ext cx="876300" cy="246062"/>
          </a:xfrm>
          <a:prstGeom prst="rect">
            <a:avLst/>
          </a:prstGeom>
          <a:ln w="3175" cmpd="sng">
            <a:solidFill>
              <a:schemeClr val="tx1"/>
            </a:solidFill>
          </a:ln>
        </p:spPr>
        <p:style>
          <a:lnRef idx="2">
            <a:schemeClr val="dk1"/>
          </a:lnRef>
          <a:fillRef idx="1">
            <a:schemeClr val="lt1"/>
          </a:fillRef>
          <a:effectRef idx="0">
            <a:schemeClr val="dk1"/>
          </a:effectRef>
          <a:fontRef idx="minor">
            <a:schemeClr val="dk1"/>
          </a:fontRef>
        </p:style>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90% stenosis</a:t>
            </a:r>
          </a:p>
        </p:txBody>
      </p:sp>
      <p:sp>
        <p:nvSpPr>
          <p:cNvPr id="67" name="TextBox 66">
            <a:extLst>
              <a:ext uri="{FF2B5EF4-FFF2-40B4-BE49-F238E27FC236}">
                <a16:creationId xmlns:a16="http://schemas.microsoft.com/office/drawing/2014/main" id="{2C053837-B710-E142-84E0-FFD804DACF3D}"/>
              </a:ext>
            </a:extLst>
          </p:cNvPr>
          <p:cNvSpPr txBox="1"/>
          <p:nvPr/>
        </p:nvSpPr>
        <p:spPr>
          <a:xfrm>
            <a:off x="10819338" y="2711430"/>
            <a:ext cx="466725" cy="246062"/>
          </a:xfrm>
          <a:prstGeom prst="rect">
            <a:avLst/>
          </a:prstGeom>
          <a:ln w="3175" cmpd="sng">
            <a:solidFill>
              <a:schemeClr val="tx1"/>
            </a:solidFill>
          </a:ln>
        </p:spPr>
        <p:style>
          <a:lnRef idx="2">
            <a:schemeClr val="dk1"/>
          </a:lnRef>
          <a:fillRef idx="1">
            <a:schemeClr val="lt1"/>
          </a:fillRef>
          <a:effectRef idx="0">
            <a:schemeClr val="dk1"/>
          </a:effectRef>
          <a:fontRef idx="minor">
            <a:schemeClr val="dk1"/>
          </a:fontRef>
        </p:style>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Stent</a:t>
            </a:r>
          </a:p>
        </p:txBody>
      </p:sp>
      <p:sp>
        <p:nvSpPr>
          <p:cNvPr id="73" name="Down Arrow 72">
            <a:extLst>
              <a:ext uri="{FF2B5EF4-FFF2-40B4-BE49-F238E27FC236}">
                <a16:creationId xmlns:a16="http://schemas.microsoft.com/office/drawing/2014/main" id="{EC3D7320-DF05-9147-9B81-E1DB09837DC3}"/>
              </a:ext>
            </a:extLst>
          </p:cNvPr>
          <p:cNvSpPr/>
          <p:nvPr/>
        </p:nvSpPr>
        <p:spPr>
          <a:xfrm>
            <a:off x="791453" y="1958955"/>
            <a:ext cx="635248" cy="3708066"/>
          </a:xfrm>
          <a:prstGeom prst="downArrow">
            <a:avLst/>
          </a:prstGeom>
          <a:blipFill dpi="0" rotWithShape="1">
            <a:blip r:embed="rId4">
              <a:alphaModFix amt="68000"/>
              <a:duotone>
                <a:schemeClr val="accent1">
                  <a:shade val="30000"/>
                  <a:alpha val="50000"/>
                  <a:satMod val="150000"/>
                </a:schemeClr>
                <a:schemeClr val="accent1">
                  <a:tint val="50000"/>
                  <a:alpha val="10000"/>
                  <a:satMod val="150000"/>
                </a:schemeClr>
              </a:duotone>
            </a:blip>
            <a:srcRect/>
            <a:stretch>
              <a:fillRect/>
            </a:stretch>
          </a:blipFill>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ight Arrow 44">
            <a:extLst>
              <a:ext uri="{FF2B5EF4-FFF2-40B4-BE49-F238E27FC236}">
                <a16:creationId xmlns:a16="http://schemas.microsoft.com/office/drawing/2014/main" id="{030CC2AA-000D-F640-A719-95B92603D2E2}"/>
              </a:ext>
            </a:extLst>
          </p:cNvPr>
          <p:cNvSpPr/>
          <p:nvPr/>
        </p:nvSpPr>
        <p:spPr>
          <a:xfrm rot="5400000">
            <a:off x="7166444" y="4928901"/>
            <a:ext cx="1016482" cy="181716"/>
          </a:xfrm>
          <a:prstGeom prst="rightArrow">
            <a:avLst/>
          </a:prstGeom>
        </p:spPr>
        <p:style>
          <a:lnRef idx="1">
            <a:schemeClr val="accent4"/>
          </a:lnRef>
          <a:fillRef idx="3">
            <a:schemeClr val="accent4"/>
          </a:fillRef>
          <a:effectRef idx="2">
            <a:schemeClr val="accent4"/>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5D09FE00-D44F-0846-98BF-3D600FD96367}"/>
              </a:ext>
            </a:extLst>
          </p:cNvPr>
          <p:cNvSpPr txBox="1"/>
          <p:nvPr/>
        </p:nvSpPr>
        <p:spPr>
          <a:xfrm>
            <a:off x="6484138" y="2362405"/>
            <a:ext cx="2179113" cy="40011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Surgery</a:t>
            </a:r>
          </a:p>
        </p:txBody>
      </p:sp>
      <p:cxnSp>
        <p:nvCxnSpPr>
          <p:cNvPr id="18" name="Straight Connector 17">
            <a:extLst>
              <a:ext uri="{FF2B5EF4-FFF2-40B4-BE49-F238E27FC236}">
                <a16:creationId xmlns:a16="http://schemas.microsoft.com/office/drawing/2014/main" id="{97F04C58-0B7B-4C40-8E3D-6B4E88D08360}"/>
              </a:ext>
            </a:extLst>
          </p:cNvPr>
          <p:cNvCxnSpPr/>
          <p:nvPr/>
        </p:nvCxnSpPr>
        <p:spPr>
          <a:xfrm flipH="1">
            <a:off x="6230113" y="2557441"/>
            <a:ext cx="225425" cy="0"/>
          </a:xfrm>
          <a:prstGeom prst="line">
            <a:avLst/>
          </a:prstGeom>
        </p:spPr>
        <p:style>
          <a:lnRef idx="2">
            <a:schemeClr val="dk1"/>
          </a:lnRef>
          <a:fillRef idx="0">
            <a:schemeClr val="dk1"/>
          </a:fillRef>
          <a:effectRef idx="1">
            <a:schemeClr val="dk1"/>
          </a:effectRef>
          <a:fontRef idx="minor">
            <a:schemeClr val="tx1"/>
          </a:fontRef>
        </p:style>
      </p:cxnSp>
      <p:cxnSp>
        <p:nvCxnSpPr>
          <p:cNvPr id="51" name="Straight Connector 50">
            <a:extLst>
              <a:ext uri="{FF2B5EF4-FFF2-40B4-BE49-F238E27FC236}">
                <a16:creationId xmlns:a16="http://schemas.microsoft.com/office/drawing/2014/main" id="{4FE51D92-D0AB-4444-80D9-E798885E04D4}"/>
              </a:ext>
            </a:extLst>
          </p:cNvPr>
          <p:cNvCxnSpPr/>
          <p:nvPr/>
        </p:nvCxnSpPr>
        <p:spPr>
          <a:xfrm flipH="1">
            <a:off x="6211062" y="3929041"/>
            <a:ext cx="273050" cy="0"/>
          </a:xfrm>
          <a:prstGeom prst="line">
            <a:avLst/>
          </a:prstGeom>
        </p:spPr>
        <p:style>
          <a:lnRef idx="2">
            <a:schemeClr val="dk1"/>
          </a:lnRef>
          <a:fillRef idx="0">
            <a:schemeClr val="dk1"/>
          </a:fillRef>
          <a:effectRef idx="1">
            <a:schemeClr val="dk1"/>
          </a:effectRef>
          <a:fontRef idx="minor">
            <a:schemeClr val="tx1"/>
          </a:fontRef>
        </p:style>
      </p:cxnSp>
      <p:cxnSp>
        <p:nvCxnSpPr>
          <p:cNvPr id="52" name="Straight Connector 51">
            <a:extLst>
              <a:ext uri="{FF2B5EF4-FFF2-40B4-BE49-F238E27FC236}">
                <a16:creationId xmlns:a16="http://schemas.microsoft.com/office/drawing/2014/main" id="{DE46C886-2D98-624E-8086-D25C7B4B2DCC}"/>
              </a:ext>
            </a:extLst>
          </p:cNvPr>
          <p:cNvCxnSpPr/>
          <p:nvPr/>
        </p:nvCxnSpPr>
        <p:spPr>
          <a:xfrm flipV="1">
            <a:off x="6220587" y="2530455"/>
            <a:ext cx="0" cy="1398587"/>
          </a:xfrm>
          <a:prstGeom prst="line">
            <a:avLst/>
          </a:prstGeom>
        </p:spPr>
        <p:style>
          <a:lnRef idx="2">
            <a:schemeClr val="dk1"/>
          </a:lnRef>
          <a:fillRef idx="0">
            <a:schemeClr val="dk1"/>
          </a:fillRef>
          <a:effectRef idx="1">
            <a:schemeClr val="dk1"/>
          </a:effectRef>
          <a:fontRef idx="minor">
            <a:schemeClr val="tx1"/>
          </a:fontRef>
        </p:style>
      </p:cxnSp>
      <p:sp>
        <p:nvSpPr>
          <p:cNvPr id="28" name="Right Arrow 27">
            <a:extLst>
              <a:ext uri="{FF2B5EF4-FFF2-40B4-BE49-F238E27FC236}">
                <a16:creationId xmlns:a16="http://schemas.microsoft.com/office/drawing/2014/main" id="{2A9577CD-A2C8-2F4B-98DA-A04622B11D7A}"/>
              </a:ext>
            </a:extLst>
          </p:cNvPr>
          <p:cNvSpPr/>
          <p:nvPr/>
        </p:nvSpPr>
        <p:spPr>
          <a:xfrm>
            <a:off x="5749100" y="3047094"/>
            <a:ext cx="414831" cy="199188"/>
          </a:xfrm>
          <a:prstGeom prst="rightArrow">
            <a:avLst/>
          </a:prstGeom>
        </p:spPr>
        <p:style>
          <a:lnRef idx="1">
            <a:schemeClr val="dk1"/>
          </a:lnRef>
          <a:fillRef idx="3">
            <a:schemeClr val="dk1"/>
          </a:fillRef>
          <a:effectRef idx="2">
            <a:schemeClr val="dk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7" name="Curved Connector 76">
            <a:extLst>
              <a:ext uri="{FF2B5EF4-FFF2-40B4-BE49-F238E27FC236}">
                <a16:creationId xmlns:a16="http://schemas.microsoft.com/office/drawing/2014/main" id="{89C2733D-D044-8341-BD53-EBCAE3218CBD}"/>
              </a:ext>
            </a:extLst>
          </p:cNvPr>
          <p:cNvCxnSpPr/>
          <p:nvPr/>
        </p:nvCxnSpPr>
        <p:spPr>
          <a:xfrm>
            <a:off x="5120449" y="3849666"/>
            <a:ext cx="2406650" cy="1219200"/>
          </a:xfrm>
          <a:prstGeom prst="curvedConnector3">
            <a:avLst>
              <a:gd name="adj1" fmla="val 50000"/>
            </a:avLst>
          </a:prstGeom>
          <a:ln w="6350" cmpd="sng">
            <a:tailEnd type="arrow"/>
          </a:ln>
        </p:spPr>
        <p:style>
          <a:lnRef idx="2">
            <a:schemeClr val="dk1"/>
          </a:lnRef>
          <a:fillRef idx="0">
            <a:schemeClr val="dk1"/>
          </a:fillRef>
          <a:effectRef idx="1">
            <a:schemeClr val="dk1"/>
          </a:effectRef>
          <a:fontRef idx="minor">
            <a:schemeClr val="tx1"/>
          </a:fontRef>
        </p:style>
      </p:cxnSp>
      <p:sp>
        <p:nvSpPr>
          <p:cNvPr id="78" name="TextBox 77">
            <a:extLst>
              <a:ext uri="{FF2B5EF4-FFF2-40B4-BE49-F238E27FC236}">
                <a16:creationId xmlns:a16="http://schemas.microsoft.com/office/drawing/2014/main" id="{AC068994-CBDF-564C-BDEF-BA895A3DB22D}"/>
              </a:ext>
            </a:extLst>
          </p:cNvPr>
          <p:cNvSpPr txBox="1"/>
          <p:nvPr/>
        </p:nvSpPr>
        <p:spPr>
          <a:xfrm>
            <a:off x="4250500" y="4764066"/>
            <a:ext cx="2133599" cy="523220"/>
          </a:xfrm>
          <a:prstGeom prst="rect">
            <a:avLst/>
          </a:prstGeom>
          <a:blipFill dpi="0" rotWithShape="1">
            <a:blip r:embed="rId5">
              <a:alphaModFix amt="53000"/>
              <a:duotone>
                <a:schemeClr val="accent6">
                  <a:shade val="30000"/>
                  <a:alpha val="50000"/>
                  <a:satMod val="150000"/>
                </a:schemeClr>
                <a:schemeClr val="accent6">
                  <a:tint val="50000"/>
                  <a:alpha val="10000"/>
                  <a:satMod val="150000"/>
                </a:schemeClr>
              </a:duotone>
            </a:blip>
            <a:srcRect/>
            <a:stretch>
              <a:fillRect/>
            </a:stretch>
          </a:blipFill>
          <a:ln>
            <a:solidFill>
              <a:schemeClr val="tx1"/>
            </a:solidFill>
          </a:ln>
        </p:spPr>
        <p:style>
          <a:lnRef idx="1">
            <a:schemeClr val="accent6"/>
          </a:lnRef>
          <a:fillRef idx="2">
            <a:schemeClr val="accent6"/>
          </a:fillRef>
          <a:effectRef idx="1">
            <a:schemeClr val="accent6"/>
          </a:effectRef>
          <a:fontRef idx="minor">
            <a:schemeClr val="dk1"/>
          </a:fontRef>
        </p:style>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Effect of antiplatelet and statin medication use</a:t>
            </a:r>
          </a:p>
        </p:txBody>
      </p:sp>
      <p:sp>
        <p:nvSpPr>
          <p:cNvPr id="83" name="TextBox 82">
            <a:extLst>
              <a:ext uri="{FF2B5EF4-FFF2-40B4-BE49-F238E27FC236}">
                <a16:creationId xmlns:a16="http://schemas.microsoft.com/office/drawing/2014/main" id="{7A76B516-C224-DA48-8DAD-6FD1DF137710}"/>
              </a:ext>
            </a:extLst>
          </p:cNvPr>
          <p:cNvSpPr txBox="1"/>
          <p:nvPr/>
        </p:nvSpPr>
        <p:spPr>
          <a:xfrm>
            <a:off x="4779137" y="1373167"/>
            <a:ext cx="2336800" cy="523875"/>
          </a:xfrm>
          <a:prstGeom prst="rect">
            <a:avLst/>
          </a:prstGeom>
          <a:ln>
            <a:noFill/>
          </a:ln>
        </p:spPr>
        <p:style>
          <a:lnRef idx="3">
            <a:schemeClr val="lt1"/>
          </a:lnRef>
          <a:fillRef idx="1">
            <a:schemeClr val="dk1"/>
          </a:fillRef>
          <a:effectRef idx="1">
            <a:schemeClr val="dk1"/>
          </a:effectRef>
          <a:fontRef idx="minor">
            <a:schemeClr val="lt1"/>
          </a:fontRef>
        </p:style>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DECISION REGARDING REVASCULARIZATION</a:t>
            </a:r>
          </a:p>
        </p:txBody>
      </p:sp>
      <p:sp>
        <p:nvSpPr>
          <p:cNvPr id="95" name="TextBox 94">
            <a:extLst>
              <a:ext uri="{FF2B5EF4-FFF2-40B4-BE49-F238E27FC236}">
                <a16:creationId xmlns:a16="http://schemas.microsoft.com/office/drawing/2014/main" id="{672EE4E9-9681-A449-B2D1-25DFA38CB07C}"/>
              </a:ext>
            </a:extLst>
          </p:cNvPr>
          <p:cNvSpPr txBox="1"/>
          <p:nvPr/>
        </p:nvSpPr>
        <p:spPr>
          <a:xfrm>
            <a:off x="4560063" y="2484417"/>
            <a:ext cx="1089025" cy="1323975"/>
          </a:xfrm>
          <a:prstGeom prst="rect">
            <a:avLst/>
          </a:prstGeom>
          <a:solidFill>
            <a:schemeClr val="dk1">
              <a:alpha val="74000"/>
            </a:schemeClr>
          </a:solidFill>
          <a:ln>
            <a:noFill/>
          </a:ln>
        </p:spPr>
        <p:style>
          <a:lnRef idx="3">
            <a:schemeClr val="lt1"/>
          </a:lnRef>
          <a:fillRef idx="1">
            <a:schemeClr val="dk1"/>
          </a:fillRef>
          <a:effectRef idx="1">
            <a:schemeClr val="dk1"/>
          </a:effectRef>
          <a:fontRef idx="minor">
            <a:schemeClr val="lt1"/>
          </a:fontRef>
        </p:style>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Medical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Therapy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 &amp;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Exercise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rPr>
              <a:t>Training </a:t>
            </a:r>
          </a:p>
        </p:txBody>
      </p:sp>
      <p:cxnSp>
        <p:nvCxnSpPr>
          <p:cNvPr id="89" name="Curved Connector 88">
            <a:extLst>
              <a:ext uri="{FF2B5EF4-FFF2-40B4-BE49-F238E27FC236}">
                <a16:creationId xmlns:a16="http://schemas.microsoft.com/office/drawing/2014/main" id="{A704BE86-1C24-F84D-B20B-4340F02521CF}"/>
              </a:ext>
            </a:extLst>
          </p:cNvPr>
          <p:cNvCxnSpPr>
            <a:stCxn id="38" idx="3"/>
            <a:endCxn id="95" idx="1"/>
          </p:cNvCxnSpPr>
          <p:nvPr/>
        </p:nvCxnSpPr>
        <p:spPr>
          <a:xfrm>
            <a:off x="3346617" y="2265558"/>
            <a:ext cx="1213446" cy="880847"/>
          </a:xfrm>
          <a:prstGeom prst="curvedConnector3">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9" name="Curved Connector 98">
            <a:extLst>
              <a:ext uri="{FF2B5EF4-FFF2-40B4-BE49-F238E27FC236}">
                <a16:creationId xmlns:a16="http://schemas.microsoft.com/office/drawing/2014/main" id="{1220C132-DC2A-B64E-9D90-ADE51E562E05}"/>
              </a:ext>
            </a:extLst>
          </p:cNvPr>
          <p:cNvCxnSpPr>
            <a:cxnSpLocks/>
            <a:stCxn id="27" idx="3"/>
            <a:endCxn id="95" idx="1"/>
          </p:cNvCxnSpPr>
          <p:nvPr/>
        </p:nvCxnSpPr>
        <p:spPr>
          <a:xfrm flipV="1">
            <a:off x="3889906" y="3146405"/>
            <a:ext cx="670157" cy="1630073"/>
          </a:xfrm>
          <a:prstGeom prst="curvedConnector3">
            <a:avLst>
              <a:gd name="adj1" fmla="val 50000"/>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1" name="Curved Connector 100">
            <a:extLst>
              <a:ext uri="{FF2B5EF4-FFF2-40B4-BE49-F238E27FC236}">
                <a16:creationId xmlns:a16="http://schemas.microsoft.com/office/drawing/2014/main" id="{30FCEEA3-7074-094E-899B-A31473B12E1B}"/>
              </a:ext>
            </a:extLst>
          </p:cNvPr>
          <p:cNvCxnSpPr>
            <a:cxnSpLocks/>
            <a:stCxn id="7" idx="3"/>
            <a:endCxn id="95" idx="1"/>
          </p:cNvCxnSpPr>
          <p:nvPr/>
        </p:nvCxnSpPr>
        <p:spPr>
          <a:xfrm flipV="1">
            <a:off x="3467514" y="3146405"/>
            <a:ext cx="1092549" cy="193168"/>
          </a:xfrm>
          <a:prstGeom prst="curvedConnector3">
            <a:avLst>
              <a:gd name="adj1" fmla="val 50000"/>
            </a:avLst>
          </a:prstGeom>
          <a:ln w="190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3" name="Right Arrow 52">
            <a:extLst>
              <a:ext uri="{FF2B5EF4-FFF2-40B4-BE49-F238E27FC236}">
                <a16:creationId xmlns:a16="http://schemas.microsoft.com/office/drawing/2014/main" id="{CB4410A2-7FAD-DE49-B5E4-3BC171612853}"/>
              </a:ext>
            </a:extLst>
          </p:cNvPr>
          <p:cNvSpPr/>
          <p:nvPr/>
        </p:nvSpPr>
        <p:spPr>
          <a:xfrm rot="5400000">
            <a:off x="5672900" y="2154217"/>
            <a:ext cx="571500" cy="180975"/>
          </a:xfrm>
          <a:prstGeom prst="rightArrow">
            <a:avLst/>
          </a:prstGeom>
          <a:ln>
            <a:noFill/>
          </a:ln>
        </p:spPr>
        <p:style>
          <a:lnRef idx="3">
            <a:schemeClr val="lt1"/>
          </a:lnRef>
          <a:fillRef idx="1">
            <a:schemeClr val="dk1"/>
          </a:fillRef>
          <a:effectRef idx="1">
            <a:schemeClr val="dk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6065" name="TextBox 47">
            <a:extLst>
              <a:ext uri="{FF2B5EF4-FFF2-40B4-BE49-F238E27FC236}">
                <a16:creationId xmlns:a16="http://schemas.microsoft.com/office/drawing/2014/main" id="{6CA224A0-7B7A-764C-8281-D081C7669F49}"/>
              </a:ext>
            </a:extLst>
          </p:cNvPr>
          <p:cNvSpPr txBox="1">
            <a:spLocks noChangeArrowheads="1"/>
          </p:cNvSpPr>
          <p:nvPr/>
        </p:nvSpPr>
        <p:spPr bwMode="auto">
          <a:xfrm>
            <a:off x="4707699" y="4306866"/>
            <a:ext cx="1040670" cy="369332"/>
          </a:xfrm>
          <a:prstGeom prst="rect">
            <a:avLst/>
          </a:prstGeom>
          <a:solidFill>
            <a:schemeClr val="bg1"/>
          </a:solidFill>
          <a:ln w="28575">
            <a:solidFill>
              <a:srgbClr val="FF0000"/>
            </a:solidFill>
            <a:miter lim="800000"/>
            <a:headEnd/>
            <a:tailEnd/>
          </a:ln>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0000"/>
                </a:solidFill>
                <a:effectLst/>
                <a:uLnTx/>
                <a:uFillTx/>
                <a:latin typeface="Calisto MT" panose="02040603050505030304" pitchFamily="18" charset="77"/>
                <a:ea typeface="ＭＳ Ｐゴシック" panose="020B0600070205080204" pitchFamily="34" charset="-128"/>
                <a:cs typeface="+mn-cs"/>
              </a:rPr>
              <a:t>DRUGS</a:t>
            </a:r>
          </a:p>
        </p:txBody>
      </p:sp>
      <p:sp>
        <p:nvSpPr>
          <p:cNvPr id="48" name="TextBox 47">
            <a:extLst>
              <a:ext uri="{FF2B5EF4-FFF2-40B4-BE49-F238E27FC236}">
                <a16:creationId xmlns:a16="http://schemas.microsoft.com/office/drawing/2014/main" id="{657DBF9C-3918-2B47-810D-39EED78C8A56}"/>
              </a:ext>
            </a:extLst>
          </p:cNvPr>
          <p:cNvSpPr txBox="1"/>
          <p:nvPr/>
        </p:nvSpPr>
        <p:spPr>
          <a:xfrm>
            <a:off x="2163431" y="5590950"/>
            <a:ext cx="4447682" cy="707886"/>
          </a:xfrm>
          <a:prstGeom prst="rect">
            <a:avLst/>
          </a:prstGeom>
          <a:solidFill>
            <a:srgbClr val="2D2DB9"/>
          </a:solidFill>
          <a:ln w="38100" cap="flat" cmpd="sng" algn="ctr">
            <a:solidFill>
              <a:schemeClr val="tx1"/>
            </a:solidFill>
            <a:prstDash val="solid"/>
          </a:ln>
          <a:effectLst>
            <a:outerShdw blurRad="40000" dist="20000" dir="5400000" rotWithShape="0">
              <a:srgbClr val="000000">
                <a:alpha val="38000"/>
              </a:srgb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Arial"/>
                <a:ea typeface="+mn-ea"/>
                <a:cs typeface="+mn-cs"/>
              </a:rPr>
              <a:t>The range of statin use in PAD varies from </a:t>
            </a:r>
            <a:r>
              <a:rPr kumimoji="0" lang="en-US" sz="2000" b="1" i="0" u="sng" strike="noStrike" kern="0" cap="none" spc="0" normalizeH="0" baseline="0" noProof="0" dirty="0">
                <a:ln>
                  <a:noFill/>
                </a:ln>
                <a:solidFill>
                  <a:srgbClr val="FFFFFF"/>
                </a:solidFill>
                <a:effectLst/>
                <a:uLnTx/>
                <a:uFillTx/>
                <a:latin typeface="Arial"/>
                <a:ea typeface="+mn-ea"/>
                <a:cs typeface="+mn-cs"/>
              </a:rPr>
              <a:t>50</a:t>
            </a:r>
            <a:r>
              <a:rPr lang="en-US" sz="2000" b="1" u="sng" kern="0" dirty="0">
                <a:solidFill>
                  <a:srgbClr val="FFFFFF"/>
                </a:solidFill>
                <a:latin typeface="Arial"/>
              </a:rPr>
              <a:t> to </a:t>
            </a:r>
            <a:r>
              <a:rPr kumimoji="0" lang="en-US" sz="2000" b="1" i="0" u="sng" strike="noStrike" kern="0" cap="none" spc="0" normalizeH="0" baseline="0" noProof="0" dirty="0">
                <a:ln>
                  <a:noFill/>
                </a:ln>
                <a:solidFill>
                  <a:srgbClr val="FFFFFF"/>
                </a:solidFill>
                <a:effectLst/>
                <a:uLnTx/>
                <a:uFillTx/>
                <a:latin typeface="Arial"/>
                <a:ea typeface="+mn-ea"/>
                <a:cs typeface="+mn-cs"/>
              </a:rPr>
              <a:t>70% </a:t>
            </a:r>
            <a:r>
              <a:rPr kumimoji="0" lang="en-US" sz="2000" b="0" i="0" u="none" strike="noStrike" kern="0" cap="none" spc="0" normalizeH="0" baseline="0" noProof="0" dirty="0">
                <a:ln>
                  <a:noFill/>
                </a:ln>
                <a:solidFill>
                  <a:srgbClr val="FFFFFF"/>
                </a:solidFill>
                <a:effectLst/>
                <a:uLnTx/>
                <a:uFillTx/>
                <a:latin typeface="Arial"/>
                <a:ea typeface="+mn-ea"/>
                <a:cs typeface="+mn-cs"/>
              </a:rPr>
              <a:t>of overall patients</a:t>
            </a:r>
          </a:p>
        </p:txBody>
      </p:sp>
      <p:pic>
        <p:nvPicPr>
          <p:cNvPr id="2" name="Main graphic">
            <a:extLst>
              <a:ext uri="{FF2B5EF4-FFF2-40B4-BE49-F238E27FC236}">
                <a16:creationId xmlns:a16="http://schemas.microsoft.com/office/drawing/2014/main" id="{546203D1-2D2F-1963-89EB-C61A5B61A967}"/>
              </a:ext>
            </a:extLst>
          </p:cNvPr>
          <p:cNvPicPr/>
          <p:nvPr/>
        </p:nvPicPr>
        <p:blipFill rotWithShape="1">
          <a:blip r:embed="rId6"/>
          <a:srcRect l="59680"/>
          <a:stretch/>
        </p:blipFill>
        <p:spPr>
          <a:xfrm>
            <a:off x="9396677" y="3325959"/>
            <a:ext cx="2660886" cy="3273423"/>
          </a:xfrm>
          <a:prstGeom prst="rect">
            <a:avLst/>
          </a:prstGeom>
          <a:ln>
            <a:noFill/>
          </a:ln>
        </p:spPr>
      </p:pic>
      <p:sp>
        <p:nvSpPr>
          <p:cNvPr id="3" name="Rectangle 2">
            <a:extLst>
              <a:ext uri="{FF2B5EF4-FFF2-40B4-BE49-F238E27FC236}">
                <a16:creationId xmlns:a16="http://schemas.microsoft.com/office/drawing/2014/main" id="{EA05B0A5-0B5B-BF01-F2B5-F6F9E3A65B04}"/>
              </a:ext>
            </a:extLst>
          </p:cNvPr>
          <p:cNvSpPr/>
          <p:nvPr/>
        </p:nvSpPr>
        <p:spPr>
          <a:xfrm>
            <a:off x="9082715" y="3490911"/>
            <a:ext cx="1087074" cy="4567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030E7D0-3197-B508-4C1D-ECA1E05EC06B}"/>
              </a:ext>
            </a:extLst>
          </p:cNvPr>
          <p:cNvSpPr/>
          <p:nvPr/>
        </p:nvSpPr>
        <p:spPr>
          <a:xfrm>
            <a:off x="8663251" y="6142670"/>
            <a:ext cx="1087074" cy="4567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0BEA0AF-3124-A3C2-B4F8-94037C99709F}"/>
              </a:ext>
            </a:extLst>
          </p:cNvPr>
          <p:cNvSpPr>
            <a:spLocks noGrp="1"/>
          </p:cNvSpPr>
          <p:nvPr>
            <p:ph type="title"/>
          </p:nvPr>
        </p:nvSpPr>
        <p:spPr>
          <a:xfrm>
            <a:off x="838200" y="-1"/>
            <a:ext cx="10515600" cy="1105949"/>
          </a:xfrm>
        </p:spPr>
        <p:txBody>
          <a:bodyPr/>
          <a:lstStyle/>
          <a:p>
            <a:r>
              <a:rPr lang="en-US" altLang="en-US" noProof="0" dirty="0"/>
              <a:t>Treatment Framework for PAD</a:t>
            </a:r>
            <a:endParaRPr lang="en-US"/>
          </a:p>
        </p:txBody>
      </p:sp>
    </p:spTree>
    <p:extLst>
      <p:ext uri="{BB962C8B-B14F-4D97-AF65-F5344CB8AC3E}">
        <p14:creationId xmlns:p14="http://schemas.microsoft.com/office/powerpoint/2010/main" val="4242286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Content Placeholder 4">
            <a:extLst>
              <a:ext uri="{FF2B5EF4-FFF2-40B4-BE49-F238E27FC236}">
                <a16:creationId xmlns:a16="http://schemas.microsoft.com/office/drawing/2014/main" id="{4C5DFADB-7B3B-77A9-5C20-04EA0E59ADDC}"/>
              </a:ext>
            </a:extLst>
          </p:cNvPr>
          <p:cNvSpPr>
            <a:spLocks noGrp="1" noChangeArrowheads="1"/>
          </p:cNvSpPr>
          <p:nvPr>
            <p:ph idx="1"/>
          </p:nvPr>
        </p:nvSpPr>
        <p:spPr>
          <a:xfrm>
            <a:off x="838200" y="1285336"/>
            <a:ext cx="10817646" cy="4891627"/>
          </a:xfrm>
        </p:spPr>
        <p:txBody>
          <a:bodyPr>
            <a:normAutofit/>
          </a:bodyPr>
          <a:lstStyle/>
          <a:p>
            <a:pPr marL="0" indent="0" algn="ctr" eaLnBrk="1" hangingPunct="1">
              <a:buNone/>
            </a:pPr>
            <a:r>
              <a:rPr lang="en-US" sz="2800" dirty="0"/>
              <a:t>U.S. Medicare Evidence Determination and Coverage Advisory Committee</a:t>
            </a:r>
            <a:endParaRPr lang="en-US" altLang="en-US" dirty="0">
              <a:solidFill>
                <a:srgbClr val="0070C0"/>
              </a:solidFill>
            </a:endParaRPr>
          </a:p>
          <a:p>
            <a:pPr marL="0" indent="0" algn="ctr" eaLnBrk="1" hangingPunct="1">
              <a:buNone/>
            </a:pPr>
            <a:r>
              <a:rPr lang="en-US" altLang="en-US" dirty="0">
                <a:solidFill>
                  <a:srgbClr val="0070C0"/>
                </a:solidFill>
              </a:rPr>
              <a:t>Schuyler Jones, MD and </a:t>
            </a:r>
            <a:r>
              <a:rPr lang="en-US" altLang="en-US" dirty="0" err="1">
                <a:solidFill>
                  <a:srgbClr val="0070C0"/>
                </a:solidFill>
              </a:rPr>
              <a:t>Manesh</a:t>
            </a:r>
            <a:r>
              <a:rPr lang="en-US" altLang="en-US" dirty="0">
                <a:solidFill>
                  <a:srgbClr val="0070C0"/>
                </a:solidFill>
              </a:rPr>
              <a:t> Patel, MD</a:t>
            </a:r>
          </a:p>
          <a:p>
            <a:pPr marL="0" indent="0" algn="ctr" eaLnBrk="1" hangingPunct="1">
              <a:buNone/>
            </a:pPr>
            <a:r>
              <a:rPr lang="en-US" altLang="en-US" dirty="0">
                <a:solidFill>
                  <a:srgbClr val="0070C0"/>
                </a:solidFill>
              </a:rPr>
              <a:t>July 22, 2015</a:t>
            </a:r>
          </a:p>
        </p:txBody>
      </p:sp>
      <p:sp>
        <p:nvSpPr>
          <p:cNvPr id="4" name="Title 3">
            <a:extLst>
              <a:ext uri="{FF2B5EF4-FFF2-40B4-BE49-F238E27FC236}">
                <a16:creationId xmlns:a16="http://schemas.microsoft.com/office/drawing/2014/main" id="{DAEB8FE7-0CDE-8949-B26B-E26EC23D9DDF}"/>
              </a:ext>
            </a:extLst>
          </p:cNvPr>
          <p:cNvSpPr>
            <a:spLocks noGrp="1"/>
          </p:cNvSpPr>
          <p:nvPr>
            <p:ph type="title"/>
          </p:nvPr>
        </p:nvSpPr>
        <p:spPr/>
        <p:txBody>
          <a:bodyPr>
            <a:normAutofit/>
          </a:bodyPr>
          <a:lstStyle/>
          <a:p>
            <a:pPr eaLnBrk="1" hangingPunct="1">
              <a:defRPr/>
            </a:pPr>
            <a:r>
              <a:rPr lang="en-US" sz="3600" b="1" dirty="0"/>
              <a:t>Treatment Strategies For Patients with Peripheral Artery Disease</a:t>
            </a:r>
            <a:endParaRPr lang="en-US" sz="3100" dirty="0"/>
          </a:p>
        </p:txBody>
      </p:sp>
      <p:pic>
        <p:nvPicPr>
          <p:cNvPr id="6" name="Picture 2">
            <a:extLst>
              <a:ext uri="{FF2B5EF4-FFF2-40B4-BE49-F238E27FC236}">
                <a16:creationId xmlns:a16="http://schemas.microsoft.com/office/drawing/2014/main" id="{92235B11-46C2-C445-B086-2C688E0B2D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5004" y="3165513"/>
            <a:ext cx="2532063" cy="32766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551F6221-EC88-D643-BC8F-DF18A96D6B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4403" y="3165513"/>
            <a:ext cx="2546350" cy="329565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2654E0-2A82-911E-3A82-1577A925F678}"/>
              </a:ext>
            </a:extLst>
          </p:cNvPr>
          <p:cNvSpPr>
            <a:spLocks noGrp="1"/>
          </p:cNvSpPr>
          <p:nvPr>
            <p:ph type="title"/>
          </p:nvPr>
        </p:nvSpPr>
        <p:spPr>
          <a:xfrm>
            <a:off x="838200" y="-1"/>
            <a:ext cx="10515600" cy="1105949"/>
          </a:xfrm>
        </p:spPr>
        <p:txBody>
          <a:bodyPr/>
          <a:lstStyle/>
          <a:p>
            <a:r>
              <a:rPr lang="en-US" dirty="0"/>
              <a:t>Statin Dose and Amputation-Free Survival</a:t>
            </a:r>
            <a:endParaRPr lang="en-US"/>
          </a:p>
        </p:txBody>
      </p:sp>
      <p:pic>
        <p:nvPicPr>
          <p:cNvPr id="8" name="Main graphic">
            <a:extLst>
              <a:ext uri="{FF2B5EF4-FFF2-40B4-BE49-F238E27FC236}">
                <a16:creationId xmlns:a16="http://schemas.microsoft.com/office/drawing/2014/main" id="{D5036397-A3EC-2880-158C-299D92DE624C}"/>
              </a:ext>
            </a:extLst>
          </p:cNvPr>
          <p:cNvPicPr/>
          <p:nvPr/>
        </p:nvPicPr>
        <p:blipFill>
          <a:blip r:embed="rId2"/>
          <a:stretch/>
        </p:blipFill>
        <p:spPr>
          <a:xfrm>
            <a:off x="838200" y="1803749"/>
            <a:ext cx="10771013" cy="3832964"/>
          </a:xfrm>
          <a:prstGeom prst="rect">
            <a:avLst/>
          </a:prstGeom>
          <a:ln>
            <a:noFill/>
          </a:ln>
        </p:spPr>
      </p:pic>
      <p:sp>
        <p:nvSpPr>
          <p:cNvPr id="10" name="Footer Placeholder 9">
            <a:extLst>
              <a:ext uri="{FF2B5EF4-FFF2-40B4-BE49-F238E27FC236}">
                <a16:creationId xmlns:a16="http://schemas.microsoft.com/office/drawing/2014/main" id="{0C35E7A3-4DB2-F52C-A586-E2FF3D0AA83C}"/>
              </a:ext>
            </a:extLst>
          </p:cNvPr>
          <p:cNvSpPr>
            <a:spLocks noGrp="1"/>
          </p:cNvSpPr>
          <p:nvPr>
            <p:ph type="ftr" sz="quarter" idx="3"/>
          </p:nvPr>
        </p:nvSpPr>
        <p:spPr/>
        <p:txBody>
          <a:bodyPr/>
          <a:lstStyle/>
          <a:p>
            <a:r>
              <a:rPr lang="en-US"/>
              <a:t>Arya S, et al. </a:t>
            </a:r>
            <a:r>
              <a:rPr lang="en-US" i="1"/>
              <a:t>Circulation</a:t>
            </a:r>
            <a:r>
              <a:rPr lang="en-US"/>
              <a:t>. 2018;137(14):1435-1446.</a:t>
            </a:r>
          </a:p>
        </p:txBody>
      </p:sp>
    </p:spTree>
    <p:extLst>
      <p:ext uri="{BB962C8B-B14F-4D97-AF65-F5344CB8AC3E}">
        <p14:creationId xmlns:p14="http://schemas.microsoft.com/office/powerpoint/2010/main" val="1393443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FDB755-3B54-1F45-8734-F8313F04CF8F}"/>
              </a:ext>
            </a:extLst>
          </p:cNvPr>
          <p:cNvPicPr>
            <a:picLocks noChangeAspect="1"/>
          </p:cNvPicPr>
          <p:nvPr/>
        </p:nvPicPr>
        <p:blipFill>
          <a:blip r:embed="rId2"/>
          <a:stretch>
            <a:fillRect/>
          </a:stretch>
        </p:blipFill>
        <p:spPr>
          <a:xfrm>
            <a:off x="697345" y="2241395"/>
            <a:ext cx="5295714" cy="3964221"/>
          </a:xfrm>
          <a:prstGeom prst="rect">
            <a:avLst/>
          </a:prstGeom>
          <a:ln>
            <a:solidFill>
              <a:schemeClr val="accent1"/>
            </a:solidFill>
          </a:ln>
        </p:spPr>
      </p:pic>
      <p:pic>
        <p:nvPicPr>
          <p:cNvPr id="5" name="Picture 4">
            <a:extLst>
              <a:ext uri="{FF2B5EF4-FFF2-40B4-BE49-F238E27FC236}">
                <a16:creationId xmlns:a16="http://schemas.microsoft.com/office/drawing/2014/main" id="{5EDED328-E0EB-DE42-8BE3-6A5564637941}"/>
              </a:ext>
            </a:extLst>
          </p:cNvPr>
          <p:cNvPicPr>
            <a:picLocks noChangeAspect="1"/>
          </p:cNvPicPr>
          <p:nvPr/>
        </p:nvPicPr>
        <p:blipFill>
          <a:blip r:embed="rId3"/>
          <a:stretch>
            <a:fillRect/>
          </a:stretch>
        </p:blipFill>
        <p:spPr>
          <a:xfrm>
            <a:off x="6198942" y="2241395"/>
            <a:ext cx="5729223" cy="3964221"/>
          </a:xfrm>
          <a:prstGeom prst="rect">
            <a:avLst/>
          </a:prstGeom>
          <a:ln>
            <a:solidFill>
              <a:schemeClr val="accent1"/>
            </a:solidFill>
          </a:ln>
        </p:spPr>
      </p:pic>
      <p:pic>
        <p:nvPicPr>
          <p:cNvPr id="6" name="Picture 5">
            <a:extLst>
              <a:ext uri="{FF2B5EF4-FFF2-40B4-BE49-F238E27FC236}">
                <a16:creationId xmlns:a16="http://schemas.microsoft.com/office/drawing/2014/main" id="{7BEDA4D2-B9A9-47FA-10BF-714E8CB3B384}"/>
              </a:ext>
            </a:extLst>
          </p:cNvPr>
          <p:cNvPicPr>
            <a:picLocks noChangeAspect="1"/>
          </p:cNvPicPr>
          <p:nvPr/>
        </p:nvPicPr>
        <p:blipFill rotWithShape="1">
          <a:blip r:embed="rId4"/>
          <a:srcRect t="41609"/>
          <a:stretch/>
        </p:blipFill>
        <p:spPr>
          <a:xfrm>
            <a:off x="475989" y="86828"/>
            <a:ext cx="7652344" cy="1878366"/>
          </a:xfrm>
          <a:prstGeom prst="rect">
            <a:avLst/>
          </a:prstGeom>
        </p:spPr>
      </p:pic>
      <p:pic>
        <p:nvPicPr>
          <p:cNvPr id="8" name="Picture 7">
            <a:extLst>
              <a:ext uri="{FF2B5EF4-FFF2-40B4-BE49-F238E27FC236}">
                <a16:creationId xmlns:a16="http://schemas.microsoft.com/office/drawing/2014/main" id="{0A908B5F-2046-3E39-0F96-8FFF3B40B735}"/>
              </a:ext>
            </a:extLst>
          </p:cNvPr>
          <p:cNvPicPr>
            <a:picLocks noChangeAspect="1"/>
          </p:cNvPicPr>
          <p:nvPr/>
        </p:nvPicPr>
        <p:blipFill rotWithShape="1">
          <a:blip r:embed="rId4"/>
          <a:srcRect r="55780" b="69275"/>
          <a:stretch/>
        </p:blipFill>
        <p:spPr>
          <a:xfrm>
            <a:off x="7902708" y="652384"/>
            <a:ext cx="4025457" cy="1175775"/>
          </a:xfrm>
          <a:prstGeom prst="rect">
            <a:avLst/>
          </a:prstGeom>
        </p:spPr>
      </p:pic>
      <p:sp>
        <p:nvSpPr>
          <p:cNvPr id="7" name="Footer Placeholder 6">
            <a:extLst>
              <a:ext uri="{FF2B5EF4-FFF2-40B4-BE49-F238E27FC236}">
                <a16:creationId xmlns:a16="http://schemas.microsoft.com/office/drawing/2014/main" id="{E01CD6E6-C801-864F-5A19-F89893ED1EBE}"/>
              </a:ext>
            </a:extLst>
          </p:cNvPr>
          <p:cNvSpPr>
            <a:spLocks noGrp="1"/>
          </p:cNvSpPr>
          <p:nvPr>
            <p:ph type="ftr" sz="quarter" idx="3"/>
          </p:nvPr>
        </p:nvSpPr>
        <p:spPr/>
        <p:txBody>
          <a:bodyPr/>
          <a:lstStyle/>
          <a:p>
            <a:r>
              <a:rPr lang="en-US"/>
              <a:t>Bonaca et al. </a:t>
            </a:r>
            <a:r>
              <a:rPr lang="en-US" i="1"/>
              <a:t>Circulation </a:t>
            </a:r>
            <a:r>
              <a:rPr lang="en-US"/>
              <a:t>2018</a:t>
            </a:r>
          </a:p>
        </p:txBody>
      </p:sp>
    </p:spTree>
    <p:extLst>
      <p:ext uri="{BB962C8B-B14F-4D97-AF65-F5344CB8AC3E}">
        <p14:creationId xmlns:p14="http://schemas.microsoft.com/office/powerpoint/2010/main" val="1830622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7C99B0A-7214-4E48-B130-1F566DF1CE4D}"/>
              </a:ext>
            </a:extLst>
          </p:cNvPr>
          <p:cNvSpPr txBox="1"/>
          <p:nvPr/>
        </p:nvSpPr>
        <p:spPr>
          <a:xfrm>
            <a:off x="838200" y="1109847"/>
            <a:ext cx="432580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ACC/AHA Guidelines for PAD</a:t>
            </a:r>
          </a:p>
        </p:txBody>
      </p:sp>
      <p:pic>
        <p:nvPicPr>
          <p:cNvPr id="5" name="Picture 4">
            <a:extLst>
              <a:ext uri="{FF2B5EF4-FFF2-40B4-BE49-F238E27FC236}">
                <a16:creationId xmlns:a16="http://schemas.microsoft.com/office/drawing/2014/main" id="{8304D81A-999B-5892-B924-E40BDAF1708C}"/>
              </a:ext>
            </a:extLst>
          </p:cNvPr>
          <p:cNvPicPr>
            <a:picLocks noChangeAspect="1"/>
          </p:cNvPicPr>
          <p:nvPr/>
        </p:nvPicPr>
        <p:blipFill>
          <a:blip r:embed="rId2"/>
          <a:stretch>
            <a:fillRect/>
          </a:stretch>
        </p:blipFill>
        <p:spPr>
          <a:xfrm>
            <a:off x="645987" y="1865873"/>
            <a:ext cx="11518557" cy="3506227"/>
          </a:xfrm>
          <a:prstGeom prst="rect">
            <a:avLst/>
          </a:prstGeom>
        </p:spPr>
      </p:pic>
      <p:sp>
        <p:nvSpPr>
          <p:cNvPr id="4" name="Title 3">
            <a:extLst>
              <a:ext uri="{FF2B5EF4-FFF2-40B4-BE49-F238E27FC236}">
                <a16:creationId xmlns:a16="http://schemas.microsoft.com/office/drawing/2014/main" id="{430C9B21-F73B-A9AA-FDA4-AD4764A71C41}"/>
              </a:ext>
            </a:extLst>
          </p:cNvPr>
          <p:cNvSpPr>
            <a:spLocks noGrp="1"/>
          </p:cNvSpPr>
          <p:nvPr>
            <p:ph type="title"/>
          </p:nvPr>
        </p:nvSpPr>
        <p:spPr>
          <a:xfrm>
            <a:off x="838200" y="-1"/>
            <a:ext cx="10515600" cy="1105949"/>
          </a:xfrm>
        </p:spPr>
        <p:txBody>
          <a:bodyPr/>
          <a:lstStyle/>
          <a:p>
            <a:r>
              <a:rPr lang="en-US" dirty="0"/>
              <a:t>Cholesterol Guidelines</a:t>
            </a:r>
            <a:endParaRPr lang="en-US"/>
          </a:p>
        </p:txBody>
      </p:sp>
      <p:sp>
        <p:nvSpPr>
          <p:cNvPr id="9" name="Footer Placeholder 8">
            <a:extLst>
              <a:ext uri="{FF2B5EF4-FFF2-40B4-BE49-F238E27FC236}">
                <a16:creationId xmlns:a16="http://schemas.microsoft.com/office/drawing/2014/main" id="{1814850B-4AB2-00BF-FA5A-1A241FE60DDE}"/>
              </a:ext>
            </a:extLst>
          </p:cNvPr>
          <p:cNvSpPr>
            <a:spLocks noGrp="1"/>
          </p:cNvSpPr>
          <p:nvPr>
            <p:ph type="ftr" sz="quarter" idx="3"/>
          </p:nvPr>
        </p:nvSpPr>
        <p:spPr/>
        <p:txBody>
          <a:bodyPr/>
          <a:lstStyle/>
          <a:p>
            <a:r>
              <a:rPr lang="en-US"/>
              <a:t>Gornik HL, et al. </a:t>
            </a:r>
            <a:r>
              <a:rPr lang="en-US" i="1"/>
              <a:t>Circulation</a:t>
            </a:r>
            <a:r>
              <a:rPr lang="en-US"/>
              <a:t>. 2024;149(24):e1313-e1410.</a:t>
            </a:r>
          </a:p>
        </p:txBody>
      </p:sp>
    </p:spTree>
    <p:extLst>
      <p:ext uri="{BB962C8B-B14F-4D97-AF65-F5344CB8AC3E}">
        <p14:creationId xmlns:p14="http://schemas.microsoft.com/office/powerpoint/2010/main" val="433852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DukeHeartOTG">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ukeHeartOTG" id="{0F4A3CC2-C119-9740-858D-5330BBA8D2E3}" vid="{497735B5-7D62-694F-9810-0A4EA0F20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DukeHeartOTG</Template>
  <TotalTime>74</TotalTime>
  <Words>465</Words>
  <Application>Microsoft Macintosh PowerPoint</Application>
  <PresentationFormat>Widescreen</PresentationFormat>
  <Paragraphs>72</Paragraphs>
  <Slides>9</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ＭＳ Ｐゴシック</vt:lpstr>
      <vt:lpstr>Aptos</vt:lpstr>
      <vt:lpstr>Arial</vt:lpstr>
      <vt:lpstr>Calibri</vt:lpstr>
      <vt:lpstr>Calibri Light</vt:lpstr>
      <vt:lpstr>Calisto MT</vt:lpstr>
      <vt:lpstr>Century Gothic</vt:lpstr>
      <vt:lpstr>Trebuchet MS</vt:lpstr>
      <vt:lpstr>DukeHeartOTG</vt:lpstr>
      <vt:lpstr>Office Theme</vt:lpstr>
      <vt:lpstr>Medical Therapy: Lipid Modifying Therapies</vt:lpstr>
      <vt:lpstr>PowerPoint Presentation</vt:lpstr>
      <vt:lpstr>Disclaimer</vt:lpstr>
      <vt:lpstr>Treatment Framework for PAD</vt:lpstr>
      <vt:lpstr>Treatment Strategies For Patients with Peripheral Artery Disease</vt:lpstr>
      <vt:lpstr>Statin Dose and Amputation-Free Survival</vt:lpstr>
      <vt:lpstr>PowerPoint Presentation</vt:lpstr>
      <vt:lpstr>Cholesterol Guidelines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Medical Therapy: Lipid Modifying Therapies</dc:title>
  <dc:subject/>
  <dc:creator>MedEd On The Go</dc:creator>
  <cp:keywords/>
  <dc:description/>
  <cp:lastModifiedBy>Harley Kidner</cp:lastModifiedBy>
  <cp:revision>10</cp:revision>
  <dcterms:created xsi:type="dcterms:W3CDTF">2024-07-06T12:27:51Z</dcterms:created>
  <dcterms:modified xsi:type="dcterms:W3CDTF">2024-08-14T17:40:05Z</dcterms:modified>
  <cp:category/>
</cp:coreProperties>
</file>