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7"/>
  </p:notesMasterIdLst>
  <p:sldIdLst>
    <p:sldId id="265" r:id="rId3"/>
    <p:sldId id="266" r:id="rId4"/>
    <p:sldId id="256"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AD7068-918F-63AC-4524-772FD65C9CF0}" name="Prerna Poojary" initials="PP" userId="S::ppoojary@totalcme.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61058-35F9-A74B-B3B2-0F755D0025C7}" v="3" dt="2024-08-14T17:42:03.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3"/>
    <p:restoredTop sz="94726"/>
  </p:normalViewPr>
  <p:slideViewPr>
    <p:cSldViewPr snapToGrid="0">
      <p:cViewPr varScale="1">
        <p:scale>
          <a:sx n="116" d="100"/>
          <a:sy n="116" d="100"/>
        </p:scale>
        <p:origin x="6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slide" Target="slides/slide1.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07DEC-801A-504E-A10B-6DB52080886C}" type="datetimeFigureOut">
              <a:rPr lang="en-US" smtClean="0"/>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2123F-4AD2-5247-942A-BA5E62367C0B}" type="slidenum">
              <a:rPr lang="en-US" smtClean="0"/>
              <a:t>‹#›</a:t>
            </a:fld>
            <a:endParaRPr lang="en-US"/>
          </a:p>
        </p:txBody>
      </p:sp>
    </p:spTree>
    <p:extLst>
      <p:ext uri="{BB962C8B-B14F-4D97-AF65-F5344CB8AC3E}">
        <p14:creationId xmlns:p14="http://schemas.microsoft.com/office/powerpoint/2010/main" val="31850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3828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11628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1784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84147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831726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16201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308909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704900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70351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5940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586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837951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6351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11030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85453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60056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07013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99910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47313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2003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6854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44101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1520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22838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9650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08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8063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1454652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716033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reachmd.com/programs/cme/guidelines-on-the-management-of-patients-with-pad/1653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1.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Guidelines on the Management of Patients with PAD</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Demonstrate an understanding of the recent developments in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Apply the latest guideline-directed approaches for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03057B-B353-7BAB-451A-9CD3595CCDE5}"/>
              </a:ext>
            </a:extLst>
          </p:cNvPr>
          <p:cNvPicPr>
            <a:picLocks noChangeAspect="1"/>
          </p:cNvPicPr>
          <p:nvPr/>
        </p:nvPicPr>
        <p:blipFill>
          <a:blip r:embed="rId2"/>
          <a:stretch>
            <a:fillRect/>
          </a:stretch>
        </p:blipFill>
        <p:spPr>
          <a:xfrm>
            <a:off x="5708224" y="0"/>
            <a:ext cx="3118701" cy="6849448"/>
          </a:xfrm>
          <a:prstGeom prst="rect">
            <a:avLst/>
          </a:prstGeom>
        </p:spPr>
      </p:pic>
      <p:sp>
        <p:nvSpPr>
          <p:cNvPr id="4" name="Title 3">
            <a:extLst>
              <a:ext uri="{FF2B5EF4-FFF2-40B4-BE49-F238E27FC236}">
                <a16:creationId xmlns:a16="http://schemas.microsoft.com/office/drawing/2014/main" id="{B5FFCF0A-5EA3-E47B-BA9B-E43230B72954}"/>
              </a:ext>
            </a:extLst>
          </p:cNvPr>
          <p:cNvSpPr>
            <a:spLocks noGrp="1"/>
          </p:cNvSpPr>
          <p:nvPr>
            <p:ph type="title"/>
          </p:nvPr>
        </p:nvSpPr>
        <p:spPr/>
        <p:txBody>
          <a:bodyPr>
            <a:normAutofit/>
          </a:bodyPr>
          <a:lstStyle/>
          <a:p>
            <a:r>
              <a:rPr lang="en-US" dirty="0"/>
              <a:t>Antiplatelet and Antithrombotic Therapy for PAD </a:t>
            </a:r>
            <a:endParaRPr lang="en-US"/>
          </a:p>
        </p:txBody>
      </p:sp>
      <p:sp>
        <p:nvSpPr>
          <p:cNvPr id="3" name="Footer Placeholder 2">
            <a:extLst>
              <a:ext uri="{FF2B5EF4-FFF2-40B4-BE49-F238E27FC236}">
                <a16:creationId xmlns:a16="http://schemas.microsoft.com/office/drawing/2014/main" id="{AD3066B9-D3C1-2B24-2E2E-14750E971A62}"/>
              </a:ext>
            </a:extLst>
          </p:cNvPr>
          <p:cNvSpPr>
            <a:spLocks noGrp="1"/>
          </p:cNvSpPr>
          <p:nvPr>
            <p:ph type="ftr" sz="quarter" idx="3"/>
          </p:nvPr>
        </p:nvSpPr>
        <p:spPr>
          <a:xfrm>
            <a:off x="838199" y="6356350"/>
            <a:ext cx="4224131" cy="365125"/>
          </a:xfrm>
        </p:spPr>
        <p:txBody>
          <a:bodyPr/>
          <a:lstStyle/>
          <a:p>
            <a:r>
              <a:rPr lang="en-US" dirty="0" err="1"/>
              <a:t>Gornik</a:t>
            </a:r>
            <a:r>
              <a:rPr lang="en-US" dirty="0"/>
              <a:t> HL, </a:t>
            </a:r>
            <a:r>
              <a:rPr lang="en-US" dirty="0" err="1"/>
              <a:t>Aronow</a:t>
            </a:r>
            <a:r>
              <a:rPr lang="en-US" dirty="0"/>
              <a:t> HD, </a:t>
            </a:r>
            <a:r>
              <a:rPr lang="en-US" dirty="0" err="1"/>
              <a:t>Goodney</a:t>
            </a:r>
            <a:r>
              <a:rPr lang="en-US" dirty="0"/>
              <a:t> PP, Arya S, Brewster LP, Byrd L, Chandra V, </a:t>
            </a:r>
            <a:r>
              <a:rPr lang="en-US" dirty="0" err="1"/>
              <a:t>Drachman</a:t>
            </a:r>
            <a:r>
              <a:rPr lang="en-US" dirty="0"/>
              <a:t> DE, Eaves JM, </a:t>
            </a:r>
            <a:r>
              <a:rPr lang="en-US" dirty="0" err="1"/>
              <a:t>Ehrman</a:t>
            </a:r>
            <a:r>
              <a:rPr lang="en-US" dirty="0"/>
              <a:t> JK, Evans JN, </a:t>
            </a:r>
            <a:r>
              <a:rPr lang="en-US" dirty="0" err="1"/>
              <a:t>Getchius</a:t>
            </a:r>
            <a:r>
              <a:rPr lang="en-US" dirty="0"/>
              <a:t> TSD, Gutiérrez JA, Hawkins BM, Hess CN, Ho KJ, Jones WS, Kim ESH, </a:t>
            </a:r>
            <a:r>
              <a:rPr lang="en-US" dirty="0" err="1"/>
              <a:t>Kinlay</a:t>
            </a:r>
            <a:r>
              <a:rPr lang="en-US" dirty="0"/>
              <a:t> S, Kirksey L, </a:t>
            </a:r>
            <a:r>
              <a:rPr lang="en-US" dirty="0" err="1"/>
              <a:t>Kohlman-Trigoboff</a:t>
            </a:r>
            <a:r>
              <a:rPr lang="en-US" dirty="0"/>
              <a:t> D, Long CA, Pollak AW, Sabri SS, </a:t>
            </a:r>
            <a:r>
              <a:rPr lang="en-US" dirty="0" err="1"/>
              <a:t>Sadwin</a:t>
            </a:r>
            <a:r>
              <a:rPr lang="en-US" dirty="0"/>
              <a:t> LB, </a:t>
            </a:r>
            <a:r>
              <a:rPr lang="en-US" dirty="0" err="1"/>
              <a:t>Secemsky</a:t>
            </a:r>
            <a:r>
              <a:rPr lang="en-US" dirty="0"/>
              <a:t> EA, </a:t>
            </a:r>
            <a:r>
              <a:rPr lang="en-US" dirty="0" err="1"/>
              <a:t>Serhal</a:t>
            </a:r>
            <a:r>
              <a:rPr lang="en-US" dirty="0"/>
              <a:t> M, </a:t>
            </a:r>
            <a:r>
              <a:rPr lang="en-US" dirty="0" err="1"/>
              <a:t>Shishehbor</a:t>
            </a:r>
            <a:r>
              <a:rPr lang="en-US" dirty="0"/>
              <a:t> MH, Treat-Jacobson D, Wilkins LR. 2024 ACC/AHA/AACVPR/APMA/ABC/SCAI/SVM/SVN/SVS/SIR/VESS Guideline for the Management of Lower Extremity Peripheral Artery Disease: A Report of the American College of Cardiology/American Heart Association Joint Committee on Clinical Practice Guidelines. Circulation. 2024 Jun 11;149(24):e1313-e1410. </a:t>
            </a:r>
            <a:r>
              <a:rPr lang="en-US" dirty="0" err="1"/>
              <a:t>doi</a:t>
            </a:r>
            <a:r>
              <a:rPr lang="en-US" dirty="0"/>
              <a:t>: 10.1161/CIR.0000000000001251. </a:t>
            </a:r>
            <a:r>
              <a:rPr lang="en-US" dirty="0" err="1"/>
              <a:t>Epub</a:t>
            </a:r>
            <a:r>
              <a:rPr lang="en-US" dirty="0"/>
              <a:t> 2024 May 14. PMID: 38743805.</a:t>
            </a:r>
          </a:p>
        </p:txBody>
      </p:sp>
    </p:spTree>
    <p:extLst>
      <p:ext uri="{BB962C8B-B14F-4D97-AF65-F5344CB8AC3E}">
        <p14:creationId xmlns:p14="http://schemas.microsoft.com/office/powerpoint/2010/main" val="309643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DukeHeart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 id="{0F4A3CC2-C119-9740-858D-5330BBA8D2E3}" vid="{497735B5-7D62-694F-9810-0A4EA0F20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DukeHeartOTG</Template>
  <TotalTime>1</TotalTime>
  <Words>475</Words>
  <Application>Microsoft Macintosh PowerPoint</Application>
  <PresentationFormat>Widescreen</PresentationFormat>
  <Paragraphs>28</Paragraphs>
  <Slides>4</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Aptos</vt:lpstr>
      <vt:lpstr>Arial</vt:lpstr>
      <vt:lpstr>Calibri</vt:lpstr>
      <vt:lpstr>Calibri Light</vt:lpstr>
      <vt:lpstr>Century Gothic</vt:lpstr>
      <vt:lpstr>Trebuchet MS</vt:lpstr>
      <vt:lpstr>DukeHeartOTG</vt:lpstr>
      <vt:lpstr>Office Theme</vt:lpstr>
      <vt:lpstr>PowerPoint Presentation</vt:lpstr>
      <vt:lpstr>Disclaimer</vt:lpstr>
      <vt:lpstr>Antiplatelet and Antithrombotic Therapy for PAD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Antiplatelet and Antithrombotic Therapy for PAD </dc:title>
  <dc:subject/>
  <dc:creator>MedEd On The Go</dc:creator>
  <cp:keywords/>
  <dc:description/>
  <cp:lastModifiedBy>Harley Kidner</cp:lastModifiedBy>
  <cp:revision>7</cp:revision>
  <dcterms:created xsi:type="dcterms:W3CDTF">2024-07-24T16:31:31Z</dcterms:created>
  <dcterms:modified xsi:type="dcterms:W3CDTF">2024-08-14T17:42:13Z</dcterms:modified>
  <cp:category/>
</cp:coreProperties>
</file>